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60" r:id="rId2"/>
    <p:sldId id="257" r:id="rId3"/>
    <p:sldId id="270" r:id="rId4"/>
    <p:sldId id="263" r:id="rId5"/>
    <p:sldId id="264" r:id="rId6"/>
    <p:sldId id="265" r:id="rId7"/>
    <p:sldId id="266" r:id="rId8"/>
    <p:sldId id="267" r:id="rId9"/>
    <p:sldId id="268" r:id="rId10"/>
    <p:sldId id="269" r:id="rId11"/>
    <p:sldId id="276" r:id="rId12"/>
    <p:sldId id="272" r:id="rId13"/>
    <p:sldId id="273" r:id="rId14"/>
    <p:sldId id="274" r:id="rId15"/>
    <p:sldId id="278" r:id="rId16"/>
    <p:sldId id="286" r:id="rId17"/>
    <p:sldId id="287" r:id="rId18"/>
    <p:sldId id="279" r:id="rId19"/>
    <p:sldId id="280" r:id="rId20"/>
    <p:sldId id="281" r:id="rId21"/>
    <p:sldId id="282" r:id="rId22"/>
    <p:sldId id="283" r:id="rId23"/>
    <p:sldId id="284" r:id="rId24"/>
    <p:sldId id="285" r:id="rId25"/>
    <p:sldId id="288" r:id="rId26"/>
    <p:sldId id="290" r:id="rId27"/>
    <p:sldId id="291" r:id="rId28"/>
    <p:sldId id="292" r:id="rId29"/>
    <p:sldId id="299" r:id="rId30"/>
    <p:sldId id="293" r:id="rId31"/>
    <p:sldId id="303" r:id="rId32"/>
    <p:sldId id="300" r:id="rId33"/>
    <p:sldId id="294" r:id="rId34"/>
    <p:sldId id="295" r:id="rId35"/>
    <p:sldId id="296" r:id="rId36"/>
    <p:sldId id="297" r:id="rId37"/>
    <p:sldId id="302" r:id="rId38"/>
    <p:sldId id="304" r:id="rId39"/>
    <p:sldId id="305" r:id="rId40"/>
    <p:sldId id="306" r:id="rId41"/>
    <p:sldId id="307" r:id="rId42"/>
    <p:sldId id="308" r:id="rId43"/>
    <p:sldId id="326" r:id="rId44"/>
    <p:sldId id="327" r:id="rId45"/>
    <p:sldId id="328" r:id="rId46"/>
    <p:sldId id="329" r:id="rId47"/>
    <p:sldId id="330" r:id="rId48"/>
    <p:sldId id="331" r:id="rId49"/>
    <p:sldId id="309"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A5A17D-2442-4EC2-B64B-53B63B317A29}" type="datetimeFigureOut">
              <a:rPr lang="en-IN" smtClean="0"/>
              <a:t>17-07-2018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281F67F-8F23-43AC-B58A-A0C8311C5DA0}" type="slidenum">
              <a:rPr lang="en-IN" smtClean="0"/>
              <a:t>‹#›</a:t>
            </a:fld>
            <a:endParaRPr lang="en-IN"/>
          </a:p>
        </p:txBody>
      </p:sp>
    </p:spTree>
    <p:extLst>
      <p:ext uri="{BB962C8B-B14F-4D97-AF65-F5344CB8AC3E}">
        <p14:creationId xmlns:p14="http://schemas.microsoft.com/office/powerpoint/2010/main" val="3495548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5A17D-2442-4EC2-B64B-53B63B317A29}" type="datetimeFigureOut">
              <a:rPr lang="en-IN" smtClean="0"/>
              <a:t>17-07-2018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1896927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5A17D-2442-4EC2-B64B-53B63B317A29}" type="datetimeFigureOut">
              <a:rPr lang="en-IN" smtClean="0"/>
              <a:t>17-07-2018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1111362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A5A17D-2442-4EC2-B64B-53B63B317A29}" type="datetimeFigureOut">
              <a:rPr lang="en-IN" smtClean="0"/>
              <a:t>17-07-2018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503396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73A5A17D-2442-4EC2-B64B-53B63B317A29}" type="datetimeFigureOut">
              <a:rPr lang="en-IN" smtClean="0"/>
              <a:t>17-07-2018</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281F67F-8F23-43AC-B58A-A0C8311C5DA0}" type="slidenum">
              <a:rPr lang="en-IN" smtClean="0"/>
              <a:t>‹#›</a:t>
            </a:fld>
            <a:endParaRPr lang="en-IN"/>
          </a:p>
        </p:txBody>
      </p:sp>
    </p:spTree>
    <p:extLst>
      <p:ext uri="{BB962C8B-B14F-4D97-AF65-F5344CB8AC3E}">
        <p14:creationId xmlns:p14="http://schemas.microsoft.com/office/powerpoint/2010/main" val="937727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A5A17D-2442-4EC2-B64B-53B63B317A29}" type="datetimeFigureOut">
              <a:rPr lang="en-IN" smtClean="0"/>
              <a:t>17-07-2018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242536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A5A17D-2442-4EC2-B64B-53B63B317A29}" type="datetimeFigureOut">
              <a:rPr lang="en-IN" smtClean="0"/>
              <a:t>17-07-2018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22671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3A5A17D-2442-4EC2-B64B-53B63B317A29}" type="datetimeFigureOut">
              <a:rPr lang="en-IN" smtClean="0"/>
              <a:t>17-07-2018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3412205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A5A17D-2442-4EC2-B64B-53B63B317A29}" type="datetimeFigureOut">
              <a:rPr lang="en-IN" smtClean="0"/>
              <a:t>17-07-2018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301091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A5A17D-2442-4EC2-B64B-53B63B317A29}" type="datetimeFigureOut">
              <a:rPr lang="en-IN" smtClean="0"/>
              <a:t>17-07-2018</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3362850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3A5A17D-2442-4EC2-B64B-53B63B317A29}" type="datetimeFigureOut">
              <a:rPr lang="en-IN" smtClean="0"/>
              <a:t>17-07-2018</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281F67F-8F23-43AC-B58A-A0C8311C5DA0}" type="slidenum">
              <a:rPr lang="en-IN" smtClean="0"/>
              <a:t>‹#›</a:t>
            </a:fld>
            <a:endParaRPr lang="en-IN"/>
          </a:p>
        </p:txBody>
      </p:sp>
    </p:spTree>
    <p:extLst>
      <p:ext uri="{BB962C8B-B14F-4D97-AF65-F5344CB8AC3E}">
        <p14:creationId xmlns:p14="http://schemas.microsoft.com/office/powerpoint/2010/main" val="305719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3A5A17D-2442-4EC2-B64B-53B63B317A29}" type="datetimeFigureOut">
              <a:rPr lang="en-IN" smtClean="0"/>
              <a:t>17-07-2018</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281F67F-8F23-43AC-B58A-A0C8311C5DA0}" type="slidenum">
              <a:rPr lang="en-IN" smtClean="0"/>
              <a:t>‹#›</a:t>
            </a:fld>
            <a:endParaRPr lang="en-IN"/>
          </a:p>
        </p:txBody>
      </p:sp>
    </p:spTree>
    <p:extLst>
      <p:ext uri="{BB962C8B-B14F-4D97-AF65-F5344CB8AC3E}">
        <p14:creationId xmlns:p14="http://schemas.microsoft.com/office/powerpoint/2010/main" val="33318392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990600"/>
            <a:ext cx="7851648" cy="1828800"/>
          </a:xfrm>
        </p:spPr>
        <p:txBody>
          <a:bodyPr/>
          <a:lstStyle/>
          <a:p>
            <a:r>
              <a:rPr lang="en-US" dirty="0" smtClean="0"/>
              <a:t/>
            </a:r>
            <a:br>
              <a:rPr lang="en-US" dirty="0" smtClean="0"/>
            </a:br>
            <a:r>
              <a:rPr lang="en-US" dirty="0"/>
              <a:t/>
            </a:r>
            <a:br>
              <a:rPr lang="en-US" dirty="0"/>
            </a:br>
            <a:r>
              <a:rPr lang="en-US" sz="7000" dirty="0" smtClean="0"/>
              <a:t>Unit II: ALU Design</a:t>
            </a:r>
            <a:br>
              <a:rPr lang="en-US" sz="7000" dirty="0" smtClean="0"/>
            </a:br>
            <a:r>
              <a:rPr lang="en-US" sz="7000" smtClean="0"/>
              <a:t>Lecture </a:t>
            </a:r>
            <a:r>
              <a:rPr lang="en-US" sz="7000" smtClean="0"/>
              <a:t>15</a:t>
            </a:r>
            <a:endParaRPr lang="en-US" sz="7000" dirty="0"/>
          </a:p>
        </p:txBody>
      </p:sp>
      <p:sp>
        <p:nvSpPr>
          <p:cNvPr id="3" name="Subtitle 2"/>
          <p:cNvSpPr>
            <a:spLocks noGrp="1"/>
          </p:cNvSpPr>
          <p:nvPr>
            <p:ph type="subTitle" idx="1"/>
          </p:nvPr>
        </p:nvSpPr>
        <p:spPr>
          <a:xfrm>
            <a:off x="862149" y="4310744"/>
            <a:ext cx="10515600" cy="2194560"/>
          </a:xfrm>
        </p:spPr>
        <p:txBody>
          <a:bodyPr>
            <a:noAutofit/>
          </a:bodyPr>
          <a:lstStyle/>
          <a:p>
            <a:pPr algn="l"/>
            <a:endParaRPr lang="en-US" sz="2000" dirty="0"/>
          </a:p>
          <a:p>
            <a:pPr algn="l"/>
            <a:r>
              <a:rPr lang="en-US" sz="2000" dirty="0" smtClean="0"/>
              <a:t>Prepared </a:t>
            </a:r>
            <a:r>
              <a:rPr lang="en-US" sz="2000" dirty="0"/>
              <a:t>By:</a:t>
            </a:r>
          </a:p>
          <a:p>
            <a:pPr algn="l"/>
            <a:r>
              <a:rPr lang="en-US" sz="2000" dirty="0"/>
              <a:t>Avita Katal</a:t>
            </a:r>
          </a:p>
          <a:p>
            <a:pPr algn="l"/>
            <a:r>
              <a:rPr lang="en-US" sz="2000" dirty="0"/>
              <a:t>Assistant Professor</a:t>
            </a:r>
          </a:p>
          <a:p>
            <a:pPr algn="l"/>
            <a:r>
              <a:rPr lang="en-US" sz="2000" dirty="0"/>
              <a:t>Department of Virtualization</a:t>
            </a:r>
          </a:p>
          <a:p>
            <a:pPr algn="l"/>
            <a:r>
              <a:rPr lang="en-US" sz="2000" dirty="0" err="1" smtClean="0"/>
              <a:t>SoCS,UPES</a:t>
            </a:r>
            <a:endParaRPr lang="en-US" sz="2000" dirty="0"/>
          </a:p>
          <a:p>
            <a:endParaRPr lang="en-US" sz="2000" dirty="0"/>
          </a:p>
          <a:p>
            <a:endParaRPr lang="en-US" sz="2000" dirty="0"/>
          </a:p>
        </p:txBody>
      </p:sp>
    </p:spTree>
    <p:extLst>
      <p:ext uri="{BB962C8B-B14F-4D97-AF65-F5344CB8AC3E}">
        <p14:creationId xmlns:p14="http://schemas.microsoft.com/office/powerpoint/2010/main" val="2838030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66651" y="300039"/>
            <a:ext cx="9320352" cy="879474"/>
          </a:xfrm>
          <a:noFill/>
          <a:ln/>
        </p:spPr>
        <p:txBody>
          <a:bodyPr wrap="none">
            <a:normAutofit/>
          </a:bodyPr>
          <a:lstStyle/>
          <a:p>
            <a:pPr algn="ctr">
              <a:lnSpc>
                <a:spcPct val="87000"/>
              </a:lnSpc>
            </a:pPr>
            <a:r>
              <a:rPr lang="en-US" altLang="ko-KR" sz="4900" b="1" dirty="0"/>
              <a:t>1.4. Instruction Format           </a:t>
            </a:r>
            <a:r>
              <a:rPr lang="en-US" altLang="ko-KR" sz="3000" b="1" dirty="0" err="1"/>
              <a:t>contd</a:t>
            </a:r>
            <a:r>
              <a:rPr lang="en-US" altLang="ko-KR" sz="3000" b="1" dirty="0"/>
              <a:t>…</a:t>
            </a:r>
          </a:p>
        </p:txBody>
      </p:sp>
      <p:sp>
        <p:nvSpPr>
          <p:cNvPr id="9219" name="Rectangle 3"/>
          <p:cNvSpPr>
            <a:spLocks noChangeArrowheads="1"/>
          </p:cNvSpPr>
          <p:nvPr/>
        </p:nvSpPr>
        <p:spPr bwMode="auto">
          <a:xfrm>
            <a:off x="1963740" y="1233488"/>
            <a:ext cx="4246355" cy="36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102000"/>
              </a:lnSpc>
              <a:buFontTx/>
              <a:buChar char="•"/>
            </a:pPr>
            <a:r>
              <a:rPr lang="en-US" altLang="ko-KR" sz="2000">
                <a:latin typeface="Arial" charset="0"/>
              </a:rPr>
              <a:t> Basic Computer Instruction Format</a:t>
            </a:r>
          </a:p>
        </p:txBody>
      </p:sp>
      <p:sp>
        <p:nvSpPr>
          <p:cNvPr id="9221" name="Rectangle 5"/>
          <p:cNvSpPr>
            <a:spLocks noChangeArrowheads="1"/>
          </p:cNvSpPr>
          <p:nvPr/>
        </p:nvSpPr>
        <p:spPr bwMode="auto">
          <a:xfrm>
            <a:off x="3419477" y="2754315"/>
            <a:ext cx="3586163" cy="2063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3825875" y="2754315"/>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4621213" y="2754315"/>
            <a:ext cx="0" cy="206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p:cNvSpPr>
            <a:spLocks noChangeArrowheads="1"/>
          </p:cNvSpPr>
          <p:nvPr/>
        </p:nvSpPr>
        <p:spPr bwMode="auto">
          <a:xfrm>
            <a:off x="3382964" y="2528888"/>
            <a:ext cx="73898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15     14</a:t>
            </a:r>
          </a:p>
        </p:txBody>
      </p:sp>
      <p:sp>
        <p:nvSpPr>
          <p:cNvPr id="9225" name="Rectangle 9"/>
          <p:cNvSpPr>
            <a:spLocks noChangeArrowheads="1"/>
          </p:cNvSpPr>
          <p:nvPr/>
        </p:nvSpPr>
        <p:spPr bwMode="auto">
          <a:xfrm>
            <a:off x="4300539" y="2528888"/>
            <a:ext cx="5544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26" name="Rectangle 10"/>
          <p:cNvSpPr>
            <a:spLocks noChangeArrowheads="1"/>
          </p:cNvSpPr>
          <p:nvPr/>
        </p:nvSpPr>
        <p:spPr bwMode="auto">
          <a:xfrm>
            <a:off x="6702427" y="25288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27" name="Rectangle 11"/>
          <p:cNvSpPr>
            <a:spLocks noChangeArrowheads="1"/>
          </p:cNvSpPr>
          <p:nvPr/>
        </p:nvSpPr>
        <p:spPr bwMode="auto">
          <a:xfrm>
            <a:off x="3497266" y="2749550"/>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9228" name="Rectangle 12"/>
          <p:cNvSpPr>
            <a:spLocks noChangeArrowheads="1"/>
          </p:cNvSpPr>
          <p:nvPr/>
        </p:nvSpPr>
        <p:spPr bwMode="auto">
          <a:xfrm>
            <a:off x="3871913" y="2736850"/>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Opcode</a:t>
            </a:r>
          </a:p>
        </p:txBody>
      </p:sp>
      <p:sp>
        <p:nvSpPr>
          <p:cNvPr id="9229" name="Rectangle 13"/>
          <p:cNvSpPr>
            <a:spLocks noChangeArrowheads="1"/>
          </p:cNvSpPr>
          <p:nvPr/>
        </p:nvSpPr>
        <p:spPr bwMode="auto">
          <a:xfrm>
            <a:off x="5221289" y="2740025"/>
            <a:ext cx="7453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9231" name="Rectangle 15"/>
          <p:cNvSpPr>
            <a:spLocks noChangeArrowheads="1"/>
          </p:cNvSpPr>
          <p:nvPr/>
        </p:nvSpPr>
        <p:spPr bwMode="auto">
          <a:xfrm>
            <a:off x="2384427" y="2126350"/>
            <a:ext cx="6372451"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solidFill>
                  <a:srgbClr val="000000"/>
                </a:solidFill>
                <a:latin typeface="Arial" charset="0"/>
              </a:rPr>
              <a:t>Memory-Reference Instructions 	(OP-code = 000 ~ 110)</a:t>
            </a:r>
          </a:p>
          <a:p>
            <a:pPr latinLnBrk="0"/>
            <a:endParaRPr lang="en-US" altLang="ko-KR" sz="1800" dirty="0">
              <a:solidFill>
                <a:srgbClr val="000000"/>
              </a:solidFill>
              <a:latin typeface="Arial" charset="0"/>
            </a:endParaRPr>
          </a:p>
        </p:txBody>
      </p:sp>
      <p:sp>
        <p:nvSpPr>
          <p:cNvPr id="9239" name="Rectangle 23"/>
          <p:cNvSpPr>
            <a:spLocks noChangeArrowheads="1"/>
          </p:cNvSpPr>
          <p:nvPr/>
        </p:nvSpPr>
        <p:spPr bwMode="auto">
          <a:xfrm>
            <a:off x="2384425" y="3273425"/>
            <a:ext cx="629121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solidFill>
                  <a:srgbClr val="000000"/>
                </a:solidFill>
                <a:latin typeface="Arial" charset="0"/>
              </a:rPr>
              <a:t>Register-Reference Instructions 	(OP-code = 111, I = 0)</a:t>
            </a:r>
          </a:p>
          <a:p>
            <a:pPr latinLnBrk="0"/>
            <a:endParaRPr lang="en-US" altLang="ko-KR" sz="1800" dirty="0">
              <a:solidFill>
                <a:srgbClr val="000000"/>
              </a:solidFill>
              <a:latin typeface="Arial" charset="0"/>
            </a:endParaRPr>
          </a:p>
        </p:txBody>
      </p:sp>
      <p:sp>
        <p:nvSpPr>
          <p:cNvPr id="9247" name="Rectangle 31"/>
          <p:cNvSpPr>
            <a:spLocks noChangeArrowheads="1"/>
          </p:cNvSpPr>
          <p:nvPr/>
        </p:nvSpPr>
        <p:spPr bwMode="auto">
          <a:xfrm>
            <a:off x="2401889" y="4443415"/>
            <a:ext cx="622709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solidFill>
                  <a:srgbClr val="000000"/>
                </a:solidFill>
                <a:latin typeface="Arial" charset="0"/>
              </a:rPr>
              <a:t> Input-Output Instructions		(OP-code =111, I = 1)</a:t>
            </a:r>
          </a:p>
        </p:txBody>
      </p:sp>
      <p:grpSp>
        <p:nvGrpSpPr>
          <p:cNvPr id="9252" name="Group 36"/>
          <p:cNvGrpSpPr>
            <a:grpSpLocks/>
          </p:cNvGrpSpPr>
          <p:nvPr/>
        </p:nvGrpSpPr>
        <p:grpSpPr bwMode="auto">
          <a:xfrm>
            <a:off x="3392490" y="3649665"/>
            <a:ext cx="3622674" cy="493713"/>
            <a:chOff x="1177" y="2203"/>
            <a:chExt cx="2282" cy="311"/>
          </a:xfrm>
        </p:grpSpPr>
        <p:sp>
          <p:nvSpPr>
            <p:cNvPr id="9232" name="Rectangle 16"/>
            <p:cNvSpPr>
              <a:spLocks noChangeArrowheads="1"/>
            </p:cNvSpPr>
            <p:nvPr/>
          </p:nvSpPr>
          <p:spPr bwMode="auto">
            <a:xfrm>
              <a:off x="1200" y="2344"/>
              <a:ext cx="2259" cy="13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3" name="Line 17"/>
            <p:cNvSpPr>
              <a:spLocks noChangeShapeType="1"/>
            </p:cNvSpPr>
            <p:nvPr/>
          </p:nvSpPr>
          <p:spPr bwMode="auto">
            <a:xfrm>
              <a:off x="1952" y="2338"/>
              <a:ext cx="0" cy="13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auto">
            <a:xfrm>
              <a:off x="1177" y="2203"/>
              <a:ext cx="2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a:t>
              </a:r>
            </a:p>
          </p:txBody>
        </p:sp>
        <p:sp>
          <p:nvSpPr>
            <p:cNvPr id="9235" name="Rectangle 19"/>
            <p:cNvSpPr>
              <a:spLocks noChangeArrowheads="1"/>
            </p:cNvSpPr>
            <p:nvPr/>
          </p:nvSpPr>
          <p:spPr bwMode="auto">
            <a:xfrm>
              <a:off x="1756" y="2203"/>
              <a:ext cx="3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36" name="Rectangle 20"/>
            <p:cNvSpPr>
              <a:spLocks noChangeArrowheads="1"/>
            </p:cNvSpPr>
            <p:nvPr/>
          </p:nvSpPr>
          <p:spPr bwMode="auto">
            <a:xfrm>
              <a:off x="3268" y="220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37" name="Rectangle 21"/>
            <p:cNvSpPr>
              <a:spLocks noChangeArrowheads="1"/>
            </p:cNvSpPr>
            <p:nvPr/>
          </p:nvSpPr>
          <p:spPr bwMode="auto">
            <a:xfrm>
              <a:off x="2060" y="2335"/>
              <a:ext cx="90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Register operation</a:t>
              </a:r>
            </a:p>
          </p:txBody>
        </p:sp>
        <p:sp>
          <p:nvSpPr>
            <p:cNvPr id="9248" name="Rectangle 32"/>
            <p:cNvSpPr>
              <a:spLocks noChangeArrowheads="1"/>
            </p:cNvSpPr>
            <p:nvPr/>
          </p:nvSpPr>
          <p:spPr bwMode="auto">
            <a:xfrm>
              <a:off x="1237" y="2341"/>
              <a:ext cx="6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0    1    1    1</a:t>
              </a:r>
            </a:p>
          </p:txBody>
        </p:sp>
      </p:grpSp>
      <p:grpSp>
        <p:nvGrpSpPr>
          <p:cNvPr id="9253" name="Group 37"/>
          <p:cNvGrpSpPr>
            <a:grpSpLocks/>
          </p:cNvGrpSpPr>
          <p:nvPr/>
        </p:nvGrpSpPr>
        <p:grpSpPr bwMode="auto">
          <a:xfrm>
            <a:off x="3392490" y="4845054"/>
            <a:ext cx="3624263" cy="495301"/>
            <a:chOff x="1232" y="2956"/>
            <a:chExt cx="2283" cy="312"/>
          </a:xfrm>
        </p:grpSpPr>
        <p:sp>
          <p:nvSpPr>
            <p:cNvPr id="9240" name="Rectangle 24"/>
            <p:cNvSpPr>
              <a:spLocks noChangeArrowheads="1"/>
            </p:cNvSpPr>
            <p:nvPr/>
          </p:nvSpPr>
          <p:spPr bwMode="auto">
            <a:xfrm>
              <a:off x="1256" y="3096"/>
              <a:ext cx="2259" cy="13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2" name="Rectangle 26"/>
            <p:cNvSpPr>
              <a:spLocks noChangeArrowheads="1"/>
            </p:cNvSpPr>
            <p:nvPr/>
          </p:nvSpPr>
          <p:spPr bwMode="auto">
            <a:xfrm>
              <a:off x="1232" y="2956"/>
              <a:ext cx="2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a:t>
              </a:r>
            </a:p>
          </p:txBody>
        </p:sp>
        <p:sp>
          <p:nvSpPr>
            <p:cNvPr id="9243" name="Rectangle 27"/>
            <p:cNvSpPr>
              <a:spLocks noChangeArrowheads="1"/>
            </p:cNvSpPr>
            <p:nvPr/>
          </p:nvSpPr>
          <p:spPr bwMode="auto">
            <a:xfrm>
              <a:off x="1811" y="2956"/>
              <a:ext cx="34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12 11</a:t>
              </a:r>
            </a:p>
          </p:txBody>
        </p:sp>
        <p:sp>
          <p:nvSpPr>
            <p:cNvPr id="9244" name="Rectangle 28"/>
            <p:cNvSpPr>
              <a:spLocks noChangeArrowheads="1"/>
            </p:cNvSpPr>
            <p:nvPr/>
          </p:nvSpPr>
          <p:spPr bwMode="auto">
            <a:xfrm>
              <a:off x="3325" y="295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9245" name="Rectangle 29"/>
            <p:cNvSpPr>
              <a:spLocks noChangeArrowheads="1"/>
            </p:cNvSpPr>
            <p:nvPr/>
          </p:nvSpPr>
          <p:spPr bwMode="auto">
            <a:xfrm>
              <a:off x="2295" y="3083"/>
              <a:ext cx="67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I/O operation</a:t>
              </a:r>
            </a:p>
          </p:txBody>
        </p:sp>
        <p:sp>
          <p:nvSpPr>
            <p:cNvPr id="9249" name="Rectangle 33"/>
            <p:cNvSpPr>
              <a:spLocks noChangeArrowheads="1"/>
            </p:cNvSpPr>
            <p:nvPr/>
          </p:nvSpPr>
          <p:spPr bwMode="auto">
            <a:xfrm>
              <a:off x="1264" y="3095"/>
              <a:ext cx="65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1    1    1    1</a:t>
              </a:r>
            </a:p>
          </p:txBody>
        </p:sp>
        <p:sp>
          <p:nvSpPr>
            <p:cNvPr id="9251" name="Line 35"/>
            <p:cNvSpPr>
              <a:spLocks noChangeShapeType="1"/>
            </p:cNvSpPr>
            <p:nvPr/>
          </p:nvSpPr>
          <p:spPr bwMode="auto">
            <a:xfrm>
              <a:off x="1997" y="3103"/>
              <a:ext cx="0" cy="13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60201479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673225" y="287339"/>
            <a:ext cx="8809038" cy="434975"/>
          </a:xfrm>
        </p:spPr>
        <p:txBody>
          <a:bodyPr>
            <a:noAutofit/>
          </a:bodyPr>
          <a:lstStyle/>
          <a:p>
            <a:r>
              <a:rPr lang="en-US" altLang="ko-KR" sz="4000" b="1" dirty="0"/>
              <a:t>1.4. Instruction Format           </a:t>
            </a:r>
            <a:r>
              <a:rPr lang="en-US" altLang="ko-KR" sz="2000" b="1" dirty="0" err="1"/>
              <a:t>contd</a:t>
            </a:r>
            <a:r>
              <a:rPr lang="en-US" altLang="ko-KR" sz="2000" b="1" dirty="0"/>
              <a:t>…</a:t>
            </a:r>
            <a:endParaRPr lang="en-US" altLang="ko-KR" sz="4000" b="1" dirty="0"/>
          </a:p>
        </p:txBody>
      </p:sp>
      <p:sp>
        <p:nvSpPr>
          <p:cNvPr id="53251" name="Rectangle 3"/>
          <p:cNvSpPr>
            <a:spLocks noGrp="1" noChangeArrowheads="1"/>
          </p:cNvSpPr>
          <p:nvPr>
            <p:ph type="body" idx="1"/>
          </p:nvPr>
        </p:nvSpPr>
        <p:spPr bwMode="auto">
          <a:xfrm>
            <a:off x="757645" y="981076"/>
            <a:ext cx="10345783" cy="54784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marL="0" indent="0">
              <a:buNone/>
            </a:pPr>
            <a:r>
              <a:rPr lang="en-US" altLang="ko-KR" b="1" dirty="0" smtClean="0"/>
              <a:t>PROCESSOR ORGANIZATION</a:t>
            </a:r>
          </a:p>
          <a:p>
            <a:r>
              <a:rPr lang="en-US" altLang="ko-KR" dirty="0" smtClean="0"/>
              <a:t>In </a:t>
            </a:r>
            <a:r>
              <a:rPr lang="en-US" altLang="ko-KR" dirty="0"/>
              <a:t>general, most processors are organized in one of 3 ways</a:t>
            </a:r>
          </a:p>
          <a:p>
            <a:endParaRPr lang="en-US" altLang="ko-KR" dirty="0"/>
          </a:p>
          <a:p>
            <a:pPr lvl="1"/>
            <a:r>
              <a:rPr lang="en-US" altLang="ko-KR" dirty="0"/>
              <a:t>Single register (Accumulator) organization</a:t>
            </a:r>
          </a:p>
          <a:p>
            <a:pPr lvl="2"/>
            <a:r>
              <a:rPr lang="en-US" altLang="ko-KR" dirty="0"/>
              <a:t>Basic Computer is a good example</a:t>
            </a:r>
          </a:p>
          <a:p>
            <a:pPr lvl="2"/>
            <a:r>
              <a:rPr lang="en-US" altLang="ko-KR" dirty="0"/>
              <a:t>Accumulator is the only general purpose register</a:t>
            </a:r>
          </a:p>
          <a:p>
            <a:pPr lvl="2"/>
            <a:endParaRPr lang="en-US" altLang="ko-KR" dirty="0"/>
          </a:p>
          <a:p>
            <a:pPr lvl="1"/>
            <a:r>
              <a:rPr lang="en-US" altLang="ko-KR" dirty="0"/>
              <a:t>General register organization</a:t>
            </a:r>
          </a:p>
          <a:p>
            <a:pPr lvl="2"/>
            <a:r>
              <a:rPr lang="en-US" altLang="ko-KR" dirty="0"/>
              <a:t>Used by most modern computer processors</a:t>
            </a:r>
          </a:p>
          <a:p>
            <a:pPr lvl="2"/>
            <a:r>
              <a:rPr lang="en-US" altLang="ko-KR" dirty="0"/>
              <a:t>Any of the registers can be used as the source or destination for computer operations</a:t>
            </a:r>
          </a:p>
          <a:p>
            <a:pPr lvl="2"/>
            <a:endParaRPr lang="en-US" altLang="ko-KR" dirty="0"/>
          </a:p>
          <a:p>
            <a:pPr lvl="1"/>
            <a:r>
              <a:rPr lang="en-US" altLang="ko-KR" dirty="0"/>
              <a:t>Stack organization</a:t>
            </a:r>
          </a:p>
          <a:p>
            <a:pPr lvl="2"/>
            <a:r>
              <a:rPr lang="en-US" altLang="ko-KR" dirty="0"/>
              <a:t>All operations are done using the hardware stack</a:t>
            </a:r>
          </a:p>
          <a:p>
            <a:pPr lvl="2"/>
            <a:r>
              <a:rPr lang="en-US" altLang="ko-KR" dirty="0"/>
              <a:t>For example, an OR instruction will pop the two top elements from the stack, do a logical OR on them, and push the result on the stack</a:t>
            </a:r>
          </a:p>
          <a:p>
            <a:pPr lvl="2"/>
            <a:endParaRPr lang="en-US" altLang="ko-KR" dirty="0"/>
          </a:p>
        </p:txBody>
      </p:sp>
    </p:spTree>
    <p:extLst>
      <p:ext uri="{BB962C8B-B14F-4D97-AF65-F5344CB8AC3E}">
        <p14:creationId xmlns:p14="http://schemas.microsoft.com/office/powerpoint/2010/main" val="4255608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00447" y="220664"/>
            <a:ext cx="10685416" cy="581025"/>
          </a:xfrm>
          <a:noFill/>
          <a:ln/>
        </p:spPr>
        <p:txBody>
          <a:bodyPr anchor="ctr">
            <a:noAutofit/>
          </a:bodyPr>
          <a:lstStyle/>
          <a:p>
            <a:r>
              <a:rPr lang="en-US" altLang="ko-KR" sz="4400" b="1" dirty="0"/>
              <a:t>1.4. Instruction Format           </a:t>
            </a:r>
            <a:r>
              <a:rPr lang="en-US" altLang="ko-KR" sz="2400" b="1" dirty="0" err="1"/>
              <a:t>contd</a:t>
            </a:r>
            <a:r>
              <a:rPr lang="en-US" altLang="ko-KR" sz="2400" b="1" dirty="0"/>
              <a:t>…</a:t>
            </a:r>
            <a:endParaRPr lang="en-US" altLang="ko-KR" sz="4400" b="1" dirty="0"/>
          </a:p>
        </p:txBody>
      </p:sp>
      <p:sp>
        <p:nvSpPr>
          <p:cNvPr id="12291" name="Rectangle 3"/>
          <p:cNvSpPr>
            <a:spLocks noChangeArrowheads="1"/>
          </p:cNvSpPr>
          <p:nvPr/>
        </p:nvSpPr>
        <p:spPr bwMode="auto">
          <a:xfrm>
            <a:off x="1175657" y="1258888"/>
            <a:ext cx="9178020" cy="1098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1524000" indent="-1524000" algn="l" defTabSz="152400" latinLnBrk="1">
              <a:defRPr kumimoji="1" sz="2400">
                <a:solidFill>
                  <a:schemeClr val="tx1"/>
                </a:solidFill>
                <a:latin typeface="Times New Roman" pitchFamily="18" charset="0"/>
                <a:ea typeface="굴림" pitchFamily="50" charset="-127"/>
              </a:defRPr>
            </a:lvl1pPr>
            <a:lvl2pPr marL="1917700" indent="-279400" algn="l" defTabSz="152400" latinLnBrk="1">
              <a:defRPr kumimoji="1" sz="2400">
                <a:solidFill>
                  <a:schemeClr val="tx1"/>
                </a:solidFill>
                <a:latin typeface="Times New Roman" pitchFamily="18" charset="0"/>
                <a:ea typeface="굴림" pitchFamily="50" charset="-127"/>
              </a:defRPr>
            </a:lvl2pPr>
            <a:lvl3pPr marL="2311400" indent="-279400" algn="l" defTabSz="152400" latinLnBrk="1">
              <a:defRPr kumimoji="1" sz="2400">
                <a:solidFill>
                  <a:schemeClr val="tx1"/>
                </a:solidFill>
                <a:latin typeface="Times New Roman" pitchFamily="18" charset="0"/>
                <a:ea typeface="굴림" pitchFamily="50" charset="-127"/>
              </a:defRPr>
            </a:lvl3pPr>
            <a:lvl4pPr marL="2705100" indent="-279400" algn="l" defTabSz="152400" latinLnBrk="1">
              <a:defRPr kumimoji="1" sz="2400">
                <a:solidFill>
                  <a:schemeClr val="tx1"/>
                </a:solidFill>
                <a:latin typeface="Times New Roman" pitchFamily="18" charset="0"/>
                <a:ea typeface="굴림" pitchFamily="50" charset="-127"/>
              </a:defRPr>
            </a:lvl4pPr>
            <a:lvl5pPr marL="3098800" indent="-279400" algn="l" defTabSz="152400" latinLnBrk="1">
              <a:defRPr kumimoji="1" sz="2400">
                <a:solidFill>
                  <a:schemeClr val="tx1"/>
                </a:solidFill>
                <a:latin typeface="Times New Roman" pitchFamily="18" charset="0"/>
                <a:ea typeface="굴림" pitchFamily="50" charset="-127"/>
              </a:defRPr>
            </a:lvl5pPr>
            <a:lvl6pPr marL="3556000" indent="-279400" defTabSz="152400" fontAlgn="base" latinLnBrk="1">
              <a:spcBef>
                <a:spcPct val="0"/>
              </a:spcBef>
              <a:spcAft>
                <a:spcPct val="0"/>
              </a:spcAft>
              <a:defRPr kumimoji="1" sz="2400">
                <a:solidFill>
                  <a:schemeClr val="tx1"/>
                </a:solidFill>
                <a:latin typeface="Times New Roman" pitchFamily="18" charset="0"/>
                <a:ea typeface="굴림" pitchFamily="50" charset="-127"/>
              </a:defRPr>
            </a:lvl6pPr>
            <a:lvl7pPr marL="4013200" indent="-279400" defTabSz="152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4470400" indent="-279400" defTabSz="1524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927600" indent="-279400" defTabSz="1524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2000"/>
              </a:lnSpc>
              <a:spcBef>
                <a:spcPct val="46000"/>
              </a:spcBef>
            </a:pPr>
            <a:r>
              <a:rPr lang="en-US" altLang="ko-KR" sz="1800" dirty="0">
                <a:latin typeface="Arial" charset="0"/>
              </a:rPr>
              <a:t>OP-code field - specifies the operation to be performed</a:t>
            </a:r>
          </a:p>
          <a:p>
            <a:pPr latinLnBrk="0">
              <a:lnSpc>
                <a:spcPct val="50000"/>
              </a:lnSpc>
              <a:spcBef>
                <a:spcPct val="46000"/>
              </a:spcBef>
            </a:pPr>
            <a:r>
              <a:rPr lang="en-US" altLang="ko-KR" sz="1800" dirty="0">
                <a:latin typeface="Arial" charset="0"/>
              </a:rPr>
              <a:t>Address field - designates memory address(</a:t>
            </a:r>
            <a:r>
              <a:rPr lang="en-US" altLang="ko-KR" sz="1800" dirty="0" err="1">
                <a:latin typeface="Arial" charset="0"/>
              </a:rPr>
              <a:t>es</a:t>
            </a:r>
            <a:r>
              <a:rPr lang="en-US" altLang="ko-KR" sz="1800" dirty="0">
                <a:latin typeface="Arial" charset="0"/>
              </a:rPr>
              <a:t>) or a processor register(s)</a:t>
            </a:r>
          </a:p>
          <a:p>
            <a:pPr latinLnBrk="0">
              <a:lnSpc>
                <a:spcPct val="50000"/>
              </a:lnSpc>
              <a:spcBef>
                <a:spcPct val="46000"/>
              </a:spcBef>
            </a:pPr>
            <a:r>
              <a:rPr lang="en-US" altLang="ko-KR" sz="1800" dirty="0">
                <a:latin typeface="Arial" charset="0"/>
              </a:rPr>
              <a:t>Mode field      - determines how the address field is to be interpreted (to </a:t>
            </a:r>
          </a:p>
          <a:p>
            <a:pPr latinLnBrk="0">
              <a:lnSpc>
                <a:spcPct val="50000"/>
              </a:lnSpc>
              <a:spcBef>
                <a:spcPct val="46000"/>
              </a:spcBef>
            </a:pPr>
            <a:r>
              <a:rPr lang="en-US" altLang="ko-KR" sz="1800" dirty="0">
                <a:latin typeface="Arial" charset="0"/>
              </a:rPr>
              <a:t>	   get effective address or the operand)</a:t>
            </a:r>
          </a:p>
        </p:txBody>
      </p:sp>
      <p:sp>
        <p:nvSpPr>
          <p:cNvPr id="12292" name="Rectangle 4"/>
          <p:cNvSpPr>
            <a:spLocks noChangeArrowheads="1"/>
          </p:cNvSpPr>
          <p:nvPr/>
        </p:nvSpPr>
        <p:spPr bwMode="auto">
          <a:xfrm>
            <a:off x="1175657" y="2697163"/>
            <a:ext cx="9562012" cy="128240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buFontTx/>
              <a:buChar char="•"/>
            </a:pPr>
            <a:r>
              <a:rPr lang="en-US" altLang="ko-KR" sz="2000" dirty="0">
                <a:latin typeface="Arial" charset="0"/>
              </a:rPr>
              <a:t> The number of address fields in the instruction format </a:t>
            </a:r>
            <a:r>
              <a:rPr lang="en-US" altLang="ko-KR" sz="2000" dirty="0" smtClean="0">
                <a:latin typeface="Arial" charset="0"/>
              </a:rPr>
              <a:t> depends </a:t>
            </a:r>
            <a:r>
              <a:rPr lang="en-US" altLang="ko-KR" sz="2000" dirty="0">
                <a:latin typeface="Arial" charset="0"/>
              </a:rPr>
              <a:t>on the internal organization of CPU</a:t>
            </a:r>
          </a:p>
          <a:p>
            <a:pPr latinLnBrk="0"/>
            <a:endParaRPr lang="en-US" altLang="ko-KR" sz="2000" dirty="0">
              <a:latin typeface="Arial" charset="0"/>
            </a:endParaRPr>
          </a:p>
          <a:p>
            <a:pPr latinLnBrk="0">
              <a:buFontTx/>
              <a:buChar char="•"/>
            </a:pPr>
            <a:r>
              <a:rPr lang="en-US" altLang="ko-KR" sz="2000" dirty="0">
                <a:latin typeface="Arial" charset="0"/>
              </a:rPr>
              <a:t> The three most common CPU organizations:</a:t>
            </a:r>
          </a:p>
        </p:txBody>
      </p:sp>
      <p:sp>
        <p:nvSpPr>
          <p:cNvPr id="12294" name="Rectangle 6"/>
          <p:cNvSpPr>
            <a:spLocks noChangeArrowheads="1"/>
          </p:cNvSpPr>
          <p:nvPr/>
        </p:nvSpPr>
        <p:spPr bwMode="auto">
          <a:xfrm>
            <a:off x="1175657" y="3706814"/>
            <a:ext cx="8594613" cy="326114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vl="1" latinLnBrk="0">
              <a:lnSpc>
                <a:spcPct val="119000"/>
              </a:lnSpc>
              <a:spcBef>
                <a:spcPct val="60000"/>
              </a:spcBef>
            </a:pPr>
            <a:endParaRPr lang="en-US" altLang="ko-KR" sz="1600" dirty="0">
              <a:latin typeface="Arial" charset="0"/>
            </a:endParaRPr>
          </a:p>
          <a:p>
            <a:pPr lvl="1" latinLnBrk="0">
              <a:lnSpc>
                <a:spcPct val="119000"/>
              </a:lnSpc>
              <a:spcBef>
                <a:spcPct val="60000"/>
              </a:spcBef>
            </a:pPr>
            <a:r>
              <a:rPr lang="en-US" altLang="ko-KR" sz="1600" b="1" dirty="0">
                <a:latin typeface="Arial" charset="0"/>
              </a:rPr>
              <a:t>Single accumulator organization:</a:t>
            </a:r>
          </a:p>
          <a:p>
            <a:pPr lvl="1" latinLnBrk="0">
              <a:lnSpc>
                <a:spcPct val="50000"/>
              </a:lnSpc>
              <a:spcBef>
                <a:spcPct val="60000"/>
              </a:spcBef>
            </a:pPr>
            <a:r>
              <a:rPr lang="en-US" altLang="ko-KR" sz="1600" dirty="0">
                <a:latin typeface="Arial" charset="0"/>
              </a:rPr>
              <a:t>	ADD	X	                /* AC </a:t>
            </a:r>
            <a:r>
              <a:rPr lang="en-US" altLang="ko-KR" sz="1600" dirty="0">
                <a:latin typeface="Symbol" pitchFamily="18" charset="2"/>
                <a:sym typeface="Symbol" pitchFamily="18" charset="2"/>
              </a:rPr>
              <a:t></a:t>
            </a:r>
            <a:r>
              <a:rPr lang="en-US" altLang="ko-KR" sz="1600" dirty="0">
                <a:latin typeface="Arial" charset="0"/>
              </a:rPr>
              <a:t> AC + M[X]  */</a:t>
            </a:r>
          </a:p>
          <a:p>
            <a:pPr lvl="1" latinLnBrk="0">
              <a:lnSpc>
                <a:spcPct val="50000"/>
              </a:lnSpc>
              <a:spcBef>
                <a:spcPct val="60000"/>
              </a:spcBef>
            </a:pPr>
            <a:r>
              <a:rPr lang="en-US" altLang="ko-KR" sz="1600" b="1" dirty="0">
                <a:latin typeface="Arial" charset="0"/>
              </a:rPr>
              <a:t>General register organization:</a:t>
            </a:r>
          </a:p>
          <a:p>
            <a:pPr lvl="1" latinLnBrk="0">
              <a:lnSpc>
                <a:spcPct val="50000"/>
              </a:lnSpc>
              <a:spcBef>
                <a:spcPct val="60000"/>
              </a:spcBef>
            </a:pPr>
            <a:r>
              <a:rPr lang="en-US" altLang="ko-KR" sz="1600" dirty="0">
                <a:latin typeface="Arial" charset="0"/>
              </a:rPr>
              <a:t>	ADD	R1, R2, R3	    /* R1 </a:t>
            </a:r>
            <a:r>
              <a:rPr lang="en-US" altLang="ko-KR" sz="1600" dirty="0">
                <a:latin typeface="Symbol" pitchFamily="18" charset="2"/>
                <a:sym typeface="Symbol" pitchFamily="18" charset="2"/>
              </a:rPr>
              <a:t></a:t>
            </a:r>
            <a:r>
              <a:rPr lang="en-US" altLang="ko-KR" sz="1600" dirty="0">
                <a:latin typeface="Arial" charset="0"/>
              </a:rPr>
              <a:t> R2 + R3  */		</a:t>
            </a:r>
          </a:p>
          <a:p>
            <a:pPr lvl="1" latinLnBrk="0">
              <a:lnSpc>
                <a:spcPct val="50000"/>
              </a:lnSpc>
              <a:spcBef>
                <a:spcPct val="60000"/>
              </a:spcBef>
            </a:pPr>
            <a:r>
              <a:rPr lang="en-US" altLang="ko-KR" sz="1600" dirty="0">
                <a:latin typeface="Arial" charset="0"/>
              </a:rPr>
              <a:t>    ADD	R1, R2	                /* R1 </a:t>
            </a:r>
            <a:r>
              <a:rPr lang="en-US" altLang="ko-KR" sz="1600" dirty="0">
                <a:latin typeface="Symbol" pitchFamily="18" charset="2"/>
                <a:sym typeface="Symbol" pitchFamily="18" charset="2"/>
              </a:rPr>
              <a:t></a:t>
            </a:r>
            <a:r>
              <a:rPr lang="en-US" altLang="ko-KR" sz="1600" dirty="0">
                <a:latin typeface="Arial" charset="0"/>
              </a:rPr>
              <a:t> R1 + R2  */	</a:t>
            </a:r>
          </a:p>
          <a:p>
            <a:pPr lvl="1" latinLnBrk="0">
              <a:lnSpc>
                <a:spcPct val="50000"/>
              </a:lnSpc>
              <a:spcBef>
                <a:spcPct val="60000"/>
              </a:spcBef>
            </a:pPr>
            <a:r>
              <a:rPr lang="en-US" altLang="ko-KR" sz="1600" dirty="0">
                <a:latin typeface="Arial" charset="0"/>
              </a:rPr>
              <a:t>	MOV	R1, R2	                /* R1 </a:t>
            </a:r>
            <a:r>
              <a:rPr lang="en-US" altLang="ko-KR" sz="1600" dirty="0">
                <a:latin typeface="Symbol" pitchFamily="18" charset="2"/>
                <a:sym typeface="Symbol" pitchFamily="18" charset="2"/>
              </a:rPr>
              <a:t></a:t>
            </a:r>
            <a:r>
              <a:rPr lang="en-US" altLang="ko-KR" sz="1600" dirty="0">
                <a:latin typeface="Arial" charset="0"/>
              </a:rPr>
              <a:t> R2  */		</a:t>
            </a:r>
          </a:p>
          <a:p>
            <a:pPr lvl="1" latinLnBrk="0">
              <a:lnSpc>
                <a:spcPct val="50000"/>
              </a:lnSpc>
              <a:spcBef>
                <a:spcPct val="60000"/>
              </a:spcBef>
            </a:pPr>
            <a:r>
              <a:rPr lang="en-US" altLang="ko-KR" sz="1600" dirty="0">
                <a:latin typeface="Arial" charset="0"/>
              </a:rPr>
              <a:t>    ADD	R1, X	                /* R1 </a:t>
            </a:r>
            <a:r>
              <a:rPr lang="en-US" altLang="ko-KR" sz="1600" dirty="0">
                <a:latin typeface="Symbol" pitchFamily="18" charset="2"/>
                <a:sym typeface="Symbol" pitchFamily="18" charset="2"/>
              </a:rPr>
              <a:t></a:t>
            </a:r>
            <a:r>
              <a:rPr lang="en-US" altLang="ko-KR" sz="1600" dirty="0">
                <a:latin typeface="Arial" charset="0"/>
              </a:rPr>
              <a:t> R1 + M[X]  */</a:t>
            </a:r>
          </a:p>
          <a:p>
            <a:pPr lvl="1" latinLnBrk="0">
              <a:lnSpc>
                <a:spcPct val="50000"/>
              </a:lnSpc>
              <a:spcBef>
                <a:spcPct val="60000"/>
              </a:spcBef>
            </a:pPr>
            <a:r>
              <a:rPr lang="en-US" altLang="ko-KR" sz="1600" b="1" dirty="0">
                <a:latin typeface="Arial" charset="0"/>
              </a:rPr>
              <a:t>Stack organization:</a:t>
            </a:r>
          </a:p>
          <a:p>
            <a:pPr lvl="1" latinLnBrk="0">
              <a:lnSpc>
                <a:spcPct val="50000"/>
              </a:lnSpc>
              <a:spcBef>
                <a:spcPct val="60000"/>
              </a:spcBef>
            </a:pPr>
            <a:r>
              <a:rPr lang="en-US" altLang="ko-KR" sz="1600" dirty="0">
                <a:latin typeface="Arial" charset="0"/>
              </a:rPr>
              <a:t>	PUSH	X	                /* TOS </a:t>
            </a:r>
            <a:r>
              <a:rPr lang="en-US" altLang="ko-KR" sz="1600" dirty="0">
                <a:latin typeface="Symbol" pitchFamily="18" charset="2"/>
                <a:sym typeface="Symbol" pitchFamily="18" charset="2"/>
              </a:rPr>
              <a:t></a:t>
            </a:r>
            <a:r>
              <a:rPr lang="en-US" altLang="ko-KR" sz="1600" dirty="0">
                <a:latin typeface="Arial" charset="0"/>
              </a:rPr>
              <a:t> M[X]  */		</a:t>
            </a:r>
          </a:p>
          <a:p>
            <a:pPr lvl="1" latinLnBrk="0">
              <a:lnSpc>
                <a:spcPct val="50000"/>
              </a:lnSpc>
              <a:spcBef>
                <a:spcPct val="60000"/>
              </a:spcBef>
            </a:pPr>
            <a:r>
              <a:rPr lang="en-US" altLang="ko-KR" sz="1600" dirty="0">
                <a:latin typeface="Arial" charset="0"/>
              </a:rPr>
              <a:t>    ADD	</a:t>
            </a:r>
          </a:p>
        </p:txBody>
      </p:sp>
      <p:sp>
        <p:nvSpPr>
          <p:cNvPr id="12295" name="Rectangle 7"/>
          <p:cNvSpPr>
            <a:spLocks noChangeArrowheads="1"/>
          </p:cNvSpPr>
          <p:nvPr/>
        </p:nvSpPr>
        <p:spPr bwMode="auto">
          <a:xfrm>
            <a:off x="1175657" y="877889"/>
            <a:ext cx="2821507"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buFontTx/>
              <a:buChar char="•"/>
            </a:pPr>
            <a:r>
              <a:rPr lang="en-US" altLang="ko-KR" sz="2000" dirty="0">
                <a:latin typeface="Arial" charset="0"/>
              </a:rPr>
              <a:t> Instruction Fields</a:t>
            </a:r>
          </a:p>
        </p:txBody>
      </p:sp>
    </p:spTree>
    <p:extLst>
      <p:ext uri="{BB962C8B-B14F-4D97-AF65-F5344CB8AC3E}">
        <p14:creationId xmlns:p14="http://schemas.microsoft.com/office/powerpoint/2010/main" val="302062274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744583" y="987425"/>
            <a:ext cx="10254343" cy="58580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buFontTx/>
              <a:buChar char="•"/>
            </a:pPr>
            <a:r>
              <a:rPr lang="en-US" altLang="ko-KR" sz="2000" dirty="0">
                <a:latin typeface="Arial" charset="0"/>
              </a:rPr>
              <a:t> </a:t>
            </a:r>
            <a:r>
              <a:rPr lang="en-US" altLang="ko-KR" sz="2000" b="1" dirty="0">
                <a:latin typeface="Arial" charset="0"/>
              </a:rPr>
              <a:t>Three-Address Instructions</a:t>
            </a:r>
          </a:p>
          <a:p>
            <a:pPr latinLnBrk="0"/>
            <a:endParaRPr lang="en-US" altLang="ko-KR" sz="1800" dirty="0">
              <a:latin typeface="Arial" charset="0"/>
            </a:endParaRPr>
          </a:p>
          <a:p>
            <a:pPr latinLnBrk="0"/>
            <a:r>
              <a:rPr lang="en-US" altLang="ko-KR" sz="1800" dirty="0">
                <a:latin typeface="Arial" charset="0"/>
              </a:rPr>
              <a:t>	Program to evaluate  X = (A + B) * (C + D) :</a:t>
            </a:r>
          </a:p>
          <a:p>
            <a:pPr latinLnBrk="0">
              <a:lnSpc>
                <a:spcPct val="50000"/>
              </a:lnSpc>
              <a:spcBef>
                <a:spcPct val="57000"/>
              </a:spcBef>
            </a:pPr>
            <a:r>
              <a:rPr lang="en-US" altLang="ko-KR" sz="1800" dirty="0">
                <a:latin typeface="Arial" charset="0"/>
              </a:rPr>
              <a:t>		ADD	R1, A, B	   /*  R1 </a:t>
            </a:r>
            <a:r>
              <a:rPr lang="en-US" altLang="ko-KR" sz="1800" dirty="0">
                <a:latin typeface="Symbol" pitchFamily="18" charset="2"/>
              </a:rPr>
              <a:t></a:t>
            </a:r>
            <a:r>
              <a:rPr lang="en-US" altLang="ko-KR" sz="1800" dirty="0">
                <a:latin typeface="Arial" charset="0"/>
              </a:rPr>
              <a:t> M[A] + M[B]	*/		</a:t>
            </a:r>
          </a:p>
          <a:p>
            <a:pPr latinLnBrk="0">
              <a:lnSpc>
                <a:spcPct val="50000"/>
              </a:lnSpc>
              <a:spcBef>
                <a:spcPct val="57000"/>
              </a:spcBef>
            </a:pPr>
            <a:r>
              <a:rPr lang="en-US" altLang="ko-KR" sz="1800" dirty="0">
                <a:latin typeface="Arial" charset="0"/>
              </a:rPr>
              <a:t>        		ADD	R2, C, D	   /*  R2 </a:t>
            </a:r>
            <a:r>
              <a:rPr lang="en-US" altLang="ko-KR" sz="1800" dirty="0">
                <a:latin typeface="Symbol" pitchFamily="18" charset="2"/>
              </a:rPr>
              <a:t></a:t>
            </a:r>
            <a:r>
              <a:rPr lang="en-US" altLang="ko-KR" sz="1800" dirty="0">
                <a:latin typeface="Arial" charset="0"/>
              </a:rPr>
              <a:t> M[C] + M[D]	*/		</a:t>
            </a:r>
          </a:p>
          <a:p>
            <a:pPr latinLnBrk="0">
              <a:lnSpc>
                <a:spcPct val="50000"/>
              </a:lnSpc>
              <a:spcBef>
                <a:spcPct val="57000"/>
              </a:spcBef>
            </a:pPr>
            <a:r>
              <a:rPr lang="en-US" altLang="ko-KR" sz="1800" dirty="0">
                <a:latin typeface="Arial" charset="0"/>
              </a:rPr>
              <a:t>        		MUL	X, R1, R2	   /*  M[X] </a:t>
            </a:r>
            <a:r>
              <a:rPr lang="en-US" altLang="ko-KR" sz="1800" dirty="0">
                <a:latin typeface="Symbol" pitchFamily="18" charset="2"/>
              </a:rPr>
              <a:t></a:t>
            </a:r>
            <a:r>
              <a:rPr lang="en-US" altLang="ko-KR" sz="1800" dirty="0">
                <a:latin typeface="Arial" charset="0"/>
              </a:rPr>
              <a:t> R1 * R2		*/</a:t>
            </a:r>
          </a:p>
          <a:p>
            <a:pPr latinLnBrk="0">
              <a:lnSpc>
                <a:spcPct val="50000"/>
              </a:lnSpc>
              <a:spcBef>
                <a:spcPct val="57000"/>
              </a:spcBef>
            </a:pPr>
            <a:endParaRPr lang="en-US" altLang="ko-KR" sz="1800" dirty="0">
              <a:latin typeface="Arial" charset="0"/>
            </a:endParaRPr>
          </a:p>
          <a:p>
            <a:pPr latinLnBrk="0"/>
            <a:r>
              <a:rPr lang="en-US" altLang="ko-KR" sz="1800" dirty="0">
                <a:latin typeface="Arial" charset="0"/>
              </a:rPr>
              <a:t>			- Results in short programs </a:t>
            </a:r>
          </a:p>
          <a:p>
            <a:pPr latinLnBrk="0"/>
            <a:r>
              <a:rPr lang="en-US" altLang="ko-KR" sz="1800" dirty="0">
                <a:latin typeface="Arial" charset="0"/>
              </a:rPr>
              <a:t>  			- Instruction becomes long (many bits)</a:t>
            </a:r>
          </a:p>
          <a:p>
            <a:pPr latinLnBrk="0"/>
            <a:endParaRPr lang="en-US" altLang="ko-KR" sz="1800" dirty="0">
              <a:latin typeface="Arial" charset="0"/>
            </a:endParaRPr>
          </a:p>
          <a:p>
            <a:pPr latinLnBrk="0">
              <a:lnSpc>
                <a:spcPct val="85000"/>
              </a:lnSpc>
              <a:buFontTx/>
              <a:buChar char="•"/>
            </a:pPr>
            <a:r>
              <a:rPr lang="en-US" altLang="ko-KR" sz="2000" b="1" dirty="0">
                <a:latin typeface="Arial" charset="0"/>
              </a:rPr>
              <a:t> Two-Address Instructions</a:t>
            </a:r>
          </a:p>
          <a:p>
            <a:pPr latinLnBrk="0">
              <a:lnSpc>
                <a:spcPct val="85000"/>
              </a:lnSpc>
            </a:pPr>
            <a:endParaRPr lang="en-US" altLang="ko-KR" sz="2000" dirty="0">
              <a:latin typeface="Arial" charset="0"/>
            </a:endParaRPr>
          </a:p>
          <a:p>
            <a:pPr latinLnBrk="0">
              <a:lnSpc>
                <a:spcPct val="85000"/>
              </a:lnSpc>
            </a:pPr>
            <a:r>
              <a:rPr lang="en-US" altLang="ko-KR" sz="1800" dirty="0">
                <a:latin typeface="Arial" charset="0"/>
              </a:rPr>
              <a:t>	 Program to evaluate  X = (A + B) * (C + D) :</a:t>
            </a:r>
          </a:p>
          <a:p>
            <a:pPr latinLnBrk="0"/>
            <a:endParaRPr lang="en-US" altLang="ko-KR" sz="1800" dirty="0">
              <a:latin typeface="Arial" charset="0"/>
            </a:endParaRPr>
          </a:p>
          <a:p>
            <a:pPr latinLnBrk="0"/>
            <a:r>
              <a:rPr lang="en-US" altLang="ko-KR" sz="1800" dirty="0">
                <a:latin typeface="Arial" charset="0"/>
              </a:rPr>
              <a:t>		MOV    R1, A               /* R1 </a:t>
            </a:r>
            <a:r>
              <a:rPr lang="en-US" altLang="ko-KR" sz="1800" dirty="0">
                <a:latin typeface="Symbol" pitchFamily="18" charset="2"/>
              </a:rPr>
              <a:t></a:t>
            </a:r>
            <a:r>
              <a:rPr lang="en-US" altLang="ko-KR" sz="1800" dirty="0">
                <a:latin typeface="Arial" charset="0"/>
              </a:rPr>
              <a:t> M[A]           */</a:t>
            </a:r>
          </a:p>
          <a:p>
            <a:pPr latinLnBrk="0"/>
            <a:r>
              <a:rPr lang="en-US" altLang="ko-KR" sz="1800" dirty="0">
                <a:latin typeface="Arial" charset="0"/>
              </a:rPr>
              <a:t>		ADD     R1, B               /* R1 </a:t>
            </a:r>
            <a:r>
              <a:rPr lang="en-US" altLang="ko-KR" sz="1800" dirty="0">
                <a:latin typeface="Symbol" pitchFamily="18" charset="2"/>
              </a:rPr>
              <a:t></a:t>
            </a:r>
            <a:r>
              <a:rPr lang="en-US" altLang="ko-KR" sz="1800" dirty="0">
                <a:latin typeface="Arial" charset="0"/>
              </a:rPr>
              <a:t> R1 + M[A]  */</a:t>
            </a:r>
          </a:p>
          <a:p>
            <a:pPr latinLnBrk="0"/>
            <a:r>
              <a:rPr lang="en-US" altLang="ko-KR" sz="1800" dirty="0">
                <a:latin typeface="Arial" charset="0"/>
              </a:rPr>
              <a:t>		MOV    R2, C               /* R2 </a:t>
            </a:r>
            <a:r>
              <a:rPr lang="en-US" altLang="ko-KR" sz="1800" dirty="0">
                <a:latin typeface="Symbol" pitchFamily="18" charset="2"/>
              </a:rPr>
              <a:t></a:t>
            </a:r>
            <a:r>
              <a:rPr lang="en-US" altLang="ko-KR" sz="1800" dirty="0">
                <a:latin typeface="Arial" charset="0"/>
              </a:rPr>
              <a:t> M[C]           */</a:t>
            </a:r>
          </a:p>
          <a:p>
            <a:pPr latinLnBrk="0"/>
            <a:r>
              <a:rPr lang="en-US" altLang="ko-KR" sz="1800" dirty="0">
                <a:latin typeface="Arial" charset="0"/>
              </a:rPr>
              <a:t>		ADD     R2, D               /* R2 </a:t>
            </a:r>
            <a:r>
              <a:rPr lang="en-US" altLang="ko-KR" sz="1800" dirty="0">
                <a:latin typeface="Symbol" pitchFamily="18" charset="2"/>
              </a:rPr>
              <a:t></a:t>
            </a:r>
            <a:r>
              <a:rPr lang="en-US" altLang="ko-KR" sz="1800" dirty="0">
                <a:latin typeface="Arial" charset="0"/>
              </a:rPr>
              <a:t> R2 + M[D]  */</a:t>
            </a:r>
          </a:p>
          <a:p>
            <a:pPr latinLnBrk="0"/>
            <a:r>
              <a:rPr lang="en-US" altLang="ko-KR" sz="1800" dirty="0">
                <a:latin typeface="Arial" charset="0"/>
              </a:rPr>
              <a:t>		MUL     R1, R2             /* R1 </a:t>
            </a:r>
            <a:r>
              <a:rPr lang="en-US" altLang="ko-KR" sz="1800" dirty="0">
                <a:latin typeface="Symbol" pitchFamily="18" charset="2"/>
              </a:rPr>
              <a:t></a:t>
            </a:r>
            <a:r>
              <a:rPr lang="en-US" altLang="ko-KR" sz="1800" dirty="0">
                <a:latin typeface="Arial" charset="0"/>
              </a:rPr>
              <a:t> R1 * R2      */</a:t>
            </a:r>
          </a:p>
          <a:p>
            <a:pPr latinLnBrk="0"/>
            <a:r>
              <a:rPr lang="en-US" altLang="ko-KR" sz="1800" dirty="0">
                <a:latin typeface="Arial" charset="0"/>
              </a:rPr>
              <a:t>		MOV     X, R1               /* M[X] </a:t>
            </a:r>
            <a:r>
              <a:rPr lang="en-US" altLang="ko-KR" sz="1800" dirty="0">
                <a:latin typeface="Symbol" pitchFamily="18" charset="2"/>
              </a:rPr>
              <a:t></a:t>
            </a:r>
            <a:r>
              <a:rPr lang="en-US" altLang="ko-KR" sz="1800" dirty="0">
                <a:latin typeface="Arial" charset="0"/>
              </a:rPr>
              <a:t> R1           */</a:t>
            </a:r>
          </a:p>
          <a:p>
            <a:pPr latinLnBrk="0"/>
            <a:endParaRPr lang="en-US" altLang="ko-KR" sz="1800" dirty="0">
              <a:latin typeface="Arial" charset="0"/>
            </a:endParaRPr>
          </a:p>
        </p:txBody>
      </p:sp>
      <p:sp>
        <p:nvSpPr>
          <p:cNvPr id="13315" name="Rectangle 3"/>
          <p:cNvSpPr>
            <a:spLocks noChangeArrowheads="1"/>
          </p:cNvSpPr>
          <p:nvPr/>
        </p:nvSpPr>
        <p:spPr bwMode="auto">
          <a:xfrm>
            <a:off x="2347914" y="1287464"/>
            <a:ext cx="320601"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a:t>
            </a:r>
          </a:p>
        </p:txBody>
      </p:sp>
      <p:sp>
        <p:nvSpPr>
          <p:cNvPr id="13316" name="Rectangle 4"/>
          <p:cNvSpPr>
            <a:spLocks noChangeArrowheads="1"/>
          </p:cNvSpPr>
          <p:nvPr/>
        </p:nvSpPr>
        <p:spPr bwMode="auto">
          <a:xfrm>
            <a:off x="2576514" y="1439864"/>
            <a:ext cx="7737475" cy="484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gn="l" defTabSz="152400" latinLnBrk="1">
              <a:tabLst>
                <a:tab pos="381000" algn="l"/>
                <a:tab pos="1168400" algn="l"/>
                <a:tab pos="2362200" algn="l"/>
                <a:tab pos="4254500" algn="l"/>
              </a:tabLst>
              <a:defRPr kumimoji="1" sz="2400">
                <a:solidFill>
                  <a:schemeClr val="tx1"/>
                </a:solidFill>
                <a:latin typeface="Times New Roman" pitchFamily="18" charset="0"/>
                <a:ea typeface="굴림" pitchFamily="50" charset="-127"/>
              </a:defRPr>
            </a:lvl1pPr>
            <a:lvl2pPr marL="952500" indent="-381000" algn="l" defTabSz="152400" latinLnBrk="1">
              <a:tabLst>
                <a:tab pos="381000" algn="l"/>
                <a:tab pos="1168400" algn="l"/>
                <a:tab pos="2362200" algn="l"/>
                <a:tab pos="4254500" algn="l"/>
              </a:tabLst>
              <a:defRPr kumimoji="1" sz="2400">
                <a:solidFill>
                  <a:schemeClr val="tx1"/>
                </a:solidFill>
                <a:latin typeface="Times New Roman" pitchFamily="18" charset="0"/>
                <a:ea typeface="굴림" pitchFamily="50" charset="-127"/>
              </a:defRPr>
            </a:lvl2pPr>
            <a:lvl3pPr marL="1524000" indent="-381000" algn="l" defTabSz="152400" latinLnBrk="1">
              <a:tabLst>
                <a:tab pos="381000" algn="l"/>
                <a:tab pos="1168400" algn="l"/>
                <a:tab pos="2362200" algn="l"/>
                <a:tab pos="4254500" algn="l"/>
              </a:tabLst>
              <a:defRPr kumimoji="1" sz="2400">
                <a:solidFill>
                  <a:schemeClr val="tx1"/>
                </a:solidFill>
                <a:latin typeface="Times New Roman" pitchFamily="18" charset="0"/>
                <a:ea typeface="굴림" pitchFamily="50" charset="-127"/>
              </a:defRPr>
            </a:lvl3pPr>
            <a:lvl4pPr marL="2095500" indent="-381000" algn="l" defTabSz="152400" latinLnBrk="1">
              <a:tabLst>
                <a:tab pos="381000" algn="l"/>
                <a:tab pos="1168400" algn="l"/>
                <a:tab pos="2362200" algn="l"/>
                <a:tab pos="4254500" algn="l"/>
              </a:tabLst>
              <a:defRPr kumimoji="1" sz="2400">
                <a:solidFill>
                  <a:schemeClr val="tx1"/>
                </a:solidFill>
                <a:latin typeface="Times New Roman" pitchFamily="18" charset="0"/>
                <a:ea typeface="굴림" pitchFamily="50" charset="-127"/>
              </a:defRPr>
            </a:lvl4pPr>
            <a:lvl5pPr marL="2667000" indent="-381000" algn="l" defTabSz="152400" latinLnBrk="1">
              <a:tabLst>
                <a:tab pos="381000" algn="l"/>
                <a:tab pos="1168400" algn="l"/>
                <a:tab pos="2362200" algn="l"/>
                <a:tab pos="4254500" algn="l"/>
              </a:tabLst>
              <a:defRPr kumimoji="1" sz="2400">
                <a:solidFill>
                  <a:schemeClr val="tx1"/>
                </a:solidFill>
                <a:latin typeface="Times New Roman" pitchFamily="18" charset="0"/>
                <a:ea typeface="굴림" pitchFamily="50" charset="-127"/>
              </a:defRPr>
            </a:lvl5pPr>
            <a:lvl6pPr marL="3124200" indent="-381000" defTabSz="152400" fontAlgn="base" latinLnBrk="1">
              <a:spcBef>
                <a:spcPct val="0"/>
              </a:spcBef>
              <a:spcAft>
                <a:spcPct val="0"/>
              </a:spcAft>
              <a:tabLst>
                <a:tab pos="381000" algn="l"/>
                <a:tab pos="1168400" algn="l"/>
                <a:tab pos="2362200" algn="l"/>
                <a:tab pos="4254500" algn="l"/>
              </a:tabLst>
              <a:defRPr kumimoji="1" sz="2400">
                <a:solidFill>
                  <a:schemeClr val="tx1"/>
                </a:solidFill>
                <a:latin typeface="Times New Roman" pitchFamily="18" charset="0"/>
                <a:ea typeface="굴림" pitchFamily="50" charset="-127"/>
              </a:defRPr>
            </a:lvl6pPr>
            <a:lvl7pPr marL="3581400" indent="-381000" defTabSz="152400" fontAlgn="base" latinLnBrk="1">
              <a:spcBef>
                <a:spcPct val="0"/>
              </a:spcBef>
              <a:spcAft>
                <a:spcPct val="0"/>
              </a:spcAft>
              <a:tabLst>
                <a:tab pos="381000" algn="l"/>
                <a:tab pos="1168400" algn="l"/>
                <a:tab pos="2362200" algn="l"/>
                <a:tab pos="4254500" algn="l"/>
              </a:tabLst>
              <a:defRPr kumimoji="1" sz="2400">
                <a:solidFill>
                  <a:schemeClr val="tx1"/>
                </a:solidFill>
                <a:latin typeface="Times New Roman" pitchFamily="18" charset="0"/>
                <a:ea typeface="굴림" pitchFamily="50" charset="-127"/>
              </a:defRPr>
            </a:lvl7pPr>
            <a:lvl8pPr marL="4038600" indent="-381000" defTabSz="152400" fontAlgn="base" latinLnBrk="1">
              <a:spcBef>
                <a:spcPct val="0"/>
              </a:spcBef>
              <a:spcAft>
                <a:spcPct val="0"/>
              </a:spcAft>
              <a:tabLst>
                <a:tab pos="381000" algn="l"/>
                <a:tab pos="1168400" algn="l"/>
                <a:tab pos="2362200" algn="l"/>
                <a:tab pos="4254500" algn="l"/>
              </a:tabLst>
              <a:defRPr kumimoji="1" sz="2400">
                <a:solidFill>
                  <a:schemeClr val="tx1"/>
                </a:solidFill>
                <a:latin typeface="Times New Roman" pitchFamily="18" charset="0"/>
                <a:ea typeface="굴림" pitchFamily="50" charset="-127"/>
              </a:defRPr>
            </a:lvl8pPr>
            <a:lvl9pPr marL="4495800" indent="-381000" defTabSz="152400" fontAlgn="base" latinLnBrk="1">
              <a:spcBef>
                <a:spcPct val="0"/>
              </a:spcBef>
              <a:spcAft>
                <a:spcPct val="0"/>
              </a:spcAft>
              <a:tabLst>
                <a:tab pos="381000" algn="l"/>
                <a:tab pos="1168400" algn="l"/>
                <a:tab pos="2362200" algn="l"/>
                <a:tab pos="4254500" algn="l"/>
              </a:tabLst>
              <a:defRPr kumimoji="1" sz="2400">
                <a:solidFill>
                  <a:schemeClr val="tx1"/>
                </a:solidFill>
                <a:latin typeface="Times New Roman" pitchFamily="18" charset="0"/>
                <a:ea typeface="굴림" pitchFamily="50" charset="-127"/>
              </a:defRPr>
            </a:lvl9pPr>
          </a:lstStyle>
          <a:p>
            <a:pPr latinLnBrk="0">
              <a:lnSpc>
                <a:spcPct val="50000"/>
              </a:lnSpc>
              <a:spcBef>
                <a:spcPct val="57000"/>
              </a:spcBef>
            </a:pPr>
            <a:endParaRPr lang="en-US" altLang="ko-KR" sz="1800">
              <a:latin typeface="Arial" charset="0"/>
            </a:endParaRPr>
          </a:p>
          <a:p>
            <a:pPr latinLnBrk="0">
              <a:lnSpc>
                <a:spcPct val="50000"/>
              </a:lnSpc>
              <a:spcBef>
                <a:spcPct val="57000"/>
              </a:spcBef>
            </a:pPr>
            <a:r>
              <a:rPr lang="en-US" altLang="ko-KR" sz="1800">
                <a:latin typeface="Arial" charset="0"/>
              </a:rPr>
              <a:t>	</a:t>
            </a:r>
          </a:p>
        </p:txBody>
      </p:sp>
      <p:sp>
        <p:nvSpPr>
          <p:cNvPr id="13317" name="Rectangle 5"/>
          <p:cNvSpPr>
            <a:spLocks noChangeArrowheads="1"/>
          </p:cNvSpPr>
          <p:nvPr/>
        </p:nvSpPr>
        <p:spPr bwMode="auto">
          <a:xfrm>
            <a:off x="2376489" y="2746376"/>
            <a:ext cx="320601"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a:t>
            </a:r>
          </a:p>
        </p:txBody>
      </p:sp>
      <p:sp>
        <p:nvSpPr>
          <p:cNvPr id="13320" name="Rectangle 8"/>
          <p:cNvSpPr>
            <a:spLocks noChangeArrowheads="1"/>
          </p:cNvSpPr>
          <p:nvPr/>
        </p:nvSpPr>
        <p:spPr bwMode="auto">
          <a:xfrm>
            <a:off x="2351089" y="3754439"/>
            <a:ext cx="320601"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a:t>
            </a:r>
          </a:p>
        </p:txBody>
      </p:sp>
      <p:sp>
        <p:nvSpPr>
          <p:cNvPr id="13321" name="Rectangle 9"/>
          <p:cNvSpPr>
            <a:spLocks noChangeArrowheads="1"/>
          </p:cNvSpPr>
          <p:nvPr/>
        </p:nvSpPr>
        <p:spPr bwMode="auto">
          <a:xfrm>
            <a:off x="5740400" y="2544763"/>
            <a:ext cx="254000" cy="63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4" name="Rectangle 12"/>
          <p:cNvSpPr>
            <a:spLocks noGrp="1" noChangeArrowheads="1"/>
          </p:cNvSpPr>
          <p:nvPr>
            <p:ph type="title"/>
          </p:nvPr>
        </p:nvSpPr>
        <p:spPr>
          <a:xfrm>
            <a:off x="613955" y="295276"/>
            <a:ext cx="9606372" cy="692149"/>
          </a:xfrm>
          <a:noFill/>
          <a:ln/>
        </p:spPr>
        <p:txBody>
          <a:bodyPr wrap="none">
            <a:noAutofit/>
          </a:bodyPr>
          <a:lstStyle/>
          <a:p>
            <a:r>
              <a:rPr lang="en-US" altLang="ko-KR" sz="4000" b="1" dirty="0"/>
              <a:t>1.4. Instruction Format           </a:t>
            </a:r>
            <a:r>
              <a:rPr lang="en-US" altLang="ko-KR" sz="2000" b="1" dirty="0" err="1"/>
              <a:t>contd</a:t>
            </a:r>
            <a:r>
              <a:rPr lang="en-US" altLang="ko-KR" sz="2000" b="1" dirty="0"/>
              <a:t>…</a:t>
            </a:r>
            <a:endParaRPr lang="en-US" altLang="ko-KR" sz="4000" b="1" dirty="0"/>
          </a:p>
        </p:txBody>
      </p:sp>
    </p:spTree>
    <p:extLst>
      <p:ext uri="{BB962C8B-B14F-4D97-AF65-F5344CB8AC3E}">
        <p14:creationId xmlns:p14="http://schemas.microsoft.com/office/powerpoint/2010/main" val="17393214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2514" y="76201"/>
            <a:ext cx="10145486" cy="685800"/>
          </a:xfrm>
          <a:noFill/>
          <a:ln/>
        </p:spPr>
        <p:txBody>
          <a:bodyPr anchor="ctr">
            <a:noAutofit/>
          </a:bodyPr>
          <a:lstStyle/>
          <a:p>
            <a:r>
              <a:rPr lang="en-US" altLang="ko-KR" sz="4000" b="1" dirty="0"/>
              <a:t>1.4. Instruction Format           </a:t>
            </a:r>
            <a:r>
              <a:rPr lang="en-US" altLang="ko-KR" sz="2000" b="1" dirty="0" err="1"/>
              <a:t>contd</a:t>
            </a:r>
            <a:r>
              <a:rPr lang="en-US" altLang="ko-KR" sz="2000" b="1" dirty="0"/>
              <a:t>…</a:t>
            </a:r>
            <a:endParaRPr lang="en-US" altLang="ko-KR" sz="4000" b="1" dirty="0"/>
          </a:p>
        </p:txBody>
      </p:sp>
      <p:sp>
        <p:nvSpPr>
          <p:cNvPr id="14339" name="Rectangle 3"/>
          <p:cNvSpPr>
            <a:spLocks noChangeArrowheads="1"/>
          </p:cNvSpPr>
          <p:nvPr/>
        </p:nvSpPr>
        <p:spPr bwMode="auto">
          <a:xfrm>
            <a:off x="1371600" y="847725"/>
            <a:ext cx="3892452" cy="3129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buFontTx/>
              <a:buChar char="•"/>
            </a:pPr>
            <a:r>
              <a:rPr lang="en-US" altLang="ko-KR" sz="2000" b="1" dirty="0">
                <a:latin typeface="Arial" charset="0"/>
              </a:rPr>
              <a:t> One-Address Instructions</a:t>
            </a:r>
          </a:p>
        </p:txBody>
      </p:sp>
      <p:sp>
        <p:nvSpPr>
          <p:cNvPr id="14340" name="Rectangle 4"/>
          <p:cNvSpPr>
            <a:spLocks noChangeArrowheads="1"/>
          </p:cNvSpPr>
          <p:nvPr/>
        </p:nvSpPr>
        <p:spPr bwMode="auto">
          <a:xfrm>
            <a:off x="2239964" y="1138239"/>
            <a:ext cx="5514395"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Use an implied AC register for all data manipulation</a:t>
            </a:r>
          </a:p>
        </p:txBody>
      </p:sp>
      <p:sp>
        <p:nvSpPr>
          <p:cNvPr id="14341" name="Rectangle 5"/>
          <p:cNvSpPr>
            <a:spLocks noChangeArrowheads="1"/>
          </p:cNvSpPr>
          <p:nvPr/>
        </p:nvSpPr>
        <p:spPr bwMode="auto">
          <a:xfrm>
            <a:off x="2239964" y="1377951"/>
            <a:ext cx="4700069"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Program to evaluate  X = (A + B) * (C + D) :</a:t>
            </a:r>
          </a:p>
        </p:txBody>
      </p:sp>
      <p:sp>
        <p:nvSpPr>
          <p:cNvPr id="14343" name="Rectangle 7"/>
          <p:cNvSpPr>
            <a:spLocks noChangeArrowheads="1"/>
          </p:cNvSpPr>
          <p:nvPr/>
        </p:nvSpPr>
        <p:spPr bwMode="auto">
          <a:xfrm>
            <a:off x="3187700" y="1658939"/>
            <a:ext cx="6521450" cy="202876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latin typeface="Arial" charset="0"/>
              </a:rPr>
              <a:t>LOAD   	A           /*  AC </a:t>
            </a:r>
            <a:r>
              <a:rPr lang="en-US" altLang="ko-KR" sz="1800" dirty="0">
                <a:latin typeface="Symbol" pitchFamily="18" charset="2"/>
              </a:rPr>
              <a:t></a:t>
            </a:r>
            <a:r>
              <a:rPr lang="en-US" altLang="ko-KR" sz="1800" dirty="0">
                <a:latin typeface="Arial" charset="0"/>
              </a:rPr>
              <a:t> M[A]   	*/</a:t>
            </a:r>
          </a:p>
          <a:p>
            <a:pPr latinLnBrk="0"/>
            <a:r>
              <a:rPr lang="en-US" altLang="ko-KR" sz="1800" dirty="0">
                <a:latin typeface="Arial" charset="0"/>
              </a:rPr>
              <a:t>ADD     	B           /*  AC </a:t>
            </a:r>
            <a:r>
              <a:rPr lang="en-US" altLang="ko-KR" sz="1800" dirty="0">
                <a:latin typeface="Symbol" pitchFamily="18" charset="2"/>
              </a:rPr>
              <a:t></a:t>
            </a:r>
            <a:r>
              <a:rPr lang="en-US" altLang="ko-KR" sz="1800" dirty="0">
                <a:latin typeface="Arial" charset="0"/>
              </a:rPr>
              <a:t> AC + M[B]  */</a:t>
            </a:r>
          </a:p>
          <a:p>
            <a:pPr latinLnBrk="0"/>
            <a:r>
              <a:rPr lang="en-US" altLang="ko-KR" sz="1800" dirty="0">
                <a:latin typeface="Arial" charset="0"/>
              </a:rPr>
              <a:t>STORE  	T            /*  M[T] </a:t>
            </a:r>
            <a:r>
              <a:rPr lang="en-US" altLang="ko-KR" sz="1800" dirty="0">
                <a:latin typeface="Symbol" pitchFamily="18" charset="2"/>
              </a:rPr>
              <a:t></a:t>
            </a:r>
            <a:r>
              <a:rPr lang="en-US" altLang="ko-KR" sz="1800" dirty="0">
                <a:latin typeface="Arial" charset="0"/>
              </a:rPr>
              <a:t> AC   	*/</a:t>
            </a:r>
          </a:p>
          <a:p>
            <a:pPr latinLnBrk="0"/>
            <a:r>
              <a:rPr lang="en-US" altLang="ko-KR" sz="1800" dirty="0">
                <a:latin typeface="Arial" charset="0"/>
              </a:rPr>
              <a:t>LOAD   	C           /*  AC </a:t>
            </a:r>
            <a:r>
              <a:rPr lang="en-US" altLang="ko-KR" sz="1800" dirty="0">
                <a:latin typeface="Symbol" pitchFamily="18" charset="2"/>
              </a:rPr>
              <a:t></a:t>
            </a:r>
            <a:r>
              <a:rPr lang="en-US" altLang="ko-KR" sz="1800" dirty="0">
                <a:latin typeface="Arial" charset="0"/>
              </a:rPr>
              <a:t> M[C]   	*/</a:t>
            </a:r>
          </a:p>
          <a:p>
            <a:pPr latinLnBrk="0"/>
            <a:r>
              <a:rPr lang="en-US" altLang="ko-KR" sz="1800" dirty="0">
                <a:latin typeface="Arial" charset="0"/>
              </a:rPr>
              <a:t>ADD     	D           /*  AC </a:t>
            </a:r>
            <a:r>
              <a:rPr lang="en-US" altLang="ko-KR" sz="1800" dirty="0">
                <a:latin typeface="Symbol" pitchFamily="18" charset="2"/>
              </a:rPr>
              <a:t></a:t>
            </a:r>
            <a:r>
              <a:rPr lang="en-US" altLang="ko-KR" sz="1800" dirty="0">
                <a:latin typeface="Arial" charset="0"/>
              </a:rPr>
              <a:t> AC + M[D]	*/</a:t>
            </a:r>
          </a:p>
          <a:p>
            <a:pPr latinLnBrk="0"/>
            <a:r>
              <a:rPr lang="en-US" altLang="ko-KR" sz="1800" dirty="0">
                <a:latin typeface="Arial" charset="0"/>
              </a:rPr>
              <a:t>MUL     	T            /*  AC </a:t>
            </a:r>
            <a:r>
              <a:rPr lang="en-US" altLang="ko-KR" sz="1800" dirty="0">
                <a:latin typeface="Symbol" pitchFamily="18" charset="2"/>
              </a:rPr>
              <a:t></a:t>
            </a:r>
            <a:r>
              <a:rPr lang="en-US" altLang="ko-KR" sz="1800" dirty="0">
                <a:latin typeface="Arial" charset="0"/>
              </a:rPr>
              <a:t> AC * M[T]	*/</a:t>
            </a:r>
          </a:p>
          <a:p>
            <a:pPr latinLnBrk="0"/>
            <a:r>
              <a:rPr lang="en-US" altLang="ko-KR" sz="1800" dirty="0">
                <a:latin typeface="Arial" charset="0"/>
              </a:rPr>
              <a:t>STORE  	X           /*  M[X] </a:t>
            </a:r>
            <a:r>
              <a:rPr lang="en-US" altLang="ko-KR" sz="1800" dirty="0">
                <a:latin typeface="Symbol" pitchFamily="18" charset="2"/>
              </a:rPr>
              <a:t></a:t>
            </a:r>
            <a:r>
              <a:rPr lang="en-US" altLang="ko-KR" sz="1800" dirty="0">
                <a:latin typeface="Arial" charset="0"/>
              </a:rPr>
              <a:t> AC   	*/</a:t>
            </a:r>
          </a:p>
        </p:txBody>
      </p:sp>
      <p:sp>
        <p:nvSpPr>
          <p:cNvPr id="14344" name="Rectangle 8"/>
          <p:cNvSpPr>
            <a:spLocks noChangeArrowheads="1"/>
          </p:cNvSpPr>
          <p:nvPr/>
        </p:nvSpPr>
        <p:spPr bwMode="auto">
          <a:xfrm>
            <a:off x="1371600" y="3624263"/>
            <a:ext cx="3950159" cy="3129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buFontTx/>
              <a:buChar char="•"/>
            </a:pPr>
            <a:r>
              <a:rPr lang="en-US" altLang="ko-KR" sz="2000" dirty="0">
                <a:latin typeface="Arial" charset="0"/>
              </a:rPr>
              <a:t> </a:t>
            </a:r>
            <a:r>
              <a:rPr lang="en-US" altLang="ko-KR" sz="2000" b="1" dirty="0">
                <a:latin typeface="Arial" charset="0"/>
              </a:rPr>
              <a:t>Zero-Address Instructions</a:t>
            </a:r>
          </a:p>
        </p:txBody>
      </p:sp>
      <p:sp>
        <p:nvSpPr>
          <p:cNvPr id="14345" name="Rectangle 9"/>
          <p:cNvSpPr>
            <a:spLocks noChangeArrowheads="1"/>
          </p:cNvSpPr>
          <p:nvPr/>
        </p:nvSpPr>
        <p:spPr bwMode="auto">
          <a:xfrm>
            <a:off x="2239964" y="3863976"/>
            <a:ext cx="4809009"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Can be found in a stack-organized computer</a:t>
            </a:r>
          </a:p>
        </p:txBody>
      </p:sp>
      <p:sp>
        <p:nvSpPr>
          <p:cNvPr id="14346" name="Rectangle 10"/>
          <p:cNvSpPr>
            <a:spLocks noChangeArrowheads="1"/>
          </p:cNvSpPr>
          <p:nvPr/>
        </p:nvSpPr>
        <p:spPr bwMode="auto">
          <a:xfrm>
            <a:off x="2239964" y="4103689"/>
            <a:ext cx="4700069" cy="32829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itchFamily="18" charset="0"/>
                <a:ea typeface="굴림" pitchFamily="50" charset="-127"/>
              </a:defRPr>
            </a:lvl1pPr>
            <a:lvl2pPr marL="571500" algn="l" defTabSz="762000" latinLnBrk="1">
              <a:defRPr kumimoji="1" sz="2400">
                <a:solidFill>
                  <a:schemeClr val="tx1"/>
                </a:solidFill>
                <a:latin typeface="Times New Roman" pitchFamily="18" charset="0"/>
                <a:ea typeface="굴림" pitchFamily="50" charset="-127"/>
              </a:defRPr>
            </a:lvl2pPr>
            <a:lvl3pPr marL="1143000" algn="l" defTabSz="762000" latinLnBrk="1">
              <a:defRPr kumimoji="1" sz="2400">
                <a:solidFill>
                  <a:schemeClr val="tx1"/>
                </a:solidFill>
                <a:latin typeface="Times New Roman" pitchFamily="18" charset="0"/>
                <a:ea typeface="굴림" pitchFamily="50" charset="-127"/>
              </a:defRPr>
            </a:lvl3pPr>
            <a:lvl4pPr marL="1714500" algn="l" defTabSz="762000" latinLnBrk="1">
              <a:defRPr kumimoji="1" sz="2400">
                <a:solidFill>
                  <a:schemeClr val="tx1"/>
                </a:solidFill>
                <a:latin typeface="Times New Roman" pitchFamily="18" charset="0"/>
                <a:ea typeface="굴림" pitchFamily="50" charset="-127"/>
              </a:defRPr>
            </a:lvl4pPr>
            <a:lvl5pPr marL="2286000" algn="l"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Program to evaluate  X = (A + B) * (C + D) :</a:t>
            </a:r>
          </a:p>
        </p:txBody>
      </p:sp>
      <p:sp>
        <p:nvSpPr>
          <p:cNvPr id="14347" name="Rectangle 11"/>
          <p:cNvSpPr>
            <a:spLocks noChangeArrowheads="1"/>
          </p:cNvSpPr>
          <p:nvPr/>
        </p:nvSpPr>
        <p:spPr bwMode="auto">
          <a:xfrm>
            <a:off x="3187700" y="4646614"/>
            <a:ext cx="6396038" cy="17668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gn="l" defTabSz="152400" latinLnBrk="1">
              <a:tabLst>
                <a:tab pos="381000" algn="l"/>
                <a:tab pos="1168400" algn="l"/>
                <a:tab pos="2362200" algn="l"/>
                <a:tab pos="4559300" algn="l"/>
              </a:tabLst>
              <a:defRPr kumimoji="1" sz="2400">
                <a:solidFill>
                  <a:schemeClr val="tx1"/>
                </a:solidFill>
                <a:latin typeface="Times New Roman" pitchFamily="18" charset="0"/>
                <a:ea typeface="굴림" pitchFamily="50" charset="-127"/>
              </a:defRPr>
            </a:lvl1pPr>
            <a:lvl2pPr marL="952500" indent="-381000" algn="l" defTabSz="152400" latinLnBrk="1">
              <a:tabLst>
                <a:tab pos="381000" algn="l"/>
                <a:tab pos="1168400" algn="l"/>
                <a:tab pos="2362200" algn="l"/>
                <a:tab pos="4559300" algn="l"/>
              </a:tabLst>
              <a:defRPr kumimoji="1" sz="2400">
                <a:solidFill>
                  <a:schemeClr val="tx1"/>
                </a:solidFill>
                <a:latin typeface="Times New Roman" pitchFamily="18" charset="0"/>
                <a:ea typeface="굴림" pitchFamily="50" charset="-127"/>
              </a:defRPr>
            </a:lvl2pPr>
            <a:lvl3pPr marL="1524000" indent="-381000" algn="l" defTabSz="152400" latinLnBrk="1">
              <a:tabLst>
                <a:tab pos="381000" algn="l"/>
                <a:tab pos="1168400" algn="l"/>
                <a:tab pos="2362200" algn="l"/>
                <a:tab pos="4559300" algn="l"/>
              </a:tabLst>
              <a:defRPr kumimoji="1" sz="2400">
                <a:solidFill>
                  <a:schemeClr val="tx1"/>
                </a:solidFill>
                <a:latin typeface="Times New Roman" pitchFamily="18" charset="0"/>
                <a:ea typeface="굴림" pitchFamily="50" charset="-127"/>
              </a:defRPr>
            </a:lvl3pPr>
            <a:lvl4pPr marL="2095500" indent="-381000" algn="l" defTabSz="152400" latinLnBrk="1">
              <a:tabLst>
                <a:tab pos="381000" algn="l"/>
                <a:tab pos="1168400" algn="l"/>
                <a:tab pos="2362200" algn="l"/>
                <a:tab pos="4559300" algn="l"/>
              </a:tabLst>
              <a:defRPr kumimoji="1" sz="2400">
                <a:solidFill>
                  <a:schemeClr val="tx1"/>
                </a:solidFill>
                <a:latin typeface="Times New Roman" pitchFamily="18" charset="0"/>
                <a:ea typeface="굴림" pitchFamily="50" charset="-127"/>
              </a:defRPr>
            </a:lvl4pPr>
            <a:lvl5pPr marL="2667000" indent="-381000" algn="l" defTabSz="152400" latinLnBrk="1">
              <a:tabLst>
                <a:tab pos="381000" algn="l"/>
                <a:tab pos="1168400" algn="l"/>
                <a:tab pos="2362200" algn="l"/>
                <a:tab pos="4559300" algn="l"/>
              </a:tabLst>
              <a:defRPr kumimoji="1" sz="2400">
                <a:solidFill>
                  <a:schemeClr val="tx1"/>
                </a:solidFill>
                <a:latin typeface="Times New Roman" pitchFamily="18" charset="0"/>
                <a:ea typeface="굴림" pitchFamily="50" charset="-127"/>
              </a:defRPr>
            </a:lvl5pPr>
            <a:lvl6pPr marL="3124200" indent="-381000" defTabSz="152400" fontAlgn="base" latinLnBrk="1">
              <a:spcBef>
                <a:spcPct val="0"/>
              </a:spcBef>
              <a:spcAft>
                <a:spcPct val="0"/>
              </a:spcAft>
              <a:tabLst>
                <a:tab pos="381000" algn="l"/>
                <a:tab pos="1168400" algn="l"/>
                <a:tab pos="2362200" algn="l"/>
                <a:tab pos="4559300" algn="l"/>
              </a:tabLst>
              <a:defRPr kumimoji="1" sz="2400">
                <a:solidFill>
                  <a:schemeClr val="tx1"/>
                </a:solidFill>
                <a:latin typeface="Times New Roman" pitchFamily="18" charset="0"/>
                <a:ea typeface="굴림" pitchFamily="50" charset="-127"/>
              </a:defRPr>
            </a:lvl6pPr>
            <a:lvl7pPr marL="3581400" indent="-381000" defTabSz="152400" fontAlgn="base" latinLnBrk="1">
              <a:spcBef>
                <a:spcPct val="0"/>
              </a:spcBef>
              <a:spcAft>
                <a:spcPct val="0"/>
              </a:spcAft>
              <a:tabLst>
                <a:tab pos="381000" algn="l"/>
                <a:tab pos="1168400" algn="l"/>
                <a:tab pos="2362200" algn="l"/>
                <a:tab pos="4559300" algn="l"/>
              </a:tabLst>
              <a:defRPr kumimoji="1" sz="2400">
                <a:solidFill>
                  <a:schemeClr val="tx1"/>
                </a:solidFill>
                <a:latin typeface="Times New Roman" pitchFamily="18" charset="0"/>
                <a:ea typeface="굴림" pitchFamily="50" charset="-127"/>
              </a:defRPr>
            </a:lvl7pPr>
            <a:lvl8pPr marL="4038600" indent="-381000" defTabSz="152400" fontAlgn="base" latinLnBrk="1">
              <a:spcBef>
                <a:spcPct val="0"/>
              </a:spcBef>
              <a:spcAft>
                <a:spcPct val="0"/>
              </a:spcAft>
              <a:tabLst>
                <a:tab pos="381000" algn="l"/>
                <a:tab pos="1168400" algn="l"/>
                <a:tab pos="2362200" algn="l"/>
                <a:tab pos="4559300" algn="l"/>
              </a:tabLst>
              <a:defRPr kumimoji="1" sz="2400">
                <a:solidFill>
                  <a:schemeClr val="tx1"/>
                </a:solidFill>
                <a:latin typeface="Times New Roman" pitchFamily="18" charset="0"/>
                <a:ea typeface="굴림" pitchFamily="50" charset="-127"/>
              </a:defRPr>
            </a:lvl8pPr>
            <a:lvl9pPr marL="4495800" indent="-381000" defTabSz="152400" fontAlgn="base" latinLnBrk="1">
              <a:spcBef>
                <a:spcPct val="0"/>
              </a:spcBef>
              <a:spcAft>
                <a:spcPct val="0"/>
              </a:spcAft>
              <a:tabLst>
                <a:tab pos="381000" algn="l"/>
                <a:tab pos="1168400" algn="l"/>
                <a:tab pos="2362200" algn="l"/>
                <a:tab pos="4559300" algn="l"/>
              </a:tabLst>
              <a:defRPr kumimoji="1" sz="2400">
                <a:solidFill>
                  <a:schemeClr val="tx1"/>
                </a:solidFill>
                <a:latin typeface="Times New Roman" pitchFamily="18" charset="0"/>
                <a:ea typeface="굴림" pitchFamily="50" charset="-127"/>
              </a:defRPr>
            </a:lvl9pPr>
          </a:lstStyle>
          <a:p>
            <a:pPr latinLnBrk="0">
              <a:lnSpc>
                <a:spcPct val="30000"/>
              </a:lnSpc>
              <a:spcBef>
                <a:spcPct val="55000"/>
              </a:spcBef>
            </a:pPr>
            <a:r>
              <a:rPr lang="en-US" altLang="ko-KR" sz="1800" dirty="0">
                <a:latin typeface="Arial" charset="0"/>
              </a:rPr>
              <a:t>PUSH	A	/*  TOS </a:t>
            </a:r>
            <a:r>
              <a:rPr lang="en-US" altLang="ko-KR" sz="1800" dirty="0">
                <a:latin typeface="Symbol" pitchFamily="18" charset="2"/>
              </a:rPr>
              <a:t></a:t>
            </a:r>
            <a:r>
              <a:rPr lang="en-US" altLang="ko-KR" sz="1800" dirty="0">
                <a:latin typeface="Arial" charset="0"/>
              </a:rPr>
              <a:t> A	*/				</a:t>
            </a:r>
          </a:p>
          <a:p>
            <a:pPr latinLnBrk="0">
              <a:lnSpc>
                <a:spcPct val="30000"/>
              </a:lnSpc>
              <a:spcBef>
                <a:spcPct val="55000"/>
              </a:spcBef>
            </a:pPr>
            <a:r>
              <a:rPr lang="en-US" altLang="ko-KR" sz="1800" dirty="0">
                <a:latin typeface="Arial" charset="0"/>
              </a:rPr>
              <a:t>PUSH	B	/*  TOS </a:t>
            </a:r>
            <a:r>
              <a:rPr lang="en-US" altLang="ko-KR" sz="1800" dirty="0">
                <a:latin typeface="Symbol" pitchFamily="18" charset="2"/>
              </a:rPr>
              <a:t></a:t>
            </a:r>
            <a:r>
              <a:rPr lang="en-US" altLang="ko-KR" sz="1800" dirty="0">
                <a:latin typeface="Arial" charset="0"/>
              </a:rPr>
              <a:t> B	*/					</a:t>
            </a:r>
          </a:p>
          <a:p>
            <a:pPr latinLnBrk="0">
              <a:lnSpc>
                <a:spcPct val="30000"/>
              </a:lnSpc>
              <a:spcBef>
                <a:spcPct val="55000"/>
              </a:spcBef>
            </a:pPr>
            <a:r>
              <a:rPr lang="en-US" altLang="ko-KR" sz="1800" dirty="0" smtClean="0">
                <a:latin typeface="Arial" charset="0"/>
              </a:rPr>
              <a:t>ADD</a:t>
            </a:r>
            <a:r>
              <a:rPr lang="en-US" altLang="ko-KR" sz="1800" dirty="0">
                <a:latin typeface="Arial" charset="0"/>
              </a:rPr>
              <a:t>	</a:t>
            </a:r>
            <a:r>
              <a:rPr lang="en-US" altLang="ko-KR" sz="1800" dirty="0" smtClean="0">
                <a:latin typeface="Arial" charset="0"/>
              </a:rPr>
              <a:t>	/*  </a:t>
            </a:r>
            <a:r>
              <a:rPr lang="en-US" altLang="ko-KR" sz="1800" dirty="0">
                <a:latin typeface="Arial" charset="0"/>
              </a:rPr>
              <a:t>TOS </a:t>
            </a:r>
            <a:r>
              <a:rPr lang="en-US" altLang="ko-KR" sz="1800" dirty="0">
                <a:latin typeface="Symbol" pitchFamily="18" charset="2"/>
              </a:rPr>
              <a:t></a:t>
            </a:r>
            <a:r>
              <a:rPr lang="en-US" altLang="ko-KR" sz="1800" dirty="0">
                <a:latin typeface="Arial" charset="0"/>
              </a:rPr>
              <a:t> (A + B)	*/				</a:t>
            </a:r>
          </a:p>
          <a:p>
            <a:pPr latinLnBrk="0">
              <a:lnSpc>
                <a:spcPct val="30000"/>
              </a:lnSpc>
              <a:spcBef>
                <a:spcPct val="55000"/>
              </a:spcBef>
            </a:pPr>
            <a:r>
              <a:rPr lang="en-US" altLang="ko-KR" sz="1800" dirty="0">
                <a:latin typeface="Arial" charset="0"/>
              </a:rPr>
              <a:t>PUSH	C	/*  TOS </a:t>
            </a:r>
            <a:r>
              <a:rPr lang="en-US" altLang="ko-KR" sz="1800" dirty="0">
                <a:latin typeface="Symbol" pitchFamily="18" charset="2"/>
              </a:rPr>
              <a:t></a:t>
            </a:r>
            <a:r>
              <a:rPr lang="en-US" altLang="ko-KR" sz="1800" dirty="0">
                <a:latin typeface="Arial" charset="0"/>
              </a:rPr>
              <a:t> C	*/				</a:t>
            </a:r>
          </a:p>
          <a:p>
            <a:pPr latinLnBrk="0">
              <a:lnSpc>
                <a:spcPct val="30000"/>
              </a:lnSpc>
              <a:spcBef>
                <a:spcPct val="55000"/>
              </a:spcBef>
            </a:pPr>
            <a:r>
              <a:rPr lang="en-US" altLang="ko-KR" sz="1800" dirty="0">
                <a:latin typeface="Arial" charset="0"/>
              </a:rPr>
              <a:t>PUSH	D	/*  TOS </a:t>
            </a:r>
            <a:r>
              <a:rPr lang="en-US" altLang="ko-KR" sz="1800" dirty="0">
                <a:latin typeface="Symbol" pitchFamily="18" charset="2"/>
              </a:rPr>
              <a:t></a:t>
            </a:r>
            <a:r>
              <a:rPr lang="en-US" altLang="ko-KR" sz="1800" dirty="0">
                <a:latin typeface="Arial" charset="0"/>
              </a:rPr>
              <a:t> D	*/					</a:t>
            </a:r>
          </a:p>
          <a:p>
            <a:pPr latinLnBrk="0">
              <a:lnSpc>
                <a:spcPct val="30000"/>
              </a:lnSpc>
              <a:spcBef>
                <a:spcPct val="55000"/>
              </a:spcBef>
            </a:pPr>
            <a:r>
              <a:rPr lang="en-US" altLang="ko-KR" sz="1800" dirty="0">
                <a:latin typeface="Arial" charset="0"/>
              </a:rPr>
              <a:t>ADD 		/*  TOS </a:t>
            </a:r>
            <a:r>
              <a:rPr lang="en-US" altLang="ko-KR" sz="1800" dirty="0">
                <a:latin typeface="Symbol" pitchFamily="18" charset="2"/>
              </a:rPr>
              <a:t></a:t>
            </a:r>
            <a:r>
              <a:rPr lang="en-US" altLang="ko-KR" sz="1800" dirty="0">
                <a:latin typeface="Arial" charset="0"/>
              </a:rPr>
              <a:t> (C + D)	*/					</a:t>
            </a:r>
          </a:p>
          <a:p>
            <a:pPr latinLnBrk="0">
              <a:lnSpc>
                <a:spcPct val="30000"/>
              </a:lnSpc>
              <a:spcBef>
                <a:spcPct val="55000"/>
              </a:spcBef>
            </a:pPr>
            <a:r>
              <a:rPr lang="en-US" altLang="ko-KR" sz="1800" dirty="0" smtClean="0">
                <a:latin typeface="Arial" charset="0"/>
              </a:rPr>
              <a:t>MUL </a:t>
            </a:r>
            <a:r>
              <a:rPr lang="en-US" altLang="ko-KR" sz="1800" dirty="0">
                <a:latin typeface="Arial" charset="0"/>
              </a:rPr>
              <a:t>		/*  TOS </a:t>
            </a:r>
            <a:r>
              <a:rPr lang="en-US" altLang="ko-KR" sz="1800" dirty="0">
                <a:latin typeface="Symbol" pitchFamily="18" charset="2"/>
              </a:rPr>
              <a:t></a:t>
            </a:r>
            <a:r>
              <a:rPr lang="en-US" altLang="ko-KR" sz="1800" dirty="0">
                <a:latin typeface="Arial" charset="0"/>
              </a:rPr>
              <a:t> (C + D) * (A + B)  */  </a:t>
            </a:r>
          </a:p>
          <a:p>
            <a:pPr latinLnBrk="0">
              <a:lnSpc>
                <a:spcPct val="30000"/>
              </a:lnSpc>
              <a:spcBef>
                <a:spcPct val="55000"/>
              </a:spcBef>
            </a:pPr>
            <a:r>
              <a:rPr lang="en-US" altLang="ko-KR" sz="1800" dirty="0">
                <a:latin typeface="Arial" charset="0"/>
              </a:rPr>
              <a:t>POP	X	/*  M[X] </a:t>
            </a:r>
            <a:r>
              <a:rPr lang="en-US" altLang="ko-KR" sz="1800" dirty="0">
                <a:latin typeface="Symbol" pitchFamily="18" charset="2"/>
              </a:rPr>
              <a:t></a:t>
            </a:r>
            <a:r>
              <a:rPr lang="en-US" altLang="ko-KR" sz="1800" dirty="0">
                <a:latin typeface="Arial" charset="0"/>
              </a:rPr>
              <a:t> TOS	*/</a:t>
            </a:r>
          </a:p>
        </p:txBody>
      </p:sp>
    </p:spTree>
    <p:extLst>
      <p:ext uri="{BB962C8B-B14F-4D97-AF65-F5344CB8AC3E}">
        <p14:creationId xmlns:p14="http://schemas.microsoft.com/office/powerpoint/2010/main" val="2847586456"/>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lstStyle/>
          <a:p>
            <a:r>
              <a:rPr lang="en-US" b="1" dirty="0"/>
              <a:t>5</a:t>
            </a:r>
            <a:r>
              <a:rPr lang="en-US" b="1" dirty="0" smtClean="0"/>
              <a:t>. Processor Registers</a:t>
            </a:r>
            <a:endParaRPr lang="en-US" b="1" dirty="0"/>
          </a:p>
        </p:txBody>
      </p:sp>
      <p:sp>
        <p:nvSpPr>
          <p:cNvPr id="3" name="Content Placeholder 2"/>
          <p:cNvSpPr>
            <a:spLocks noGrp="1"/>
          </p:cNvSpPr>
          <p:nvPr>
            <p:ph idx="1"/>
          </p:nvPr>
        </p:nvSpPr>
        <p:spPr>
          <a:xfrm>
            <a:off x="1981200" y="900547"/>
            <a:ext cx="8229600" cy="5424055"/>
          </a:xfrm>
        </p:spPr>
        <p:txBody>
          <a:bodyPr>
            <a:normAutofit/>
          </a:bodyPr>
          <a:lstStyle/>
          <a:p>
            <a:pPr>
              <a:lnSpc>
                <a:spcPct val="100000"/>
              </a:lnSpc>
            </a:pPr>
            <a:r>
              <a:rPr lang="en-US" altLang="ko-KR" dirty="0">
                <a:latin typeface="Times New Roman" panose="02020603050405020304" pitchFamily="18" charset="0"/>
                <a:cs typeface="Times New Roman" panose="02020603050405020304" pitchFamily="18" charset="0"/>
              </a:rPr>
              <a:t>A processor has many registers to hold instructions, addresses, data, etc.</a:t>
            </a:r>
          </a:p>
          <a:p>
            <a:pPr>
              <a:lnSpc>
                <a:spcPct val="100000"/>
              </a:lnSpc>
            </a:pPr>
            <a:r>
              <a:rPr lang="en-US" altLang="ko-KR" dirty="0">
                <a:latin typeface="Times New Roman" panose="02020603050405020304" pitchFamily="18" charset="0"/>
                <a:cs typeface="Times New Roman" panose="02020603050405020304" pitchFamily="18" charset="0"/>
              </a:rPr>
              <a:t>The processor has a register, the </a:t>
            </a:r>
            <a:r>
              <a:rPr lang="en-US" altLang="ko-KR" i="1" dirty="0">
                <a:latin typeface="Times New Roman" panose="02020603050405020304" pitchFamily="18" charset="0"/>
                <a:cs typeface="Times New Roman" panose="02020603050405020304" pitchFamily="18" charset="0"/>
              </a:rPr>
              <a:t>Program Counter</a:t>
            </a:r>
            <a:r>
              <a:rPr lang="en-US" altLang="ko-KR" dirty="0">
                <a:latin typeface="Times New Roman" panose="02020603050405020304" pitchFamily="18" charset="0"/>
                <a:cs typeface="Times New Roman" panose="02020603050405020304" pitchFamily="18" charset="0"/>
              </a:rPr>
              <a:t> (</a:t>
            </a:r>
            <a:r>
              <a:rPr lang="en-US" altLang="ko-KR" dirty="0">
                <a:solidFill>
                  <a:schemeClr val="tx2"/>
                </a:solidFill>
                <a:latin typeface="Times New Roman" panose="02020603050405020304" pitchFamily="18" charset="0"/>
                <a:cs typeface="Times New Roman" panose="02020603050405020304" pitchFamily="18" charset="0"/>
              </a:rPr>
              <a:t>PC</a:t>
            </a:r>
            <a:r>
              <a:rPr lang="en-US" altLang="ko-KR" dirty="0">
                <a:latin typeface="Times New Roman" panose="02020603050405020304" pitchFamily="18" charset="0"/>
                <a:cs typeface="Times New Roman" panose="02020603050405020304" pitchFamily="18" charset="0"/>
              </a:rPr>
              <a:t>) that holds the memory address of the next instruction to get</a:t>
            </a:r>
          </a:p>
          <a:p>
            <a:pPr lvl="1">
              <a:lnSpc>
                <a:spcPct val="100000"/>
              </a:lnSpc>
            </a:pPr>
            <a:r>
              <a:rPr lang="en-US" altLang="ko-KR" sz="2000" dirty="0">
                <a:latin typeface="Times New Roman" panose="02020603050405020304" pitchFamily="18" charset="0"/>
                <a:cs typeface="Times New Roman" panose="02020603050405020304" pitchFamily="18" charset="0"/>
              </a:rPr>
              <a:t>Since the memory in the Basic Computer only has 4096 locations, the PC only needs 12 bits</a:t>
            </a:r>
          </a:p>
          <a:p>
            <a:pPr>
              <a:lnSpc>
                <a:spcPct val="100000"/>
              </a:lnSpc>
            </a:pPr>
            <a:r>
              <a:rPr lang="en-US" altLang="ko-KR" dirty="0">
                <a:latin typeface="Times New Roman" panose="02020603050405020304" pitchFamily="18" charset="0"/>
                <a:cs typeface="Times New Roman" panose="02020603050405020304" pitchFamily="18" charset="0"/>
              </a:rPr>
              <a:t>In a direct or indirect addressing, the processor needs to keep track of what locations in memory it is addressing: The </a:t>
            </a:r>
            <a:r>
              <a:rPr lang="en-US" altLang="ko-KR" i="1" dirty="0">
                <a:latin typeface="Times New Roman" panose="02020603050405020304" pitchFamily="18" charset="0"/>
                <a:cs typeface="Times New Roman" panose="02020603050405020304" pitchFamily="18" charset="0"/>
              </a:rPr>
              <a:t>Address Register</a:t>
            </a:r>
            <a:r>
              <a:rPr lang="en-US" altLang="ko-KR" dirty="0">
                <a:latin typeface="Times New Roman" panose="02020603050405020304" pitchFamily="18" charset="0"/>
                <a:cs typeface="Times New Roman" panose="02020603050405020304" pitchFamily="18" charset="0"/>
              </a:rPr>
              <a:t> (</a:t>
            </a:r>
            <a:r>
              <a:rPr lang="en-US" altLang="ko-KR" dirty="0">
                <a:solidFill>
                  <a:schemeClr val="tx2"/>
                </a:solidFill>
                <a:latin typeface="Times New Roman" panose="02020603050405020304" pitchFamily="18" charset="0"/>
                <a:cs typeface="Times New Roman" panose="02020603050405020304" pitchFamily="18" charset="0"/>
              </a:rPr>
              <a:t>AR</a:t>
            </a:r>
            <a:r>
              <a:rPr lang="en-US" altLang="ko-KR" dirty="0">
                <a:latin typeface="Times New Roman" panose="02020603050405020304" pitchFamily="18" charset="0"/>
                <a:cs typeface="Times New Roman" panose="02020603050405020304" pitchFamily="18" charset="0"/>
              </a:rPr>
              <a:t>) is used for this</a:t>
            </a:r>
          </a:p>
          <a:p>
            <a:pPr lvl="1">
              <a:lnSpc>
                <a:spcPct val="100000"/>
              </a:lnSpc>
            </a:pPr>
            <a:r>
              <a:rPr lang="en-US" altLang="ko-KR" sz="2000" dirty="0">
                <a:latin typeface="Times New Roman" panose="02020603050405020304" pitchFamily="18" charset="0"/>
                <a:cs typeface="Times New Roman" panose="02020603050405020304" pitchFamily="18" charset="0"/>
              </a:rPr>
              <a:t>The AR is a 12 bit register in the Basic Computer</a:t>
            </a:r>
          </a:p>
          <a:p>
            <a:pPr>
              <a:lnSpc>
                <a:spcPct val="100000"/>
              </a:lnSpc>
            </a:pPr>
            <a:r>
              <a:rPr lang="en-US" altLang="ko-KR" dirty="0">
                <a:latin typeface="Times New Roman" panose="02020603050405020304" pitchFamily="18" charset="0"/>
                <a:cs typeface="Times New Roman" panose="02020603050405020304" pitchFamily="18" charset="0"/>
              </a:rPr>
              <a:t>When an operand is found, using either direct or indirect addressing, it is placed in the </a:t>
            </a:r>
            <a:r>
              <a:rPr lang="en-US" altLang="ko-KR" i="1" dirty="0">
                <a:latin typeface="Times New Roman" panose="02020603050405020304" pitchFamily="18" charset="0"/>
                <a:cs typeface="Times New Roman" panose="02020603050405020304" pitchFamily="18" charset="0"/>
              </a:rPr>
              <a:t>Data Register</a:t>
            </a:r>
            <a:r>
              <a:rPr lang="en-US" altLang="ko-KR" dirty="0">
                <a:latin typeface="Times New Roman" panose="02020603050405020304" pitchFamily="18" charset="0"/>
                <a:cs typeface="Times New Roman" panose="02020603050405020304" pitchFamily="18" charset="0"/>
              </a:rPr>
              <a:t> (</a:t>
            </a:r>
            <a:r>
              <a:rPr lang="en-US" altLang="ko-KR" dirty="0">
                <a:solidFill>
                  <a:schemeClr val="tx2"/>
                </a:solidFill>
                <a:latin typeface="Times New Roman" panose="02020603050405020304" pitchFamily="18" charset="0"/>
                <a:cs typeface="Times New Roman" panose="02020603050405020304" pitchFamily="18" charset="0"/>
              </a:rPr>
              <a:t>DR</a:t>
            </a:r>
            <a:r>
              <a:rPr lang="en-US" altLang="ko-KR" dirty="0">
                <a:latin typeface="Times New Roman" panose="02020603050405020304" pitchFamily="18" charset="0"/>
                <a:cs typeface="Times New Roman" panose="02020603050405020304" pitchFamily="18" charset="0"/>
              </a:rPr>
              <a:t>). The processor then uses this value as data for its operation</a:t>
            </a:r>
          </a:p>
          <a:p>
            <a:pPr>
              <a:lnSpc>
                <a:spcPct val="100000"/>
              </a:lnSpc>
            </a:pPr>
            <a:r>
              <a:rPr lang="en-US" altLang="ko-KR" dirty="0">
                <a:latin typeface="Times New Roman" panose="02020603050405020304" pitchFamily="18" charset="0"/>
                <a:cs typeface="Times New Roman" panose="02020603050405020304" pitchFamily="18" charset="0"/>
              </a:rPr>
              <a:t>The Basic Computer has a single </a:t>
            </a:r>
            <a:r>
              <a:rPr lang="en-US" altLang="ko-KR" i="1" dirty="0">
                <a:latin typeface="Times New Roman" panose="02020603050405020304" pitchFamily="18" charset="0"/>
                <a:cs typeface="Times New Roman" panose="02020603050405020304" pitchFamily="18" charset="0"/>
              </a:rPr>
              <a:t>general purpose register</a:t>
            </a:r>
            <a:r>
              <a:rPr lang="en-US" altLang="ko-KR" dirty="0">
                <a:latin typeface="Times New Roman" panose="02020603050405020304" pitchFamily="18" charset="0"/>
                <a:cs typeface="Times New Roman" panose="02020603050405020304" pitchFamily="18" charset="0"/>
              </a:rPr>
              <a:t> – the </a:t>
            </a:r>
            <a:r>
              <a:rPr lang="en-US" altLang="ko-KR" i="1" dirty="0">
                <a:latin typeface="Times New Roman" panose="02020603050405020304" pitchFamily="18" charset="0"/>
                <a:cs typeface="Times New Roman" panose="02020603050405020304" pitchFamily="18" charset="0"/>
              </a:rPr>
              <a:t>Accumulator</a:t>
            </a:r>
            <a:r>
              <a:rPr lang="en-US" altLang="ko-KR" dirty="0">
                <a:latin typeface="Times New Roman" panose="02020603050405020304" pitchFamily="18" charset="0"/>
                <a:cs typeface="Times New Roman" panose="02020603050405020304" pitchFamily="18" charset="0"/>
              </a:rPr>
              <a:t> (</a:t>
            </a:r>
            <a:r>
              <a:rPr lang="en-US" altLang="ko-KR" dirty="0">
                <a:solidFill>
                  <a:schemeClr val="tx2"/>
                </a:solidFill>
                <a:latin typeface="Times New Roman" panose="02020603050405020304" pitchFamily="18" charset="0"/>
                <a:cs typeface="Times New Roman" panose="02020603050405020304" pitchFamily="18" charset="0"/>
              </a:rPr>
              <a:t>AC</a:t>
            </a:r>
            <a:r>
              <a:rPr lang="en-US" altLang="ko-KR"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688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2. Timing and control</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347996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Timing and control</a:t>
            </a:r>
            <a:endParaRPr lang="en-IN" dirty="0"/>
          </a:p>
        </p:txBody>
      </p:sp>
      <p:sp>
        <p:nvSpPr>
          <p:cNvPr id="3" name="Content Placeholder 2"/>
          <p:cNvSpPr>
            <a:spLocks noGrp="1"/>
          </p:cNvSpPr>
          <p:nvPr>
            <p:ph idx="1"/>
          </p:nvPr>
        </p:nvSpPr>
        <p:spPr/>
        <p:txBody>
          <a:bodyPr/>
          <a:lstStyle/>
          <a:p>
            <a:r>
              <a:rPr lang="en-IN" dirty="0" smtClean="0"/>
              <a:t>Before getting to timing and control, we need to revise some topics like</a:t>
            </a:r>
          </a:p>
          <a:p>
            <a:r>
              <a:rPr lang="en-IN" dirty="0" smtClean="0"/>
              <a:t>Computer Registers</a:t>
            </a:r>
          </a:p>
          <a:p>
            <a:r>
              <a:rPr lang="en-IN" dirty="0" smtClean="0"/>
              <a:t>Common Bus System</a:t>
            </a:r>
          </a:p>
        </p:txBody>
      </p:sp>
    </p:spTree>
    <p:extLst>
      <p:ext uri="{BB962C8B-B14F-4D97-AF65-F5344CB8AC3E}">
        <p14:creationId xmlns:p14="http://schemas.microsoft.com/office/powerpoint/2010/main" val="1228056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76200"/>
            <a:ext cx="9204960" cy="914400"/>
          </a:xfrm>
        </p:spPr>
        <p:txBody>
          <a:bodyPr>
            <a:normAutofit fontScale="90000"/>
          </a:bodyPr>
          <a:lstStyle/>
          <a:p>
            <a:r>
              <a:rPr lang="en-US" b="1" dirty="0" smtClean="0"/>
              <a:t>2.1 Processor Registers     </a:t>
            </a:r>
            <a:r>
              <a:rPr lang="en-US" sz="2000" b="1" dirty="0" err="1"/>
              <a:t>contd</a:t>
            </a:r>
            <a:r>
              <a:rPr lang="en-US" sz="2000" b="1" dirty="0"/>
              <a:t>…</a:t>
            </a:r>
          </a:p>
        </p:txBody>
      </p:sp>
      <p:sp>
        <p:nvSpPr>
          <p:cNvPr id="3" name="Content Placeholder 2"/>
          <p:cNvSpPr>
            <a:spLocks noGrp="1"/>
          </p:cNvSpPr>
          <p:nvPr>
            <p:ph idx="1"/>
          </p:nvPr>
        </p:nvSpPr>
        <p:spPr>
          <a:xfrm>
            <a:off x="640080" y="1219200"/>
            <a:ext cx="9570720" cy="5105400"/>
          </a:xfrm>
        </p:spPr>
        <p:txBody>
          <a:bodyPr>
            <a:noAutofit/>
          </a:bodyPr>
          <a:lstStyle/>
          <a:p>
            <a:pPr>
              <a:lnSpc>
                <a:spcPct val="100000"/>
              </a:lnSpc>
            </a:pPr>
            <a:r>
              <a:rPr lang="en-US" altLang="ko-KR" dirty="0"/>
              <a:t>The significance of a general purpose register is that it can be referred to in instructions</a:t>
            </a:r>
          </a:p>
          <a:p>
            <a:pPr lvl="1">
              <a:lnSpc>
                <a:spcPct val="100000"/>
              </a:lnSpc>
            </a:pPr>
            <a:r>
              <a:rPr lang="en-US" altLang="ko-KR" sz="2000" dirty="0"/>
              <a:t>e.g. load AC with the contents of a specific memory location; store the contents of AC into a specified memory location</a:t>
            </a:r>
          </a:p>
          <a:p>
            <a:pPr>
              <a:lnSpc>
                <a:spcPct val="100000"/>
              </a:lnSpc>
            </a:pPr>
            <a:r>
              <a:rPr lang="en-US" altLang="ko-KR" dirty="0"/>
              <a:t>Often a processor will need a scratch register to store intermediate results or other temporary data; in the Basic Computer this is the </a:t>
            </a:r>
            <a:r>
              <a:rPr lang="en-US" altLang="ko-KR" i="1" dirty="0"/>
              <a:t>Temporary Register</a:t>
            </a:r>
            <a:r>
              <a:rPr lang="en-US" altLang="ko-KR" dirty="0"/>
              <a:t> (</a:t>
            </a:r>
            <a:r>
              <a:rPr lang="en-US" altLang="ko-KR" dirty="0">
                <a:solidFill>
                  <a:schemeClr val="tx2"/>
                </a:solidFill>
              </a:rPr>
              <a:t>TR</a:t>
            </a:r>
            <a:r>
              <a:rPr lang="en-US" altLang="ko-KR" dirty="0"/>
              <a:t>)</a:t>
            </a:r>
          </a:p>
          <a:p>
            <a:pPr>
              <a:lnSpc>
                <a:spcPct val="100000"/>
              </a:lnSpc>
            </a:pPr>
            <a:r>
              <a:rPr lang="en-US" altLang="ko-KR" dirty="0"/>
              <a:t>The Basic Computer uses a very simple model of input/output (I/O) operations</a:t>
            </a:r>
          </a:p>
          <a:p>
            <a:pPr lvl="1">
              <a:lnSpc>
                <a:spcPct val="100000"/>
              </a:lnSpc>
            </a:pPr>
            <a:r>
              <a:rPr lang="en-US" altLang="ko-KR" sz="2000" dirty="0"/>
              <a:t>Input devices are considered to send 8 bits of character data to the processor</a:t>
            </a:r>
          </a:p>
          <a:p>
            <a:pPr lvl="1">
              <a:lnSpc>
                <a:spcPct val="100000"/>
              </a:lnSpc>
            </a:pPr>
            <a:r>
              <a:rPr lang="en-US" altLang="ko-KR" sz="2000" dirty="0"/>
              <a:t>The processor can send 8 bits of character data to output devices</a:t>
            </a:r>
          </a:p>
          <a:p>
            <a:pPr>
              <a:lnSpc>
                <a:spcPct val="100000"/>
              </a:lnSpc>
            </a:pPr>
            <a:r>
              <a:rPr lang="en-US" altLang="ko-KR" dirty="0"/>
              <a:t>The </a:t>
            </a:r>
            <a:r>
              <a:rPr lang="en-US" altLang="ko-KR" i="1" dirty="0"/>
              <a:t>Input Register</a:t>
            </a:r>
            <a:r>
              <a:rPr lang="en-US" altLang="ko-KR" dirty="0"/>
              <a:t> (</a:t>
            </a:r>
            <a:r>
              <a:rPr lang="en-US" altLang="ko-KR" dirty="0">
                <a:solidFill>
                  <a:schemeClr val="tx2"/>
                </a:solidFill>
              </a:rPr>
              <a:t>INPR</a:t>
            </a:r>
            <a:r>
              <a:rPr lang="en-US" altLang="ko-KR" dirty="0"/>
              <a:t>) holds an 8 bit character gotten from an input device</a:t>
            </a:r>
          </a:p>
          <a:p>
            <a:pPr>
              <a:lnSpc>
                <a:spcPct val="100000"/>
              </a:lnSpc>
            </a:pPr>
            <a:r>
              <a:rPr lang="en-US" altLang="ko-KR" dirty="0"/>
              <a:t>The </a:t>
            </a:r>
            <a:r>
              <a:rPr lang="en-US" altLang="ko-KR" i="1" dirty="0"/>
              <a:t>Output Register</a:t>
            </a:r>
            <a:r>
              <a:rPr lang="en-US" altLang="ko-KR" dirty="0"/>
              <a:t> (</a:t>
            </a:r>
            <a:r>
              <a:rPr lang="en-US" altLang="ko-KR" dirty="0">
                <a:solidFill>
                  <a:schemeClr val="tx2"/>
                </a:solidFill>
              </a:rPr>
              <a:t>OUTR</a:t>
            </a:r>
            <a:r>
              <a:rPr lang="en-US" altLang="ko-KR" dirty="0"/>
              <a:t>) holds an 8 bit character to be send to an output device</a:t>
            </a:r>
          </a:p>
          <a:p>
            <a:endParaRPr lang="en-US" dirty="0"/>
          </a:p>
        </p:txBody>
      </p:sp>
    </p:spTree>
    <p:extLst>
      <p:ext uri="{BB962C8B-B14F-4D97-AF65-F5344CB8AC3E}">
        <p14:creationId xmlns:p14="http://schemas.microsoft.com/office/powerpoint/2010/main" val="268578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14400" y="76202"/>
            <a:ext cx="9601200" cy="715962"/>
          </a:xfrm>
          <a:noFill/>
          <a:ln/>
        </p:spPr>
        <p:txBody>
          <a:bodyPr wrap="none">
            <a:normAutofit/>
          </a:bodyPr>
          <a:lstStyle/>
          <a:p>
            <a:pPr>
              <a:lnSpc>
                <a:spcPct val="87000"/>
              </a:lnSpc>
            </a:pPr>
            <a:r>
              <a:rPr lang="en-US" sz="4000" b="1" dirty="0"/>
              <a:t>2.1 Processor Registers     </a:t>
            </a:r>
            <a:r>
              <a:rPr lang="en-US" sz="4000" b="1" dirty="0" err="1"/>
              <a:t>contd</a:t>
            </a:r>
            <a:r>
              <a:rPr lang="en-US" sz="4000" b="1" dirty="0"/>
              <a:t>…</a:t>
            </a:r>
            <a:endParaRPr lang="en-US" altLang="ko-KR" sz="4000" b="1" dirty="0"/>
          </a:p>
        </p:txBody>
      </p:sp>
      <p:sp>
        <p:nvSpPr>
          <p:cNvPr id="7171" name="Rectangle 3"/>
          <p:cNvSpPr>
            <a:spLocks noChangeArrowheads="1"/>
          </p:cNvSpPr>
          <p:nvPr/>
        </p:nvSpPr>
        <p:spPr bwMode="auto">
          <a:xfrm>
            <a:off x="4495803" y="4386265"/>
            <a:ext cx="1846659"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pPr>
            <a:r>
              <a:rPr lang="en-US" altLang="ko-KR" sz="1800" dirty="0">
                <a:latin typeface="Arial" charset="0"/>
              </a:rPr>
              <a:t>List of  Registers</a:t>
            </a:r>
          </a:p>
        </p:txBody>
      </p:sp>
      <p:sp>
        <p:nvSpPr>
          <p:cNvPr id="7172" name="Rectangle 4"/>
          <p:cNvSpPr>
            <a:spLocks noChangeArrowheads="1"/>
          </p:cNvSpPr>
          <p:nvPr/>
        </p:nvSpPr>
        <p:spPr bwMode="auto">
          <a:xfrm>
            <a:off x="2895601" y="4652963"/>
            <a:ext cx="5902325" cy="18843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p:cNvSpPr>
            <a:spLocks noChangeArrowheads="1"/>
          </p:cNvSpPr>
          <p:nvPr/>
        </p:nvSpPr>
        <p:spPr bwMode="auto">
          <a:xfrm>
            <a:off x="2381250" y="4638675"/>
            <a:ext cx="6181180" cy="2145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vl="1" latinLnBrk="0">
              <a:lnSpc>
                <a:spcPct val="91000"/>
              </a:lnSpc>
              <a:spcBef>
                <a:spcPct val="18000"/>
              </a:spcBef>
            </a:pPr>
            <a:r>
              <a:rPr lang="en-US" altLang="ko-KR" sz="1400" dirty="0">
                <a:latin typeface="Arial" charset="0"/>
              </a:rPr>
              <a:t>DR           16        Data Register	              Holds memory operand</a:t>
            </a:r>
          </a:p>
          <a:p>
            <a:pPr lvl="1" latinLnBrk="0">
              <a:lnSpc>
                <a:spcPct val="91000"/>
              </a:lnSpc>
              <a:spcBef>
                <a:spcPct val="18000"/>
              </a:spcBef>
            </a:pPr>
            <a:r>
              <a:rPr lang="en-US" altLang="ko-KR" sz="1400" dirty="0">
                <a:latin typeface="Arial" charset="0"/>
              </a:rPr>
              <a:t>AR           12        Address Register         Holds address for memory</a:t>
            </a:r>
          </a:p>
          <a:p>
            <a:pPr lvl="1" latinLnBrk="0">
              <a:lnSpc>
                <a:spcPct val="91000"/>
              </a:lnSpc>
              <a:spcBef>
                <a:spcPct val="18000"/>
              </a:spcBef>
            </a:pPr>
            <a:r>
              <a:rPr lang="en-US" altLang="ko-KR" sz="1400" dirty="0">
                <a:latin typeface="Arial" charset="0"/>
              </a:rPr>
              <a:t>AC           16        Accumulator	              Processor register</a:t>
            </a:r>
          </a:p>
          <a:p>
            <a:pPr lvl="1" latinLnBrk="0">
              <a:lnSpc>
                <a:spcPct val="91000"/>
              </a:lnSpc>
              <a:spcBef>
                <a:spcPct val="18000"/>
              </a:spcBef>
            </a:pPr>
            <a:r>
              <a:rPr lang="en-US" altLang="ko-KR" sz="1400" dirty="0">
                <a:latin typeface="Arial" charset="0"/>
              </a:rPr>
              <a:t>IR	            16        Instruction Register     Holds instruction code</a:t>
            </a:r>
          </a:p>
          <a:p>
            <a:pPr lvl="1" latinLnBrk="0">
              <a:lnSpc>
                <a:spcPct val="91000"/>
              </a:lnSpc>
              <a:spcBef>
                <a:spcPct val="18000"/>
              </a:spcBef>
            </a:pPr>
            <a:r>
              <a:rPr lang="en-US" altLang="ko-KR" sz="1400" dirty="0">
                <a:latin typeface="Arial" charset="0"/>
              </a:rPr>
              <a:t>PC           12        Program Counter         Holds address of instruction</a:t>
            </a:r>
          </a:p>
          <a:p>
            <a:pPr lvl="1" latinLnBrk="0">
              <a:lnSpc>
                <a:spcPct val="91000"/>
              </a:lnSpc>
              <a:spcBef>
                <a:spcPct val="18000"/>
              </a:spcBef>
            </a:pPr>
            <a:r>
              <a:rPr lang="en-US" altLang="ko-KR" sz="1400" dirty="0">
                <a:latin typeface="Arial" charset="0"/>
              </a:rPr>
              <a:t>TR           16        Temporary Register     Holds temporary data</a:t>
            </a:r>
          </a:p>
          <a:p>
            <a:pPr lvl="1" latinLnBrk="0">
              <a:lnSpc>
                <a:spcPct val="91000"/>
              </a:lnSpc>
              <a:spcBef>
                <a:spcPct val="18000"/>
              </a:spcBef>
            </a:pPr>
            <a:r>
              <a:rPr lang="en-US" altLang="ko-KR" sz="1400" dirty="0">
                <a:latin typeface="Arial" charset="0"/>
              </a:rPr>
              <a:t>INPR         8         Input Register              Holds input character</a:t>
            </a:r>
          </a:p>
          <a:p>
            <a:pPr lvl="1" latinLnBrk="0">
              <a:lnSpc>
                <a:spcPct val="91000"/>
              </a:lnSpc>
              <a:spcBef>
                <a:spcPct val="18000"/>
              </a:spcBef>
            </a:pPr>
            <a:r>
              <a:rPr lang="en-US" altLang="ko-KR" sz="1400" dirty="0">
                <a:latin typeface="Arial" charset="0"/>
              </a:rPr>
              <a:t>OUTR       8	         Output Register           Holds output character</a:t>
            </a:r>
          </a:p>
          <a:p>
            <a:endParaRPr lang="en-US" altLang="ko-KR" sz="1400" dirty="0">
              <a:latin typeface="Arial" charset="0"/>
            </a:endParaRPr>
          </a:p>
        </p:txBody>
      </p:sp>
      <p:sp>
        <p:nvSpPr>
          <p:cNvPr id="7175" name="Rectangle 7"/>
          <p:cNvSpPr>
            <a:spLocks noChangeArrowheads="1"/>
          </p:cNvSpPr>
          <p:nvPr/>
        </p:nvSpPr>
        <p:spPr bwMode="auto">
          <a:xfrm>
            <a:off x="2146302" y="792165"/>
            <a:ext cx="3491341"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latin typeface="Arial" charset="0"/>
              </a:rPr>
              <a:t>Registers in the Basic Computer</a:t>
            </a:r>
          </a:p>
        </p:txBody>
      </p:sp>
      <p:sp>
        <p:nvSpPr>
          <p:cNvPr id="7176" name="Rectangle 8"/>
          <p:cNvSpPr>
            <a:spLocks noChangeArrowheads="1"/>
          </p:cNvSpPr>
          <p:nvPr/>
        </p:nvSpPr>
        <p:spPr bwMode="auto">
          <a:xfrm>
            <a:off x="3594101" y="1538290"/>
            <a:ext cx="1582739" cy="2238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Rectangle 9"/>
          <p:cNvSpPr>
            <a:spLocks noChangeArrowheads="1"/>
          </p:cNvSpPr>
          <p:nvPr/>
        </p:nvSpPr>
        <p:spPr bwMode="auto">
          <a:xfrm>
            <a:off x="3463926" y="1335088"/>
            <a:ext cx="3412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7178" name="Rectangle 10"/>
          <p:cNvSpPr>
            <a:spLocks noChangeArrowheads="1"/>
          </p:cNvSpPr>
          <p:nvPr/>
        </p:nvSpPr>
        <p:spPr bwMode="auto">
          <a:xfrm>
            <a:off x="5018090" y="13350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79" name="Rectangle 11"/>
          <p:cNvSpPr>
            <a:spLocks noChangeArrowheads="1"/>
          </p:cNvSpPr>
          <p:nvPr/>
        </p:nvSpPr>
        <p:spPr bwMode="auto">
          <a:xfrm>
            <a:off x="4206876" y="1519239"/>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PC</a:t>
            </a:r>
          </a:p>
        </p:txBody>
      </p:sp>
      <p:sp>
        <p:nvSpPr>
          <p:cNvPr id="7180" name="Rectangle 12"/>
          <p:cNvSpPr>
            <a:spLocks noChangeArrowheads="1"/>
          </p:cNvSpPr>
          <p:nvPr/>
        </p:nvSpPr>
        <p:spPr bwMode="auto">
          <a:xfrm>
            <a:off x="3024189" y="2624139"/>
            <a:ext cx="2152651"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Rectangle 13"/>
          <p:cNvSpPr>
            <a:spLocks noChangeArrowheads="1"/>
          </p:cNvSpPr>
          <p:nvPr/>
        </p:nvSpPr>
        <p:spPr bwMode="auto">
          <a:xfrm>
            <a:off x="2908300" y="2430463"/>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82" name="Rectangle 14"/>
          <p:cNvSpPr>
            <a:spLocks noChangeArrowheads="1"/>
          </p:cNvSpPr>
          <p:nvPr/>
        </p:nvSpPr>
        <p:spPr bwMode="auto">
          <a:xfrm>
            <a:off x="5018090" y="24304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83" name="Rectangle 15"/>
          <p:cNvSpPr>
            <a:spLocks noChangeArrowheads="1"/>
          </p:cNvSpPr>
          <p:nvPr/>
        </p:nvSpPr>
        <p:spPr bwMode="auto">
          <a:xfrm>
            <a:off x="3806825" y="2605089"/>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IR</a:t>
            </a:r>
          </a:p>
        </p:txBody>
      </p:sp>
      <p:sp>
        <p:nvSpPr>
          <p:cNvPr id="7184" name="Rectangle 16"/>
          <p:cNvSpPr>
            <a:spLocks noChangeArrowheads="1"/>
          </p:cNvSpPr>
          <p:nvPr/>
        </p:nvSpPr>
        <p:spPr bwMode="auto">
          <a:xfrm>
            <a:off x="3024189" y="3165477"/>
            <a:ext cx="2152651"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Rectangle 17"/>
          <p:cNvSpPr>
            <a:spLocks noChangeArrowheads="1"/>
          </p:cNvSpPr>
          <p:nvPr/>
        </p:nvSpPr>
        <p:spPr bwMode="auto">
          <a:xfrm>
            <a:off x="2908300" y="2952750"/>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86" name="Rectangle 18"/>
          <p:cNvSpPr>
            <a:spLocks noChangeArrowheads="1"/>
          </p:cNvSpPr>
          <p:nvPr/>
        </p:nvSpPr>
        <p:spPr bwMode="auto">
          <a:xfrm>
            <a:off x="5018090" y="29527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87" name="Rectangle 19"/>
          <p:cNvSpPr>
            <a:spLocks noChangeArrowheads="1"/>
          </p:cNvSpPr>
          <p:nvPr/>
        </p:nvSpPr>
        <p:spPr bwMode="auto">
          <a:xfrm>
            <a:off x="3806827" y="3146425"/>
            <a:ext cx="42159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TR</a:t>
            </a:r>
          </a:p>
        </p:txBody>
      </p:sp>
      <p:sp>
        <p:nvSpPr>
          <p:cNvPr id="7188" name="Rectangle 20"/>
          <p:cNvSpPr>
            <a:spLocks noChangeArrowheads="1"/>
          </p:cNvSpPr>
          <p:nvPr/>
        </p:nvSpPr>
        <p:spPr bwMode="auto">
          <a:xfrm>
            <a:off x="3024190" y="3709989"/>
            <a:ext cx="941387"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Rectangle 21"/>
          <p:cNvSpPr>
            <a:spLocks noChangeArrowheads="1"/>
          </p:cNvSpPr>
          <p:nvPr/>
        </p:nvSpPr>
        <p:spPr bwMode="auto">
          <a:xfrm>
            <a:off x="2908302"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7190" name="Rectangle 22"/>
          <p:cNvSpPr>
            <a:spLocks noChangeArrowheads="1"/>
          </p:cNvSpPr>
          <p:nvPr/>
        </p:nvSpPr>
        <p:spPr bwMode="auto">
          <a:xfrm>
            <a:off x="5018090"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1" name="Rectangle 23"/>
          <p:cNvSpPr>
            <a:spLocks noChangeArrowheads="1"/>
          </p:cNvSpPr>
          <p:nvPr/>
        </p:nvSpPr>
        <p:spPr bwMode="auto">
          <a:xfrm>
            <a:off x="3149600" y="3687764"/>
            <a:ext cx="690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OUTR</a:t>
            </a:r>
          </a:p>
        </p:txBody>
      </p:sp>
      <p:sp>
        <p:nvSpPr>
          <p:cNvPr id="7192" name="Rectangle 24"/>
          <p:cNvSpPr>
            <a:spLocks noChangeArrowheads="1"/>
          </p:cNvSpPr>
          <p:nvPr/>
        </p:nvSpPr>
        <p:spPr bwMode="auto">
          <a:xfrm>
            <a:off x="5934076" y="3165477"/>
            <a:ext cx="2154239"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Rectangle 25"/>
          <p:cNvSpPr>
            <a:spLocks noChangeArrowheads="1"/>
          </p:cNvSpPr>
          <p:nvPr/>
        </p:nvSpPr>
        <p:spPr bwMode="auto">
          <a:xfrm>
            <a:off x="5818188" y="2943225"/>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94" name="Rectangle 26"/>
          <p:cNvSpPr>
            <a:spLocks noChangeArrowheads="1"/>
          </p:cNvSpPr>
          <p:nvPr/>
        </p:nvSpPr>
        <p:spPr bwMode="auto">
          <a:xfrm>
            <a:off x="7929565" y="29432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5" name="Rectangle 27"/>
          <p:cNvSpPr>
            <a:spLocks noChangeArrowheads="1"/>
          </p:cNvSpPr>
          <p:nvPr/>
        </p:nvSpPr>
        <p:spPr bwMode="auto">
          <a:xfrm>
            <a:off x="6715125" y="3146425"/>
            <a:ext cx="44243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DR</a:t>
            </a:r>
          </a:p>
        </p:txBody>
      </p:sp>
      <p:sp>
        <p:nvSpPr>
          <p:cNvPr id="7196" name="Rectangle 28"/>
          <p:cNvSpPr>
            <a:spLocks noChangeArrowheads="1"/>
          </p:cNvSpPr>
          <p:nvPr/>
        </p:nvSpPr>
        <p:spPr bwMode="auto">
          <a:xfrm>
            <a:off x="5934076" y="3709989"/>
            <a:ext cx="2154239"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Rectangle 29"/>
          <p:cNvSpPr>
            <a:spLocks noChangeArrowheads="1"/>
          </p:cNvSpPr>
          <p:nvPr/>
        </p:nvSpPr>
        <p:spPr bwMode="auto">
          <a:xfrm>
            <a:off x="5818188" y="3505200"/>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7198" name="Rectangle 30"/>
          <p:cNvSpPr>
            <a:spLocks noChangeArrowheads="1"/>
          </p:cNvSpPr>
          <p:nvPr/>
        </p:nvSpPr>
        <p:spPr bwMode="auto">
          <a:xfrm>
            <a:off x="7931153" y="35052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199" name="Rectangle 31"/>
          <p:cNvSpPr>
            <a:spLocks noChangeArrowheads="1"/>
          </p:cNvSpPr>
          <p:nvPr/>
        </p:nvSpPr>
        <p:spPr bwMode="auto">
          <a:xfrm>
            <a:off x="6715125" y="3687764"/>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AC</a:t>
            </a:r>
          </a:p>
        </p:txBody>
      </p:sp>
      <p:sp>
        <p:nvSpPr>
          <p:cNvPr id="7200" name="Rectangle 32"/>
          <p:cNvSpPr>
            <a:spLocks noChangeArrowheads="1"/>
          </p:cNvSpPr>
          <p:nvPr/>
        </p:nvSpPr>
        <p:spPr bwMode="auto">
          <a:xfrm>
            <a:off x="3594101" y="2079627"/>
            <a:ext cx="1582739"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Rectangle 33"/>
          <p:cNvSpPr>
            <a:spLocks noChangeArrowheads="1"/>
          </p:cNvSpPr>
          <p:nvPr/>
        </p:nvSpPr>
        <p:spPr bwMode="auto">
          <a:xfrm>
            <a:off x="3463926" y="1866900"/>
            <a:ext cx="34124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7202" name="Rectangle 34"/>
          <p:cNvSpPr>
            <a:spLocks noChangeArrowheads="1"/>
          </p:cNvSpPr>
          <p:nvPr/>
        </p:nvSpPr>
        <p:spPr bwMode="auto">
          <a:xfrm>
            <a:off x="5018090" y="18669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203" name="Rectangle 35"/>
          <p:cNvSpPr>
            <a:spLocks noChangeArrowheads="1"/>
          </p:cNvSpPr>
          <p:nvPr/>
        </p:nvSpPr>
        <p:spPr bwMode="auto">
          <a:xfrm>
            <a:off x="4206875" y="2060575"/>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AR</a:t>
            </a:r>
          </a:p>
        </p:txBody>
      </p:sp>
      <p:sp>
        <p:nvSpPr>
          <p:cNvPr id="7204" name="Rectangle 36"/>
          <p:cNvSpPr>
            <a:spLocks noChangeArrowheads="1"/>
          </p:cNvSpPr>
          <p:nvPr/>
        </p:nvSpPr>
        <p:spPr bwMode="auto">
          <a:xfrm>
            <a:off x="4235451" y="3709989"/>
            <a:ext cx="941388"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Rectangle 37"/>
          <p:cNvSpPr>
            <a:spLocks noChangeArrowheads="1"/>
          </p:cNvSpPr>
          <p:nvPr/>
        </p:nvSpPr>
        <p:spPr bwMode="auto">
          <a:xfrm>
            <a:off x="4291013" y="3687764"/>
            <a:ext cx="61234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INPR</a:t>
            </a:r>
          </a:p>
        </p:txBody>
      </p:sp>
      <p:sp>
        <p:nvSpPr>
          <p:cNvPr id="7206" name="Rectangle 38"/>
          <p:cNvSpPr>
            <a:spLocks noChangeArrowheads="1"/>
          </p:cNvSpPr>
          <p:nvPr/>
        </p:nvSpPr>
        <p:spPr bwMode="auto">
          <a:xfrm>
            <a:off x="3806827"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7207" name="Rectangle 39"/>
          <p:cNvSpPr>
            <a:spLocks noChangeArrowheads="1"/>
          </p:cNvSpPr>
          <p:nvPr/>
        </p:nvSpPr>
        <p:spPr bwMode="auto">
          <a:xfrm>
            <a:off x="4119564" y="34861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7208" name="Rectangle 40"/>
          <p:cNvSpPr>
            <a:spLocks noChangeArrowheads="1"/>
          </p:cNvSpPr>
          <p:nvPr/>
        </p:nvSpPr>
        <p:spPr bwMode="auto">
          <a:xfrm>
            <a:off x="5934076" y="1439865"/>
            <a:ext cx="2154239" cy="1063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9" name="Rectangle 41"/>
          <p:cNvSpPr>
            <a:spLocks noChangeArrowheads="1"/>
          </p:cNvSpPr>
          <p:nvPr/>
        </p:nvSpPr>
        <p:spPr bwMode="auto">
          <a:xfrm>
            <a:off x="6488114" y="1663702"/>
            <a:ext cx="82875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Memory</a:t>
            </a:r>
          </a:p>
          <a:p>
            <a:pPr eaLnBrk="1" latinLnBrk="0"/>
            <a:endParaRPr lang="en-US" altLang="ko-KR" sz="1400">
              <a:solidFill>
                <a:srgbClr val="000000"/>
              </a:solidFill>
              <a:latin typeface="Arial" charset="0"/>
            </a:endParaRPr>
          </a:p>
        </p:txBody>
      </p:sp>
      <p:sp>
        <p:nvSpPr>
          <p:cNvPr id="7210" name="Rectangle 42"/>
          <p:cNvSpPr>
            <a:spLocks noChangeArrowheads="1"/>
          </p:cNvSpPr>
          <p:nvPr/>
        </p:nvSpPr>
        <p:spPr bwMode="auto">
          <a:xfrm>
            <a:off x="6883401" y="2166940"/>
            <a:ext cx="182808"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ko-KR" sz="1400">
              <a:solidFill>
                <a:srgbClr val="000000"/>
              </a:solidFill>
              <a:latin typeface="Arial" charset="0"/>
            </a:endParaRPr>
          </a:p>
          <a:p>
            <a:pPr eaLnBrk="1" latinLnBrk="0"/>
            <a:endParaRPr lang="en-US" altLang="ko-KR" sz="1400">
              <a:solidFill>
                <a:srgbClr val="000000"/>
              </a:solidFill>
              <a:latin typeface="Arial" charset="0"/>
            </a:endParaRPr>
          </a:p>
        </p:txBody>
      </p:sp>
      <p:sp>
        <p:nvSpPr>
          <p:cNvPr id="7211" name="Rectangle 43"/>
          <p:cNvSpPr>
            <a:spLocks noChangeArrowheads="1"/>
          </p:cNvSpPr>
          <p:nvPr/>
        </p:nvSpPr>
        <p:spPr bwMode="auto">
          <a:xfrm>
            <a:off x="6489703" y="1957389"/>
            <a:ext cx="9682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4096 x 16</a:t>
            </a:r>
          </a:p>
        </p:txBody>
      </p:sp>
      <p:sp>
        <p:nvSpPr>
          <p:cNvPr id="7214" name="Line 46"/>
          <p:cNvSpPr>
            <a:spLocks noChangeShapeType="1"/>
          </p:cNvSpPr>
          <p:nvPr/>
        </p:nvSpPr>
        <p:spPr bwMode="auto">
          <a:xfrm>
            <a:off x="2695575" y="1200152"/>
            <a:ext cx="0" cy="29432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5" name="Line 47"/>
          <p:cNvSpPr>
            <a:spLocks noChangeShapeType="1"/>
          </p:cNvSpPr>
          <p:nvPr/>
        </p:nvSpPr>
        <p:spPr bwMode="auto">
          <a:xfrm rot="-5400000">
            <a:off x="5602288" y="1316038"/>
            <a:ext cx="0" cy="5791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6" name="Line 48"/>
          <p:cNvSpPr>
            <a:spLocks noChangeShapeType="1"/>
          </p:cNvSpPr>
          <p:nvPr/>
        </p:nvSpPr>
        <p:spPr bwMode="auto">
          <a:xfrm rot="-5400000">
            <a:off x="4108451" y="-168276"/>
            <a:ext cx="0" cy="2762251"/>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7" name="Line 49"/>
          <p:cNvSpPr>
            <a:spLocks noChangeShapeType="1"/>
          </p:cNvSpPr>
          <p:nvPr/>
        </p:nvSpPr>
        <p:spPr bwMode="auto">
          <a:xfrm>
            <a:off x="5492751" y="1254125"/>
            <a:ext cx="0" cy="161925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8" name="Line 50"/>
          <p:cNvSpPr>
            <a:spLocks noChangeShapeType="1"/>
          </p:cNvSpPr>
          <p:nvPr/>
        </p:nvSpPr>
        <p:spPr bwMode="auto">
          <a:xfrm rot="-5400000">
            <a:off x="6980239" y="1417639"/>
            <a:ext cx="0" cy="29337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9" name="Line 51"/>
          <p:cNvSpPr>
            <a:spLocks noChangeShapeType="1"/>
          </p:cNvSpPr>
          <p:nvPr/>
        </p:nvSpPr>
        <p:spPr bwMode="auto">
          <a:xfrm>
            <a:off x="8464551" y="2892426"/>
            <a:ext cx="0" cy="12287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20" name="Text Box 52"/>
          <p:cNvSpPr txBox="1">
            <a:spLocks noChangeArrowheads="1"/>
          </p:cNvSpPr>
          <p:nvPr/>
        </p:nvSpPr>
        <p:spPr bwMode="auto">
          <a:xfrm>
            <a:off x="8451851" y="2676527"/>
            <a:ext cx="56457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CPU</a:t>
            </a:r>
          </a:p>
        </p:txBody>
      </p:sp>
    </p:spTree>
    <p:extLst>
      <p:ext uri="{BB962C8B-B14F-4D97-AF65-F5344CB8AC3E}">
        <p14:creationId xmlns:p14="http://schemas.microsoft.com/office/powerpoint/2010/main" val="14578383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p:txBody>
          <a:bodyPr/>
          <a:lstStyle/>
          <a:p>
            <a:pPr marL="457200" indent="-457200">
              <a:buAutoNum type="arabicPeriod"/>
            </a:pPr>
            <a:r>
              <a:rPr lang="en-US" dirty="0" smtClean="0"/>
              <a:t>Instruction formats,</a:t>
            </a:r>
          </a:p>
          <a:p>
            <a:pPr marL="457200" indent="-457200">
              <a:buAutoNum type="arabicPeriod"/>
            </a:pPr>
            <a:r>
              <a:rPr lang="en-US" dirty="0" smtClean="0"/>
              <a:t>Timing </a:t>
            </a:r>
            <a:r>
              <a:rPr lang="en-US" dirty="0"/>
              <a:t>and </a:t>
            </a:r>
            <a:r>
              <a:rPr lang="en-US" dirty="0" smtClean="0"/>
              <a:t>control</a:t>
            </a:r>
          </a:p>
          <a:p>
            <a:pPr marL="457200" indent="-457200">
              <a:buAutoNum type="arabicPeriod"/>
            </a:pPr>
            <a:r>
              <a:rPr lang="en-US" dirty="0" smtClean="0"/>
              <a:t>Instruction </a:t>
            </a:r>
            <a:r>
              <a:rPr lang="en-US" dirty="0"/>
              <a:t>Sequencing &amp; Instruction </a:t>
            </a:r>
            <a:r>
              <a:rPr lang="en-US" dirty="0" smtClean="0"/>
              <a:t>Cycles</a:t>
            </a:r>
          </a:p>
          <a:p>
            <a:pPr marL="457200" indent="-457200">
              <a:buAutoNum type="arabicPeriod"/>
            </a:pPr>
            <a:r>
              <a:rPr lang="en-US" dirty="0" smtClean="0"/>
              <a:t>Register Reference Instruction</a:t>
            </a:r>
          </a:p>
          <a:p>
            <a:pPr marL="457200" indent="-457200">
              <a:buAutoNum type="arabicPeriod"/>
            </a:pPr>
            <a:r>
              <a:rPr lang="en-US" dirty="0" smtClean="0"/>
              <a:t>Memory Reference Instruction</a:t>
            </a:r>
          </a:p>
          <a:p>
            <a:pPr marL="457200" indent="-457200">
              <a:buAutoNum type="arabicPeriod"/>
            </a:pPr>
            <a:r>
              <a:rPr lang="en-US" dirty="0" smtClean="0"/>
              <a:t>Input Output Instructions</a:t>
            </a:r>
          </a:p>
          <a:p>
            <a:pPr marL="457200" indent="-457200">
              <a:buAutoNum type="arabicPeriod"/>
            </a:pPr>
            <a:r>
              <a:rPr lang="en-US" dirty="0" smtClean="0"/>
              <a:t>Program Control</a:t>
            </a:r>
          </a:p>
          <a:p>
            <a:pPr marL="457200" indent="-457200">
              <a:buAutoNum type="arabicPeriod"/>
            </a:pPr>
            <a:r>
              <a:rPr lang="en-US" dirty="0" smtClean="0"/>
              <a:t>Performance </a:t>
            </a:r>
            <a:r>
              <a:rPr lang="en-US" dirty="0"/>
              <a:t>and metrics.</a:t>
            </a:r>
            <a:endParaRPr lang="en-IN" dirty="0"/>
          </a:p>
        </p:txBody>
      </p:sp>
    </p:spTree>
    <p:extLst>
      <p:ext uri="{BB962C8B-B14F-4D97-AF65-F5344CB8AC3E}">
        <p14:creationId xmlns:p14="http://schemas.microsoft.com/office/powerpoint/2010/main" val="1547555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7017" y="295276"/>
            <a:ext cx="9659983" cy="1076324"/>
          </a:xfrm>
          <a:noFill/>
          <a:ln/>
        </p:spPr>
        <p:txBody>
          <a:bodyPr wrap="none">
            <a:normAutofit/>
          </a:bodyPr>
          <a:lstStyle/>
          <a:p>
            <a:pPr>
              <a:lnSpc>
                <a:spcPct val="87000"/>
              </a:lnSpc>
            </a:pPr>
            <a:r>
              <a:rPr lang="en-US" altLang="ko-KR" sz="4400" b="1" dirty="0" smtClean="0"/>
              <a:t>2. 2 </a:t>
            </a:r>
            <a:r>
              <a:rPr lang="en-US" altLang="ko-KR" sz="4400" b="1" dirty="0"/>
              <a:t>Common Bus System</a:t>
            </a:r>
          </a:p>
        </p:txBody>
      </p:sp>
      <p:sp>
        <p:nvSpPr>
          <p:cNvPr id="8358" name="Rectangle 166"/>
          <p:cNvSpPr>
            <a:spLocks noGrp="1" noChangeArrowheads="1"/>
          </p:cNvSpPr>
          <p:nvPr>
            <p:ph idx="1"/>
          </p:nvPr>
        </p:nvSpPr>
        <p:spPr bwMode="auto">
          <a:xfrm>
            <a:off x="757646" y="1844676"/>
            <a:ext cx="9681754" cy="4175124"/>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algn="just"/>
            <a:r>
              <a:rPr lang="en-US" altLang="ko-KR" dirty="0"/>
              <a:t>The registers in the Basic Computer are connected using a bus</a:t>
            </a:r>
          </a:p>
          <a:p>
            <a:pPr algn="just"/>
            <a:r>
              <a:rPr lang="en-US" altLang="ko-KR" dirty="0"/>
              <a:t>This gives a savings in circuitry over complete connections between registers</a:t>
            </a:r>
          </a:p>
        </p:txBody>
      </p:sp>
    </p:spTree>
    <p:extLst>
      <p:ext uri="{BB962C8B-B14F-4D97-AF65-F5344CB8AC3E}">
        <p14:creationId xmlns:p14="http://schemas.microsoft.com/office/powerpoint/2010/main" val="100822234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731521" y="295277"/>
            <a:ext cx="9022080" cy="422275"/>
          </a:xfrm>
          <a:noFill/>
          <a:ln/>
        </p:spPr>
        <p:txBody>
          <a:bodyPr wrap="none">
            <a:noAutofit/>
          </a:bodyPr>
          <a:lstStyle/>
          <a:p>
            <a:pPr>
              <a:lnSpc>
                <a:spcPct val="87000"/>
              </a:lnSpc>
            </a:pPr>
            <a:r>
              <a:rPr lang="en-US" altLang="ko-KR" sz="4000" b="1" dirty="0"/>
              <a:t>2. 2 Common Bus </a:t>
            </a:r>
            <a:r>
              <a:rPr lang="en-US" altLang="ko-KR" sz="4000" b="1" dirty="0" smtClean="0"/>
              <a:t>System            </a:t>
            </a:r>
            <a:r>
              <a:rPr lang="en-US" altLang="ko-KR" sz="3000" b="1" dirty="0" err="1" smtClean="0"/>
              <a:t>contd</a:t>
            </a:r>
            <a:r>
              <a:rPr lang="en-US" altLang="ko-KR" sz="3000" b="1" dirty="0" smtClean="0"/>
              <a:t>…</a:t>
            </a:r>
            <a:endParaRPr lang="en-US" altLang="ko-KR" sz="3000" b="1" dirty="0"/>
          </a:p>
        </p:txBody>
      </p:sp>
      <p:sp>
        <p:nvSpPr>
          <p:cNvPr id="47108" name="Arc 4"/>
          <p:cNvSpPr>
            <a:spLocks/>
          </p:cNvSpPr>
          <p:nvPr/>
        </p:nvSpPr>
        <p:spPr bwMode="auto">
          <a:xfrm>
            <a:off x="7173914" y="828677"/>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09" name="Line 5"/>
          <p:cNvSpPr>
            <a:spLocks noChangeShapeType="1"/>
          </p:cNvSpPr>
          <p:nvPr/>
        </p:nvSpPr>
        <p:spPr bwMode="auto">
          <a:xfrm>
            <a:off x="7031040" y="86677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0" name="Arc 6"/>
          <p:cNvSpPr>
            <a:spLocks/>
          </p:cNvSpPr>
          <p:nvPr/>
        </p:nvSpPr>
        <p:spPr bwMode="auto">
          <a:xfrm>
            <a:off x="7173914" y="939800"/>
            <a:ext cx="106363"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1" name="Line 7"/>
          <p:cNvSpPr>
            <a:spLocks noChangeShapeType="1"/>
          </p:cNvSpPr>
          <p:nvPr/>
        </p:nvSpPr>
        <p:spPr bwMode="auto">
          <a:xfrm>
            <a:off x="7031040" y="982663"/>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2" name="Arc 8"/>
          <p:cNvSpPr>
            <a:spLocks/>
          </p:cNvSpPr>
          <p:nvPr/>
        </p:nvSpPr>
        <p:spPr bwMode="auto">
          <a:xfrm>
            <a:off x="7173914" y="1047752"/>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3" name="Line 9"/>
          <p:cNvSpPr>
            <a:spLocks noChangeShapeType="1"/>
          </p:cNvSpPr>
          <p:nvPr/>
        </p:nvSpPr>
        <p:spPr bwMode="auto">
          <a:xfrm>
            <a:off x="7031040" y="1089025"/>
            <a:ext cx="147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4" name="Rectangle 10"/>
          <p:cNvSpPr>
            <a:spLocks noChangeArrowheads="1"/>
          </p:cNvSpPr>
          <p:nvPr/>
        </p:nvSpPr>
        <p:spPr bwMode="auto">
          <a:xfrm>
            <a:off x="6662740" y="762000"/>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S2</a:t>
            </a:r>
          </a:p>
        </p:txBody>
      </p:sp>
      <p:sp>
        <p:nvSpPr>
          <p:cNvPr id="47115" name="Rectangle 11"/>
          <p:cNvSpPr>
            <a:spLocks noChangeArrowheads="1"/>
          </p:cNvSpPr>
          <p:nvPr/>
        </p:nvSpPr>
        <p:spPr bwMode="auto">
          <a:xfrm>
            <a:off x="6662740" y="868363"/>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S1</a:t>
            </a:r>
          </a:p>
        </p:txBody>
      </p:sp>
      <p:sp>
        <p:nvSpPr>
          <p:cNvPr id="47116" name="Rectangle 12"/>
          <p:cNvSpPr>
            <a:spLocks noChangeArrowheads="1"/>
          </p:cNvSpPr>
          <p:nvPr/>
        </p:nvSpPr>
        <p:spPr bwMode="auto">
          <a:xfrm>
            <a:off x="6677027" y="976312"/>
            <a:ext cx="37029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S0</a:t>
            </a:r>
          </a:p>
        </p:txBody>
      </p:sp>
      <p:sp>
        <p:nvSpPr>
          <p:cNvPr id="47117" name="Line 13"/>
          <p:cNvSpPr>
            <a:spLocks noChangeShapeType="1"/>
          </p:cNvSpPr>
          <p:nvPr/>
        </p:nvSpPr>
        <p:spPr bwMode="auto">
          <a:xfrm>
            <a:off x="7285039" y="831850"/>
            <a:ext cx="519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18" name="Freeform 14"/>
          <p:cNvSpPr>
            <a:spLocks/>
          </p:cNvSpPr>
          <p:nvPr/>
        </p:nvSpPr>
        <p:spPr bwMode="auto">
          <a:xfrm>
            <a:off x="7273927" y="1190626"/>
            <a:ext cx="176213" cy="5130800"/>
          </a:xfrm>
          <a:custGeom>
            <a:avLst/>
            <a:gdLst>
              <a:gd name="T0" fmla="*/ 0 w 125"/>
              <a:gd name="T1" fmla="*/ 0 h 4233"/>
              <a:gd name="T2" fmla="*/ 124 w 125"/>
              <a:gd name="T3" fmla="*/ 0 h 4233"/>
              <a:gd name="T4" fmla="*/ 124 w 125"/>
              <a:gd name="T5" fmla="*/ 4232 h 4233"/>
            </a:gdLst>
            <a:ahLst/>
            <a:cxnLst>
              <a:cxn ang="0">
                <a:pos x="T0" y="T1"/>
              </a:cxn>
              <a:cxn ang="0">
                <a:pos x="T2" y="T3"/>
              </a:cxn>
              <a:cxn ang="0">
                <a:pos x="T4" y="T5"/>
              </a:cxn>
            </a:cxnLst>
            <a:rect l="0" t="0" r="r" b="b"/>
            <a:pathLst>
              <a:path w="125" h="4233">
                <a:moveTo>
                  <a:pt x="0" y="0"/>
                </a:moveTo>
                <a:lnTo>
                  <a:pt x="124" y="0"/>
                </a:lnTo>
                <a:lnTo>
                  <a:pt x="124" y="4232"/>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19" name="Line 15"/>
          <p:cNvSpPr>
            <a:spLocks noChangeShapeType="1"/>
          </p:cNvSpPr>
          <p:nvPr/>
        </p:nvSpPr>
        <p:spPr bwMode="auto">
          <a:xfrm>
            <a:off x="7662863" y="1185863"/>
            <a:ext cx="0" cy="528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0" name="Freeform 16"/>
          <p:cNvSpPr>
            <a:spLocks/>
          </p:cNvSpPr>
          <p:nvPr/>
        </p:nvSpPr>
        <p:spPr bwMode="auto">
          <a:xfrm>
            <a:off x="7658102" y="830263"/>
            <a:ext cx="158751" cy="349250"/>
          </a:xfrm>
          <a:custGeom>
            <a:avLst/>
            <a:gdLst>
              <a:gd name="T0" fmla="*/ 0 w 113"/>
              <a:gd name="T1" fmla="*/ 288 h 289"/>
              <a:gd name="T2" fmla="*/ 112 w 113"/>
              <a:gd name="T3" fmla="*/ 288 h 289"/>
              <a:gd name="T4" fmla="*/ 112 w 113"/>
              <a:gd name="T5" fmla="*/ 0 h 289"/>
            </a:gdLst>
            <a:ahLst/>
            <a:cxnLst>
              <a:cxn ang="0">
                <a:pos x="T0" y="T1"/>
              </a:cxn>
              <a:cxn ang="0">
                <a:pos x="T2" y="T3"/>
              </a:cxn>
              <a:cxn ang="0">
                <a:pos x="T4" y="T5"/>
              </a:cxn>
            </a:cxnLst>
            <a:rect l="0" t="0" r="r" b="b"/>
            <a:pathLst>
              <a:path w="113" h="289">
                <a:moveTo>
                  <a:pt x="0" y="288"/>
                </a:moveTo>
                <a:lnTo>
                  <a:pt x="112" y="288"/>
                </a:lnTo>
                <a:lnTo>
                  <a:pt x="112"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21" name="Rectangle 17"/>
          <p:cNvSpPr>
            <a:spLocks noChangeArrowheads="1"/>
          </p:cNvSpPr>
          <p:nvPr/>
        </p:nvSpPr>
        <p:spPr bwMode="auto">
          <a:xfrm>
            <a:off x="7305678" y="868363"/>
            <a:ext cx="44723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Bus</a:t>
            </a:r>
          </a:p>
        </p:txBody>
      </p:sp>
      <p:sp>
        <p:nvSpPr>
          <p:cNvPr id="47122" name="Rectangle 18"/>
          <p:cNvSpPr>
            <a:spLocks noChangeArrowheads="1"/>
          </p:cNvSpPr>
          <p:nvPr/>
        </p:nvSpPr>
        <p:spPr bwMode="auto">
          <a:xfrm>
            <a:off x="5146675" y="1198563"/>
            <a:ext cx="10275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Memory unit</a:t>
            </a:r>
          </a:p>
          <a:p>
            <a:endParaRPr lang="en-US" altLang="ko-KR" sz="1200">
              <a:solidFill>
                <a:srgbClr val="000000"/>
              </a:solidFill>
              <a:latin typeface="Arial" charset="0"/>
            </a:endParaRPr>
          </a:p>
        </p:txBody>
      </p:sp>
      <p:sp>
        <p:nvSpPr>
          <p:cNvPr id="47123" name="Rectangle 19"/>
          <p:cNvSpPr>
            <a:spLocks noChangeArrowheads="1"/>
          </p:cNvSpPr>
          <p:nvPr/>
        </p:nvSpPr>
        <p:spPr bwMode="auto">
          <a:xfrm>
            <a:off x="5240339" y="1335088"/>
            <a:ext cx="85600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4096 x 16</a:t>
            </a:r>
          </a:p>
        </p:txBody>
      </p:sp>
      <p:sp>
        <p:nvSpPr>
          <p:cNvPr id="47124" name="Rectangle 20"/>
          <p:cNvSpPr>
            <a:spLocks noChangeArrowheads="1"/>
          </p:cNvSpPr>
          <p:nvPr/>
        </p:nvSpPr>
        <p:spPr bwMode="auto">
          <a:xfrm>
            <a:off x="4970464" y="1152527"/>
            <a:ext cx="1389063" cy="415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5" name="Rectangle 21"/>
          <p:cNvSpPr>
            <a:spLocks noChangeArrowheads="1"/>
          </p:cNvSpPr>
          <p:nvPr/>
        </p:nvSpPr>
        <p:spPr bwMode="auto">
          <a:xfrm>
            <a:off x="5059365" y="2255838"/>
            <a:ext cx="11221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26" name="Arc 22"/>
          <p:cNvSpPr>
            <a:spLocks/>
          </p:cNvSpPr>
          <p:nvPr/>
        </p:nvSpPr>
        <p:spPr bwMode="auto">
          <a:xfrm>
            <a:off x="7354889" y="1266827"/>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7" name="Line 23"/>
          <p:cNvSpPr>
            <a:spLocks noChangeShapeType="1"/>
          </p:cNvSpPr>
          <p:nvPr/>
        </p:nvSpPr>
        <p:spPr bwMode="auto">
          <a:xfrm>
            <a:off x="6364289" y="1311275"/>
            <a:ext cx="1000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28" name="Rectangle 24"/>
          <p:cNvSpPr>
            <a:spLocks noChangeArrowheads="1"/>
          </p:cNvSpPr>
          <p:nvPr/>
        </p:nvSpPr>
        <p:spPr bwMode="auto">
          <a:xfrm>
            <a:off x="6338889" y="1470025"/>
            <a:ext cx="7453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47129" name="Arc 25"/>
          <p:cNvSpPr>
            <a:spLocks/>
          </p:cNvSpPr>
          <p:nvPr/>
        </p:nvSpPr>
        <p:spPr bwMode="auto">
          <a:xfrm>
            <a:off x="6370638" y="1436690"/>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0" name="Freeform 26"/>
          <p:cNvSpPr>
            <a:spLocks/>
          </p:cNvSpPr>
          <p:nvPr/>
        </p:nvSpPr>
        <p:spPr bwMode="auto">
          <a:xfrm>
            <a:off x="6461126" y="1473202"/>
            <a:ext cx="611188" cy="582613"/>
          </a:xfrm>
          <a:custGeom>
            <a:avLst/>
            <a:gdLst>
              <a:gd name="T0" fmla="*/ 0 w 433"/>
              <a:gd name="T1" fmla="*/ 0 h 481"/>
              <a:gd name="T2" fmla="*/ 432 w 433"/>
              <a:gd name="T3" fmla="*/ 0 h 481"/>
              <a:gd name="T4" fmla="*/ 432 w 433"/>
              <a:gd name="T5" fmla="*/ 480 h 481"/>
            </a:gdLst>
            <a:ahLst/>
            <a:cxnLst>
              <a:cxn ang="0">
                <a:pos x="T0" y="T1"/>
              </a:cxn>
              <a:cxn ang="0">
                <a:pos x="T2" y="T3"/>
              </a:cxn>
              <a:cxn ang="0">
                <a:pos x="T4" y="T5"/>
              </a:cxn>
            </a:cxnLst>
            <a:rect l="0" t="0" r="r" b="b"/>
            <a:pathLst>
              <a:path w="433" h="481">
                <a:moveTo>
                  <a:pt x="0" y="0"/>
                </a:moveTo>
                <a:lnTo>
                  <a:pt x="432" y="0"/>
                </a:lnTo>
                <a:lnTo>
                  <a:pt x="432" y="48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1" name="Line 27"/>
          <p:cNvSpPr>
            <a:spLocks noChangeShapeType="1"/>
          </p:cNvSpPr>
          <p:nvPr/>
        </p:nvSpPr>
        <p:spPr bwMode="auto">
          <a:xfrm>
            <a:off x="5992813" y="1574800"/>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2" name="Rectangle 28"/>
          <p:cNvSpPr>
            <a:spLocks noChangeArrowheads="1"/>
          </p:cNvSpPr>
          <p:nvPr/>
        </p:nvSpPr>
        <p:spPr bwMode="auto">
          <a:xfrm>
            <a:off x="5716588" y="1693863"/>
            <a:ext cx="54822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Read</a:t>
            </a:r>
          </a:p>
        </p:txBody>
      </p:sp>
      <p:sp>
        <p:nvSpPr>
          <p:cNvPr id="47133" name="Rectangle 29"/>
          <p:cNvSpPr>
            <a:spLocks noChangeArrowheads="1"/>
          </p:cNvSpPr>
          <p:nvPr/>
        </p:nvSpPr>
        <p:spPr bwMode="auto">
          <a:xfrm>
            <a:off x="5002215" y="1693863"/>
            <a:ext cx="53905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Write</a:t>
            </a:r>
          </a:p>
        </p:txBody>
      </p:sp>
      <p:sp>
        <p:nvSpPr>
          <p:cNvPr id="47134" name="Rectangle 30"/>
          <p:cNvSpPr>
            <a:spLocks noChangeArrowheads="1"/>
          </p:cNvSpPr>
          <p:nvPr/>
        </p:nvSpPr>
        <p:spPr bwMode="auto">
          <a:xfrm>
            <a:off x="5122866" y="1960563"/>
            <a:ext cx="1252537" cy="195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5" name="Line 31"/>
          <p:cNvSpPr>
            <a:spLocks noChangeShapeType="1"/>
          </p:cNvSpPr>
          <p:nvPr/>
        </p:nvSpPr>
        <p:spPr bwMode="auto">
          <a:xfrm flipH="1">
            <a:off x="5557839" y="2160589"/>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6" name="Line 32"/>
          <p:cNvSpPr>
            <a:spLocks noChangeShapeType="1"/>
          </p:cNvSpPr>
          <p:nvPr/>
        </p:nvSpPr>
        <p:spPr bwMode="auto">
          <a:xfrm>
            <a:off x="5884863" y="2155827"/>
            <a:ext cx="0" cy="117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7" name="Freeform 33"/>
          <p:cNvSpPr>
            <a:spLocks/>
          </p:cNvSpPr>
          <p:nvPr/>
        </p:nvSpPr>
        <p:spPr bwMode="auto">
          <a:xfrm>
            <a:off x="6194426" y="2178415"/>
            <a:ext cx="498475" cy="117475"/>
          </a:xfrm>
          <a:custGeom>
            <a:avLst/>
            <a:gdLst>
              <a:gd name="T0" fmla="*/ 0 w 353"/>
              <a:gd name="T1" fmla="*/ 0 h 97"/>
              <a:gd name="T2" fmla="*/ 0 w 353"/>
              <a:gd name="T3" fmla="*/ 96 h 97"/>
              <a:gd name="T4" fmla="*/ 352 w 353"/>
              <a:gd name="T5" fmla="*/ 96 h 97"/>
            </a:gdLst>
            <a:ahLst/>
            <a:cxnLst>
              <a:cxn ang="0">
                <a:pos x="T0" y="T1"/>
              </a:cxn>
              <a:cxn ang="0">
                <a:pos x="T2" y="T3"/>
              </a:cxn>
              <a:cxn ang="0">
                <a:pos x="T4" y="T5"/>
              </a:cxn>
            </a:cxnLst>
            <a:rect l="0" t="0" r="r" b="b"/>
            <a:pathLst>
              <a:path w="353" h="97">
                <a:moveTo>
                  <a:pt x="0" y="0"/>
                </a:moveTo>
                <a:lnTo>
                  <a:pt x="0" y="96"/>
                </a:lnTo>
                <a:lnTo>
                  <a:pt x="352"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38" name="Arc 34"/>
          <p:cNvSpPr>
            <a:spLocks/>
          </p:cNvSpPr>
          <p:nvPr/>
        </p:nvSpPr>
        <p:spPr bwMode="auto">
          <a:xfrm>
            <a:off x="7359651" y="2027240"/>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39" name="Line 35"/>
          <p:cNvSpPr>
            <a:spLocks noChangeShapeType="1"/>
          </p:cNvSpPr>
          <p:nvPr/>
        </p:nvSpPr>
        <p:spPr bwMode="auto">
          <a:xfrm>
            <a:off x="6399214" y="2063750"/>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0" name="Rectangle 36"/>
          <p:cNvSpPr>
            <a:spLocks noChangeArrowheads="1"/>
          </p:cNvSpPr>
          <p:nvPr/>
        </p:nvSpPr>
        <p:spPr bwMode="auto">
          <a:xfrm>
            <a:off x="5540375" y="1933575"/>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AR</a:t>
            </a:r>
          </a:p>
        </p:txBody>
      </p:sp>
      <p:sp>
        <p:nvSpPr>
          <p:cNvPr id="47141" name="Freeform 37"/>
          <p:cNvSpPr>
            <a:spLocks/>
          </p:cNvSpPr>
          <p:nvPr/>
        </p:nvSpPr>
        <p:spPr bwMode="auto">
          <a:xfrm>
            <a:off x="6132513" y="2092326"/>
            <a:ext cx="138112"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2" name="Rectangle 38"/>
          <p:cNvSpPr>
            <a:spLocks noChangeArrowheads="1"/>
          </p:cNvSpPr>
          <p:nvPr/>
        </p:nvSpPr>
        <p:spPr bwMode="auto">
          <a:xfrm>
            <a:off x="5072065" y="2811463"/>
            <a:ext cx="11221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43" name="Rectangle 39"/>
          <p:cNvSpPr>
            <a:spLocks noChangeArrowheads="1"/>
          </p:cNvSpPr>
          <p:nvPr/>
        </p:nvSpPr>
        <p:spPr bwMode="auto">
          <a:xfrm>
            <a:off x="5122866" y="2519364"/>
            <a:ext cx="1252537"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4" name="Line 40"/>
          <p:cNvSpPr>
            <a:spLocks noChangeShapeType="1"/>
          </p:cNvSpPr>
          <p:nvPr/>
        </p:nvSpPr>
        <p:spPr bwMode="auto">
          <a:xfrm>
            <a:off x="5557839" y="27273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5" name="Line 41"/>
          <p:cNvSpPr>
            <a:spLocks noChangeShapeType="1"/>
          </p:cNvSpPr>
          <p:nvPr/>
        </p:nvSpPr>
        <p:spPr bwMode="auto">
          <a:xfrm>
            <a:off x="5884863" y="2727325"/>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46" name="Freeform 42"/>
          <p:cNvSpPr>
            <a:spLocks/>
          </p:cNvSpPr>
          <p:nvPr/>
        </p:nvSpPr>
        <p:spPr bwMode="auto">
          <a:xfrm>
            <a:off x="6194426" y="2733677"/>
            <a:ext cx="487363" cy="106363"/>
          </a:xfrm>
          <a:custGeom>
            <a:avLst/>
            <a:gdLst>
              <a:gd name="T0" fmla="*/ 0 w 345"/>
              <a:gd name="T1" fmla="*/ 0 h 89"/>
              <a:gd name="T2" fmla="*/ 0 w 345"/>
              <a:gd name="T3" fmla="*/ 88 h 89"/>
              <a:gd name="T4" fmla="*/ 344 w 345"/>
              <a:gd name="T5" fmla="*/ 88 h 89"/>
            </a:gdLst>
            <a:ahLst/>
            <a:cxnLst>
              <a:cxn ang="0">
                <a:pos x="T0" y="T1"/>
              </a:cxn>
              <a:cxn ang="0">
                <a:pos x="T2" y="T3"/>
              </a:cxn>
              <a:cxn ang="0">
                <a:pos x="T4" y="T5"/>
              </a:cxn>
            </a:cxnLst>
            <a:rect l="0" t="0" r="r" b="b"/>
            <a:pathLst>
              <a:path w="345" h="89">
                <a:moveTo>
                  <a:pt x="0" y="0"/>
                </a:moveTo>
                <a:lnTo>
                  <a:pt x="0" y="88"/>
                </a:lnTo>
                <a:lnTo>
                  <a:pt x="344"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7" name="Rectangle 43"/>
          <p:cNvSpPr>
            <a:spLocks noChangeArrowheads="1"/>
          </p:cNvSpPr>
          <p:nvPr/>
        </p:nvSpPr>
        <p:spPr bwMode="auto">
          <a:xfrm>
            <a:off x="5540376" y="2501900"/>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PC</a:t>
            </a:r>
          </a:p>
        </p:txBody>
      </p:sp>
      <p:sp>
        <p:nvSpPr>
          <p:cNvPr id="47148" name="Freeform 44"/>
          <p:cNvSpPr>
            <a:spLocks/>
          </p:cNvSpPr>
          <p:nvPr/>
        </p:nvSpPr>
        <p:spPr bwMode="auto">
          <a:xfrm>
            <a:off x="6127752" y="2659065"/>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49" name="Rectangle 45"/>
          <p:cNvSpPr>
            <a:spLocks noChangeArrowheads="1"/>
          </p:cNvSpPr>
          <p:nvPr/>
        </p:nvSpPr>
        <p:spPr bwMode="auto">
          <a:xfrm>
            <a:off x="4948241" y="3433763"/>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50" name="Rectangle 46"/>
          <p:cNvSpPr>
            <a:spLocks noChangeArrowheads="1"/>
          </p:cNvSpPr>
          <p:nvPr/>
        </p:nvSpPr>
        <p:spPr bwMode="auto">
          <a:xfrm>
            <a:off x="4913314" y="3119440"/>
            <a:ext cx="1446212" cy="2047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1" name="Line 47"/>
          <p:cNvSpPr>
            <a:spLocks noChangeShapeType="1"/>
          </p:cNvSpPr>
          <p:nvPr/>
        </p:nvSpPr>
        <p:spPr bwMode="auto">
          <a:xfrm>
            <a:off x="5100639" y="3333750"/>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2" name="Line 48"/>
          <p:cNvSpPr>
            <a:spLocks noChangeShapeType="1"/>
          </p:cNvSpPr>
          <p:nvPr/>
        </p:nvSpPr>
        <p:spPr bwMode="auto">
          <a:xfrm>
            <a:off x="5867400" y="3328989"/>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3" name="Freeform 49"/>
          <p:cNvSpPr>
            <a:spLocks/>
          </p:cNvSpPr>
          <p:nvPr/>
        </p:nvSpPr>
        <p:spPr bwMode="auto">
          <a:xfrm>
            <a:off x="6178551" y="3333750"/>
            <a:ext cx="509588" cy="107950"/>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4" name="Rectangle 50"/>
          <p:cNvSpPr>
            <a:spLocks noChangeArrowheads="1"/>
          </p:cNvSpPr>
          <p:nvPr/>
        </p:nvSpPr>
        <p:spPr bwMode="auto">
          <a:xfrm>
            <a:off x="5416549" y="3101975"/>
            <a:ext cx="44243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DR</a:t>
            </a:r>
          </a:p>
        </p:txBody>
      </p:sp>
      <p:sp>
        <p:nvSpPr>
          <p:cNvPr id="47155" name="Freeform 51"/>
          <p:cNvSpPr>
            <a:spLocks/>
          </p:cNvSpPr>
          <p:nvPr/>
        </p:nvSpPr>
        <p:spPr bwMode="auto">
          <a:xfrm>
            <a:off x="6110289" y="3262313"/>
            <a:ext cx="136525" cy="57150"/>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56" name="Rectangle 52"/>
          <p:cNvSpPr>
            <a:spLocks noChangeArrowheads="1"/>
          </p:cNvSpPr>
          <p:nvPr/>
        </p:nvSpPr>
        <p:spPr bwMode="auto">
          <a:xfrm>
            <a:off x="4929190" y="4198938"/>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57" name="Rectangle 53"/>
          <p:cNvSpPr>
            <a:spLocks noChangeArrowheads="1"/>
          </p:cNvSpPr>
          <p:nvPr/>
        </p:nvSpPr>
        <p:spPr bwMode="auto">
          <a:xfrm>
            <a:off x="4895852" y="3895726"/>
            <a:ext cx="1446213" cy="204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8" name="Line 54"/>
          <p:cNvSpPr>
            <a:spLocks noChangeShapeType="1"/>
          </p:cNvSpPr>
          <p:nvPr/>
        </p:nvSpPr>
        <p:spPr bwMode="auto">
          <a:xfrm>
            <a:off x="5467351" y="4108452"/>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59" name="Line 55"/>
          <p:cNvSpPr>
            <a:spLocks noChangeShapeType="1"/>
          </p:cNvSpPr>
          <p:nvPr/>
        </p:nvSpPr>
        <p:spPr bwMode="auto">
          <a:xfrm>
            <a:off x="5849939" y="4100513"/>
            <a:ext cx="0" cy="1063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0" name="Freeform 56"/>
          <p:cNvSpPr>
            <a:spLocks/>
          </p:cNvSpPr>
          <p:nvPr/>
        </p:nvSpPr>
        <p:spPr bwMode="auto">
          <a:xfrm>
            <a:off x="6161090" y="4108450"/>
            <a:ext cx="509587" cy="109538"/>
          </a:xfrm>
          <a:custGeom>
            <a:avLst/>
            <a:gdLst>
              <a:gd name="T0" fmla="*/ 0 w 361"/>
              <a:gd name="T1" fmla="*/ 0 h 89"/>
              <a:gd name="T2" fmla="*/ 0 w 361"/>
              <a:gd name="T3" fmla="*/ 88 h 89"/>
              <a:gd name="T4" fmla="*/ 360 w 361"/>
              <a:gd name="T5" fmla="*/ 88 h 89"/>
            </a:gdLst>
            <a:ahLst/>
            <a:cxnLst>
              <a:cxn ang="0">
                <a:pos x="T0" y="T1"/>
              </a:cxn>
              <a:cxn ang="0">
                <a:pos x="T2" y="T3"/>
              </a:cxn>
              <a:cxn ang="0">
                <a:pos x="T4" y="T5"/>
              </a:cxn>
            </a:cxnLst>
            <a:rect l="0" t="0" r="r" b="b"/>
            <a:pathLst>
              <a:path w="361" h="89">
                <a:moveTo>
                  <a:pt x="0" y="0"/>
                </a:moveTo>
                <a:lnTo>
                  <a:pt x="0" y="88"/>
                </a:lnTo>
                <a:lnTo>
                  <a:pt x="360"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1" name="Rectangle 57"/>
          <p:cNvSpPr>
            <a:spLocks noChangeArrowheads="1"/>
          </p:cNvSpPr>
          <p:nvPr/>
        </p:nvSpPr>
        <p:spPr bwMode="auto">
          <a:xfrm>
            <a:off x="5381625" y="3878264"/>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AC</a:t>
            </a:r>
          </a:p>
        </p:txBody>
      </p:sp>
      <p:sp>
        <p:nvSpPr>
          <p:cNvPr id="47162" name="Freeform 58"/>
          <p:cNvSpPr>
            <a:spLocks/>
          </p:cNvSpPr>
          <p:nvPr/>
        </p:nvSpPr>
        <p:spPr bwMode="auto">
          <a:xfrm>
            <a:off x="6094415" y="4040190"/>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63" name="Line 59"/>
          <p:cNvSpPr>
            <a:spLocks noChangeShapeType="1"/>
          </p:cNvSpPr>
          <p:nvPr/>
        </p:nvSpPr>
        <p:spPr bwMode="auto">
          <a:xfrm>
            <a:off x="3609978" y="3725863"/>
            <a:ext cx="3425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4" name="Arc 60"/>
          <p:cNvSpPr>
            <a:spLocks/>
          </p:cNvSpPr>
          <p:nvPr/>
        </p:nvSpPr>
        <p:spPr bwMode="auto">
          <a:xfrm>
            <a:off x="7359651" y="2574927"/>
            <a:ext cx="107951"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5" name="Line 61"/>
          <p:cNvSpPr>
            <a:spLocks noChangeShapeType="1"/>
          </p:cNvSpPr>
          <p:nvPr/>
        </p:nvSpPr>
        <p:spPr bwMode="auto">
          <a:xfrm>
            <a:off x="6399214" y="2620963"/>
            <a:ext cx="9810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6" name="Arc 62"/>
          <p:cNvSpPr>
            <a:spLocks/>
          </p:cNvSpPr>
          <p:nvPr/>
        </p:nvSpPr>
        <p:spPr bwMode="auto">
          <a:xfrm>
            <a:off x="7366002" y="3186114"/>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7" name="Line 63"/>
          <p:cNvSpPr>
            <a:spLocks noChangeShapeType="1"/>
          </p:cNvSpPr>
          <p:nvPr/>
        </p:nvSpPr>
        <p:spPr bwMode="auto">
          <a:xfrm>
            <a:off x="6381752" y="3232150"/>
            <a:ext cx="982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8" name="Arc 64"/>
          <p:cNvSpPr>
            <a:spLocks/>
          </p:cNvSpPr>
          <p:nvPr/>
        </p:nvSpPr>
        <p:spPr bwMode="auto">
          <a:xfrm>
            <a:off x="7348539" y="3957640"/>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69" name="Line 65"/>
          <p:cNvSpPr>
            <a:spLocks noChangeShapeType="1"/>
          </p:cNvSpPr>
          <p:nvPr/>
        </p:nvSpPr>
        <p:spPr bwMode="auto">
          <a:xfrm>
            <a:off x="6359527" y="3997325"/>
            <a:ext cx="987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0" name="Rectangle 66"/>
          <p:cNvSpPr>
            <a:spLocks noChangeArrowheads="1"/>
          </p:cNvSpPr>
          <p:nvPr/>
        </p:nvSpPr>
        <p:spPr bwMode="auto">
          <a:xfrm>
            <a:off x="3829051" y="3930651"/>
            <a:ext cx="480902" cy="3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70000"/>
              </a:lnSpc>
            </a:pPr>
            <a:r>
              <a:rPr lang="en-US" altLang="ko-KR" sz="1200">
                <a:solidFill>
                  <a:srgbClr val="000000"/>
                </a:solidFill>
                <a:latin typeface="Arial" charset="0"/>
              </a:rPr>
              <a:t>ALU</a:t>
            </a:r>
          </a:p>
          <a:p>
            <a:pPr>
              <a:lnSpc>
                <a:spcPct val="70000"/>
              </a:lnSpc>
            </a:pPr>
            <a:endParaRPr lang="en-US" altLang="ko-KR" sz="1200">
              <a:solidFill>
                <a:srgbClr val="000000"/>
              </a:solidFill>
              <a:latin typeface="Arial" charset="0"/>
            </a:endParaRPr>
          </a:p>
        </p:txBody>
      </p:sp>
      <p:sp>
        <p:nvSpPr>
          <p:cNvPr id="47171" name="Rectangle 67"/>
          <p:cNvSpPr>
            <a:spLocks noChangeArrowheads="1"/>
          </p:cNvSpPr>
          <p:nvPr/>
        </p:nvSpPr>
        <p:spPr bwMode="auto">
          <a:xfrm>
            <a:off x="2508251" y="3789363"/>
            <a:ext cx="18280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ko-KR" sz="1200">
              <a:solidFill>
                <a:srgbClr val="000000"/>
              </a:solidFill>
              <a:latin typeface="Arial" charset="0"/>
            </a:endParaRPr>
          </a:p>
          <a:p>
            <a:endParaRPr lang="en-US" altLang="ko-KR" sz="1200">
              <a:solidFill>
                <a:srgbClr val="000000"/>
              </a:solidFill>
              <a:latin typeface="Arial" charset="0"/>
            </a:endParaRPr>
          </a:p>
        </p:txBody>
      </p:sp>
      <p:sp>
        <p:nvSpPr>
          <p:cNvPr id="47172" name="Rectangle 68"/>
          <p:cNvSpPr>
            <a:spLocks noChangeArrowheads="1"/>
          </p:cNvSpPr>
          <p:nvPr/>
        </p:nvSpPr>
        <p:spPr bwMode="auto">
          <a:xfrm>
            <a:off x="3802065" y="3789363"/>
            <a:ext cx="534987" cy="5334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3" name="Rectangle 69"/>
          <p:cNvSpPr>
            <a:spLocks noChangeArrowheads="1"/>
          </p:cNvSpPr>
          <p:nvPr/>
        </p:nvSpPr>
        <p:spPr bwMode="auto">
          <a:xfrm>
            <a:off x="4487864" y="3729038"/>
            <a:ext cx="28533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a:t>
            </a:r>
          </a:p>
        </p:txBody>
      </p:sp>
      <p:sp>
        <p:nvSpPr>
          <p:cNvPr id="47174" name="Rectangle 70"/>
          <p:cNvSpPr>
            <a:spLocks noChangeArrowheads="1"/>
          </p:cNvSpPr>
          <p:nvPr/>
        </p:nvSpPr>
        <p:spPr bwMode="auto">
          <a:xfrm>
            <a:off x="4513266" y="3760790"/>
            <a:ext cx="225425" cy="1920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5" name="Arc 71"/>
          <p:cNvSpPr>
            <a:spLocks/>
          </p:cNvSpPr>
          <p:nvPr/>
        </p:nvSpPr>
        <p:spPr bwMode="auto">
          <a:xfrm>
            <a:off x="4402141" y="3792540"/>
            <a:ext cx="109537" cy="84137"/>
          </a:xfrm>
          <a:custGeom>
            <a:avLst/>
            <a:gdLst>
              <a:gd name="G0" fmla="+- 21600 0 0"/>
              <a:gd name="G1" fmla="+- 8746 0 0"/>
              <a:gd name="G2" fmla="+- 21600 0 0"/>
              <a:gd name="T0" fmla="*/ 3111 w 21600"/>
              <a:gd name="T1" fmla="*/ 19914 h 19914"/>
              <a:gd name="T2" fmla="*/ 1850 w 21600"/>
              <a:gd name="T3" fmla="*/ 0 h 19914"/>
              <a:gd name="T4" fmla="*/ 21600 w 21600"/>
              <a:gd name="T5" fmla="*/ 8746 h 19914"/>
            </a:gdLst>
            <a:ahLst/>
            <a:cxnLst>
              <a:cxn ang="0">
                <a:pos x="T0" y="T1"/>
              </a:cxn>
              <a:cxn ang="0">
                <a:pos x="T2" y="T3"/>
              </a:cxn>
              <a:cxn ang="0">
                <a:pos x="T4" y="T5"/>
              </a:cxn>
            </a:cxnLst>
            <a:rect l="0" t="0" r="r" b="b"/>
            <a:pathLst>
              <a:path w="21600" h="19914" fill="none" extrusionOk="0">
                <a:moveTo>
                  <a:pt x="3111" y="19913"/>
                </a:moveTo>
                <a:cubicBezTo>
                  <a:pt x="1075" y="16544"/>
                  <a:pt x="0" y="12682"/>
                  <a:pt x="0" y="8746"/>
                </a:cubicBezTo>
                <a:cubicBezTo>
                  <a:pt x="-1" y="5733"/>
                  <a:pt x="630" y="2754"/>
                  <a:pt x="1849" y="-1"/>
                </a:cubicBezTo>
              </a:path>
              <a:path w="21600" h="19914" stroke="0" extrusionOk="0">
                <a:moveTo>
                  <a:pt x="3111" y="19913"/>
                </a:moveTo>
                <a:cubicBezTo>
                  <a:pt x="1075" y="16544"/>
                  <a:pt x="0" y="12682"/>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6" name="Line 72"/>
          <p:cNvSpPr>
            <a:spLocks noChangeShapeType="1"/>
          </p:cNvSpPr>
          <p:nvPr/>
        </p:nvSpPr>
        <p:spPr bwMode="auto">
          <a:xfrm>
            <a:off x="4318000" y="3832225"/>
            <a:ext cx="101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7" name="Arc 73"/>
          <p:cNvSpPr>
            <a:spLocks/>
          </p:cNvSpPr>
          <p:nvPr/>
        </p:nvSpPr>
        <p:spPr bwMode="auto">
          <a:xfrm>
            <a:off x="4786314" y="3967165"/>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8" name="Line 74"/>
          <p:cNvSpPr>
            <a:spLocks noChangeShapeType="1"/>
          </p:cNvSpPr>
          <p:nvPr/>
        </p:nvSpPr>
        <p:spPr bwMode="auto">
          <a:xfrm>
            <a:off x="4322763" y="3994152"/>
            <a:ext cx="481012"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79" name="Arc 75"/>
          <p:cNvSpPr>
            <a:spLocks/>
          </p:cNvSpPr>
          <p:nvPr/>
        </p:nvSpPr>
        <p:spPr bwMode="auto">
          <a:xfrm>
            <a:off x="3700464" y="3854452"/>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0" name="Line 76"/>
          <p:cNvSpPr>
            <a:spLocks noChangeShapeType="1"/>
          </p:cNvSpPr>
          <p:nvPr/>
        </p:nvSpPr>
        <p:spPr bwMode="auto">
          <a:xfrm>
            <a:off x="3609978" y="3892550"/>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1" name="Arc 77"/>
          <p:cNvSpPr>
            <a:spLocks/>
          </p:cNvSpPr>
          <p:nvPr/>
        </p:nvSpPr>
        <p:spPr bwMode="auto">
          <a:xfrm>
            <a:off x="3700464" y="4019552"/>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2" name="Line 78"/>
          <p:cNvSpPr>
            <a:spLocks noChangeShapeType="1"/>
          </p:cNvSpPr>
          <p:nvPr/>
        </p:nvSpPr>
        <p:spPr bwMode="auto">
          <a:xfrm flipV="1">
            <a:off x="3479800" y="4056063"/>
            <a:ext cx="22860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3" name="Arc 79"/>
          <p:cNvSpPr>
            <a:spLocks/>
          </p:cNvSpPr>
          <p:nvPr/>
        </p:nvSpPr>
        <p:spPr bwMode="auto">
          <a:xfrm>
            <a:off x="3700464" y="4184652"/>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4" name="Line 80"/>
          <p:cNvSpPr>
            <a:spLocks noChangeShapeType="1"/>
          </p:cNvSpPr>
          <p:nvPr/>
        </p:nvSpPr>
        <p:spPr bwMode="auto">
          <a:xfrm>
            <a:off x="3609978" y="4221163"/>
            <a:ext cx="984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5" name="Line 81"/>
          <p:cNvSpPr>
            <a:spLocks noChangeShapeType="1"/>
          </p:cNvSpPr>
          <p:nvPr/>
        </p:nvSpPr>
        <p:spPr bwMode="auto">
          <a:xfrm flipV="1">
            <a:off x="3598863" y="3711577"/>
            <a:ext cx="0" cy="1952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6" name="Line 82"/>
          <p:cNvSpPr>
            <a:spLocks noChangeShapeType="1"/>
          </p:cNvSpPr>
          <p:nvPr/>
        </p:nvSpPr>
        <p:spPr bwMode="auto">
          <a:xfrm flipV="1">
            <a:off x="3598863" y="4206876"/>
            <a:ext cx="0" cy="2413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7" name="Line 83"/>
          <p:cNvSpPr>
            <a:spLocks noChangeShapeType="1"/>
          </p:cNvSpPr>
          <p:nvPr/>
        </p:nvSpPr>
        <p:spPr bwMode="auto">
          <a:xfrm>
            <a:off x="3605215" y="4443413"/>
            <a:ext cx="3411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8" name="Line 84"/>
          <p:cNvSpPr>
            <a:spLocks noChangeShapeType="1"/>
          </p:cNvSpPr>
          <p:nvPr/>
        </p:nvSpPr>
        <p:spPr bwMode="auto">
          <a:xfrm>
            <a:off x="6692900" y="2058990"/>
            <a:ext cx="0" cy="411638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89" name="Line 85"/>
          <p:cNvSpPr>
            <a:spLocks noChangeShapeType="1"/>
          </p:cNvSpPr>
          <p:nvPr/>
        </p:nvSpPr>
        <p:spPr bwMode="auto">
          <a:xfrm>
            <a:off x="7024688" y="3236913"/>
            <a:ext cx="0" cy="493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0" name="Line 86"/>
          <p:cNvSpPr>
            <a:spLocks noChangeShapeType="1"/>
          </p:cNvSpPr>
          <p:nvPr/>
        </p:nvSpPr>
        <p:spPr bwMode="auto">
          <a:xfrm>
            <a:off x="7002463" y="4002088"/>
            <a:ext cx="0" cy="436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1" name="Rectangle 87"/>
          <p:cNvSpPr>
            <a:spLocks noChangeArrowheads="1"/>
          </p:cNvSpPr>
          <p:nvPr/>
        </p:nvSpPr>
        <p:spPr bwMode="auto">
          <a:xfrm>
            <a:off x="4895851" y="4556126"/>
            <a:ext cx="869951"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2" name="Rectangle 88"/>
          <p:cNvSpPr>
            <a:spLocks noChangeArrowheads="1"/>
          </p:cNvSpPr>
          <p:nvPr/>
        </p:nvSpPr>
        <p:spPr bwMode="auto">
          <a:xfrm>
            <a:off x="5067300" y="4538664"/>
            <a:ext cx="61234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INPR</a:t>
            </a:r>
          </a:p>
        </p:txBody>
      </p:sp>
      <p:sp>
        <p:nvSpPr>
          <p:cNvPr id="47193" name="Rectangle 89"/>
          <p:cNvSpPr>
            <a:spLocks noChangeArrowheads="1"/>
          </p:cNvSpPr>
          <p:nvPr/>
        </p:nvSpPr>
        <p:spPr bwMode="auto">
          <a:xfrm>
            <a:off x="4895852" y="4870451"/>
            <a:ext cx="1446213"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194" name="Freeform 90"/>
          <p:cNvSpPr>
            <a:spLocks/>
          </p:cNvSpPr>
          <p:nvPr/>
        </p:nvSpPr>
        <p:spPr bwMode="auto">
          <a:xfrm>
            <a:off x="6161089" y="5084763"/>
            <a:ext cx="520700" cy="106362"/>
          </a:xfrm>
          <a:custGeom>
            <a:avLst/>
            <a:gdLst>
              <a:gd name="T0" fmla="*/ 0 w 369"/>
              <a:gd name="T1" fmla="*/ 0 h 89"/>
              <a:gd name="T2" fmla="*/ 0 w 369"/>
              <a:gd name="T3" fmla="*/ 88 h 89"/>
              <a:gd name="T4" fmla="*/ 368 w 369"/>
              <a:gd name="T5" fmla="*/ 88 h 89"/>
            </a:gdLst>
            <a:ahLst/>
            <a:cxnLst>
              <a:cxn ang="0">
                <a:pos x="T0" y="T1"/>
              </a:cxn>
              <a:cxn ang="0">
                <a:pos x="T2" y="T3"/>
              </a:cxn>
              <a:cxn ang="0">
                <a:pos x="T4" y="T5"/>
              </a:cxn>
            </a:cxnLst>
            <a:rect l="0" t="0" r="r" b="b"/>
            <a:pathLst>
              <a:path w="369" h="89">
                <a:moveTo>
                  <a:pt x="0" y="0"/>
                </a:moveTo>
                <a:lnTo>
                  <a:pt x="0" y="88"/>
                </a:lnTo>
                <a:lnTo>
                  <a:pt x="36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95" name="Rectangle 91"/>
          <p:cNvSpPr>
            <a:spLocks noChangeArrowheads="1"/>
          </p:cNvSpPr>
          <p:nvPr/>
        </p:nvSpPr>
        <p:spPr bwMode="auto">
          <a:xfrm>
            <a:off x="5381625" y="4852989"/>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IR</a:t>
            </a:r>
          </a:p>
        </p:txBody>
      </p:sp>
      <p:sp>
        <p:nvSpPr>
          <p:cNvPr id="47196" name="Freeform 92"/>
          <p:cNvSpPr>
            <a:spLocks/>
          </p:cNvSpPr>
          <p:nvPr/>
        </p:nvSpPr>
        <p:spPr bwMode="auto">
          <a:xfrm>
            <a:off x="6088065" y="5010152"/>
            <a:ext cx="136525" cy="60325"/>
          </a:xfrm>
          <a:custGeom>
            <a:avLst/>
            <a:gdLst>
              <a:gd name="T0" fmla="*/ 0 w 97"/>
              <a:gd name="T1" fmla="*/ 48 h 49"/>
              <a:gd name="T2" fmla="*/ 48 w 97"/>
              <a:gd name="T3" fmla="*/ 0 h 49"/>
              <a:gd name="T4" fmla="*/ 96 w 97"/>
              <a:gd name="T5" fmla="*/ 48 h 49"/>
            </a:gdLst>
            <a:ahLst/>
            <a:cxnLst>
              <a:cxn ang="0">
                <a:pos x="T0" y="T1"/>
              </a:cxn>
              <a:cxn ang="0">
                <a:pos x="T2" y="T3"/>
              </a:cxn>
              <a:cxn ang="0">
                <a:pos x="T4" y="T5"/>
              </a:cxn>
            </a:cxnLst>
            <a:rect l="0" t="0" r="r" b="b"/>
            <a:pathLst>
              <a:path w="97" h="49">
                <a:moveTo>
                  <a:pt x="0" y="48"/>
                </a:moveTo>
                <a:lnTo>
                  <a:pt x="48" y="0"/>
                </a:lnTo>
                <a:lnTo>
                  <a:pt x="96"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197" name="Rectangle 93"/>
          <p:cNvSpPr>
            <a:spLocks noChangeArrowheads="1"/>
          </p:cNvSpPr>
          <p:nvPr/>
        </p:nvSpPr>
        <p:spPr bwMode="auto">
          <a:xfrm>
            <a:off x="4929190" y="5122863"/>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47198" name="Rectangle 94"/>
          <p:cNvSpPr>
            <a:spLocks noChangeArrowheads="1"/>
          </p:cNvSpPr>
          <p:nvPr/>
        </p:nvSpPr>
        <p:spPr bwMode="auto">
          <a:xfrm>
            <a:off x="4940302" y="5621338"/>
            <a:ext cx="12086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   INR   CLR</a:t>
            </a:r>
          </a:p>
        </p:txBody>
      </p:sp>
      <p:sp>
        <p:nvSpPr>
          <p:cNvPr id="47199" name="Rectangle 95"/>
          <p:cNvSpPr>
            <a:spLocks noChangeArrowheads="1"/>
          </p:cNvSpPr>
          <p:nvPr/>
        </p:nvSpPr>
        <p:spPr bwMode="auto">
          <a:xfrm>
            <a:off x="4913314" y="5335589"/>
            <a:ext cx="1446212" cy="195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0" name="Line 96"/>
          <p:cNvSpPr>
            <a:spLocks noChangeShapeType="1"/>
          </p:cNvSpPr>
          <p:nvPr/>
        </p:nvSpPr>
        <p:spPr bwMode="auto">
          <a:xfrm>
            <a:off x="5100639" y="5530851"/>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1" name="Line 97"/>
          <p:cNvSpPr>
            <a:spLocks noChangeShapeType="1"/>
          </p:cNvSpPr>
          <p:nvPr/>
        </p:nvSpPr>
        <p:spPr bwMode="auto">
          <a:xfrm flipH="1">
            <a:off x="5867400" y="5534027"/>
            <a:ext cx="0" cy="1127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2" name="Freeform 98"/>
          <p:cNvSpPr>
            <a:spLocks/>
          </p:cNvSpPr>
          <p:nvPr/>
        </p:nvSpPr>
        <p:spPr bwMode="auto">
          <a:xfrm>
            <a:off x="6178551" y="5538790"/>
            <a:ext cx="509588" cy="117475"/>
          </a:xfrm>
          <a:custGeom>
            <a:avLst/>
            <a:gdLst>
              <a:gd name="T0" fmla="*/ 0 w 361"/>
              <a:gd name="T1" fmla="*/ 0 h 97"/>
              <a:gd name="T2" fmla="*/ 0 w 361"/>
              <a:gd name="T3" fmla="*/ 96 h 97"/>
              <a:gd name="T4" fmla="*/ 360 w 361"/>
              <a:gd name="T5" fmla="*/ 96 h 97"/>
            </a:gdLst>
            <a:ahLst/>
            <a:cxnLst>
              <a:cxn ang="0">
                <a:pos x="T0" y="T1"/>
              </a:cxn>
              <a:cxn ang="0">
                <a:pos x="T2" y="T3"/>
              </a:cxn>
              <a:cxn ang="0">
                <a:pos x="T4" y="T5"/>
              </a:cxn>
            </a:cxnLst>
            <a:rect l="0" t="0" r="r" b="b"/>
            <a:pathLst>
              <a:path w="361" h="97">
                <a:moveTo>
                  <a:pt x="0" y="0"/>
                </a:moveTo>
                <a:lnTo>
                  <a:pt x="0" y="96"/>
                </a:lnTo>
                <a:lnTo>
                  <a:pt x="360" y="96"/>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3" name="Rectangle 99"/>
          <p:cNvSpPr>
            <a:spLocks noChangeArrowheads="1"/>
          </p:cNvSpPr>
          <p:nvPr/>
        </p:nvSpPr>
        <p:spPr bwMode="auto">
          <a:xfrm>
            <a:off x="5397502" y="5314950"/>
            <a:ext cx="42159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TR</a:t>
            </a:r>
          </a:p>
        </p:txBody>
      </p:sp>
      <p:sp>
        <p:nvSpPr>
          <p:cNvPr id="47204" name="Freeform 100"/>
          <p:cNvSpPr>
            <a:spLocks/>
          </p:cNvSpPr>
          <p:nvPr/>
        </p:nvSpPr>
        <p:spPr bwMode="auto">
          <a:xfrm>
            <a:off x="6110289" y="5470526"/>
            <a:ext cx="136525" cy="50800"/>
          </a:xfrm>
          <a:custGeom>
            <a:avLst/>
            <a:gdLst>
              <a:gd name="T0" fmla="*/ 0 w 97"/>
              <a:gd name="T1" fmla="*/ 40 h 41"/>
              <a:gd name="T2" fmla="*/ 48 w 97"/>
              <a:gd name="T3" fmla="*/ 0 h 41"/>
              <a:gd name="T4" fmla="*/ 96 w 97"/>
              <a:gd name="T5" fmla="*/ 40 h 41"/>
            </a:gdLst>
            <a:ahLst/>
            <a:cxnLst>
              <a:cxn ang="0">
                <a:pos x="T0" y="T1"/>
              </a:cxn>
              <a:cxn ang="0">
                <a:pos x="T2" y="T3"/>
              </a:cxn>
              <a:cxn ang="0">
                <a:pos x="T4" y="T5"/>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05" name="Rectangle 101"/>
          <p:cNvSpPr>
            <a:spLocks noChangeArrowheads="1"/>
          </p:cNvSpPr>
          <p:nvPr/>
        </p:nvSpPr>
        <p:spPr bwMode="auto">
          <a:xfrm>
            <a:off x="4930776" y="5864226"/>
            <a:ext cx="869951"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6" name="Rectangle 102"/>
          <p:cNvSpPr>
            <a:spLocks noChangeArrowheads="1"/>
          </p:cNvSpPr>
          <p:nvPr/>
        </p:nvSpPr>
        <p:spPr bwMode="auto">
          <a:xfrm>
            <a:off x="5041900" y="5845175"/>
            <a:ext cx="690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OUTR</a:t>
            </a:r>
          </a:p>
        </p:txBody>
      </p:sp>
      <p:sp>
        <p:nvSpPr>
          <p:cNvPr id="47207" name="Line 103"/>
          <p:cNvSpPr>
            <a:spLocks noChangeShapeType="1"/>
          </p:cNvSpPr>
          <p:nvPr/>
        </p:nvSpPr>
        <p:spPr bwMode="auto">
          <a:xfrm>
            <a:off x="5116513" y="6073776"/>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08" name="Rectangle 104"/>
          <p:cNvSpPr>
            <a:spLocks noChangeArrowheads="1"/>
          </p:cNvSpPr>
          <p:nvPr/>
        </p:nvSpPr>
        <p:spPr bwMode="auto">
          <a:xfrm>
            <a:off x="4940302" y="6111875"/>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47209" name="Freeform 105"/>
          <p:cNvSpPr>
            <a:spLocks/>
          </p:cNvSpPr>
          <p:nvPr/>
        </p:nvSpPr>
        <p:spPr bwMode="auto">
          <a:xfrm>
            <a:off x="5688015" y="6076950"/>
            <a:ext cx="1208087" cy="107950"/>
          </a:xfrm>
          <a:custGeom>
            <a:avLst/>
            <a:gdLst>
              <a:gd name="T0" fmla="*/ 0 w 857"/>
              <a:gd name="T1" fmla="*/ 0 h 89"/>
              <a:gd name="T2" fmla="*/ 0 w 857"/>
              <a:gd name="T3" fmla="*/ 88 h 89"/>
              <a:gd name="T4" fmla="*/ 856 w 857"/>
              <a:gd name="T5" fmla="*/ 88 h 89"/>
            </a:gdLst>
            <a:ahLst/>
            <a:cxnLst>
              <a:cxn ang="0">
                <a:pos x="T0" y="T1"/>
              </a:cxn>
              <a:cxn ang="0">
                <a:pos x="T2" y="T3"/>
              </a:cxn>
              <a:cxn ang="0">
                <a:pos x="T4" y="T5"/>
              </a:cxn>
            </a:cxnLst>
            <a:rect l="0" t="0" r="r" b="b"/>
            <a:pathLst>
              <a:path w="857" h="89">
                <a:moveTo>
                  <a:pt x="0" y="0"/>
                </a:moveTo>
                <a:lnTo>
                  <a:pt x="0" y="88"/>
                </a:lnTo>
                <a:lnTo>
                  <a:pt x="856"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0" name="Freeform 106"/>
          <p:cNvSpPr>
            <a:spLocks/>
          </p:cNvSpPr>
          <p:nvPr/>
        </p:nvSpPr>
        <p:spPr bwMode="auto">
          <a:xfrm>
            <a:off x="5619752" y="6005514"/>
            <a:ext cx="125413" cy="58737"/>
          </a:xfrm>
          <a:custGeom>
            <a:avLst/>
            <a:gdLst>
              <a:gd name="T0" fmla="*/ 0 w 89"/>
              <a:gd name="T1" fmla="*/ 48 h 49"/>
              <a:gd name="T2" fmla="*/ 48 w 89"/>
              <a:gd name="T3" fmla="*/ 0 h 49"/>
              <a:gd name="T4" fmla="*/ 88 w 89"/>
              <a:gd name="T5" fmla="*/ 48 h 49"/>
            </a:gdLst>
            <a:ahLst/>
            <a:cxnLst>
              <a:cxn ang="0">
                <a:pos x="T0" y="T1"/>
              </a:cxn>
              <a:cxn ang="0">
                <a:pos x="T2" y="T3"/>
              </a:cxn>
              <a:cxn ang="0">
                <a:pos x="T4" y="T5"/>
              </a:cxn>
            </a:cxnLst>
            <a:rect l="0" t="0" r="r" b="b"/>
            <a:pathLst>
              <a:path w="89" h="49">
                <a:moveTo>
                  <a:pt x="0" y="48"/>
                </a:moveTo>
                <a:lnTo>
                  <a:pt x="48"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211" name="Rectangle 107"/>
          <p:cNvSpPr>
            <a:spLocks noChangeArrowheads="1"/>
          </p:cNvSpPr>
          <p:nvPr/>
        </p:nvSpPr>
        <p:spPr bwMode="auto">
          <a:xfrm>
            <a:off x="6775452" y="5969000"/>
            <a:ext cx="6191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Clock</a:t>
            </a:r>
          </a:p>
        </p:txBody>
      </p:sp>
      <p:sp>
        <p:nvSpPr>
          <p:cNvPr id="47212" name="Line 108"/>
          <p:cNvSpPr>
            <a:spLocks noChangeShapeType="1"/>
          </p:cNvSpPr>
          <p:nvPr/>
        </p:nvSpPr>
        <p:spPr bwMode="auto">
          <a:xfrm flipH="1">
            <a:off x="3479800" y="4051302"/>
            <a:ext cx="0" cy="606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3" name="Line 109"/>
          <p:cNvSpPr>
            <a:spLocks noChangeShapeType="1"/>
          </p:cNvSpPr>
          <p:nvPr/>
        </p:nvSpPr>
        <p:spPr bwMode="auto">
          <a:xfrm flipH="1">
            <a:off x="3463927" y="4667250"/>
            <a:ext cx="14319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4" name="Line 110"/>
          <p:cNvSpPr>
            <a:spLocks noChangeShapeType="1"/>
          </p:cNvSpPr>
          <p:nvPr/>
        </p:nvSpPr>
        <p:spPr bwMode="auto">
          <a:xfrm>
            <a:off x="3309940" y="6326188"/>
            <a:ext cx="4143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5" name="Line 111"/>
          <p:cNvSpPr>
            <a:spLocks noChangeShapeType="1"/>
          </p:cNvSpPr>
          <p:nvPr/>
        </p:nvSpPr>
        <p:spPr bwMode="auto">
          <a:xfrm>
            <a:off x="3135314" y="6489700"/>
            <a:ext cx="45116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6" name="Rectangle 112"/>
          <p:cNvSpPr>
            <a:spLocks noChangeArrowheads="1"/>
          </p:cNvSpPr>
          <p:nvPr/>
        </p:nvSpPr>
        <p:spPr bwMode="auto">
          <a:xfrm>
            <a:off x="4525963" y="6289675"/>
            <a:ext cx="148758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16-bit common bus</a:t>
            </a:r>
          </a:p>
        </p:txBody>
      </p:sp>
      <p:sp>
        <p:nvSpPr>
          <p:cNvPr id="47217" name="Arc 113"/>
          <p:cNvSpPr>
            <a:spLocks/>
          </p:cNvSpPr>
          <p:nvPr/>
        </p:nvSpPr>
        <p:spPr bwMode="auto">
          <a:xfrm>
            <a:off x="6178551" y="6365877"/>
            <a:ext cx="107951"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8" name="Line 114"/>
          <p:cNvSpPr>
            <a:spLocks noChangeShapeType="1"/>
          </p:cNvSpPr>
          <p:nvPr/>
        </p:nvSpPr>
        <p:spPr bwMode="auto">
          <a:xfrm>
            <a:off x="6280151" y="6402388"/>
            <a:ext cx="3952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19" name="Arc 115"/>
          <p:cNvSpPr>
            <a:spLocks/>
          </p:cNvSpPr>
          <p:nvPr/>
        </p:nvSpPr>
        <p:spPr bwMode="auto">
          <a:xfrm>
            <a:off x="3813177" y="6365877"/>
            <a:ext cx="106363" cy="73025"/>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0" name="Line 116"/>
          <p:cNvSpPr>
            <a:spLocks noChangeShapeType="1"/>
          </p:cNvSpPr>
          <p:nvPr/>
        </p:nvSpPr>
        <p:spPr bwMode="auto">
          <a:xfrm>
            <a:off x="3908426" y="6402388"/>
            <a:ext cx="4079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1" name="Line 117"/>
          <p:cNvSpPr>
            <a:spLocks noChangeShapeType="1"/>
          </p:cNvSpPr>
          <p:nvPr/>
        </p:nvSpPr>
        <p:spPr bwMode="auto">
          <a:xfrm>
            <a:off x="3135315" y="846140"/>
            <a:ext cx="3175" cy="5648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2" name="Arc 118"/>
          <p:cNvSpPr>
            <a:spLocks/>
          </p:cNvSpPr>
          <p:nvPr/>
        </p:nvSpPr>
        <p:spPr bwMode="auto">
          <a:xfrm>
            <a:off x="4859338" y="1314452"/>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3" name="Line 119"/>
          <p:cNvSpPr>
            <a:spLocks noChangeShapeType="1"/>
          </p:cNvSpPr>
          <p:nvPr/>
        </p:nvSpPr>
        <p:spPr bwMode="auto">
          <a:xfrm>
            <a:off x="3309939" y="1360488"/>
            <a:ext cx="15478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4" name="Arc 120"/>
          <p:cNvSpPr>
            <a:spLocks/>
          </p:cNvSpPr>
          <p:nvPr/>
        </p:nvSpPr>
        <p:spPr bwMode="auto">
          <a:xfrm>
            <a:off x="5011738" y="2017715"/>
            <a:ext cx="106363"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5" name="Line 121"/>
          <p:cNvSpPr>
            <a:spLocks noChangeShapeType="1"/>
          </p:cNvSpPr>
          <p:nvPr/>
        </p:nvSpPr>
        <p:spPr bwMode="auto">
          <a:xfrm>
            <a:off x="3327402" y="2063750"/>
            <a:ext cx="16827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6" name="Arc 122"/>
          <p:cNvSpPr>
            <a:spLocks/>
          </p:cNvSpPr>
          <p:nvPr/>
        </p:nvSpPr>
        <p:spPr bwMode="auto">
          <a:xfrm>
            <a:off x="5011738" y="2574927"/>
            <a:ext cx="106363"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7" name="Line 123"/>
          <p:cNvSpPr>
            <a:spLocks noChangeShapeType="1"/>
          </p:cNvSpPr>
          <p:nvPr/>
        </p:nvSpPr>
        <p:spPr bwMode="auto">
          <a:xfrm>
            <a:off x="3327402" y="2620963"/>
            <a:ext cx="1682751"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8" name="Arc 124"/>
          <p:cNvSpPr>
            <a:spLocks/>
          </p:cNvSpPr>
          <p:nvPr/>
        </p:nvSpPr>
        <p:spPr bwMode="auto">
          <a:xfrm>
            <a:off x="4802190" y="3186114"/>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29" name="Line 125"/>
          <p:cNvSpPr>
            <a:spLocks noChangeShapeType="1"/>
          </p:cNvSpPr>
          <p:nvPr/>
        </p:nvSpPr>
        <p:spPr bwMode="auto">
          <a:xfrm>
            <a:off x="3309939" y="3232150"/>
            <a:ext cx="1490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0" name="Arc 126"/>
          <p:cNvSpPr>
            <a:spLocks/>
          </p:cNvSpPr>
          <p:nvPr/>
        </p:nvSpPr>
        <p:spPr bwMode="auto">
          <a:xfrm>
            <a:off x="4786314" y="4926013"/>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1" name="Line 127"/>
          <p:cNvSpPr>
            <a:spLocks noChangeShapeType="1"/>
          </p:cNvSpPr>
          <p:nvPr/>
        </p:nvSpPr>
        <p:spPr bwMode="auto">
          <a:xfrm>
            <a:off x="3309940" y="4972050"/>
            <a:ext cx="1474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2" name="Arc 128"/>
          <p:cNvSpPr>
            <a:spLocks/>
          </p:cNvSpPr>
          <p:nvPr/>
        </p:nvSpPr>
        <p:spPr bwMode="auto">
          <a:xfrm>
            <a:off x="4802190" y="5392740"/>
            <a:ext cx="107951" cy="7302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3" name="Line 129"/>
          <p:cNvSpPr>
            <a:spLocks noChangeShapeType="1"/>
          </p:cNvSpPr>
          <p:nvPr/>
        </p:nvSpPr>
        <p:spPr bwMode="auto">
          <a:xfrm>
            <a:off x="3309939" y="5437188"/>
            <a:ext cx="14906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4" name="Arc 130"/>
          <p:cNvSpPr>
            <a:spLocks/>
          </p:cNvSpPr>
          <p:nvPr/>
        </p:nvSpPr>
        <p:spPr bwMode="auto">
          <a:xfrm>
            <a:off x="4837114" y="5948364"/>
            <a:ext cx="106363"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5" name="Line 131"/>
          <p:cNvSpPr>
            <a:spLocks noChangeShapeType="1"/>
          </p:cNvSpPr>
          <p:nvPr/>
        </p:nvSpPr>
        <p:spPr bwMode="auto">
          <a:xfrm>
            <a:off x="3327400" y="5991225"/>
            <a:ext cx="151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36" name="Rectangle 132"/>
          <p:cNvSpPr>
            <a:spLocks noChangeArrowheads="1"/>
          </p:cNvSpPr>
          <p:nvPr/>
        </p:nvSpPr>
        <p:spPr bwMode="auto">
          <a:xfrm>
            <a:off x="7423153" y="11985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47237" name="Rectangle 133"/>
          <p:cNvSpPr>
            <a:spLocks noChangeArrowheads="1"/>
          </p:cNvSpPr>
          <p:nvPr/>
        </p:nvSpPr>
        <p:spPr bwMode="auto">
          <a:xfrm>
            <a:off x="7423153" y="19494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47238" name="Rectangle 134"/>
          <p:cNvSpPr>
            <a:spLocks noChangeArrowheads="1"/>
          </p:cNvSpPr>
          <p:nvPr/>
        </p:nvSpPr>
        <p:spPr bwMode="auto">
          <a:xfrm>
            <a:off x="7423153" y="25066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a:t>
            </a:r>
          </a:p>
        </p:txBody>
      </p:sp>
      <p:sp>
        <p:nvSpPr>
          <p:cNvPr id="47239" name="Rectangle 135"/>
          <p:cNvSpPr>
            <a:spLocks noChangeArrowheads="1"/>
          </p:cNvSpPr>
          <p:nvPr/>
        </p:nvSpPr>
        <p:spPr bwMode="auto">
          <a:xfrm>
            <a:off x="7423153" y="31178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3</a:t>
            </a:r>
          </a:p>
        </p:txBody>
      </p:sp>
      <p:sp>
        <p:nvSpPr>
          <p:cNvPr id="47240" name="Rectangle 136"/>
          <p:cNvSpPr>
            <a:spLocks noChangeArrowheads="1"/>
          </p:cNvSpPr>
          <p:nvPr/>
        </p:nvSpPr>
        <p:spPr bwMode="auto">
          <a:xfrm>
            <a:off x="7423153" y="389413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47241" name="Arc 137"/>
          <p:cNvSpPr>
            <a:spLocks/>
          </p:cNvSpPr>
          <p:nvPr/>
        </p:nvSpPr>
        <p:spPr bwMode="auto">
          <a:xfrm>
            <a:off x="7348539" y="4926013"/>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2" name="Line 138"/>
          <p:cNvSpPr>
            <a:spLocks noChangeShapeType="1"/>
          </p:cNvSpPr>
          <p:nvPr/>
        </p:nvSpPr>
        <p:spPr bwMode="auto">
          <a:xfrm>
            <a:off x="6348415" y="4972050"/>
            <a:ext cx="9985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3" name="Arc 139"/>
          <p:cNvSpPr>
            <a:spLocks/>
          </p:cNvSpPr>
          <p:nvPr/>
        </p:nvSpPr>
        <p:spPr bwMode="auto">
          <a:xfrm>
            <a:off x="7359651" y="5395914"/>
            <a:ext cx="107951"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4" name="Line 140"/>
          <p:cNvSpPr>
            <a:spLocks noChangeShapeType="1"/>
          </p:cNvSpPr>
          <p:nvPr/>
        </p:nvSpPr>
        <p:spPr bwMode="auto">
          <a:xfrm>
            <a:off x="6359525" y="5437188"/>
            <a:ext cx="1004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5" name="Rectangle 141"/>
          <p:cNvSpPr>
            <a:spLocks noChangeArrowheads="1"/>
          </p:cNvSpPr>
          <p:nvPr/>
        </p:nvSpPr>
        <p:spPr bwMode="auto">
          <a:xfrm>
            <a:off x="7423153" y="48577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47246" name="Rectangle 142"/>
          <p:cNvSpPr>
            <a:spLocks noChangeArrowheads="1"/>
          </p:cNvSpPr>
          <p:nvPr/>
        </p:nvSpPr>
        <p:spPr bwMode="auto">
          <a:xfrm>
            <a:off x="7423153" y="532447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47247" name="Oval 143"/>
          <p:cNvSpPr>
            <a:spLocks noChangeArrowheads="1"/>
          </p:cNvSpPr>
          <p:nvPr/>
        </p:nvSpPr>
        <p:spPr bwMode="auto">
          <a:xfrm>
            <a:off x="3141664" y="823914"/>
            <a:ext cx="157163" cy="55562"/>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8" name="Line 144"/>
          <p:cNvSpPr>
            <a:spLocks noChangeShapeType="1"/>
          </p:cNvSpPr>
          <p:nvPr/>
        </p:nvSpPr>
        <p:spPr bwMode="auto">
          <a:xfrm>
            <a:off x="3297240" y="865190"/>
            <a:ext cx="3175" cy="5476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49" name="Line 145"/>
          <p:cNvSpPr>
            <a:spLocks noChangeShapeType="1"/>
          </p:cNvSpPr>
          <p:nvPr/>
        </p:nvSpPr>
        <p:spPr bwMode="auto">
          <a:xfrm>
            <a:off x="7277100" y="825500"/>
            <a:ext cx="0" cy="3619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0" name="Line 146"/>
          <p:cNvSpPr>
            <a:spLocks noChangeShapeType="1"/>
          </p:cNvSpPr>
          <p:nvPr/>
        </p:nvSpPr>
        <p:spPr bwMode="auto">
          <a:xfrm>
            <a:off x="5253039" y="2733676"/>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1" name="Line 147"/>
          <p:cNvSpPr>
            <a:spLocks noChangeShapeType="1"/>
          </p:cNvSpPr>
          <p:nvPr/>
        </p:nvSpPr>
        <p:spPr bwMode="auto">
          <a:xfrm flipH="1">
            <a:off x="5246688" y="2160589"/>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2" name="Line 148"/>
          <p:cNvSpPr>
            <a:spLocks noChangeShapeType="1"/>
          </p:cNvSpPr>
          <p:nvPr/>
        </p:nvSpPr>
        <p:spPr bwMode="auto">
          <a:xfrm>
            <a:off x="5287963" y="1581151"/>
            <a:ext cx="0" cy="1016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3" name="Line 149"/>
          <p:cNvSpPr>
            <a:spLocks noChangeShapeType="1"/>
          </p:cNvSpPr>
          <p:nvPr/>
        </p:nvSpPr>
        <p:spPr bwMode="auto">
          <a:xfrm>
            <a:off x="5487988" y="5537200"/>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4" name="Line 150"/>
          <p:cNvSpPr>
            <a:spLocks noChangeShapeType="1"/>
          </p:cNvSpPr>
          <p:nvPr/>
        </p:nvSpPr>
        <p:spPr bwMode="auto">
          <a:xfrm>
            <a:off x="5099051" y="4114802"/>
            <a:ext cx="0" cy="984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5" name="Line 151"/>
          <p:cNvSpPr>
            <a:spLocks noChangeShapeType="1"/>
          </p:cNvSpPr>
          <p:nvPr/>
        </p:nvSpPr>
        <p:spPr bwMode="auto">
          <a:xfrm>
            <a:off x="5087939" y="5073651"/>
            <a:ext cx="0" cy="1158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256" name="Line 152"/>
          <p:cNvSpPr>
            <a:spLocks noChangeShapeType="1"/>
          </p:cNvSpPr>
          <p:nvPr/>
        </p:nvSpPr>
        <p:spPr bwMode="auto">
          <a:xfrm>
            <a:off x="5456239" y="3327401"/>
            <a:ext cx="0" cy="968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624712937"/>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796835" y="295276"/>
            <a:ext cx="9718766" cy="695324"/>
          </a:xfrm>
          <a:noFill/>
          <a:ln/>
        </p:spPr>
        <p:txBody>
          <a:bodyPr wrap="none">
            <a:normAutofit/>
          </a:bodyPr>
          <a:lstStyle/>
          <a:p>
            <a:pPr>
              <a:lnSpc>
                <a:spcPct val="87000"/>
              </a:lnSpc>
            </a:pPr>
            <a:r>
              <a:rPr lang="en-US" altLang="ko-KR" sz="4000" b="1" dirty="0"/>
              <a:t>2. 2 Common Bus System            </a:t>
            </a:r>
            <a:r>
              <a:rPr lang="en-US" altLang="ko-KR" sz="4000" b="1" dirty="0" err="1"/>
              <a:t>contd</a:t>
            </a:r>
            <a:r>
              <a:rPr lang="en-US" altLang="ko-KR" sz="4000" b="1" dirty="0"/>
              <a:t>…</a:t>
            </a:r>
          </a:p>
        </p:txBody>
      </p:sp>
      <p:sp>
        <p:nvSpPr>
          <p:cNvPr id="48132" name="Rectangle 4"/>
          <p:cNvSpPr>
            <a:spLocks noGrp="1" noChangeArrowheads="1"/>
          </p:cNvSpPr>
          <p:nvPr>
            <p:ph idx="1"/>
          </p:nvPr>
        </p:nvSpPr>
        <p:spPr bwMode="auto">
          <a:xfrm>
            <a:off x="796834" y="1052515"/>
            <a:ext cx="10998925" cy="532923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ko-KR" dirty="0"/>
              <a:t>Three control lines, S</a:t>
            </a:r>
            <a:r>
              <a:rPr lang="en-US" altLang="ko-KR" baseline="-25000" dirty="0"/>
              <a:t>2</a:t>
            </a:r>
            <a:r>
              <a:rPr lang="en-US" altLang="ko-KR" dirty="0"/>
              <a:t>, S</a:t>
            </a:r>
            <a:r>
              <a:rPr lang="en-US" altLang="ko-KR" baseline="-25000" dirty="0"/>
              <a:t>1</a:t>
            </a:r>
            <a:r>
              <a:rPr lang="en-US" altLang="ko-KR" dirty="0"/>
              <a:t>, and S</a:t>
            </a:r>
            <a:r>
              <a:rPr lang="en-US" altLang="ko-KR" baseline="-25000" dirty="0"/>
              <a:t>0</a:t>
            </a:r>
            <a:r>
              <a:rPr lang="en-US" altLang="ko-KR" dirty="0"/>
              <a:t> control which register the bus selects as its input</a:t>
            </a:r>
          </a:p>
          <a:p>
            <a:endParaRPr lang="en-US" altLang="ko-KR" dirty="0"/>
          </a:p>
          <a:p>
            <a:endParaRPr lang="en-US" altLang="ko-KR" dirty="0"/>
          </a:p>
          <a:p>
            <a:endParaRPr lang="en-US" altLang="ko-KR" dirty="0"/>
          </a:p>
          <a:p>
            <a:endParaRPr lang="en-US" altLang="ko-KR" dirty="0"/>
          </a:p>
          <a:p>
            <a:endParaRPr lang="en-US" altLang="ko-KR" dirty="0"/>
          </a:p>
          <a:p>
            <a:endParaRPr lang="en-US" altLang="ko-KR" dirty="0"/>
          </a:p>
          <a:p>
            <a:r>
              <a:rPr lang="en-US" altLang="ko-KR" dirty="0"/>
              <a:t>Either one of the registers will have its load signal activated, or the memory will have its read signal activated</a:t>
            </a:r>
          </a:p>
          <a:p>
            <a:pPr lvl="1"/>
            <a:r>
              <a:rPr lang="en-US" altLang="ko-KR" sz="1600" dirty="0"/>
              <a:t>Will determine where the data from the bus gets loaded</a:t>
            </a:r>
          </a:p>
          <a:p>
            <a:r>
              <a:rPr lang="en-US" altLang="ko-KR" dirty="0"/>
              <a:t>The 12-bit registers, AR and PC, have 0’s loaded onto the bus in the high order 4 bit positions</a:t>
            </a:r>
          </a:p>
          <a:p>
            <a:r>
              <a:rPr lang="en-US" altLang="ko-KR" dirty="0"/>
              <a:t>When the 8-bit register OUTR is loaded from the bus, the data comes from the low order 8 bits on the bus</a:t>
            </a:r>
          </a:p>
        </p:txBody>
      </p:sp>
      <p:sp>
        <p:nvSpPr>
          <p:cNvPr id="48139" name="Text Box 11"/>
          <p:cNvSpPr txBox="1">
            <a:spLocks noChangeArrowheads="1"/>
          </p:cNvSpPr>
          <p:nvPr/>
        </p:nvSpPr>
        <p:spPr bwMode="auto">
          <a:xfrm>
            <a:off x="3263900" y="2043113"/>
            <a:ext cx="1754006"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latinLnBrk="1">
              <a:defRPr kumimoji="1" sz="2400">
                <a:solidFill>
                  <a:schemeClr val="tx1"/>
                </a:solidFill>
                <a:latin typeface="Times New Roman" pitchFamily="18" charset="0"/>
                <a:ea typeface="굴림" pitchFamily="50" charset="-127"/>
              </a:defRPr>
            </a:lvl1pPr>
            <a:lvl2pPr marL="1028700" indent="-457200" latinLnBrk="1">
              <a:defRPr kumimoji="1" sz="2400">
                <a:solidFill>
                  <a:schemeClr val="tx1"/>
                </a:solidFill>
                <a:latin typeface="Times New Roman" pitchFamily="18" charset="0"/>
                <a:ea typeface="굴림" pitchFamily="50" charset="-127"/>
              </a:defRPr>
            </a:lvl2pPr>
            <a:lvl3pPr marL="1600200" indent="-457200" latinLnBrk="1">
              <a:defRPr kumimoji="1" sz="2400">
                <a:solidFill>
                  <a:schemeClr val="tx1"/>
                </a:solidFill>
                <a:latin typeface="Times New Roman" pitchFamily="18" charset="0"/>
                <a:ea typeface="굴림" pitchFamily="50" charset="-127"/>
              </a:defRPr>
            </a:lvl3pPr>
            <a:lvl4pPr marL="2171700" indent="-457200" latinLnBrk="1">
              <a:defRPr kumimoji="1" sz="2400">
                <a:solidFill>
                  <a:schemeClr val="tx1"/>
                </a:solidFill>
                <a:latin typeface="Times New Roman" pitchFamily="18" charset="0"/>
                <a:ea typeface="굴림" pitchFamily="50" charset="-127"/>
              </a:defRPr>
            </a:lvl4pPr>
            <a:lvl5pPr marL="2743200" indent="-457200" latinLnBrk="1">
              <a:defRPr kumimoji="1" sz="2400">
                <a:solidFill>
                  <a:schemeClr val="tx1"/>
                </a:solidFill>
                <a:latin typeface="Times New Roman" pitchFamily="18" charset="0"/>
                <a:ea typeface="굴림" pitchFamily="50" charset="-127"/>
              </a:defRPr>
            </a:lvl5pPr>
            <a:lvl6pPr marL="3200400" indent="-457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657600" indent="-457200" fontAlgn="base" latinLnBrk="1">
              <a:spcBef>
                <a:spcPct val="0"/>
              </a:spcBef>
              <a:spcAft>
                <a:spcPct val="0"/>
              </a:spcAft>
              <a:defRPr kumimoji="1" sz="2400">
                <a:solidFill>
                  <a:schemeClr val="tx1"/>
                </a:solidFill>
                <a:latin typeface="Times New Roman" pitchFamily="18" charset="0"/>
                <a:ea typeface="굴림" pitchFamily="50" charset="-127"/>
              </a:defRPr>
            </a:lvl7pPr>
            <a:lvl8pPr marL="4114800" indent="-4572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572000" indent="-4572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dirty="0">
                <a:latin typeface="Arial" charset="0"/>
              </a:rPr>
              <a:t>0   0   0	x</a:t>
            </a:r>
          </a:p>
          <a:p>
            <a:pPr latinLnBrk="0"/>
            <a:r>
              <a:rPr lang="en-US" altLang="ko-KR" sz="1400" dirty="0">
                <a:latin typeface="Arial" charset="0"/>
              </a:rPr>
              <a:t>0   0   1	AR</a:t>
            </a:r>
          </a:p>
          <a:p>
            <a:pPr latinLnBrk="0"/>
            <a:r>
              <a:rPr lang="en-US" altLang="ko-KR" sz="1400" dirty="0">
                <a:latin typeface="Arial" charset="0"/>
              </a:rPr>
              <a:t>0   1   0	PC</a:t>
            </a:r>
          </a:p>
          <a:p>
            <a:pPr latinLnBrk="0"/>
            <a:r>
              <a:rPr lang="en-US" altLang="ko-KR" sz="1400" dirty="0">
                <a:latin typeface="Arial" charset="0"/>
              </a:rPr>
              <a:t>0   1   1	DR</a:t>
            </a:r>
          </a:p>
          <a:p>
            <a:pPr latinLnBrk="0"/>
            <a:r>
              <a:rPr lang="en-US" altLang="ko-KR" sz="1400" dirty="0">
                <a:latin typeface="Arial" charset="0"/>
              </a:rPr>
              <a:t>1   0   0	AC</a:t>
            </a:r>
          </a:p>
          <a:p>
            <a:pPr latinLnBrk="0"/>
            <a:r>
              <a:rPr lang="en-US" altLang="ko-KR" sz="1400" dirty="0">
                <a:latin typeface="Arial" charset="0"/>
              </a:rPr>
              <a:t>1   0   1	IR</a:t>
            </a:r>
          </a:p>
          <a:p>
            <a:pPr latinLnBrk="0"/>
            <a:r>
              <a:rPr lang="en-US" altLang="ko-KR" sz="1400" dirty="0">
                <a:latin typeface="Arial" charset="0"/>
              </a:rPr>
              <a:t>1   1   0	TR</a:t>
            </a:r>
          </a:p>
          <a:p>
            <a:pPr latinLnBrk="0"/>
            <a:r>
              <a:rPr lang="en-US" altLang="ko-KR" sz="1400" dirty="0">
                <a:latin typeface="Arial" charset="0"/>
              </a:rPr>
              <a:t>1   1   1	Memory</a:t>
            </a:r>
          </a:p>
        </p:txBody>
      </p:sp>
      <p:sp>
        <p:nvSpPr>
          <p:cNvPr id="48140" name="Rectangle 12"/>
          <p:cNvSpPr>
            <a:spLocks noChangeArrowheads="1"/>
          </p:cNvSpPr>
          <p:nvPr/>
        </p:nvSpPr>
        <p:spPr bwMode="auto">
          <a:xfrm>
            <a:off x="3211515" y="1811339"/>
            <a:ext cx="17748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S</a:t>
            </a:r>
            <a:r>
              <a:rPr lang="en-US" altLang="ko-KR" sz="1400" baseline="-25000">
                <a:latin typeface="Arial" charset="0"/>
              </a:rPr>
              <a:t>2</a:t>
            </a:r>
            <a:r>
              <a:rPr lang="en-US" altLang="ko-KR" sz="1400">
                <a:latin typeface="Arial" charset="0"/>
              </a:rPr>
              <a:t> S</a:t>
            </a:r>
            <a:r>
              <a:rPr lang="en-US" altLang="ko-KR" sz="1400" baseline="-25000">
                <a:latin typeface="Arial" charset="0"/>
              </a:rPr>
              <a:t>1</a:t>
            </a:r>
            <a:r>
              <a:rPr lang="en-US" altLang="ko-KR" sz="1400">
                <a:latin typeface="Arial" charset="0"/>
              </a:rPr>
              <a:t> S</a:t>
            </a:r>
            <a:r>
              <a:rPr lang="en-US" altLang="ko-KR" sz="1400" baseline="-25000">
                <a:latin typeface="Arial" charset="0"/>
              </a:rPr>
              <a:t>0 	</a:t>
            </a:r>
            <a:r>
              <a:rPr lang="en-US" altLang="ko-KR" sz="1400">
                <a:latin typeface="Arial" charset="0"/>
              </a:rPr>
              <a:t>Register</a:t>
            </a:r>
            <a:endParaRPr lang="en-US" altLang="ko-KR" sz="1400" baseline="-25000">
              <a:latin typeface="Arial" charset="0"/>
            </a:endParaRPr>
          </a:p>
        </p:txBody>
      </p:sp>
      <p:sp>
        <p:nvSpPr>
          <p:cNvPr id="48141" name="Line 13"/>
          <p:cNvSpPr>
            <a:spLocks noChangeShapeType="1"/>
          </p:cNvSpPr>
          <p:nvPr/>
        </p:nvSpPr>
        <p:spPr bwMode="auto">
          <a:xfrm>
            <a:off x="3048001" y="2081213"/>
            <a:ext cx="2058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2" name="Line 14"/>
          <p:cNvSpPr>
            <a:spLocks noChangeShapeType="1"/>
          </p:cNvSpPr>
          <p:nvPr/>
        </p:nvSpPr>
        <p:spPr bwMode="auto">
          <a:xfrm>
            <a:off x="4075113" y="1811338"/>
            <a:ext cx="0" cy="185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Rectangle 16"/>
          <p:cNvSpPr>
            <a:spLocks noChangeArrowheads="1"/>
          </p:cNvSpPr>
          <p:nvPr/>
        </p:nvSpPr>
        <p:spPr bwMode="auto">
          <a:xfrm>
            <a:off x="3038476" y="1809751"/>
            <a:ext cx="2295524" cy="2049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dirty="0"/>
          </a:p>
        </p:txBody>
      </p:sp>
    </p:spTree>
    <p:extLst>
      <p:ext uri="{BB962C8B-B14F-4D97-AF65-F5344CB8AC3E}">
        <p14:creationId xmlns:p14="http://schemas.microsoft.com/office/powerpoint/2010/main" val="3645966748"/>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13954" y="304801"/>
            <a:ext cx="9901646" cy="860425"/>
          </a:xfrm>
          <a:noFill/>
          <a:ln/>
        </p:spPr>
        <p:txBody>
          <a:bodyPr wrap="none">
            <a:noAutofit/>
          </a:bodyPr>
          <a:lstStyle/>
          <a:p>
            <a:pPr>
              <a:lnSpc>
                <a:spcPct val="87000"/>
              </a:lnSpc>
            </a:pPr>
            <a:r>
              <a:rPr lang="en-US" altLang="ko-KR" sz="4500" b="1" dirty="0" smtClean="0"/>
              <a:t>2.3. </a:t>
            </a:r>
            <a:r>
              <a:rPr lang="en-US" altLang="ko-KR" sz="4500" b="1" dirty="0"/>
              <a:t>Timing and Control</a:t>
            </a:r>
          </a:p>
        </p:txBody>
      </p:sp>
      <p:sp>
        <p:nvSpPr>
          <p:cNvPr id="12292" name="Rectangle 4"/>
          <p:cNvSpPr>
            <a:spLocks noChangeArrowheads="1"/>
          </p:cNvSpPr>
          <p:nvPr/>
        </p:nvSpPr>
        <p:spPr bwMode="auto">
          <a:xfrm>
            <a:off x="1981200" y="1165225"/>
            <a:ext cx="3930563" cy="31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pPr>
            <a:r>
              <a:rPr lang="en-US" altLang="ko-KR" sz="2000" b="1" dirty="0">
                <a:latin typeface="Arial" charset="0"/>
              </a:rPr>
              <a:t>Control unit of Basic Computer</a:t>
            </a:r>
          </a:p>
        </p:txBody>
      </p:sp>
      <p:sp>
        <p:nvSpPr>
          <p:cNvPr id="12294" name="Rectangle 6"/>
          <p:cNvSpPr>
            <a:spLocks noChangeArrowheads="1"/>
          </p:cNvSpPr>
          <p:nvPr/>
        </p:nvSpPr>
        <p:spPr bwMode="auto">
          <a:xfrm>
            <a:off x="3508376" y="1973263"/>
            <a:ext cx="2970213" cy="1762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7"/>
          <p:cNvSpPr>
            <a:spLocks noChangeArrowheads="1"/>
          </p:cNvSpPr>
          <p:nvPr/>
        </p:nvSpPr>
        <p:spPr bwMode="auto">
          <a:xfrm>
            <a:off x="4048125" y="1752600"/>
            <a:ext cx="174567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Instruction register (IR)</a:t>
            </a:r>
          </a:p>
        </p:txBody>
      </p:sp>
      <p:sp>
        <p:nvSpPr>
          <p:cNvPr id="12296" name="Line 8"/>
          <p:cNvSpPr>
            <a:spLocks noChangeShapeType="1"/>
          </p:cNvSpPr>
          <p:nvPr/>
        </p:nvSpPr>
        <p:spPr bwMode="auto">
          <a:xfrm>
            <a:off x="3854450" y="1973264"/>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Rectangle 9"/>
          <p:cNvSpPr>
            <a:spLocks noChangeArrowheads="1"/>
          </p:cNvSpPr>
          <p:nvPr/>
        </p:nvSpPr>
        <p:spPr bwMode="auto">
          <a:xfrm>
            <a:off x="3497263" y="1941513"/>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12298" name="Rectangle 10"/>
          <p:cNvSpPr>
            <a:spLocks noChangeArrowheads="1"/>
          </p:cNvSpPr>
          <p:nvPr/>
        </p:nvSpPr>
        <p:spPr bwMode="auto">
          <a:xfrm>
            <a:off x="3970339" y="1936750"/>
            <a:ext cx="103874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14    13    12</a:t>
            </a:r>
          </a:p>
        </p:txBody>
      </p:sp>
      <p:sp>
        <p:nvSpPr>
          <p:cNvPr id="12299" name="Line 11"/>
          <p:cNvSpPr>
            <a:spLocks noChangeShapeType="1"/>
          </p:cNvSpPr>
          <p:nvPr/>
        </p:nvSpPr>
        <p:spPr bwMode="auto">
          <a:xfrm>
            <a:off x="4999038" y="1973264"/>
            <a:ext cx="0" cy="1857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Rectangle 12"/>
          <p:cNvSpPr>
            <a:spLocks noChangeArrowheads="1"/>
          </p:cNvSpPr>
          <p:nvPr/>
        </p:nvSpPr>
        <p:spPr bwMode="auto">
          <a:xfrm>
            <a:off x="5410200" y="1941513"/>
            <a:ext cx="56406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11 - 0</a:t>
            </a:r>
          </a:p>
        </p:txBody>
      </p:sp>
      <p:sp>
        <p:nvSpPr>
          <p:cNvPr id="12301" name="Rectangle 13"/>
          <p:cNvSpPr>
            <a:spLocks noChangeArrowheads="1"/>
          </p:cNvSpPr>
          <p:nvPr/>
        </p:nvSpPr>
        <p:spPr bwMode="auto">
          <a:xfrm>
            <a:off x="3937000" y="2711451"/>
            <a:ext cx="1258888" cy="542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Rectangle 14"/>
          <p:cNvSpPr>
            <a:spLocks noChangeArrowheads="1"/>
          </p:cNvSpPr>
          <p:nvPr/>
        </p:nvSpPr>
        <p:spPr bwMode="auto">
          <a:xfrm>
            <a:off x="4276725" y="2757488"/>
            <a:ext cx="51616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3 x 8</a:t>
            </a:r>
          </a:p>
          <a:p>
            <a:pPr eaLnBrk="1" latinLnBrk="0"/>
            <a:endParaRPr lang="en-US" altLang="ko-KR" sz="1200">
              <a:solidFill>
                <a:srgbClr val="000000"/>
              </a:solidFill>
              <a:latin typeface="Arial" charset="0"/>
            </a:endParaRPr>
          </a:p>
        </p:txBody>
      </p:sp>
      <p:sp>
        <p:nvSpPr>
          <p:cNvPr id="12303" name="Rectangle 15"/>
          <p:cNvSpPr>
            <a:spLocks noChangeArrowheads="1"/>
          </p:cNvSpPr>
          <p:nvPr/>
        </p:nvSpPr>
        <p:spPr bwMode="auto">
          <a:xfrm>
            <a:off x="4137025" y="2895600"/>
            <a:ext cx="7357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decoder</a:t>
            </a:r>
          </a:p>
        </p:txBody>
      </p:sp>
      <p:sp>
        <p:nvSpPr>
          <p:cNvPr id="12304" name="Rectangle 16"/>
          <p:cNvSpPr>
            <a:spLocks noChangeArrowheads="1"/>
          </p:cNvSpPr>
          <p:nvPr/>
        </p:nvSpPr>
        <p:spPr bwMode="auto">
          <a:xfrm>
            <a:off x="3910014" y="3055938"/>
            <a:ext cx="129522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 7  6 5 4 3  2 1 0</a:t>
            </a:r>
          </a:p>
        </p:txBody>
      </p:sp>
      <p:sp>
        <p:nvSpPr>
          <p:cNvPr id="12305" name="Line 17"/>
          <p:cNvSpPr>
            <a:spLocks noChangeShapeType="1"/>
          </p:cNvSpPr>
          <p:nvPr/>
        </p:nvSpPr>
        <p:spPr bwMode="auto">
          <a:xfrm>
            <a:off x="4068763" y="3265489"/>
            <a:ext cx="0" cy="5048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Arc 18"/>
          <p:cNvSpPr>
            <a:spLocks/>
          </p:cNvSpPr>
          <p:nvPr/>
        </p:nvSpPr>
        <p:spPr bwMode="auto">
          <a:xfrm>
            <a:off x="4173538" y="3394075"/>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Line 19"/>
          <p:cNvSpPr>
            <a:spLocks noChangeShapeType="1"/>
          </p:cNvSpPr>
          <p:nvPr/>
        </p:nvSpPr>
        <p:spPr bwMode="auto">
          <a:xfrm>
            <a:off x="4219575" y="3265488"/>
            <a:ext cx="0" cy="1381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Arc 20"/>
          <p:cNvSpPr>
            <a:spLocks/>
          </p:cNvSpPr>
          <p:nvPr/>
        </p:nvSpPr>
        <p:spPr bwMode="auto">
          <a:xfrm>
            <a:off x="4311650" y="3394075"/>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Line 21"/>
          <p:cNvSpPr>
            <a:spLocks noChangeShapeType="1"/>
          </p:cNvSpPr>
          <p:nvPr/>
        </p:nvSpPr>
        <p:spPr bwMode="auto">
          <a:xfrm flipH="1">
            <a:off x="4357688" y="3265489"/>
            <a:ext cx="0" cy="1428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Arc 22"/>
          <p:cNvSpPr>
            <a:spLocks/>
          </p:cNvSpPr>
          <p:nvPr/>
        </p:nvSpPr>
        <p:spPr bwMode="auto">
          <a:xfrm>
            <a:off x="4448175" y="3394075"/>
            <a:ext cx="96838"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Line 23"/>
          <p:cNvSpPr>
            <a:spLocks noChangeShapeType="1"/>
          </p:cNvSpPr>
          <p:nvPr/>
        </p:nvSpPr>
        <p:spPr bwMode="auto">
          <a:xfrm>
            <a:off x="4495800" y="3265489"/>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Arc 24"/>
          <p:cNvSpPr>
            <a:spLocks/>
          </p:cNvSpPr>
          <p:nvPr/>
        </p:nvSpPr>
        <p:spPr bwMode="auto">
          <a:xfrm>
            <a:off x="4600575" y="3394075"/>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Line 25"/>
          <p:cNvSpPr>
            <a:spLocks noChangeShapeType="1"/>
          </p:cNvSpPr>
          <p:nvPr/>
        </p:nvSpPr>
        <p:spPr bwMode="auto">
          <a:xfrm>
            <a:off x="4648200" y="3265489"/>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Arc 26"/>
          <p:cNvSpPr>
            <a:spLocks/>
          </p:cNvSpPr>
          <p:nvPr/>
        </p:nvSpPr>
        <p:spPr bwMode="auto">
          <a:xfrm>
            <a:off x="4738689" y="3394075"/>
            <a:ext cx="96837"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Line 27"/>
          <p:cNvSpPr>
            <a:spLocks noChangeShapeType="1"/>
          </p:cNvSpPr>
          <p:nvPr/>
        </p:nvSpPr>
        <p:spPr bwMode="auto">
          <a:xfrm>
            <a:off x="4779963" y="3260725"/>
            <a:ext cx="0" cy="1539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Arc 28"/>
          <p:cNvSpPr>
            <a:spLocks/>
          </p:cNvSpPr>
          <p:nvPr/>
        </p:nvSpPr>
        <p:spPr bwMode="auto">
          <a:xfrm>
            <a:off x="4876800" y="3394075"/>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7" name="Line 29"/>
          <p:cNvSpPr>
            <a:spLocks noChangeShapeType="1"/>
          </p:cNvSpPr>
          <p:nvPr/>
        </p:nvSpPr>
        <p:spPr bwMode="auto">
          <a:xfrm>
            <a:off x="4924425" y="3265489"/>
            <a:ext cx="0" cy="1492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Line 30"/>
          <p:cNvSpPr>
            <a:spLocks noChangeShapeType="1"/>
          </p:cNvSpPr>
          <p:nvPr/>
        </p:nvSpPr>
        <p:spPr bwMode="auto">
          <a:xfrm flipH="1">
            <a:off x="5068888" y="3254376"/>
            <a:ext cx="0" cy="244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9" name="Arc 31"/>
          <p:cNvSpPr>
            <a:spLocks/>
          </p:cNvSpPr>
          <p:nvPr/>
        </p:nvSpPr>
        <p:spPr bwMode="auto">
          <a:xfrm>
            <a:off x="4097338" y="2601913"/>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0" name="Line 32"/>
          <p:cNvSpPr>
            <a:spLocks noChangeShapeType="1"/>
          </p:cNvSpPr>
          <p:nvPr/>
        </p:nvSpPr>
        <p:spPr bwMode="auto">
          <a:xfrm>
            <a:off x="4144963" y="2154238"/>
            <a:ext cx="0" cy="457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1" name="Arc 33"/>
          <p:cNvSpPr>
            <a:spLocks/>
          </p:cNvSpPr>
          <p:nvPr/>
        </p:nvSpPr>
        <p:spPr bwMode="auto">
          <a:xfrm>
            <a:off x="4448175" y="2601913"/>
            <a:ext cx="96838"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Line 34"/>
          <p:cNvSpPr>
            <a:spLocks noChangeShapeType="1"/>
          </p:cNvSpPr>
          <p:nvPr/>
        </p:nvSpPr>
        <p:spPr bwMode="auto">
          <a:xfrm>
            <a:off x="4495800" y="2139950"/>
            <a:ext cx="0" cy="471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Arc 35"/>
          <p:cNvSpPr>
            <a:spLocks/>
          </p:cNvSpPr>
          <p:nvPr/>
        </p:nvSpPr>
        <p:spPr bwMode="auto">
          <a:xfrm>
            <a:off x="4814888" y="2601913"/>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4" name="Line 36"/>
          <p:cNvSpPr>
            <a:spLocks noChangeShapeType="1"/>
          </p:cNvSpPr>
          <p:nvPr/>
        </p:nvSpPr>
        <p:spPr bwMode="auto">
          <a:xfrm>
            <a:off x="4860925" y="2154239"/>
            <a:ext cx="0" cy="447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6" name="Rectangle 38"/>
          <p:cNvSpPr>
            <a:spLocks noChangeArrowheads="1"/>
          </p:cNvSpPr>
          <p:nvPr/>
        </p:nvSpPr>
        <p:spPr bwMode="auto">
          <a:xfrm>
            <a:off x="6427789" y="2828925"/>
            <a:ext cx="1258887" cy="18811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0" name="Rectangle 42"/>
          <p:cNvSpPr>
            <a:spLocks noChangeArrowheads="1"/>
          </p:cNvSpPr>
          <p:nvPr/>
        </p:nvSpPr>
        <p:spPr bwMode="auto">
          <a:xfrm>
            <a:off x="3565525" y="3443288"/>
            <a:ext cx="177800" cy="19526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1" name="Rectangle 43"/>
          <p:cNvSpPr>
            <a:spLocks noChangeArrowheads="1"/>
          </p:cNvSpPr>
          <p:nvPr/>
        </p:nvSpPr>
        <p:spPr bwMode="auto">
          <a:xfrm>
            <a:off x="3544889" y="3430588"/>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2332" name="Arc 44"/>
          <p:cNvSpPr>
            <a:spLocks/>
          </p:cNvSpPr>
          <p:nvPr/>
        </p:nvSpPr>
        <p:spPr bwMode="auto">
          <a:xfrm>
            <a:off x="3594100" y="3335338"/>
            <a:ext cx="95250"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3" name="Line 45"/>
          <p:cNvSpPr>
            <a:spLocks noChangeShapeType="1"/>
          </p:cNvSpPr>
          <p:nvPr/>
        </p:nvSpPr>
        <p:spPr bwMode="auto">
          <a:xfrm>
            <a:off x="3632200" y="2154238"/>
            <a:ext cx="0" cy="12192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4" name="Arc 46"/>
          <p:cNvSpPr>
            <a:spLocks/>
          </p:cNvSpPr>
          <p:nvPr/>
        </p:nvSpPr>
        <p:spPr bwMode="auto">
          <a:xfrm>
            <a:off x="6303963" y="3451225"/>
            <a:ext cx="1190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5" name="Line 47"/>
          <p:cNvSpPr>
            <a:spLocks noChangeShapeType="1"/>
          </p:cNvSpPr>
          <p:nvPr/>
        </p:nvSpPr>
        <p:spPr bwMode="auto">
          <a:xfrm>
            <a:off x="5081589" y="3498850"/>
            <a:ext cx="12207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6" name="Arc 48"/>
          <p:cNvSpPr>
            <a:spLocks/>
          </p:cNvSpPr>
          <p:nvPr/>
        </p:nvSpPr>
        <p:spPr bwMode="auto">
          <a:xfrm>
            <a:off x="6303963" y="3729038"/>
            <a:ext cx="119062" cy="746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7" name="Line 49"/>
          <p:cNvSpPr>
            <a:spLocks noChangeShapeType="1"/>
          </p:cNvSpPr>
          <p:nvPr/>
        </p:nvSpPr>
        <p:spPr bwMode="auto">
          <a:xfrm>
            <a:off x="4075113" y="3775075"/>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39" name="Arc 51"/>
          <p:cNvSpPr>
            <a:spLocks/>
          </p:cNvSpPr>
          <p:nvPr/>
        </p:nvSpPr>
        <p:spPr bwMode="auto">
          <a:xfrm>
            <a:off x="6303963" y="3956051"/>
            <a:ext cx="119062" cy="746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0" name="Line 52"/>
          <p:cNvSpPr>
            <a:spLocks noChangeShapeType="1"/>
          </p:cNvSpPr>
          <p:nvPr/>
        </p:nvSpPr>
        <p:spPr bwMode="auto">
          <a:xfrm>
            <a:off x="3641725" y="4002088"/>
            <a:ext cx="2660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1" name="Rectangle 53"/>
          <p:cNvSpPr>
            <a:spLocks noChangeArrowheads="1"/>
          </p:cNvSpPr>
          <p:nvPr/>
        </p:nvSpPr>
        <p:spPr bwMode="auto">
          <a:xfrm>
            <a:off x="5545139" y="3243263"/>
            <a:ext cx="29335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a:t>
            </a:r>
          </a:p>
        </p:txBody>
      </p:sp>
      <p:sp>
        <p:nvSpPr>
          <p:cNvPr id="12342" name="Rectangle 54"/>
          <p:cNvSpPr>
            <a:spLocks noChangeArrowheads="1"/>
          </p:cNvSpPr>
          <p:nvPr/>
        </p:nvSpPr>
        <p:spPr bwMode="auto">
          <a:xfrm>
            <a:off x="5665789" y="329247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2343" name="Arc 55"/>
          <p:cNvSpPr>
            <a:spLocks/>
          </p:cNvSpPr>
          <p:nvPr/>
        </p:nvSpPr>
        <p:spPr bwMode="auto">
          <a:xfrm>
            <a:off x="6303963" y="4173538"/>
            <a:ext cx="1190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4" name="Line 56"/>
          <p:cNvSpPr>
            <a:spLocks noChangeShapeType="1"/>
          </p:cNvSpPr>
          <p:nvPr/>
        </p:nvSpPr>
        <p:spPr bwMode="auto">
          <a:xfrm>
            <a:off x="4075113" y="4221163"/>
            <a:ext cx="22272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5" name="Line 57"/>
          <p:cNvSpPr>
            <a:spLocks noChangeShapeType="1"/>
          </p:cNvSpPr>
          <p:nvPr/>
        </p:nvSpPr>
        <p:spPr bwMode="auto">
          <a:xfrm flipH="1">
            <a:off x="4068763" y="4225926"/>
            <a:ext cx="0" cy="5000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6" name="Arc 58"/>
          <p:cNvSpPr>
            <a:spLocks/>
          </p:cNvSpPr>
          <p:nvPr/>
        </p:nvSpPr>
        <p:spPr bwMode="auto">
          <a:xfrm>
            <a:off x="6303963" y="4459289"/>
            <a:ext cx="119062" cy="7778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7" name="Line 59"/>
          <p:cNvSpPr>
            <a:spLocks noChangeShapeType="1"/>
          </p:cNvSpPr>
          <p:nvPr/>
        </p:nvSpPr>
        <p:spPr bwMode="auto">
          <a:xfrm>
            <a:off x="5295901" y="4508500"/>
            <a:ext cx="1006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8" name="Line 60"/>
          <p:cNvSpPr>
            <a:spLocks noChangeShapeType="1"/>
          </p:cNvSpPr>
          <p:nvPr/>
        </p:nvSpPr>
        <p:spPr bwMode="auto">
          <a:xfrm>
            <a:off x="5289550" y="4508500"/>
            <a:ext cx="0" cy="2174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49" name="Rectangle 61"/>
          <p:cNvSpPr>
            <a:spLocks noChangeArrowheads="1"/>
          </p:cNvSpPr>
          <p:nvPr/>
        </p:nvSpPr>
        <p:spPr bwMode="auto">
          <a:xfrm>
            <a:off x="3937001" y="4729163"/>
            <a:ext cx="1546225" cy="5461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0" name="Rectangle 62"/>
          <p:cNvSpPr>
            <a:spLocks noChangeArrowheads="1"/>
          </p:cNvSpPr>
          <p:nvPr/>
        </p:nvSpPr>
        <p:spPr bwMode="auto">
          <a:xfrm>
            <a:off x="3895726" y="4729163"/>
            <a:ext cx="15565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15   14  . . . .  2  1  0</a:t>
            </a:r>
          </a:p>
        </p:txBody>
      </p:sp>
      <p:sp>
        <p:nvSpPr>
          <p:cNvPr id="12351" name="Arc 63"/>
          <p:cNvSpPr>
            <a:spLocks/>
          </p:cNvSpPr>
          <p:nvPr/>
        </p:nvSpPr>
        <p:spPr bwMode="auto">
          <a:xfrm>
            <a:off x="4311650" y="4497388"/>
            <a:ext cx="95250"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2" name="Line 64"/>
          <p:cNvSpPr>
            <a:spLocks noChangeShapeType="1"/>
          </p:cNvSpPr>
          <p:nvPr/>
        </p:nvSpPr>
        <p:spPr bwMode="auto">
          <a:xfrm flipV="1">
            <a:off x="4357688" y="4572001"/>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3" name="Arc 65"/>
          <p:cNvSpPr>
            <a:spLocks/>
          </p:cNvSpPr>
          <p:nvPr/>
        </p:nvSpPr>
        <p:spPr bwMode="auto">
          <a:xfrm>
            <a:off x="4951414" y="4497388"/>
            <a:ext cx="96837"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4" name="Line 66"/>
          <p:cNvSpPr>
            <a:spLocks noChangeShapeType="1"/>
          </p:cNvSpPr>
          <p:nvPr/>
        </p:nvSpPr>
        <p:spPr bwMode="auto">
          <a:xfrm flipV="1">
            <a:off x="4999038" y="4572001"/>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5" name="Arc 67"/>
          <p:cNvSpPr>
            <a:spLocks/>
          </p:cNvSpPr>
          <p:nvPr/>
        </p:nvSpPr>
        <p:spPr bwMode="auto">
          <a:xfrm>
            <a:off x="5091114" y="4497388"/>
            <a:ext cx="96837" cy="95250"/>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6" name="Line 68"/>
          <p:cNvSpPr>
            <a:spLocks noChangeShapeType="1"/>
          </p:cNvSpPr>
          <p:nvPr/>
        </p:nvSpPr>
        <p:spPr bwMode="auto">
          <a:xfrm flipV="1">
            <a:off x="5138738" y="4572001"/>
            <a:ext cx="0" cy="1571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57" name="Rectangle 69"/>
          <p:cNvSpPr>
            <a:spLocks noChangeArrowheads="1"/>
          </p:cNvSpPr>
          <p:nvPr/>
        </p:nvSpPr>
        <p:spPr bwMode="auto">
          <a:xfrm>
            <a:off x="4300538" y="4887913"/>
            <a:ext cx="60112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 x 16</a:t>
            </a:r>
          </a:p>
          <a:p>
            <a:pPr eaLnBrk="1" latinLnBrk="0"/>
            <a:endParaRPr lang="en-US" altLang="ko-KR" sz="1200">
              <a:solidFill>
                <a:srgbClr val="000000"/>
              </a:solidFill>
              <a:latin typeface="Arial" charset="0"/>
            </a:endParaRPr>
          </a:p>
        </p:txBody>
      </p:sp>
      <p:sp>
        <p:nvSpPr>
          <p:cNvPr id="12358" name="Rectangle 70"/>
          <p:cNvSpPr>
            <a:spLocks noChangeArrowheads="1"/>
          </p:cNvSpPr>
          <p:nvPr/>
        </p:nvSpPr>
        <p:spPr bwMode="auto">
          <a:xfrm>
            <a:off x="4211638" y="5029200"/>
            <a:ext cx="7357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decoder</a:t>
            </a:r>
          </a:p>
        </p:txBody>
      </p:sp>
      <p:sp>
        <p:nvSpPr>
          <p:cNvPr id="12359" name="Rectangle 71"/>
          <p:cNvSpPr>
            <a:spLocks noChangeArrowheads="1"/>
          </p:cNvSpPr>
          <p:nvPr/>
        </p:nvSpPr>
        <p:spPr bwMode="auto">
          <a:xfrm>
            <a:off x="4362450" y="5559425"/>
            <a:ext cx="4809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4-bit</a:t>
            </a:r>
          </a:p>
          <a:p>
            <a:pPr eaLnBrk="1" latinLnBrk="0"/>
            <a:endParaRPr lang="en-US" altLang="ko-KR" sz="1200">
              <a:solidFill>
                <a:srgbClr val="000000"/>
              </a:solidFill>
              <a:latin typeface="Arial" charset="0"/>
            </a:endParaRPr>
          </a:p>
        </p:txBody>
      </p:sp>
      <p:sp>
        <p:nvSpPr>
          <p:cNvPr id="12360" name="Rectangle 72"/>
          <p:cNvSpPr>
            <a:spLocks noChangeArrowheads="1"/>
          </p:cNvSpPr>
          <p:nvPr/>
        </p:nvSpPr>
        <p:spPr bwMode="auto">
          <a:xfrm>
            <a:off x="4148139" y="5700713"/>
            <a:ext cx="84638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sequence</a:t>
            </a:r>
          </a:p>
          <a:p>
            <a:pPr eaLnBrk="1" latinLnBrk="0"/>
            <a:endParaRPr lang="en-US" altLang="ko-KR" sz="1200">
              <a:solidFill>
                <a:srgbClr val="000000"/>
              </a:solidFill>
              <a:latin typeface="Arial" charset="0"/>
            </a:endParaRPr>
          </a:p>
        </p:txBody>
      </p:sp>
      <p:sp>
        <p:nvSpPr>
          <p:cNvPr id="12361" name="Rectangle 73"/>
          <p:cNvSpPr>
            <a:spLocks noChangeArrowheads="1"/>
          </p:cNvSpPr>
          <p:nvPr/>
        </p:nvSpPr>
        <p:spPr bwMode="auto">
          <a:xfrm>
            <a:off x="4235450" y="5835650"/>
            <a:ext cx="69410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counter</a:t>
            </a:r>
          </a:p>
          <a:p>
            <a:pPr eaLnBrk="1" latinLnBrk="0"/>
            <a:endParaRPr lang="en-US" altLang="ko-KR" sz="1200">
              <a:solidFill>
                <a:srgbClr val="000000"/>
              </a:solidFill>
              <a:latin typeface="Arial" charset="0"/>
            </a:endParaRPr>
          </a:p>
        </p:txBody>
      </p:sp>
      <p:sp>
        <p:nvSpPr>
          <p:cNvPr id="12362" name="Rectangle 74"/>
          <p:cNvSpPr>
            <a:spLocks noChangeArrowheads="1"/>
          </p:cNvSpPr>
          <p:nvPr/>
        </p:nvSpPr>
        <p:spPr bwMode="auto">
          <a:xfrm>
            <a:off x="4349751" y="5975350"/>
            <a:ext cx="49853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a:t>
            </a:r>
          </a:p>
        </p:txBody>
      </p:sp>
      <p:sp>
        <p:nvSpPr>
          <p:cNvPr id="12363" name="Rectangle 75"/>
          <p:cNvSpPr>
            <a:spLocks noChangeArrowheads="1"/>
          </p:cNvSpPr>
          <p:nvPr/>
        </p:nvSpPr>
        <p:spPr bwMode="auto">
          <a:xfrm>
            <a:off x="4075114" y="5583239"/>
            <a:ext cx="1120775" cy="5921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4" name="Arc 76"/>
          <p:cNvSpPr>
            <a:spLocks/>
          </p:cNvSpPr>
          <p:nvPr/>
        </p:nvSpPr>
        <p:spPr bwMode="auto">
          <a:xfrm>
            <a:off x="4235450" y="5280026"/>
            <a:ext cx="96838" cy="936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5" name="Line 77"/>
          <p:cNvSpPr>
            <a:spLocks noChangeShapeType="1"/>
          </p:cNvSpPr>
          <p:nvPr/>
        </p:nvSpPr>
        <p:spPr bwMode="auto">
          <a:xfrm flipV="1">
            <a:off x="4283075" y="5353050"/>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6" name="Arc 78"/>
          <p:cNvSpPr>
            <a:spLocks/>
          </p:cNvSpPr>
          <p:nvPr/>
        </p:nvSpPr>
        <p:spPr bwMode="auto">
          <a:xfrm>
            <a:off x="4448175" y="5280026"/>
            <a:ext cx="96838" cy="936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8" name="Arc 80"/>
          <p:cNvSpPr>
            <a:spLocks/>
          </p:cNvSpPr>
          <p:nvPr/>
        </p:nvSpPr>
        <p:spPr bwMode="auto">
          <a:xfrm>
            <a:off x="4664075" y="5280026"/>
            <a:ext cx="95250" cy="936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69" name="Line 81"/>
          <p:cNvSpPr>
            <a:spLocks noChangeShapeType="1"/>
          </p:cNvSpPr>
          <p:nvPr/>
        </p:nvSpPr>
        <p:spPr bwMode="auto">
          <a:xfrm flipV="1">
            <a:off x="4710113" y="5353050"/>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0" name="Arc 82"/>
          <p:cNvSpPr>
            <a:spLocks/>
          </p:cNvSpPr>
          <p:nvPr/>
        </p:nvSpPr>
        <p:spPr bwMode="auto">
          <a:xfrm>
            <a:off x="4876800" y="5280026"/>
            <a:ext cx="95250" cy="93663"/>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1" name="Line 83"/>
          <p:cNvSpPr>
            <a:spLocks noChangeShapeType="1"/>
          </p:cNvSpPr>
          <p:nvPr/>
        </p:nvSpPr>
        <p:spPr bwMode="auto">
          <a:xfrm flipV="1">
            <a:off x="4924425" y="5353050"/>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2" name="Arc 84"/>
          <p:cNvSpPr>
            <a:spLocks/>
          </p:cNvSpPr>
          <p:nvPr/>
        </p:nvSpPr>
        <p:spPr bwMode="auto">
          <a:xfrm>
            <a:off x="5213350" y="5643563"/>
            <a:ext cx="120650" cy="762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3" name="Line 85"/>
          <p:cNvSpPr>
            <a:spLocks noChangeShapeType="1"/>
          </p:cNvSpPr>
          <p:nvPr/>
        </p:nvSpPr>
        <p:spPr bwMode="auto">
          <a:xfrm>
            <a:off x="5319714" y="5686425"/>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4" name="Rectangle 86"/>
          <p:cNvSpPr>
            <a:spLocks noChangeArrowheads="1"/>
          </p:cNvSpPr>
          <p:nvPr/>
        </p:nvSpPr>
        <p:spPr bwMode="auto">
          <a:xfrm>
            <a:off x="5853114" y="5532438"/>
            <a:ext cx="127599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Increment (INR)</a:t>
            </a:r>
          </a:p>
        </p:txBody>
      </p:sp>
      <p:sp>
        <p:nvSpPr>
          <p:cNvPr id="12375" name="Arc 87"/>
          <p:cNvSpPr>
            <a:spLocks/>
          </p:cNvSpPr>
          <p:nvPr/>
        </p:nvSpPr>
        <p:spPr bwMode="auto">
          <a:xfrm>
            <a:off x="5213350" y="5811838"/>
            <a:ext cx="120650" cy="7620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6" name="Line 88"/>
          <p:cNvSpPr>
            <a:spLocks noChangeShapeType="1"/>
          </p:cNvSpPr>
          <p:nvPr/>
        </p:nvSpPr>
        <p:spPr bwMode="auto">
          <a:xfrm>
            <a:off x="5319714" y="5854700"/>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7" name="Rectangle 89"/>
          <p:cNvSpPr>
            <a:spLocks noChangeArrowheads="1"/>
          </p:cNvSpPr>
          <p:nvPr/>
        </p:nvSpPr>
        <p:spPr bwMode="auto">
          <a:xfrm>
            <a:off x="5842001" y="5732463"/>
            <a:ext cx="10002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Clear (CLR)</a:t>
            </a:r>
          </a:p>
        </p:txBody>
      </p:sp>
      <p:sp>
        <p:nvSpPr>
          <p:cNvPr id="12378" name="Arc 90"/>
          <p:cNvSpPr>
            <a:spLocks/>
          </p:cNvSpPr>
          <p:nvPr/>
        </p:nvSpPr>
        <p:spPr bwMode="auto">
          <a:xfrm>
            <a:off x="5213350" y="6040438"/>
            <a:ext cx="120650" cy="7461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79" name="Line 91"/>
          <p:cNvSpPr>
            <a:spLocks noChangeShapeType="1"/>
          </p:cNvSpPr>
          <p:nvPr/>
        </p:nvSpPr>
        <p:spPr bwMode="auto">
          <a:xfrm>
            <a:off x="5319714" y="6081713"/>
            <a:ext cx="5175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0" name="Rectangle 92"/>
          <p:cNvSpPr>
            <a:spLocks noChangeArrowheads="1"/>
          </p:cNvSpPr>
          <p:nvPr/>
        </p:nvSpPr>
        <p:spPr bwMode="auto">
          <a:xfrm>
            <a:off x="5848350" y="5959475"/>
            <a:ext cx="5658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Clock</a:t>
            </a:r>
          </a:p>
        </p:txBody>
      </p:sp>
      <p:sp>
        <p:nvSpPr>
          <p:cNvPr id="12381" name="Freeform 93"/>
          <p:cNvSpPr>
            <a:spLocks/>
          </p:cNvSpPr>
          <p:nvPr/>
        </p:nvSpPr>
        <p:spPr bwMode="auto">
          <a:xfrm>
            <a:off x="5049839" y="6016626"/>
            <a:ext cx="141287" cy="111125"/>
          </a:xfrm>
          <a:custGeom>
            <a:avLst/>
            <a:gdLst>
              <a:gd name="T0" fmla="*/ 88 w 89"/>
              <a:gd name="T1" fmla="*/ 0 h 89"/>
              <a:gd name="T2" fmla="*/ 0 w 89"/>
              <a:gd name="T3" fmla="*/ 48 h 89"/>
              <a:gd name="T4" fmla="*/ 88 w 89"/>
              <a:gd name="T5" fmla="*/ 88 h 89"/>
            </a:gdLst>
            <a:ahLst/>
            <a:cxnLst>
              <a:cxn ang="0">
                <a:pos x="T0" y="T1"/>
              </a:cxn>
              <a:cxn ang="0">
                <a:pos x="T2" y="T3"/>
              </a:cxn>
              <a:cxn ang="0">
                <a:pos x="T4" y="T5"/>
              </a:cxn>
            </a:cxnLst>
            <a:rect l="0" t="0" r="r" b="b"/>
            <a:pathLst>
              <a:path w="89" h="89">
                <a:moveTo>
                  <a:pt x="88" y="0"/>
                </a:moveTo>
                <a:lnTo>
                  <a:pt x="0" y="48"/>
                </a:lnTo>
                <a:lnTo>
                  <a:pt x="88" y="8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82" name="Arc 94"/>
          <p:cNvSpPr>
            <a:spLocks/>
          </p:cNvSpPr>
          <p:nvPr/>
        </p:nvSpPr>
        <p:spPr bwMode="auto">
          <a:xfrm>
            <a:off x="7016750" y="2722564"/>
            <a:ext cx="96838" cy="9207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3" name="Line 95"/>
          <p:cNvSpPr>
            <a:spLocks noChangeShapeType="1"/>
          </p:cNvSpPr>
          <p:nvPr/>
        </p:nvSpPr>
        <p:spPr bwMode="auto">
          <a:xfrm flipV="1">
            <a:off x="7064375" y="2230438"/>
            <a:ext cx="0" cy="520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4" name="Rectangle 96"/>
          <p:cNvSpPr>
            <a:spLocks noChangeArrowheads="1"/>
          </p:cNvSpPr>
          <p:nvPr/>
        </p:nvSpPr>
        <p:spPr bwMode="auto">
          <a:xfrm>
            <a:off x="6607176" y="2003425"/>
            <a:ext cx="101951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Other inputs</a:t>
            </a:r>
          </a:p>
        </p:txBody>
      </p:sp>
      <p:sp>
        <p:nvSpPr>
          <p:cNvPr id="12385" name="Arc 97"/>
          <p:cNvSpPr>
            <a:spLocks/>
          </p:cNvSpPr>
          <p:nvPr/>
        </p:nvSpPr>
        <p:spPr bwMode="auto">
          <a:xfrm>
            <a:off x="8570913" y="3668713"/>
            <a:ext cx="119062" cy="762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6" name="Line 98"/>
          <p:cNvSpPr>
            <a:spLocks noChangeShapeType="1"/>
          </p:cNvSpPr>
          <p:nvPr/>
        </p:nvSpPr>
        <p:spPr bwMode="auto">
          <a:xfrm>
            <a:off x="7686676" y="3711575"/>
            <a:ext cx="9128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87" name="Rectangle 99"/>
          <p:cNvSpPr>
            <a:spLocks noChangeArrowheads="1"/>
          </p:cNvSpPr>
          <p:nvPr/>
        </p:nvSpPr>
        <p:spPr bwMode="auto">
          <a:xfrm>
            <a:off x="8621713" y="3538538"/>
            <a:ext cx="676468" cy="532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0000"/>
              </a:lnSpc>
            </a:pPr>
            <a:r>
              <a:rPr lang="en-US" altLang="ko-KR" sz="1200">
                <a:solidFill>
                  <a:srgbClr val="000000"/>
                </a:solidFill>
                <a:latin typeface="Arial" charset="0"/>
              </a:rPr>
              <a:t>Control</a:t>
            </a:r>
          </a:p>
          <a:p>
            <a:pPr latinLnBrk="0">
              <a:lnSpc>
                <a:spcPct val="80000"/>
              </a:lnSpc>
            </a:pPr>
            <a:r>
              <a:rPr lang="en-US" altLang="ko-KR" sz="1200">
                <a:solidFill>
                  <a:srgbClr val="000000"/>
                </a:solidFill>
                <a:latin typeface="Arial" charset="0"/>
              </a:rPr>
              <a:t>signals</a:t>
            </a:r>
          </a:p>
          <a:p>
            <a:pPr eaLnBrk="1" latinLnBrk="0">
              <a:lnSpc>
                <a:spcPct val="80000"/>
              </a:lnSpc>
            </a:pPr>
            <a:endParaRPr lang="en-US" altLang="ko-KR" sz="1200">
              <a:solidFill>
                <a:srgbClr val="000000"/>
              </a:solidFill>
              <a:latin typeface="Arial" charset="0"/>
            </a:endParaRPr>
          </a:p>
        </p:txBody>
      </p:sp>
      <p:grpSp>
        <p:nvGrpSpPr>
          <p:cNvPr id="12392" name="Group 104"/>
          <p:cNvGrpSpPr>
            <a:grpSpLocks/>
          </p:cNvGrpSpPr>
          <p:nvPr/>
        </p:nvGrpSpPr>
        <p:grpSpPr bwMode="auto">
          <a:xfrm>
            <a:off x="5959470" y="3490912"/>
            <a:ext cx="195138" cy="381715"/>
            <a:chOff x="2222" y="2510"/>
            <a:chExt cx="124" cy="309"/>
          </a:xfrm>
        </p:grpSpPr>
        <p:sp>
          <p:nvSpPr>
            <p:cNvPr id="12389" name="Rectangle 101"/>
            <p:cNvSpPr>
              <a:spLocks noChangeArrowheads="1"/>
            </p:cNvSpPr>
            <p:nvPr/>
          </p:nvSpPr>
          <p:spPr bwMode="auto">
            <a:xfrm>
              <a:off x="2230" y="2510"/>
              <a:ext cx="11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sp>
          <p:nvSpPr>
            <p:cNvPr id="12390" name="Rectangle 102"/>
            <p:cNvSpPr>
              <a:spLocks noChangeArrowheads="1"/>
            </p:cNvSpPr>
            <p:nvPr/>
          </p:nvSpPr>
          <p:spPr bwMode="auto">
            <a:xfrm>
              <a:off x="2222" y="2558"/>
              <a:ext cx="11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sp>
          <p:nvSpPr>
            <p:cNvPr id="12391" name="Rectangle 103"/>
            <p:cNvSpPr>
              <a:spLocks noChangeArrowheads="1"/>
            </p:cNvSpPr>
            <p:nvPr/>
          </p:nvSpPr>
          <p:spPr bwMode="auto">
            <a:xfrm>
              <a:off x="2230" y="2597"/>
              <a:ext cx="116" cy="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grpSp>
      <p:grpSp>
        <p:nvGrpSpPr>
          <p:cNvPr id="12396" name="Group 108"/>
          <p:cNvGrpSpPr>
            <a:grpSpLocks/>
          </p:cNvGrpSpPr>
          <p:nvPr/>
        </p:nvGrpSpPr>
        <p:grpSpPr bwMode="auto">
          <a:xfrm>
            <a:off x="5959470" y="4224334"/>
            <a:ext cx="195138" cy="381270"/>
            <a:chOff x="2222" y="3102"/>
            <a:chExt cx="124" cy="310"/>
          </a:xfrm>
        </p:grpSpPr>
        <p:sp>
          <p:nvSpPr>
            <p:cNvPr id="12393" name="Rectangle 105"/>
            <p:cNvSpPr>
              <a:spLocks noChangeArrowheads="1"/>
            </p:cNvSpPr>
            <p:nvPr/>
          </p:nvSpPr>
          <p:spPr bwMode="auto">
            <a:xfrm>
              <a:off x="2230" y="3102"/>
              <a:ext cx="11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sp>
          <p:nvSpPr>
            <p:cNvPr id="12394" name="Rectangle 106"/>
            <p:cNvSpPr>
              <a:spLocks noChangeArrowheads="1"/>
            </p:cNvSpPr>
            <p:nvPr/>
          </p:nvSpPr>
          <p:spPr bwMode="auto">
            <a:xfrm>
              <a:off x="2222" y="3146"/>
              <a:ext cx="11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sp>
          <p:nvSpPr>
            <p:cNvPr id="12395" name="Rectangle 107"/>
            <p:cNvSpPr>
              <a:spLocks noChangeArrowheads="1"/>
            </p:cNvSpPr>
            <p:nvPr/>
          </p:nvSpPr>
          <p:spPr bwMode="auto">
            <a:xfrm>
              <a:off x="2230" y="3189"/>
              <a:ext cx="116" cy="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endParaRPr lang="en-US" altLang="en-US" sz="1200">
                <a:solidFill>
                  <a:srgbClr val="000000"/>
                </a:solidFill>
                <a:latin typeface="Arial" charset="0"/>
              </a:endParaRPr>
            </a:p>
          </p:txBody>
        </p:sp>
      </p:grpSp>
      <p:sp>
        <p:nvSpPr>
          <p:cNvPr id="12397" name="Rectangle 109"/>
          <p:cNvSpPr>
            <a:spLocks noChangeArrowheads="1"/>
          </p:cNvSpPr>
          <p:nvPr/>
        </p:nvSpPr>
        <p:spPr bwMode="auto">
          <a:xfrm>
            <a:off x="5545139" y="3532188"/>
            <a:ext cx="29335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a:t>
            </a:r>
          </a:p>
        </p:txBody>
      </p:sp>
      <p:sp>
        <p:nvSpPr>
          <p:cNvPr id="12398" name="Rectangle 110"/>
          <p:cNvSpPr>
            <a:spLocks noChangeArrowheads="1"/>
          </p:cNvSpPr>
          <p:nvPr/>
        </p:nvSpPr>
        <p:spPr bwMode="auto">
          <a:xfrm>
            <a:off x="5541964" y="401637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a:t>
            </a:r>
          </a:p>
        </p:txBody>
      </p:sp>
      <p:sp>
        <p:nvSpPr>
          <p:cNvPr id="12399" name="Rectangle 111"/>
          <p:cNvSpPr>
            <a:spLocks noChangeArrowheads="1"/>
          </p:cNvSpPr>
          <p:nvPr/>
        </p:nvSpPr>
        <p:spPr bwMode="auto">
          <a:xfrm>
            <a:off x="5532439" y="428307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a:t>
            </a:r>
          </a:p>
        </p:txBody>
      </p:sp>
      <p:sp>
        <p:nvSpPr>
          <p:cNvPr id="12400" name="Rectangle 112"/>
          <p:cNvSpPr>
            <a:spLocks noChangeArrowheads="1"/>
          </p:cNvSpPr>
          <p:nvPr/>
        </p:nvSpPr>
        <p:spPr bwMode="auto">
          <a:xfrm>
            <a:off x="5665789" y="35814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12401" name="Rectangle 113"/>
          <p:cNvSpPr>
            <a:spLocks noChangeArrowheads="1"/>
          </p:cNvSpPr>
          <p:nvPr/>
        </p:nvSpPr>
        <p:spPr bwMode="auto">
          <a:xfrm>
            <a:off x="5621338" y="4037013"/>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12402" name="Rectangle 114"/>
          <p:cNvSpPr>
            <a:spLocks noChangeArrowheads="1"/>
          </p:cNvSpPr>
          <p:nvPr/>
        </p:nvSpPr>
        <p:spPr bwMode="auto">
          <a:xfrm>
            <a:off x="5621339" y="43322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2405" name="Line 117"/>
          <p:cNvSpPr>
            <a:spLocks noChangeShapeType="1"/>
          </p:cNvSpPr>
          <p:nvPr/>
        </p:nvSpPr>
        <p:spPr bwMode="auto">
          <a:xfrm>
            <a:off x="3638550" y="3629025"/>
            <a:ext cx="0"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6" name="Line 118"/>
          <p:cNvSpPr>
            <a:spLocks noChangeShapeType="1"/>
          </p:cNvSpPr>
          <p:nvPr/>
        </p:nvSpPr>
        <p:spPr bwMode="auto">
          <a:xfrm flipV="1">
            <a:off x="4500563" y="5346700"/>
            <a:ext cx="0" cy="2301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407" name="Text Box 119"/>
          <p:cNvSpPr txBox="1">
            <a:spLocks noChangeArrowheads="1"/>
          </p:cNvSpPr>
          <p:nvPr/>
        </p:nvSpPr>
        <p:spPr bwMode="auto">
          <a:xfrm>
            <a:off x="6483126" y="3400426"/>
            <a:ext cx="116249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200">
                <a:latin typeface="Arial" charset="0"/>
              </a:rPr>
              <a:t>Combinational</a:t>
            </a:r>
          </a:p>
          <a:p>
            <a:pPr algn="ctr" latinLnBrk="0"/>
            <a:r>
              <a:rPr lang="en-US" altLang="ko-KR" sz="1200">
                <a:latin typeface="Arial" charset="0"/>
              </a:rPr>
              <a:t>Control</a:t>
            </a:r>
          </a:p>
          <a:p>
            <a:pPr algn="ctr" latinLnBrk="0"/>
            <a:r>
              <a:rPr lang="en-US" altLang="ko-KR" sz="1200">
                <a:latin typeface="Arial" charset="0"/>
              </a:rPr>
              <a:t>logic</a:t>
            </a:r>
          </a:p>
        </p:txBody>
      </p:sp>
      <p:sp>
        <p:nvSpPr>
          <p:cNvPr id="12413" name="Line 125"/>
          <p:cNvSpPr>
            <a:spLocks noChangeShapeType="1"/>
          </p:cNvSpPr>
          <p:nvPr/>
        </p:nvSpPr>
        <p:spPr bwMode="auto">
          <a:xfrm>
            <a:off x="7781925" y="3657600"/>
            <a:ext cx="95250" cy="952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14" name="Line 126"/>
          <p:cNvSpPr>
            <a:spLocks noChangeShapeType="1"/>
          </p:cNvSpPr>
          <p:nvPr/>
        </p:nvSpPr>
        <p:spPr bwMode="auto">
          <a:xfrm>
            <a:off x="7019926" y="2619375"/>
            <a:ext cx="85725" cy="38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15" name="Line 127"/>
          <p:cNvSpPr>
            <a:spLocks noChangeShapeType="1"/>
          </p:cNvSpPr>
          <p:nvPr/>
        </p:nvSpPr>
        <p:spPr bwMode="auto">
          <a:xfrm>
            <a:off x="5724525" y="2152651"/>
            <a:ext cx="0" cy="90487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17" name="Line 129"/>
          <p:cNvSpPr>
            <a:spLocks noChangeShapeType="1"/>
          </p:cNvSpPr>
          <p:nvPr/>
        </p:nvSpPr>
        <p:spPr bwMode="auto">
          <a:xfrm>
            <a:off x="5724525" y="3048000"/>
            <a:ext cx="685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418" name="Rectangle 130"/>
          <p:cNvSpPr>
            <a:spLocks noChangeArrowheads="1"/>
          </p:cNvSpPr>
          <p:nvPr/>
        </p:nvSpPr>
        <p:spPr bwMode="auto">
          <a:xfrm>
            <a:off x="2743201" y="2343150"/>
            <a:ext cx="5438775" cy="4076700"/>
          </a:xfrm>
          <a:prstGeom prst="rect">
            <a:avLst/>
          </a:prstGeom>
          <a:noFill/>
          <a:ln w="38100" cap="rnd">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2396639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901337" y="76201"/>
            <a:ext cx="8776063" cy="639763"/>
          </a:xfrm>
          <a:noFill/>
          <a:ln/>
        </p:spPr>
        <p:txBody>
          <a:bodyPr wrap="none">
            <a:noAutofit/>
          </a:bodyPr>
          <a:lstStyle/>
          <a:p>
            <a:pPr>
              <a:lnSpc>
                <a:spcPct val="87000"/>
              </a:lnSpc>
            </a:pPr>
            <a:r>
              <a:rPr lang="en-US" altLang="ko-KR" sz="4400" b="1" dirty="0" smtClean="0"/>
              <a:t>2.4. </a:t>
            </a:r>
            <a:r>
              <a:rPr lang="en-US" altLang="ko-KR" sz="4400" b="1" dirty="0"/>
              <a:t>Timing Signals</a:t>
            </a:r>
          </a:p>
        </p:txBody>
      </p:sp>
      <p:pic>
        <p:nvPicPr>
          <p:cNvPr id="1331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476" y="2552700"/>
            <a:ext cx="6632575" cy="377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316" name="Rectangle 4"/>
          <p:cNvSpPr>
            <a:spLocks noChangeArrowheads="1"/>
          </p:cNvSpPr>
          <p:nvPr/>
        </p:nvSpPr>
        <p:spPr bwMode="auto">
          <a:xfrm>
            <a:off x="1990725" y="830264"/>
            <a:ext cx="8008938" cy="1436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dirty="0">
                <a:latin typeface="Arial" charset="0"/>
              </a:rPr>
              <a:t>- Generated by 4-bit sequence counter and 4</a:t>
            </a:r>
            <a:r>
              <a:rPr lang="en-US" altLang="ko-KR" sz="1800" dirty="0">
                <a:latin typeface="Arial" charset="0"/>
                <a:sym typeface="Symbol" pitchFamily="18" charset="2"/>
              </a:rPr>
              <a:t></a:t>
            </a:r>
            <a:r>
              <a:rPr lang="en-US" altLang="ko-KR" sz="1800" dirty="0">
                <a:latin typeface="Arial" charset="0"/>
              </a:rPr>
              <a:t>16 decoder</a:t>
            </a:r>
          </a:p>
          <a:p>
            <a:pPr latinLnBrk="0"/>
            <a:r>
              <a:rPr lang="en-US" altLang="ko-KR" sz="1800" dirty="0">
                <a:latin typeface="Arial" charset="0"/>
              </a:rPr>
              <a:t>- The SC can be incremented or cleared.</a:t>
            </a:r>
          </a:p>
          <a:p>
            <a:pPr latinLnBrk="0"/>
            <a:endParaRPr lang="en-US" altLang="ko-KR" sz="1800" dirty="0">
              <a:latin typeface="Arial" charset="0"/>
            </a:endParaRPr>
          </a:p>
          <a:p>
            <a:pPr latinLnBrk="0"/>
            <a:r>
              <a:rPr lang="en-US" altLang="ko-KR" sz="1800" dirty="0">
                <a:latin typeface="Arial" charset="0"/>
              </a:rPr>
              <a:t>- Example:   T</a:t>
            </a:r>
            <a:r>
              <a:rPr lang="en-US" altLang="ko-KR" sz="1800" baseline="-25000" dirty="0">
                <a:latin typeface="Arial" charset="0"/>
              </a:rPr>
              <a:t>0</a:t>
            </a:r>
            <a:r>
              <a:rPr lang="en-US" altLang="ko-KR" sz="1800" dirty="0">
                <a:latin typeface="Arial" charset="0"/>
              </a:rPr>
              <a:t>, T</a:t>
            </a:r>
            <a:r>
              <a:rPr lang="en-US" altLang="ko-KR" sz="1800" baseline="-25000" dirty="0">
                <a:latin typeface="Arial" charset="0"/>
              </a:rPr>
              <a:t>1</a:t>
            </a:r>
            <a:r>
              <a:rPr lang="en-US" altLang="ko-KR" sz="1800" dirty="0">
                <a:latin typeface="Arial" charset="0"/>
              </a:rPr>
              <a:t>, T</a:t>
            </a:r>
            <a:r>
              <a:rPr lang="en-US" altLang="ko-KR" sz="1800" baseline="-25000" dirty="0">
                <a:latin typeface="Arial" charset="0"/>
              </a:rPr>
              <a:t>2</a:t>
            </a:r>
            <a:r>
              <a:rPr lang="en-US" altLang="ko-KR" sz="1800" dirty="0">
                <a:latin typeface="Arial" charset="0"/>
              </a:rPr>
              <a:t>, T</a:t>
            </a:r>
            <a:r>
              <a:rPr lang="en-US" altLang="ko-KR" sz="1800" baseline="-25000" dirty="0">
                <a:latin typeface="Arial" charset="0"/>
              </a:rPr>
              <a:t>3</a:t>
            </a:r>
            <a:r>
              <a:rPr lang="en-US" altLang="ko-KR" sz="1800" dirty="0">
                <a:latin typeface="Arial" charset="0"/>
              </a:rPr>
              <a:t>, T</a:t>
            </a:r>
            <a:r>
              <a:rPr lang="en-US" altLang="ko-KR" sz="1800" baseline="-25000" dirty="0">
                <a:latin typeface="Arial" charset="0"/>
              </a:rPr>
              <a:t>4</a:t>
            </a:r>
            <a:r>
              <a:rPr lang="en-US" altLang="ko-KR" sz="1800" dirty="0">
                <a:latin typeface="Arial" charset="0"/>
              </a:rPr>
              <a:t>, T</a:t>
            </a:r>
            <a:r>
              <a:rPr lang="en-US" altLang="ko-KR" sz="1800" baseline="-25000" dirty="0">
                <a:latin typeface="Arial" charset="0"/>
              </a:rPr>
              <a:t>0</a:t>
            </a:r>
            <a:r>
              <a:rPr lang="en-US" altLang="ko-KR" sz="1800" dirty="0">
                <a:latin typeface="Arial" charset="0"/>
              </a:rPr>
              <a:t>, T</a:t>
            </a:r>
            <a:r>
              <a:rPr lang="en-US" altLang="ko-KR" sz="1800" baseline="-25000" dirty="0">
                <a:latin typeface="Arial" charset="0"/>
              </a:rPr>
              <a:t>1</a:t>
            </a:r>
            <a:r>
              <a:rPr lang="en-US" altLang="ko-KR" sz="1800" dirty="0">
                <a:latin typeface="Arial" charset="0"/>
              </a:rPr>
              <a:t>, . . .</a:t>
            </a:r>
          </a:p>
          <a:p>
            <a:pPr latinLnBrk="0"/>
            <a:r>
              <a:rPr lang="en-US" altLang="ko-KR" sz="1800" dirty="0">
                <a:latin typeface="Arial" charset="0"/>
              </a:rPr>
              <a:t>       Assume: At time T</a:t>
            </a:r>
            <a:r>
              <a:rPr lang="en-US" altLang="ko-KR" sz="1800" baseline="-25000" dirty="0">
                <a:latin typeface="Arial" charset="0"/>
              </a:rPr>
              <a:t>4</a:t>
            </a:r>
            <a:r>
              <a:rPr lang="en-US" altLang="ko-KR" sz="1800" dirty="0">
                <a:latin typeface="Arial" charset="0"/>
              </a:rPr>
              <a:t>, SC is cleared to 0 if decoder output D3 is active.</a:t>
            </a:r>
          </a:p>
        </p:txBody>
      </p:sp>
      <p:sp>
        <p:nvSpPr>
          <p:cNvPr id="13317" name="Rectangle 5"/>
          <p:cNvSpPr>
            <a:spLocks noChangeArrowheads="1"/>
          </p:cNvSpPr>
          <p:nvPr/>
        </p:nvSpPr>
        <p:spPr bwMode="auto">
          <a:xfrm>
            <a:off x="4664076" y="2165351"/>
            <a:ext cx="159067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solidFill>
                  <a:srgbClr val="000000"/>
                </a:solidFill>
                <a:latin typeface="Arial" charset="0"/>
              </a:rPr>
              <a:t>D</a:t>
            </a:r>
            <a:r>
              <a:rPr lang="en-US" altLang="ko-KR" sz="1800" baseline="-25000">
                <a:solidFill>
                  <a:srgbClr val="000000"/>
                </a:solidFill>
                <a:latin typeface="Arial" charset="0"/>
              </a:rPr>
              <a:t>3</a:t>
            </a:r>
            <a:r>
              <a:rPr lang="en-US" altLang="ko-KR" sz="1800">
                <a:solidFill>
                  <a:srgbClr val="000000"/>
                </a:solidFill>
                <a:latin typeface="Arial" charset="0"/>
              </a:rPr>
              <a:t>T</a:t>
            </a:r>
            <a:r>
              <a:rPr lang="en-US" altLang="ko-KR" sz="1800" baseline="-25000">
                <a:solidFill>
                  <a:srgbClr val="000000"/>
                </a:solidFill>
                <a:latin typeface="Arial" charset="0"/>
              </a:rPr>
              <a:t>4</a:t>
            </a:r>
            <a:r>
              <a:rPr lang="en-US" altLang="ko-KR" sz="1800">
                <a:solidFill>
                  <a:srgbClr val="000000"/>
                </a:solidFill>
                <a:latin typeface="Arial" charset="0"/>
              </a:rPr>
              <a:t>: SC </a:t>
            </a:r>
            <a:r>
              <a:rPr lang="en-US" altLang="ko-KR" sz="1800">
                <a:solidFill>
                  <a:srgbClr val="000000"/>
                </a:solidFill>
                <a:latin typeface="Arial" charset="0"/>
                <a:sym typeface="Symbol" pitchFamily="18" charset="2"/>
              </a:rPr>
              <a:t> 0</a:t>
            </a:r>
            <a:endParaRPr lang="en-US" altLang="ko-KR" sz="1800">
              <a:solidFill>
                <a:srgbClr val="000000"/>
              </a:solidFill>
              <a:latin typeface="Arial" charset="0"/>
            </a:endParaRPr>
          </a:p>
        </p:txBody>
      </p:sp>
    </p:spTree>
    <p:extLst>
      <p:ext uri="{BB962C8B-B14F-4D97-AF65-F5344CB8AC3E}">
        <p14:creationId xmlns:p14="http://schemas.microsoft.com/office/powerpoint/2010/main" val="106172504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3. Instruction Sequencing and instruction  cycle</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85952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96389" y="287339"/>
            <a:ext cx="9985874" cy="718501"/>
          </a:xfrm>
        </p:spPr>
        <p:txBody>
          <a:bodyPr>
            <a:noAutofit/>
          </a:bodyPr>
          <a:lstStyle/>
          <a:p>
            <a:r>
              <a:rPr lang="en-US" altLang="ko-KR" sz="4000" b="1" dirty="0" smtClean="0">
                <a:latin typeface="Times New Roman" panose="02020603050405020304" pitchFamily="18" charset="0"/>
                <a:cs typeface="Times New Roman" panose="02020603050405020304" pitchFamily="18" charset="0"/>
              </a:rPr>
              <a:t>3.1. </a:t>
            </a:r>
            <a:r>
              <a:rPr lang="en-US" altLang="ko-KR" sz="4000" b="1" dirty="0">
                <a:latin typeface="Times New Roman" panose="02020603050405020304" pitchFamily="18" charset="0"/>
                <a:cs typeface="Times New Roman" panose="02020603050405020304" pitchFamily="18" charset="0"/>
              </a:rPr>
              <a:t>Instruction Cycle</a:t>
            </a:r>
          </a:p>
        </p:txBody>
      </p:sp>
      <p:sp>
        <p:nvSpPr>
          <p:cNvPr id="52227" name="Rectangle 3"/>
          <p:cNvSpPr>
            <a:spLocks noGrp="1" noChangeArrowheads="1"/>
          </p:cNvSpPr>
          <p:nvPr>
            <p:ph type="body" idx="1"/>
          </p:nvPr>
        </p:nvSpPr>
        <p:spPr bwMode="auto">
          <a:xfrm>
            <a:off x="901337" y="1209676"/>
            <a:ext cx="10398034" cy="519112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457200" indent="-457200"/>
            <a:r>
              <a:rPr lang="en-US" altLang="ko-KR" sz="2500" dirty="0">
                <a:latin typeface="Times New Roman" panose="02020603050405020304" pitchFamily="18" charset="0"/>
                <a:cs typeface="Times New Roman" panose="02020603050405020304" pitchFamily="18" charset="0"/>
              </a:rPr>
              <a:t>In Basic Computer, a machine instruction is executed in the following cycle:</a:t>
            </a:r>
          </a:p>
          <a:p>
            <a:pPr marL="800100" lvl="1" indent="-342900">
              <a:buFontTx/>
              <a:buAutoNum type="arabicPeriod"/>
            </a:pPr>
            <a:r>
              <a:rPr lang="en-US" altLang="ko-KR" sz="2500" dirty="0">
                <a:latin typeface="Times New Roman" panose="02020603050405020304" pitchFamily="18" charset="0"/>
                <a:cs typeface="Times New Roman" panose="02020603050405020304" pitchFamily="18" charset="0"/>
              </a:rPr>
              <a:t>Fetch an instruction from memory</a:t>
            </a:r>
          </a:p>
          <a:p>
            <a:pPr marL="800100" lvl="1" indent="-342900">
              <a:buFontTx/>
              <a:buAutoNum type="arabicPeriod"/>
            </a:pPr>
            <a:r>
              <a:rPr lang="en-US" altLang="ko-KR" sz="2500" dirty="0">
                <a:latin typeface="Times New Roman" panose="02020603050405020304" pitchFamily="18" charset="0"/>
                <a:cs typeface="Times New Roman" panose="02020603050405020304" pitchFamily="18" charset="0"/>
              </a:rPr>
              <a:t>Decode the instruction</a:t>
            </a:r>
          </a:p>
          <a:p>
            <a:pPr marL="800100" lvl="1" indent="-342900">
              <a:buFontTx/>
              <a:buAutoNum type="arabicPeriod"/>
            </a:pPr>
            <a:r>
              <a:rPr lang="en-US" altLang="ko-KR" sz="2500" dirty="0">
                <a:latin typeface="Times New Roman" panose="02020603050405020304" pitchFamily="18" charset="0"/>
                <a:cs typeface="Times New Roman" panose="02020603050405020304" pitchFamily="18" charset="0"/>
              </a:rPr>
              <a:t>Read the effective address from memory if the instruction has an indirect address</a:t>
            </a:r>
          </a:p>
          <a:p>
            <a:pPr marL="800100" lvl="1" indent="-342900">
              <a:buFontTx/>
              <a:buAutoNum type="arabicPeriod"/>
            </a:pPr>
            <a:r>
              <a:rPr lang="en-US" altLang="ko-KR" sz="2500" dirty="0">
                <a:latin typeface="Times New Roman" panose="02020603050405020304" pitchFamily="18" charset="0"/>
                <a:cs typeface="Times New Roman" panose="02020603050405020304" pitchFamily="18" charset="0"/>
              </a:rPr>
              <a:t>Execute the instruction</a:t>
            </a:r>
          </a:p>
          <a:p>
            <a:pPr marL="800100" lvl="1" indent="-342900">
              <a:buFontTx/>
              <a:buAutoNum type="arabicPeriod"/>
            </a:pPr>
            <a:endParaRPr lang="en-US" altLang="ko-KR" sz="2500" dirty="0">
              <a:latin typeface="Times New Roman" panose="02020603050405020304" pitchFamily="18" charset="0"/>
              <a:cs typeface="Times New Roman" panose="02020603050405020304" pitchFamily="18" charset="0"/>
            </a:endParaRPr>
          </a:p>
          <a:p>
            <a:pPr marL="457200" indent="-457200"/>
            <a:r>
              <a:rPr lang="en-US" altLang="ko-KR" sz="2500" dirty="0">
                <a:latin typeface="Times New Roman" panose="02020603050405020304" pitchFamily="18" charset="0"/>
                <a:cs typeface="Times New Roman" panose="02020603050405020304" pitchFamily="18" charset="0"/>
              </a:rPr>
              <a:t>After an instruction is executed, the cycle starts again at step 1, for the next instruction</a:t>
            </a:r>
          </a:p>
          <a:p>
            <a:pPr marL="457200" indent="-457200"/>
            <a:endParaRPr lang="en-US" altLang="ko-KR" sz="2500" dirty="0">
              <a:latin typeface="Times New Roman" panose="02020603050405020304" pitchFamily="18" charset="0"/>
              <a:cs typeface="Times New Roman" panose="02020603050405020304" pitchFamily="18" charset="0"/>
            </a:endParaRPr>
          </a:p>
          <a:p>
            <a:pPr marL="457200" indent="-457200"/>
            <a:r>
              <a:rPr lang="en-US" altLang="ko-KR" sz="2500" i="1" dirty="0">
                <a:latin typeface="Times New Roman" panose="02020603050405020304" pitchFamily="18" charset="0"/>
                <a:cs typeface="Times New Roman" panose="02020603050405020304" pitchFamily="18" charset="0"/>
              </a:rPr>
              <a:t>Note</a:t>
            </a:r>
            <a:r>
              <a:rPr lang="en-US" altLang="ko-KR" sz="2500" dirty="0">
                <a:latin typeface="Times New Roman" panose="02020603050405020304" pitchFamily="18" charset="0"/>
                <a:cs typeface="Times New Roman" panose="02020603050405020304" pitchFamily="18" charset="0"/>
              </a:rPr>
              <a:t>: Every different processor has its own (different) </a:t>
            </a:r>
            <a:r>
              <a:rPr lang="en-US" altLang="ko-KR" sz="2500" dirty="0" smtClean="0">
                <a:latin typeface="Times New Roman" panose="02020603050405020304" pitchFamily="18" charset="0"/>
                <a:cs typeface="Times New Roman" panose="02020603050405020304" pitchFamily="18" charset="0"/>
              </a:rPr>
              <a:t>instruction </a:t>
            </a:r>
            <a:r>
              <a:rPr lang="en-US" altLang="ko-KR" sz="2500" dirty="0">
                <a:latin typeface="Times New Roman" panose="02020603050405020304" pitchFamily="18" charset="0"/>
                <a:cs typeface="Times New Roman" panose="02020603050405020304" pitchFamily="18" charset="0"/>
              </a:rPr>
              <a:t>cycle </a:t>
            </a:r>
          </a:p>
          <a:p>
            <a:pPr marL="457200" indent="-457200"/>
            <a:endParaRPr lang="en-US" altLang="ko-KR" sz="2500" dirty="0">
              <a:latin typeface="Times New Roman" panose="02020603050405020304" pitchFamily="18" charset="0"/>
              <a:cs typeface="Times New Roman" panose="02020603050405020304" pitchFamily="18" charset="0"/>
            </a:endParaRPr>
          </a:p>
          <a:p>
            <a:pPr marL="457200" indent="-457200">
              <a:buFontTx/>
              <a:buChar char="–"/>
            </a:pPr>
            <a:endParaRPr lang="en-US" altLang="ko-K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48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27018" y="69273"/>
            <a:ext cx="9666910" cy="817418"/>
          </a:xfrm>
          <a:noFill/>
          <a:ln/>
        </p:spPr>
        <p:txBody>
          <a:bodyPr wrap="none">
            <a:normAutofit/>
          </a:bodyPr>
          <a:lstStyle/>
          <a:p>
            <a:pPr>
              <a:lnSpc>
                <a:spcPct val="87000"/>
              </a:lnSpc>
            </a:pPr>
            <a:r>
              <a:rPr lang="en-US" altLang="ko-KR" sz="4000" b="1" dirty="0" smtClean="0">
                <a:latin typeface="Times New Roman" panose="02020603050405020304" pitchFamily="18" charset="0"/>
                <a:cs typeface="Times New Roman" panose="02020603050405020304" pitchFamily="18" charset="0"/>
              </a:rPr>
              <a:t>3.1.1  </a:t>
            </a:r>
            <a:r>
              <a:rPr lang="en-US" altLang="ko-KR" sz="4000" b="1" dirty="0">
                <a:latin typeface="Times New Roman" panose="02020603050405020304" pitchFamily="18" charset="0"/>
                <a:cs typeface="Times New Roman" panose="02020603050405020304" pitchFamily="18" charset="0"/>
              </a:rPr>
              <a:t>Fetch and Decode</a:t>
            </a:r>
          </a:p>
        </p:txBody>
      </p:sp>
      <p:sp>
        <p:nvSpPr>
          <p:cNvPr id="14340" name="Rectangle 4"/>
          <p:cNvSpPr>
            <a:spLocks noChangeArrowheads="1"/>
          </p:cNvSpPr>
          <p:nvPr/>
        </p:nvSpPr>
        <p:spPr bwMode="auto">
          <a:xfrm>
            <a:off x="3151189" y="1328738"/>
            <a:ext cx="34925"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Rectangle 6"/>
          <p:cNvSpPr>
            <a:spLocks noChangeArrowheads="1"/>
          </p:cNvSpPr>
          <p:nvPr/>
        </p:nvSpPr>
        <p:spPr bwMode="auto">
          <a:xfrm>
            <a:off x="1410789" y="1148627"/>
            <a:ext cx="3021868" cy="312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pPr>
            <a:r>
              <a:rPr lang="en-US" altLang="ko-KR" sz="2000" b="1" dirty="0">
                <a:latin typeface="Arial" charset="0"/>
              </a:rPr>
              <a:t>• Fetch and Decode</a:t>
            </a:r>
          </a:p>
        </p:txBody>
      </p:sp>
      <p:sp>
        <p:nvSpPr>
          <p:cNvPr id="14343" name="Rectangle 7"/>
          <p:cNvSpPr>
            <a:spLocks noChangeArrowheads="1"/>
          </p:cNvSpPr>
          <p:nvPr/>
        </p:nvSpPr>
        <p:spPr bwMode="auto">
          <a:xfrm>
            <a:off x="4551363" y="1084264"/>
            <a:ext cx="5273110"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6000"/>
              </a:lnSpc>
            </a:pPr>
            <a:r>
              <a:rPr lang="en-US" altLang="ko-KR" sz="1400">
                <a:latin typeface="Arial" charset="0"/>
              </a:rPr>
              <a:t>T0: AR </a:t>
            </a:r>
            <a:r>
              <a:rPr lang="en-US" altLang="ko-KR" sz="1400">
                <a:latin typeface="Symbol" pitchFamily="18" charset="2"/>
              </a:rPr>
              <a:t></a:t>
            </a:r>
            <a:r>
              <a:rPr lang="en-US" altLang="ko-KR" sz="1400">
                <a:latin typeface="Arial" charset="0"/>
              </a:rPr>
              <a:t>PC  (S</a:t>
            </a:r>
            <a:r>
              <a:rPr lang="en-US" altLang="ko-KR" sz="1400" baseline="-25000">
                <a:latin typeface="Arial" charset="0"/>
              </a:rPr>
              <a:t>0</a:t>
            </a:r>
            <a:r>
              <a:rPr lang="en-US" altLang="ko-KR" sz="1400">
                <a:latin typeface="Arial" charset="0"/>
              </a:rPr>
              <a:t>S</a:t>
            </a:r>
            <a:r>
              <a:rPr lang="en-US" altLang="ko-KR" sz="1400" baseline="-25000">
                <a:latin typeface="Arial" charset="0"/>
              </a:rPr>
              <a:t>1</a:t>
            </a:r>
            <a:r>
              <a:rPr lang="en-US" altLang="ko-KR" sz="1400">
                <a:latin typeface="Arial" charset="0"/>
              </a:rPr>
              <a:t>S</a:t>
            </a:r>
            <a:r>
              <a:rPr lang="en-US" altLang="ko-KR" sz="1400" baseline="-25000">
                <a:latin typeface="Arial" charset="0"/>
              </a:rPr>
              <a:t>2</a:t>
            </a:r>
            <a:r>
              <a:rPr lang="en-US" altLang="ko-KR" sz="1400">
                <a:latin typeface="Arial" charset="0"/>
              </a:rPr>
              <a:t>=010, T0=1)</a:t>
            </a:r>
          </a:p>
          <a:p>
            <a:pPr latinLnBrk="0">
              <a:lnSpc>
                <a:spcPct val="96000"/>
              </a:lnSpc>
            </a:pPr>
            <a:r>
              <a:rPr lang="en-US" altLang="ko-KR" sz="1400">
                <a:latin typeface="Arial" charset="0"/>
              </a:rPr>
              <a:t>T1: IR </a:t>
            </a:r>
            <a:r>
              <a:rPr lang="en-US" altLang="ko-KR" sz="1400">
                <a:latin typeface="Symbol" pitchFamily="18" charset="2"/>
              </a:rPr>
              <a:t></a:t>
            </a:r>
            <a:r>
              <a:rPr lang="en-US" altLang="ko-KR" sz="1400">
                <a:latin typeface="Arial" charset="0"/>
              </a:rPr>
              <a:t> M [AR],  PC </a:t>
            </a:r>
            <a:r>
              <a:rPr lang="en-US" altLang="ko-KR" sz="1400">
                <a:latin typeface="Symbol" pitchFamily="18" charset="2"/>
              </a:rPr>
              <a:t></a:t>
            </a:r>
            <a:r>
              <a:rPr lang="en-US" altLang="ko-KR" sz="1400">
                <a:latin typeface="Arial" charset="0"/>
              </a:rPr>
              <a:t> PC + 1   (S0S1S2=111, T1=1)</a:t>
            </a:r>
          </a:p>
          <a:p>
            <a:pPr latinLnBrk="0">
              <a:lnSpc>
                <a:spcPct val="96000"/>
              </a:lnSpc>
            </a:pPr>
            <a:r>
              <a:rPr lang="en-US" altLang="ko-KR" sz="1400">
                <a:latin typeface="Arial" charset="0"/>
              </a:rPr>
              <a:t>T2: D0, . . . , D7 </a:t>
            </a:r>
            <a:r>
              <a:rPr lang="en-US" altLang="ko-KR" sz="1400">
                <a:latin typeface="Symbol" pitchFamily="18" charset="2"/>
              </a:rPr>
              <a:t></a:t>
            </a:r>
            <a:r>
              <a:rPr lang="en-US" altLang="ko-KR" sz="1400">
                <a:latin typeface="Arial" charset="0"/>
              </a:rPr>
              <a:t> Decode IR(12-14), AR </a:t>
            </a:r>
            <a:r>
              <a:rPr lang="en-US" altLang="ko-KR" sz="1400">
                <a:latin typeface="Symbol" pitchFamily="18" charset="2"/>
              </a:rPr>
              <a:t></a:t>
            </a:r>
            <a:r>
              <a:rPr lang="en-US" altLang="ko-KR" sz="1400">
                <a:latin typeface="Arial" charset="0"/>
              </a:rPr>
              <a:t> IR(0-11), I </a:t>
            </a:r>
            <a:r>
              <a:rPr lang="en-US" altLang="ko-KR" sz="1400">
                <a:latin typeface="Symbol" pitchFamily="18" charset="2"/>
              </a:rPr>
              <a:t></a:t>
            </a:r>
            <a:r>
              <a:rPr lang="en-US" altLang="ko-KR" sz="1400">
                <a:latin typeface="Arial" charset="0"/>
              </a:rPr>
              <a:t> IR(15)</a:t>
            </a:r>
          </a:p>
        </p:txBody>
      </p:sp>
      <p:sp>
        <p:nvSpPr>
          <p:cNvPr id="14344" name="Arc 8"/>
          <p:cNvSpPr>
            <a:spLocks/>
          </p:cNvSpPr>
          <p:nvPr/>
        </p:nvSpPr>
        <p:spPr bwMode="auto">
          <a:xfrm>
            <a:off x="6999288" y="2044701"/>
            <a:ext cx="112712"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9"/>
          <p:cNvSpPr>
            <a:spLocks noChangeShapeType="1"/>
          </p:cNvSpPr>
          <p:nvPr/>
        </p:nvSpPr>
        <p:spPr bwMode="auto">
          <a:xfrm>
            <a:off x="6756400" y="2098675"/>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10"/>
          <p:cNvSpPr>
            <a:spLocks noChangeShapeType="1"/>
          </p:cNvSpPr>
          <p:nvPr/>
        </p:nvSpPr>
        <p:spPr bwMode="auto">
          <a:xfrm flipH="1">
            <a:off x="3935414" y="2030413"/>
            <a:ext cx="2530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Line 11"/>
          <p:cNvSpPr>
            <a:spLocks noChangeShapeType="1"/>
          </p:cNvSpPr>
          <p:nvPr/>
        </p:nvSpPr>
        <p:spPr bwMode="auto">
          <a:xfrm flipH="1">
            <a:off x="6348414" y="2098675"/>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8" name="Line 12"/>
          <p:cNvSpPr>
            <a:spLocks noChangeShapeType="1"/>
          </p:cNvSpPr>
          <p:nvPr/>
        </p:nvSpPr>
        <p:spPr bwMode="auto">
          <a:xfrm flipH="1" flipV="1">
            <a:off x="6348414" y="2170113"/>
            <a:ext cx="128587"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55" name="Group 19"/>
          <p:cNvGrpSpPr>
            <a:grpSpLocks/>
          </p:cNvGrpSpPr>
          <p:nvPr/>
        </p:nvGrpSpPr>
        <p:grpSpPr bwMode="auto">
          <a:xfrm>
            <a:off x="6430964" y="1971675"/>
            <a:ext cx="320675" cy="255588"/>
            <a:chOff x="2608" y="2732"/>
            <a:chExt cx="217" cy="176"/>
          </a:xfrm>
        </p:grpSpPr>
        <p:sp>
          <p:nvSpPr>
            <p:cNvPr id="14349" name="Arc 13"/>
            <p:cNvSpPr>
              <a:spLocks/>
            </p:cNvSpPr>
            <p:nvPr/>
          </p:nvSpPr>
          <p:spPr bwMode="auto">
            <a:xfrm>
              <a:off x="2644" y="2737"/>
              <a:ext cx="181" cy="80"/>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0" name="Arc 14"/>
            <p:cNvSpPr>
              <a:spLocks/>
            </p:cNvSpPr>
            <p:nvPr/>
          </p:nvSpPr>
          <p:spPr bwMode="auto">
            <a:xfrm>
              <a:off x="2644" y="2816"/>
              <a:ext cx="180"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1" name="Line 15"/>
            <p:cNvSpPr>
              <a:spLocks noChangeShapeType="1"/>
            </p:cNvSpPr>
            <p:nvPr/>
          </p:nvSpPr>
          <p:spPr bwMode="auto">
            <a:xfrm>
              <a:off x="2616" y="273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2" name="Line 16"/>
            <p:cNvSpPr>
              <a:spLocks noChangeShapeType="1"/>
            </p:cNvSpPr>
            <p:nvPr/>
          </p:nvSpPr>
          <p:spPr bwMode="auto">
            <a:xfrm>
              <a:off x="2616" y="290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3" name="Arc 17"/>
            <p:cNvSpPr>
              <a:spLocks/>
            </p:cNvSpPr>
            <p:nvPr/>
          </p:nvSpPr>
          <p:spPr bwMode="auto">
            <a:xfrm>
              <a:off x="2608" y="2737"/>
              <a:ext cx="33" cy="80"/>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4" name="Arc 18"/>
            <p:cNvSpPr>
              <a:spLocks/>
            </p:cNvSpPr>
            <p:nvPr/>
          </p:nvSpPr>
          <p:spPr bwMode="auto">
            <a:xfrm>
              <a:off x="2608" y="2816"/>
              <a:ext cx="32"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56" name="Arc 20"/>
          <p:cNvSpPr>
            <a:spLocks/>
          </p:cNvSpPr>
          <p:nvPr/>
        </p:nvSpPr>
        <p:spPr bwMode="auto">
          <a:xfrm>
            <a:off x="6999288" y="2370138"/>
            <a:ext cx="112712" cy="873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7" name="Line 21"/>
          <p:cNvSpPr>
            <a:spLocks noChangeShapeType="1"/>
          </p:cNvSpPr>
          <p:nvPr/>
        </p:nvSpPr>
        <p:spPr bwMode="auto">
          <a:xfrm>
            <a:off x="6761164" y="2424113"/>
            <a:ext cx="2381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8" name="Line 22"/>
          <p:cNvSpPr>
            <a:spLocks noChangeShapeType="1"/>
          </p:cNvSpPr>
          <p:nvPr/>
        </p:nvSpPr>
        <p:spPr bwMode="auto">
          <a:xfrm flipH="1">
            <a:off x="6218238" y="2366963"/>
            <a:ext cx="2651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59" name="Line 23"/>
          <p:cNvSpPr>
            <a:spLocks noChangeShapeType="1"/>
          </p:cNvSpPr>
          <p:nvPr/>
        </p:nvSpPr>
        <p:spPr bwMode="auto">
          <a:xfrm flipH="1">
            <a:off x="3935414" y="2424113"/>
            <a:ext cx="254158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0" name="Line 24"/>
          <p:cNvSpPr>
            <a:spLocks noChangeShapeType="1"/>
          </p:cNvSpPr>
          <p:nvPr/>
        </p:nvSpPr>
        <p:spPr bwMode="auto">
          <a:xfrm flipH="1" flipV="1">
            <a:off x="6348414" y="2495551"/>
            <a:ext cx="1238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67" name="Group 31"/>
          <p:cNvGrpSpPr>
            <a:grpSpLocks/>
          </p:cNvGrpSpPr>
          <p:nvPr/>
        </p:nvGrpSpPr>
        <p:grpSpPr bwMode="auto">
          <a:xfrm>
            <a:off x="6430964" y="2297114"/>
            <a:ext cx="320675" cy="268287"/>
            <a:chOff x="2608" y="2956"/>
            <a:chExt cx="217" cy="184"/>
          </a:xfrm>
        </p:grpSpPr>
        <p:sp>
          <p:nvSpPr>
            <p:cNvPr id="14361" name="Arc 25"/>
            <p:cNvSpPr>
              <a:spLocks/>
            </p:cNvSpPr>
            <p:nvPr/>
          </p:nvSpPr>
          <p:spPr bwMode="auto">
            <a:xfrm>
              <a:off x="2644" y="2961"/>
              <a:ext cx="181" cy="84"/>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Arc 26"/>
            <p:cNvSpPr>
              <a:spLocks/>
            </p:cNvSpPr>
            <p:nvPr/>
          </p:nvSpPr>
          <p:spPr bwMode="auto">
            <a:xfrm>
              <a:off x="2644" y="3044"/>
              <a:ext cx="180"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3" name="Line 27"/>
            <p:cNvSpPr>
              <a:spLocks noChangeShapeType="1"/>
            </p:cNvSpPr>
            <p:nvPr/>
          </p:nvSpPr>
          <p:spPr bwMode="auto">
            <a:xfrm>
              <a:off x="2616" y="295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4" name="Line 28"/>
            <p:cNvSpPr>
              <a:spLocks noChangeShapeType="1"/>
            </p:cNvSpPr>
            <p:nvPr/>
          </p:nvSpPr>
          <p:spPr bwMode="auto">
            <a:xfrm>
              <a:off x="2616" y="314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5" name="Arc 29"/>
            <p:cNvSpPr>
              <a:spLocks/>
            </p:cNvSpPr>
            <p:nvPr/>
          </p:nvSpPr>
          <p:spPr bwMode="auto">
            <a:xfrm>
              <a:off x="2608" y="2961"/>
              <a:ext cx="33" cy="84"/>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6" name="Arc 30"/>
            <p:cNvSpPr>
              <a:spLocks/>
            </p:cNvSpPr>
            <p:nvPr/>
          </p:nvSpPr>
          <p:spPr bwMode="auto">
            <a:xfrm>
              <a:off x="2608" y="3044"/>
              <a:ext cx="32"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68" name="Arc 32"/>
          <p:cNvSpPr>
            <a:spLocks/>
          </p:cNvSpPr>
          <p:nvPr/>
        </p:nvSpPr>
        <p:spPr bwMode="auto">
          <a:xfrm>
            <a:off x="6999288" y="2711450"/>
            <a:ext cx="112712" cy="9048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9" name="Line 33"/>
          <p:cNvSpPr>
            <a:spLocks noChangeShapeType="1"/>
          </p:cNvSpPr>
          <p:nvPr/>
        </p:nvSpPr>
        <p:spPr bwMode="auto">
          <a:xfrm>
            <a:off x="6756400" y="2762250"/>
            <a:ext cx="2428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0" name="Line 34"/>
          <p:cNvSpPr>
            <a:spLocks noChangeShapeType="1"/>
          </p:cNvSpPr>
          <p:nvPr/>
        </p:nvSpPr>
        <p:spPr bwMode="auto">
          <a:xfrm flipH="1">
            <a:off x="6218238" y="2692400"/>
            <a:ext cx="2476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1" name="Line 35"/>
          <p:cNvSpPr>
            <a:spLocks noChangeShapeType="1"/>
          </p:cNvSpPr>
          <p:nvPr/>
        </p:nvSpPr>
        <p:spPr bwMode="auto">
          <a:xfrm flipH="1">
            <a:off x="6348414" y="2762250"/>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2" name="Line 36"/>
          <p:cNvSpPr>
            <a:spLocks noChangeShapeType="1"/>
          </p:cNvSpPr>
          <p:nvPr/>
        </p:nvSpPr>
        <p:spPr bwMode="auto">
          <a:xfrm flipH="1">
            <a:off x="6348414" y="2820988"/>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379" name="Group 43"/>
          <p:cNvGrpSpPr>
            <a:grpSpLocks/>
          </p:cNvGrpSpPr>
          <p:nvPr/>
        </p:nvGrpSpPr>
        <p:grpSpPr bwMode="auto">
          <a:xfrm>
            <a:off x="6430964" y="2624138"/>
            <a:ext cx="320675" cy="266700"/>
            <a:chOff x="2608" y="3180"/>
            <a:chExt cx="217" cy="184"/>
          </a:xfrm>
        </p:grpSpPr>
        <p:sp>
          <p:nvSpPr>
            <p:cNvPr id="14373" name="Arc 37"/>
            <p:cNvSpPr>
              <a:spLocks/>
            </p:cNvSpPr>
            <p:nvPr/>
          </p:nvSpPr>
          <p:spPr bwMode="auto">
            <a:xfrm>
              <a:off x="2644" y="3185"/>
              <a:ext cx="181" cy="84"/>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4" name="Arc 38"/>
            <p:cNvSpPr>
              <a:spLocks/>
            </p:cNvSpPr>
            <p:nvPr/>
          </p:nvSpPr>
          <p:spPr bwMode="auto">
            <a:xfrm>
              <a:off x="2644" y="3268"/>
              <a:ext cx="180"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5" name="Line 39"/>
            <p:cNvSpPr>
              <a:spLocks noChangeShapeType="1"/>
            </p:cNvSpPr>
            <p:nvPr/>
          </p:nvSpPr>
          <p:spPr bwMode="auto">
            <a:xfrm>
              <a:off x="2616" y="318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6" name="Line 40"/>
            <p:cNvSpPr>
              <a:spLocks noChangeShapeType="1"/>
            </p:cNvSpPr>
            <p:nvPr/>
          </p:nvSpPr>
          <p:spPr bwMode="auto">
            <a:xfrm>
              <a:off x="2616" y="3364"/>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7" name="Arc 41"/>
            <p:cNvSpPr>
              <a:spLocks/>
            </p:cNvSpPr>
            <p:nvPr/>
          </p:nvSpPr>
          <p:spPr bwMode="auto">
            <a:xfrm>
              <a:off x="2608" y="3185"/>
              <a:ext cx="33" cy="84"/>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78" name="Arc 42"/>
            <p:cNvSpPr>
              <a:spLocks/>
            </p:cNvSpPr>
            <p:nvPr/>
          </p:nvSpPr>
          <p:spPr bwMode="auto">
            <a:xfrm>
              <a:off x="2608" y="3268"/>
              <a:ext cx="32"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380" name="Line 44"/>
          <p:cNvSpPr>
            <a:spLocks noChangeShapeType="1"/>
          </p:cNvSpPr>
          <p:nvPr/>
        </p:nvSpPr>
        <p:spPr bwMode="auto">
          <a:xfrm>
            <a:off x="7104063" y="1895475"/>
            <a:ext cx="0" cy="1073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1" name="Rectangle 45"/>
          <p:cNvSpPr>
            <a:spLocks noChangeArrowheads="1"/>
          </p:cNvSpPr>
          <p:nvPr/>
        </p:nvSpPr>
        <p:spPr bwMode="auto">
          <a:xfrm>
            <a:off x="7051675" y="1968500"/>
            <a:ext cx="34304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a:t>
            </a:r>
            <a:r>
              <a:rPr lang="en-US" altLang="ko-KR" sz="1200" baseline="-25000">
                <a:solidFill>
                  <a:srgbClr val="000000"/>
                </a:solidFill>
                <a:latin typeface="Arial" charset="0"/>
              </a:rPr>
              <a:t>2</a:t>
            </a:r>
          </a:p>
        </p:txBody>
      </p:sp>
      <p:sp>
        <p:nvSpPr>
          <p:cNvPr id="14382" name="Rectangle 46"/>
          <p:cNvSpPr>
            <a:spLocks noChangeArrowheads="1"/>
          </p:cNvSpPr>
          <p:nvPr/>
        </p:nvSpPr>
        <p:spPr bwMode="auto">
          <a:xfrm>
            <a:off x="7058025" y="2306638"/>
            <a:ext cx="34304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a:t>
            </a:r>
            <a:r>
              <a:rPr lang="en-US" altLang="ko-KR" sz="1200" baseline="-25000">
                <a:solidFill>
                  <a:srgbClr val="000000"/>
                </a:solidFill>
                <a:latin typeface="Arial" charset="0"/>
              </a:rPr>
              <a:t>1</a:t>
            </a:r>
          </a:p>
        </p:txBody>
      </p:sp>
      <p:sp>
        <p:nvSpPr>
          <p:cNvPr id="14383" name="Rectangle 47"/>
          <p:cNvSpPr>
            <a:spLocks noChangeArrowheads="1"/>
          </p:cNvSpPr>
          <p:nvPr/>
        </p:nvSpPr>
        <p:spPr bwMode="auto">
          <a:xfrm>
            <a:off x="7064375" y="2646363"/>
            <a:ext cx="34304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a:t>
            </a:r>
            <a:r>
              <a:rPr lang="en-US" altLang="ko-KR" sz="1200" baseline="-25000">
                <a:solidFill>
                  <a:srgbClr val="000000"/>
                </a:solidFill>
                <a:latin typeface="Arial" charset="0"/>
              </a:rPr>
              <a:t>0</a:t>
            </a:r>
          </a:p>
        </p:txBody>
      </p:sp>
      <p:sp>
        <p:nvSpPr>
          <p:cNvPr id="14384" name="Line 48"/>
          <p:cNvSpPr>
            <a:spLocks noChangeShapeType="1"/>
          </p:cNvSpPr>
          <p:nvPr/>
        </p:nvSpPr>
        <p:spPr bwMode="auto">
          <a:xfrm>
            <a:off x="7116763" y="1901825"/>
            <a:ext cx="8128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5" name="Rectangle 49"/>
          <p:cNvSpPr>
            <a:spLocks noChangeArrowheads="1"/>
          </p:cNvSpPr>
          <p:nvPr/>
        </p:nvSpPr>
        <p:spPr bwMode="auto">
          <a:xfrm>
            <a:off x="7354889" y="2274888"/>
            <a:ext cx="49212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Bus</a:t>
            </a:r>
          </a:p>
        </p:txBody>
      </p:sp>
      <p:sp>
        <p:nvSpPr>
          <p:cNvPr id="14386" name="Line 50"/>
          <p:cNvSpPr>
            <a:spLocks noChangeShapeType="1"/>
          </p:cNvSpPr>
          <p:nvPr/>
        </p:nvSpPr>
        <p:spPr bwMode="auto">
          <a:xfrm>
            <a:off x="7921625" y="1895475"/>
            <a:ext cx="0" cy="1066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7" name="Line 51"/>
          <p:cNvSpPr>
            <a:spLocks noChangeShapeType="1"/>
          </p:cNvSpPr>
          <p:nvPr/>
        </p:nvSpPr>
        <p:spPr bwMode="auto">
          <a:xfrm>
            <a:off x="7110414" y="2959100"/>
            <a:ext cx="3270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8" name="Line 52"/>
          <p:cNvSpPr>
            <a:spLocks noChangeShapeType="1"/>
          </p:cNvSpPr>
          <p:nvPr/>
        </p:nvSpPr>
        <p:spPr bwMode="auto">
          <a:xfrm>
            <a:off x="7578725" y="2959100"/>
            <a:ext cx="3556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9" name="Line 53"/>
          <p:cNvSpPr>
            <a:spLocks noChangeShapeType="1"/>
          </p:cNvSpPr>
          <p:nvPr/>
        </p:nvSpPr>
        <p:spPr bwMode="auto">
          <a:xfrm>
            <a:off x="7442200" y="2965451"/>
            <a:ext cx="0" cy="31654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0" name="Rectangle 54"/>
          <p:cNvSpPr>
            <a:spLocks noChangeArrowheads="1"/>
          </p:cNvSpPr>
          <p:nvPr/>
        </p:nvSpPr>
        <p:spPr bwMode="auto">
          <a:xfrm>
            <a:off x="7381876" y="29860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7</a:t>
            </a:r>
          </a:p>
        </p:txBody>
      </p:sp>
      <p:sp>
        <p:nvSpPr>
          <p:cNvPr id="14391" name="Line 55"/>
          <p:cNvSpPr>
            <a:spLocks noChangeShapeType="1"/>
          </p:cNvSpPr>
          <p:nvPr/>
        </p:nvSpPr>
        <p:spPr bwMode="auto">
          <a:xfrm>
            <a:off x="7572375" y="2965450"/>
            <a:ext cx="0" cy="3303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2" name="Rectangle 56"/>
          <p:cNvSpPr>
            <a:spLocks noChangeArrowheads="1"/>
          </p:cNvSpPr>
          <p:nvPr/>
        </p:nvSpPr>
        <p:spPr bwMode="auto">
          <a:xfrm>
            <a:off x="4964113" y="2825751"/>
            <a:ext cx="1123950" cy="569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3" name="Rectangle 57"/>
          <p:cNvSpPr>
            <a:spLocks noChangeArrowheads="1"/>
          </p:cNvSpPr>
          <p:nvPr/>
        </p:nvSpPr>
        <p:spPr bwMode="auto">
          <a:xfrm>
            <a:off x="5094288" y="2873376"/>
            <a:ext cx="82875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Memory</a:t>
            </a:r>
          </a:p>
          <a:p>
            <a:pPr eaLnBrk="1" latinLnBrk="0"/>
            <a:endParaRPr lang="en-US" altLang="ko-KR" sz="1400">
              <a:solidFill>
                <a:srgbClr val="000000"/>
              </a:solidFill>
              <a:latin typeface="Arial" charset="0"/>
            </a:endParaRPr>
          </a:p>
        </p:txBody>
      </p:sp>
      <p:sp>
        <p:nvSpPr>
          <p:cNvPr id="14394" name="Rectangle 58"/>
          <p:cNvSpPr>
            <a:spLocks noChangeArrowheads="1"/>
          </p:cNvSpPr>
          <p:nvPr/>
        </p:nvSpPr>
        <p:spPr bwMode="auto">
          <a:xfrm>
            <a:off x="5270500" y="3048000"/>
            <a:ext cx="47128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unit</a:t>
            </a:r>
          </a:p>
        </p:txBody>
      </p:sp>
      <p:sp>
        <p:nvSpPr>
          <p:cNvPr id="14395" name="Line 59"/>
          <p:cNvSpPr>
            <a:spLocks noChangeShapeType="1"/>
          </p:cNvSpPr>
          <p:nvPr/>
        </p:nvSpPr>
        <p:spPr bwMode="auto">
          <a:xfrm>
            <a:off x="6235700" y="2036764"/>
            <a:ext cx="0" cy="6556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6" name="Arc 60"/>
          <p:cNvSpPr>
            <a:spLocks/>
          </p:cNvSpPr>
          <p:nvPr/>
        </p:nvSpPr>
        <p:spPr bwMode="auto">
          <a:xfrm>
            <a:off x="7331076" y="3033713"/>
            <a:ext cx="112713" cy="873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7" name="Line 61"/>
          <p:cNvSpPr>
            <a:spLocks noChangeShapeType="1"/>
          </p:cNvSpPr>
          <p:nvPr/>
        </p:nvSpPr>
        <p:spPr bwMode="auto">
          <a:xfrm>
            <a:off x="6099176" y="3087688"/>
            <a:ext cx="12303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8" name="Arc 62"/>
          <p:cNvSpPr>
            <a:spLocks/>
          </p:cNvSpPr>
          <p:nvPr/>
        </p:nvSpPr>
        <p:spPr bwMode="auto">
          <a:xfrm>
            <a:off x="6105526" y="3230563"/>
            <a:ext cx="112713" cy="87312"/>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99" name="Line 63"/>
          <p:cNvSpPr>
            <a:spLocks noChangeShapeType="1"/>
          </p:cNvSpPr>
          <p:nvPr/>
        </p:nvSpPr>
        <p:spPr bwMode="auto">
          <a:xfrm>
            <a:off x="6207125" y="3284538"/>
            <a:ext cx="7747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0" name="Rectangle 64"/>
          <p:cNvSpPr>
            <a:spLocks noChangeArrowheads="1"/>
          </p:cNvSpPr>
          <p:nvPr/>
        </p:nvSpPr>
        <p:spPr bwMode="auto">
          <a:xfrm>
            <a:off x="6157913" y="3255963"/>
            <a:ext cx="74539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14401" name="Arc 65"/>
          <p:cNvSpPr>
            <a:spLocks/>
          </p:cNvSpPr>
          <p:nvPr/>
        </p:nvSpPr>
        <p:spPr bwMode="auto">
          <a:xfrm>
            <a:off x="5516564" y="3402014"/>
            <a:ext cx="90487" cy="109537"/>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2" name="Line 66"/>
          <p:cNvSpPr>
            <a:spLocks noChangeShapeType="1"/>
          </p:cNvSpPr>
          <p:nvPr/>
        </p:nvSpPr>
        <p:spPr bwMode="auto">
          <a:xfrm>
            <a:off x="5561013" y="3511551"/>
            <a:ext cx="0" cy="1746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3" name="Rectangle 67"/>
          <p:cNvSpPr>
            <a:spLocks noChangeArrowheads="1"/>
          </p:cNvSpPr>
          <p:nvPr/>
        </p:nvSpPr>
        <p:spPr bwMode="auto">
          <a:xfrm>
            <a:off x="5527675" y="3435350"/>
            <a:ext cx="54822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Read</a:t>
            </a:r>
          </a:p>
        </p:txBody>
      </p:sp>
      <p:sp>
        <p:nvSpPr>
          <p:cNvPr id="14404" name="Arc 68"/>
          <p:cNvSpPr>
            <a:spLocks/>
          </p:cNvSpPr>
          <p:nvPr/>
        </p:nvSpPr>
        <p:spPr bwMode="auto">
          <a:xfrm>
            <a:off x="4846638" y="3033713"/>
            <a:ext cx="112712" cy="8731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5" name="Line 69"/>
          <p:cNvSpPr>
            <a:spLocks noChangeShapeType="1"/>
          </p:cNvSpPr>
          <p:nvPr/>
        </p:nvSpPr>
        <p:spPr bwMode="auto">
          <a:xfrm>
            <a:off x="3556000" y="3087688"/>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6" name="Line 70"/>
          <p:cNvSpPr>
            <a:spLocks noChangeShapeType="1"/>
          </p:cNvSpPr>
          <p:nvPr/>
        </p:nvSpPr>
        <p:spPr bwMode="auto">
          <a:xfrm>
            <a:off x="4224338" y="2430464"/>
            <a:ext cx="0" cy="20399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7" name="Line 71"/>
          <p:cNvSpPr>
            <a:spLocks noChangeShapeType="1"/>
          </p:cNvSpPr>
          <p:nvPr/>
        </p:nvSpPr>
        <p:spPr bwMode="auto">
          <a:xfrm>
            <a:off x="4425950" y="2036763"/>
            <a:ext cx="0" cy="38227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8" name="Line 72"/>
          <p:cNvSpPr>
            <a:spLocks noChangeShapeType="1"/>
          </p:cNvSpPr>
          <p:nvPr/>
        </p:nvSpPr>
        <p:spPr bwMode="auto">
          <a:xfrm flipH="1">
            <a:off x="4538664" y="3681413"/>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09" name="Line 73"/>
          <p:cNvSpPr>
            <a:spLocks noChangeShapeType="1"/>
          </p:cNvSpPr>
          <p:nvPr/>
        </p:nvSpPr>
        <p:spPr bwMode="auto">
          <a:xfrm flipH="1">
            <a:off x="4408488" y="3751263"/>
            <a:ext cx="260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16" name="Group 80"/>
          <p:cNvGrpSpPr>
            <a:grpSpLocks/>
          </p:cNvGrpSpPr>
          <p:nvPr/>
        </p:nvGrpSpPr>
        <p:grpSpPr bwMode="auto">
          <a:xfrm>
            <a:off x="4621214" y="3552825"/>
            <a:ext cx="320675" cy="254000"/>
            <a:chOff x="1384" y="3820"/>
            <a:chExt cx="217" cy="176"/>
          </a:xfrm>
        </p:grpSpPr>
        <p:sp>
          <p:nvSpPr>
            <p:cNvPr id="14410" name="Arc 74"/>
            <p:cNvSpPr>
              <a:spLocks/>
            </p:cNvSpPr>
            <p:nvPr/>
          </p:nvSpPr>
          <p:spPr bwMode="auto">
            <a:xfrm>
              <a:off x="1420" y="3825"/>
              <a:ext cx="181" cy="80"/>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1" name="Arc 75"/>
            <p:cNvSpPr>
              <a:spLocks/>
            </p:cNvSpPr>
            <p:nvPr/>
          </p:nvSpPr>
          <p:spPr bwMode="auto">
            <a:xfrm>
              <a:off x="1420" y="3904"/>
              <a:ext cx="180"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2" name="Line 76"/>
            <p:cNvSpPr>
              <a:spLocks noChangeShapeType="1"/>
            </p:cNvSpPr>
            <p:nvPr/>
          </p:nvSpPr>
          <p:spPr bwMode="auto">
            <a:xfrm>
              <a:off x="1392" y="382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3" name="Line 77"/>
            <p:cNvSpPr>
              <a:spLocks noChangeShapeType="1"/>
            </p:cNvSpPr>
            <p:nvPr/>
          </p:nvSpPr>
          <p:spPr bwMode="auto">
            <a:xfrm>
              <a:off x="1392" y="399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4" name="Arc 78"/>
            <p:cNvSpPr>
              <a:spLocks/>
            </p:cNvSpPr>
            <p:nvPr/>
          </p:nvSpPr>
          <p:spPr bwMode="auto">
            <a:xfrm>
              <a:off x="1384" y="3825"/>
              <a:ext cx="33" cy="80"/>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5" name="Arc 79"/>
            <p:cNvSpPr>
              <a:spLocks/>
            </p:cNvSpPr>
            <p:nvPr/>
          </p:nvSpPr>
          <p:spPr bwMode="auto">
            <a:xfrm>
              <a:off x="1384" y="3904"/>
              <a:ext cx="32"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17" name="Line 81"/>
          <p:cNvSpPr>
            <a:spLocks noChangeShapeType="1"/>
          </p:cNvSpPr>
          <p:nvPr/>
        </p:nvSpPr>
        <p:spPr bwMode="auto">
          <a:xfrm flipH="1" flipV="1">
            <a:off x="4538664" y="3609975"/>
            <a:ext cx="1238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19" name="Line 83"/>
          <p:cNvSpPr>
            <a:spLocks noChangeShapeType="1"/>
          </p:cNvSpPr>
          <p:nvPr/>
        </p:nvSpPr>
        <p:spPr bwMode="auto">
          <a:xfrm flipH="1">
            <a:off x="4219576" y="4464050"/>
            <a:ext cx="449263"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26" name="Group 90"/>
          <p:cNvGrpSpPr>
            <a:grpSpLocks/>
          </p:cNvGrpSpPr>
          <p:nvPr/>
        </p:nvGrpSpPr>
        <p:grpSpPr bwMode="auto">
          <a:xfrm>
            <a:off x="4621214" y="4273550"/>
            <a:ext cx="320675" cy="266700"/>
            <a:chOff x="1384" y="4316"/>
            <a:chExt cx="217" cy="184"/>
          </a:xfrm>
        </p:grpSpPr>
        <p:sp>
          <p:nvSpPr>
            <p:cNvPr id="14420" name="Arc 84"/>
            <p:cNvSpPr>
              <a:spLocks/>
            </p:cNvSpPr>
            <p:nvPr/>
          </p:nvSpPr>
          <p:spPr bwMode="auto">
            <a:xfrm>
              <a:off x="1420" y="4321"/>
              <a:ext cx="181" cy="84"/>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1" name="Arc 85"/>
            <p:cNvSpPr>
              <a:spLocks/>
            </p:cNvSpPr>
            <p:nvPr/>
          </p:nvSpPr>
          <p:spPr bwMode="auto">
            <a:xfrm>
              <a:off x="1420" y="4404"/>
              <a:ext cx="180"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2" name="Line 86"/>
            <p:cNvSpPr>
              <a:spLocks noChangeShapeType="1"/>
            </p:cNvSpPr>
            <p:nvPr/>
          </p:nvSpPr>
          <p:spPr bwMode="auto">
            <a:xfrm>
              <a:off x="1392" y="4316"/>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3" name="Line 87"/>
            <p:cNvSpPr>
              <a:spLocks noChangeShapeType="1"/>
            </p:cNvSpPr>
            <p:nvPr/>
          </p:nvSpPr>
          <p:spPr bwMode="auto">
            <a:xfrm>
              <a:off x="1392" y="4500"/>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4" name="Arc 88"/>
            <p:cNvSpPr>
              <a:spLocks/>
            </p:cNvSpPr>
            <p:nvPr/>
          </p:nvSpPr>
          <p:spPr bwMode="auto">
            <a:xfrm>
              <a:off x="1384" y="4321"/>
              <a:ext cx="33" cy="84"/>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5" name="Arc 89"/>
            <p:cNvSpPr>
              <a:spLocks/>
            </p:cNvSpPr>
            <p:nvPr/>
          </p:nvSpPr>
          <p:spPr bwMode="auto">
            <a:xfrm>
              <a:off x="1384" y="4404"/>
              <a:ext cx="32"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27" name="Line 91"/>
          <p:cNvSpPr>
            <a:spLocks noChangeShapeType="1"/>
          </p:cNvSpPr>
          <p:nvPr/>
        </p:nvSpPr>
        <p:spPr bwMode="auto">
          <a:xfrm flipH="1">
            <a:off x="4538664" y="4341813"/>
            <a:ext cx="12382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8" name="Line 92"/>
          <p:cNvSpPr>
            <a:spLocks noChangeShapeType="1"/>
          </p:cNvSpPr>
          <p:nvPr/>
        </p:nvSpPr>
        <p:spPr bwMode="auto">
          <a:xfrm>
            <a:off x="4951414" y="3681413"/>
            <a:ext cx="6048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29" name="Rectangle 93"/>
          <p:cNvSpPr>
            <a:spLocks noChangeArrowheads="1"/>
          </p:cNvSpPr>
          <p:nvPr/>
        </p:nvSpPr>
        <p:spPr bwMode="auto">
          <a:xfrm>
            <a:off x="5235575" y="3954464"/>
            <a:ext cx="852488" cy="2301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0" name="Rectangle 94"/>
          <p:cNvSpPr>
            <a:spLocks noChangeArrowheads="1"/>
          </p:cNvSpPr>
          <p:nvPr/>
        </p:nvSpPr>
        <p:spPr bwMode="auto">
          <a:xfrm>
            <a:off x="5465763" y="3935413"/>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AR</a:t>
            </a:r>
          </a:p>
        </p:txBody>
      </p:sp>
      <p:sp>
        <p:nvSpPr>
          <p:cNvPr id="14431" name="Arc 95"/>
          <p:cNvSpPr>
            <a:spLocks/>
          </p:cNvSpPr>
          <p:nvPr/>
        </p:nvSpPr>
        <p:spPr bwMode="auto">
          <a:xfrm>
            <a:off x="7331076" y="4021138"/>
            <a:ext cx="112713"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2" name="Line 96"/>
          <p:cNvSpPr>
            <a:spLocks noChangeShapeType="1"/>
          </p:cNvSpPr>
          <p:nvPr/>
        </p:nvSpPr>
        <p:spPr bwMode="auto">
          <a:xfrm>
            <a:off x="6080126" y="4076700"/>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3" name="Line 97"/>
          <p:cNvSpPr>
            <a:spLocks noChangeShapeType="1"/>
          </p:cNvSpPr>
          <p:nvPr/>
        </p:nvSpPr>
        <p:spPr bwMode="auto">
          <a:xfrm>
            <a:off x="6969125" y="3290888"/>
            <a:ext cx="0" cy="768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4" name="Arc 98"/>
          <p:cNvSpPr>
            <a:spLocks/>
          </p:cNvSpPr>
          <p:nvPr/>
        </p:nvSpPr>
        <p:spPr bwMode="auto">
          <a:xfrm>
            <a:off x="5119689" y="4021138"/>
            <a:ext cx="111125" cy="88900"/>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5" name="Line 99"/>
          <p:cNvSpPr>
            <a:spLocks noChangeShapeType="1"/>
          </p:cNvSpPr>
          <p:nvPr/>
        </p:nvSpPr>
        <p:spPr bwMode="auto">
          <a:xfrm>
            <a:off x="3556000" y="4076700"/>
            <a:ext cx="15938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6" name="Line 100"/>
          <p:cNvSpPr>
            <a:spLocks noChangeShapeType="1"/>
          </p:cNvSpPr>
          <p:nvPr/>
        </p:nvSpPr>
        <p:spPr bwMode="auto">
          <a:xfrm flipV="1">
            <a:off x="4951414" y="4400550"/>
            <a:ext cx="4032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7" name="Arc 101"/>
          <p:cNvSpPr>
            <a:spLocks/>
          </p:cNvSpPr>
          <p:nvPr/>
        </p:nvSpPr>
        <p:spPr bwMode="auto">
          <a:xfrm>
            <a:off x="5316539" y="4191001"/>
            <a:ext cx="90487" cy="11112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8" name="Line 102"/>
          <p:cNvSpPr>
            <a:spLocks noChangeShapeType="1"/>
          </p:cNvSpPr>
          <p:nvPr/>
        </p:nvSpPr>
        <p:spPr bwMode="auto">
          <a:xfrm flipV="1">
            <a:off x="5360988" y="4279900"/>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39" name="Rectangle 103"/>
          <p:cNvSpPr>
            <a:spLocks noChangeArrowheads="1"/>
          </p:cNvSpPr>
          <p:nvPr/>
        </p:nvSpPr>
        <p:spPr bwMode="auto">
          <a:xfrm>
            <a:off x="5280025" y="4351338"/>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14440" name="Line 104"/>
          <p:cNvSpPr>
            <a:spLocks noChangeShapeType="1"/>
          </p:cNvSpPr>
          <p:nvPr/>
        </p:nvSpPr>
        <p:spPr bwMode="auto">
          <a:xfrm>
            <a:off x="5964238" y="4191000"/>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1" name="Freeform 105"/>
          <p:cNvSpPr>
            <a:spLocks/>
          </p:cNvSpPr>
          <p:nvPr/>
        </p:nvSpPr>
        <p:spPr bwMode="auto">
          <a:xfrm>
            <a:off x="5892801" y="4122739"/>
            <a:ext cx="131763" cy="58737"/>
          </a:xfrm>
          <a:custGeom>
            <a:avLst/>
            <a:gdLst>
              <a:gd name="T0" fmla="*/ 0 w 89"/>
              <a:gd name="T1" fmla="*/ 40 h 41"/>
              <a:gd name="T2" fmla="*/ 40 w 89"/>
              <a:gd name="T3" fmla="*/ 0 h 41"/>
              <a:gd name="T4" fmla="*/ 88 w 89"/>
              <a:gd name="T5" fmla="*/ 40 h 41"/>
            </a:gdLst>
            <a:ahLst/>
            <a:cxnLst>
              <a:cxn ang="0">
                <a:pos x="T0" y="T1"/>
              </a:cxn>
              <a:cxn ang="0">
                <a:pos x="T2" y="T3"/>
              </a:cxn>
              <a:cxn ang="0">
                <a:pos x="T4" y="T5"/>
              </a:cxn>
            </a:cxnLst>
            <a:rect l="0" t="0" r="r" b="b"/>
            <a:pathLst>
              <a:path w="89" h="41">
                <a:moveTo>
                  <a:pt x="0" y="40"/>
                </a:moveTo>
                <a:lnTo>
                  <a:pt x="40" y="0"/>
                </a:lnTo>
                <a:lnTo>
                  <a:pt x="88" y="4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42" name="Line 106"/>
          <p:cNvSpPr>
            <a:spLocks noChangeShapeType="1"/>
          </p:cNvSpPr>
          <p:nvPr/>
        </p:nvSpPr>
        <p:spPr bwMode="auto">
          <a:xfrm flipH="1">
            <a:off x="4538664" y="4400550"/>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3" name="Line 107"/>
          <p:cNvSpPr>
            <a:spLocks noChangeShapeType="1"/>
          </p:cNvSpPr>
          <p:nvPr/>
        </p:nvSpPr>
        <p:spPr bwMode="auto">
          <a:xfrm flipH="1">
            <a:off x="4538664" y="5064125"/>
            <a:ext cx="1301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4" name="Line 108"/>
          <p:cNvSpPr>
            <a:spLocks noChangeShapeType="1"/>
          </p:cNvSpPr>
          <p:nvPr/>
        </p:nvSpPr>
        <p:spPr bwMode="auto">
          <a:xfrm flipH="1">
            <a:off x="4408488" y="5127625"/>
            <a:ext cx="241300"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4451" name="Group 115"/>
          <p:cNvGrpSpPr>
            <a:grpSpLocks/>
          </p:cNvGrpSpPr>
          <p:nvPr/>
        </p:nvGrpSpPr>
        <p:grpSpPr bwMode="auto">
          <a:xfrm>
            <a:off x="4621214" y="4935539"/>
            <a:ext cx="320675" cy="257175"/>
            <a:chOff x="1384" y="4772"/>
            <a:chExt cx="217" cy="176"/>
          </a:xfrm>
        </p:grpSpPr>
        <p:sp>
          <p:nvSpPr>
            <p:cNvPr id="14445" name="Arc 109"/>
            <p:cNvSpPr>
              <a:spLocks/>
            </p:cNvSpPr>
            <p:nvPr/>
          </p:nvSpPr>
          <p:spPr bwMode="auto">
            <a:xfrm>
              <a:off x="1420" y="4777"/>
              <a:ext cx="181" cy="80"/>
            </a:xfrm>
            <a:custGeom>
              <a:avLst/>
              <a:gdLst>
                <a:gd name="G0" fmla="+- 120 0 0"/>
                <a:gd name="G1" fmla="+- 21600 0 0"/>
                <a:gd name="G2" fmla="+- 21600 0 0"/>
                <a:gd name="T0" fmla="*/ 0 w 21720"/>
                <a:gd name="T1" fmla="*/ 0 h 21600"/>
                <a:gd name="T2" fmla="*/ 21720 w 21720"/>
                <a:gd name="T3" fmla="*/ 21600 h 21600"/>
                <a:gd name="T4" fmla="*/ 120 w 21720"/>
                <a:gd name="T5" fmla="*/ 21600 h 21600"/>
              </a:gdLst>
              <a:ahLst/>
              <a:cxnLst>
                <a:cxn ang="0">
                  <a:pos x="T0" y="T1"/>
                </a:cxn>
                <a:cxn ang="0">
                  <a:pos x="T2" y="T3"/>
                </a:cxn>
                <a:cxn ang="0">
                  <a:pos x="T4" y="T5"/>
                </a:cxn>
              </a:cxnLst>
              <a:rect l="0" t="0" r="r" b="b"/>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6" name="Arc 110"/>
            <p:cNvSpPr>
              <a:spLocks/>
            </p:cNvSpPr>
            <p:nvPr/>
          </p:nvSpPr>
          <p:spPr bwMode="auto">
            <a:xfrm>
              <a:off x="1420" y="4856"/>
              <a:ext cx="180"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7" name="Line 111"/>
            <p:cNvSpPr>
              <a:spLocks noChangeShapeType="1"/>
            </p:cNvSpPr>
            <p:nvPr/>
          </p:nvSpPr>
          <p:spPr bwMode="auto">
            <a:xfrm>
              <a:off x="1392" y="4772"/>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8" name="Line 112"/>
            <p:cNvSpPr>
              <a:spLocks noChangeShapeType="1"/>
            </p:cNvSpPr>
            <p:nvPr/>
          </p:nvSpPr>
          <p:spPr bwMode="auto">
            <a:xfrm>
              <a:off x="1392" y="4948"/>
              <a:ext cx="24"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49" name="Arc 113"/>
            <p:cNvSpPr>
              <a:spLocks/>
            </p:cNvSpPr>
            <p:nvPr/>
          </p:nvSpPr>
          <p:spPr bwMode="auto">
            <a:xfrm>
              <a:off x="1384" y="4777"/>
              <a:ext cx="33" cy="80"/>
            </a:xfrm>
            <a:custGeom>
              <a:avLst/>
              <a:gdLst>
                <a:gd name="G0" fmla="+- 675 0 0"/>
                <a:gd name="G1" fmla="+- 21600 0 0"/>
                <a:gd name="G2" fmla="+- 21600 0 0"/>
                <a:gd name="T0" fmla="*/ 0 w 22275"/>
                <a:gd name="T1" fmla="*/ 11 h 21600"/>
                <a:gd name="T2" fmla="*/ 22275 w 22275"/>
                <a:gd name="T3" fmla="*/ 21600 h 21600"/>
                <a:gd name="T4" fmla="*/ 675 w 22275"/>
                <a:gd name="T5" fmla="*/ 21600 h 21600"/>
              </a:gdLst>
              <a:ahLst/>
              <a:cxnLst>
                <a:cxn ang="0">
                  <a:pos x="T0" y="T1"/>
                </a:cxn>
                <a:cxn ang="0">
                  <a:pos x="T2" y="T3"/>
                </a:cxn>
                <a:cxn ang="0">
                  <a:pos x="T4" y="T5"/>
                </a:cxn>
              </a:cxnLst>
              <a:rect l="0" t="0" r="r" b="b"/>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0" name="Arc 114"/>
            <p:cNvSpPr>
              <a:spLocks/>
            </p:cNvSpPr>
            <p:nvPr/>
          </p:nvSpPr>
          <p:spPr bwMode="auto">
            <a:xfrm>
              <a:off x="1384" y="4856"/>
              <a:ext cx="32"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452" name="Line 116"/>
          <p:cNvSpPr>
            <a:spLocks noChangeShapeType="1"/>
          </p:cNvSpPr>
          <p:nvPr/>
        </p:nvSpPr>
        <p:spPr bwMode="auto">
          <a:xfrm flipH="1">
            <a:off x="4538664" y="4992688"/>
            <a:ext cx="1174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3" name="Rectangle 117"/>
          <p:cNvSpPr>
            <a:spLocks noChangeArrowheads="1"/>
          </p:cNvSpPr>
          <p:nvPr/>
        </p:nvSpPr>
        <p:spPr bwMode="auto">
          <a:xfrm>
            <a:off x="5235575" y="4605339"/>
            <a:ext cx="852488" cy="24288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4" name="Rectangle 118"/>
          <p:cNvSpPr>
            <a:spLocks noChangeArrowheads="1"/>
          </p:cNvSpPr>
          <p:nvPr/>
        </p:nvSpPr>
        <p:spPr bwMode="auto">
          <a:xfrm>
            <a:off x="5465763" y="4595813"/>
            <a:ext cx="4328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PC</a:t>
            </a:r>
          </a:p>
        </p:txBody>
      </p:sp>
      <p:sp>
        <p:nvSpPr>
          <p:cNvPr id="14455" name="Arc 119"/>
          <p:cNvSpPr>
            <a:spLocks/>
          </p:cNvSpPr>
          <p:nvPr/>
        </p:nvSpPr>
        <p:spPr bwMode="auto">
          <a:xfrm>
            <a:off x="7331076" y="4683126"/>
            <a:ext cx="112713"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6" name="Line 120"/>
          <p:cNvSpPr>
            <a:spLocks noChangeShapeType="1"/>
          </p:cNvSpPr>
          <p:nvPr/>
        </p:nvSpPr>
        <p:spPr bwMode="auto">
          <a:xfrm>
            <a:off x="6086476" y="4738688"/>
            <a:ext cx="12430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7" name="Arc 121"/>
          <p:cNvSpPr>
            <a:spLocks/>
          </p:cNvSpPr>
          <p:nvPr/>
        </p:nvSpPr>
        <p:spPr bwMode="auto">
          <a:xfrm>
            <a:off x="5119689" y="4683126"/>
            <a:ext cx="111125"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8" name="Line 122"/>
          <p:cNvSpPr>
            <a:spLocks noChangeShapeType="1"/>
          </p:cNvSpPr>
          <p:nvPr/>
        </p:nvSpPr>
        <p:spPr bwMode="auto">
          <a:xfrm>
            <a:off x="3556000" y="4738688"/>
            <a:ext cx="158750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59" name="Line 123"/>
          <p:cNvSpPr>
            <a:spLocks noChangeShapeType="1"/>
          </p:cNvSpPr>
          <p:nvPr/>
        </p:nvSpPr>
        <p:spPr bwMode="auto">
          <a:xfrm>
            <a:off x="4946651" y="5064126"/>
            <a:ext cx="555625" cy="4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0" name="Arc 124"/>
          <p:cNvSpPr>
            <a:spLocks/>
          </p:cNvSpPr>
          <p:nvPr/>
        </p:nvSpPr>
        <p:spPr bwMode="auto">
          <a:xfrm>
            <a:off x="5457825" y="4854576"/>
            <a:ext cx="88900" cy="11112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1" name="Line 125"/>
          <p:cNvSpPr>
            <a:spLocks noChangeShapeType="1"/>
          </p:cNvSpPr>
          <p:nvPr/>
        </p:nvSpPr>
        <p:spPr bwMode="auto">
          <a:xfrm flipV="1">
            <a:off x="5502275" y="4940300"/>
            <a:ext cx="0" cy="1285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2" name="Rectangle 126"/>
          <p:cNvSpPr>
            <a:spLocks noChangeArrowheads="1"/>
          </p:cNvSpPr>
          <p:nvPr/>
        </p:nvSpPr>
        <p:spPr bwMode="auto">
          <a:xfrm>
            <a:off x="5407026" y="5041900"/>
            <a:ext cx="44723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INR</a:t>
            </a:r>
          </a:p>
        </p:txBody>
      </p:sp>
      <p:sp>
        <p:nvSpPr>
          <p:cNvPr id="14463" name="Line 127"/>
          <p:cNvSpPr>
            <a:spLocks noChangeShapeType="1"/>
          </p:cNvSpPr>
          <p:nvPr/>
        </p:nvSpPr>
        <p:spPr bwMode="auto">
          <a:xfrm>
            <a:off x="5964238" y="4854575"/>
            <a:ext cx="0" cy="2095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4" name="Freeform 128"/>
          <p:cNvSpPr>
            <a:spLocks/>
          </p:cNvSpPr>
          <p:nvPr/>
        </p:nvSpPr>
        <p:spPr bwMode="auto">
          <a:xfrm>
            <a:off x="5899151" y="4765675"/>
            <a:ext cx="131763" cy="71438"/>
          </a:xfrm>
          <a:custGeom>
            <a:avLst/>
            <a:gdLst>
              <a:gd name="T0" fmla="*/ 0 w 89"/>
              <a:gd name="T1" fmla="*/ 48 h 49"/>
              <a:gd name="T2" fmla="*/ 40 w 89"/>
              <a:gd name="T3" fmla="*/ 0 h 49"/>
              <a:gd name="T4" fmla="*/ 88 w 89"/>
              <a:gd name="T5" fmla="*/ 48 h 49"/>
            </a:gdLst>
            <a:ahLst/>
            <a:cxnLst>
              <a:cxn ang="0">
                <a:pos x="T0" y="T1"/>
              </a:cxn>
              <a:cxn ang="0">
                <a:pos x="T2" y="T3"/>
              </a:cxn>
              <a:cxn ang="0">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65" name="Rectangle 129"/>
          <p:cNvSpPr>
            <a:spLocks noChangeArrowheads="1"/>
          </p:cNvSpPr>
          <p:nvPr/>
        </p:nvSpPr>
        <p:spPr bwMode="auto">
          <a:xfrm>
            <a:off x="4964113" y="5394326"/>
            <a:ext cx="1123950" cy="2444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6" name="Rectangle 130"/>
          <p:cNvSpPr>
            <a:spLocks noChangeArrowheads="1"/>
          </p:cNvSpPr>
          <p:nvPr/>
        </p:nvSpPr>
        <p:spPr bwMode="auto">
          <a:xfrm>
            <a:off x="5338763" y="5387975"/>
            <a:ext cx="36228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IR</a:t>
            </a:r>
          </a:p>
        </p:txBody>
      </p:sp>
      <p:sp>
        <p:nvSpPr>
          <p:cNvPr id="14467" name="Arc 131"/>
          <p:cNvSpPr>
            <a:spLocks/>
          </p:cNvSpPr>
          <p:nvPr/>
        </p:nvSpPr>
        <p:spPr bwMode="auto">
          <a:xfrm>
            <a:off x="7331076" y="5473701"/>
            <a:ext cx="112713"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8" name="Line 132"/>
          <p:cNvSpPr>
            <a:spLocks noChangeShapeType="1"/>
          </p:cNvSpPr>
          <p:nvPr/>
        </p:nvSpPr>
        <p:spPr bwMode="auto">
          <a:xfrm>
            <a:off x="6080126" y="5527675"/>
            <a:ext cx="12493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69" name="Line 133"/>
          <p:cNvSpPr>
            <a:spLocks noChangeShapeType="1"/>
          </p:cNvSpPr>
          <p:nvPr/>
        </p:nvSpPr>
        <p:spPr bwMode="auto">
          <a:xfrm>
            <a:off x="4413251" y="5853113"/>
            <a:ext cx="746125" cy="63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0" name="Arc 134"/>
          <p:cNvSpPr>
            <a:spLocks/>
          </p:cNvSpPr>
          <p:nvPr/>
        </p:nvSpPr>
        <p:spPr bwMode="auto">
          <a:xfrm>
            <a:off x="5114925" y="5645150"/>
            <a:ext cx="90488" cy="109538"/>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1" name="Line 135"/>
          <p:cNvSpPr>
            <a:spLocks noChangeShapeType="1"/>
          </p:cNvSpPr>
          <p:nvPr/>
        </p:nvSpPr>
        <p:spPr bwMode="auto">
          <a:xfrm flipV="1">
            <a:off x="5159375" y="5732463"/>
            <a:ext cx="0" cy="127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2" name="Rectangle 136"/>
          <p:cNvSpPr>
            <a:spLocks noChangeArrowheads="1"/>
          </p:cNvSpPr>
          <p:nvPr/>
        </p:nvSpPr>
        <p:spPr bwMode="auto">
          <a:xfrm>
            <a:off x="5145088" y="5788025"/>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t>
            </a:r>
          </a:p>
        </p:txBody>
      </p:sp>
      <p:sp>
        <p:nvSpPr>
          <p:cNvPr id="14473" name="Line 137"/>
          <p:cNvSpPr>
            <a:spLocks noChangeShapeType="1"/>
          </p:cNvSpPr>
          <p:nvPr/>
        </p:nvSpPr>
        <p:spPr bwMode="auto">
          <a:xfrm>
            <a:off x="5964238" y="5649914"/>
            <a:ext cx="0" cy="3254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4" name="Freeform 138"/>
          <p:cNvSpPr>
            <a:spLocks/>
          </p:cNvSpPr>
          <p:nvPr/>
        </p:nvSpPr>
        <p:spPr bwMode="auto">
          <a:xfrm>
            <a:off x="5903913" y="5557839"/>
            <a:ext cx="131762" cy="71437"/>
          </a:xfrm>
          <a:custGeom>
            <a:avLst/>
            <a:gdLst>
              <a:gd name="T0" fmla="*/ 0 w 89"/>
              <a:gd name="T1" fmla="*/ 48 h 49"/>
              <a:gd name="T2" fmla="*/ 40 w 89"/>
              <a:gd name="T3" fmla="*/ 0 h 49"/>
              <a:gd name="T4" fmla="*/ 88 w 89"/>
              <a:gd name="T5" fmla="*/ 48 h 49"/>
            </a:gdLst>
            <a:ahLst/>
            <a:cxnLst>
              <a:cxn ang="0">
                <a:pos x="T0" y="T1"/>
              </a:cxn>
              <a:cxn ang="0">
                <a:pos x="T2" y="T3"/>
              </a:cxn>
              <a:cxn ang="0">
                <a:pos x="T4" y="T5"/>
              </a:cxn>
            </a:cxnLst>
            <a:rect l="0" t="0" r="r" b="b"/>
            <a:pathLst>
              <a:path w="89" h="49">
                <a:moveTo>
                  <a:pt x="0" y="48"/>
                </a:moveTo>
                <a:lnTo>
                  <a:pt x="40" y="0"/>
                </a:lnTo>
                <a:lnTo>
                  <a:pt x="88" y="48"/>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475" name="Line 139"/>
          <p:cNvSpPr>
            <a:spLocks noChangeShapeType="1"/>
          </p:cNvSpPr>
          <p:nvPr/>
        </p:nvSpPr>
        <p:spPr bwMode="auto">
          <a:xfrm>
            <a:off x="5969001" y="4400550"/>
            <a:ext cx="53816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6" name="Line 140"/>
          <p:cNvSpPr>
            <a:spLocks noChangeShapeType="1"/>
          </p:cNvSpPr>
          <p:nvPr/>
        </p:nvSpPr>
        <p:spPr bwMode="auto">
          <a:xfrm>
            <a:off x="5949950" y="5064125"/>
            <a:ext cx="5397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7" name="Line 141"/>
          <p:cNvSpPr>
            <a:spLocks noChangeShapeType="1"/>
          </p:cNvSpPr>
          <p:nvPr/>
        </p:nvSpPr>
        <p:spPr bwMode="auto">
          <a:xfrm>
            <a:off x="6507163" y="4406900"/>
            <a:ext cx="0" cy="15573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8" name="Line 142"/>
          <p:cNvSpPr>
            <a:spLocks noChangeShapeType="1"/>
          </p:cNvSpPr>
          <p:nvPr/>
        </p:nvSpPr>
        <p:spPr bwMode="auto">
          <a:xfrm>
            <a:off x="5969001" y="5981700"/>
            <a:ext cx="6508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79" name="Rectangle 143"/>
          <p:cNvSpPr>
            <a:spLocks noChangeArrowheads="1"/>
          </p:cNvSpPr>
          <p:nvPr/>
        </p:nvSpPr>
        <p:spPr bwMode="auto">
          <a:xfrm>
            <a:off x="6675438" y="5853113"/>
            <a:ext cx="5658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Clock</a:t>
            </a:r>
          </a:p>
        </p:txBody>
      </p:sp>
      <p:sp>
        <p:nvSpPr>
          <p:cNvPr id="14480" name="Rectangle 144"/>
          <p:cNvSpPr>
            <a:spLocks noChangeArrowheads="1"/>
          </p:cNvSpPr>
          <p:nvPr/>
        </p:nvSpPr>
        <p:spPr bwMode="auto">
          <a:xfrm>
            <a:off x="7366001" y="39624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14481" name="Rectangle 145"/>
          <p:cNvSpPr>
            <a:spLocks noChangeArrowheads="1"/>
          </p:cNvSpPr>
          <p:nvPr/>
        </p:nvSpPr>
        <p:spPr bwMode="auto">
          <a:xfrm>
            <a:off x="7377114" y="46243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a:t>
            </a:r>
          </a:p>
        </p:txBody>
      </p:sp>
      <p:sp>
        <p:nvSpPr>
          <p:cNvPr id="14482" name="Rectangle 146"/>
          <p:cNvSpPr>
            <a:spLocks noChangeArrowheads="1"/>
          </p:cNvSpPr>
          <p:nvPr/>
        </p:nvSpPr>
        <p:spPr bwMode="auto">
          <a:xfrm>
            <a:off x="7385051" y="54149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14483" name="Line 147"/>
          <p:cNvSpPr>
            <a:spLocks noChangeShapeType="1"/>
          </p:cNvSpPr>
          <p:nvPr/>
        </p:nvSpPr>
        <p:spPr bwMode="auto">
          <a:xfrm flipH="1">
            <a:off x="3541713" y="6121400"/>
            <a:ext cx="391636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4" name="Rectangle 148"/>
          <p:cNvSpPr>
            <a:spLocks noChangeArrowheads="1"/>
          </p:cNvSpPr>
          <p:nvPr/>
        </p:nvSpPr>
        <p:spPr bwMode="auto">
          <a:xfrm>
            <a:off x="5008564" y="6061075"/>
            <a:ext cx="109485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Common bus</a:t>
            </a:r>
          </a:p>
        </p:txBody>
      </p:sp>
      <p:sp>
        <p:nvSpPr>
          <p:cNvPr id="14485" name="Line 149"/>
          <p:cNvSpPr>
            <a:spLocks noChangeShapeType="1"/>
          </p:cNvSpPr>
          <p:nvPr/>
        </p:nvSpPr>
        <p:spPr bwMode="auto">
          <a:xfrm flipH="1">
            <a:off x="3421063" y="6249988"/>
            <a:ext cx="4176712"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6" name="Line 150"/>
          <p:cNvSpPr>
            <a:spLocks noChangeShapeType="1"/>
          </p:cNvSpPr>
          <p:nvPr/>
        </p:nvSpPr>
        <p:spPr bwMode="auto">
          <a:xfrm>
            <a:off x="3551238" y="2897188"/>
            <a:ext cx="0" cy="32305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7" name="Line 151"/>
          <p:cNvSpPr>
            <a:spLocks noChangeShapeType="1"/>
          </p:cNvSpPr>
          <p:nvPr/>
        </p:nvSpPr>
        <p:spPr bwMode="auto">
          <a:xfrm>
            <a:off x="3419475" y="2897188"/>
            <a:ext cx="0" cy="3365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8" name="Oval 152"/>
          <p:cNvSpPr>
            <a:spLocks noChangeArrowheads="1"/>
          </p:cNvSpPr>
          <p:nvPr/>
        </p:nvSpPr>
        <p:spPr bwMode="auto">
          <a:xfrm>
            <a:off x="3425826" y="2854325"/>
            <a:ext cx="117475" cy="71438"/>
          </a:xfrm>
          <a:prstGeom prst="ellipse">
            <a:avLst/>
          </a:prstGeom>
          <a:noFill/>
          <a:ln w="2540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89" name="Rectangle 153"/>
          <p:cNvSpPr>
            <a:spLocks noChangeArrowheads="1"/>
          </p:cNvSpPr>
          <p:nvPr/>
        </p:nvSpPr>
        <p:spPr bwMode="auto">
          <a:xfrm>
            <a:off x="3592513" y="190658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T1</a:t>
            </a:r>
          </a:p>
        </p:txBody>
      </p:sp>
      <p:sp>
        <p:nvSpPr>
          <p:cNvPr id="14490" name="Rectangle 154"/>
          <p:cNvSpPr>
            <a:spLocks noChangeArrowheads="1"/>
          </p:cNvSpPr>
          <p:nvPr/>
        </p:nvSpPr>
        <p:spPr bwMode="auto">
          <a:xfrm>
            <a:off x="3592513" y="228758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T0</a:t>
            </a:r>
          </a:p>
        </p:txBody>
      </p:sp>
      <p:sp>
        <p:nvSpPr>
          <p:cNvPr id="14491" name="Arc 155"/>
          <p:cNvSpPr>
            <a:spLocks/>
          </p:cNvSpPr>
          <p:nvPr/>
        </p:nvSpPr>
        <p:spPr bwMode="auto">
          <a:xfrm>
            <a:off x="4846638" y="5473701"/>
            <a:ext cx="112712" cy="8731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2" name="Line 156"/>
          <p:cNvSpPr>
            <a:spLocks noChangeShapeType="1"/>
          </p:cNvSpPr>
          <p:nvPr/>
        </p:nvSpPr>
        <p:spPr bwMode="auto">
          <a:xfrm>
            <a:off x="3556000" y="5527675"/>
            <a:ext cx="129063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3" name="Oval 157"/>
          <p:cNvSpPr>
            <a:spLocks noChangeArrowheads="1"/>
          </p:cNvSpPr>
          <p:nvPr/>
        </p:nvSpPr>
        <p:spPr bwMode="auto">
          <a:xfrm>
            <a:off x="6207125" y="2012950"/>
            <a:ext cx="46038"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4" name="Oval 158"/>
          <p:cNvSpPr>
            <a:spLocks noChangeArrowheads="1"/>
          </p:cNvSpPr>
          <p:nvPr/>
        </p:nvSpPr>
        <p:spPr bwMode="auto">
          <a:xfrm>
            <a:off x="6207125" y="2349501"/>
            <a:ext cx="46038"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5" name="Oval 159"/>
          <p:cNvSpPr>
            <a:spLocks noChangeArrowheads="1"/>
          </p:cNvSpPr>
          <p:nvPr/>
        </p:nvSpPr>
        <p:spPr bwMode="auto">
          <a:xfrm>
            <a:off x="4395789" y="3732214"/>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6" name="Oval 160"/>
          <p:cNvSpPr>
            <a:spLocks noChangeArrowheads="1"/>
          </p:cNvSpPr>
          <p:nvPr/>
        </p:nvSpPr>
        <p:spPr bwMode="auto">
          <a:xfrm>
            <a:off x="4408489" y="5116514"/>
            <a:ext cx="46037"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7" name="Oval 161"/>
          <p:cNvSpPr>
            <a:spLocks noChangeArrowheads="1"/>
          </p:cNvSpPr>
          <p:nvPr/>
        </p:nvSpPr>
        <p:spPr bwMode="auto">
          <a:xfrm>
            <a:off x="4402139" y="2012950"/>
            <a:ext cx="47625"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8" name="Oval 162"/>
          <p:cNvSpPr>
            <a:spLocks noChangeArrowheads="1"/>
          </p:cNvSpPr>
          <p:nvPr/>
        </p:nvSpPr>
        <p:spPr bwMode="auto">
          <a:xfrm>
            <a:off x="4206876" y="2408239"/>
            <a:ext cx="47625" cy="34925"/>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499" name="Oval 163"/>
          <p:cNvSpPr>
            <a:spLocks noChangeArrowheads="1"/>
          </p:cNvSpPr>
          <p:nvPr/>
        </p:nvSpPr>
        <p:spPr bwMode="auto">
          <a:xfrm>
            <a:off x="6945314" y="4059239"/>
            <a:ext cx="47625"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00" name="Oval 164"/>
          <p:cNvSpPr>
            <a:spLocks noChangeArrowheads="1"/>
          </p:cNvSpPr>
          <p:nvPr/>
        </p:nvSpPr>
        <p:spPr bwMode="auto">
          <a:xfrm>
            <a:off x="6477001" y="5054600"/>
            <a:ext cx="49213" cy="33338"/>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01" name="Oval 165"/>
          <p:cNvSpPr>
            <a:spLocks noChangeArrowheads="1"/>
          </p:cNvSpPr>
          <p:nvPr/>
        </p:nvSpPr>
        <p:spPr bwMode="auto">
          <a:xfrm>
            <a:off x="6477001" y="5964239"/>
            <a:ext cx="49213" cy="33337"/>
          </a:xfrm>
          <a:prstGeom prst="ellipse">
            <a:avLst/>
          </a:prstGeom>
          <a:solidFill>
            <a:srgbClr val="000000"/>
          </a:solidFill>
          <a:ln w="254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503" name="Rectangle 167"/>
          <p:cNvSpPr>
            <a:spLocks noChangeArrowheads="1"/>
          </p:cNvSpPr>
          <p:nvPr/>
        </p:nvSpPr>
        <p:spPr bwMode="auto">
          <a:xfrm>
            <a:off x="4535488" y="1089025"/>
            <a:ext cx="5327650" cy="6937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78525334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0080" y="-4964"/>
            <a:ext cx="10933610" cy="741566"/>
          </a:xfrm>
          <a:noFill/>
          <a:ln/>
        </p:spPr>
        <p:txBody>
          <a:bodyPr wrap="none">
            <a:noAutofit/>
          </a:bodyPr>
          <a:lstStyle/>
          <a:p>
            <a:pPr>
              <a:lnSpc>
                <a:spcPct val="87000"/>
              </a:lnSpc>
            </a:pPr>
            <a:r>
              <a:rPr lang="en-US" altLang="ko-KR" sz="3000" b="1" dirty="0" smtClean="0">
                <a:latin typeface="Times New Roman" panose="02020603050405020304" pitchFamily="18" charset="0"/>
                <a:cs typeface="Times New Roman" panose="02020603050405020304" pitchFamily="18" charset="0"/>
              </a:rPr>
              <a:t>3.1.2. Determine </a:t>
            </a:r>
            <a:r>
              <a:rPr lang="en-US" altLang="ko-KR" sz="3000" b="1" dirty="0">
                <a:latin typeface="Times New Roman" panose="02020603050405020304" pitchFamily="18" charset="0"/>
                <a:cs typeface="Times New Roman" panose="02020603050405020304" pitchFamily="18" charset="0"/>
              </a:rPr>
              <a:t>the Type of the Instruction</a:t>
            </a:r>
          </a:p>
        </p:txBody>
      </p:sp>
      <p:sp>
        <p:nvSpPr>
          <p:cNvPr id="15363" name="Rectangle 3"/>
          <p:cNvSpPr>
            <a:spLocks noChangeArrowheads="1"/>
          </p:cNvSpPr>
          <p:nvPr/>
        </p:nvSpPr>
        <p:spPr bwMode="auto">
          <a:xfrm>
            <a:off x="2913064" y="5548313"/>
            <a:ext cx="3492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8" name="Rectangle 98"/>
          <p:cNvSpPr>
            <a:spLocks noChangeArrowheads="1"/>
          </p:cNvSpPr>
          <p:nvPr/>
        </p:nvSpPr>
        <p:spPr bwMode="auto">
          <a:xfrm>
            <a:off x="7807325" y="3427413"/>
            <a:ext cx="92172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 0 (direct)</a:t>
            </a:r>
          </a:p>
        </p:txBody>
      </p:sp>
      <p:sp>
        <p:nvSpPr>
          <p:cNvPr id="15484" name="Rectangle 124"/>
          <p:cNvSpPr>
            <a:spLocks noChangeArrowheads="1"/>
          </p:cNvSpPr>
          <p:nvPr/>
        </p:nvSpPr>
        <p:spPr bwMode="auto">
          <a:xfrm>
            <a:off x="2476501" y="5534026"/>
            <a:ext cx="7104063"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152400" latinLnBrk="1">
              <a:tabLst>
                <a:tab pos="1143000" algn="l"/>
              </a:tabLst>
              <a:defRPr kumimoji="1" sz="2400">
                <a:solidFill>
                  <a:schemeClr val="tx1"/>
                </a:solidFill>
                <a:latin typeface="Times New Roman" pitchFamily="18" charset="0"/>
                <a:ea typeface="굴림" pitchFamily="50" charset="-127"/>
              </a:defRPr>
            </a:lvl1pPr>
            <a:lvl2pPr marL="952500" indent="-381000" defTabSz="152400" latinLnBrk="1">
              <a:tabLst>
                <a:tab pos="1143000" algn="l"/>
              </a:tabLst>
              <a:defRPr kumimoji="1" sz="2400">
                <a:solidFill>
                  <a:schemeClr val="tx1"/>
                </a:solidFill>
                <a:latin typeface="Times New Roman" pitchFamily="18" charset="0"/>
                <a:ea typeface="굴림" pitchFamily="50" charset="-127"/>
              </a:defRPr>
            </a:lvl2pPr>
            <a:lvl3pPr marL="1524000" indent="-381000" defTabSz="152400" latinLnBrk="1">
              <a:tabLst>
                <a:tab pos="1143000" algn="l"/>
              </a:tabLst>
              <a:defRPr kumimoji="1" sz="2400">
                <a:solidFill>
                  <a:schemeClr val="tx1"/>
                </a:solidFill>
                <a:latin typeface="Times New Roman" pitchFamily="18" charset="0"/>
                <a:ea typeface="굴림" pitchFamily="50" charset="-127"/>
              </a:defRPr>
            </a:lvl3pPr>
            <a:lvl4pPr marL="2095500" indent="-381000" defTabSz="152400" latinLnBrk="1">
              <a:tabLst>
                <a:tab pos="1143000" algn="l"/>
              </a:tabLst>
              <a:defRPr kumimoji="1" sz="2400">
                <a:solidFill>
                  <a:schemeClr val="tx1"/>
                </a:solidFill>
                <a:latin typeface="Times New Roman" pitchFamily="18" charset="0"/>
                <a:ea typeface="굴림" pitchFamily="50" charset="-127"/>
              </a:defRPr>
            </a:lvl4pPr>
            <a:lvl5pPr marL="2667000" indent="-381000" defTabSz="152400" latinLnBrk="1">
              <a:tabLst>
                <a:tab pos="1143000" algn="l"/>
              </a:tabLst>
              <a:defRPr kumimoji="1" sz="2400">
                <a:solidFill>
                  <a:schemeClr val="tx1"/>
                </a:solidFill>
                <a:latin typeface="Times New Roman" pitchFamily="18" charset="0"/>
                <a:ea typeface="굴림" pitchFamily="50" charset="-127"/>
              </a:defRPr>
            </a:lvl5pPr>
            <a:lvl6pPr marL="3124200" indent="-381000" defTabSz="152400" fontAlgn="base" latinLnBrk="1">
              <a:spcBef>
                <a:spcPct val="0"/>
              </a:spcBef>
              <a:spcAft>
                <a:spcPct val="0"/>
              </a:spcAft>
              <a:tabLst>
                <a:tab pos="1143000" algn="l"/>
              </a:tabLst>
              <a:defRPr kumimoji="1" sz="2400">
                <a:solidFill>
                  <a:schemeClr val="tx1"/>
                </a:solidFill>
                <a:latin typeface="Times New Roman" pitchFamily="18" charset="0"/>
                <a:ea typeface="굴림" pitchFamily="50" charset="-127"/>
              </a:defRPr>
            </a:lvl6pPr>
            <a:lvl7pPr marL="3581400" indent="-381000" defTabSz="152400" fontAlgn="base" latinLnBrk="1">
              <a:spcBef>
                <a:spcPct val="0"/>
              </a:spcBef>
              <a:spcAft>
                <a:spcPct val="0"/>
              </a:spcAft>
              <a:tabLst>
                <a:tab pos="1143000" algn="l"/>
              </a:tabLst>
              <a:defRPr kumimoji="1" sz="2400">
                <a:solidFill>
                  <a:schemeClr val="tx1"/>
                </a:solidFill>
                <a:latin typeface="Times New Roman" pitchFamily="18" charset="0"/>
                <a:ea typeface="굴림" pitchFamily="50" charset="-127"/>
              </a:defRPr>
            </a:lvl7pPr>
            <a:lvl8pPr marL="4038600" indent="-381000" defTabSz="152400" fontAlgn="base" latinLnBrk="1">
              <a:spcBef>
                <a:spcPct val="0"/>
              </a:spcBef>
              <a:spcAft>
                <a:spcPct val="0"/>
              </a:spcAft>
              <a:tabLst>
                <a:tab pos="1143000" algn="l"/>
              </a:tabLst>
              <a:defRPr kumimoji="1" sz="2400">
                <a:solidFill>
                  <a:schemeClr val="tx1"/>
                </a:solidFill>
                <a:latin typeface="Times New Roman" pitchFamily="18" charset="0"/>
                <a:ea typeface="굴림" pitchFamily="50" charset="-127"/>
              </a:defRPr>
            </a:lvl8pPr>
            <a:lvl9pPr marL="4495800" indent="-381000" defTabSz="152400" fontAlgn="base" latinLnBrk="1">
              <a:spcBef>
                <a:spcPct val="0"/>
              </a:spcBef>
              <a:spcAft>
                <a:spcPct val="0"/>
              </a:spcAft>
              <a:tabLst>
                <a:tab pos="1143000" algn="l"/>
              </a:tabLst>
              <a:defRPr kumimoji="1" sz="2400">
                <a:solidFill>
                  <a:schemeClr val="tx1"/>
                </a:solidFill>
                <a:latin typeface="Times New Roman" pitchFamily="18" charset="0"/>
                <a:ea typeface="굴림" pitchFamily="50" charset="-127"/>
              </a:defRPr>
            </a:lvl9pPr>
          </a:lstStyle>
          <a:p>
            <a:pPr latinLnBrk="0">
              <a:lnSpc>
                <a:spcPct val="66000"/>
              </a:lnSpc>
              <a:spcBef>
                <a:spcPct val="19000"/>
              </a:spcBef>
            </a:pPr>
            <a:r>
              <a:rPr lang="en-US" altLang="ko-KR" sz="1800">
                <a:latin typeface="Arial" charset="0"/>
              </a:rPr>
              <a:t>D'</a:t>
            </a:r>
            <a:r>
              <a:rPr lang="en-US" altLang="ko-KR" sz="1200">
                <a:latin typeface="Arial" charset="0"/>
              </a:rPr>
              <a:t>7</a:t>
            </a:r>
            <a:r>
              <a:rPr lang="en-US" altLang="ko-KR" sz="1800">
                <a:latin typeface="Arial" charset="0"/>
              </a:rPr>
              <a:t>IT</a:t>
            </a:r>
            <a:r>
              <a:rPr lang="en-US" altLang="ko-KR" sz="1400">
                <a:latin typeface="Arial" charset="0"/>
              </a:rPr>
              <a:t>3</a:t>
            </a:r>
            <a:r>
              <a:rPr lang="en-US" altLang="ko-KR" sz="1800">
                <a:latin typeface="Arial" charset="0"/>
              </a:rPr>
              <a:t>:	AR </a:t>
            </a:r>
            <a:r>
              <a:rPr lang="en-US" altLang="ko-KR" sz="1800">
                <a:latin typeface="Symbol" pitchFamily="18" charset="2"/>
              </a:rPr>
              <a:t></a:t>
            </a:r>
            <a:r>
              <a:rPr lang="en-US" altLang="ko-KR" sz="1800">
                <a:latin typeface="Arial" charset="0"/>
              </a:rPr>
              <a:t>M[AR]</a:t>
            </a:r>
          </a:p>
          <a:p>
            <a:pPr latinLnBrk="0">
              <a:lnSpc>
                <a:spcPct val="66000"/>
              </a:lnSpc>
              <a:spcBef>
                <a:spcPct val="19000"/>
              </a:spcBef>
            </a:pPr>
            <a:r>
              <a:rPr lang="en-US" altLang="ko-KR" sz="1800">
                <a:latin typeface="Arial" charset="0"/>
              </a:rPr>
              <a:t>D'</a:t>
            </a:r>
            <a:r>
              <a:rPr lang="en-US" altLang="ko-KR" sz="1400">
                <a:latin typeface="Arial" charset="0"/>
              </a:rPr>
              <a:t>7</a:t>
            </a:r>
            <a:r>
              <a:rPr lang="en-US" altLang="ko-KR" sz="1800">
                <a:latin typeface="Arial" charset="0"/>
              </a:rPr>
              <a:t>I'T</a:t>
            </a:r>
            <a:r>
              <a:rPr lang="en-US" altLang="ko-KR" sz="1400">
                <a:latin typeface="Arial" charset="0"/>
              </a:rPr>
              <a:t>3</a:t>
            </a:r>
            <a:r>
              <a:rPr lang="en-US" altLang="ko-KR" sz="1800">
                <a:latin typeface="Arial" charset="0"/>
              </a:rPr>
              <a:t>:	Nothing</a:t>
            </a:r>
          </a:p>
          <a:p>
            <a:pPr latinLnBrk="0">
              <a:lnSpc>
                <a:spcPct val="66000"/>
              </a:lnSpc>
              <a:spcBef>
                <a:spcPct val="19000"/>
              </a:spcBef>
            </a:pPr>
            <a:r>
              <a:rPr lang="en-US" altLang="ko-KR" sz="1800">
                <a:latin typeface="Arial" charset="0"/>
              </a:rPr>
              <a:t>D</a:t>
            </a:r>
            <a:r>
              <a:rPr lang="en-US" altLang="ko-KR" sz="1400">
                <a:latin typeface="Arial" charset="0"/>
              </a:rPr>
              <a:t>7</a:t>
            </a:r>
            <a:r>
              <a:rPr lang="en-US" altLang="ko-KR" sz="1800">
                <a:latin typeface="Arial" charset="0"/>
              </a:rPr>
              <a:t>I'T</a:t>
            </a:r>
            <a:r>
              <a:rPr lang="en-US" altLang="ko-KR" sz="1400">
                <a:latin typeface="Arial" charset="0"/>
              </a:rPr>
              <a:t>3</a:t>
            </a:r>
            <a:r>
              <a:rPr lang="en-US" altLang="ko-KR" sz="1800">
                <a:latin typeface="Arial" charset="0"/>
              </a:rPr>
              <a:t>:	Execute a register-reference instr.</a:t>
            </a:r>
          </a:p>
          <a:p>
            <a:pPr latinLnBrk="0">
              <a:lnSpc>
                <a:spcPct val="66000"/>
              </a:lnSpc>
              <a:spcBef>
                <a:spcPct val="19000"/>
              </a:spcBef>
            </a:pPr>
            <a:r>
              <a:rPr lang="en-US" altLang="ko-KR" sz="1800">
                <a:latin typeface="Arial" charset="0"/>
              </a:rPr>
              <a:t>D</a:t>
            </a:r>
            <a:r>
              <a:rPr lang="en-US" altLang="ko-KR" sz="1400">
                <a:latin typeface="Arial" charset="0"/>
              </a:rPr>
              <a:t>7</a:t>
            </a:r>
            <a:r>
              <a:rPr lang="en-US" altLang="ko-KR" sz="1800">
                <a:latin typeface="Arial" charset="0"/>
              </a:rPr>
              <a:t>IT</a:t>
            </a:r>
            <a:r>
              <a:rPr lang="en-US" altLang="ko-KR" sz="1400">
                <a:latin typeface="Arial" charset="0"/>
              </a:rPr>
              <a:t>3</a:t>
            </a:r>
            <a:r>
              <a:rPr lang="en-US" altLang="ko-KR" sz="1800">
                <a:latin typeface="Arial" charset="0"/>
              </a:rPr>
              <a:t>:	Execute an input-output instr.</a:t>
            </a:r>
          </a:p>
        </p:txBody>
      </p:sp>
      <p:sp>
        <p:nvSpPr>
          <p:cNvPr id="15364" name="Rectangle 4"/>
          <p:cNvSpPr>
            <a:spLocks noChangeArrowheads="1"/>
          </p:cNvSpPr>
          <p:nvPr/>
        </p:nvSpPr>
        <p:spPr bwMode="auto">
          <a:xfrm>
            <a:off x="5211763" y="857250"/>
            <a:ext cx="706926" cy="3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70000"/>
              </a:lnSpc>
            </a:pPr>
            <a:r>
              <a:rPr lang="en-US" altLang="ko-KR" sz="1200">
                <a:solidFill>
                  <a:srgbClr val="000000"/>
                </a:solidFill>
                <a:latin typeface="Arial" charset="0"/>
              </a:rPr>
              <a:t>Start</a:t>
            </a:r>
          </a:p>
          <a:p>
            <a:pPr latinLnBrk="0">
              <a:lnSpc>
                <a:spcPct val="70000"/>
              </a:lnSpc>
            </a:pPr>
            <a:r>
              <a:rPr lang="en-US" altLang="ko-KR" sz="1200">
                <a:solidFill>
                  <a:srgbClr val="000000"/>
                </a:solidFill>
                <a:latin typeface="Arial" charset="0"/>
              </a:rPr>
              <a:t>SC </a:t>
            </a:r>
            <a:r>
              <a:rPr lang="en-US" altLang="ko-KR" sz="1200">
                <a:solidFill>
                  <a:srgbClr val="000000"/>
                </a:solidFill>
                <a:latin typeface="Symbol" pitchFamily="18" charset="2"/>
              </a:rPr>
              <a:t> 0</a:t>
            </a:r>
          </a:p>
        </p:txBody>
      </p:sp>
      <p:sp>
        <p:nvSpPr>
          <p:cNvPr id="15368" name="Rectangle 8"/>
          <p:cNvSpPr>
            <a:spLocks noChangeArrowheads="1"/>
          </p:cNvSpPr>
          <p:nvPr/>
        </p:nvSpPr>
        <p:spPr bwMode="auto">
          <a:xfrm>
            <a:off x="5113339" y="868363"/>
            <a:ext cx="801687" cy="2905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Rectangle 9"/>
          <p:cNvSpPr>
            <a:spLocks noChangeArrowheads="1"/>
          </p:cNvSpPr>
          <p:nvPr/>
        </p:nvSpPr>
        <p:spPr bwMode="auto">
          <a:xfrm>
            <a:off x="5013326" y="1431925"/>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AR</a:t>
            </a:r>
          </a:p>
        </p:txBody>
      </p:sp>
      <p:sp>
        <p:nvSpPr>
          <p:cNvPr id="15370" name="Rectangle 10"/>
          <p:cNvSpPr>
            <a:spLocks noChangeArrowheads="1"/>
          </p:cNvSpPr>
          <p:nvPr/>
        </p:nvSpPr>
        <p:spPr bwMode="auto">
          <a:xfrm>
            <a:off x="5321301" y="1431925"/>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371" name="Rectangle 11"/>
          <p:cNvSpPr>
            <a:spLocks noChangeArrowheads="1"/>
          </p:cNvSpPr>
          <p:nvPr/>
        </p:nvSpPr>
        <p:spPr bwMode="auto">
          <a:xfrm>
            <a:off x="5565776" y="1431925"/>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a:t>
            </a:r>
          </a:p>
        </p:txBody>
      </p:sp>
      <p:sp>
        <p:nvSpPr>
          <p:cNvPr id="15372" name="Rectangle 12"/>
          <p:cNvSpPr>
            <a:spLocks noChangeArrowheads="1"/>
          </p:cNvSpPr>
          <p:nvPr/>
        </p:nvSpPr>
        <p:spPr bwMode="auto">
          <a:xfrm>
            <a:off x="4978401" y="1444625"/>
            <a:ext cx="1019175" cy="2032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3" name="Arc 13"/>
          <p:cNvSpPr>
            <a:spLocks/>
          </p:cNvSpPr>
          <p:nvPr/>
        </p:nvSpPr>
        <p:spPr bwMode="auto">
          <a:xfrm>
            <a:off x="5478463" y="1335089"/>
            <a:ext cx="93662"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Line 14"/>
          <p:cNvSpPr>
            <a:spLocks noChangeShapeType="1"/>
          </p:cNvSpPr>
          <p:nvPr/>
        </p:nvSpPr>
        <p:spPr bwMode="auto">
          <a:xfrm>
            <a:off x="5524500" y="1152525"/>
            <a:ext cx="0" cy="19208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Arc 15"/>
          <p:cNvSpPr>
            <a:spLocks/>
          </p:cNvSpPr>
          <p:nvPr/>
        </p:nvSpPr>
        <p:spPr bwMode="auto">
          <a:xfrm>
            <a:off x="5060951" y="1335089"/>
            <a:ext cx="93663"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6" name="Line 16"/>
          <p:cNvSpPr>
            <a:spLocks noChangeShapeType="1"/>
          </p:cNvSpPr>
          <p:nvPr/>
        </p:nvSpPr>
        <p:spPr bwMode="auto">
          <a:xfrm flipV="1">
            <a:off x="5106988" y="1252538"/>
            <a:ext cx="0" cy="11271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7" name="Rectangle 17"/>
          <p:cNvSpPr>
            <a:spLocks noChangeArrowheads="1"/>
          </p:cNvSpPr>
          <p:nvPr/>
        </p:nvSpPr>
        <p:spPr bwMode="auto">
          <a:xfrm>
            <a:off x="5959475" y="1320800"/>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T0</a:t>
            </a:r>
          </a:p>
        </p:txBody>
      </p:sp>
      <p:sp>
        <p:nvSpPr>
          <p:cNvPr id="15378" name="Rectangle 18"/>
          <p:cNvSpPr>
            <a:spLocks noChangeArrowheads="1"/>
          </p:cNvSpPr>
          <p:nvPr/>
        </p:nvSpPr>
        <p:spPr bwMode="auto">
          <a:xfrm>
            <a:off x="4459288" y="1885950"/>
            <a:ext cx="3366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IR</a:t>
            </a:r>
          </a:p>
        </p:txBody>
      </p:sp>
      <p:sp>
        <p:nvSpPr>
          <p:cNvPr id="15379" name="Rectangle 19"/>
          <p:cNvSpPr>
            <a:spLocks noChangeArrowheads="1"/>
          </p:cNvSpPr>
          <p:nvPr/>
        </p:nvSpPr>
        <p:spPr bwMode="auto">
          <a:xfrm>
            <a:off x="4692651" y="1887538"/>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380" name="Rectangle 20"/>
          <p:cNvSpPr>
            <a:spLocks noChangeArrowheads="1"/>
          </p:cNvSpPr>
          <p:nvPr/>
        </p:nvSpPr>
        <p:spPr bwMode="auto">
          <a:xfrm>
            <a:off x="4938713" y="1885950"/>
            <a:ext cx="65402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M[AR],</a:t>
            </a:r>
          </a:p>
        </p:txBody>
      </p:sp>
      <p:sp>
        <p:nvSpPr>
          <p:cNvPr id="15381" name="Rectangle 21"/>
          <p:cNvSpPr>
            <a:spLocks noChangeArrowheads="1"/>
          </p:cNvSpPr>
          <p:nvPr/>
        </p:nvSpPr>
        <p:spPr bwMode="auto">
          <a:xfrm>
            <a:off x="5505451" y="1885950"/>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a:t>
            </a:r>
          </a:p>
        </p:txBody>
      </p:sp>
      <p:sp>
        <p:nvSpPr>
          <p:cNvPr id="15382" name="Rectangle 22"/>
          <p:cNvSpPr>
            <a:spLocks noChangeArrowheads="1"/>
          </p:cNvSpPr>
          <p:nvPr/>
        </p:nvSpPr>
        <p:spPr bwMode="auto">
          <a:xfrm>
            <a:off x="5757864" y="1887538"/>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383" name="Rectangle 23"/>
          <p:cNvSpPr>
            <a:spLocks noChangeArrowheads="1"/>
          </p:cNvSpPr>
          <p:nvPr/>
        </p:nvSpPr>
        <p:spPr bwMode="auto">
          <a:xfrm>
            <a:off x="5984875" y="1885950"/>
            <a:ext cx="6572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 + 1</a:t>
            </a:r>
          </a:p>
        </p:txBody>
      </p:sp>
      <p:sp>
        <p:nvSpPr>
          <p:cNvPr id="15384" name="Rectangle 24"/>
          <p:cNvSpPr>
            <a:spLocks noChangeArrowheads="1"/>
          </p:cNvSpPr>
          <p:nvPr/>
        </p:nvSpPr>
        <p:spPr bwMode="auto">
          <a:xfrm>
            <a:off x="4486276" y="1898651"/>
            <a:ext cx="2200275" cy="2143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5" name="Arc 25"/>
          <p:cNvSpPr>
            <a:spLocks/>
          </p:cNvSpPr>
          <p:nvPr/>
        </p:nvSpPr>
        <p:spPr bwMode="auto">
          <a:xfrm>
            <a:off x="5478463" y="1789114"/>
            <a:ext cx="93662"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6" name="Line 26"/>
          <p:cNvSpPr>
            <a:spLocks noChangeShapeType="1"/>
          </p:cNvSpPr>
          <p:nvPr/>
        </p:nvSpPr>
        <p:spPr bwMode="auto">
          <a:xfrm>
            <a:off x="5524500" y="1666876"/>
            <a:ext cx="0" cy="1317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87" name="Rectangle 27"/>
          <p:cNvSpPr>
            <a:spLocks noChangeArrowheads="1"/>
          </p:cNvSpPr>
          <p:nvPr/>
        </p:nvSpPr>
        <p:spPr bwMode="auto">
          <a:xfrm>
            <a:off x="6624638" y="1714500"/>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T1</a:t>
            </a:r>
          </a:p>
        </p:txBody>
      </p:sp>
      <p:sp>
        <p:nvSpPr>
          <p:cNvPr id="15388" name="Rectangle 28"/>
          <p:cNvSpPr>
            <a:spLocks noChangeArrowheads="1"/>
          </p:cNvSpPr>
          <p:nvPr/>
        </p:nvSpPr>
        <p:spPr bwMode="auto">
          <a:xfrm>
            <a:off x="4459289" y="2514600"/>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AR</a:t>
            </a:r>
          </a:p>
        </p:txBody>
      </p:sp>
      <p:sp>
        <p:nvSpPr>
          <p:cNvPr id="15389" name="Rectangle 29"/>
          <p:cNvSpPr>
            <a:spLocks noChangeArrowheads="1"/>
          </p:cNvSpPr>
          <p:nvPr/>
        </p:nvSpPr>
        <p:spPr bwMode="auto">
          <a:xfrm>
            <a:off x="4730751" y="2514600"/>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390" name="Rectangle 30"/>
          <p:cNvSpPr>
            <a:spLocks noChangeArrowheads="1"/>
          </p:cNvSpPr>
          <p:nvPr/>
        </p:nvSpPr>
        <p:spPr bwMode="auto">
          <a:xfrm>
            <a:off x="4938714" y="2514600"/>
            <a:ext cx="77726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IR(0-11),</a:t>
            </a:r>
          </a:p>
        </p:txBody>
      </p:sp>
      <p:sp>
        <p:nvSpPr>
          <p:cNvPr id="15391" name="Rectangle 31"/>
          <p:cNvSpPr>
            <a:spLocks noChangeArrowheads="1"/>
          </p:cNvSpPr>
          <p:nvPr/>
        </p:nvSpPr>
        <p:spPr bwMode="auto">
          <a:xfrm>
            <a:off x="5700714" y="2514600"/>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5392" name="Rectangle 32"/>
          <p:cNvSpPr>
            <a:spLocks noChangeArrowheads="1"/>
          </p:cNvSpPr>
          <p:nvPr/>
        </p:nvSpPr>
        <p:spPr bwMode="auto">
          <a:xfrm>
            <a:off x="5783264" y="2505075"/>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393" name="Rectangle 33"/>
          <p:cNvSpPr>
            <a:spLocks noChangeArrowheads="1"/>
          </p:cNvSpPr>
          <p:nvPr/>
        </p:nvSpPr>
        <p:spPr bwMode="auto">
          <a:xfrm>
            <a:off x="5984875" y="2514600"/>
            <a:ext cx="60914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IR(15)</a:t>
            </a:r>
          </a:p>
        </p:txBody>
      </p:sp>
      <p:sp>
        <p:nvSpPr>
          <p:cNvPr id="15394" name="Rectangle 34"/>
          <p:cNvSpPr>
            <a:spLocks noChangeArrowheads="1"/>
          </p:cNvSpPr>
          <p:nvPr/>
        </p:nvSpPr>
        <p:spPr bwMode="auto">
          <a:xfrm>
            <a:off x="4324351" y="2352675"/>
            <a:ext cx="218649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Decode Opcode in IR(12-14),</a:t>
            </a:r>
          </a:p>
        </p:txBody>
      </p:sp>
      <p:sp>
        <p:nvSpPr>
          <p:cNvPr id="15395" name="Rectangle 35"/>
          <p:cNvSpPr>
            <a:spLocks noChangeArrowheads="1"/>
          </p:cNvSpPr>
          <p:nvPr/>
        </p:nvSpPr>
        <p:spPr bwMode="auto">
          <a:xfrm>
            <a:off x="4276726" y="2355850"/>
            <a:ext cx="2557463" cy="3825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6" name="Arc 36"/>
          <p:cNvSpPr>
            <a:spLocks/>
          </p:cNvSpPr>
          <p:nvPr/>
        </p:nvSpPr>
        <p:spPr bwMode="auto">
          <a:xfrm>
            <a:off x="5478463" y="2244725"/>
            <a:ext cx="93662"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7" name="Line 37"/>
          <p:cNvSpPr>
            <a:spLocks noChangeShapeType="1"/>
          </p:cNvSpPr>
          <p:nvPr/>
        </p:nvSpPr>
        <p:spPr bwMode="auto">
          <a:xfrm>
            <a:off x="5524500" y="2133600"/>
            <a:ext cx="0" cy="1206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8" name="Rectangle 38"/>
          <p:cNvSpPr>
            <a:spLocks noChangeArrowheads="1"/>
          </p:cNvSpPr>
          <p:nvPr/>
        </p:nvSpPr>
        <p:spPr bwMode="auto">
          <a:xfrm>
            <a:off x="6759575" y="2171700"/>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T2</a:t>
            </a:r>
          </a:p>
        </p:txBody>
      </p:sp>
      <p:sp>
        <p:nvSpPr>
          <p:cNvPr id="15399" name="Arc 39"/>
          <p:cNvSpPr>
            <a:spLocks/>
          </p:cNvSpPr>
          <p:nvPr/>
        </p:nvSpPr>
        <p:spPr bwMode="auto">
          <a:xfrm>
            <a:off x="5491163" y="2932114"/>
            <a:ext cx="93662"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0" name="Line 40"/>
          <p:cNvSpPr>
            <a:spLocks noChangeShapeType="1"/>
          </p:cNvSpPr>
          <p:nvPr/>
        </p:nvSpPr>
        <p:spPr bwMode="auto">
          <a:xfrm>
            <a:off x="5537200" y="2749551"/>
            <a:ext cx="0" cy="212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487" name="Group 127"/>
          <p:cNvGrpSpPr>
            <a:grpSpLocks/>
          </p:cNvGrpSpPr>
          <p:nvPr/>
        </p:nvGrpSpPr>
        <p:grpSpPr bwMode="auto">
          <a:xfrm>
            <a:off x="5254625" y="3006725"/>
            <a:ext cx="515938" cy="420688"/>
            <a:chOff x="1696" y="3024"/>
            <a:chExt cx="376" cy="368"/>
          </a:xfrm>
        </p:grpSpPr>
        <p:sp>
          <p:nvSpPr>
            <p:cNvPr id="15401" name="Line 41"/>
            <p:cNvSpPr>
              <a:spLocks noChangeShapeType="1"/>
            </p:cNvSpPr>
            <p:nvPr/>
          </p:nvSpPr>
          <p:spPr bwMode="auto">
            <a:xfrm flipH="1">
              <a:off x="1696" y="3024"/>
              <a:ext cx="208"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2" name="Line 42"/>
            <p:cNvSpPr>
              <a:spLocks noChangeShapeType="1"/>
            </p:cNvSpPr>
            <p:nvPr/>
          </p:nvSpPr>
          <p:spPr bwMode="auto">
            <a:xfrm>
              <a:off x="1896" y="3024"/>
              <a:ext cx="176" cy="16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3" name="Line 43"/>
            <p:cNvSpPr>
              <a:spLocks noChangeShapeType="1"/>
            </p:cNvSpPr>
            <p:nvPr/>
          </p:nvSpPr>
          <p:spPr bwMode="auto">
            <a:xfrm flipH="1" flipV="1">
              <a:off x="1696" y="3184"/>
              <a:ext cx="208"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4" name="Line 44"/>
            <p:cNvSpPr>
              <a:spLocks noChangeShapeType="1"/>
            </p:cNvSpPr>
            <p:nvPr/>
          </p:nvSpPr>
          <p:spPr bwMode="auto">
            <a:xfrm flipV="1">
              <a:off x="1896" y="3184"/>
              <a:ext cx="176" cy="20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405" name="Rectangle 45"/>
          <p:cNvSpPr>
            <a:spLocks noChangeArrowheads="1"/>
          </p:cNvSpPr>
          <p:nvPr/>
        </p:nvSpPr>
        <p:spPr bwMode="auto">
          <a:xfrm>
            <a:off x="5321300" y="3100388"/>
            <a:ext cx="37831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D7</a:t>
            </a:r>
          </a:p>
        </p:txBody>
      </p:sp>
      <p:sp>
        <p:nvSpPr>
          <p:cNvPr id="15406" name="Line 46"/>
          <p:cNvSpPr>
            <a:spLocks noChangeShapeType="1"/>
          </p:cNvSpPr>
          <p:nvPr/>
        </p:nvSpPr>
        <p:spPr bwMode="auto">
          <a:xfrm flipV="1">
            <a:off x="5776913" y="3205163"/>
            <a:ext cx="1746250" cy="4762"/>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7" name="Line 47"/>
          <p:cNvSpPr>
            <a:spLocks noChangeShapeType="1"/>
          </p:cNvSpPr>
          <p:nvPr/>
        </p:nvSpPr>
        <p:spPr bwMode="auto">
          <a:xfrm>
            <a:off x="4559301" y="3209926"/>
            <a:ext cx="701675" cy="3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08" name="Rectangle 48"/>
          <p:cNvSpPr>
            <a:spLocks noChangeArrowheads="1"/>
          </p:cNvSpPr>
          <p:nvPr/>
        </p:nvSpPr>
        <p:spPr bwMode="auto">
          <a:xfrm>
            <a:off x="5786438" y="2979738"/>
            <a:ext cx="180017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 0 (Memory-reference)</a:t>
            </a:r>
          </a:p>
        </p:txBody>
      </p:sp>
      <p:sp>
        <p:nvSpPr>
          <p:cNvPr id="15409" name="Rectangle 49"/>
          <p:cNvSpPr>
            <a:spLocks noChangeArrowheads="1"/>
          </p:cNvSpPr>
          <p:nvPr/>
        </p:nvSpPr>
        <p:spPr bwMode="auto">
          <a:xfrm>
            <a:off x="3622676" y="2979738"/>
            <a:ext cx="154689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(Register or I/O) = 1</a:t>
            </a:r>
          </a:p>
        </p:txBody>
      </p:sp>
      <p:sp>
        <p:nvSpPr>
          <p:cNvPr id="15410" name="Line 50"/>
          <p:cNvSpPr>
            <a:spLocks noChangeShapeType="1"/>
          </p:cNvSpPr>
          <p:nvPr/>
        </p:nvSpPr>
        <p:spPr bwMode="auto">
          <a:xfrm flipH="1">
            <a:off x="7253289" y="3446464"/>
            <a:ext cx="306387"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1" name="Line 51"/>
          <p:cNvSpPr>
            <a:spLocks noChangeShapeType="1"/>
          </p:cNvSpPr>
          <p:nvPr/>
        </p:nvSpPr>
        <p:spPr bwMode="auto">
          <a:xfrm>
            <a:off x="7548564" y="3446464"/>
            <a:ext cx="2698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2" name="Line 52"/>
          <p:cNvSpPr>
            <a:spLocks noChangeShapeType="1"/>
          </p:cNvSpPr>
          <p:nvPr/>
        </p:nvSpPr>
        <p:spPr bwMode="auto">
          <a:xfrm flipH="1" flipV="1">
            <a:off x="7253289" y="3659188"/>
            <a:ext cx="306387"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3" name="Line 53"/>
          <p:cNvSpPr>
            <a:spLocks noChangeShapeType="1"/>
          </p:cNvSpPr>
          <p:nvPr/>
        </p:nvSpPr>
        <p:spPr bwMode="auto">
          <a:xfrm flipV="1">
            <a:off x="7548564" y="3659188"/>
            <a:ext cx="2698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4" name="Rectangle 54"/>
          <p:cNvSpPr>
            <a:spLocks noChangeArrowheads="1"/>
          </p:cNvSpPr>
          <p:nvPr/>
        </p:nvSpPr>
        <p:spPr bwMode="auto">
          <a:xfrm>
            <a:off x="7404101" y="3571875"/>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5415" name="Line 55"/>
          <p:cNvSpPr>
            <a:spLocks noChangeShapeType="1"/>
          </p:cNvSpPr>
          <p:nvPr/>
        </p:nvSpPr>
        <p:spPr bwMode="auto">
          <a:xfrm flipH="1">
            <a:off x="4251326" y="3446464"/>
            <a:ext cx="320675"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6" name="Line 56"/>
          <p:cNvSpPr>
            <a:spLocks noChangeShapeType="1"/>
          </p:cNvSpPr>
          <p:nvPr/>
        </p:nvSpPr>
        <p:spPr bwMode="auto">
          <a:xfrm>
            <a:off x="4559301" y="3446464"/>
            <a:ext cx="258763" cy="2238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7" name="Line 57"/>
          <p:cNvSpPr>
            <a:spLocks noChangeShapeType="1"/>
          </p:cNvSpPr>
          <p:nvPr/>
        </p:nvSpPr>
        <p:spPr bwMode="auto">
          <a:xfrm flipH="1" flipV="1">
            <a:off x="4251326" y="3659188"/>
            <a:ext cx="320675"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8" name="Line 58"/>
          <p:cNvSpPr>
            <a:spLocks noChangeShapeType="1"/>
          </p:cNvSpPr>
          <p:nvPr/>
        </p:nvSpPr>
        <p:spPr bwMode="auto">
          <a:xfrm flipV="1">
            <a:off x="4559301" y="3659188"/>
            <a:ext cx="258763" cy="2540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19" name="Rectangle 59"/>
          <p:cNvSpPr>
            <a:spLocks noChangeArrowheads="1"/>
          </p:cNvSpPr>
          <p:nvPr/>
        </p:nvSpPr>
        <p:spPr bwMode="auto">
          <a:xfrm>
            <a:off x="4429126" y="3575050"/>
            <a:ext cx="2260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5420" name="Rectangle 60"/>
          <p:cNvSpPr>
            <a:spLocks noChangeArrowheads="1"/>
          </p:cNvSpPr>
          <p:nvPr/>
        </p:nvSpPr>
        <p:spPr bwMode="auto">
          <a:xfrm>
            <a:off x="5086350" y="4071938"/>
            <a:ext cx="73738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Execute</a:t>
            </a:r>
          </a:p>
          <a:p>
            <a:pPr eaLnBrk="1" latinLnBrk="0"/>
            <a:endParaRPr lang="en-US" altLang="ko-KR" sz="1200">
              <a:solidFill>
                <a:srgbClr val="000000"/>
              </a:solidFill>
              <a:latin typeface="Arial" charset="0"/>
            </a:endParaRPr>
          </a:p>
        </p:txBody>
      </p:sp>
      <p:sp>
        <p:nvSpPr>
          <p:cNvPr id="15421" name="Rectangle 61"/>
          <p:cNvSpPr>
            <a:spLocks noChangeArrowheads="1"/>
          </p:cNvSpPr>
          <p:nvPr/>
        </p:nvSpPr>
        <p:spPr bwMode="auto">
          <a:xfrm>
            <a:off x="4692651" y="4211638"/>
            <a:ext cx="139301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register-reference</a:t>
            </a:r>
          </a:p>
          <a:p>
            <a:pPr eaLnBrk="1" latinLnBrk="0"/>
            <a:endParaRPr lang="en-US" altLang="ko-KR" sz="1200">
              <a:solidFill>
                <a:srgbClr val="000000"/>
              </a:solidFill>
              <a:latin typeface="Arial" charset="0"/>
            </a:endParaRPr>
          </a:p>
        </p:txBody>
      </p:sp>
      <p:sp>
        <p:nvSpPr>
          <p:cNvPr id="15422" name="Rectangle 62"/>
          <p:cNvSpPr>
            <a:spLocks noChangeArrowheads="1"/>
          </p:cNvSpPr>
          <p:nvPr/>
        </p:nvSpPr>
        <p:spPr bwMode="auto">
          <a:xfrm>
            <a:off x="4987926" y="4354513"/>
            <a:ext cx="8816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instruction</a:t>
            </a:r>
          </a:p>
          <a:p>
            <a:pPr eaLnBrk="1" latinLnBrk="0"/>
            <a:endParaRPr lang="en-US" altLang="ko-KR" sz="1200">
              <a:solidFill>
                <a:srgbClr val="000000"/>
              </a:solidFill>
              <a:latin typeface="Arial" charset="0"/>
            </a:endParaRPr>
          </a:p>
        </p:txBody>
      </p:sp>
      <p:sp>
        <p:nvSpPr>
          <p:cNvPr id="15423" name="Rectangle 63"/>
          <p:cNvSpPr>
            <a:spLocks noChangeArrowheads="1"/>
          </p:cNvSpPr>
          <p:nvPr/>
        </p:nvSpPr>
        <p:spPr bwMode="auto">
          <a:xfrm>
            <a:off x="5073651" y="4525963"/>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a:t>
            </a:r>
          </a:p>
        </p:txBody>
      </p:sp>
      <p:sp>
        <p:nvSpPr>
          <p:cNvPr id="15424" name="Rectangle 64"/>
          <p:cNvSpPr>
            <a:spLocks noChangeArrowheads="1"/>
          </p:cNvSpPr>
          <p:nvPr/>
        </p:nvSpPr>
        <p:spPr bwMode="auto">
          <a:xfrm>
            <a:off x="5365751" y="4525963"/>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425" name="Rectangle 65"/>
          <p:cNvSpPr>
            <a:spLocks noChangeArrowheads="1"/>
          </p:cNvSpPr>
          <p:nvPr/>
        </p:nvSpPr>
        <p:spPr bwMode="auto">
          <a:xfrm>
            <a:off x="5640389" y="45259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5426" name="Rectangle 66"/>
          <p:cNvSpPr>
            <a:spLocks noChangeArrowheads="1"/>
          </p:cNvSpPr>
          <p:nvPr/>
        </p:nvSpPr>
        <p:spPr bwMode="auto">
          <a:xfrm>
            <a:off x="3562350" y="4071938"/>
            <a:ext cx="73738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Execute</a:t>
            </a:r>
          </a:p>
          <a:p>
            <a:pPr eaLnBrk="1" latinLnBrk="0"/>
            <a:endParaRPr lang="en-US" altLang="ko-KR" sz="1200">
              <a:solidFill>
                <a:srgbClr val="000000"/>
              </a:solidFill>
              <a:latin typeface="Arial" charset="0"/>
            </a:endParaRPr>
          </a:p>
        </p:txBody>
      </p:sp>
      <p:sp>
        <p:nvSpPr>
          <p:cNvPr id="15427" name="Rectangle 67"/>
          <p:cNvSpPr>
            <a:spLocks noChangeArrowheads="1"/>
          </p:cNvSpPr>
          <p:nvPr/>
        </p:nvSpPr>
        <p:spPr bwMode="auto">
          <a:xfrm>
            <a:off x="3402013" y="4211638"/>
            <a:ext cx="99226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input-output</a:t>
            </a:r>
          </a:p>
          <a:p>
            <a:pPr eaLnBrk="1" latinLnBrk="0"/>
            <a:endParaRPr lang="en-US" altLang="ko-KR" sz="1200">
              <a:solidFill>
                <a:srgbClr val="000000"/>
              </a:solidFill>
              <a:latin typeface="Arial" charset="0"/>
            </a:endParaRPr>
          </a:p>
        </p:txBody>
      </p:sp>
      <p:sp>
        <p:nvSpPr>
          <p:cNvPr id="15428" name="Rectangle 68"/>
          <p:cNvSpPr>
            <a:spLocks noChangeArrowheads="1"/>
          </p:cNvSpPr>
          <p:nvPr/>
        </p:nvSpPr>
        <p:spPr bwMode="auto">
          <a:xfrm>
            <a:off x="3463926" y="4354513"/>
            <a:ext cx="88165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instruction</a:t>
            </a:r>
          </a:p>
          <a:p>
            <a:pPr eaLnBrk="1" latinLnBrk="0"/>
            <a:endParaRPr lang="en-US" altLang="ko-KR" sz="1200">
              <a:solidFill>
                <a:srgbClr val="000000"/>
              </a:solidFill>
              <a:latin typeface="Arial" charset="0"/>
            </a:endParaRPr>
          </a:p>
        </p:txBody>
      </p:sp>
      <p:sp>
        <p:nvSpPr>
          <p:cNvPr id="15429" name="Rectangle 69"/>
          <p:cNvSpPr>
            <a:spLocks noChangeArrowheads="1"/>
          </p:cNvSpPr>
          <p:nvPr/>
        </p:nvSpPr>
        <p:spPr bwMode="auto">
          <a:xfrm>
            <a:off x="3548064" y="4525963"/>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a:t>
            </a:r>
          </a:p>
        </p:txBody>
      </p:sp>
      <p:sp>
        <p:nvSpPr>
          <p:cNvPr id="15430" name="Rectangle 70"/>
          <p:cNvSpPr>
            <a:spLocks noChangeArrowheads="1"/>
          </p:cNvSpPr>
          <p:nvPr/>
        </p:nvSpPr>
        <p:spPr bwMode="auto">
          <a:xfrm>
            <a:off x="3827464" y="4525963"/>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431" name="Rectangle 71"/>
          <p:cNvSpPr>
            <a:spLocks noChangeArrowheads="1"/>
          </p:cNvSpPr>
          <p:nvPr/>
        </p:nvSpPr>
        <p:spPr bwMode="auto">
          <a:xfrm>
            <a:off x="4102101" y="45259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5432" name="Rectangle 72"/>
          <p:cNvSpPr>
            <a:spLocks noChangeArrowheads="1"/>
          </p:cNvSpPr>
          <p:nvPr/>
        </p:nvSpPr>
        <p:spPr bwMode="auto">
          <a:xfrm>
            <a:off x="6858000" y="4071938"/>
            <a:ext cx="61074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M[AR]</a:t>
            </a:r>
          </a:p>
        </p:txBody>
      </p:sp>
      <p:sp>
        <p:nvSpPr>
          <p:cNvPr id="15433" name="Rectangle 73"/>
          <p:cNvSpPr>
            <a:spLocks noChangeArrowheads="1"/>
          </p:cNvSpPr>
          <p:nvPr/>
        </p:nvSpPr>
        <p:spPr bwMode="auto">
          <a:xfrm>
            <a:off x="6665914" y="4071938"/>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434" name="Rectangle 74"/>
          <p:cNvSpPr>
            <a:spLocks noChangeArrowheads="1"/>
          </p:cNvSpPr>
          <p:nvPr/>
        </p:nvSpPr>
        <p:spPr bwMode="auto">
          <a:xfrm>
            <a:off x="6402389" y="4071938"/>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AR</a:t>
            </a:r>
          </a:p>
        </p:txBody>
      </p:sp>
      <p:sp>
        <p:nvSpPr>
          <p:cNvPr id="15435" name="Rectangle 75"/>
          <p:cNvSpPr>
            <a:spLocks noChangeArrowheads="1"/>
          </p:cNvSpPr>
          <p:nvPr/>
        </p:nvSpPr>
        <p:spPr bwMode="auto">
          <a:xfrm>
            <a:off x="7723188" y="4062413"/>
            <a:ext cx="7101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Nothing</a:t>
            </a:r>
          </a:p>
        </p:txBody>
      </p:sp>
      <p:sp>
        <p:nvSpPr>
          <p:cNvPr id="15436" name="Arc 76"/>
          <p:cNvSpPr>
            <a:spLocks/>
          </p:cNvSpPr>
          <p:nvPr/>
        </p:nvSpPr>
        <p:spPr bwMode="auto">
          <a:xfrm>
            <a:off x="4506913" y="3381375"/>
            <a:ext cx="93662"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7" name="Line 77"/>
          <p:cNvSpPr>
            <a:spLocks noChangeShapeType="1"/>
          </p:cNvSpPr>
          <p:nvPr/>
        </p:nvSpPr>
        <p:spPr bwMode="auto">
          <a:xfrm flipV="1">
            <a:off x="4559300" y="3224213"/>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8" name="Arc 78"/>
          <p:cNvSpPr>
            <a:spLocks/>
          </p:cNvSpPr>
          <p:nvPr/>
        </p:nvSpPr>
        <p:spPr bwMode="auto">
          <a:xfrm>
            <a:off x="7496176" y="3357563"/>
            <a:ext cx="93663"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9" name="Line 79"/>
          <p:cNvSpPr>
            <a:spLocks noChangeShapeType="1"/>
          </p:cNvSpPr>
          <p:nvPr/>
        </p:nvSpPr>
        <p:spPr bwMode="auto">
          <a:xfrm flipV="1">
            <a:off x="7535863" y="3198813"/>
            <a:ext cx="0" cy="1714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0" name="Rectangle 80"/>
          <p:cNvSpPr>
            <a:spLocks noChangeArrowheads="1"/>
          </p:cNvSpPr>
          <p:nvPr/>
        </p:nvSpPr>
        <p:spPr bwMode="auto">
          <a:xfrm>
            <a:off x="3440113" y="4073526"/>
            <a:ext cx="1020762" cy="682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1" name="Rectangle 81"/>
          <p:cNvSpPr>
            <a:spLocks noChangeArrowheads="1"/>
          </p:cNvSpPr>
          <p:nvPr/>
        </p:nvSpPr>
        <p:spPr bwMode="auto">
          <a:xfrm>
            <a:off x="4694239" y="4073525"/>
            <a:ext cx="1512887" cy="6731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2" name="Rectangle 82"/>
          <p:cNvSpPr>
            <a:spLocks noChangeArrowheads="1"/>
          </p:cNvSpPr>
          <p:nvPr/>
        </p:nvSpPr>
        <p:spPr bwMode="auto">
          <a:xfrm>
            <a:off x="6440488" y="4073525"/>
            <a:ext cx="1020762"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3" name="Rectangle 83"/>
          <p:cNvSpPr>
            <a:spLocks noChangeArrowheads="1"/>
          </p:cNvSpPr>
          <p:nvPr/>
        </p:nvSpPr>
        <p:spPr bwMode="auto">
          <a:xfrm>
            <a:off x="7696201" y="4073525"/>
            <a:ext cx="811213" cy="21113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4" name="Arc 84"/>
          <p:cNvSpPr>
            <a:spLocks/>
          </p:cNvSpPr>
          <p:nvPr/>
        </p:nvSpPr>
        <p:spPr bwMode="auto">
          <a:xfrm>
            <a:off x="3879851" y="3963989"/>
            <a:ext cx="93663"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5" name="Line 85"/>
          <p:cNvSpPr>
            <a:spLocks noChangeShapeType="1"/>
          </p:cNvSpPr>
          <p:nvPr/>
        </p:nvSpPr>
        <p:spPr bwMode="auto">
          <a:xfrm flipV="1">
            <a:off x="3925888" y="3668713"/>
            <a:ext cx="0" cy="3238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6" name="Arc 86"/>
          <p:cNvSpPr>
            <a:spLocks/>
          </p:cNvSpPr>
          <p:nvPr/>
        </p:nvSpPr>
        <p:spPr bwMode="auto">
          <a:xfrm>
            <a:off x="5478463" y="3963989"/>
            <a:ext cx="93662"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7" name="Line 87"/>
          <p:cNvSpPr>
            <a:spLocks noChangeShapeType="1"/>
          </p:cNvSpPr>
          <p:nvPr/>
        </p:nvSpPr>
        <p:spPr bwMode="auto">
          <a:xfrm flipV="1">
            <a:off x="5524500" y="3678239"/>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8" name="Arc 88"/>
          <p:cNvSpPr>
            <a:spLocks/>
          </p:cNvSpPr>
          <p:nvPr/>
        </p:nvSpPr>
        <p:spPr bwMode="auto">
          <a:xfrm>
            <a:off x="6869114" y="3963989"/>
            <a:ext cx="92075"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9" name="Line 89"/>
          <p:cNvSpPr>
            <a:spLocks noChangeShapeType="1"/>
          </p:cNvSpPr>
          <p:nvPr/>
        </p:nvSpPr>
        <p:spPr bwMode="auto">
          <a:xfrm flipV="1">
            <a:off x="6913563" y="3678239"/>
            <a:ext cx="0" cy="3143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0" name="Arc 90"/>
          <p:cNvSpPr>
            <a:spLocks/>
          </p:cNvSpPr>
          <p:nvPr/>
        </p:nvSpPr>
        <p:spPr bwMode="auto">
          <a:xfrm>
            <a:off x="8135939" y="3963989"/>
            <a:ext cx="92075" cy="96837"/>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1"/>
          <p:cNvSpPr>
            <a:spLocks noChangeShapeType="1"/>
          </p:cNvSpPr>
          <p:nvPr/>
        </p:nvSpPr>
        <p:spPr bwMode="auto">
          <a:xfrm flipV="1">
            <a:off x="8180388" y="3659189"/>
            <a:ext cx="0" cy="3333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2"/>
          <p:cNvSpPr>
            <a:spLocks noChangeShapeType="1"/>
          </p:cNvSpPr>
          <p:nvPr/>
        </p:nvSpPr>
        <p:spPr bwMode="auto">
          <a:xfrm>
            <a:off x="3932239" y="3673475"/>
            <a:ext cx="3381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3"/>
          <p:cNvSpPr>
            <a:spLocks noChangeShapeType="1"/>
          </p:cNvSpPr>
          <p:nvPr/>
        </p:nvSpPr>
        <p:spPr bwMode="auto">
          <a:xfrm>
            <a:off x="4811714" y="3673475"/>
            <a:ext cx="714375"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4" name="Line 94"/>
          <p:cNvSpPr>
            <a:spLocks noChangeShapeType="1"/>
          </p:cNvSpPr>
          <p:nvPr/>
        </p:nvSpPr>
        <p:spPr bwMode="auto">
          <a:xfrm>
            <a:off x="6921500" y="3673475"/>
            <a:ext cx="3317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5" name="Line 95"/>
          <p:cNvSpPr>
            <a:spLocks noChangeShapeType="1"/>
          </p:cNvSpPr>
          <p:nvPr/>
        </p:nvSpPr>
        <p:spPr bwMode="auto">
          <a:xfrm>
            <a:off x="7812088" y="3663950"/>
            <a:ext cx="3873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6" name="Rectangle 96"/>
          <p:cNvSpPr>
            <a:spLocks noChangeArrowheads="1"/>
          </p:cNvSpPr>
          <p:nvPr/>
        </p:nvSpPr>
        <p:spPr bwMode="auto">
          <a:xfrm>
            <a:off x="4813301" y="3446463"/>
            <a:ext cx="105798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 0 (register)</a:t>
            </a:r>
          </a:p>
        </p:txBody>
      </p:sp>
      <p:sp>
        <p:nvSpPr>
          <p:cNvPr id="15457" name="Rectangle 97"/>
          <p:cNvSpPr>
            <a:spLocks noChangeArrowheads="1"/>
          </p:cNvSpPr>
          <p:nvPr/>
        </p:nvSpPr>
        <p:spPr bwMode="auto">
          <a:xfrm>
            <a:off x="3557588" y="3436938"/>
            <a:ext cx="75341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(I/O) = 1</a:t>
            </a:r>
          </a:p>
        </p:txBody>
      </p:sp>
      <p:sp>
        <p:nvSpPr>
          <p:cNvPr id="15459" name="Rectangle 99"/>
          <p:cNvSpPr>
            <a:spLocks noChangeArrowheads="1"/>
          </p:cNvSpPr>
          <p:nvPr/>
        </p:nvSpPr>
        <p:spPr bwMode="auto">
          <a:xfrm>
            <a:off x="6205538" y="3446463"/>
            <a:ext cx="10403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(indirect) = 1</a:t>
            </a:r>
          </a:p>
        </p:txBody>
      </p:sp>
      <p:sp>
        <p:nvSpPr>
          <p:cNvPr id="15460" name="Rectangle 100"/>
          <p:cNvSpPr>
            <a:spLocks noChangeArrowheads="1"/>
          </p:cNvSpPr>
          <p:nvPr/>
        </p:nvSpPr>
        <p:spPr bwMode="auto">
          <a:xfrm>
            <a:off x="4176713" y="388143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T3</a:t>
            </a:r>
          </a:p>
        </p:txBody>
      </p:sp>
      <p:sp>
        <p:nvSpPr>
          <p:cNvPr id="15461" name="Rectangle 101"/>
          <p:cNvSpPr>
            <a:spLocks noChangeArrowheads="1"/>
          </p:cNvSpPr>
          <p:nvPr/>
        </p:nvSpPr>
        <p:spPr bwMode="auto">
          <a:xfrm>
            <a:off x="5922963" y="388143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T3</a:t>
            </a:r>
          </a:p>
        </p:txBody>
      </p:sp>
      <p:sp>
        <p:nvSpPr>
          <p:cNvPr id="15462" name="Rectangle 102"/>
          <p:cNvSpPr>
            <a:spLocks noChangeArrowheads="1"/>
          </p:cNvSpPr>
          <p:nvPr/>
        </p:nvSpPr>
        <p:spPr bwMode="auto">
          <a:xfrm>
            <a:off x="7177088" y="388143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T3</a:t>
            </a:r>
          </a:p>
        </p:txBody>
      </p:sp>
      <p:sp>
        <p:nvSpPr>
          <p:cNvPr id="15463" name="Rectangle 103"/>
          <p:cNvSpPr>
            <a:spLocks noChangeArrowheads="1"/>
          </p:cNvSpPr>
          <p:nvPr/>
        </p:nvSpPr>
        <p:spPr bwMode="auto">
          <a:xfrm>
            <a:off x="8296275" y="3881438"/>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T3</a:t>
            </a:r>
          </a:p>
        </p:txBody>
      </p:sp>
      <p:sp>
        <p:nvSpPr>
          <p:cNvPr id="15464" name="Rectangle 104"/>
          <p:cNvSpPr>
            <a:spLocks noChangeArrowheads="1"/>
          </p:cNvSpPr>
          <p:nvPr/>
        </p:nvSpPr>
        <p:spPr bwMode="auto">
          <a:xfrm>
            <a:off x="7177088" y="4525963"/>
            <a:ext cx="73738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Execute</a:t>
            </a:r>
          </a:p>
          <a:p>
            <a:pPr eaLnBrk="1" latinLnBrk="0"/>
            <a:endParaRPr lang="en-US" altLang="ko-KR" sz="1200">
              <a:solidFill>
                <a:srgbClr val="000000"/>
              </a:solidFill>
              <a:latin typeface="Arial" charset="0"/>
            </a:endParaRPr>
          </a:p>
        </p:txBody>
      </p:sp>
      <p:sp>
        <p:nvSpPr>
          <p:cNvPr id="15465" name="Rectangle 105"/>
          <p:cNvSpPr>
            <a:spLocks noChangeArrowheads="1"/>
          </p:cNvSpPr>
          <p:nvPr/>
        </p:nvSpPr>
        <p:spPr bwMode="auto">
          <a:xfrm>
            <a:off x="6772275" y="4668838"/>
            <a:ext cx="143629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memory-reference</a:t>
            </a:r>
          </a:p>
          <a:p>
            <a:pPr eaLnBrk="1" latinLnBrk="0"/>
            <a:endParaRPr lang="en-US" altLang="ko-KR" sz="1200">
              <a:solidFill>
                <a:srgbClr val="000000"/>
              </a:solidFill>
              <a:latin typeface="Arial" charset="0"/>
            </a:endParaRPr>
          </a:p>
        </p:txBody>
      </p:sp>
      <p:sp>
        <p:nvSpPr>
          <p:cNvPr id="15466" name="Rectangle 106"/>
          <p:cNvSpPr>
            <a:spLocks noChangeArrowheads="1"/>
          </p:cNvSpPr>
          <p:nvPr/>
        </p:nvSpPr>
        <p:spPr bwMode="auto">
          <a:xfrm>
            <a:off x="7078664" y="4808538"/>
            <a:ext cx="88165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instruction</a:t>
            </a:r>
          </a:p>
        </p:txBody>
      </p:sp>
      <p:sp>
        <p:nvSpPr>
          <p:cNvPr id="15467" name="Rectangle 107"/>
          <p:cNvSpPr>
            <a:spLocks noChangeArrowheads="1"/>
          </p:cNvSpPr>
          <p:nvPr/>
        </p:nvSpPr>
        <p:spPr bwMode="auto">
          <a:xfrm>
            <a:off x="7164389" y="4970463"/>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a:t>
            </a:r>
          </a:p>
        </p:txBody>
      </p:sp>
      <p:sp>
        <p:nvSpPr>
          <p:cNvPr id="15468" name="Rectangle 108"/>
          <p:cNvSpPr>
            <a:spLocks noChangeArrowheads="1"/>
          </p:cNvSpPr>
          <p:nvPr/>
        </p:nvSpPr>
        <p:spPr bwMode="auto">
          <a:xfrm>
            <a:off x="7485064" y="4970463"/>
            <a:ext cx="33502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Symbol" pitchFamily="18" charset="2"/>
              </a:rPr>
              <a:t></a:t>
            </a:r>
          </a:p>
        </p:txBody>
      </p:sp>
      <p:sp>
        <p:nvSpPr>
          <p:cNvPr id="15469" name="Rectangle 109"/>
          <p:cNvSpPr>
            <a:spLocks noChangeArrowheads="1"/>
          </p:cNvSpPr>
          <p:nvPr/>
        </p:nvSpPr>
        <p:spPr bwMode="auto">
          <a:xfrm>
            <a:off x="7731126" y="497046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5470" name="Rectangle 110"/>
          <p:cNvSpPr>
            <a:spLocks noChangeArrowheads="1"/>
          </p:cNvSpPr>
          <p:nvPr/>
        </p:nvSpPr>
        <p:spPr bwMode="auto">
          <a:xfrm>
            <a:off x="6711950" y="4538664"/>
            <a:ext cx="1670050" cy="66357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Arc 111"/>
          <p:cNvSpPr>
            <a:spLocks/>
          </p:cNvSpPr>
          <p:nvPr/>
        </p:nvSpPr>
        <p:spPr bwMode="auto">
          <a:xfrm>
            <a:off x="6869114" y="4429125"/>
            <a:ext cx="92075"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2"/>
          <p:cNvSpPr>
            <a:spLocks noChangeShapeType="1"/>
          </p:cNvSpPr>
          <p:nvPr/>
        </p:nvSpPr>
        <p:spPr bwMode="auto">
          <a:xfrm flipV="1">
            <a:off x="6913563" y="4284664"/>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Arc 113"/>
          <p:cNvSpPr>
            <a:spLocks/>
          </p:cNvSpPr>
          <p:nvPr/>
        </p:nvSpPr>
        <p:spPr bwMode="auto">
          <a:xfrm>
            <a:off x="8135939" y="4429125"/>
            <a:ext cx="92075" cy="95250"/>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4" name="Line 114"/>
          <p:cNvSpPr>
            <a:spLocks noChangeShapeType="1"/>
          </p:cNvSpPr>
          <p:nvPr/>
        </p:nvSpPr>
        <p:spPr bwMode="auto">
          <a:xfrm flipV="1">
            <a:off x="8180388" y="4284664"/>
            <a:ext cx="0" cy="173037"/>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5" name="Arc 115"/>
          <p:cNvSpPr>
            <a:spLocks/>
          </p:cNvSpPr>
          <p:nvPr/>
        </p:nvSpPr>
        <p:spPr bwMode="auto">
          <a:xfrm>
            <a:off x="7496176" y="5286375"/>
            <a:ext cx="93663"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6" name="Line 116"/>
          <p:cNvSpPr>
            <a:spLocks noChangeShapeType="1"/>
          </p:cNvSpPr>
          <p:nvPr/>
        </p:nvSpPr>
        <p:spPr bwMode="auto">
          <a:xfrm flipV="1">
            <a:off x="7542213" y="5211764"/>
            <a:ext cx="0" cy="1047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7" name="Line 117"/>
          <p:cNvSpPr>
            <a:spLocks noChangeShapeType="1"/>
          </p:cNvSpPr>
          <p:nvPr/>
        </p:nvSpPr>
        <p:spPr bwMode="auto">
          <a:xfrm flipH="1">
            <a:off x="3206751" y="5392738"/>
            <a:ext cx="4341813"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8" name="Arc 118"/>
          <p:cNvSpPr>
            <a:spLocks/>
          </p:cNvSpPr>
          <p:nvPr/>
        </p:nvSpPr>
        <p:spPr bwMode="auto">
          <a:xfrm>
            <a:off x="3879851" y="5286375"/>
            <a:ext cx="93663"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9" name="Line 119"/>
          <p:cNvSpPr>
            <a:spLocks noChangeShapeType="1"/>
          </p:cNvSpPr>
          <p:nvPr/>
        </p:nvSpPr>
        <p:spPr bwMode="auto">
          <a:xfrm flipV="1">
            <a:off x="3925888" y="4765676"/>
            <a:ext cx="0" cy="55086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0" name="Arc 120"/>
          <p:cNvSpPr>
            <a:spLocks/>
          </p:cNvSpPr>
          <p:nvPr/>
        </p:nvSpPr>
        <p:spPr bwMode="auto">
          <a:xfrm>
            <a:off x="5405438" y="5286375"/>
            <a:ext cx="93662" cy="96838"/>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1"/>
          <p:cNvSpPr>
            <a:spLocks noChangeShapeType="1"/>
          </p:cNvSpPr>
          <p:nvPr/>
        </p:nvSpPr>
        <p:spPr bwMode="auto">
          <a:xfrm flipV="1">
            <a:off x="5451475" y="4746626"/>
            <a:ext cx="0" cy="5699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2"/>
          <p:cNvSpPr>
            <a:spLocks noChangeShapeType="1"/>
          </p:cNvSpPr>
          <p:nvPr/>
        </p:nvSpPr>
        <p:spPr bwMode="auto">
          <a:xfrm>
            <a:off x="3224213" y="1273176"/>
            <a:ext cx="0" cy="41052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3"/>
          <p:cNvSpPr>
            <a:spLocks noChangeShapeType="1"/>
          </p:cNvSpPr>
          <p:nvPr/>
        </p:nvSpPr>
        <p:spPr bwMode="auto">
          <a:xfrm flipH="1">
            <a:off x="3206750" y="1258888"/>
            <a:ext cx="1906588"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6" name="Rectangle 126"/>
          <p:cNvSpPr>
            <a:spLocks noChangeArrowheads="1"/>
          </p:cNvSpPr>
          <p:nvPr/>
        </p:nvSpPr>
        <p:spPr bwMode="auto">
          <a:xfrm>
            <a:off x="8407400" y="4525963"/>
            <a:ext cx="36228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T4</a:t>
            </a:r>
          </a:p>
        </p:txBody>
      </p:sp>
    </p:spTree>
    <p:extLst>
      <p:ext uri="{BB962C8B-B14F-4D97-AF65-F5344CB8AC3E}">
        <p14:creationId xmlns:p14="http://schemas.microsoft.com/office/powerpoint/2010/main" val="99997915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4. Register reference Instructions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74618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Instruction formats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57547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32411" y="261257"/>
            <a:ext cx="9183189" cy="459180"/>
          </a:xfrm>
          <a:noFill/>
          <a:ln/>
        </p:spPr>
        <p:txBody>
          <a:bodyPr wrap="none">
            <a:noAutofit/>
          </a:bodyPr>
          <a:lstStyle/>
          <a:p>
            <a:pPr>
              <a:lnSpc>
                <a:spcPct val="87000"/>
              </a:lnSpc>
            </a:pPr>
            <a:r>
              <a:rPr lang="en-US" altLang="ko-KR" sz="4000" b="1" dirty="0" smtClean="0"/>
              <a:t>4. </a:t>
            </a:r>
            <a:r>
              <a:rPr lang="en-US" altLang="ko-KR" sz="4000" b="1" dirty="0"/>
              <a:t>Register Reference Instruction</a:t>
            </a:r>
          </a:p>
        </p:txBody>
      </p:sp>
      <p:sp>
        <p:nvSpPr>
          <p:cNvPr id="16387" name="Rectangle 3"/>
          <p:cNvSpPr>
            <a:spLocks noChangeArrowheads="1"/>
          </p:cNvSpPr>
          <p:nvPr/>
        </p:nvSpPr>
        <p:spPr bwMode="auto">
          <a:xfrm>
            <a:off x="2524126" y="2311400"/>
            <a:ext cx="4773743" cy="605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r = D</a:t>
            </a:r>
            <a:r>
              <a:rPr lang="en-US" altLang="ko-KR" sz="1800" baseline="-25000">
                <a:latin typeface="Arial" charset="0"/>
              </a:rPr>
              <a:t>7</a:t>
            </a:r>
            <a:r>
              <a:rPr lang="en-US" altLang="ko-KR" sz="1800">
                <a:latin typeface="Arial" charset="0"/>
              </a:rPr>
              <a:t> I</a:t>
            </a:r>
            <a:r>
              <a:rPr lang="en-US" altLang="ko-KR" sz="1800">
                <a:latin typeface="Arial" charset="0"/>
                <a:sym typeface="Symbol" pitchFamily="18" charset="2"/>
              </a:rPr>
              <a:t></a:t>
            </a:r>
            <a:r>
              <a:rPr lang="en-US" altLang="ko-KR" sz="1800">
                <a:latin typeface="Arial" charset="0"/>
              </a:rPr>
              <a:t>T</a:t>
            </a:r>
            <a:r>
              <a:rPr lang="en-US" altLang="ko-KR" sz="1800" baseline="-25000">
                <a:latin typeface="Arial" charset="0"/>
              </a:rPr>
              <a:t>3</a:t>
            </a:r>
            <a:r>
              <a:rPr lang="en-US" altLang="ko-KR" sz="1800">
                <a:latin typeface="Arial" charset="0"/>
              </a:rPr>
              <a:t>   =&gt; Register Reference Instruction</a:t>
            </a:r>
          </a:p>
          <a:p>
            <a:pPr latinLnBrk="0"/>
            <a:r>
              <a:rPr lang="en-US" altLang="ko-KR" sz="1800">
                <a:latin typeface="Arial" charset="0"/>
              </a:rPr>
              <a:t>B</a:t>
            </a:r>
            <a:r>
              <a:rPr lang="en-US" altLang="ko-KR" sz="1800" baseline="-25000">
                <a:latin typeface="Arial" charset="0"/>
              </a:rPr>
              <a:t>i</a:t>
            </a:r>
            <a:r>
              <a:rPr lang="en-US" altLang="ko-KR" sz="1800">
                <a:latin typeface="Arial" charset="0"/>
              </a:rPr>
              <a:t> = IR(i) , i=0,1,2,...,11</a:t>
            </a:r>
          </a:p>
        </p:txBody>
      </p:sp>
      <p:sp>
        <p:nvSpPr>
          <p:cNvPr id="16389" name="Rectangle 5"/>
          <p:cNvSpPr>
            <a:spLocks noChangeArrowheads="1"/>
          </p:cNvSpPr>
          <p:nvPr/>
        </p:nvSpPr>
        <p:spPr bwMode="auto">
          <a:xfrm>
            <a:off x="2968626" y="1290639"/>
            <a:ext cx="5653993" cy="840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D</a:t>
            </a:r>
            <a:r>
              <a:rPr lang="en-US" altLang="ko-KR" sz="1800" baseline="-25000">
                <a:latin typeface="Arial" charset="0"/>
              </a:rPr>
              <a:t>7</a:t>
            </a:r>
            <a:r>
              <a:rPr lang="en-US" altLang="ko-KR" sz="1800">
                <a:latin typeface="Arial" charset="0"/>
              </a:rPr>
              <a:t> = 1,  I = 0</a:t>
            </a:r>
          </a:p>
          <a:p>
            <a:pPr latinLnBrk="0"/>
            <a:r>
              <a:rPr lang="en-US" altLang="ko-KR" sz="1800">
                <a:latin typeface="Arial" charset="0"/>
              </a:rPr>
              <a:t>-  Register Ref. Instr. is specified in b</a:t>
            </a:r>
            <a:r>
              <a:rPr lang="en-US" altLang="ko-KR" sz="1800" baseline="-25000">
                <a:latin typeface="Arial" charset="0"/>
              </a:rPr>
              <a:t>0</a:t>
            </a:r>
            <a:r>
              <a:rPr lang="en-US" altLang="ko-KR" sz="1800">
                <a:latin typeface="Arial" charset="0"/>
              </a:rPr>
              <a:t> ~ b</a:t>
            </a:r>
            <a:r>
              <a:rPr lang="en-US" altLang="ko-KR" sz="1800" baseline="-25000">
                <a:latin typeface="Arial" charset="0"/>
              </a:rPr>
              <a:t>11</a:t>
            </a:r>
            <a:r>
              <a:rPr lang="en-US" altLang="ko-KR" sz="1800">
                <a:latin typeface="Arial" charset="0"/>
              </a:rPr>
              <a:t> of IR</a:t>
            </a:r>
          </a:p>
          <a:p>
            <a:pPr latinLnBrk="0">
              <a:lnSpc>
                <a:spcPct val="85000"/>
              </a:lnSpc>
            </a:pPr>
            <a:r>
              <a:rPr lang="en-US" altLang="ko-KR" sz="1800">
                <a:latin typeface="Arial" charset="0"/>
              </a:rPr>
              <a:t>-  Execution starts with timing signal T</a:t>
            </a:r>
            <a:r>
              <a:rPr lang="en-US" altLang="ko-KR" sz="1800" baseline="-25000">
                <a:latin typeface="Arial" charset="0"/>
              </a:rPr>
              <a:t>3</a:t>
            </a:r>
            <a:endParaRPr lang="en-US" altLang="ko-KR" sz="1800">
              <a:latin typeface="Arial" charset="0"/>
            </a:endParaRPr>
          </a:p>
        </p:txBody>
      </p:sp>
      <p:sp>
        <p:nvSpPr>
          <p:cNvPr id="16391" name="Rectangle 7"/>
          <p:cNvSpPr>
            <a:spLocks noChangeArrowheads="1"/>
          </p:cNvSpPr>
          <p:nvPr/>
        </p:nvSpPr>
        <p:spPr bwMode="auto">
          <a:xfrm>
            <a:off x="3908426" y="2687638"/>
            <a:ext cx="128305" cy="508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pPr>
            <a:endParaRPr lang="en-US" altLang="ko-KR" sz="1800">
              <a:latin typeface="Arial" charset="0"/>
            </a:endParaRPr>
          </a:p>
          <a:p>
            <a:pPr eaLnBrk="1" latinLnBrk="0">
              <a:lnSpc>
                <a:spcPct val="80000"/>
              </a:lnSpc>
            </a:pPr>
            <a:endParaRPr lang="en-US" altLang="ko-KR" sz="1800">
              <a:latin typeface="Arial" charset="0"/>
            </a:endParaRPr>
          </a:p>
        </p:txBody>
      </p:sp>
      <p:sp>
        <p:nvSpPr>
          <p:cNvPr id="16396" name="Rectangle 12"/>
          <p:cNvSpPr>
            <a:spLocks noChangeArrowheads="1"/>
          </p:cNvSpPr>
          <p:nvPr/>
        </p:nvSpPr>
        <p:spPr bwMode="auto">
          <a:xfrm>
            <a:off x="2078039" y="914401"/>
            <a:ext cx="541494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Register Reference Instructions are identified when</a:t>
            </a:r>
          </a:p>
        </p:txBody>
      </p:sp>
      <p:sp>
        <p:nvSpPr>
          <p:cNvPr id="16457" name="Text Box 73"/>
          <p:cNvSpPr txBox="1">
            <a:spLocks noChangeArrowheads="1"/>
          </p:cNvSpPr>
          <p:nvPr/>
        </p:nvSpPr>
        <p:spPr bwMode="auto">
          <a:xfrm>
            <a:off x="2613025" y="2936876"/>
            <a:ext cx="6009594" cy="329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dirty="0">
                <a:solidFill>
                  <a:srgbClr val="000000"/>
                </a:solidFill>
                <a:latin typeface="Arial" charset="0"/>
              </a:rPr>
              <a:t>	r:		SC </a:t>
            </a:r>
            <a:r>
              <a:rPr lang="en-US" altLang="ko-KR" sz="1600" dirty="0">
                <a:solidFill>
                  <a:srgbClr val="000000"/>
                </a:solidFill>
                <a:latin typeface="Arial" charset="0"/>
                <a:sym typeface="Symbol" pitchFamily="18" charset="2"/>
              </a:rPr>
              <a:t> 0</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CLA	rB</a:t>
            </a:r>
            <a:r>
              <a:rPr lang="en-US" altLang="ko-KR" sz="1600" baseline="-25000" dirty="0">
                <a:solidFill>
                  <a:srgbClr val="000000"/>
                </a:solidFill>
                <a:latin typeface="Arial" charset="0"/>
              </a:rPr>
              <a:t>11</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0</a:t>
            </a:r>
          </a:p>
          <a:p>
            <a:pPr latinLnBrk="0"/>
            <a:r>
              <a:rPr lang="en-US" altLang="ko-KR" sz="1600" dirty="0">
                <a:solidFill>
                  <a:srgbClr val="000000"/>
                </a:solidFill>
                <a:latin typeface="Arial" charset="0"/>
              </a:rPr>
              <a:t>CLE	rB</a:t>
            </a:r>
            <a:r>
              <a:rPr lang="en-US" altLang="ko-KR" sz="1600" baseline="-25000" dirty="0">
                <a:solidFill>
                  <a:srgbClr val="000000"/>
                </a:solidFill>
                <a:latin typeface="Arial" charset="0"/>
              </a:rPr>
              <a:t>10</a:t>
            </a:r>
            <a:r>
              <a:rPr lang="en-US" altLang="ko-KR" sz="1600" dirty="0">
                <a:solidFill>
                  <a:srgbClr val="000000"/>
                </a:solidFill>
                <a:latin typeface="Arial" charset="0"/>
              </a:rPr>
              <a:t>:		E </a:t>
            </a:r>
            <a:r>
              <a:rPr lang="en-US" altLang="ko-KR" sz="1600" dirty="0">
                <a:solidFill>
                  <a:srgbClr val="000000"/>
                </a:solidFill>
                <a:latin typeface="Arial" charset="0"/>
                <a:sym typeface="Symbol" pitchFamily="18" charset="2"/>
              </a:rPr>
              <a:t> 0</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CMA	rB</a:t>
            </a:r>
            <a:r>
              <a:rPr lang="en-US" altLang="ko-KR" sz="1600" baseline="-25000" dirty="0">
                <a:solidFill>
                  <a:srgbClr val="000000"/>
                </a:solidFill>
                <a:latin typeface="Arial" charset="0"/>
              </a:rPr>
              <a:t>9</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AC’</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CME	rB</a:t>
            </a:r>
            <a:r>
              <a:rPr lang="en-US" altLang="ko-KR" sz="1600" baseline="-25000" dirty="0">
                <a:solidFill>
                  <a:srgbClr val="000000"/>
                </a:solidFill>
                <a:latin typeface="Arial" charset="0"/>
              </a:rPr>
              <a:t>8</a:t>
            </a:r>
            <a:r>
              <a:rPr lang="en-US" altLang="ko-KR" sz="1600" dirty="0">
                <a:solidFill>
                  <a:srgbClr val="000000"/>
                </a:solidFill>
                <a:latin typeface="Arial" charset="0"/>
              </a:rPr>
              <a:t>:		E </a:t>
            </a:r>
            <a:r>
              <a:rPr lang="en-US" altLang="ko-KR" sz="1600" dirty="0">
                <a:solidFill>
                  <a:srgbClr val="000000"/>
                </a:solidFill>
                <a:latin typeface="Arial" charset="0"/>
                <a:sym typeface="Symbol" pitchFamily="18" charset="2"/>
              </a:rPr>
              <a:t> E’</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CIR	rB</a:t>
            </a:r>
            <a:r>
              <a:rPr lang="en-US" altLang="ko-KR" sz="1600" baseline="-25000" dirty="0">
                <a:solidFill>
                  <a:srgbClr val="000000"/>
                </a:solidFill>
                <a:latin typeface="Arial" charset="0"/>
              </a:rPr>
              <a:t>7</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t>
            </a:r>
            <a:r>
              <a:rPr lang="en-US" altLang="ko-KR" sz="1600" dirty="0" err="1">
                <a:solidFill>
                  <a:srgbClr val="000000"/>
                </a:solidFill>
                <a:latin typeface="Arial" charset="0"/>
                <a:sym typeface="Symbol" pitchFamily="18" charset="2"/>
              </a:rPr>
              <a:t>shr</a:t>
            </a:r>
            <a:r>
              <a:rPr lang="en-US" altLang="ko-KR" sz="1600" dirty="0">
                <a:solidFill>
                  <a:srgbClr val="000000"/>
                </a:solidFill>
                <a:latin typeface="Arial" charset="0"/>
                <a:sym typeface="Symbol" pitchFamily="18" charset="2"/>
              </a:rPr>
              <a:t> AC, AC(15)  E, E  AC(0)</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CIL	rB</a:t>
            </a:r>
            <a:r>
              <a:rPr lang="en-US" altLang="ko-KR" sz="1600" baseline="-25000" dirty="0">
                <a:solidFill>
                  <a:srgbClr val="000000"/>
                </a:solidFill>
                <a:latin typeface="Arial" charset="0"/>
              </a:rPr>
              <a:t>6</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t>
            </a:r>
            <a:r>
              <a:rPr lang="en-US" altLang="ko-KR" sz="1600" dirty="0" err="1">
                <a:solidFill>
                  <a:srgbClr val="000000"/>
                </a:solidFill>
                <a:latin typeface="Arial" charset="0"/>
                <a:sym typeface="Symbol" pitchFamily="18" charset="2"/>
              </a:rPr>
              <a:t>shl</a:t>
            </a:r>
            <a:r>
              <a:rPr lang="en-US" altLang="ko-KR" sz="1600" dirty="0">
                <a:solidFill>
                  <a:srgbClr val="000000"/>
                </a:solidFill>
                <a:latin typeface="Arial" charset="0"/>
                <a:sym typeface="Symbol" pitchFamily="18" charset="2"/>
              </a:rPr>
              <a:t> AC, AC(0)  E, E  AC(15)</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INC	rB</a:t>
            </a:r>
            <a:r>
              <a:rPr lang="en-US" altLang="ko-KR" sz="1600" baseline="-25000" dirty="0">
                <a:solidFill>
                  <a:srgbClr val="000000"/>
                </a:solidFill>
                <a:latin typeface="Arial" charset="0"/>
              </a:rPr>
              <a:t>5</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AC + 1</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SPA	rB</a:t>
            </a:r>
            <a:r>
              <a:rPr lang="en-US" altLang="ko-KR" sz="1600" baseline="-25000" dirty="0">
                <a:solidFill>
                  <a:srgbClr val="000000"/>
                </a:solidFill>
                <a:latin typeface="Arial" charset="0"/>
              </a:rPr>
              <a:t>4</a:t>
            </a:r>
            <a:r>
              <a:rPr lang="en-US" altLang="ko-KR" sz="1600" dirty="0">
                <a:solidFill>
                  <a:srgbClr val="000000"/>
                </a:solidFill>
                <a:latin typeface="Arial" charset="0"/>
              </a:rPr>
              <a:t>:		if (AC(15) = 0) then (PC </a:t>
            </a:r>
            <a:r>
              <a:rPr lang="en-US" altLang="ko-KR" sz="1600" dirty="0">
                <a:solidFill>
                  <a:srgbClr val="000000"/>
                </a:solidFill>
                <a:latin typeface="Arial" charset="0"/>
                <a:sym typeface="Symbol" pitchFamily="18" charset="2"/>
              </a:rPr>
              <a:t> PC+1)</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SNA	rB</a:t>
            </a:r>
            <a:r>
              <a:rPr lang="en-US" altLang="ko-KR" sz="1600" baseline="-25000" dirty="0">
                <a:solidFill>
                  <a:srgbClr val="000000"/>
                </a:solidFill>
                <a:latin typeface="Arial" charset="0"/>
              </a:rPr>
              <a:t>3</a:t>
            </a:r>
            <a:r>
              <a:rPr lang="en-US" altLang="ko-KR" sz="1600" dirty="0">
                <a:solidFill>
                  <a:srgbClr val="000000"/>
                </a:solidFill>
                <a:latin typeface="Arial" charset="0"/>
              </a:rPr>
              <a:t>:		if (AC(15) = 1) then (PC </a:t>
            </a:r>
            <a:r>
              <a:rPr lang="en-US" altLang="ko-KR" sz="1600" dirty="0">
                <a:solidFill>
                  <a:srgbClr val="000000"/>
                </a:solidFill>
                <a:latin typeface="Arial" charset="0"/>
                <a:sym typeface="Symbol" pitchFamily="18" charset="2"/>
              </a:rPr>
              <a:t> PC+1)</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SZA	rB</a:t>
            </a:r>
            <a:r>
              <a:rPr lang="en-US" altLang="ko-KR" sz="1600" baseline="-25000" dirty="0">
                <a:solidFill>
                  <a:srgbClr val="000000"/>
                </a:solidFill>
                <a:latin typeface="Arial" charset="0"/>
              </a:rPr>
              <a:t>2</a:t>
            </a:r>
            <a:r>
              <a:rPr lang="en-US" altLang="ko-KR" sz="1600" dirty="0">
                <a:solidFill>
                  <a:srgbClr val="000000"/>
                </a:solidFill>
                <a:latin typeface="Arial" charset="0"/>
              </a:rPr>
              <a:t>:		if (AC = 0) then (PC </a:t>
            </a:r>
            <a:r>
              <a:rPr lang="en-US" altLang="ko-KR" sz="1600" dirty="0">
                <a:solidFill>
                  <a:srgbClr val="000000"/>
                </a:solidFill>
                <a:latin typeface="Arial" charset="0"/>
                <a:sym typeface="Symbol" pitchFamily="18" charset="2"/>
              </a:rPr>
              <a:t> PC+1)</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SZE	rB</a:t>
            </a:r>
            <a:r>
              <a:rPr lang="en-US" altLang="ko-KR" sz="1600" baseline="-25000" dirty="0">
                <a:solidFill>
                  <a:srgbClr val="000000"/>
                </a:solidFill>
                <a:latin typeface="Arial" charset="0"/>
              </a:rPr>
              <a:t>1</a:t>
            </a:r>
            <a:r>
              <a:rPr lang="en-US" altLang="ko-KR" sz="1600" dirty="0">
                <a:solidFill>
                  <a:srgbClr val="000000"/>
                </a:solidFill>
                <a:latin typeface="Arial" charset="0"/>
              </a:rPr>
              <a:t>:		if (E = 0) then (PC </a:t>
            </a:r>
            <a:r>
              <a:rPr lang="en-US" altLang="ko-KR" sz="1600" dirty="0">
                <a:solidFill>
                  <a:srgbClr val="000000"/>
                </a:solidFill>
                <a:latin typeface="Arial" charset="0"/>
                <a:sym typeface="Symbol" pitchFamily="18" charset="2"/>
              </a:rPr>
              <a:t> PC+1)</a:t>
            </a:r>
            <a:endParaRPr lang="en-US" altLang="ko-KR" sz="1600" dirty="0">
              <a:solidFill>
                <a:srgbClr val="000000"/>
              </a:solidFill>
              <a:latin typeface="Arial" charset="0"/>
            </a:endParaRPr>
          </a:p>
          <a:p>
            <a:pPr latinLnBrk="0"/>
            <a:r>
              <a:rPr lang="en-US" altLang="ko-KR" sz="1600" dirty="0">
                <a:solidFill>
                  <a:srgbClr val="000000"/>
                </a:solidFill>
                <a:latin typeface="Arial" charset="0"/>
              </a:rPr>
              <a:t>HLT	rB</a:t>
            </a:r>
            <a:r>
              <a:rPr lang="en-US" altLang="ko-KR" sz="1600" baseline="-25000" dirty="0">
                <a:solidFill>
                  <a:srgbClr val="000000"/>
                </a:solidFill>
                <a:latin typeface="Arial" charset="0"/>
              </a:rPr>
              <a:t>0</a:t>
            </a:r>
            <a:r>
              <a:rPr lang="en-US" altLang="ko-KR" sz="1600" dirty="0">
                <a:solidFill>
                  <a:srgbClr val="000000"/>
                </a:solidFill>
                <a:latin typeface="Arial" charset="0"/>
              </a:rPr>
              <a:t>:		S </a:t>
            </a:r>
            <a:r>
              <a:rPr lang="en-US" altLang="ko-KR" sz="1600" dirty="0">
                <a:solidFill>
                  <a:srgbClr val="000000"/>
                </a:solidFill>
                <a:latin typeface="Arial" charset="0"/>
                <a:sym typeface="Symbol" pitchFamily="18" charset="2"/>
              </a:rPr>
              <a:t> 0  (S is a start-stop flip-flop)</a:t>
            </a:r>
          </a:p>
        </p:txBody>
      </p:sp>
      <p:sp>
        <p:nvSpPr>
          <p:cNvPr id="16458" name="Rectangle 74"/>
          <p:cNvSpPr>
            <a:spLocks noChangeArrowheads="1"/>
          </p:cNvSpPr>
          <p:nvPr/>
        </p:nvSpPr>
        <p:spPr bwMode="auto">
          <a:xfrm>
            <a:off x="2552701" y="2981325"/>
            <a:ext cx="6677025" cy="3314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59" name="Line 75"/>
          <p:cNvSpPr>
            <a:spLocks noChangeShapeType="1"/>
          </p:cNvSpPr>
          <p:nvPr/>
        </p:nvSpPr>
        <p:spPr bwMode="auto">
          <a:xfrm>
            <a:off x="3314700" y="2990851"/>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60" name="Line 76"/>
          <p:cNvSpPr>
            <a:spLocks noChangeShapeType="1"/>
          </p:cNvSpPr>
          <p:nvPr/>
        </p:nvSpPr>
        <p:spPr bwMode="auto">
          <a:xfrm>
            <a:off x="4181475" y="2990851"/>
            <a:ext cx="0" cy="33051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645404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1"/>
            <a:ext cx="10058400" cy="651837"/>
          </a:xfrm>
        </p:spPr>
        <p:txBody>
          <a:bodyPr>
            <a:normAutofit/>
          </a:bodyPr>
          <a:lstStyle/>
          <a:p>
            <a:r>
              <a:rPr lang="en-US" altLang="ko-KR" sz="4000" b="1" dirty="0"/>
              <a:t>4. Register Reference </a:t>
            </a:r>
            <a:r>
              <a:rPr lang="en-US" altLang="ko-KR" sz="4000" b="1" dirty="0" smtClean="0"/>
              <a:t>Instruction </a:t>
            </a:r>
            <a:r>
              <a:rPr lang="en-US" altLang="ko-KR" sz="3000" b="1" dirty="0" err="1" smtClean="0"/>
              <a:t>contd</a:t>
            </a:r>
            <a:r>
              <a:rPr lang="en-US" altLang="ko-KR" sz="3000" b="1" dirty="0" smtClean="0"/>
              <a:t>…</a:t>
            </a:r>
            <a:endParaRPr lang="en-IN" sz="3000" dirty="0"/>
          </a:p>
        </p:txBody>
      </p:sp>
      <p:sp>
        <p:nvSpPr>
          <p:cNvPr id="3" name="Content Placeholder 2"/>
          <p:cNvSpPr>
            <a:spLocks noGrp="1"/>
          </p:cNvSpPr>
          <p:nvPr>
            <p:ph idx="1"/>
          </p:nvPr>
        </p:nvSpPr>
        <p:spPr>
          <a:xfrm>
            <a:off x="1069847" y="1632857"/>
            <a:ext cx="10464655" cy="4493623"/>
          </a:xfrm>
        </p:spPr>
        <p:txBody>
          <a:bodyPr>
            <a:normAutofit/>
          </a:bodyPr>
          <a:lstStyle/>
          <a:p>
            <a:r>
              <a:rPr lang="en-US" dirty="0"/>
              <a:t>Register-reference instructions are recognized by the control when </a:t>
            </a:r>
            <a:r>
              <a:rPr lang="en-US" dirty="0" smtClean="0"/>
              <a:t>D7 </a:t>
            </a:r>
            <a:r>
              <a:rPr lang="en-US" dirty="0"/>
              <a:t>= 1 and I = 0. These instructions use bits 0 through 11 of the instruction code to specify one of 12 instructions. </a:t>
            </a:r>
            <a:endParaRPr lang="en-US" dirty="0" smtClean="0"/>
          </a:p>
          <a:p>
            <a:r>
              <a:rPr lang="en-US" dirty="0" smtClean="0"/>
              <a:t>These </a:t>
            </a:r>
            <a:r>
              <a:rPr lang="en-US" dirty="0"/>
              <a:t>12 bits are available in IR(0-11). </a:t>
            </a:r>
            <a:endParaRPr lang="en-US" dirty="0" smtClean="0"/>
          </a:p>
          <a:p>
            <a:r>
              <a:rPr lang="en-US" dirty="0" smtClean="0"/>
              <a:t>These </a:t>
            </a:r>
            <a:r>
              <a:rPr lang="en-US" dirty="0"/>
              <a:t>instructions are executed with the clock transition associated with timing variable T3• Each control function needs the Boolean relation D7I'T3, which we designate for convenience by the symbol r. </a:t>
            </a:r>
            <a:endParaRPr lang="en-US" dirty="0" smtClean="0"/>
          </a:p>
          <a:p>
            <a:r>
              <a:rPr lang="en-US" dirty="0" smtClean="0"/>
              <a:t>The </a:t>
            </a:r>
            <a:r>
              <a:rPr lang="en-US" dirty="0"/>
              <a:t>control function is distinguished by one of the bits in IR(0-11). By assigning the symbol B, to bit </a:t>
            </a:r>
            <a:r>
              <a:rPr lang="en-US" dirty="0" err="1"/>
              <a:t>i</a:t>
            </a:r>
            <a:r>
              <a:rPr lang="en-US" dirty="0"/>
              <a:t> of IR, all control functions can be simply denoted by </a:t>
            </a:r>
            <a:r>
              <a:rPr lang="en-US" dirty="0" err="1" smtClean="0"/>
              <a:t>rBi</a:t>
            </a:r>
            <a:endParaRPr lang="en-US" dirty="0" smtClean="0"/>
          </a:p>
        </p:txBody>
      </p:sp>
    </p:spTree>
    <p:extLst>
      <p:ext uri="{BB962C8B-B14F-4D97-AF65-F5344CB8AC3E}">
        <p14:creationId xmlns:p14="http://schemas.microsoft.com/office/powerpoint/2010/main" val="34796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5. Memory Reference Instructions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7527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80161" y="365760"/>
            <a:ext cx="8882742" cy="380366"/>
          </a:xfrm>
          <a:noFill/>
          <a:ln/>
        </p:spPr>
        <p:txBody>
          <a:bodyPr wrap="none">
            <a:noAutofit/>
          </a:bodyPr>
          <a:lstStyle/>
          <a:p>
            <a:pPr>
              <a:lnSpc>
                <a:spcPct val="87000"/>
              </a:lnSpc>
            </a:pPr>
            <a:r>
              <a:rPr lang="en-US" altLang="ko-KR" sz="4000" b="1" dirty="0" smtClean="0"/>
              <a:t>5. Memory </a:t>
            </a:r>
            <a:r>
              <a:rPr lang="en-US" altLang="ko-KR" sz="4000" b="1" dirty="0"/>
              <a:t>Reference Instruction</a:t>
            </a:r>
          </a:p>
        </p:txBody>
      </p:sp>
      <p:sp>
        <p:nvSpPr>
          <p:cNvPr id="17411" name="Rectangle 3"/>
          <p:cNvSpPr>
            <a:spLocks noChangeArrowheads="1"/>
          </p:cNvSpPr>
          <p:nvPr/>
        </p:nvSpPr>
        <p:spPr bwMode="auto">
          <a:xfrm>
            <a:off x="2262189" y="862013"/>
            <a:ext cx="34925" cy="15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2" name="Rectangle 4"/>
          <p:cNvSpPr>
            <a:spLocks noChangeArrowheads="1"/>
          </p:cNvSpPr>
          <p:nvPr/>
        </p:nvSpPr>
        <p:spPr bwMode="auto">
          <a:xfrm>
            <a:off x="1695450" y="4595814"/>
            <a:ext cx="8617808" cy="2028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102000"/>
              </a:lnSpc>
            </a:pPr>
            <a:r>
              <a:rPr lang="en-US" altLang="ko-KR" sz="1800" b="1" dirty="0">
                <a:latin typeface="Arial" charset="0"/>
              </a:rPr>
              <a:t>AND to AC</a:t>
            </a:r>
          </a:p>
          <a:p>
            <a:pPr latinLnBrk="0">
              <a:lnSpc>
                <a:spcPct val="102000"/>
              </a:lnSpc>
            </a:pPr>
            <a:r>
              <a:rPr lang="en-US" altLang="ko-KR" sz="1800" dirty="0">
                <a:latin typeface="Arial" charset="0"/>
              </a:rPr>
              <a:t>	D</a:t>
            </a:r>
            <a:r>
              <a:rPr lang="en-US" altLang="ko-KR" sz="1800" baseline="-25000" dirty="0">
                <a:latin typeface="Arial" charset="0"/>
              </a:rPr>
              <a:t>0</a:t>
            </a:r>
            <a:r>
              <a:rPr lang="en-US" altLang="ko-KR" sz="1800" dirty="0">
                <a:latin typeface="Arial" charset="0"/>
              </a:rPr>
              <a:t>T</a:t>
            </a:r>
            <a:r>
              <a:rPr lang="en-US" altLang="ko-KR" sz="1800" baseline="-25000" dirty="0">
                <a:latin typeface="Arial" charset="0"/>
              </a:rPr>
              <a:t>4</a:t>
            </a:r>
            <a:r>
              <a:rPr lang="en-US" altLang="ko-KR" sz="1800" dirty="0">
                <a:latin typeface="Arial" charset="0"/>
              </a:rPr>
              <a:t>:	DR </a:t>
            </a:r>
            <a:r>
              <a:rPr lang="en-US" altLang="ko-KR" sz="1800" dirty="0">
                <a:solidFill>
                  <a:srgbClr val="000000"/>
                </a:solidFill>
                <a:latin typeface="Arial" charset="0"/>
                <a:sym typeface="Symbol" pitchFamily="18" charset="2"/>
              </a:rPr>
              <a:t> M[AR]				Read operand</a:t>
            </a:r>
          </a:p>
          <a:p>
            <a:pPr latinLnBrk="0">
              <a:lnSpc>
                <a:spcPct val="102000"/>
              </a:lnSpc>
            </a:pPr>
            <a:r>
              <a:rPr lang="en-US" altLang="ko-KR" sz="1800" dirty="0">
                <a:solidFill>
                  <a:srgbClr val="000000"/>
                </a:solidFill>
                <a:latin typeface="Arial" charset="0"/>
                <a:sym typeface="Symbol" pitchFamily="18" charset="2"/>
              </a:rPr>
              <a:t>	D</a:t>
            </a:r>
            <a:r>
              <a:rPr lang="en-US" altLang="ko-KR" sz="1800" baseline="-25000" dirty="0">
                <a:solidFill>
                  <a:srgbClr val="000000"/>
                </a:solidFill>
                <a:latin typeface="Arial" charset="0"/>
                <a:sym typeface="Symbol" pitchFamily="18" charset="2"/>
              </a:rPr>
              <a:t>0</a:t>
            </a:r>
            <a:r>
              <a:rPr lang="en-US" altLang="ko-KR" sz="1800" dirty="0">
                <a:solidFill>
                  <a:srgbClr val="000000"/>
                </a:solidFill>
                <a:latin typeface="Arial" charset="0"/>
                <a:sym typeface="Symbol" pitchFamily="18" charset="2"/>
              </a:rPr>
              <a:t>T</a:t>
            </a:r>
            <a:r>
              <a:rPr lang="en-US" altLang="ko-KR" sz="1800" baseline="-25000" dirty="0">
                <a:solidFill>
                  <a:srgbClr val="000000"/>
                </a:solidFill>
                <a:latin typeface="Arial" charset="0"/>
                <a:sym typeface="Symbol" pitchFamily="18" charset="2"/>
              </a:rPr>
              <a:t>5</a:t>
            </a:r>
            <a:r>
              <a:rPr lang="en-US" altLang="ko-KR" sz="1800" dirty="0">
                <a:solidFill>
                  <a:srgbClr val="000000"/>
                </a:solidFill>
                <a:latin typeface="Arial" charset="0"/>
                <a:sym typeface="Symbol" pitchFamily="18" charset="2"/>
              </a:rPr>
              <a:t>:	AC  AC  DR, SC  0		AND with AC</a:t>
            </a:r>
          </a:p>
          <a:p>
            <a:pPr latinLnBrk="0">
              <a:lnSpc>
                <a:spcPct val="102000"/>
              </a:lnSpc>
            </a:pPr>
            <a:r>
              <a:rPr lang="en-US" altLang="ko-KR" sz="1800" b="1" dirty="0">
                <a:solidFill>
                  <a:srgbClr val="000000"/>
                </a:solidFill>
                <a:latin typeface="Arial" charset="0"/>
                <a:sym typeface="Symbol" pitchFamily="18" charset="2"/>
              </a:rPr>
              <a:t>ADD to AC</a:t>
            </a:r>
          </a:p>
          <a:p>
            <a:pPr latinLnBrk="0">
              <a:lnSpc>
                <a:spcPct val="102000"/>
              </a:lnSpc>
            </a:pPr>
            <a:r>
              <a:rPr lang="en-US" altLang="ko-KR" sz="1800" dirty="0">
                <a:latin typeface="Arial" charset="0"/>
              </a:rPr>
              <a:t>	D</a:t>
            </a:r>
            <a:r>
              <a:rPr lang="en-US" altLang="ko-KR" sz="1800" baseline="-25000" dirty="0">
                <a:latin typeface="Arial" charset="0"/>
              </a:rPr>
              <a:t>1</a:t>
            </a:r>
            <a:r>
              <a:rPr lang="en-US" altLang="ko-KR" sz="1800" dirty="0">
                <a:latin typeface="Arial" charset="0"/>
              </a:rPr>
              <a:t>T</a:t>
            </a:r>
            <a:r>
              <a:rPr lang="en-US" altLang="ko-KR" sz="1800" baseline="-25000" dirty="0">
                <a:latin typeface="Arial" charset="0"/>
              </a:rPr>
              <a:t>4</a:t>
            </a:r>
            <a:r>
              <a:rPr lang="en-US" altLang="ko-KR" sz="1800" dirty="0">
                <a:latin typeface="Arial" charset="0"/>
              </a:rPr>
              <a:t>:	DR </a:t>
            </a:r>
            <a:r>
              <a:rPr lang="en-US" altLang="ko-KR" sz="1800" dirty="0">
                <a:solidFill>
                  <a:srgbClr val="000000"/>
                </a:solidFill>
                <a:latin typeface="Arial" charset="0"/>
                <a:sym typeface="Symbol" pitchFamily="18" charset="2"/>
              </a:rPr>
              <a:t> M[AR]				Read operand</a:t>
            </a:r>
          </a:p>
          <a:p>
            <a:pPr latinLnBrk="0">
              <a:lnSpc>
                <a:spcPct val="102000"/>
              </a:lnSpc>
            </a:pPr>
            <a:r>
              <a:rPr lang="en-US" altLang="ko-KR" sz="1800" dirty="0">
                <a:solidFill>
                  <a:srgbClr val="000000"/>
                </a:solidFill>
                <a:latin typeface="Arial" charset="0"/>
                <a:sym typeface="Symbol" pitchFamily="18" charset="2"/>
              </a:rPr>
              <a:t>	D</a:t>
            </a:r>
            <a:r>
              <a:rPr lang="en-US" altLang="ko-KR" sz="1800" baseline="-25000" dirty="0">
                <a:solidFill>
                  <a:srgbClr val="000000"/>
                </a:solidFill>
                <a:latin typeface="Arial" charset="0"/>
                <a:sym typeface="Symbol" pitchFamily="18" charset="2"/>
              </a:rPr>
              <a:t>1</a:t>
            </a:r>
            <a:r>
              <a:rPr lang="en-US" altLang="ko-KR" sz="1800" dirty="0">
                <a:solidFill>
                  <a:srgbClr val="000000"/>
                </a:solidFill>
                <a:latin typeface="Arial" charset="0"/>
                <a:sym typeface="Symbol" pitchFamily="18" charset="2"/>
              </a:rPr>
              <a:t>T</a:t>
            </a:r>
            <a:r>
              <a:rPr lang="en-US" altLang="ko-KR" sz="1800" baseline="-25000" dirty="0">
                <a:solidFill>
                  <a:srgbClr val="000000"/>
                </a:solidFill>
                <a:latin typeface="Arial" charset="0"/>
                <a:sym typeface="Symbol" pitchFamily="18" charset="2"/>
              </a:rPr>
              <a:t>5</a:t>
            </a:r>
            <a:r>
              <a:rPr lang="en-US" altLang="ko-KR" sz="1800" dirty="0">
                <a:solidFill>
                  <a:srgbClr val="000000"/>
                </a:solidFill>
                <a:latin typeface="Arial" charset="0"/>
                <a:sym typeface="Symbol" pitchFamily="18" charset="2"/>
              </a:rPr>
              <a:t>:	AC  AC + DR, E  </a:t>
            </a:r>
            <a:r>
              <a:rPr lang="en-US" altLang="ko-KR" sz="1800" dirty="0" err="1">
                <a:solidFill>
                  <a:srgbClr val="000000"/>
                </a:solidFill>
                <a:latin typeface="Arial" charset="0"/>
                <a:sym typeface="Symbol" pitchFamily="18" charset="2"/>
              </a:rPr>
              <a:t>C</a:t>
            </a:r>
            <a:r>
              <a:rPr lang="en-US" altLang="ko-KR" sz="1800" baseline="-25000" dirty="0" err="1">
                <a:solidFill>
                  <a:srgbClr val="000000"/>
                </a:solidFill>
                <a:latin typeface="Arial" charset="0"/>
                <a:sym typeface="Symbol" pitchFamily="18" charset="2"/>
              </a:rPr>
              <a:t>out</a:t>
            </a:r>
            <a:r>
              <a:rPr lang="en-US" altLang="ko-KR" sz="1800" dirty="0">
                <a:solidFill>
                  <a:srgbClr val="000000"/>
                </a:solidFill>
                <a:latin typeface="Arial" charset="0"/>
                <a:sym typeface="Symbol" pitchFamily="18" charset="2"/>
              </a:rPr>
              <a:t>, SC  0	Add to AC and store carry in E</a:t>
            </a:r>
          </a:p>
          <a:p>
            <a:pPr latinLnBrk="0">
              <a:lnSpc>
                <a:spcPct val="102000"/>
              </a:lnSpc>
            </a:pPr>
            <a:endParaRPr lang="en-US" altLang="ko-KR" sz="1800" dirty="0">
              <a:solidFill>
                <a:srgbClr val="000000"/>
              </a:solidFill>
              <a:latin typeface="Arial" charset="0"/>
              <a:sym typeface="Symbol" pitchFamily="18" charset="2"/>
            </a:endParaRPr>
          </a:p>
        </p:txBody>
      </p:sp>
      <p:sp>
        <p:nvSpPr>
          <p:cNvPr id="17414" name="Rectangle 6"/>
          <p:cNvSpPr>
            <a:spLocks noChangeArrowheads="1"/>
          </p:cNvSpPr>
          <p:nvPr/>
        </p:nvSpPr>
        <p:spPr bwMode="auto">
          <a:xfrm>
            <a:off x="1876425" y="3422650"/>
            <a:ext cx="8661400" cy="115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a:latin typeface="Arial" charset="0"/>
              </a:rPr>
              <a:t>- The effective address of the instruction is in AR and was placed there during </a:t>
            </a:r>
          </a:p>
          <a:p>
            <a:pPr latinLnBrk="0"/>
            <a:r>
              <a:rPr lang="en-US" altLang="ko-KR" sz="1800">
                <a:latin typeface="Arial" charset="0"/>
              </a:rPr>
              <a:t>	timing signal T</a:t>
            </a:r>
            <a:r>
              <a:rPr lang="en-US" altLang="ko-KR" sz="1800" baseline="-25000">
                <a:latin typeface="Arial" charset="0"/>
              </a:rPr>
              <a:t>2</a:t>
            </a:r>
            <a:r>
              <a:rPr lang="en-US" altLang="ko-KR" sz="1800">
                <a:latin typeface="Arial" charset="0"/>
              </a:rPr>
              <a:t> when I = 0, or during timing signal T</a:t>
            </a:r>
            <a:r>
              <a:rPr lang="en-US" altLang="ko-KR" sz="1800" baseline="-25000">
                <a:latin typeface="Arial" charset="0"/>
              </a:rPr>
              <a:t>3</a:t>
            </a:r>
            <a:r>
              <a:rPr lang="en-US" altLang="ko-KR" sz="1800">
                <a:latin typeface="Arial" charset="0"/>
              </a:rPr>
              <a:t> when I = 1</a:t>
            </a:r>
          </a:p>
          <a:p>
            <a:pPr latinLnBrk="0"/>
            <a:r>
              <a:rPr lang="en-US" altLang="ko-KR" sz="1800">
                <a:latin typeface="Arial" charset="0"/>
              </a:rPr>
              <a:t>- Memory cycle is assumed to be short enough to complete in a CPU cycle</a:t>
            </a:r>
          </a:p>
          <a:p>
            <a:pPr latinLnBrk="0"/>
            <a:r>
              <a:rPr lang="en-US" altLang="ko-KR" sz="1800">
                <a:latin typeface="Arial" charset="0"/>
              </a:rPr>
              <a:t>- The execution of MR instruction starts with T</a:t>
            </a:r>
            <a:r>
              <a:rPr lang="en-US" altLang="ko-KR" sz="1800" baseline="-25000">
                <a:latin typeface="Arial" charset="0"/>
              </a:rPr>
              <a:t>4</a:t>
            </a:r>
            <a:endParaRPr lang="en-US" altLang="ko-KR" sz="1800">
              <a:latin typeface="Arial" charset="0"/>
            </a:endParaRPr>
          </a:p>
        </p:txBody>
      </p:sp>
      <p:sp>
        <p:nvSpPr>
          <p:cNvPr id="17453" name="Rectangle 45"/>
          <p:cNvSpPr>
            <a:spLocks noChangeArrowheads="1"/>
          </p:cNvSpPr>
          <p:nvPr/>
        </p:nvSpPr>
        <p:spPr bwMode="auto">
          <a:xfrm>
            <a:off x="2047876" y="1054100"/>
            <a:ext cx="639599" cy="23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200">
                <a:latin typeface="Arial" charset="0"/>
              </a:rPr>
              <a:t>Symbol</a:t>
            </a:r>
          </a:p>
        </p:txBody>
      </p:sp>
      <p:sp>
        <p:nvSpPr>
          <p:cNvPr id="17454" name="Rectangle 46"/>
          <p:cNvSpPr>
            <a:spLocks noChangeArrowheads="1"/>
          </p:cNvSpPr>
          <p:nvPr/>
        </p:nvSpPr>
        <p:spPr bwMode="auto">
          <a:xfrm>
            <a:off x="2825751" y="965201"/>
            <a:ext cx="801501" cy="409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200">
                <a:latin typeface="Arial" charset="0"/>
              </a:rPr>
              <a:t>Operation</a:t>
            </a:r>
          </a:p>
          <a:p>
            <a:pPr latinLnBrk="0">
              <a:lnSpc>
                <a:spcPct val="97000"/>
              </a:lnSpc>
            </a:pPr>
            <a:r>
              <a:rPr lang="en-US" altLang="ko-KR" sz="1200">
                <a:latin typeface="Arial" charset="0"/>
              </a:rPr>
              <a:t>Decoder</a:t>
            </a:r>
          </a:p>
        </p:txBody>
      </p:sp>
      <p:sp>
        <p:nvSpPr>
          <p:cNvPr id="17455" name="Rectangle 47"/>
          <p:cNvSpPr>
            <a:spLocks noChangeArrowheads="1"/>
          </p:cNvSpPr>
          <p:nvPr/>
        </p:nvSpPr>
        <p:spPr bwMode="auto">
          <a:xfrm>
            <a:off x="3879850" y="1054100"/>
            <a:ext cx="1559722" cy="23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200">
                <a:latin typeface="Arial" charset="0"/>
              </a:rPr>
              <a:t>Symbolic Description</a:t>
            </a:r>
          </a:p>
        </p:txBody>
      </p:sp>
      <p:sp>
        <p:nvSpPr>
          <p:cNvPr id="17456" name="Line 48"/>
          <p:cNvSpPr>
            <a:spLocks noChangeShapeType="1"/>
          </p:cNvSpPr>
          <p:nvPr/>
        </p:nvSpPr>
        <p:spPr bwMode="auto">
          <a:xfrm>
            <a:off x="2749550" y="952501"/>
            <a:ext cx="0" cy="21955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58" name="Rectangle 50"/>
          <p:cNvSpPr>
            <a:spLocks noChangeArrowheads="1"/>
          </p:cNvSpPr>
          <p:nvPr/>
        </p:nvSpPr>
        <p:spPr bwMode="auto">
          <a:xfrm>
            <a:off x="1952626" y="952501"/>
            <a:ext cx="7700963" cy="21875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7" name="Text Box 89"/>
          <p:cNvSpPr txBox="1">
            <a:spLocks noChangeArrowheads="1"/>
          </p:cNvSpPr>
          <p:nvPr/>
        </p:nvSpPr>
        <p:spPr bwMode="auto">
          <a:xfrm>
            <a:off x="1993900" y="1322388"/>
            <a:ext cx="6941324" cy="18158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dirty="0">
                <a:solidFill>
                  <a:srgbClr val="000000"/>
                </a:solidFill>
                <a:latin typeface="Arial" charset="0"/>
              </a:rPr>
              <a:t>AND	  D</a:t>
            </a:r>
            <a:r>
              <a:rPr lang="en-US" altLang="ko-KR" sz="1600" baseline="-25000" dirty="0">
                <a:solidFill>
                  <a:srgbClr val="000000"/>
                </a:solidFill>
                <a:latin typeface="Arial" charset="0"/>
              </a:rPr>
              <a:t>0</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AC  M[AR]</a:t>
            </a:r>
          </a:p>
          <a:p>
            <a:pPr latinLnBrk="0"/>
            <a:r>
              <a:rPr lang="en-US" altLang="ko-KR" sz="1600" dirty="0">
                <a:solidFill>
                  <a:srgbClr val="000000"/>
                </a:solidFill>
                <a:latin typeface="Arial" charset="0"/>
              </a:rPr>
              <a:t>ADD	  D</a:t>
            </a:r>
            <a:r>
              <a:rPr lang="en-US" altLang="ko-KR" sz="1600" baseline="-25000" dirty="0">
                <a:solidFill>
                  <a:srgbClr val="000000"/>
                </a:solidFill>
                <a:latin typeface="Arial" charset="0"/>
              </a:rPr>
              <a:t>1</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AC + M[AR], E  </a:t>
            </a:r>
            <a:r>
              <a:rPr lang="en-US" altLang="ko-KR" sz="1600" dirty="0" err="1">
                <a:solidFill>
                  <a:srgbClr val="000000"/>
                </a:solidFill>
                <a:latin typeface="Arial" charset="0"/>
                <a:sym typeface="Symbol" pitchFamily="18" charset="2"/>
              </a:rPr>
              <a:t>C</a:t>
            </a:r>
            <a:r>
              <a:rPr lang="en-US" altLang="ko-KR" sz="1600" baseline="-25000" dirty="0" err="1">
                <a:solidFill>
                  <a:srgbClr val="000000"/>
                </a:solidFill>
                <a:latin typeface="Arial" charset="0"/>
                <a:sym typeface="Symbol" pitchFamily="18" charset="2"/>
              </a:rPr>
              <a:t>out</a:t>
            </a:r>
            <a:endParaRPr lang="en-US" altLang="ko-KR" sz="1600" dirty="0">
              <a:solidFill>
                <a:srgbClr val="000000"/>
              </a:solidFill>
              <a:latin typeface="Arial" charset="0"/>
              <a:sym typeface="Symbol" pitchFamily="18" charset="2"/>
            </a:endParaRPr>
          </a:p>
          <a:p>
            <a:pPr latinLnBrk="0"/>
            <a:r>
              <a:rPr lang="en-US" altLang="ko-KR" sz="1600" dirty="0">
                <a:solidFill>
                  <a:srgbClr val="000000"/>
                </a:solidFill>
                <a:latin typeface="Arial" charset="0"/>
              </a:rPr>
              <a:t>LDA	  D</a:t>
            </a:r>
            <a:r>
              <a:rPr lang="en-US" altLang="ko-KR" sz="1600" baseline="-25000" dirty="0">
                <a:solidFill>
                  <a:srgbClr val="000000"/>
                </a:solidFill>
                <a:latin typeface="Arial" charset="0"/>
              </a:rPr>
              <a:t>2</a:t>
            </a:r>
            <a:r>
              <a:rPr lang="en-US" altLang="ko-KR" sz="1600" dirty="0">
                <a:solidFill>
                  <a:srgbClr val="000000"/>
                </a:solidFill>
                <a:latin typeface="Arial" charset="0"/>
              </a:rPr>
              <a:t>	   AC </a:t>
            </a:r>
            <a:r>
              <a:rPr lang="en-US" altLang="ko-KR" sz="1600" dirty="0">
                <a:solidFill>
                  <a:srgbClr val="000000"/>
                </a:solidFill>
                <a:latin typeface="Arial" charset="0"/>
                <a:sym typeface="Symbol" pitchFamily="18" charset="2"/>
              </a:rPr>
              <a:t>  M[AR]</a:t>
            </a:r>
          </a:p>
          <a:p>
            <a:pPr latinLnBrk="0"/>
            <a:r>
              <a:rPr lang="en-US" altLang="ko-KR" sz="1600" dirty="0">
                <a:solidFill>
                  <a:srgbClr val="000000"/>
                </a:solidFill>
                <a:latin typeface="Arial" charset="0"/>
              </a:rPr>
              <a:t>STA	  D</a:t>
            </a:r>
            <a:r>
              <a:rPr lang="en-US" altLang="ko-KR" sz="1600" baseline="-25000" dirty="0">
                <a:solidFill>
                  <a:srgbClr val="000000"/>
                </a:solidFill>
                <a:latin typeface="Arial" charset="0"/>
              </a:rPr>
              <a:t>3</a:t>
            </a:r>
            <a:r>
              <a:rPr lang="en-US" altLang="ko-KR" sz="1600" dirty="0">
                <a:solidFill>
                  <a:srgbClr val="000000"/>
                </a:solidFill>
                <a:latin typeface="Arial" charset="0"/>
              </a:rPr>
              <a:t>	   M[AR] </a:t>
            </a:r>
            <a:r>
              <a:rPr lang="en-US" altLang="ko-KR" sz="1600" dirty="0">
                <a:solidFill>
                  <a:srgbClr val="000000"/>
                </a:solidFill>
                <a:latin typeface="Arial" charset="0"/>
                <a:sym typeface="Symbol" pitchFamily="18" charset="2"/>
              </a:rPr>
              <a:t>  AC</a:t>
            </a:r>
          </a:p>
          <a:p>
            <a:pPr latinLnBrk="0"/>
            <a:r>
              <a:rPr lang="en-US" altLang="ko-KR" sz="1600" dirty="0">
                <a:solidFill>
                  <a:srgbClr val="000000"/>
                </a:solidFill>
                <a:latin typeface="Arial" charset="0"/>
              </a:rPr>
              <a:t>BUN  	  D</a:t>
            </a:r>
            <a:r>
              <a:rPr lang="en-US" altLang="ko-KR" sz="1600" baseline="-25000" dirty="0">
                <a:solidFill>
                  <a:srgbClr val="000000"/>
                </a:solidFill>
                <a:latin typeface="Arial" charset="0"/>
              </a:rPr>
              <a:t>4</a:t>
            </a:r>
            <a:r>
              <a:rPr lang="en-US" altLang="ko-KR" sz="1600" dirty="0">
                <a:solidFill>
                  <a:srgbClr val="000000"/>
                </a:solidFill>
                <a:latin typeface="Arial" charset="0"/>
              </a:rPr>
              <a:t>	   PC </a:t>
            </a:r>
            <a:r>
              <a:rPr lang="en-US" altLang="ko-KR" sz="1600" dirty="0">
                <a:solidFill>
                  <a:srgbClr val="000000"/>
                </a:solidFill>
                <a:latin typeface="Arial" charset="0"/>
                <a:sym typeface="Symbol" pitchFamily="18" charset="2"/>
              </a:rPr>
              <a:t>  AR</a:t>
            </a:r>
          </a:p>
          <a:p>
            <a:pPr latinLnBrk="0"/>
            <a:r>
              <a:rPr lang="en-US" altLang="ko-KR" sz="1600" dirty="0">
                <a:solidFill>
                  <a:srgbClr val="000000"/>
                </a:solidFill>
                <a:latin typeface="Arial" charset="0"/>
              </a:rPr>
              <a:t>BSA	  D</a:t>
            </a:r>
            <a:r>
              <a:rPr lang="en-US" altLang="ko-KR" sz="1600" baseline="-25000" dirty="0">
                <a:solidFill>
                  <a:srgbClr val="000000"/>
                </a:solidFill>
                <a:latin typeface="Arial" charset="0"/>
              </a:rPr>
              <a:t>5</a:t>
            </a:r>
            <a:r>
              <a:rPr lang="en-US" altLang="ko-KR" sz="1600" dirty="0">
                <a:solidFill>
                  <a:srgbClr val="000000"/>
                </a:solidFill>
                <a:latin typeface="Arial" charset="0"/>
              </a:rPr>
              <a:t>	   M[AR] </a:t>
            </a:r>
            <a:r>
              <a:rPr lang="en-US" altLang="ko-KR" sz="1600" dirty="0">
                <a:solidFill>
                  <a:srgbClr val="000000"/>
                </a:solidFill>
                <a:latin typeface="Arial" charset="0"/>
                <a:sym typeface="Symbol" pitchFamily="18" charset="2"/>
              </a:rPr>
              <a:t>  PC, PC  AR + 1</a:t>
            </a:r>
          </a:p>
          <a:p>
            <a:pPr latinLnBrk="0"/>
            <a:r>
              <a:rPr lang="en-US" altLang="ko-KR" sz="1600" dirty="0">
                <a:solidFill>
                  <a:srgbClr val="000000"/>
                </a:solidFill>
                <a:latin typeface="Arial" charset="0"/>
              </a:rPr>
              <a:t>ISZ	  D</a:t>
            </a:r>
            <a:r>
              <a:rPr lang="en-US" altLang="ko-KR" sz="1600" baseline="-25000" dirty="0">
                <a:solidFill>
                  <a:srgbClr val="000000"/>
                </a:solidFill>
                <a:latin typeface="Arial" charset="0"/>
              </a:rPr>
              <a:t>6</a:t>
            </a:r>
            <a:r>
              <a:rPr lang="en-US" altLang="ko-KR" sz="1600" dirty="0">
                <a:solidFill>
                  <a:srgbClr val="000000"/>
                </a:solidFill>
                <a:latin typeface="Arial" charset="0"/>
              </a:rPr>
              <a:t>	   M[AR] </a:t>
            </a:r>
            <a:r>
              <a:rPr lang="en-US" altLang="ko-KR" sz="1600" dirty="0">
                <a:solidFill>
                  <a:srgbClr val="000000"/>
                </a:solidFill>
                <a:latin typeface="Arial" charset="0"/>
                <a:sym typeface="Symbol" pitchFamily="18" charset="2"/>
              </a:rPr>
              <a:t>  M[AR] + 1, if M[AR] + 1 = 0 then PC  PC+1</a:t>
            </a:r>
          </a:p>
        </p:txBody>
      </p:sp>
      <p:sp>
        <p:nvSpPr>
          <p:cNvPr id="17498" name="Line 90"/>
          <p:cNvSpPr>
            <a:spLocks noChangeShapeType="1"/>
          </p:cNvSpPr>
          <p:nvPr/>
        </p:nvSpPr>
        <p:spPr bwMode="auto">
          <a:xfrm>
            <a:off x="3663950" y="971551"/>
            <a:ext cx="0" cy="21955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99" name="Line 91"/>
          <p:cNvSpPr>
            <a:spLocks noChangeShapeType="1"/>
          </p:cNvSpPr>
          <p:nvPr/>
        </p:nvSpPr>
        <p:spPr bwMode="auto">
          <a:xfrm>
            <a:off x="1952626" y="1352550"/>
            <a:ext cx="77247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p>
            <a:endParaRPr lang="en-US"/>
          </a:p>
        </p:txBody>
      </p:sp>
    </p:spTree>
    <p:extLst>
      <p:ext uri="{BB962C8B-B14F-4D97-AF65-F5344CB8AC3E}">
        <p14:creationId xmlns:p14="http://schemas.microsoft.com/office/powerpoint/2010/main" val="4145616396"/>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74325" y="82448"/>
            <a:ext cx="9747069" cy="798513"/>
          </a:xfrm>
          <a:noFill/>
          <a:ln/>
        </p:spPr>
        <p:txBody>
          <a:bodyPr anchor="ctr">
            <a:noAutofit/>
          </a:bodyPr>
          <a:lstStyle/>
          <a:p>
            <a:r>
              <a:rPr lang="en-US" altLang="ko-KR" sz="3500" b="1" dirty="0" smtClean="0"/>
              <a:t>5 </a:t>
            </a:r>
            <a:r>
              <a:rPr lang="en-US" altLang="ko-KR" sz="3500" b="1" dirty="0"/>
              <a:t>Memory Reference </a:t>
            </a:r>
            <a:r>
              <a:rPr lang="en-US" altLang="ko-KR" sz="3500" b="1" dirty="0" smtClean="0"/>
              <a:t>Instruction      </a:t>
            </a:r>
            <a:r>
              <a:rPr lang="en-US" altLang="ko-KR" sz="2500" b="1" dirty="0" err="1"/>
              <a:t>contd</a:t>
            </a:r>
            <a:r>
              <a:rPr lang="en-US" altLang="ko-KR" sz="2500" b="1" dirty="0"/>
              <a:t>…</a:t>
            </a:r>
            <a:endParaRPr lang="en-US" altLang="ko-KR" sz="2500" dirty="0"/>
          </a:p>
        </p:txBody>
      </p:sp>
      <p:sp>
        <p:nvSpPr>
          <p:cNvPr id="18505" name="Rectangle 73"/>
          <p:cNvSpPr>
            <a:spLocks noChangeArrowheads="1"/>
          </p:cNvSpPr>
          <p:nvPr/>
        </p:nvSpPr>
        <p:spPr bwMode="auto">
          <a:xfrm>
            <a:off x="6583363" y="3340100"/>
            <a:ext cx="255179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           Memory, PC after execution</a:t>
            </a:r>
          </a:p>
        </p:txBody>
      </p:sp>
      <p:sp>
        <p:nvSpPr>
          <p:cNvPr id="18440" name="Rectangle 8"/>
          <p:cNvSpPr>
            <a:spLocks noChangeArrowheads="1"/>
          </p:cNvSpPr>
          <p:nvPr/>
        </p:nvSpPr>
        <p:spPr bwMode="auto">
          <a:xfrm>
            <a:off x="7877176" y="4770438"/>
            <a:ext cx="2952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200">
                <a:latin typeface="Arial" charset="0"/>
              </a:rPr>
              <a:t>21</a:t>
            </a:r>
          </a:p>
        </p:txBody>
      </p:sp>
      <p:sp>
        <p:nvSpPr>
          <p:cNvPr id="18464" name="Rectangle 32"/>
          <p:cNvSpPr>
            <a:spLocks noChangeArrowheads="1"/>
          </p:cNvSpPr>
          <p:nvPr/>
        </p:nvSpPr>
        <p:spPr bwMode="auto">
          <a:xfrm>
            <a:off x="4676775" y="3629026"/>
            <a:ext cx="1504950" cy="2620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Rectangle 33"/>
          <p:cNvSpPr>
            <a:spLocks noChangeArrowheads="1"/>
          </p:cNvSpPr>
          <p:nvPr/>
        </p:nvSpPr>
        <p:spPr bwMode="auto">
          <a:xfrm>
            <a:off x="4656139" y="36163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8466" name="Rectangle 34"/>
          <p:cNvSpPr>
            <a:spLocks noChangeArrowheads="1"/>
          </p:cNvSpPr>
          <p:nvPr/>
        </p:nvSpPr>
        <p:spPr bwMode="auto">
          <a:xfrm>
            <a:off x="4948238" y="36163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BSA</a:t>
            </a:r>
          </a:p>
        </p:txBody>
      </p:sp>
      <p:sp>
        <p:nvSpPr>
          <p:cNvPr id="18467" name="Rectangle 35"/>
          <p:cNvSpPr>
            <a:spLocks noChangeArrowheads="1"/>
          </p:cNvSpPr>
          <p:nvPr/>
        </p:nvSpPr>
        <p:spPr bwMode="auto">
          <a:xfrm>
            <a:off x="5729289" y="3616325"/>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135</a:t>
            </a:r>
          </a:p>
        </p:txBody>
      </p:sp>
      <p:sp>
        <p:nvSpPr>
          <p:cNvPr id="18468" name="Rectangle 36"/>
          <p:cNvSpPr>
            <a:spLocks noChangeArrowheads="1"/>
          </p:cNvSpPr>
          <p:nvPr/>
        </p:nvSpPr>
        <p:spPr bwMode="auto">
          <a:xfrm>
            <a:off x="4656139" y="3865563"/>
            <a:ext cx="12407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Next instruction</a:t>
            </a:r>
          </a:p>
        </p:txBody>
      </p:sp>
      <p:sp>
        <p:nvSpPr>
          <p:cNvPr id="18469" name="Rectangle 37"/>
          <p:cNvSpPr>
            <a:spLocks noChangeArrowheads="1"/>
          </p:cNvSpPr>
          <p:nvPr/>
        </p:nvSpPr>
        <p:spPr bwMode="auto">
          <a:xfrm>
            <a:off x="4948239" y="5014913"/>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Subroutine</a:t>
            </a:r>
          </a:p>
        </p:txBody>
      </p:sp>
      <p:sp>
        <p:nvSpPr>
          <p:cNvPr id="18470" name="Line 38"/>
          <p:cNvSpPr>
            <a:spLocks noChangeShapeType="1"/>
          </p:cNvSpPr>
          <p:nvPr/>
        </p:nvSpPr>
        <p:spPr bwMode="auto">
          <a:xfrm>
            <a:off x="4676775" y="387667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1" name="Line 39"/>
          <p:cNvSpPr>
            <a:spLocks noChangeShapeType="1"/>
          </p:cNvSpPr>
          <p:nvPr/>
        </p:nvSpPr>
        <p:spPr bwMode="auto">
          <a:xfrm>
            <a:off x="4676775" y="41243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2" name="Rectangle 40"/>
          <p:cNvSpPr>
            <a:spLocks noChangeArrowheads="1"/>
          </p:cNvSpPr>
          <p:nvPr/>
        </p:nvSpPr>
        <p:spPr bwMode="auto">
          <a:xfrm>
            <a:off x="4298950" y="3616325"/>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20</a:t>
            </a:r>
          </a:p>
        </p:txBody>
      </p:sp>
      <p:sp>
        <p:nvSpPr>
          <p:cNvPr id="18473" name="Rectangle 41"/>
          <p:cNvSpPr>
            <a:spLocks noChangeArrowheads="1"/>
          </p:cNvSpPr>
          <p:nvPr/>
        </p:nvSpPr>
        <p:spPr bwMode="auto">
          <a:xfrm>
            <a:off x="3930650" y="3849688"/>
            <a:ext cx="74219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 = 21</a:t>
            </a:r>
          </a:p>
        </p:txBody>
      </p:sp>
      <p:sp>
        <p:nvSpPr>
          <p:cNvPr id="18474" name="Line 42"/>
          <p:cNvSpPr>
            <a:spLocks noChangeShapeType="1"/>
          </p:cNvSpPr>
          <p:nvPr/>
        </p:nvSpPr>
        <p:spPr bwMode="auto">
          <a:xfrm>
            <a:off x="4676775" y="477837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5" name="Line 43"/>
          <p:cNvSpPr>
            <a:spLocks noChangeShapeType="1"/>
          </p:cNvSpPr>
          <p:nvPr/>
        </p:nvSpPr>
        <p:spPr bwMode="auto">
          <a:xfrm>
            <a:off x="4676775" y="50260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6" name="Rectangle 44"/>
          <p:cNvSpPr>
            <a:spLocks noChangeArrowheads="1"/>
          </p:cNvSpPr>
          <p:nvPr/>
        </p:nvSpPr>
        <p:spPr bwMode="auto">
          <a:xfrm>
            <a:off x="3840164" y="4751388"/>
            <a:ext cx="82715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AR = 135</a:t>
            </a:r>
          </a:p>
        </p:txBody>
      </p:sp>
      <p:sp>
        <p:nvSpPr>
          <p:cNvPr id="18477" name="Rectangle 45"/>
          <p:cNvSpPr>
            <a:spLocks noChangeArrowheads="1"/>
          </p:cNvSpPr>
          <p:nvPr/>
        </p:nvSpPr>
        <p:spPr bwMode="auto">
          <a:xfrm>
            <a:off x="4222751" y="5014913"/>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136</a:t>
            </a:r>
          </a:p>
        </p:txBody>
      </p:sp>
      <p:sp>
        <p:nvSpPr>
          <p:cNvPr id="18478" name="Rectangle 46"/>
          <p:cNvSpPr>
            <a:spLocks noChangeArrowheads="1"/>
          </p:cNvSpPr>
          <p:nvPr/>
        </p:nvSpPr>
        <p:spPr bwMode="auto">
          <a:xfrm>
            <a:off x="4656139" y="60055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18479" name="Rectangle 47"/>
          <p:cNvSpPr>
            <a:spLocks noChangeArrowheads="1"/>
          </p:cNvSpPr>
          <p:nvPr/>
        </p:nvSpPr>
        <p:spPr bwMode="auto">
          <a:xfrm>
            <a:off x="4948238" y="6005513"/>
            <a:ext cx="5065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BUN</a:t>
            </a:r>
          </a:p>
        </p:txBody>
      </p:sp>
      <p:sp>
        <p:nvSpPr>
          <p:cNvPr id="18480" name="Rectangle 48"/>
          <p:cNvSpPr>
            <a:spLocks noChangeArrowheads="1"/>
          </p:cNvSpPr>
          <p:nvPr/>
        </p:nvSpPr>
        <p:spPr bwMode="auto">
          <a:xfrm>
            <a:off x="5710239" y="6005513"/>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135</a:t>
            </a:r>
          </a:p>
        </p:txBody>
      </p:sp>
      <p:sp>
        <p:nvSpPr>
          <p:cNvPr id="18481" name="Line 49"/>
          <p:cNvSpPr>
            <a:spLocks noChangeShapeType="1"/>
          </p:cNvSpPr>
          <p:nvPr/>
        </p:nvSpPr>
        <p:spPr bwMode="auto">
          <a:xfrm>
            <a:off x="4676775" y="60166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2" name="Arc 50"/>
          <p:cNvSpPr>
            <a:spLocks/>
          </p:cNvSpPr>
          <p:nvPr/>
        </p:nvSpPr>
        <p:spPr bwMode="auto">
          <a:xfrm>
            <a:off x="5356225" y="5705476"/>
            <a:ext cx="96838" cy="13811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3" name="Line 51"/>
          <p:cNvSpPr>
            <a:spLocks noChangeShapeType="1"/>
          </p:cNvSpPr>
          <p:nvPr/>
        </p:nvSpPr>
        <p:spPr bwMode="auto">
          <a:xfrm>
            <a:off x="5403850" y="5272089"/>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4" name="Rectangle 52"/>
          <p:cNvSpPr>
            <a:spLocks noChangeArrowheads="1"/>
          </p:cNvSpPr>
          <p:nvPr/>
        </p:nvSpPr>
        <p:spPr bwMode="auto">
          <a:xfrm>
            <a:off x="4005263" y="3311525"/>
            <a:ext cx="243156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dirty="0">
                <a:solidFill>
                  <a:srgbClr val="000000"/>
                </a:solidFill>
                <a:latin typeface="Arial" charset="0"/>
              </a:rPr>
              <a:t>         Memory, PC, AR at time T4</a:t>
            </a:r>
          </a:p>
        </p:txBody>
      </p:sp>
      <p:sp>
        <p:nvSpPr>
          <p:cNvPr id="18485" name="Rectangle 53"/>
          <p:cNvSpPr>
            <a:spLocks noChangeArrowheads="1"/>
          </p:cNvSpPr>
          <p:nvPr/>
        </p:nvSpPr>
        <p:spPr bwMode="auto">
          <a:xfrm>
            <a:off x="7340600" y="3643313"/>
            <a:ext cx="1504950" cy="262096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6" name="Rectangle 54"/>
          <p:cNvSpPr>
            <a:spLocks noChangeArrowheads="1"/>
          </p:cNvSpPr>
          <p:nvPr/>
        </p:nvSpPr>
        <p:spPr bwMode="auto">
          <a:xfrm>
            <a:off x="7332664" y="36163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8487" name="Rectangle 55"/>
          <p:cNvSpPr>
            <a:spLocks noChangeArrowheads="1"/>
          </p:cNvSpPr>
          <p:nvPr/>
        </p:nvSpPr>
        <p:spPr bwMode="auto">
          <a:xfrm>
            <a:off x="7626350" y="36163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BSA</a:t>
            </a:r>
          </a:p>
        </p:txBody>
      </p:sp>
      <p:sp>
        <p:nvSpPr>
          <p:cNvPr id="18488" name="Rectangle 56"/>
          <p:cNvSpPr>
            <a:spLocks noChangeArrowheads="1"/>
          </p:cNvSpPr>
          <p:nvPr/>
        </p:nvSpPr>
        <p:spPr bwMode="auto">
          <a:xfrm>
            <a:off x="8378826" y="3616325"/>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135</a:t>
            </a:r>
          </a:p>
        </p:txBody>
      </p:sp>
      <p:sp>
        <p:nvSpPr>
          <p:cNvPr id="18489" name="Rectangle 57"/>
          <p:cNvSpPr>
            <a:spLocks noChangeArrowheads="1"/>
          </p:cNvSpPr>
          <p:nvPr/>
        </p:nvSpPr>
        <p:spPr bwMode="auto">
          <a:xfrm>
            <a:off x="7332664" y="3865563"/>
            <a:ext cx="124072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Next instruction</a:t>
            </a:r>
          </a:p>
        </p:txBody>
      </p:sp>
      <p:sp>
        <p:nvSpPr>
          <p:cNvPr id="18490" name="Rectangle 58"/>
          <p:cNvSpPr>
            <a:spLocks noChangeArrowheads="1"/>
          </p:cNvSpPr>
          <p:nvPr/>
        </p:nvSpPr>
        <p:spPr bwMode="auto">
          <a:xfrm>
            <a:off x="7626351" y="5014913"/>
            <a:ext cx="92333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Subroutine</a:t>
            </a:r>
          </a:p>
        </p:txBody>
      </p:sp>
      <p:sp>
        <p:nvSpPr>
          <p:cNvPr id="18491" name="Line 59"/>
          <p:cNvSpPr>
            <a:spLocks noChangeShapeType="1"/>
          </p:cNvSpPr>
          <p:nvPr/>
        </p:nvSpPr>
        <p:spPr bwMode="auto">
          <a:xfrm>
            <a:off x="7353300" y="387667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2" name="Line 60"/>
          <p:cNvSpPr>
            <a:spLocks noChangeShapeType="1"/>
          </p:cNvSpPr>
          <p:nvPr/>
        </p:nvSpPr>
        <p:spPr bwMode="auto">
          <a:xfrm>
            <a:off x="7353300" y="41243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3" name="Rectangle 61"/>
          <p:cNvSpPr>
            <a:spLocks noChangeArrowheads="1"/>
          </p:cNvSpPr>
          <p:nvPr/>
        </p:nvSpPr>
        <p:spPr bwMode="auto">
          <a:xfrm>
            <a:off x="6977063" y="3616325"/>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20</a:t>
            </a:r>
          </a:p>
        </p:txBody>
      </p:sp>
      <p:sp>
        <p:nvSpPr>
          <p:cNvPr id="18494" name="Rectangle 62"/>
          <p:cNvSpPr>
            <a:spLocks noChangeArrowheads="1"/>
          </p:cNvSpPr>
          <p:nvPr/>
        </p:nvSpPr>
        <p:spPr bwMode="auto">
          <a:xfrm>
            <a:off x="6964363" y="3865563"/>
            <a:ext cx="35266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21</a:t>
            </a:r>
          </a:p>
        </p:txBody>
      </p:sp>
      <p:sp>
        <p:nvSpPr>
          <p:cNvPr id="18495" name="Line 63"/>
          <p:cNvSpPr>
            <a:spLocks noChangeShapeType="1"/>
          </p:cNvSpPr>
          <p:nvPr/>
        </p:nvSpPr>
        <p:spPr bwMode="auto">
          <a:xfrm>
            <a:off x="7353300" y="477837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6" name="Line 64"/>
          <p:cNvSpPr>
            <a:spLocks noChangeShapeType="1"/>
          </p:cNvSpPr>
          <p:nvPr/>
        </p:nvSpPr>
        <p:spPr bwMode="auto">
          <a:xfrm>
            <a:off x="7353300" y="50260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7" name="Rectangle 65"/>
          <p:cNvSpPr>
            <a:spLocks noChangeArrowheads="1"/>
          </p:cNvSpPr>
          <p:nvPr/>
        </p:nvSpPr>
        <p:spPr bwMode="auto">
          <a:xfrm>
            <a:off x="6899276" y="4767263"/>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135</a:t>
            </a:r>
          </a:p>
        </p:txBody>
      </p:sp>
      <p:sp>
        <p:nvSpPr>
          <p:cNvPr id="18498" name="Rectangle 66"/>
          <p:cNvSpPr>
            <a:spLocks noChangeArrowheads="1"/>
          </p:cNvSpPr>
          <p:nvPr/>
        </p:nvSpPr>
        <p:spPr bwMode="auto">
          <a:xfrm>
            <a:off x="6516689" y="5030788"/>
            <a:ext cx="82715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 = 136</a:t>
            </a:r>
          </a:p>
        </p:txBody>
      </p:sp>
      <p:sp>
        <p:nvSpPr>
          <p:cNvPr id="18499" name="Rectangle 67"/>
          <p:cNvSpPr>
            <a:spLocks noChangeArrowheads="1"/>
          </p:cNvSpPr>
          <p:nvPr/>
        </p:nvSpPr>
        <p:spPr bwMode="auto">
          <a:xfrm>
            <a:off x="7332664" y="60055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18500" name="Rectangle 68"/>
          <p:cNvSpPr>
            <a:spLocks noChangeArrowheads="1"/>
          </p:cNvSpPr>
          <p:nvPr/>
        </p:nvSpPr>
        <p:spPr bwMode="auto">
          <a:xfrm>
            <a:off x="7626350" y="6005513"/>
            <a:ext cx="5065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BUN</a:t>
            </a:r>
          </a:p>
        </p:txBody>
      </p:sp>
      <p:sp>
        <p:nvSpPr>
          <p:cNvPr id="18501" name="Rectangle 69"/>
          <p:cNvSpPr>
            <a:spLocks noChangeArrowheads="1"/>
          </p:cNvSpPr>
          <p:nvPr/>
        </p:nvSpPr>
        <p:spPr bwMode="auto">
          <a:xfrm>
            <a:off x="8435976" y="6005513"/>
            <a:ext cx="4376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135</a:t>
            </a:r>
          </a:p>
        </p:txBody>
      </p:sp>
      <p:sp>
        <p:nvSpPr>
          <p:cNvPr id="18502" name="Line 70"/>
          <p:cNvSpPr>
            <a:spLocks noChangeShapeType="1"/>
          </p:cNvSpPr>
          <p:nvPr/>
        </p:nvSpPr>
        <p:spPr bwMode="auto">
          <a:xfrm>
            <a:off x="7353300" y="6016625"/>
            <a:ext cx="15049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3" name="Arc 71"/>
          <p:cNvSpPr>
            <a:spLocks/>
          </p:cNvSpPr>
          <p:nvPr/>
        </p:nvSpPr>
        <p:spPr bwMode="auto">
          <a:xfrm>
            <a:off x="8032750" y="5705476"/>
            <a:ext cx="96838" cy="13811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4" name="Line 72"/>
          <p:cNvSpPr>
            <a:spLocks noChangeShapeType="1"/>
          </p:cNvSpPr>
          <p:nvPr/>
        </p:nvSpPr>
        <p:spPr bwMode="auto">
          <a:xfrm>
            <a:off x="8080375" y="5272089"/>
            <a:ext cx="0" cy="452437"/>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6" name="Rectangle 74"/>
          <p:cNvSpPr>
            <a:spLocks noChangeArrowheads="1"/>
          </p:cNvSpPr>
          <p:nvPr/>
        </p:nvSpPr>
        <p:spPr bwMode="auto">
          <a:xfrm>
            <a:off x="5051425" y="6269038"/>
            <a:ext cx="7373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Memory</a:t>
            </a:r>
          </a:p>
        </p:txBody>
      </p:sp>
      <p:sp>
        <p:nvSpPr>
          <p:cNvPr id="18507" name="Rectangle 75"/>
          <p:cNvSpPr>
            <a:spLocks noChangeArrowheads="1"/>
          </p:cNvSpPr>
          <p:nvPr/>
        </p:nvSpPr>
        <p:spPr bwMode="auto">
          <a:xfrm>
            <a:off x="7689850" y="6297613"/>
            <a:ext cx="73738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Memory</a:t>
            </a:r>
          </a:p>
        </p:txBody>
      </p:sp>
      <p:sp>
        <p:nvSpPr>
          <p:cNvPr id="18508" name="Rectangle 76"/>
          <p:cNvSpPr>
            <a:spLocks noChangeArrowheads="1"/>
          </p:cNvSpPr>
          <p:nvPr/>
        </p:nvSpPr>
        <p:spPr bwMode="auto">
          <a:xfrm>
            <a:off x="2162175" y="831850"/>
            <a:ext cx="7608842"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800" b="1" dirty="0">
                <a:latin typeface="Arial" charset="0"/>
              </a:rPr>
              <a:t>LDA: </a:t>
            </a:r>
            <a:r>
              <a:rPr lang="en-US" altLang="ko-KR" sz="1800" dirty="0">
                <a:latin typeface="Arial" charset="0"/>
              </a:rPr>
              <a:t>Load to AC</a:t>
            </a:r>
            <a:endParaRPr lang="en-US" altLang="ko-KR" sz="1800" dirty="0">
              <a:solidFill>
                <a:srgbClr val="000000"/>
              </a:solidFill>
              <a:latin typeface="Arial" charset="0"/>
              <a:sym typeface="Symbol" pitchFamily="18" charset="2"/>
            </a:endParaRPr>
          </a:p>
          <a:p>
            <a:pPr latinLnBrk="0">
              <a:lnSpc>
                <a:spcPct val="97000"/>
              </a:lnSpc>
            </a:pPr>
            <a:r>
              <a:rPr lang="en-US" altLang="ko-KR" sz="1800" dirty="0">
                <a:latin typeface="Arial" charset="0"/>
              </a:rPr>
              <a:t>	D</a:t>
            </a:r>
            <a:r>
              <a:rPr lang="en-US" altLang="ko-KR" sz="1800" baseline="-25000" dirty="0">
                <a:latin typeface="Arial" charset="0"/>
              </a:rPr>
              <a:t>2</a:t>
            </a:r>
            <a:r>
              <a:rPr lang="en-US" altLang="ko-KR" sz="1800" dirty="0">
                <a:latin typeface="Arial" charset="0"/>
              </a:rPr>
              <a:t>T</a:t>
            </a:r>
            <a:r>
              <a:rPr lang="en-US" altLang="ko-KR" sz="1800" baseline="-25000" dirty="0">
                <a:latin typeface="Arial" charset="0"/>
              </a:rPr>
              <a:t>4</a:t>
            </a:r>
            <a:r>
              <a:rPr lang="en-US" altLang="ko-KR" sz="1800" dirty="0">
                <a:latin typeface="Arial" charset="0"/>
              </a:rPr>
              <a:t>:	DR </a:t>
            </a:r>
            <a:r>
              <a:rPr lang="en-US" altLang="ko-KR" sz="1800" dirty="0">
                <a:solidFill>
                  <a:srgbClr val="000000"/>
                </a:solidFill>
                <a:latin typeface="Arial" charset="0"/>
                <a:sym typeface="Symbol" pitchFamily="18" charset="2"/>
              </a:rPr>
              <a:t> M[AR]</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D</a:t>
            </a:r>
            <a:r>
              <a:rPr lang="en-US" altLang="ko-KR" sz="1800" baseline="-25000" dirty="0">
                <a:latin typeface="Arial" charset="0"/>
              </a:rPr>
              <a:t>2</a:t>
            </a:r>
            <a:r>
              <a:rPr lang="en-US" altLang="ko-KR" sz="1800" dirty="0">
                <a:latin typeface="Arial" charset="0"/>
              </a:rPr>
              <a:t>T</a:t>
            </a:r>
            <a:r>
              <a:rPr lang="en-US" altLang="ko-KR" sz="1800" baseline="-25000" dirty="0">
                <a:latin typeface="Arial" charset="0"/>
              </a:rPr>
              <a:t>5</a:t>
            </a:r>
            <a:r>
              <a:rPr lang="en-US" altLang="ko-KR" sz="1800" dirty="0">
                <a:latin typeface="Arial" charset="0"/>
              </a:rPr>
              <a:t>:	AC </a:t>
            </a:r>
            <a:r>
              <a:rPr lang="en-US" altLang="ko-KR" sz="1800" dirty="0">
                <a:solidFill>
                  <a:srgbClr val="000000"/>
                </a:solidFill>
                <a:latin typeface="Arial" charset="0"/>
                <a:sym typeface="Symbol" pitchFamily="18" charset="2"/>
              </a:rPr>
              <a:t> DR, SC  0</a:t>
            </a:r>
          </a:p>
          <a:p>
            <a:pPr latinLnBrk="0">
              <a:lnSpc>
                <a:spcPct val="97000"/>
              </a:lnSpc>
            </a:pPr>
            <a:r>
              <a:rPr lang="en-US" altLang="ko-KR" sz="1800" b="1" dirty="0">
                <a:solidFill>
                  <a:srgbClr val="000000"/>
                </a:solidFill>
                <a:latin typeface="Arial" charset="0"/>
                <a:sym typeface="Symbol" pitchFamily="18" charset="2"/>
              </a:rPr>
              <a:t>STA</a:t>
            </a:r>
            <a:r>
              <a:rPr lang="en-US" altLang="ko-KR" sz="1800" dirty="0">
                <a:solidFill>
                  <a:srgbClr val="000000"/>
                </a:solidFill>
                <a:latin typeface="Arial" charset="0"/>
                <a:sym typeface="Symbol" pitchFamily="18" charset="2"/>
              </a:rPr>
              <a:t>: Store AC</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D</a:t>
            </a:r>
            <a:r>
              <a:rPr lang="en-US" altLang="ko-KR" sz="1800" baseline="-25000" dirty="0">
                <a:latin typeface="Arial" charset="0"/>
              </a:rPr>
              <a:t>3</a:t>
            </a:r>
            <a:r>
              <a:rPr lang="en-US" altLang="ko-KR" sz="1800" dirty="0">
                <a:latin typeface="Arial" charset="0"/>
              </a:rPr>
              <a:t>T</a:t>
            </a:r>
            <a:r>
              <a:rPr lang="en-US" altLang="ko-KR" sz="1800" baseline="-25000" dirty="0">
                <a:latin typeface="Arial" charset="0"/>
              </a:rPr>
              <a:t>4</a:t>
            </a:r>
            <a:r>
              <a:rPr lang="en-US" altLang="ko-KR" sz="1800" dirty="0">
                <a:latin typeface="Arial" charset="0"/>
              </a:rPr>
              <a:t>:	M[AR] </a:t>
            </a:r>
            <a:r>
              <a:rPr lang="en-US" altLang="ko-KR" sz="1800" dirty="0">
                <a:solidFill>
                  <a:srgbClr val="000000"/>
                </a:solidFill>
                <a:latin typeface="Arial" charset="0"/>
                <a:sym typeface="Symbol" pitchFamily="18" charset="2"/>
              </a:rPr>
              <a:t> AC, SC  0</a:t>
            </a:r>
          </a:p>
          <a:p>
            <a:pPr latinLnBrk="0">
              <a:lnSpc>
                <a:spcPct val="97000"/>
              </a:lnSpc>
            </a:pPr>
            <a:r>
              <a:rPr lang="en-US" altLang="ko-KR" sz="1800" b="1" dirty="0">
                <a:solidFill>
                  <a:srgbClr val="000000"/>
                </a:solidFill>
                <a:latin typeface="Arial" charset="0"/>
                <a:sym typeface="Symbol" pitchFamily="18" charset="2"/>
              </a:rPr>
              <a:t>BUN</a:t>
            </a:r>
            <a:r>
              <a:rPr lang="en-US" altLang="ko-KR" sz="1800" dirty="0">
                <a:solidFill>
                  <a:srgbClr val="000000"/>
                </a:solidFill>
                <a:latin typeface="Arial" charset="0"/>
                <a:sym typeface="Symbol" pitchFamily="18" charset="2"/>
              </a:rPr>
              <a:t>: Branch Unconditionally</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D</a:t>
            </a:r>
            <a:r>
              <a:rPr lang="en-US" altLang="ko-KR" sz="1800" baseline="-25000" dirty="0">
                <a:latin typeface="Arial" charset="0"/>
              </a:rPr>
              <a:t>4</a:t>
            </a:r>
            <a:r>
              <a:rPr lang="en-US" altLang="ko-KR" sz="1800" dirty="0">
                <a:latin typeface="Arial" charset="0"/>
              </a:rPr>
              <a:t>T</a:t>
            </a:r>
            <a:r>
              <a:rPr lang="en-US" altLang="ko-KR" sz="1800" baseline="-25000" dirty="0">
                <a:latin typeface="Arial" charset="0"/>
              </a:rPr>
              <a:t>4</a:t>
            </a:r>
            <a:r>
              <a:rPr lang="en-US" altLang="ko-KR" sz="1800" dirty="0">
                <a:latin typeface="Arial" charset="0"/>
              </a:rPr>
              <a:t>:	PC </a:t>
            </a:r>
            <a:r>
              <a:rPr lang="en-US" altLang="ko-KR" sz="1800" dirty="0">
                <a:solidFill>
                  <a:srgbClr val="000000"/>
                </a:solidFill>
                <a:latin typeface="Arial" charset="0"/>
                <a:sym typeface="Symbol" pitchFamily="18" charset="2"/>
              </a:rPr>
              <a:t> AR, SC  0</a:t>
            </a:r>
          </a:p>
          <a:p>
            <a:pPr latinLnBrk="0">
              <a:lnSpc>
                <a:spcPct val="97000"/>
              </a:lnSpc>
            </a:pPr>
            <a:r>
              <a:rPr lang="en-US" altLang="ko-KR" sz="1800" b="1" dirty="0">
                <a:solidFill>
                  <a:srgbClr val="000000"/>
                </a:solidFill>
                <a:latin typeface="Arial" charset="0"/>
                <a:sym typeface="Symbol" pitchFamily="18" charset="2"/>
              </a:rPr>
              <a:t>BSA: </a:t>
            </a:r>
            <a:r>
              <a:rPr lang="en-US" altLang="ko-KR" sz="1800" dirty="0">
                <a:solidFill>
                  <a:srgbClr val="000000"/>
                </a:solidFill>
                <a:latin typeface="Arial" charset="0"/>
                <a:sym typeface="Symbol" pitchFamily="18" charset="2"/>
              </a:rPr>
              <a:t>Branch and Save Return Address</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M[AR] </a:t>
            </a:r>
            <a:r>
              <a:rPr lang="en-US" altLang="ko-KR" sz="1800" dirty="0">
                <a:solidFill>
                  <a:srgbClr val="000000"/>
                </a:solidFill>
                <a:latin typeface="Arial" charset="0"/>
                <a:sym typeface="Symbol" pitchFamily="18" charset="2"/>
              </a:rPr>
              <a:t> PC, PC  AR + 1</a:t>
            </a:r>
          </a:p>
        </p:txBody>
      </p:sp>
    </p:spTree>
    <p:extLst>
      <p:ext uri="{BB962C8B-B14F-4D97-AF65-F5344CB8AC3E}">
        <p14:creationId xmlns:p14="http://schemas.microsoft.com/office/powerpoint/2010/main" val="388883844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22514" y="244474"/>
            <a:ext cx="10463349" cy="1035685"/>
          </a:xfrm>
          <a:noFill/>
          <a:ln/>
        </p:spPr>
        <p:txBody>
          <a:bodyPr anchor="ctr">
            <a:noAutofit/>
          </a:bodyPr>
          <a:lstStyle/>
          <a:p>
            <a:r>
              <a:rPr lang="en-US" altLang="ko-KR" sz="3500" b="1" dirty="0" smtClean="0"/>
              <a:t>5. </a:t>
            </a:r>
            <a:r>
              <a:rPr lang="en-US" altLang="ko-KR" sz="3500" b="1" dirty="0"/>
              <a:t>Memory Reference Instruction </a:t>
            </a:r>
            <a:r>
              <a:rPr lang="en-US" altLang="ko-KR" sz="3500" b="1" dirty="0" smtClean="0"/>
              <a:t>          </a:t>
            </a:r>
            <a:r>
              <a:rPr lang="en-US" altLang="ko-KR" sz="2500" b="1" dirty="0" err="1" smtClean="0"/>
              <a:t>contd</a:t>
            </a:r>
            <a:r>
              <a:rPr lang="en-US" altLang="ko-KR" sz="2500" b="1" dirty="0"/>
              <a:t>…</a:t>
            </a:r>
            <a:endParaRPr lang="en-US" altLang="ko-KR" sz="2500" dirty="0"/>
          </a:p>
        </p:txBody>
      </p:sp>
      <p:sp>
        <p:nvSpPr>
          <p:cNvPr id="19483" name="Rectangle 27"/>
          <p:cNvSpPr>
            <a:spLocks noChangeArrowheads="1"/>
          </p:cNvSpPr>
          <p:nvPr/>
        </p:nvSpPr>
        <p:spPr bwMode="auto">
          <a:xfrm>
            <a:off x="1972492" y="1631950"/>
            <a:ext cx="8530046" cy="246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800" b="1" dirty="0">
                <a:latin typeface="Arial" charset="0"/>
              </a:rPr>
              <a:t>BSA: </a:t>
            </a:r>
          </a:p>
          <a:p>
            <a:pPr latinLnBrk="0">
              <a:lnSpc>
                <a:spcPct val="97000"/>
              </a:lnSpc>
            </a:pPr>
            <a:r>
              <a:rPr lang="en-US" altLang="ko-KR" sz="1800" dirty="0">
                <a:latin typeface="Arial" charset="0"/>
              </a:rPr>
              <a:t>	D</a:t>
            </a:r>
            <a:r>
              <a:rPr lang="en-US" altLang="ko-KR" sz="1800" baseline="-25000" dirty="0">
                <a:latin typeface="Arial" charset="0"/>
              </a:rPr>
              <a:t>5</a:t>
            </a:r>
            <a:r>
              <a:rPr lang="en-US" altLang="ko-KR" sz="1800" dirty="0">
                <a:latin typeface="Arial" charset="0"/>
              </a:rPr>
              <a:t>T</a:t>
            </a:r>
            <a:r>
              <a:rPr lang="en-US" altLang="ko-KR" sz="1800" baseline="-25000" dirty="0">
                <a:latin typeface="Arial" charset="0"/>
              </a:rPr>
              <a:t>4</a:t>
            </a:r>
            <a:r>
              <a:rPr lang="en-US" altLang="ko-KR" sz="1800" dirty="0">
                <a:latin typeface="Arial" charset="0"/>
              </a:rPr>
              <a:t>:	M[AR] </a:t>
            </a:r>
            <a:r>
              <a:rPr lang="en-US" altLang="ko-KR" sz="1800" dirty="0">
                <a:solidFill>
                  <a:srgbClr val="000000"/>
                </a:solidFill>
                <a:latin typeface="Arial" charset="0"/>
                <a:sym typeface="Symbol" pitchFamily="18" charset="2"/>
              </a:rPr>
              <a:t> PC,  AR  AR + 1</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D</a:t>
            </a:r>
            <a:r>
              <a:rPr lang="en-US" altLang="ko-KR" sz="1800" baseline="-25000" dirty="0">
                <a:latin typeface="Arial" charset="0"/>
              </a:rPr>
              <a:t>5</a:t>
            </a:r>
            <a:r>
              <a:rPr lang="en-US" altLang="ko-KR" sz="1800" dirty="0">
                <a:latin typeface="Arial" charset="0"/>
              </a:rPr>
              <a:t>T</a:t>
            </a:r>
            <a:r>
              <a:rPr lang="en-US" altLang="ko-KR" sz="1800" baseline="-25000" dirty="0">
                <a:latin typeface="Arial" charset="0"/>
              </a:rPr>
              <a:t>5</a:t>
            </a:r>
            <a:r>
              <a:rPr lang="en-US" altLang="ko-KR" sz="1800" dirty="0">
                <a:latin typeface="Arial" charset="0"/>
              </a:rPr>
              <a:t>:	PC </a:t>
            </a:r>
            <a:r>
              <a:rPr lang="en-US" altLang="ko-KR" sz="1800" dirty="0">
                <a:solidFill>
                  <a:srgbClr val="000000"/>
                </a:solidFill>
                <a:latin typeface="Arial" charset="0"/>
                <a:sym typeface="Symbol" pitchFamily="18" charset="2"/>
              </a:rPr>
              <a:t> AR, SC  0</a:t>
            </a:r>
          </a:p>
          <a:p>
            <a:pPr latinLnBrk="0">
              <a:lnSpc>
                <a:spcPct val="97000"/>
              </a:lnSpc>
            </a:pPr>
            <a:endParaRPr lang="en-US" altLang="ko-KR" sz="1800" dirty="0">
              <a:solidFill>
                <a:srgbClr val="000000"/>
              </a:solidFill>
              <a:latin typeface="Arial" charset="0"/>
              <a:sym typeface="Symbol" pitchFamily="18" charset="2"/>
            </a:endParaRPr>
          </a:p>
          <a:p>
            <a:pPr latinLnBrk="0">
              <a:lnSpc>
                <a:spcPct val="97000"/>
              </a:lnSpc>
            </a:pPr>
            <a:r>
              <a:rPr lang="en-US" altLang="ko-KR" sz="1800" b="1" dirty="0">
                <a:solidFill>
                  <a:srgbClr val="000000"/>
                </a:solidFill>
                <a:latin typeface="Arial" charset="0"/>
                <a:sym typeface="Symbol" pitchFamily="18" charset="2"/>
              </a:rPr>
              <a:t>ISZ: </a:t>
            </a:r>
            <a:r>
              <a:rPr lang="en-US" altLang="ko-KR" sz="1800" dirty="0">
                <a:solidFill>
                  <a:srgbClr val="000000"/>
                </a:solidFill>
                <a:latin typeface="Arial" charset="0"/>
                <a:sym typeface="Symbol" pitchFamily="18" charset="2"/>
              </a:rPr>
              <a:t>Increment and Skip-if-Zero</a:t>
            </a:r>
          </a:p>
          <a:p>
            <a:pPr latinLnBrk="0">
              <a:lnSpc>
                <a:spcPct val="97000"/>
              </a:lnSpc>
            </a:pPr>
            <a:r>
              <a:rPr lang="en-US" altLang="ko-KR" sz="1800" dirty="0">
                <a:solidFill>
                  <a:srgbClr val="000000"/>
                </a:solidFill>
                <a:latin typeface="Arial" charset="0"/>
                <a:sym typeface="Symbol" pitchFamily="18" charset="2"/>
              </a:rPr>
              <a:t>	</a:t>
            </a:r>
            <a:r>
              <a:rPr lang="en-US" altLang="ko-KR" sz="1800" dirty="0">
                <a:latin typeface="Arial" charset="0"/>
              </a:rPr>
              <a:t>D</a:t>
            </a:r>
            <a:r>
              <a:rPr lang="en-US" altLang="ko-KR" sz="1800" baseline="-25000" dirty="0">
                <a:latin typeface="Arial" charset="0"/>
              </a:rPr>
              <a:t>6</a:t>
            </a:r>
            <a:r>
              <a:rPr lang="en-US" altLang="ko-KR" sz="1800" dirty="0">
                <a:latin typeface="Arial" charset="0"/>
              </a:rPr>
              <a:t>T</a:t>
            </a:r>
            <a:r>
              <a:rPr lang="en-US" altLang="ko-KR" sz="1800" baseline="-25000" dirty="0">
                <a:latin typeface="Arial" charset="0"/>
              </a:rPr>
              <a:t>4</a:t>
            </a:r>
            <a:r>
              <a:rPr lang="en-US" altLang="ko-KR" sz="1800" dirty="0">
                <a:latin typeface="Arial" charset="0"/>
              </a:rPr>
              <a:t>:	DR </a:t>
            </a:r>
            <a:r>
              <a:rPr lang="en-US" altLang="ko-KR" sz="1800" dirty="0">
                <a:solidFill>
                  <a:srgbClr val="000000"/>
                </a:solidFill>
                <a:latin typeface="Arial" charset="0"/>
                <a:sym typeface="Symbol" pitchFamily="18" charset="2"/>
              </a:rPr>
              <a:t> M[AR]</a:t>
            </a:r>
          </a:p>
          <a:p>
            <a:pPr latinLnBrk="0">
              <a:lnSpc>
                <a:spcPct val="97000"/>
              </a:lnSpc>
            </a:pPr>
            <a:r>
              <a:rPr lang="en-US" altLang="ko-KR" sz="1800" dirty="0">
                <a:latin typeface="Arial" charset="0"/>
              </a:rPr>
              <a:t>	D</a:t>
            </a:r>
            <a:r>
              <a:rPr lang="en-US" altLang="ko-KR" sz="1800" baseline="-25000" dirty="0">
                <a:latin typeface="Arial" charset="0"/>
              </a:rPr>
              <a:t>6</a:t>
            </a:r>
            <a:r>
              <a:rPr lang="en-US" altLang="ko-KR" sz="1800" dirty="0">
                <a:latin typeface="Arial" charset="0"/>
              </a:rPr>
              <a:t>T</a:t>
            </a:r>
            <a:r>
              <a:rPr lang="en-US" altLang="ko-KR" sz="1800" baseline="-25000" dirty="0">
                <a:latin typeface="Arial" charset="0"/>
              </a:rPr>
              <a:t>5</a:t>
            </a:r>
            <a:r>
              <a:rPr lang="en-US" altLang="ko-KR" sz="1800" dirty="0">
                <a:latin typeface="Arial" charset="0"/>
              </a:rPr>
              <a:t>:	DR </a:t>
            </a:r>
            <a:r>
              <a:rPr lang="en-US" altLang="ko-KR" sz="1800" dirty="0">
                <a:solidFill>
                  <a:srgbClr val="000000"/>
                </a:solidFill>
                <a:latin typeface="Arial" charset="0"/>
                <a:sym typeface="Symbol" pitchFamily="18" charset="2"/>
              </a:rPr>
              <a:t> DR + 1</a:t>
            </a:r>
          </a:p>
          <a:p>
            <a:pPr latinLnBrk="0">
              <a:lnSpc>
                <a:spcPct val="97000"/>
              </a:lnSpc>
            </a:pPr>
            <a:r>
              <a:rPr lang="en-US" altLang="ko-KR" sz="1800" dirty="0">
                <a:latin typeface="Arial" charset="0"/>
              </a:rPr>
              <a:t>	D</a:t>
            </a:r>
            <a:r>
              <a:rPr lang="en-US" altLang="ko-KR" sz="1800" baseline="-25000" dirty="0">
                <a:latin typeface="Arial" charset="0"/>
              </a:rPr>
              <a:t>6</a:t>
            </a:r>
            <a:r>
              <a:rPr lang="en-US" altLang="ko-KR" sz="1800" dirty="0">
                <a:latin typeface="Arial" charset="0"/>
              </a:rPr>
              <a:t>T</a:t>
            </a:r>
            <a:r>
              <a:rPr lang="en-US" altLang="ko-KR" sz="1800" baseline="-25000" dirty="0">
                <a:latin typeface="Arial" charset="0"/>
              </a:rPr>
              <a:t>4</a:t>
            </a:r>
            <a:r>
              <a:rPr lang="en-US" altLang="ko-KR" sz="1800" dirty="0">
                <a:latin typeface="Arial" charset="0"/>
              </a:rPr>
              <a:t>:	M[AR] </a:t>
            </a:r>
            <a:r>
              <a:rPr lang="en-US" altLang="ko-KR" sz="1800" dirty="0">
                <a:solidFill>
                  <a:srgbClr val="000000"/>
                </a:solidFill>
                <a:latin typeface="Arial" charset="0"/>
                <a:sym typeface="Symbol" pitchFamily="18" charset="2"/>
              </a:rPr>
              <a:t> DR,  if (DR = 0) then (PC  PC + 1),  SC  0</a:t>
            </a:r>
          </a:p>
          <a:p>
            <a:pPr latinLnBrk="0">
              <a:lnSpc>
                <a:spcPct val="97000"/>
              </a:lnSpc>
            </a:pPr>
            <a:endParaRPr lang="en-US" altLang="ko-KR" sz="1800" dirty="0">
              <a:solidFill>
                <a:srgbClr val="000000"/>
              </a:solidFill>
              <a:latin typeface="Arial" charset="0"/>
              <a:sym typeface="Symbol" pitchFamily="18" charset="2"/>
            </a:endParaRPr>
          </a:p>
        </p:txBody>
      </p:sp>
    </p:spTree>
    <p:extLst>
      <p:ext uri="{BB962C8B-B14F-4D97-AF65-F5344CB8AC3E}">
        <p14:creationId xmlns:p14="http://schemas.microsoft.com/office/powerpoint/2010/main" val="9614219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885951" y="315913"/>
            <a:ext cx="8609013" cy="368300"/>
          </a:xfrm>
          <a:noFill/>
          <a:ln/>
        </p:spPr>
        <p:txBody>
          <a:bodyPr wrap="none">
            <a:noAutofit/>
          </a:bodyPr>
          <a:lstStyle/>
          <a:p>
            <a:pPr>
              <a:lnSpc>
                <a:spcPct val="87000"/>
              </a:lnSpc>
            </a:pPr>
            <a:r>
              <a:rPr lang="en-US" altLang="ko-KR" sz="4000" b="1" dirty="0"/>
              <a:t>5</a:t>
            </a:r>
            <a:r>
              <a:rPr lang="en-US" altLang="ko-KR" sz="4000" b="1" dirty="0" smtClean="0"/>
              <a:t>. </a:t>
            </a:r>
            <a:r>
              <a:rPr lang="en-US" altLang="ko-KR" sz="4000" b="1" dirty="0"/>
              <a:t>Memory Reference Instruction </a:t>
            </a:r>
            <a:r>
              <a:rPr lang="en-US" altLang="ko-KR" sz="2500" b="1" dirty="0" err="1"/>
              <a:t>contd</a:t>
            </a:r>
            <a:r>
              <a:rPr lang="en-US" altLang="ko-KR" sz="2500" b="1" dirty="0"/>
              <a:t>…</a:t>
            </a:r>
          </a:p>
        </p:txBody>
      </p:sp>
      <p:sp>
        <p:nvSpPr>
          <p:cNvPr id="20484" name="Rectangle 4"/>
          <p:cNvSpPr>
            <a:spLocks noChangeArrowheads="1"/>
          </p:cNvSpPr>
          <p:nvPr/>
        </p:nvSpPr>
        <p:spPr bwMode="auto">
          <a:xfrm>
            <a:off x="3962401" y="914400"/>
            <a:ext cx="250870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Arial" charset="0"/>
              </a:rPr>
              <a:t>Memory-reference instruction</a:t>
            </a:r>
          </a:p>
        </p:txBody>
      </p:sp>
      <p:sp>
        <p:nvSpPr>
          <p:cNvPr id="20485" name="Arc 5"/>
          <p:cNvSpPr>
            <a:spLocks/>
          </p:cNvSpPr>
          <p:nvPr/>
        </p:nvSpPr>
        <p:spPr bwMode="auto">
          <a:xfrm>
            <a:off x="5180013" y="1476376"/>
            <a:ext cx="100012" cy="11271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Line 6"/>
          <p:cNvSpPr>
            <a:spLocks noChangeShapeType="1"/>
          </p:cNvSpPr>
          <p:nvPr/>
        </p:nvSpPr>
        <p:spPr bwMode="auto">
          <a:xfrm>
            <a:off x="5229225" y="1147764"/>
            <a:ext cx="0" cy="3397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Line 7"/>
          <p:cNvSpPr>
            <a:spLocks noChangeShapeType="1"/>
          </p:cNvSpPr>
          <p:nvPr/>
        </p:nvSpPr>
        <p:spPr bwMode="auto">
          <a:xfrm>
            <a:off x="3252788" y="1600200"/>
            <a:ext cx="4679950"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2681289" y="2049463"/>
            <a:ext cx="10708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M[AR]</a:t>
            </a:r>
          </a:p>
        </p:txBody>
      </p:sp>
      <p:sp>
        <p:nvSpPr>
          <p:cNvPr id="20489" name="Rectangle 9"/>
          <p:cNvSpPr>
            <a:spLocks noChangeArrowheads="1"/>
          </p:cNvSpPr>
          <p:nvPr/>
        </p:nvSpPr>
        <p:spPr bwMode="auto">
          <a:xfrm>
            <a:off x="4000501" y="2039938"/>
            <a:ext cx="10708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M[AR]</a:t>
            </a:r>
          </a:p>
        </p:txBody>
      </p:sp>
      <p:sp>
        <p:nvSpPr>
          <p:cNvPr id="20490" name="Rectangle 10"/>
          <p:cNvSpPr>
            <a:spLocks noChangeArrowheads="1"/>
          </p:cNvSpPr>
          <p:nvPr/>
        </p:nvSpPr>
        <p:spPr bwMode="auto">
          <a:xfrm>
            <a:off x="5343526" y="2049463"/>
            <a:ext cx="10708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M[AR]</a:t>
            </a:r>
          </a:p>
        </p:txBody>
      </p:sp>
      <p:sp>
        <p:nvSpPr>
          <p:cNvPr id="20491" name="Rectangle 11"/>
          <p:cNvSpPr>
            <a:spLocks noChangeArrowheads="1"/>
          </p:cNvSpPr>
          <p:nvPr/>
        </p:nvSpPr>
        <p:spPr bwMode="auto">
          <a:xfrm>
            <a:off x="6634164" y="1989138"/>
            <a:ext cx="1054329"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M[AR]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AC</a:t>
            </a:r>
          </a:p>
          <a:p>
            <a:pPr eaLnBrk="1" latinLnBrk="0"/>
            <a:endParaRPr lang="en-US" altLang="ko-KR" sz="1200">
              <a:solidFill>
                <a:srgbClr val="000000"/>
              </a:solidFill>
              <a:latin typeface="Arial" charset="0"/>
            </a:endParaRPr>
          </a:p>
        </p:txBody>
      </p:sp>
      <p:sp>
        <p:nvSpPr>
          <p:cNvPr id="20492" name="Rectangle 12"/>
          <p:cNvSpPr>
            <a:spLocks noChangeArrowheads="1"/>
          </p:cNvSpPr>
          <p:nvPr/>
        </p:nvSpPr>
        <p:spPr bwMode="auto">
          <a:xfrm>
            <a:off x="6791325" y="2151063"/>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493" name="Rectangle 13"/>
          <p:cNvSpPr>
            <a:spLocks noChangeArrowheads="1"/>
          </p:cNvSpPr>
          <p:nvPr/>
        </p:nvSpPr>
        <p:spPr bwMode="auto">
          <a:xfrm>
            <a:off x="2668588" y="2003426"/>
            <a:ext cx="1141412"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Rectangle 14"/>
          <p:cNvSpPr>
            <a:spLocks noChangeArrowheads="1"/>
          </p:cNvSpPr>
          <p:nvPr/>
        </p:nvSpPr>
        <p:spPr bwMode="auto">
          <a:xfrm>
            <a:off x="3990976" y="2003426"/>
            <a:ext cx="1141413"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Rectangle 15"/>
          <p:cNvSpPr>
            <a:spLocks noChangeArrowheads="1"/>
          </p:cNvSpPr>
          <p:nvPr/>
        </p:nvSpPr>
        <p:spPr bwMode="auto">
          <a:xfrm>
            <a:off x="5314951" y="2003426"/>
            <a:ext cx="1139825" cy="315913"/>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Rectangle 16"/>
          <p:cNvSpPr>
            <a:spLocks noChangeArrowheads="1"/>
          </p:cNvSpPr>
          <p:nvPr/>
        </p:nvSpPr>
        <p:spPr bwMode="auto">
          <a:xfrm>
            <a:off x="6637338" y="2003425"/>
            <a:ext cx="1154112"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Arc 17"/>
          <p:cNvSpPr>
            <a:spLocks/>
          </p:cNvSpPr>
          <p:nvPr/>
        </p:nvSpPr>
        <p:spPr bwMode="auto">
          <a:xfrm>
            <a:off x="3198814" y="1874839"/>
            <a:ext cx="96837"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Line 18"/>
          <p:cNvSpPr>
            <a:spLocks noChangeShapeType="1"/>
          </p:cNvSpPr>
          <p:nvPr/>
        </p:nvSpPr>
        <p:spPr bwMode="auto">
          <a:xfrm flipV="1">
            <a:off x="3246438" y="1587501"/>
            <a:ext cx="0" cy="3206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Arc 19"/>
          <p:cNvSpPr>
            <a:spLocks/>
          </p:cNvSpPr>
          <p:nvPr/>
        </p:nvSpPr>
        <p:spPr bwMode="auto">
          <a:xfrm>
            <a:off x="4519613" y="1874839"/>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20"/>
          <p:cNvSpPr>
            <a:spLocks noChangeShapeType="1"/>
          </p:cNvSpPr>
          <p:nvPr/>
        </p:nvSpPr>
        <p:spPr bwMode="auto">
          <a:xfrm flipV="1">
            <a:off x="4568825" y="1600201"/>
            <a:ext cx="0" cy="30797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Arc 21"/>
          <p:cNvSpPr>
            <a:spLocks/>
          </p:cNvSpPr>
          <p:nvPr/>
        </p:nvSpPr>
        <p:spPr bwMode="auto">
          <a:xfrm>
            <a:off x="5842001" y="1874839"/>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3" name="Arc 23"/>
          <p:cNvSpPr>
            <a:spLocks/>
          </p:cNvSpPr>
          <p:nvPr/>
        </p:nvSpPr>
        <p:spPr bwMode="auto">
          <a:xfrm>
            <a:off x="7164388" y="1874839"/>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4" name="Line 24"/>
          <p:cNvSpPr>
            <a:spLocks noChangeShapeType="1"/>
          </p:cNvSpPr>
          <p:nvPr/>
        </p:nvSpPr>
        <p:spPr bwMode="auto">
          <a:xfrm flipV="1">
            <a:off x="7213600" y="1603375"/>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5" name="Rectangle 25"/>
          <p:cNvSpPr>
            <a:spLocks noChangeArrowheads="1"/>
          </p:cNvSpPr>
          <p:nvPr/>
        </p:nvSpPr>
        <p:spPr bwMode="auto">
          <a:xfrm>
            <a:off x="3003550" y="1403350"/>
            <a:ext cx="5065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AND</a:t>
            </a:r>
          </a:p>
        </p:txBody>
      </p:sp>
      <p:sp>
        <p:nvSpPr>
          <p:cNvPr id="20506" name="Rectangle 26"/>
          <p:cNvSpPr>
            <a:spLocks noChangeArrowheads="1"/>
          </p:cNvSpPr>
          <p:nvPr/>
        </p:nvSpPr>
        <p:spPr bwMode="auto">
          <a:xfrm>
            <a:off x="4184650" y="1403350"/>
            <a:ext cx="5065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a:t>
            </a:r>
          </a:p>
        </p:txBody>
      </p:sp>
      <p:sp>
        <p:nvSpPr>
          <p:cNvPr id="20507" name="Rectangle 27"/>
          <p:cNvSpPr>
            <a:spLocks noChangeArrowheads="1"/>
          </p:cNvSpPr>
          <p:nvPr/>
        </p:nvSpPr>
        <p:spPr bwMode="auto">
          <a:xfrm>
            <a:off x="5726113" y="1403350"/>
            <a:ext cx="48090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LDA</a:t>
            </a:r>
          </a:p>
        </p:txBody>
      </p:sp>
      <p:sp>
        <p:nvSpPr>
          <p:cNvPr id="20508" name="Rectangle 28"/>
          <p:cNvSpPr>
            <a:spLocks noChangeArrowheads="1"/>
          </p:cNvSpPr>
          <p:nvPr/>
        </p:nvSpPr>
        <p:spPr bwMode="auto">
          <a:xfrm>
            <a:off x="6972300" y="1403350"/>
            <a:ext cx="47109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STA</a:t>
            </a:r>
          </a:p>
        </p:txBody>
      </p:sp>
      <p:sp>
        <p:nvSpPr>
          <p:cNvPr id="20509" name="Rectangle 29"/>
          <p:cNvSpPr>
            <a:spLocks noChangeArrowheads="1"/>
          </p:cNvSpPr>
          <p:nvPr/>
        </p:nvSpPr>
        <p:spPr bwMode="auto">
          <a:xfrm>
            <a:off x="2614614" y="2717800"/>
            <a:ext cx="123386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AC    DR</a:t>
            </a:r>
          </a:p>
          <a:p>
            <a:pPr eaLnBrk="1" latinLnBrk="0"/>
            <a:endParaRPr lang="en-US" altLang="ko-KR" sz="1200">
              <a:solidFill>
                <a:srgbClr val="000000"/>
              </a:solidFill>
              <a:latin typeface="Arial" charset="0"/>
            </a:endParaRPr>
          </a:p>
        </p:txBody>
      </p:sp>
      <p:sp>
        <p:nvSpPr>
          <p:cNvPr id="20510" name="Rectangle 30"/>
          <p:cNvSpPr>
            <a:spLocks noChangeArrowheads="1"/>
          </p:cNvSpPr>
          <p:nvPr/>
        </p:nvSpPr>
        <p:spPr bwMode="auto">
          <a:xfrm>
            <a:off x="2824163" y="2889250"/>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511" name="Rectangle 31"/>
          <p:cNvSpPr>
            <a:spLocks noChangeArrowheads="1"/>
          </p:cNvSpPr>
          <p:nvPr/>
        </p:nvSpPr>
        <p:spPr bwMode="auto">
          <a:xfrm>
            <a:off x="2668588" y="2741613"/>
            <a:ext cx="1141412"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2" name="Rectangle 32"/>
          <p:cNvSpPr>
            <a:spLocks noChangeArrowheads="1"/>
          </p:cNvSpPr>
          <p:nvPr/>
        </p:nvSpPr>
        <p:spPr bwMode="auto">
          <a:xfrm>
            <a:off x="3951289" y="2735263"/>
            <a:ext cx="123707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AC + DR</a:t>
            </a:r>
          </a:p>
          <a:p>
            <a:pPr eaLnBrk="1" latinLnBrk="0"/>
            <a:endParaRPr lang="en-US" altLang="ko-KR" sz="1200">
              <a:solidFill>
                <a:srgbClr val="000000"/>
              </a:solidFill>
              <a:latin typeface="Arial" charset="0"/>
            </a:endParaRPr>
          </a:p>
        </p:txBody>
      </p:sp>
      <p:sp>
        <p:nvSpPr>
          <p:cNvPr id="20513" name="Rectangle 33"/>
          <p:cNvSpPr>
            <a:spLocks noChangeArrowheads="1"/>
          </p:cNvSpPr>
          <p:nvPr/>
        </p:nvSpPr>
        <p:spPr bwMode="auto">
          <a:xfrm>
            <a:off x="3951288" y="2901950"/>
            <a:ext cx="84799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E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Cout</a:t>
            </a:r>
          </a:p>
          <a:p>
            <a:pPr eaLnBrk="1" latinLnBrk="0"/>
            <a:endParaRPr lang="en-US" altLang="ko-KR" sz="1200">
              <a:solidFill>
                <a:srgbClr val="000000"/>
              </a:solidFill>
              <a:latin typeface="Arial" charset="0"/>
            </a:endParaRPr>
          </a:p>
        </p:txBody>
      </p:sp>
      <p:sp>
        <p:nvSpPr>
          <p:cNvPr id="20514" name="Rectangle 34"/>
          <p:cNvSpPr>
            <a:spLocks noChangeArrowheads="1"/>
          </p:cNvSpPr>
          <p:nvPr/>
        </p:nvSpPr>
        <p:spPr bwMode="auto">
          <a:xfrm>
            <a:off x="3951288" y="3065463"/>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latin typeface="Arial" charset="0"/>
              </a:rPr>
              <a:t> </a:t>
            </a:r>
            <a:r>
              <a:rPr lang="en-US" altLang="ko-KR" sz="1200">
                <a:solidFill>
                  <a:srgbClr val="000000"/>
                </a:solidFill>
                <a:latin typeface="Arial" charset="0"/>
              </a:rPr>
              <a:t>0</a:t>
            </a:r>
          </a:p>
        </p:txBody>
      </p:sp>
      <p:sp>
        <p:nvSpPr>
          <p:cNvPr id="20515" name="Rectangle 35"/>
          <p:cNvSpPr>
            <a:spLocks noChangeArrowheads="1"/>
          </p:cNvSpPr>
          <p:nvPr/>
        </p:nvSpPr>
        <p:spPr bwMode="auto">
          <a:xfrm>
            <a:off x="3990976" y="2741613"/>
            <a:ext cx="1141413" cy="5699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6" name="Rectangle 36"/>
          <p:cNvSpPr>
            <a:spLocks noChangeArrowheads="1"/>
          </p:cNvSpPr>
          <p:nvPr/>
        </p:nvSpPr>
        <p:spPr bwMode="auto">
          <a:xfrm>
            <a:off x="5494339" y="2727325"/>
            <a:ext cx="85600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DR</a:t>
            </a:r>
          </a:p>
          <a:p>
            <a:pPr eaLnBrk="1" latinLnBrk="0"/>
            <a:endParaRPr lang="en-US" altLang="ko-KR" sz="1200">
              <a:solidFill>
                <a:srgbClr val="000000"/>
              </a:solidFill>
              <a:latin typeface="Arial" charset="0"/>
            </a:endParaRPr>
          </a:p>
        </p:txBody>
      </p:sp>
      <p:sp>
        <p:nvSpPr>
          <p:cNvPr id="20517" name="Rectangle 37"/>
          <p:cNvSpPr>
            <a:spLocks noChangeArrowheads="1"/>
          </p:cNvSpPr>
          <p:nvPr/>
        </p:nvSpPr>
        <p:spPr bwMode="auto">
          <a:xfrm>
            <a:off x="5546725" y="2889250"/>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518" name="Rectangle 38"/>
          <p:cNvSpPr>
            <a:spLocks noChangeArrowheads="1"/>
          </p:cNvSpPr>
          <p:nvPr/>
        </p:nvSpPr>
        <p:spPr bwMode="auto">
          <a:xfrm>
            <a:off x="5314951" y="2741613"/>
            <a:ext cx="1139825" cy="3746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19" name="Rectangle 39"/>
          <p:cNvSpPr>
            <a:spLocks noChangeArrowheads="1"/>
          </p:cNvSpPr>
          <p:nvPr/>
        </p:nvSpPr>
        <p:spPr bwMode="auto">
          <a:xfrm>
            <a:off x="3457576" y="1754188"/>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20" name="Rectangle 40"/>
          <p:cNvSpPr>
            <a:spLocks noChangeArrowheads="1"/>
          </p:cNvSpPr>
          <p:nvPr/>
        </p:nvSpPr>
        <p:spPr bwMode="auto">
          <a:xfrm>
            <a:off x="3560764" y="182403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20521" name="Rectangle 41"/>
          <p:cNvSpPr>
            <a:spLocks noChangeArrowheads="1"/>
          </p:cNvSpPr>
          <p:nvPr/>
        </p:nvSpPr>
        <p:spPr bwMode="auto">
          <a:xfrm>
            <a:off x="3756026"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22" name="Rectangle 42"/>
          <p:cNvSpPr>
            <a:spLocks noChangeArrowheads="1"/>
          </p:cNvSpPr>
          <p:nvPr/>
        </p:nvSpPr>
        <p:spPr bwMode="auto">
          <a:xfrm>
            <a:off x="4779964" y="1754188"/>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23" name="Rectangle 43"/>
          <p:cNvSpPr>
            <a:spLocks noChangeArrowheads="1"/>
          </p:cNvSpPr>
          <p:nvPr/>
        </p:nvSpPr>
        <p:spPr bwMode="auto">
          <a:xfrm>
            <a:off x="4883151"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20524" name="Rectangle 44"/>
          <p:cNvSpPr>
            <a:spLocks noChangeArrowheads="1"/>
          </p:cNvSpPr>
          <p:nvPr/>
        </p:nvSpPr>
        <p:spPr bwMode="auto">
          <a:xfrm>
            <a:off x="5078414"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25" name="Rectangle 45"/>
          <p:cNvSpPr>
            <a:spLocks noChangeArrowheads="1"/>
          </p:cNvSpPr>
          <p:nvPr/>
        </p:nvSpPr>
        <p:spPr bwMode="auto">
          <a:xfrm>
            <a:off x="6103939" y="1754188"/>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26" name="Rectangle 46"/>
          <p:cNvSpPr>
            <a:spLocks noChangeArrowheads="1"/>
          </p:cNvSpPr>
          <p:nvPr/>
        </p:nvSpPr>
        <p:spPr bwMode="auto">
          <a:xfrm>
            <a:off x="6207126"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a:t>
            </a:r>
          </a:p>
        </p:txBody>
      </p:sp>
      <p:sp>
        <p:nvSpPr>
          <p:cNvPr id="20527" name="Rectangle 47"/>
          <p:cNvSpPr>
            <a:spLocks noChangeArrowheads="1"/>
          </p:cNvSpPr>
          <p:nvPr/>
        </p:nvSpPr>
        <p:spPr bwMode="auto">
          <a:xfrm>
            <a:off x="6399214"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28" name="Rectangle 48"/>
          <p:cNvSpPr>
            <a:spLocks noChangeArrowheads="1"/>
          </p:cNvSpPr>
          <p:nvPr/>
        </p:nvSpPr>
        <p:spPr bwMode="auto">
          <a:xfrm>
            <a:off x="7424739" y="1754188"/>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29" name="Rectangle 49"/>
          <p:cNvSpPr>
            <a:spLocks noChangeArrowheads="1"/>
          </p:cNvSpPr>
          <p:nvPr/>
        </p:nvSpPr>
        <p:spPr bwMode="auto">
          <a:xfrm>
            <a:off x="7543801"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3</a:t>
            </a:r>
          </a:p>
        </p:txBody>
      </p:sp>
      <p:sp>
        <p:nvSpPr>
          <p:cNvPr id="20530" name="Rectangle 50"/>
          <p:cNvSpPr>
            <a:spLocks noChangeArrowheads="1"/>
          </p:cNvSpPr>
          <p:nvPr/>
        </p:nvSpPr>
        <p:spPr bwMode="auto">
          <a:xfrm>
            <a:off x="7724776" y="1812925"/>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31" name="Rectangle 51"/>
          <p:cNvSpPr>
            <a:spLocks noChangeArrowheads="1"/>
          </p:cNvSpPr>
          <p:nvPr/>
        </p:nvSpPr>
        <p:spPr bwMode="auto">
          <a:xfrm>
            <a:off x="3457576" y="2492375"/>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32" name="Rectangle 52"/>
          <p:cNvSpPr>
            <a:spLocks noChangeArrowheads="1"/>
          </p:cNvSpPr>
          <p:nvPr/>
        </p:nvSpPr>
        <p:spPr bwMode="auto">
          <a:xfrm>
            <a:off x="3562351"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20533" name="Rectangle 53"/>
          <p:cNvSpPr>
            <a:spLocks noChangeArrowheads="1"/>
          </p:cNvSpPr>
          <p:nvPr/>
        </p:nvSpPr>
        <p:spPr bwMode="auto">
          <a:xfrm>
            <a:off x="3756026"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34" name="Rectangle 54"/>
          <p:cNvSpPr>
            <a:spLocks noChangeArrowheads="1"/>
          </p:cNvSpPr>
          <p:nvPr/>
        </p:nvSpPr>
        <p:spPr bwMode="auto">
          <a:xfrm>
            <a:off x="4779964" y="2492375"/>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35" name="Rectangle 55"/>
          <p:cNvSpPr>
            <a:spLocks noChangeArrowheads="1"/>
          </p:cNvSpPr>
          <p:nvPr/>
        </p:nvSpPr>
        <p:spPr bwMode="auto">
          <a:xfrm>
            <a:off x="4884739"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a:t>
            </a:r>
          </a:p>
        </p:txBody>
      </p:sp>
      <p:sp>
        <p:nvSpPr>
          <p:cNvPr id="20536" name="Rectangle 56"/>
          <p:cNvSpPr>
            <a:spLocks noChangeArrowheads="1"/>
          </p:cNvSpPr>
          <p:nvPr/>
        </p:nvSpPr>
        <p:spPr bwMode="auto">
          <a:xfrm>
            <a:off x="5078414"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37" name="Rectangle 57"/>
          <p:cNvSpPr>
            <a:spLocks noChangeArrowheads="1"/>
          </p:cNvSpPr>
          <p:nvPr/>
        </p:nvSpPr>
        <p:spPr bwMode="auto">
          <a:xfrm>
            <a:off x="6102351" y="2492375"/>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38" name="Rectangle 58"/>
          <p:cNvSpPr>
            <a:spLocks noChangeArrowheads="1"/>
          </p:cNvSpPr>
          <p:nvPr/>
        </p:nvSpPr>
        <p:spPr bwMode="auto">
          <a:xfrm>
            <a:off x="6207126"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2</a:t>
            </a:r>
          </a:p>
        </p:txBody>
      </p:sp>
      <p:sp>
        <p:nvSpPr>
          <p:cNvPr id="20539" name="Rectangle 59"/>
          <p:cNvSpPr>
            <a:spLocks noChangeArrowheads="1"/>
          </p:cNvSpPr>
          <p:nvPr/>
        </p:nvSpPr>
        <p:spPr bwMode="auto">
          <a:xfrm>
            <a:off x="6400801" y="2551113"/>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40" name="Arc 60"/>
          <p:cNvSpPr>
            <a:spLocks/>
          </p:cNvSpPr>
          <p:nvPr/>
        </p:nvSpPr>
        <p:spPr bwMode="auto">
          <a:xfrm>
            <a:off x="3198814" y="2613026"/>
            <a:ext cx="96837"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1" name="Line 61"/>
          <p:cNvSpPr>
            <a:spLocks noChangeShapeType="1"/>
          </p:cNvSpPr>
          <p:nvPr/>
        </p:nvSpPr>
        <p:spPr bwMode="auto">
          <a:xfrm flipV="1">
            <a:off x="3246438" y="2319339"/>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2" name="Arc 62"/>
          <p:cNvSpPr>
            <a:spLocks/>
          </p:cNvSpPr>
          <p:nvPr/>
        </p:nvSpPr>
        <p:spPr bwMode="auto">
          <a:xfrm>
            <a:off x="4519613" y="2613026"/>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3" name="Line 63"/>
          <p:cNvSpPr>
            <a:spLocks noChangeShapeType="1"/>
          </p:cNvSpPr>
          <p:nvPr/>
        </p:nvSpPr>
        <p:spPr bwMode="auto">
          <a:xfrm flipV="1">
            <a:off x="4568825" y="2319339"/>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4" name="Arc 64"/>
          <p:cNvSpPr>
            <a:spLocks/>
          </p:cNvSpPr>
          <p:nvPr/>
        </p:nvSpPr>
        <p:spPr bwMode="auto">
          <a:xfrm>
            <a:off x="5842001" y="2613026"/>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6" name="Line 66"/>
          <p:cNvSpPr>
            <a:spLocks noChangeShapeType="1"/>
          </p:cNvSpPr>
          <p:nvPr/>
        </p:nvSpPr>
        <p:spPr bwMode="auto">
          <a:xfrm>
            <a:off x="7951788" y="1603376"/>
            <a:ext cx="0" cy="2055813"/>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7" name="Line 67"/>
          <p:cNvSpPr>
            <a:spLocks noChangeShapeType="1"/>
          </p:cNvSpPr>
          <p:nvPr/>
        </p:nvSpPr>
        <p:spPr bwMode="auto">
          <a:xfrm>
            <a:off x="3252789" y="3659188"/>
            <a:ext cx="4719637" cy="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48" name="Rectangle 68"/>
          <p:cNvSpPr>
            <a:spLocks noChangeArrowheads="1"/>
          </p:cNvSpPr>
          <p:nvPr/>
        </p:nvSpPr>
        <p:spPr bwMode="auto">
          <a:xfrm>
            <a:off x="2813050" y="4092575"/>
            <a:ext cx="8395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AR</a:t>
            </a:r>
          </a:p>
          <a:p>
            <a:pPr eaLnBrk="1" latinLnBrk="0"/>
            <a:endParaRPr lang="en-US" altLang="ko-KR" sz="1200">
              <a:solidFill>
                <a:srgbClr val="000000"/>
              </a:solidFill>
              <a:latin typeface="Arial" charset="0"/>
            </a:endParaRPr>
          </a:p>
        </p:txBody>
      </p:sp>
      <p:sp>
        <p:nvSpPr>
          <p:cNvPr id="20549" name="Rectangle 69"/>
          <p:cNvSpPr>
            <a:spLocks noChangeArrowheads="1"/>
          </p:cNvSpPr>
          <p:nvPr/>
        </p:nvSpPr>
        <p:spPr bwMode="auto">
          <a:xfrm>
            <a:off x="2803525" y="4283075"/>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550" name="Rectangle 70"/>
          <p:cNvSpPr>
            <a:spLocks noChangeArrowheads="1"/>
          </p:cNvSpPr>
          <p:nvPr/>
        </p:nvSpPr>
        <p:spPr bwMode="auto">
          <a:xfrm>
            <a:off x="3971925" y="4102100"/>
            <a:ext cx="1062792"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M[AR]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PC</a:t>
            </a:r>
          </a:p>
          <a:p>
            <a:pPr eaLnBrk="1" latinLnBrk="0"/>
            <a:endParaRPr lang="en-US" altLang="ko-KR" sz="1200">
              <a:solidFill>
                <a:srgbClr val="000000"/>
              </a:solidFill>
              <a:latin typeface="Arial" charset="0"/>
            </a:endParaRPr>
          </a:p>
        </p:txBody>
      </p:sp>
      <p:sp>
        <p:nvSpPr>
          <p:cNvPr id="20551" name="Rectangle 71"/>
          <p:cNvSpPr>
            <a:spLocks noChangeArrowheads="1"/>
          </p:cNvSpPr>
          <p:nvPr/>
        </p:nvSpPr>
        <p:spPr bwMode="auto">
          <a:xfrm>
            <a:off x="3962401" y="4283075"/>
            <a:ext cx="110081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AR + 1</a:t>
            </a:r>
          </a:p>
        </p:txBody>
      </p:sp>
      <p:sp>
        <p:nvSpPr>
          <p:cNvPr id="20552" name="Rectangle 72"/>
          <p:cNvSpPr>
            <a:spLocks noChangeArrowheads="1"/>
          </p:cNvSpPr>
          <p:nvPr/>
        </p:nvSpPr>
        <p:spPr bwMode="auto">
          <a:xfrm>
            <a:off x="5295901" y="4102100"/>
            <a:ext cx="107080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M[AR]</a:t>
            </a:r>
          </a:p>
        </p:txBody>
      </p:sp>
      <p:sp>
        <p:nvSpPr>
          <p:cNvPr id="20553" name="Rectangle 73"/>
          <p:cNvSpPr>
            <a:spLocks noChangeArrowheads="1"/>
          </p:cNvSpPr>
          <p:nvPr/>
        </p:nvSpPr>
        <p:spPr bwMode="auto">
          <a:xfrm>
            <a:off x="2668588" y="4064000"/>
            <a:ext cx="1141412"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4" name="Rectangle 74"/>
          <p:cNvSpPr>
            <a:spLocks noChangeArrowheads="1"/>
          </p:cNvSpPr>
          <p:nvPr/>
        </p:nvSpPr>
        <p:spPr bwMode="auto">
          <a:xfrm>
            <a:off x="3990976" y="4064000"/>
            <a:ext cx="1141413"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5" name="Rectangle 75"/>
          <p:cNvSpPr>
            <a:spLocks noChangeArrowheads="1"/>
          </p:cNvSpPr>
          <p:nvPr/>
        </p:nvSpPr>
        <p:spPr bwMode="auto">
          <a:xfrm>
            <a:off x="5314951" y="4064000"/>
            <a:ext cx="1139825" cy="3175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6" name="Arc 76"/>
          <p:cNvSpPr>
            <a:spLocks/>
          </p:cNvSpPr>
          <p:nvPr/>
        </p:nvSpPr>
        <p:spPr bwMode="auto">
          <a:xfrm>
            <a:off x="3198814" y="3937001"/>
            <a:ext cx="96837"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7" name="Line 77"/>
          <p:cNvSpPr>
            <a:spLocks noChangeShapeType="1"/>
          </p:cNvSpPr>
          <p:nvPr/>
        </p:nvSpPr>
        <p:spPr bwMode="auto">
          <a:xfrm flipV="1">
            <a:off x="3246438" y="3659188"/>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8" name="Arc 78"/>
          <p:cNvSpPr>
            <a:spLocks/>
          </p:cNvSpPr>
          <p:nvPr/>
        </p:nvSpPr>
        <p:spPr bwMode="auto">
          <a:xfrm>
            <a:off x="4519613" y="3937001"/>
            <a:ext cx="100012"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59" name="Line 79"/>
          <p:cNvSpPr>
            <a:spLocks noChangeShapeType="1"/>
          </p:cNvSpPr>
          <p:nvPr/>
        </p:nvSpPr>
        <p:spPr bwMode="auto">
          <a:xfrm flipV="1">
            <a:off x="4568825" y="3659188"/>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0" name="Arc 80"/>
          <p:cNvSpPr>
            <a:spLocks/>
          </p:cNvSpPr>
          <p:nvPr/>
        </p:nvSpPr>
        <p:spPr bwMode="auto">
          <a:xfrm>
            <a:off x="5842001" y="3937001"/>
            <a:ext cx="100013" cy="111125"/>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62" name="Rectangle 82"/>
          <p:cNvSpPr>
            <a:spLocks noChangeArrowheads="1"/>
          </p:cNvSpPr>
          <p:nvPr/>
        </p:nvSpPr>
        <p:spPr bwMode="auto">
          <a:xfrm>
            <a:off x="3003550" y="3462338"/>
            <a:ext cx="5065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BUN</a:t>
            </a:r>
          </a:p>
        </p:txBody>
      </p:sp>
      <p:sp>
        <p:nvSpPr>
          <p:cNvPr id="20563" name="Rectangle 83"/>
          <p:cNvSpPr>
            <a:spLocks noChangeArrowheads="1"/>
          </p:cNvSpPr>
          <p:nvPr/>
        </p:nvSpPr>
        <p:spPr bwMode="auto">
          <a:xfrm>
            <a:off x="4184650" y="346233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BSA</a:t>
            </a:r>
          </a:p>
        </p:txBody>
      </p:sp>
      <p:sp>
        <p:nvSpPr>
          <p:cNvPr id="20564" name="Rectangle 84"/>
          <p:cNvSpPr>
            <a:spLocks noChangeArrowheads="1"/>
          </p:cNvSpPr>
          <p:nvPr/>
        </p:nvSpPr>
        <p:spPr bwMode="auto">
          <a:xfrm>
            <a:off x="5727700" y="3462338"/>
            <a:ext cx="42319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ISZ</a:t>
            </a:r>
          </a:p>
        </p:txBody>
      </p:sp>
      <p:sp>
        <p:nvSpPr>
          <p:cNvPr id="20565" name="Rectangle 85"/>
          <p:cNvSpPr>
            <a:spLocks noChangeArrowheads="1"/>
          </p:cNvSpPr>
          <p:nvPr/>
        </p:nvSpPr>
        <p:spPr bwMode="auto">
          <a:xfrm>
            <a:off x="3457576" y="3814763"/>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66" name="Rectangle 86"/>
          <p:cNvSpPr>
            <a:spLocks noChangeArrowheads="1"/>
          </p:cNvSpPr>
          <p:nvPr/>
        </p:nvSpPr>
        <p:spPr bwMode="auto">
          <a:xfrm>
            <a:off x="3562351"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67" name="Rectangle 87"/>
          <p:cNvSpPr>
            <a:spLocks noChangeArrowheads="1"/>
          </p:cNvSpPr>
          <p:nvPr/>
        </p:nvSpPr>
        <p:spPr bwMode="auto">
          <a:xfrm>
            <a:off x="3756026"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68" name="Rectangle 88"/>
          <p:cNvSpPr>
            <a:spLocks noChangeArrowheads="1"/>
          </p:cNvSpPr>
          <p:nvPr/>
        </p:nvSpPr>
        <p:spPr bwMode="auto">
          <a:xfrm>
            <a:off x="4779964" y="3814763"/>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69" name="Rectangle 89"/>
          <p:cNvSpPr>
            <a:spLocks noChangeArrowheads="1"/>
          </p:cNvSpPr>
          <p:nvPr/>
        </p:nvSpPr>
        <p:spPr bwMode="auto">
          <a:xfrm>
            <a:off x="4884739"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70" name="Rectangle 90"/>
          <p:cNvSpPr>
            <a:spLocks noChangeArrowheads="1"/>
          </p:cNvSpPr>
          <p:nvPr/>
        </p:nvSpPr>
        <p:spPr bwMode="auto">
          <a:xfrm>
            <a:off x="5078414"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71" name="Rectangle 91"/>
          <p:cNvSpPr>
            <a:spLocks noChangeArrowheads="1"/>
          </p:cNvSpPr>
          <p:nvPr/>
        </p:nvSpPr>
        <p:spPr bwMode="auto">
          <a:xfrm>
            <a:off x="6102351" y="3814763"/>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72" name="Rectangle 92"/>
          <p:cNvSpPr>
            <a:spLocks noChangeArrowheads="1"/>
          </p:cNvSpPr>
          <p:nvPr/>
        </p:nvSpPr>
        <p:spPr bwMode="auto">
          <a:xfrm>
            <a:off x="6207126"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20573" name="Rectangle 93"/>
          <p:cNvSpPr>
            <a:spLocks noChangeArrowheads="1"/>
          </p:cNvSpPr>
          <p:nvPr/>
        </p:nvSpPr>
        <p:spPr bwMode="auto">
          <a:xfrm>
            <a:off x="6400801" y="387350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4</a:t>
            </a:r>
          </a:p>
        </p:txBody>
      </p:sp>
      <p:sp>
        <p:nvSpPr>
          <p:cNvPr id="20574" name="Arc 94"/>
          <p:cNvSpPr>
            <a:spLocks/>
          </p:cNvSpPr>
          <p:nvPr/>
        </p:nvSpPr>
        <p:spPr bwMode="auto">
          <a:xfrm>
            <a:off x="4519613" y="4803776"/>
            <a:ext cx="100012" cy="11271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5" name="Line 95"/>
          <p:cNvSpPr>
            <a:spLocks noChangeShapeType="1"/>
          </p:cNvSpPr>
          <p:nvPr/>
        </p:nvSpPr>
        <p:spPr bwMode="auto">
          <a:xfrm flipV="1">
            <a:off x="4568825" y="4510089"/>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6" name="Rectangle 96"/>
          <p:cNvSpPr>
            <a:spLocks noChangeArrowheads="1"/>
          </p:cNvSpPr>
          <p:nvPr/>
        </p:nvSpPr>
        <p:spPr bwMode="auto">
          <a:xfrm>
            <a:off x="5305426" y="4949825"/>
            <a:ext cx="112530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DR + 1</a:t>
            </a:r>
          </a:p>
        </p:txBody>
      </p:sp>
      <p:sp>
        <p:nvSpPr>
          <p:cNvPr id="20577" name="Rectangle 97"/>
          <p:cNvSpPr>
            <a:spLocks noChangeArrowheads="1"/>
          </p:cNvSpPr>
          <p:nvPr/>
        </p:nvSpPr>
        <p:spPr bwMode="auto">
          <a:xfrm>
            <a:off x="3990976" y="4930775"/>
            <a:ext cx="1141413" cy="4460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8" name="Rectangle 98"/>
          <p:cNvSpPr>
            <a:spLocks noChangeArrowheads="1"/>
          </p:cNvSpPr>
          <p:nvPr/>
        </p:nvSpPr>
        <p:spPr bwMode="auto">
          <a:xfrm>
            <a:off x="5314951" y="4930775"/>
            <a:ext cx="1139825" cy="30480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79" name="Rectangle 99"/>
          <p:cNvSpPr>
            <a:spLocks noChangeArrowheads="1"/>
          </p:cNvSpPr>
          <p:nvPr/>
        </p:nvSpPr>
        <p:spPr bwMode="auto">
          <a:xfrm>
            <a:off x="4779964" y="4683125"/>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80" name="Rectangle 100"/>
          <p:cNvSpPr>
            <a:spLocks noChangeArrowheads="1"/>
          </p:cNvSpPr>
          <p:nvPr/>
        </p:nvSpPr>
        <p:spPr bwMode="auto">
          <a:xfrm>
            <a:off x="4884739" y="47386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81" name="Rectangle 101"/>
          <p:cNvSpPr>
            <a:spLocks noChangeArrowheads="1"/>
          </p:cNvSpPr>
          <p:nvPr/>
        </p:nvSpPr>
        <p:spPr bwMode="auto">
          <a:xfrm>
            <a:off x="5078414" y="47386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82" name="Rectangle 102"/>
          <p:cNvSpPr>
            <a:spLocks noChangeArrowheads="1"/>
          </p:cNvSpPr>
          <p:nvPr/>
        </p:nvSpPr>
        <p:spPr bwMode="auto">
          <a:xfrm>
            <a:off x="6102351" y="4683125"/>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83" name="Rectangle 103"/>
          <p:cNvSpPr>
            <a:spLocks noChangeArrowheads="1"/>
          </p:cNvSpPr>
          <p:nvPr/>
        </p:nvSpPr>
        <p:spPr bwMode="auto">
          <a:xfrm>
            <a:off x="6207126" y="47386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20584" name="Rectangle 104"/>
          <p:cNvSpPr>
            <a:spLocks noChangeArrowheads="1"/>
          </p:cNvSpPr>
          <p:nvPr/>
        </p:nvSpPr>
        <p:spPr bwMode="auto">
          <a:xfrm>
            <a:off x="6400801" y="4738688"/>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5</a:t>
            </a:r>
          </a:p>
        </p:txBody>
      </p:sp>
      <p:sp>
        <p:nvSpPr>
          <p:cNvPr id="20585" name="Arc 105"/>
          <p:cNvSpPr>
            <a:spLocks/>
          </p:cNvSpPr>
          <p:nvPr/>
        </p:nvSpPr>
        <p:spPr bwMode="auto">
          <a:xfrm>
            <a:off x="5842001" y="5529263"/>
            <a:ext cx="100013" cy="11271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87" name="Rectangle 107"/>
          <p:cNvSpPr>
            <a:spLocks noChangeArrowheads="1"/>
          </p:cNvSpPr>
          <p:nvPr/>
        </p:nvSpPr>
        <p:spPr bwMode="auto">
          <a:xfrm>
            <a:off x="4106863" y="4987925"/>
            <a:ext cx="83952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AR</a:t>
            </a:r>
          </a:p>
          <a:p>
            <a:pPr eaLnBrk="1" latinLnBrk="0"/>
            <a:endParaRPr lang="en-US" altLang="ko-KR" sz="1200">
              <a:solidFill>
                <a:srgbClr val="000000"/>
              </a:solidFill>
              <a:latin typeface="Arial" charset="0"/>
            </a:endParaRPr>
          </a:p>
        </p:txBody>
      </p:sp>
      <p:sp>
        <p:nvSpPr>
          <p:cNvPr id="20588" name="Rectangle 108"/>
          <p:cNvSpPr>
            <a:spLocks noChangeArrowheads="1"/>
          </p:cNvSpPr>
          <p:nvPr/>
        </p:nvSpPr>
        <p:spPr bwMode="auto">
          <a:xfrm>
            <a:off x="4106863" y="5151438"/>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589" name="Arc 109"/>
          <p:cNvSpPr>
            <a:spLocks/>
          </p:cNvSpPr>
          <p:nvPr/>
        </p:nvSpPr>
        <p:spPr bwMode="auto">
          <a:xfrm>
            <a:off x="5842001" y="4803776"/>
            <a:ext cx="100013" cy="11271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a:noFill/>
          </a:ln>
          <a:effectLst/>
          <a:extLst>
            <a:ext uri="{91240B29-F687-4F45-9708-019B960494DF}">
              <a14:hiddenLine xmlns:a14="http://schemas.microsoft.com/office/drawing/2010/main" w="254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1" name="Rectangle 111"/>
          <p:cNvSpPr>
            <a:spLocks noChangeArrowheads="1"/>
          </p:cNvSpPr>
          <p:nvPr/>
        </p:nvSpPr>
        <p:spPr bwMode="auto">
          <a:xfrm>
            <a:off x="5197476" y="5654675"/>
            <a:ext cx="1070807"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M[AR]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DR</a:t>
            </a:r>
          </a:p>
          <a:p>
            <a:pPr eaLnBrk="1" latinLnBrk="0"/>
            <a:endParaRPr lang="en-US" altLang="ko-KR" sz="1200">
              <a:solidFill>
                <a:srgbClr val="000000"/>
              </a:solidFill>
              <a:latin typeface="Arial" charset="0"/>
            </a:endParaRPr>
          </a:p>
        </p:txBody>
      </p:sp>
      <p:sp>
        <p:nvSpPr>
          <p:cNvPr id="20592" name="Rectangle 112"/>
          <p:cNvSpPr>
            <a:spLocks noChangeArrowheads="1"/>
          </p:cNvSpPr>
          <p:nvPr/>
        </p:nvSpPr>
        <p:spPr bwMode="auto">
          <a:xfrm>
            <a:off x="5197476" y="5816600"/>
            <a:ext cx="89768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If (DR = 0)</a:t>
            </a:r>
          </a:p>
          <a:p>
            <a:pPr eaLnBrk="1" latinLnBrk="0"/>
            <a:endParaRPr lang="en-US" altLang="ko-KR" sz="1200">
              <a:solidFill>
                <a:srgbClr val="000000"/>
              </a:solidFill>
              <a:latin typeface="Arial" charset="0"/>
            </a:endParaRPr>
          </a:p>
        </p:txBody>
      </p:sp>
      <p:sp>
        <p:nvSpPr>
          <p:cNvPr id="20593" name="Rectangle 113"/>
          <p:cNvSpPr>
            <a:spLocks noChangeArrowheads="1"/>
          </p:cNvSpPr>
          <p:nvPr/>
        </p:nvSpPr>
        <p:spPr bwMode="auto">
          <a:xfrm>
            <a:off x="5197476" y="5980113"/>
            <a:ext cx="1553311"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then (PC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PC + 1)</a:t>
            </a:r>
          </a:p>
          <a:p>
            <a:pPr eaLnBrk="1" latinLnBrk="0"/>
            <a:endParaRPr lang="en-US" altLang="ko-KR" sz="1200">
              <a:solidFill>
                <a:srgbClr val="000000"/>
              </a:solidFill>
              <a:latin typeface="Arial" charset="0"/>
            </a:endParaRPr>
          </a:p>
        </p:txBody>
      </p:sp>
      <p:sp>
        <p:nvSpPr>
          <p:cNvPr id="20594" name="Rectangle 114"/>
          <p:cNvSpPr>
            <a:spLocks noChangeArrowheads="1"/>
          </p:cNvSpPr>
          <p:nvPr/>
        </p:nvSpPr>
        <p:spPr bwMode="auto">
          <a:xfrm>
            <a:off x="5197475" y="6146800"/>
            <a:ext cx="71975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SC </a:t>
            </a:r>
            <a:r>
              <a:rPr lang="en-US" altLang="ko-KR" sz="1200">
                <a:solidFill>
                  <a:srgbClr val="000000"/>
                </a:solidFill>
                <a:latin typeface="Arial" charset="0"/>
                <a:sym typeface="Symbol" pitchFamily="18" charset="2"/>
              </a:rPr>
              <a:t></a:t>
            </a:r>
            <a:r>
              <a:rPr lang="en-US" altLang="ko-KR" sz="1200">
                <a:solidFill>
                  <a:srgbClr val="000000"/>
                </a:solidFill>
                <a:latin typeface="Arial" charset="0"/>
              </a:rPr>
              <a:t> 0</a:t>
            </a:r>
          </a:p>
        </p:txBody>
      </p:sp>
      <p:sp>
        <p:nvSpPr>
          <p:cNvPr id="20595" name="Rectangle 115"/>
          <p:cNvSpPr>
            <a:spLocks noChangeArrowheads="1"/>
          </p:cNvSpPr>
          <p:nvPr/>
        </p:nvSpPr>
        <p:spPr bwMode="auto">
          <a:xfrm>
            <a:off x="5235575" y="5657850"/>
            <a:ext cx="1517650" cy="7127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96" name="Rectangle 116"/>
          <p:cNvSpPr>
            <a:spLocks noChangeArrowheads="1"/>
          </p:cNvSpPr>
          <p:nvPr/>
        </p:nvSpPr>
        <p:spPr bwMode="auto">
          <a:xfrm>
            <a:off x="6245226" y="5408613"/>
            <a:ext cx="47173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D  T</a:t>
            </a:r>
          </a:p>
        </p:txBody>
      </p:sp>
      <p:sp>
        <p:nvSpPr>
          <p:cNvPr id="20597" name="Rectangle 117"/>
          <p:cNvSpPr>
            <a:spLocks noChangeArrowheads="1"/>
          </p:cNvSpPr>
          <p:nvPr/>
        </p:nvSpPr>
        <p:spPr bwMode="auto">
          <a:xfrm>
            <a:off x="6350001" y="54673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20598" name="Rectangle 118"/>
          <p:cNvSpPr>
            <a:spLocks noChangeArrowheads="1"/>
          </p:cNvSpPr>
          <p:nvPr/>
        </p:nvSpPr>
        <p:spPr bwMode="auto">
          <a:xfrm>
            <a:off x="6543676" y="5467350"/>
            <a:ext cx="26770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6</a:t>
            </a:r>
          </a:p>
        </p:txBody>
      </p:sp>
      <p:sp>
        <p:nvSpPr>
          <p:cNvPr id="20599" name="Rectangle 119"/>
          <p:cNvSpPr>
            <a:spLocks noChangeArrowheads="1"/>
          </p:cNvSpPr>
          <p:nvPr/>
        </p:nvSpPr>
        <p:spPr bwMode="auto">
          <a:xfrm>
            <a:off x="3297238" y="2698750"/>
            <a:ext cx="29174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solidFill>
                  <a:srgbClr val="000000"/>
                </a:solidFill>
                <a:latin typeface="Symbol" pitchFamily="18" charset="2"/>
              </a:rPr>
              <a:t></a:t>
            </a:r>
          </a:p>
        </p:txBody>
      </p:sp>
      <p:sp>
        <p:nvSpPr>
          <p:cNvPr id="20601" name="Line 121"/>
          <p:cNvSpPr>
            <a:spLocks noChangeShapeType="1"/>
          </p:cNvSpPr>
          <p:nvPr/>
        </p:nvSpPr>
        <p:spPr bwMode="auto">
          <a:xfrm flipV="1">
            <a:off x="5895975" y="1590675"/>
            <a:ext cx="0" cy="3048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2" name="Line 122"/>
          <p:cNvSpPr>
            <a:spLocks noChangeShapeType="1"/>
          </p:cNvSpPr>
          <p:nvPr/>
        </p:nvSpPr>
        <p:spPr bwMode="auto">
          <a:xfrm flipV="1">
            <a:off x="5892800" y="2319339"/>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3" name="Line 123"/>
          <p:cNvSpPr>
            <a:spLocks noChangeShapeType="1"/>
          </p:cNvSpPr>
          <p:nvPr/>
        </p:nvSpPr>
        <p:spPr bwMode="auto">
          <a:xfrm flipV="1">
            <a:off x="5883275" y="3659188"/>
            <a:ext cx="0" cy="31115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4" name="Line 124"/>
          <p:cNvSpPr>
            <a:spLocks noChangeShapeType="1"/>
          </p:cNvSpPr>
          <p:nvPr/>
        </p:nvSpPr>
        <p:spPr bwMode="auto">
          <a:xfrm flipV="1">
            <a:off x="5883275" y="4383088"/>
            <a:ext cx="0" cy="444500"/>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605" name="Line 125"/>
          <p:cNvSpPr>
            <a:spLocks noChangeShapeType="1"/>
          </p:cNvSpPr>
          <p:nvPr/>
        </p:nvSpPr>
        <p:spPr bwMode="auto">
          <a:xfrm flipV="1">
            <a:off x="5883275" y="5253039"/>
            <a:ext cx="0" cy="3270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91551550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6. Input Output Instructions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16736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Input Output Instruction</a:t>
            </a:r>
          </a:p>
        </p:txBody>
      </p:sp>
      <p:sp>
        <p:nvSpPr>
          <p:cNvPr id="3" name="Content Placeholder 2"/>
          <p:cNvSpPr>
            <a:spLocks noGrp="1"/>
          </p:cNvSpPr>
          <p:nvPr>
            <p:ph idx="1"/>
          </p:nvPr>
        </p:nvSpPr>
        <p:spPr/>
        <p:txBody>
          <a:bodyPr>
            <a:normAutofit/>
          </a:bodyPr>
          <a:lstStyle/>
          <a:p>
            <a:pPr algn="just"/>
            <a:r>
              <a:rPr lang="en-IN" sz="2500" dirty="0" smtClean="0"/>
              <a:t>Before studying Input Output Instructions, the third type of instructions, we need to understand the working of I/O devices.</a:t>
            </a:r>
          </a:p>
          <a:p>
            <a:pPr algn="just"/>
            <a:r>
              <a:rPr lang="en-IN" sz="2500" dirty="0" smtClean="0"/>
              <a:t>We would be covering</a:t>
            </a:r>
          </a:p>
          <a:p>
            <a:pPr marL="274320" lvl="1" indent="0" algn="just">
              <a:buNone/>
            </a:pPr>
            <a:r>
              <a:rPr lang="en-US" altLang="ko-KR" sz="2500" b="1" dirty="0"/>
              <a:t>I</a:t>
            </a:r>
            <a:r>
              <a:rPr lang="en-US" altLang="ko-KR" sz="2500" b="1" dirty="0" smtClean="0"/>
              <a:t>nput-Output </a:t>
            </a:r>
            <a:r>
              <a:rPr lang="en-US" altLang="ko-KR" sz="2500" b="1" dirty="0"/>
              <a:t>and </a:t>
            </a:r>
            <a:r>
              <a:rPr lang="en-US" altLang="ko-KR" sz="2500" b="1" dirty="0" smtClean="0"/>
              <a:t>Interrupt</a:t>
            </a:r>
          </a:p>
          <a:p>
            <a:pPr marL="274320" lvl="1" indent="0" algn="just">
              <a:buNone/>
            </a:pPr>
            <a:r>
              <a:rPr lang="en-US" altLang="ko-KR" sz="2500" b="1" dirty="0" smtClean="0"/>
              <a:t>Program </a:t>
            </a:r>
            <a:r>
              <a:rPr lang="en-US" altLang="ko-KR" sz="2500" b="1" dirty="0"/>
              <a:t>Controlled Data </a:t>
            </a:r>
            <a:r>
              <a:rPr lang="en-US" altLang="ko-KR" sz="2500" b="1" dirty="0" smtClean="0"/>
              <a:t>Transfer</a:t>
            </a:r>
          </a:p>
          <a:p>
            <a:pPr marL="274320" lvl="1" indent="0" algn="just">
              <a:buNone/>
            </a:pPr>
            <a:r>
              <a:rPr lang="en-US" sz="2500" b="1" dirty="0" smtClean="0"/>
              <a:t>Input output Instructions in this section</a:t>
            </a:r>
            <a:endParaRPr lang="en-IN" sz="2500" dirty="0"/>
          </a:p>
        </p:txBody>
      </p:sp>
    </p:spTree>
    <p:extLst>
      <p:ext uri="{BB962C8B-B14F-4D97-AF65-F5344CB8AC3E}">
        <p14:creationId xmlns:p14="http://schemas.microsoft.com/office/powerpoint/2010/main" val="2865772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44137" y="152399"/>
            <a:ext cx="10202091" cy="667473"/>
          </a:xfrm>
          <a:noFill/>
          <a:ln/>
        </p:spPr>
        <p:txBody>
          <a:bodyPr>
            <a:noAutofit/>
          </a:bodyPr>
          <a:lstStyle/>
          <a:p>
            <a:pPr>
              <a:lnSpc>
                <a:spcPct val="87000"/>
              </a:lnSpc>
            </a:pPr>
            <a:r>
              <a:rPr lang="en-US" altLang="ko-KR" sz="4000" b="1" dirty="0" smtClean="0"/>
              <a:t>6.1. Input-Output </a:t>
            </a:r>
            <a:r>
              <a:rPr lang="en-US" altLang="ko-KR" sz="4000" b="1" dirty="0"/>
              <a:t>and Interrupt</a:t>
            </a:r>
          </a:p>
        </p:txBody>
      </p:sp>
      <p:sp>
        <p:nvSpPr>
          <p:cNvPr id="21507" name="Rectangle 3"/>
          <p:cNvSpPr>
            <a:spLocks noChangeArrowheads="1"/>
          </p:cNvSpPr>
          <p:nvPr/>
        </p:nvSpPr>
        <p:spPr bwMode="auto">
          <a:xfrm>
            <a:off x="1985964" y="1503364"/>
            <a:ext cx="3247684" cy="286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5000"/>
              </a:lnSpc>
              <a:buFontTx/>
              <a:buChar char="•"/>
            </a:pPr>
            <a:r>
              <a:rPr lang="en-US" altLang="ko-KR" sz="1800" b="1" dirty="0" smtClean="0">
                <a:latin typeface="Arial" charset="0"/>
              </a:rPr>
              <a:t> Input-Output Configuration</a:t>
            </a:r>
            <a:endParaRPr lang="en-US" altLang="ko-KR" sz="1800" b="1" dirty="0">
              <a:latin typeface="Arial" charset="0"/>
            </a:endParaRPr>
          </a:p>
        </p:txBody>
      </p:sp>
      <p:sp>
        <p:nvSpPr>
          <p:cNvPr id="21508" name="Rectangle 4"/>
          <p:cNvSpPr>
            <a:spLocks noChangeArrowheads="1"/>
          </p:cNvSpPr>
          <p:nvPr/>
        </p:nvSpPr>
        <p:spPr bwMode="auto">
          <a:xfrm>
            <a:off x="2147888" y="3544889"/>
            <a:ext cx="3886200" cy="1053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609600" indent="-609600" defTabSz="152400" latinLnBrk="1">
              <a:defRPr kumimoji="1" sz="2400">
                <a:solidFill>
                  <a:schemeClr val="tx1"/>
                </a:solidFill>
                <a:latin typeface="Times New Roman" pitchFamily="18" charset="0"/>
                <a:ea typeface="굴림" pitchFamily="50" charset="-127"/>
              </a:defRPr>
            </a:lvl1pPr>
            <a:lvl2pPr marL="1003300" indent="-279400" defTabSz="152400" latinLnBrk="1">
              <a:defRPr kumimoji="1" sz="2400">
                <a:solidFill>
                  <a:schemeClr val="tx1"/>
                </a:solidFill>
                <a:latin typeface="Times New Roman" pitchFamily="18" charset="0"/>
                <a:ea typeface="굴림" pitchFamily="50" charset="-127"/>
              </a:defRPr>
            </a:lvl2pPr>
            <a:lvl3pPr marL="1524000" indent="-381000" defTabSz="152400" latinLnBrk="1">
              <a:defRPr kumimoji="1" sz="2400">
                <a:solidFill>
                  <a:schemeClr val="tx1"/>
                </a:solidFill>
                <a:latin typeface="Times New Roman" pitchFamily="18" charset="0"/>
                <a:ea typeface="굴림" pitchFamily="50" charset="-127"/>
              </a:defRPr>
            </a:lvl3pPr>
            <a:lvl4pPr marL="2095500" indent="-381000" defTabSz="152400" latinLnBrk="1">
              <a:defRPr kumimoji="1" sz="2400">
                <a:solidFill>
                  <a:schemeClr val="tx1"/>
                </a:solidFill>
                <a:latin typeface="Times New Roman" pitchFamily="18" charset="0"/>
                <a:ea typeface="굴림" pitchFamily="50" charset="-127"/>
              </a:defRPr>
            </a:lvl4pPr>
            <a:lvl5pPr marL="2667000" indent="-381000" defTabSz="152400" latinLnBrk="1">
              <a:defRPr kumimoji="1" sz="2400">
                <a:solidFill>
                  <a:schemeClr val="tx1"/>
                </a:solidFill>
                <a:latin typeface="Times New Roman" pitchFamily="18" charset="0"/>
                <a:ea typeface="굴림" pitchFamily="50" charset="-127"/>
              </a:defRPr>
            </a:lvl5pPr>
            <a:lvl6pPr marL="3124200" indent="-381000" defTabSz="1524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581400" indent="-381000" defTabSz="152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4038600" indent="-381000" defTabSz="1524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495800" indent="-381000" defTabSz="1524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just" latinLnBrk="0">
              <a:lnSpc>
                <a:spcPct val="93000"/>
              </a:lnSpc>
            </a:pPr>
            <a:r>
              <a:rPr lang="en-US" altLang="ko-KR" sz="1400" i="1">
                <a:latin typeface="Arial" charset="0"/>
              </a:rPr>
              <a:t>INPR</a:t>
            </a:r>
            <a:r>
              <a:rPr lang="en-US" altLang="ko-KR" sz="1400">
                <a:latin typeface="Arial" charset="0"/>
              </a:rPr>
              <a:t>	Input register - 8 bits</a:t>
            </a:r>
          </a:p>
          <a:p>
            <a:pPr algn="just" latinLnBrk="0">
              <a:lnSpc>
                <a:spcPct val="93000"/>
              </a:lnSpc>
            </a:pPr>
            <a:r>
              <a:rPr lang="en-US" altLang="ko-KR" sz="1400" i="1">
                <a:latin typeface="Arial" charset="0"/>
              </a:rPr>
              <a:t>OUTR</a:t>
            </a:r>
            <a:r>
              <a:rPr lang="en-US" altLang="ko-KR" sz="1400">
                <a:latin typeface="Arial" charset="0"/>
              </a:rPr>
              <a:t>	Output register - 8 bits</a:t>
            </a:r>
          </a:p>
          <a:p>
            <a:pPr algn="just" latinLnBrk="0">
              <a:lnSpc>
                <a:spcPct val="93000"/>
              </a:lnSpc>
            </a:pPr>
            <a:r>
              <a:rPr lang="en-US" altLang="ko-KR" sz="1400" i="1">
                <a:latin typeface="Arial" charset="0"/>
              </a:rPr>
              <a:t>FGI</a:t>
            </a:r>
            <a:r>
              <a:rPr lang="en-US" altLang="ko-KR" sz="1400">
                <a:latin typeface="Arial" charset="0"/>
              </a:rPr>
              <a:t>	Input flag - 1 bit</a:t>
            </a:r>
          </a:p>
          <a:p>
            <a:pPr algn="just" latinLnBrk="0">
              <a:lnSpc>
                <a:spcPct val="93000"/>
              </a:lnSpc>
            </a:pPr>
            <a:r>
              <a:rPr lang="en-US" altLang="ko-KR" sz="1400" i="1">
                <a:latin typeface="Arial" charset="0"/>
              </a:rPr>
              <a:t>FGO</a:t>
            </a:r>
            <a:r>
              <a:rPr lang="en-US" altLang="ko-KR" sz="1400">
                <a:latin typeface="Arial" charset="0"/>
              </a:rPr>
              <a:t>	Output flag - 1 bit</a:t>
            </a:r>
          </a:p>
          <a:p>
            <a:pPr algn="just" latinLnBrk="0">
              <a:lnSpc>
                <a:spcPct val="93000"/>
              </a:lnSpc>
            </a:pPr>
            <a:r>
              <a:rPr lang="en-US" altLang="ko-KR" sz="1400" i="1">
                <a:latin typeface="Arial" charset="0"/>
              </a:rPr>
              <a:t>IEN</a:t>
            </a:r>
            <a:r>
              <a:rPr lang="en-US" altLang="ko-KR" sz="1400">
                <a:latin typeface="Arial" charset="0"/>
              </a:rPr>
              <a:t>	Interrupt enable - 1 bit</a:t>
            </a:r>
          </a:p>
        </p:txBody>
      </p:sp>
      <p:sp>
        <p:nvSpPr>
          <p:cNvPr id="21509" name="Rectangle 5"/>
          <p:cNvSpPr>
            <a:spLocks noChangeArrowheads="1"/>
          </p:cNvSpPr>
          <p:nvPr/>
        </p:nvSpPr>
        <p:spPr bwMode="auto">
          <a:xfrm>
            <a:off x="1750423" y="4706939"/>
            <a:ext cx="9130937" cy="1514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88000"/>
              </a:lnSpc>
            </a:pPr>
            <a:r>
              <a:rPr lang="en-US" altLang="ko-KR" sz="1800" dirty="0">
                <a:latin typeface="Arial" charset="0"/>
              </a:rPr>
              <a:t>- The terminal sends and receives serial information</a:t>
            </a:r>
          </a:p>
          <a:p>
            <a:pPr latinLnBrk="0">
              <a:lnSpc>
                <a:spcPct val="88000"/>
              </a:lnSpc>
            </a:pPr>
            <a:r>
              <a:rPr lang="en-US" altLang="ko-KR" sz="1800" dirty="0">
                <a:latin typeface="Arial" charset="0"/>
              </a:rPr>
              <a:t>- The serial info. from the keyboard is shifted into INPR </a:t>
            </a:r>
          </a:p>
          <a:p>
            <a:pPr latinLnBrk="0">
              <a:lnSpc>
                <a:spcPct val="88000"/>
              </a:lnSpc>
            </a:pPr>
            <a:r>
              <a:rPr lang="en-US" altLang="ko-KR" sz="1800" dirty="0">
                <a:latin typeface="Arial" charset="0"/>
              </a:rPr>
              <a:t>- The serial info. for the printer is stored in the OUTR</a:t>
            </a:r>
          </a:p>
          <a:p>
            <a:pPr latinLnBrk="0">
              <a:lnSpc>
                <a:spcPct val="88000"/>
              </a:lnSpc>
            </a:pPr>
            <a:r>
              <a:rPr lang="en-US" altLang="ko-KR" sz="1800" dirty="0">
                <a:latin typeface="Arial" charset="0"/>
              </a:rPr>
              <a:t>- INPR and OUTR communicate with the terminal </a:t>
            </a:r>
            <a:r>
              <a:rPr lang="en-US" altLang="ko-KR" sz="1800" dirty="0" smtClean="0">
                <a:latin typeface="Arial" charset="0"/>
              </a:rPr>
              <a:t>serially </a:t>
            </a:r>
            <a:r>
              <a:rPr lang="en-US" altLang="ko-KR" sz="1800" dirty="0">
                <a:latin typeface="Arial" charset="0"/>
              </a:rPr>
              <a:t>and with the AC in parallel.</a:t>
            </a:r>
          </a:p>
          <a:p>
            <a:pPr latinLnBrk="0">
              <a:lnSpc>
                <a:spcPct val="88000"/>
              </a:lnSpc>
            </a:pPr>
            <a:r>
              <a:rPr lang="en-US" altLang="ko-KR" sz="1800" dirty="0">
                <a:latin typeface="Arial" charset="0"/>
              </a:rPr>
              <a:t>- The flags are needed to </a:t>
            </a:r>
            <a:r>
              <a:rPr lang="en-US" altLang="ko-KR" sz="1800" b="1" i="1" dirty="0">
                <a:solidFill>
                  <a:schemeClr val="tx2"/>
                </a:solidFill>
                <a:latin typeface="Arial" charset="0"/>
              </a:rPr>
              <a:t>synchronize</a:t>
            </a:r>
            <a:r>
              <a:rPr lang="en-US" altLang="ko-KR" sz="1800" dirty="0">
                <a:latin typeface="Arial" charset="0"/>
              </a:rPr>
              <a:t> the timing </a:t>
            </a:r>
            <a:r>
              <a:rPr lang="en-US" altLang="ko-KR" sz="1800" dirty="0" smtClean="0">
                <a:latin typeface="Arial" charset="0"/>
              </a:rPr>
              <a:t>difference </a:t>
            </a:r>
            <a:r>
              <a:rPr lang="en-US" altLang="ko-KR" sz="1800" dirty="0">
                <a:latin typeface="Arial" charset="0"/>
              </a:rPr>
              <a:t>between  I/O device and the computer</a:t>
            </a:r>
          </a:p>
        </p:txBody>
      </p:sp>
      <p:sp>
        <p:nvSpPr>
          <p:cNvPr id="21510" name="Rectangle 6"/>
          <p:cNvSpPr>
            <a:spLocks noChangeArrowheads="1"/>
          </p:cNvSpPr>
          <p:nvPr/>
        </p:nvSpPr>
        <p:spPr bwMode="auto">
          <a:xfrm>
            <a:off x="2819400" y="1062039"/>
            <a:ext cx="4632616"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800" b="1" dirty="0">
                <a:latin typeface="Arial" charset="0"/>
              </a:rPr>
              <a:t>A Terminal with a keyboard and a Printer</a:t>
            </a:r>
          </a:p>
        </p:txBody>
      </p:sp>
      <p:sp>
        <p:nvSpPr>
          <p:cNvPr id="21511" name="Rectangle 7"/>
          <p:cNvSpPr>
            <a:spLocks noChangeArrowheads="1"/>
          </p:cNvSpPr>
          <p:nvPr/>
        </p:nvSpPr>
        <p:spPr bwMode="auto">
          <a:xfrm>
            <a:off x="2771776" y="1036639"/>
            <a:ext cx="4779963" cy="33972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1" name="Rectangle 47"/>
          <p:cNvSpPr>
            <a:spLocks noChangeArrowheads="1"/>
          </p:cNvSpPr>
          <p:nvPr/>
        </p:nvSpPr>
        <p:spPr bwMode="auto">
          <a:xfrm>
            <a:off x="2076450" y="3538539"/>
            <a:ext cx="2851150" cy="105568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Rectangle 8"/>
          <p:cNvSpPr>
            <a:spLocks noChangeArrowheads="1"/>
          </p:cNvSpPr>
          <p:nvPr/>
        </p:nvSpPr>
        <p:spPr bwMode="auto">
          <a:xfrm>
            <a:off x="5322888" y="1798638"/>
            <a:ext cx="1001878"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Input-output</a:t>
            </a:r>
          </a:p>
          <a:p>
            <a:pPr eaLnBrk="1" latinLnBrk="0"/>
            <a:endParaRPr lang="en-US" altLang="ko-KR" sz="1200">
              <a:solidFill>
                <a:srgbClr val="000000"/>
              </a:solidFill>
              <a:latin typeface="Arial" charset="0"/>
            </a:endParaRPr>
          </a:p>
        </p:txBody>
      </p:sp>
      <p:sp>
        <p:nvSpPr>
          <p:cNvPr id="21513" name="Rectangle 9"/>
          <p:cNvSpPr>
            <a:spLocks noChangeArrowheads="1"/>
          </p:cNvSpPr>
          <p:nvPr/>
        </p:nvSpPr>
        <p:spPr bwMode="auto">
          <a:xfrm>
            <a:off x="5476875" y="1924050"/>
            <a:ext cx="72776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terminal</a:t>
            </a:r>
          </a:p>
        </p:txBody>
      </p:sp>
      <p:sp>
        <p:nvSpPr>
          <p:cNvPr id="21514" name="Rectangle 10"/>
          <p:cNvSpPr>
            <a:spLocks noChangeArrowheads="1"/>
          </p:cNvSpPr>
          <p:nvPr/>
        </p:nvSpPr>
        <p:spPr bwMode="auto">
          <a:xfrm>
            <a:off x="7246938" y="1730375"/>
            <a:ext cx="5738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Serial</a:t>
            </a:r>
          </a:p>
          <a:p>
            <a:pPr eaLnBrk="1" latinLnBrk="0"/>
            <a:endParaRPr lang="en-US" altLang="ko-KR" sz="1200">
              <a:solidFill>
                <a:srgbClr val="000000"/>
              </a:solidFill>
              <a:latin typeface="Arial" charset="0"/>
            </a:endParaRPr>
          </a:p>
        </p:txBody>
      </p:sp>
      <p:sp>
        <p:nvSpPr>
          <p:cNvPr id="21515" name="Rectangle 11"/>
          <p:cNvSpPr>
            <a:spLocks noChangeArrowheads="1"/>
          </p:cNvSpPr>
          <p:nvPr/>
        </p:nvSpPr>
        <p:spPr bwMode="auto">
          <a:xfrm>
            <a:off x="6875464" y="1857375"/>
            <a:ext cx="1213475"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communication</a:t>
            </a:r>
          </a:p>
          <a:p>
            <a:pPr eaLnBrk="1" latinLnBrk="0"/>
            <a:endParaRPr lang="en-US" altLang="ko-KR" sz="1200">
              <a:solidFill>
                <a:srgbClr val="000000"/>
              </a:solidFill>
              <a:latin typeface="Arial" charset="0"/>
            </a:endParaRPr>
          </a:p>
        </p:txBody>
      </p:sp>
      <p:sp>
        <p:nvSpPr>
          <p:cNvPr id="21516" name="Rectangle 12"/>
          <p:cNvSpPr>
            <a:spLocks noChangeArrowheads="1"/>
          </p:cNvSpPr>
          <p:nvPr/>
        </p:nvSpPr>
        <p:spPr bwMode="auto">
          <a:xfrm>
            <a:off x="7132638" y="1982788"/>
            <a:ext cx="77104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interface</a:t>
            </a:r>
          </a:p>
        </p:txBody>
      </p:sp>
      <p:sp>
        <p:nvSpPr>
          <p:cNvPr id="21517" name="Rectangle 13"/>
          <p:cNvSpPr>
            <a:spLocks noChangeArrowheads="1"/>
          </p:cNvSpPr>
          <p:nvPr/>
        </p:nvSpPr>
        <p:spPr bwMode="auto">
          <a:xfrm>
            <a:off x="8493125" y="1741488"/>
            <a:ext cx="1069204" cy="82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Computer</a:t>
            </a:r>
          </a:p>
          <a:p>
            <a:pPr latinLnBrk="0"/>
            <a:r>
              <a:rPr lang="en-US" altLang="ko-KR" sz="1200">
                <a:solidFill>
                  <a:srgbClr val="000000"/>
                </a:solidFill>
                <a:latin typeface="Arial" charset="0"/>
              </a:rPr>
              <a:t>registers and</a:t>
            </a:r>
          </a:p>
          <a:p>
            <a:pPr latinLnBrk="0"/>
            <a:r>
              <a:rPr lang="en-US" altLang="ko-KR" sz="1200">
                <a:solidFill>
                  <a:srgbClr val="000000"/>
                </a:solidFill>
                <a:latin typeface="Arial" charset="0"/>
              </a:rPr>
              <a:t>flip-flops</a:t>
            </a:r>
          </a:p>
          <a:p>
            <a:pPr eaLnBrk="1" latinLnBrk="0"/>
            <a:endParaRPr lang="en-US" altLang="ko-KR" sz="1200">
              <a:solidFill>
                <a:srgbClr val="000000"/>
              </a:solidFill>
              <a:latin typeface="Arial" charset="0"/>
            </a:endParaRPr>
          </a:p>
        </p:txBody>
      </p:sp>
      <p:sp>
        <p:nvSpPr>
          <p:cNvPr id="21520" name="Rectangle 16"/>
          <p:cNvSpPr>
            <a:spLocks noChangeArrowheads="1"/>
          </p:cNvSpPr>
          <p:nvPr/>
        </p:nvSpPr>
        <p:spPr bwMode="auto">
          <a:xfrm>
            <a:off x="5457825" y="2335213"/>
            <a:ext cx="63479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Printer</a:t>
            </a:r>
          </a:p>
        </p:txBody>
      </p:sp>
      <p:sp>
        <p:nvSpPr>
          <p:cNvPr id="21521" name="Rectangle 17"/>
          <p:cNvSpPr>
            <a:spLocks noChangeArrowheads="1"/>
          </p:cNvSpPr>
          <p:nvPr/>
        </p:nvSpPr>
        <p:spPr bwMode="auto">
          <a:xfrm>
            <a:off x="5316538" y="3402013"/>
            <a:ext cx="83837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Keyboard</a:t>
            </a:r>
          </a:p>
        </p:txBody>
      </p:sp>
      <p:sp>
        <p:nvSpPr>
          <p:cNvPr id="21522" name="Rectangle 18"/>
          <p:cNvSpPr>
            <a:spLocks noChangeArrowheads="1"/>
          </p:cNvSpPr>
          <p:nvPr/>
        </p:nvSpPr>
        <p:spPr bwMode="auto">
          <a:xfrm>
            <a:off x="7067550" y="2236788"/>
            <a:ext cx="787076"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Receiver</a:t>
            </a:r>
          </a:p>
          <a:p>
            <a:pPr eaLnBrk="1" latinLnBrk="0"/>
            <a:endParaRPr lang="en-US" altLang="ko-KR" sz="1200">
              <a:solidFill>
                <a:srgbClr val="000000"/>
              </a:solidFill>
              <a:latin typeface="Arial" charset="0"/>
            </a:endParaRPr>
          </a:p>
        </p:txBody>
      </p:sp>
      <p:sp>
        <p:nvSpPr>
          <p:cNvPr id="21523" name="Rectangle 19"/>
          <p:cNvSpPr>
            <a:spLocks noChangeArrowheads="1"/>
          </p:cNvSpPr>
          <p:nvPr/>
        </p:nvSpPr>
        <p:spPr bwMode="auto">
          <a:xfrm>
            <a:off x="7086600" y="2373313"/>
            <a:ext cx="77104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interface</a:t>
            </a:r>
          </a:p>
        </p:txBody>
      </p:sp>
      <p:sp>
        <p:nvSpPr>
          <p:cNvPr id="21524" name="Rectangle 20"/>
          <p:cNvSpPr>
            <a:spLocks noChangeArrowheads="1"/>
          </p:cNvSpPr>
          <p:nvPr/>
        </p:nvSpPr>
        <p:spPr bwMode="auto">
          <a:xfrm>
            <a:off x="7004051" y="3290888"/>
            <a:ext cx="954493"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Transmitter</a:t>
            </a:r>
          </a:p>
          <a:p>
            <a:pPr eaLnBrk="1" latinLnBrk="0"/>
            <a:endParaRPr lang="en-US" altLang="ko-KR" sz="1200">
              <a:solidFill>
                <a:srgbClr val="000000"/>
              </a:solidFill>
              <a:latin typeface="Arial" charset="0"/>
            </a:endParaRPr>
          </a:p>
        </p:txBody>
      </p:sp>
      <p:sp>
        <p:nvSpPr>
          <p:cNvPr id="21525" name="Rectangle 21"/>
          <p:cNvSpPr>
            <a:spLocks noChangeArrowheads="1"/>
          </p:cNvSpPr>
          <p:nvPr/>
        </p:nvSpPr>
        <p:spPr bwMode="auto">
          <a:xfrm>
            <a:off x="7080250" y="3421063"/>
            <a:ext cx="77104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interface</a:t>
            </a:r>
          </a:p>
        </p:txBody>
      </p:sp>
      <p:sp>
        <p:nvSpPr>
          <p:cNvPr id="21526" name="Rectangle 22"/>
          <p:cNvSpPr>
            <a:spLocks noChangeArrowheads="1"/>
          </p:cNvSpPr>
          <p:nvPr/>
        </p:nvSpPr>
        <p:spPr bwMode="auto">
          <a:xfrm>
            <a:off x="9448801" y="2335213"/>
            <a:ext cx="51777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FGO</a:t>
            </a:r>
          </a:p>
        </p:txBody>
      </p:sp>
      <p:sp>
        <p:nvSpPr>
          <p:cNvPr id="21527" name="Rectangle 23"/>
          <p:cNvSpPr>
            <a:spLocks noChangeArrowheads="1"/>
          </p:cNvSpPr>
          <p:nvPr/>
        </p:nvSpPr>
        <p:spPr bwMode="auto">
          <a:xfrm>
            <a:off x="8709025" y="2335213"/>
            <a:ext cx="61876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OUTR</a:t>
            </a:r>
          </a:p>
        </p:txBody>
      </p:sp>
      <p:sp>
        <p:nvSpPr>
          <p:cNvPr id="21528" name="Rectangle 24"/>
          <p:cNvSpPr>
            <a:spLocks noChangeArrowheads="1"/>
          </p:cNvSpPr>
          <p:nvPr/>
        </p:nvSpPr>
        <p:spPr bwMode="auto">
          <a:xfrm>
            <a:off x="8793164" y="2878138"/>
            <a:ext cx="395943"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AC</a:t>
            </a:r>
          </a:p>
        </p:txBody>
      </p:sp>
      <p:sp>
        <p:nvSpPr>
          <p:cNvPr id="21529" name="Rectangle 25"/>
          <p:cNvSpPr>
            <a:spLocks noChangeArrowheads="1"/>
          </p:cNvSpPr>
          <p:nvPr/>
        </p:nvSpPr>
        <p:spPr bwMode="auto">
          <a:xfrm>
            <a:off x="8766175" y="3402013"/>
            <a:ext cx="549832"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INPR</a:t>
            </a:r>
          </a:p>
        </p:txBody>
      </p:sp>
      <p:sp>
        <p:nvSpPr>
          <p:cNvPr id="21530" name="Rectangle 26"/>
          <p:cNvSpPr>
            <a:spLocks noChangeArrowheads="1"/>
          </p:cNvSpPr>
          <p:nvPr/>
        </p:nvSpPr>
        <p:spPr bwMode="auto">
          <a:xfrm>
            <a:off x="9474201" y="3402013"/>
            <a:ext cx="44082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FGI</a:t>
            </a:r>
          </a:p>
        </p:txBody>
      </p:sp>
      <p:sp>
        <p:nvSpPr>
          <p:cNvPr id="21531" name="Rectangle 27"/>
          <p:cNvSpPr>
            <a:spLocks noChangeArrowheads="1"/>
          </p:cNvSpPr>
          <p:nvPr/>
        </p:nvSpPr>
        <p:spPr bwMode="auto">
          <a:xfrm>
            <a:off x="9526588" y="2333626"/>
            <a:ext cx="360362" cy="20796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Rectangle 28"/>
          <p:cNvSpPr>
            <a:spLocks noChangeArrowheads="1"/>
          </p:cNvSpPr>
          <p:nvPr/>
        </p:nvSpPr>
        <p:spPr bwMode="auto">
          <a:xfrm>
            <a:off x="8701089" y="2341564"/>
            <a:ext cx="644525" cy="19208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3" name="Rectangle 29"/>
          <p:cNvSpPr>
            <a:spLocks noChangeArrowheads="1"/>
          </p:cNvSpPr>
          <p:nvPr/>
        </p:nvSpPr>
        <p:spPr bwMode="auto">
          <a:xfrm>
            <a:off x="8482014" y="2886075"/>
            <a:ext cx="1082675" cy="1984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4" name="Rectangle 30"/>
          <p:cNvSpPr>
            <a:spLocks noChangeArrowheads="1"/>
          </p:cNvSpPr>
          <p:nvPr/>
        </p:nvSpPr>
        <p:spPr bwMode="auto">
          <a:xfrm>
            <a:off x="8701089" y="3398839"/>
            <a:ext cx="644525" cy="20002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5" name="Rectangle 31"/>
          <p:cNvSpPr>
            <a:spLocks noChangeArrowheads="1"/>
          </p:cNvSpPr>
          <p:nvPr/>
        </p:nvSpPr>
        <p:spPr bwMode="auto">
          <a:xfrm>
            <a:off x="9513888" y="3398838"/>
            <a:ext cx="347662" cy="19050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6" name="Arc 32"/>
          <p:cNvSpPr>
            <a:spLocks/>
          </p:cNvSpPr>
          <p:nvPr/>
        </p:nvSpPr>
        <p:spPr bwMode="auto">
          <a:xfrm>
            <a:off x="8959850" y="2525714"/>
            <a:ext cx="96838" cy="8572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7" name="Arc 33"/>
          <p:cNvSpPr>
            <a:spLocks/>
          </p:cNvSpPr>
          <p:nvPr/>
        </p:nvSpPr>
        <p:spPr bwMode="auto">
          <a:xfrm>
            <a:off x="8951914" y="3076576"/>
            <a:ext cx="98425" cy="85725"/>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8" name="Line 34"/>
          <p:cNvSpPr>
            <a:spLocks noChangeShapeType="1"/>
          </p:cNvSpPr>
          <p:nvPr/>
        </p:nvSpPr>
        <p:spPr bwMode="auto">
          <a:xfrm>
            <a:off x="9004300" y="3146425"/>
            <a:ext cx="0" cy="249238"/>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9" name="Arc 35"/>
          <p:cNvSpPr>
            <a:spLocks/>
          </p:cNvSpPr>
          <p:nvPr/>
        </p:nvSpPr>
        <p:spPr bwMode="auto">
          <a:xfrm>
            <a:off x="8043864" y="2403475"/>
            <a:ext cx="122237" cy="6985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0" name="Line 36"/>
          <p:cNvSpPr>
            <a:spLocks noChangeShapeType="1"/>
          </p:cNvSpPr>
          <p:nvPr/>
        </p:nvSpPr>
        <p:spPr bwMode="auto">
          <a:xfrm>
            <a:off x="8147050" y="2441575"/>
            <a:ext cx="54133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1" name="Rectangle 37"/>
          <p:cNvSpPr>
            <a:spLocks noChangeArrowheads="1"/>
          </p:cNvSpPr>
          <p:nvPr/>
        </p:nvSpPr>
        <p:spPr bwMode="auto">
          <a:xfrm>
            <a:off x="7026275" y="2235200"/>
            <a:ext cx="1004888"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Rectangle 38"/>
          <p:cNvSpPr>
            <a:spLocks noChangeArrowheads="1"/>
          </p:cNvSpPr>
          <p:nvPr/>
        </p:nvSpPr>
        <p:spPr bwMode="auto">
          <a:xfrm>
            <a:off x="7026275" y="3300414"/>
            <a:ext cx="1004888"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3" name="Arc 39"/>
          <p:cNvSpPr>
            <a:spLocks/>
          </p:cNvSpPr>
          <p:nvPr/>
        </p:nvSpPr>
        <p:spPr bwMode="auto">
          <a:xfrm>
            <a:off x="8580439" y="3468689"/>
            <a:ext cx="122237" cy="7143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4" name="Line 40"/>
          <p:cNvSpPr>
            <a:spLocks noChangeShapeType="1"/>
          </p:cNvSpPr>
          <p:nvPr/>
        </p:nvSpPr>
        <p:spPr bwMode="auto">
          <a:xfrm>
            <a:off x="8043864" y="3508375"/>
            <a:ext cx="5413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5" name="Arc 41"/>
          <p:cNvSpPr>
            <a:spLocks/>
          </p:cNvSpPr>
          <p:nvPr/>
        </p:nvSpPr>
        <p:spPr bwMode="auto">
          <a:xfrm>
            <a:off x="6362700" y="2403475"/>
            <a:ext cx="122238" cy="69850"/>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6" name="Line 42"/>
          <p:cNvSpPr>
            <a:spLocks noChangeShapeType="1"/>
          </p:cNvSpPr>
          <p:nvPr/>
        </p:nvSpPr>
        <p:spPr bwMode="auto">
          <a:xfrm>
            <a:off x="6472239" y="2441575"/>
            <a:ext cx="541337"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7" name="Arc 43"/>
          <p:cNvSpPr>
            <a:spLocks/>
          </p:cNvSpPr>
          <p:nvPr/>
        </p:nvSpPr>
        <p:spPr bwMode="auto">
          <a:xfrm>
            <a:off x="6904039" y="3468689"/>
            <a:ext cx="122237" cy="7143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8" name="Line 44"/>
          <p:cNvSpPr>
            <a:spLocks noChangeShapeType="1"/>
          </p:cNvSpPr>
          <p:nvPr/>
        </p:nvSpPr>
        <p:spPr bwMode="auto">
          <a:xfrm>
            <a:off x="6369050" y="3508375"/>
            <a:ext cx="5397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9" name="Rectangle 45"/>
          <p:cNvSpPr>
            <a:spLocks noChangeArrowheads="1"/>
          </p:cNvSpPr>
          <p:nvPr/>
        </p:nvSpPr>
        <p:spPr bwMode="auto">
          <a:xfrm>
            <a:off x="5337176" y="2235200"/>
            <a:ext cx="1019175" cy="35083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0" name="Rectangle 46"/>
          <p:cNvSpPr>
            <a:spLocks noChangeArrowheads="1"/>
          </p:cNvSpPr>
          <p:nvPr/>
        </p:nvSpPr>
        <p:spPr bwMode="auto">
          <a:xfrm>
            <a:off x="5337176" y="3300414"/>
            <a:ext cx="1019175" cy="350837"/>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3" name="Line 49"/>
          <p:cNvSpPr>
            <a:spLocks noChangeShapeType="1"/>
          </p:cNvSpPr>
          <p:nvPr/>
        </p:nvSpPr>
        <p:spPr bwMode="auto">
          <a:xfrm flipV="1">
            <a:off x="9010650" y="2592388"/>
            <a:ext cx="0" cy="296862"/>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4" name="Arc 50"/>
          <p:cNvSpPr>
            <a:spLocks/>
          </p:cNvSpPr>
          <p:nvPr/>
        </p:nvSpPr>
        <p:spPr bwMode="auto">
          <a:xfrm>
            <a:off x="7407275" y="3836988"/>
            <a:ext cx="122238" cy="68262"/>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127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5" name="Line 51"/>
          <p:cNvSpPr>
            <a:spLocks noChangeShapeType="1"/>
          </p:cNvSpPr>
          <p:nvPr/>
        </p:nvSpPr>
        <p:spPr bwMode="auto">
          <a:xfrm>
            <a:off x="7077076" y="3878263"/>
            <a:ext cx="33496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6" name="Arc 52"/>
          <p:cNvSpPr>
            <a:spLocks/>
          </p:cNvSpPr>
          <p:nvPr/>
        </p:nvSpPr>
        <p:spPr bwMode="auto">
          <a:xfrm>
            <a:off x="7407275" y="4025901"/>
            <a:ext cx="122238" cy="68263"/>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a:noFill/>
          </a:ln>
          <a:effectLst/>
          <a:extLst>
            <a:ext uri="{91240B29-F687-4F45-9708-019B960494DF}">
              <a14:hiddenLine xmlns:a14="http://schemas.microsoft.com/office/drawing/2010/main" w="127000"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7" name="Line 53"/>
          <p:cNvSpPr>
            <a:spLocks noChangeShapeType="1"/>
          </p:cNvSpPr>
          <p:nvPr/>
        </p:nvSpPr>
        <p:spPr bwMode="auto">
          <a:xfrm flipH="1">
            <a:off x="7045326" y="4062413"/>
            <a:ext cx="373063" cy="0"/>
          </a:xfrm>
          <a:prstGeom prst="line">
            <a:avLst/>
          </a:prstGeom>
          <a:noFill/>
          <a:ln w="38100" cmpd="dbl">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58" name="Rectangle 54"/>
          <p:cNvSpPr>
            <a:spLocks noChangeArrowheads="1"/>
          </p:cNvSpPr>
          <p:nvPr/>
        </p:nvSpPr>
        <p:spPr bwMode="auto">
          <a:xfrm>
            <a:off x="7491414" y="3727450"/>
            <a:ext cx="244297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Serial Communications Path</a:t>
            </a:r>
          </a:p>
        </p:txBody>
      </p:sp>
      <p:sp>
        <p:nvSpPr>
          <p:cNvPr id="21559" name="Rectangle 55"/>
          <p:cNvSpPr>
            <a:spLocks noChangeArrowheads="1"/>
          </p:cNvSpPr>
          <p:nvPr/>
        </p:nvSpPr>
        <p:spPr bwMode="auto">
          <a:xfrm>
            <a:off x="7493001" y="3935413"/>
            <a:ext cx="258243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Parallel Communications Path</a:t>
            </a:r>
          </a:p>
        </p:txBody>
      </p:sp>
    </p:spTree>
    <p:extLst>
      <p:ext uri="{BB962C8B-B14F-4D97-AF65-F5344CB8AC3E}">
        <p14:creationId xmlns:p14="http://schemas.microsoft.com/office/powerpoint/2010/main" val="48645053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75211" y="-13855"/>
            <a:ext cx="9607052" cy="886691"/>
          </a:xfrm>
        </p:spPr>
        <p:txBody>
          <a:bodyPr>
            <a:normAutofit/>
          </a:bodyPr>
          <a:lstStyle/>
          <a:p>
            <a:r>
              <a:rPr lang="en-US" altLang="ko-KR" sz="4500" b="1" dirty="0"/>
              <a:t>1. </a:t>
            </a:r>
            <a:r>
              <a:rPr lang="en-US" altLang="ko-KR" sz="4500" b="1" dirty="0" smtClean="0"/>
              <a:t>1 Introduction</a:t>
            </a:r>
            <a:endParaRPr lang="en-US" altLang="ko-KR" sz="4500" b="1" dirty="0"/>
          </a:p>
        </p:txBody>
      </p:sp>
      <p:sp>
        <p:nvSpPr>
          <p:cNvPr id="39939" name="Rectangle 3"/>
          <p:cNvSpPr>
            <a:spLocks noGrp="1" noChangeArrowheads="1"/>
          </p:cNvSpPr>
          <p:nvPr>
            <p:ph idx="1"/>
          </p:nvPr>
        </p:nvSpPr>
        <p:spPr bwMode="auto">
          <a:xfrm>
            <a:off x="875211" y="1009649"/>
            <a:ext cx="10358845" cy="567853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lgn="just"/>
            <a:r>
              <a:rPr lang="en-US" altLang="ko-KR" dirty="0">
                <a:latin typeface="Times New Roman" panose="02020603050405020304" pitchFamily="18" charset="0"/>
                <a:cs typeface="Times New Roman" panose="02020603050405020304" pitchFamily="18" charset="0"/>
              </a:rPr>
              <a:t>Every different processor type has its own design (different registers, buses, </a:t>
            </a:r>
            <a:r>
              <a:rPr lang="en-US" altLang="ko-KR" dirty="0" err="1">
                <a:latin typeface="Times New Roman" panose="02020603050405020304" pitchFamily="18" charset="0"/>
                <a:cs typeface="Times New Roman" panose="02020603050405020304" pitchFamily="18" charset="0"/>
              </a:rPr>
              <a:t>microoperations</a:t>
            </a:r>
            <a:r>
              <a:rPr lang="en-US" altLang="ko-KR" dirty="0">
                <a:latin typeface="Times New Roman" panose="02020603050405020304" pitchFamily="18" charset="0"/>
                <a:cs typeface="Times New Roman" panose="02020603050405020304" pitchFamily="18" charset="0"/>
              </a:rPr>
              <a:t>, machine instructions, etc.)</a:t>
            </a:r>
          </a:p>
          <a:p>
            <a:pPr algn="just"/>
            <a:r>
              <a:rPr lang="en-US" altLang="ko-KR" dirty="0">
                <a:latin typeface="Times New Roman" panose="02020603050405020304" pitchFamily="18" charset="0"/>
                <a:cs typeface="Times New Roman" panose="02020603050405020304" pitchFamily="18" charset="0"/>
              </a:rPr>
              <a:t>Modern processor is a very complex device</a:t>
            </a:r>
          </a:p>
          <a:p>
            <a:pPr algn="just"/>
            <a:r>
              <a:rPr lang="en-US" altLang="ko-KR" dirty="0">
                <a:latin typeface="Times New Roman" panose="02020603050405020304" pitchFamily="18" charset="0"/>
                <a:cs typeface="Times New Roman" panose="02020603050405020304" pitchFamily="18" charset="0"/>
              </a:rPr>
              <a:t>It contains</a:t>
            </a:r>
          </a:p>
          <a:p>
            <a:pPr lvl="1" algn="just">
              <a:buFont typeface="Wingdings" panose="05000000000000000000" pitchFamily="2" charset="2"/>
              <a:buChar char="ü"/>
            </a:pPr>
            <a:r>
              <a:rPr lang="en-US" altLang="ko-KR" sz="2000" dirty="0">
                <a:latin typeface="Times New Roman" panose="02020603050405020304" pitchFamily="18" charset="0"/>
                <a:cs typeface="Times New Roman" panose="02020603050405020304" pitchFamily="18" charset="0"/>
              </a:rPr>
              <a:t>Many registers</a:t>
            </a:r>
          </a:p>
          <a:p>
            <a:pPr lvl="1" algn="just">
              <a:buFont typeface="Wingdings" panose="05000000000000000000" pitchFamily="2" charset="2"/>
              <a:buChar char="ü"/>
            </a:pPr>
            <a:r>
              <a:rPr lang="en-US" altLang="ko-KR" sz="2000" dirty="0">
                <a:latin typeface="Times New Roman" panose="02020603050405020304" pitchFamily="18" charset="0"/>
                <a:cs typeface="Times New Roman" panose="02020603050405020304" pitchFamily="18" charset="0"/>
              </a:rPr>
              <a:t>Multiple arithmetic units, for both integer and floating point calculations</a:t>
            </a:r>
          </a:p>
          <a:p>
            <a:pPr lvl="1" algn="just">
              <a:buFont typeface="Wingdings" panose="05000000000000000000" pitchFamily="2" charset="2"/>
              <a:buChar char="ü"/>
            </a:pPr>
            <a:r>
              <a:rPr lang="en-US" altLang="ko-KR" sz="2000" dirty="0">
                <a:latin typeface="Times New Roman" panose="02020603050405020304" pitchFamily="18" charset="0"/>
                <a:cs typeface="Times New Roman" panose="02020603050405020304" pitchFamily="18" charset="0"/>
              </a:rPr>
              <a:t>The ability to pipeline several consecutive instructions to speed </a:t>
            </a:r>
            <a:r>
              <a:rPr lang="en-US" altLang="ko-KR" sz="2000" dirty="0" smtClean="0">
                <a:latin typeface="Times New Roman" panose="02020603050405020304" pitchFamily="18" charset="0"/>
                <a:cs typeface="Times New Roman" panose="02020603050405020304" pitchFamily="18" charset="0"/>
              </a:rPr>
              <a:t>execution </a:t>
            </a:r>
          </a:p>
          <a:p>
            <a:pPr lvl="1" algn="just">
              <a:buFont typeface="Wingdings" panose="05000000000000000000" pitchFamily="2" charset="2"/>
              <a:buChar char="ü"/>
            </a:pPr>
            <a:r>
              <a:rPr lang="en-US" altLang="ko-KR" sz="2000" dirty="0" smtClean="0">
                <a:latin typeface="Times New Roman" panose="02020603050405020304" pitchFamily="18" charset="0"/>
                <a:cs typeface="Times New Roman" panose="02020603050405020304" pitchFamily="18" charset="0"/>
              </a:rPr>
              <a:t>Etc</a:t>
            </a:r>
            <a:r>
              <a:rPr lang="en-US" altLang="ko-KR" sz="2000" dirty="0">
                <a:latin typeface="Times New Roman" panose="02020603050405020304" pitchFamily="18" charset="0"/>
                <a:cs typeface="Times New Roman" panose="02020603050405020304" pitchFamily="18" charset="0"/>
              </a:rPr>
              <a:t>.</a:t>
            </a:r>
          </a:p>
          <a:p>
            <a:pPr algn="just"/>
            <a:r>
              <a:rPr lang="en-US" altLang="ko-KR" dirty="0">
                <a:latin typeface="Times New Roman" panose="02020603050405020304" pitchFamily="18" charset="0"/>
                <a:cs typeface="Times New Roman" panose="02020603050405020304" pitchFamily="18" charset="0"/>
              </a:rPr>
              <a:t>However, to understand how processors work, we will start with a simplified processor model</a:t>
            </a:r>
          </a:p>
          <a:p>
            <a:pPr algn="just"/>
            <a:r>
              <a:rPr lang="en-US" altLang="ko-KR" dirty="0">
                <a:latin typeface="Times New Roman" panose="02020603050405020304" pitchFamily="18" charset="0"/>
                <a:cs typeface="Times New Roman" panose="02020603050405020304" pitchFamily="18" charset="0"/>
              </a:rPr>
              <a:t>This is similar to what real processors were like ~25 years ago</a:t>
            </a:r>
          </a:p>
          <a:p>
            <a:pPr algn="just"/>
            <a:r>
              <a:rPr lang="en-US" altLang="ko-KR" dirty="0">
                <a:latin typeface="Times New Roman" panose="02020603050405020304" pitchFamily="18" charset="0"/>
                <a:cs typeface="Times New Roman" panose="02020603050405020304" pitchFamily="18" charset="0"/>
              </a:rPr>
              <a:t>M. Morris Mano introduces a simple processor model he calls the </a:t>
            </a:r>
            <a:r>
              <a:rPr lang="en-US" altLang="ko-KR" i="1" dirty="0">
                <a:solidFill>
                  <a:schemeClr val="tx2"/>
                </a:solidFill>
                <a:latin typeface="Times New Roman" panose="02020603050405020304" pitchFamily="18" charset="0"/>
                <a:cs typeface="Times New Roman" panose="02020603050405020304" pitchFamily="18" charset="0"/>
              </a:rPr>
              <a:t>Basic Computer</a:t>
            </a:r>
          </a:p>
          <a:p>
            <a:pPr algn="just"/>
            <a:r>
              <a:rPr lang="en-US" altLang="ko-KR" dirty="0">
                <a:latin typeface="Times New Roman" panose="02020603050405020304" pitchFamily="18" charset="0"/>
                <a:cs typeface="Times New Roman" panose="02020603050405020304" pitchFamily="18" charset="0"/>
              </a:rPr>
              <a:t>We will use this to introduce processor organization and the relationship of the RTL model to the higher level computer processor</a:t>
            </a:r>
          </a:p>
        </p:txBody>
      </p:sp>
    </p:spTree>
    <p:extLst>
      <p:ext uri="{BB962C8B-B14F-4D97-AF65-F5344CB8AC3E}">
        <p14:creationId xmlns:p14="http://schemas.microsoft.com/office/powerpoint/2010/main" val="23994779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83771" y="44862"/>
            <a:ext cx="10607040" cy="672689"/>
          </a:xfrm>
          <a:noFill/>
          <a:ln/>
        </p:spPr>
        <p:txBody>
          <a:bodyPr wrap="none">
            <a:noAutofit/>
          </a:bodyPr>
          <a:lstStyle/>
          <a:p>
            <a:pPr>
              <a:lnSpc>
                <a:spcPct val="87000"/>
              </a:lnSpc>
            </a:pPr>
            <a:r>
              <a:rPr lang="en-US" altLang="ko-KR" sz="4000" b="1" dirty="0" smtClean="0"/>
              <a:t>6.2. </a:t>
            </a:r>
            <a:r>
              <a:rPr lang="en-US" altLang="ko-KR" sz="4000" b="1" dirty="0"/>
              <a:t>Program Controlled Data Transfer</a:t>
            </a:r>
          </a:p>
        </p:txBody>
      </p:sp>
      <p:sp>
        <p:nvSpPr>
          <p:cNvPr id="22531" name="Rectangle 3"/>
          <p:cNvSpPr>
            <a:spLocks noChangeArrowheads="1"/>
          </p:cNvSpPr>
          <p:nvPr/>
        </p:nvSpPr>
        <p:spPr bwMode="auto">
          <a:xfrm>
            <a:off x="6264276" y="1185863"/>
            <a:ext cx="2941511" cy="1323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106000"/>
              </a:lnSpc>
            </a:pPr>
            <a:r>
              <a:rPr lang="en-US" altLang="ko-KR" sz="1400">
                <a:latin typeface="Arial" charset="0"/>
              </a:rPr>
              <a:t>loop: If FGI = 1 goto loop</a:t>
            </a:r>
          </a:p>
          <a:p>
            <a:pPr latinLnBrk="0">
              <a:lnSpc>
                <a:spcPct val="106000"/>
              </a:lnSpc>
            </a:pPr>
            <a:r>
              <a:rPr lang="en-US" altLang="ko-KR" sz="1400">
                <a:latin typeface="Arial" charset="0"/>
              </a:rPr>
              <a:t>         INPR </a:t>
            </a:r>
            <a:r>
              <a:rPr lang="en-US" altLang="ko-KR" sz="1800">
                <a:solidFill>
                  <a:srgbClr val="000000"/>
                </a:solidFill>
                <a:latin typeface="Arial" charset="0"/>
                <a:sym typeface="Symbol" pitchFamily="18" charset="2"/>
              </a:rPr>
              <a:t> </a:t>
            </a:r>
            <a:r>
              <a:rPr lang="en-US" altLang="ko-KR" sz="1400">
                <a:latin typeface="Symbol" pitchFamily="18" charset="2"/>
              </a:rPr>
              <a:t></a:t>
            </a:r>
            <a:r>
              <a:rPr lang="en-US" altLang="ko-KR" sz="1400">
                <a:latin typeface="Arial" charset="0"/>
              </a:rPr>
              <a:t>new data, FGI </a:t>
            </a:r>
            <a:r>
              <a:rPr lang="en-US" altLang="ko-KR" sz="1800">
                <a:solidFill>
                  <a:srgbClr val="000000"/>
                </a:solidFill>
                <a:latin typeface="Arial" charset="0"/>
                <a:sym typeface="Symbol" pitchFamily="18" charset="2"/>
              </a:rPr>
              <a:t></a:t>
            </a:r>
            <a:r>
              <a:rPr lang="en-US" altLang="ko-KR" sz="1400">
                <a:latin typeface="Arial" charset="0"/>
              </a:rPr>
              <a:t> 1</a:t>
            </a:r>
          </a:p>
          <a:p>
            <a:pPr latinLnBrk="0">
              <a:lnSpc>
                <a:spcPct val="106000"/>
              </a:lnSpc>
            </a:pPr>
            <a:endParaRPr lang="en-US" altLang="ko-KR" sz="1400">
              <a:latin typeface="Arial" charset="0"/>
            </a:endParaRPr>
          </a:p>
          <a:p>
            <a:pPr latinLnBrk="0">
              <a:lnSpc>
                <a:spcPct val="106000"/>
              </a:lnSpc>
            </a:pPr>
            <a:r>
              <a:rPr lang="en-US" altLang="ko-KR" sz="1400">
                <a:latin typeface="Arial" charset="0"/>
              </a:rPr>
              <a:t>loop: If FGO = 1 goto loop</a:t>
            </a:r>
          </a:p>
          <a:p>
            <a:pPr latinLnBrk="0">
              <a:lnSpc>
                <a:spcPct val="106000"/>
              </a:lnSpc>
            </a:pPr>
            <a:r>
              <a:rPr lang="en-US" altLang="ko-KR" sz="1400">
                <a:latin typeface="Arial" charset="0"/>
              </a:rPr>
              <a:t>         consume OUTR, FGO </a:t>
            </a:r>
            <a:r>
              <a:rPr lang="en-US" altLang="ko-KR" sz="1800">
                <a:solidFill>
                  <a:srgbClr val="000000"/>
                </a:solidFill>
                <a:latin typeface="Arial" charset="0"/>
                <a:sym typeface="Symbol" pitchFamily="18" charset="2"/>
              </a:rPr>
              <a:t></a:t>
            </a:r>
            <a:r>
              <a:rPr lang="en-US" altLang="ko-KR" sz="1400">
                <a:latin typeface="Arial" charset="0"/>
              </a:rPr>
              <a:t> 1</a:t>
            </a:r>
          </a:p>
        </p:txBody>
      </p:sp>
      <p:sp>
        <p:nvSpPr>
          <p:cNvPr id="22533" name="Rectangle 5"/>
          <p:cNvSpPr>
            <a:spLocks noChangeArrowheads="1"/>
          </p:cNvSpPr>
          <p:nvPr/>
        </p:nvSpPr>
        <p:spPr bwMode="auto">
          <a:xfrm>
            <a:off x="3392488" y="858838"/>
            <a:ext cx="4453142" cy="26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101000"/>
              </a:lnSpc>
            </a:pPr>
            <a:r>
              <a:rPr lang="en-US" altLang="ko-KR" sz="1400">
                <a:latin typeface="Arial" charset="0"/>
              </a:rPr>
              <a:t>-- CPU --                                                 -- I/O Device --</a:t>
            </a:r>
          </a:p>
        </p:txBody>
      </p:sp>
      <p:sp>
        <p:nvSpPr>
          <p:cNvPr id="22534" name="Line 6"/>
          <p:cNvSpPr>
            <a:spLocks noChangeShapeType="1"/>
          </p:cNvSpPr>
          <p:nvPr/>
        </p:nvSpPr>
        <p:spPr bwMode="auto">
          <a:xfrm>
            <a:off x="6010275" y="874714"/>
            <a:ext cx="0" cy="5527675"/>
          </a:xfrm>
          <a:prstGeom prst="line">
            <a:avLst/>
          </a:prstGeom>
          <a:noFill/>
          <a:ln w="50800">
            <a:pattFill prst="narHorz">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5" name="Rectangle 7"/>
          <p:cNvSpPr>
            <a:spLocks noChangeArrowheads="1"/>
          </p:cNvSpPr>
          <p:nvPr/>
        </p:nvSpPr>
        <p:spPr bwMode="auto">
          <a:xfrm>
            <a:off x="2552700" y="1185864"/>
            <a:ext cx="3080972" cy="1897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 Input */         /* Initially FGI = 0 */</a:t>
            </a:r>
          </a:p>
          <a:p>
            <a:pPr latinLnBrk="0"/>
            <a:r>
              <a:rPr lang="en-US" altLang="ko-KR" sz="1400">
                <a:latin typeface="Arial" charset="0"/>
              </a:rPr>
              <a:t>   loop:  If FGI = 0 goto loop</a:t>
            </a:r>
          </a:p>
          <a:p>
            <a:pPr latinLnBrk="0"/>
            <a:r>
              <a:rPr lang="en-US" altLang="ko-KR" sz="1400">
                <a:latin typeface="Arial" charset="0"/>
              </a:rPr>
              <a:t>               AC </a:t>
            </a:r>
            <a:r>
              <a:rPr lang="en-US" altLang="ko-KR" sz="1800">
                <a:solidFill>
                  <a:srgbClr val="000000"/>
                </a:solidFill>
                <a:latin typeface="Arial" charset="0"/>
                <a:sym typeface="Symbol" pitchFamily="18" charset="2"/>
              </a:rPr>
              <a:t> </a:t>
            </a:r>
            <a:r>
              <a:rPr lang="en-US" altLang="ko-KR" sz="1400">
                <a:latin typeface="Symbol" pitchFamily="18" charset="2"/>
              </a:rPr>
              <a:t></a:t>
            </a:r>
            <a:r>
              <a:rPr lang="en-US" altLang="ko-KR" sz="1400">
                <a:latin typeface="Arial" charset="0"/>
              </a:rPr>
              <a:t>INPR,  FGI </a:t>
            </a:r>
            <a:r>
              <a:rPr lang="en-US" altLang="ko-KR" sz="1800">
                <a:solidFill>
                  <a:srgbClr val="000000"/>
                </a:solidFill>
                <a:latin typeface="Arial" charset="0"/>
                <a:sym typeface="Symbol" pitchFamily="18" charset="2"/>
              </a:rPr>
              <a:t></a:t>
            </a:r>
            <a:r>
              <a:rPr lang="en-US" altLang="ko-KR" sz="1400">
                <a:latin typeface="Arial" charset="0"/>
              </a:rPr>
              <a:t> 0</a:t>
            </a:r>
          </a:p>
          <a:p>
            <a:pPr latinLnBrk="0"/>
            <a:endParaRPr lang="en-US" altLang="ko-KR" sz="1400">
              <a:latin typeface="Arial" charset="0"/>
            </a:endParaRPr>
          </a:p>
          <a:p>
            <a:pPr latinLnBrk="0"/>
            <a:r>
              <a:rPr lang="en-US" altLang="ko-KR" sz="1400">
                <a:latin typeface="Arial" charset="0"/>
              </a:rPr>
              <a:t>/* Output */         /* Initially FGO = 1 */</a:t>
            </a:r>
          </a:p>
          <a:p>
            <a:pPr latinLnBrk="0"/>
            <a:r>
              <a:rPr lang="en-US" altLang="ko-KR" sz="1400">
                <a:latin typeface="Arial" charset="0"/>
              </a:rPr>
              <a:t>   loop:  If FGO = 0 goto loop</a:t>
            </a:r>
          </a:p>
          <a:p>
            <a:pPr latinLnBrk="0"/>
            <a:r>
              <a:rPr lang="en-US" altLang="ko-KR" sz="1400">
                <a:latin typeface="Arial" charset="0"/>
              </a:rPr>
              <a:t>               OUTR </a:t>
            </a:r>
            <a:r>
              <a:rPr lang="en-US" altLang="ko-KR" sz="1800">
                <a:solidFill>
                  <a:srgbClr val="000000"/>
                </a:solidFill>
                <a:latin typeface="Arial" charset="0"/>
                <a:sym typeface="Symbol" pitchFamily="18" charset="2"/>
              </a:rPr>
              <a:t> </a:t>
            </a:r>
            <a:r>
              <a:rPr lang="en-US" altLang="ko-KR" sz="1400">
                <a:latin typeface="Symbol" pitchFamily="18" charset="2"/>
              </a:rPr>
              <a:t></a:t>
            </a:r>
            <a:r>
              <a:rPr lang="en-US" altLang="ko-KR" sz="1400">
                <a:latin typeface="Arial" charset="0"/>
              </a:rPr>
              <a:t>AC,  FGO </a:t>
            </a:r>
            <a:r>
              <a:rPr lang="en-US" altLang="ko-KR" sz="1800">
                <a:solidFill>
                  <a:srgbClr val="000000"/>
                </a:solidFill>
                <a:latin typeface="Arial" charset="0"/>
                <a:sym typeface="Symbol" pitchFamily="18" charset="2"/>
              </a:rPr>
              <a:t></a:t>
            </a:r>
            <a:r>
              <a:rPr lang="en-US" altLang="ko-KR" sz="1400">
                <a:latin typeface="Arial" charset="0"/>
              </a:rPr>
              <a:t> 0</a:t>
            </a:r>
          </a:p>
          <a:p>
            <a:pPr eaLnBrk="1" latinLnBrk="0"/>
            <a:endParaRPr lang="en-US" altLang="ko-KR" sz="1400">
              <a:latin typeface="Arial" charset="0"/>
            </a:endParaRPr>
          </a:p>
        </p:txBody>
      </p:sp>
      <p:sp>
        <p:nvSpPr>
          <p:cNvPr id="22537" name="AutoShape 9"/>
          <p:cNvSpPr>
            <a:spLocks noChangeArrowheads="1"/>
          </p:cNvSpPr>
          <p:nvPr/>
        </p:nvSpPr>
        <p:spPr bwMode="auto">
          <a:xfrm>
            <a:off x="4168776" y="3068638"/>
            <a:ext cx="1198563" cy="265112"/>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38" name="Rectangle 10"/>
          <p:cNvSpPr>
            <a:spLocks noChangeArrowheads="1"/>
          </p:cNvSpPr>
          <p:nvPr/>
        </p:nvSpPr>
        <p:spPr bwMode="auto">
          <a:xfrm>
            <a:off x="4210050" y="3079750"/>
            <a:ext cx="10082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Start Input</a:t>
            </a:r>
          </a:p>
        </p:txBody>
      </p:sp>
      <p:sp>
        <p:nvSpPr>
          <p:cNvPr id="22539" name="Rectangle 11"/>
          <p:cNvSpPr>
            <a:spLocks noChangeArrowheads="1"/>
          </p:cNvSpPr>
          <p:nvPr/>
        </p:nvSpPr>
        <p:spPr bwMode="auto">
          <a:xfrm>
            <a:off x="4379914" y="3516313"/>
            <a:ext cx="776287" cy="2079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0" name="Rectangle 12"/>
          <p:cNvSpPr>
            <a:spLocks noChangeArrowheads="1"/>
          </p:cNvSpPr>
          <p:nvPr/>
        </p:nvSpPr>
        <p:spPr bwMode="auto">
          <a:xfrm>
            <a:off x="4354513" y="3476625"/>
            <a:ext cx="857608"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FGI </a:t>
            </a:r>
            <a:r>
              <a:rPr lang="en-US" altLang="ko-KR" sz="1400">
                <a:solidFill>
                  <a:srgbClr val="000000"/>
                </a:solidFill>
                <a:latin typeface="Arial" charset="0"/>
                <a:sym typeface="Symbol" pitchFamily="18" charset="2"/>
              </a:rPr>
              <a:t></a:t>
            </a:r>
            <a:r>
              <a:rPr lang="en-US" altLang="ko-KR" sz="1400">
                <a:latin typeface="Arial" charset="0"/>
              </a:rPr>
              <a:t> 0</a:t>
            </a:r>
          </a:p>
        </p:txBody>
      </p:sp>
      <p:sp>
        <p:nvSpPr>
          <p:cNvPr id="22541" name="AutoShape 13"/>
          <p:cNvSpPr>
            <a:spLocks noChangeArrowheads="1"/>
          </p:cNvSpPr>
          <p:nvPr/>
        </p:nvSpPr>
        <p:spPr bwMode="auto">
          <a:xfrm>
            <a:off x="4257676" y="3948114"/>
            <a:ext cx="989013" cy="427037"/>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2" name="Rectangle 14"/>
          <p:cNvSpPr>
            <a:spLocks noChangeArrowheads="1"/>
          </p:cNvSpPr>
          <p:nvPr/>
        </p:nvSpPr>
        <p:spPr bwMode="auto">
          <a:xfrm>
            <a:off x="4421188" y="4033838"/>
            <a:ext cx="68448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FGI=0</a:t>
            </a:r>
          </a:p>
        </p:txBody>
      </p:sp>
      <p:sp>
        <p:nvSpPr>
          <p:cNvPr id="22543" name="Rectangle 15"/>
          <p:cNvSpPr>
            <a:spLocks noChangeArrowheads="1"/>
          </p:cNvSpPr>
          <p:nvPr/>
        </p:nvSpPr>
        <p:spPr bwMode="auto">
          <a:xfrm>
            <a:off x="4264864" y="4651375"/>
            <a:ext cx="1139737"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AC </a:t>
            </a:r>
            <a:r>
              <a:rPr lang="en-US" altLang="ko-KR" sz="1400">
                <a:solidFill>
                  <a:srgbClr val="000000"/>
                </a:solidFill>
                <a:latin typeface="Arial" charset="0"/>
                <a:sym typeface="Symbol" pitchFamily="18" charset="2"/>
              </a:rPr>
              <a:t></a:t>
            </a:r>
            <a:r>
              <a:rPr lang="en-US" altLang="ko-KR" sz="1400">
                <a:latin typeface="Arial" charset="0"/>
              </a:rPr>
              <a:t> INPR</a:t>
            </a:r>
          </a:p>
        </p:txBody>
      </p:sp>
      <p:sp>
        <p:nvSpPr>
          <p:cNvPr id="22544" name="Rectangle 16"/>
          <p:cNvSpPr>
            <a:spLocks noChangeArrowheads="1"/>
          </p:cNvSpPr>
          <p:nvPr/>
        </p:nvSpPr>
        <p:spPr bwMode="auto">
          <a:xfrm>
            <a:off x="4121150" y="4670425"/>
            <a:ext cx="1392238" cy="228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5" name="Rectangle 17"/>
          <p:cNvSpPr>
            <a:spLocks noChangeArrowheads="1"/>
          </p:cNvSpPr>
          <p:nvPr/>
        </p:nvSpPr>
        <p:spPr bwMode="auto">
          <a:xfrm>
            <a:off x="4299031" y="5214939"/>
            <a:ext cx="96821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More</a:t>
            </a:r>
          </a:p>
          <a:p>
            <a:pPr algn="ctr" latinLnBrk="0"/>
            <a:r>
              <a:rPr lang="en-US" altLang="ko-KR" sz="1400">
                <a:latin typeface="Arial" charset="0"/>
              </a:rPr>
              <a:t>Character</a:t>
            </a:r>
          </a:p>
        </p:txBody>
      </p:sp>
      <p:sp>
        <p:nvSpPr>
          <p:cNvPr id="22546" name="AutoShape 18"/>
          <p:cNvSpPr>
            <a:spLocks noChangeArrowheads="1"/>
          </p:cNvSpPr>
          <p:nvPr/>
        </p:nvSpPr>
        <p:spPr bwMode="auto">
          <a:xfrm>
            <a:off x="4121151" y="5178425"/>
            <a:ext cx="1293813" cy="592138"/>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7" name="Line 19"/>
          <p:cNvSpPr>
            <a:spLocks noChangeShapeType="1"/>
          </p:cNvSpPr>
          <p:nvPr/>
        </p:nvSpPr>
        <p:spPr bwMode="auto">
          <a:xfrm>
            <a:off x="4751388" y="3338514"/>
            <a:ext cx="0" cy="166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8" name="Line 20"/>
          <p:cNvSpPr>
            <a:spLocks noChangeShapeType="1"/>
          </p:cNvSpPr>
          <p:nvPr/>
        </p:nvSpPr>
        <p:spPr bwMode="auto">
          <a:xfrm>
            <a:off x="4767263" y="3729039"/>
            <a:ext cx="0" cy="223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49" name="Line 21"/>
          <p:cNvSpPr>
            <a:spLocks noChangeShapeType="1"/>
          </p:cNvSpPr>
          <p:nvPr/>
        </p:nvSpPr>
        <p:spPr bwMode="auto">
          <a:xfrm>
            <a:off x="4751388" y="4379914"/>
            <a:ext cx="0" cy="2825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0" name="Line 22"/>
          <p:cNvSpPr>
            <a:spLocks noChangeShapeType="1"/>
          </p:cNvSpPr>
          <p:nvPr/>
        </p:nvSpPr>
        <p:spPr bwMode="auto">
          <a:xfrm flipH="1">
            <a:off x="4784725" y="4899025"/>
            <a:ext cx="0" cy="279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1" name="Line 23"/>
          <p:cNvSpPr>
            <a:spLocks noChangeShapeType="1"/>
          </p:cNvSpPr>
          <p:nvPr/>
        </p:nvSpPr>
        <p:spPr bwMode="auto">
          <a:xfrm flipH="1">
            <a:off x="3517901" y="4168775"/>
            <a:ext cx="76517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2" name="Line 24"/>
          <p:cNvSpPr>
            <a:spLocks noChangeShapeType="1"/>
          </p:cNvSpPr>
          <p:nvPr/>
        </p:nvSpPr>
        <p:spPr bwMode="auto">
          <a:xfrm flipV="1">
            <a:off x="3505200" y="3833814"/>
            <a:ext cx="0" cy="344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3" name="Line 25"/>
          <p:cNvSpPr>
            <a:spLocks noChangeShapeType="1"/>
          </p:cNvSpPr>
          <p:nvPr/>
        </p:nvSpPr>
        <p:spPr bwMode="auto">
          <a:xfrm>
            <a:off x="3521075" y="3833813"/>
            <a:ext cx="12144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26"/>
          <p:cNvSpPr>
            <a:spLocks noChangeShapeType="1"/>
          </p:cNvSpPr>
          <p:nvPr/>
        </p:nvSpPr>
        <p:spPr bwMode="auto">
          <a:xfrm>
            <a:off x="4784725" y="5775325"/>
            <a:ext cx="0" cy="2047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27"/>
          <p:cNvSpPr>
            <a:spLocks noChangeShapeType="1"/>
          </p:cNvSpPr>
          <p:nvPr/>
        </p:nvSpPr>
        <p:spPr bwMode="auto">
          <a:xfrm flipH="1">
            <a:off x="3135314" y="5480050"/>
            <a:ext cx="1017587"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flipV="1">
            <a:off x="3132138" y="3433763"/>
            <a:ext cx="0" cy="20558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Line 29"/>
          <p:cNvSpPr>
            <a:spLocks noChangeShapeType="1"/>
          </p:cNvSpPr>
          <p:nvPr/>
        </p:nvSpPr>
        <p:spPr bwMode="auto">
          <a:xfrm>
            <a:off x="3149601" y="3433763"/>
            <a:ext cx="1585913"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8" name="AutoShape 30"/>
          <p:cNvSpPr>
            <a:spLocks noChangeArrowheads="1"/>
          </p:cNvSpPr>
          <p:nvPr/>
        </p:nvSpPr>
        <p:spPr bwMode="auto">
          <a:xfrm>
            <a:off x="4346576" y="5980113"/>
            <a:ext cx="893763" cy="24765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9" name="Rectangle 31"/>
          <p:cNvSpPr>
            <a:spLocks noChangeArrowheads="1"/>
          </p:cNvSpPr>
          <p:nvPr/>
        </p:nvSpPr>
        <p:spPr bwMode="auto">
          <a:xfrm>
            <a:off x="4501016" y="5972175"/>
            <a:ext cx="56265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END</a:t>
            </a:r>
          </a:p>
        </p:txBody>
      </p:sp>
      <p:sp>
        <p:nvSpPr>
          <p:cNvPr id="22560" name="AutoShape 32"/>
          <p:cNvSpPr>
            <a:spLocks noChangeArrowheads="1"/>
          </p:cNvSpPr>
          <p:nvPr/>
        </p:nvSpPr>
        <p:spPr bwMode="auto">
          <a:xfrm>
            <a:off x="7553326" y="3097214"/>
            <a:ext cx="1376363" cy="263525"/>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1" name="Rectangle 33"/>
          <p:cNvSpPr>
            <a:spLocks noChangeArrowheads="1"/>
          </p:cNvSpPr>
          <p:nvPr/>
        </p:nvSpPr>
        <p:spPr bwMode="auto">
          <a:xfrm>
            <a:off x="7585076" y="3105150"/>
            <a:ext cx="114775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Start Output</a:t>
            </a:r>
          </a:p>
        </p:txBody>
      </p:sp>
      <p:sp>
        <p:nvSpPr>
          <p:cNvPr id="22562" name="Rectangle 34"/>
          <p:cNvSpPr>
            <a:spLocks noChangeArrowheads="1"/>
          </p:cNvSpPr>
          <p:nvPr/>
        </p:nvSpPr>
        <p:spPr bwMode="auto">
          <a:xfrm>
            <a:off x="7618413" y="4779964"/>
            <a:ext cx="1263650" cy="19843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Rectangle 35"/>
          <p:cNvSpPr>
            <a:spLocks noChangeArrowheads="1"/>
          </p:cNvSpPr>
          <p:nvPr/>
        </p:nvSpPr>
        <p:spPr bwMode="auto">
          <a:xfrm>
            <a:off x="7861300" y="5141913"/>
            <a:ext cx="94737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FGO </a:t>
            </a:r>
            <a:r>
              <a:rPr lang="en-US" altLang="ko-KR" sz="1400">
                <a:solidFill>
                  <a:srgbClr val="000000"/>
                </a:solidFill>
                <a:latin typeface="Arial" charset="0"/>
                <a:sym typeface="Symbol" pitchFamily="18" charset="2"/>
              </a:rPr>
              <a:t></a:t>
            </a:r>
            <a:r>
              <a:rPr lang="en-US" altLang="ko-KR" sz="1400">
                <a:latin typeface="Arial" charset="0"/>
              </a:rPr>
              <a:t> 0</a:t>
            </a:r>
          </a:p>
        </p:txBody>
      </p:sp>
      <p:sp>
        <p:nvSpPr>
          <p:cNvPr id="22564" name="AutoShape 36"/>
          <p:cNvSpPr>
            <a:spLocks noChangeArrowheads="1"/>
          </p:cNvSpPr>
          <p:nvPr/>
        </p:nvSpPr>
        <p:spPr bwMode="auto">
          <a:xfrm>
            <a:off x="7723189" y="4029075"/>
            <a:ext cx="1004887" cy="446088"/>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Rectangle 37"/>
          <p:cNvSpPr>
            <a:spLocks noChangeArrowheads="1"/>
          </p:cNvSpPr>
          <p:nvPr/>
        </p:nvSpPr>
        <p:spPr bwMode="auto">
          <a:xfrm>
            <a:off x="7848600" y="4124325"/>
            <a:ext cx="7742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FGO=0</a:t>
            </a:r>
          </a:p>
        </p:txBody>
      </p:sp>
      <p:sp>
        <p:nvSpPr>
          <p:cNvPr id="22566" name="Rectangle 38"/>
          <p:cNvSpPr>
            <a:spLocks noChangeArrowheads="1"/>
          </p:cNvSpPr>
          <p:nvPr/>
        </p:nvSpPr>
        <p:spPr bwMode="auto">
          <a:xfrm>
            <a:off x="7755018" y="5551489"/>
            <a:ext cx="96821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More</a:t>
            </a:r>
          </a:p>
          <a:p>
            <a:pPr algn="ctr" latinLnBrk="0"/>
            <a:r>
              <a:rPr lang="en-US" altLang="ko-KR" sz="1400">
                <a:latin typeface="Arial" charset="0"/>
              </a:rPr>
              <a:t>Character</a:t>
            </a:r>
          </a:p>
        </p:txBody>
      </p:sp>
      <p:sp>
        <p:nvSpPr>
          <p:cNvPr id="22567" name="AutoShape 39"/>
          <p:cNvSpPr>
            <a:spLocks noChangeArrowheads="1"/>
          </p:cNvSpPr>
          <p:nvPr/>
        </p:nvSpPr>
        <p:spPr bwMode="auto">
          <a:xfrm>
            <a:off x="7586663" y="5514975"/>
            <a:ext cx="1295400" cy="592138"/>
          </a:xfrm>
          <a:prstGeom prst="diamond">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8" name="Line 40"/>
          <p:cNvSpPr>
            <a:spLocks noChangeShapeType="1"/>
          </p:cNvSpPr>
          <p:nvPr/>
        </p:nvSpPr>
        <p:spPr bwMode="auto">
          <a:xfrm flipH="1">
            <a:off x="8250238" y="3360739"/>
            <a:ext cx="0" cy="3079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9" name="Line 41"/>
          <p:cNvSpPr>
            <a:spLocks noChangeShapeType="1"/>
          </p:cNvSpPr>
          <p:nvPr/>
        </p:nvSpPr>
        <p:spPr bwMode="auto">
          <a:xfrm>
            <a:off x="8250238" y="4475164"/>
            <a:ext cx="0" cy="2952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0" name="Line 42"/>
          <p:cNvSpPr>
            <a:spLocks noChangeShapeType="1"/>
          </p:cNvSpPr>
          <p:nvPr/>
        </p:nvSpPr>
        <p:spPr bwMode="auto">
          <a:xfrm flipH="1">
            <a:off x="8250238" y="5370513"/>
            <a:ext cx="0" cy="1444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1" name="Line 43"/>
          <p:cNvSpPr>
            <a:spLocks noChangeShapeType="1"/>
          </p:cNvSpPr>
          <p:nvPr/>
        </p:nvSpPr>
        <p:spPr bwMode="auto">
          <a:xfrm flipH="1">
            <a:off x="7005638" y="4251325"/>
            <a:ext cx="7747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2" name="Line 44"/>
          <p:cNvSpPr>
            <a:spLocks noChangeShapeType="1"/>
          </p:cNvSpPr>
          <p:nvPr/>
        </p:nvSpPr>
        <p:spPr bwMode="auto">
          <a:xfrm flipV="1">
            <a:off x="7010400" y="3978275"/>
            <a:ext cx="0" cy="2730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3" name="Line 45"/>
          <p:cNvSpPr>
            <a:spLocks noChangeShapeType="1"/>
          </p:cNvSpPr>
          <p:nvPr/>
        </p:nvSpPr>
        <p:spPr bwMode="auto">
          <a:xfrm>
            <a:off x="7019925" y="3987800"/>
            <a:ext cx="1214438"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4" name="Line 46"/>
          <p:cNvSpPr>
            <a:spLocks noChangeShapeType="1"/>
          </p:cNvSpPr>
          <p:nvPr/>
        </p:nvSpPr>
        <p:spPr bwMode="auto">
          <a:xfrm>
            <a:off x="8250238" y="6107113"/>
            <a:ext cx="0" cy="20955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5" name="Line 47"/>
          <p:cNvSpPr>
            <a:spLocks noChangeShapeType="1"/>
          </p:cNvSpPr>
          <p:nvPr/>
        </p:nvSpPr>
        <p:spPr bwMode="auto">
          <a:xfrm flipH="1">
            <a:off x="6565900" y="5824538"/>
            <a:ext cx="10683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6" name="Line 48"/>
          <p:cNvSpPr>
            <a:spLocks noChangeShapeType="1"/>
          </p:cNvSpPr>
          <p:nvPr/>
        </p:nvSpPr>
        <p:spPr bwMode="auto">
          <a:xfrm flipV="1">
            <a:off x="6581775" y="3524251"/>
            <a:ext cx="0" cy="23098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7" name="Line 49"/>
          <p:cNvSpPr>
            <a:spLocks noChangeShapeType="1"/>
          </p:cNvSpPr>
          <p:nvPr/>
        </p:nvSpPr>
        <p:spPr bwMode="auto">
          <a:xfrm>
            <a:off x="6597651" y="3533775"/>
            <a:ext cx="1603375"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8" name="AutoShape 50"/>
          <p:cNvSpPr>
            <a:spLocks noChangeArrowheads="1"/>
          </p:cNvSpPr>
          <p:nvPr/>
        </p:nvSpPr>
        <p:spPr bwMode="auto">
          <a:xfrm>
            <a:off x="7813676" y="6316663"/>
            <a:ext cx="873125" cy="228600"/>
          </a:xfrm>
          <a:prstGeom prst="roundRect">
            <a:avLst>
              <a:gd name="adj" fmla="val 12495"/>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79" name="Rectangle 51"/>
          <p:cNvSpPr>
            <a:spLocks noChangeArrowheads="1"/>
          </p:cNvSpPr>
          <p:nvPr/>
        </p:nvSpPr>
        <p:spPr bwMode="auto">
          <a:xfrm>
            <a:off x="7968116" y="6308725"/>
            <a:ext cx="56265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END</a:t>
            </a:r>
          </a:p>
        </p:txBody>
      </p:sp>
      <p:sp>
        <p:nvSpPr>
          <p:cNvPr id="22580" name="Rectangle 52"/>
          <p:cNvSpPr>
            <a:spLocks noChangeArrowheads="1"/>
          </p:cNvSpPr>
          <p:nvPr/>
        </p:nvSpPr>
        <p:spPr bwMode="auto">
          <a:xfrm>
            <a:off x="7673022" y="4760913"/>
            <a:ext cx="120840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OUTR </a:t>
            </a:r>
            <a:r>
              <a:rPr lang="en-US" altLang="ko-KR" sz="1400">
                <a:solidFill>
                  <a:srgbClr val="000000"/>
                </a:solidFill>
                <a:latin typeface="Arial" charset="0"/>
                <a:sym typeface="Symbol" pitchFamily="18" charset="2"/>
              </a:rPr>
              <a:t></a:t>
            </a:r>
            <a:r>
              <a:rPr lang="en-US" altLang="ko-KR" sz="1400">
                <a:latin typeface="Arial" charset="0"/>
              </a:rPr>
              <a:t> AC</a:t>
            </a:r>
          </a:p>
        </p:txBody>
      </p:sp>
      <p:sp>
        <p:nvSpPr>
          <p:cNvPr id="22581" name="Rectangle 53"/>
          <p:cNvSpPr>
            <a:spLocks noChangeArrowheads="1"/>
          </p:cNvSpPr>
          <p:nvPr/>
        </p:nvSpPr>
        <p:spPr bwMode="auto">
          <a:xfrm>
            <a:off x="7738563" y="3641725"/>
            <a:ext cx="108843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AC </a:t>
            </a:r>
            <a:r>
              <a:rPr lang="en-US" altLang="ko-KR" sz="1400">
                <a:solidFill>
                  <a:srgbClr val="000000"/>
                </a:solidFill>
                <a:latin typeface="Arial" charset="0"/>
                <a:sym typeface="Symbol" pitchFamily="18" charset="2"/>
              </a:rPr>
              <a:t></a:t>
            </a:r>
            <a:r>
              <a:rPr lang="en-US" altLang="ko-KR" sz="1400">
                <a:latin typeface="Arial" charset="0"/>
              </a:rPr>
              <a:t> Data</a:t>
            </a:r>
          </a:p>
        </p:txBody>
      </p:sp>
      <p:sp>
        <p:nvSpPr>
          <p:cNvPr id="22582" name="Rectangle 54"/>
          <p:cNvSpPr>
            <a:spLocks noChangeArrowheads="1"/>
          </p:cNvSpPr>
          <p:nvPr/>
        </p:nvSpPr>
        <p:spPr bwMode="auto">
          <a:xfrm>
            <a:off x="7634288" y="5149850"/>
            <a:ext cx="1295400" cy="2111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3" name="Line 55"/>
          <p:cNvSpPr>
            <a:spLocks noChangeShapeType="1"/>
          </p:cNvSpPr>
          <p:nvPr/>
        </p:nvSpPr>
        <p:spPr bwMode="auto">
          <a:xfrm>
            <a:off x="8250238" y="4987925"/>
            <a:ext cx="0" cy="177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4" name="Rectangle 56"/>
          <p:cNvSpPr>
            <a:spLocks noChangeArrowheads="1"/>
          </p:cNvSpPr>
          <p:nvPr/>
        </p:nvSpPr>
        <p:spPr bwMode="auto">
          <a:xfrm>
            <a:off x="3821113" y="3930650"/>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yes</a:t>
            </a:r>
          </a:p>
        </p:txBody>
      </p:sp>
      <p:sp>
        <p:nvSpPr>
          <p:cNvPr id="22585" name="Rectangle 57"/>
          <p:cNvSpPr>
            <a:spLocks noChangeArrowheads="1"/>
          </p:cNvSpPr>
          <p:nvPr/>
        </p:nvSpPr>
        <p:spPr bwMode="auto">
          <a:xfrm>
            <a:off x="4767263" y="4316413"/>
            <a:ext cx="3815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no</a:t>
            </a:r>
          </a:p>
        </p:txBody>
      </p:sp>
      <p:sp>
        <p:nvSpPr>
          <p:cNvPr id="22586" name="Rectangle 58"/>
          <p:cNvSpPr>
            <a:spLocks noChangeArrowheads="1"/>
          </p:cNvSpPr>
          <p:nvPr/>
        </p:nvSpPr>
        <p:spPr bwMode="auto">
          <a:xfrm>
            <a:off x="7261225" y="4000500"/>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yes</a:t>
            </a:r>
          </a:p>
        </p:txBody>
      </p:sp>
      <p:sp>
        <p:nvSpPr>
          <p:cNvPr id="22587" name="Rectangle 59"/>
          <p:cNvSpPr>
            <a:spLocks noChangeArrowheads="1"/>
          </p:cNvSpPr>
          <p:nvPr/>
        </p:nvSpPr>
        <p:spPr bwMode="auto">
          <a:xfrm>
            <a:off x="8262938" y="4430713"/>
            <a:ext cx="3815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no</a:t>
            </a:r>
          </a:p>
        </p:txBody>
      </p:sp>
      <p:sp>
        <p:nvSpPr>
          <p:cNvPr id="22588" name="AutoShape 60" descr="10%"/>
          <p:cNvSpPr>
            <a:spLocks noChangeArrowheads="1"/>
          </p:cNvSpPr>
          <p:nvPr/>
        </p:nvSpPr>
        <p:spPr bwMode="auto">
          <a:xfrm>
            <a:off x="4362451" y="2813051"/>
            <a:ext cx="917575" cy="201613"/>
          </a:xfrm>
          <a:prstGeom prst="roundRect">
            <a:avLst>
              <a:gd name="adj" fmla="val 12495"/>
            </a:avLst>
          </a:prstGeom>
          <a:pattFill prst="pct10">
            <a:fgClr>
              <a:schemeClr val="tx1"/>
            </a:fgClr>
            <a:bgClr>
              <a:schemeClr val="bg1"/>
            </a:bgClr>
          </a:patt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89" name="AutoShape 61" descr="10%"/>
          <p:cNvSpPr>
            <a:spLocks noChangeArrowheads="1"/>
          </p:cNvSpPr>
          <p:nvPr/>
        </p:nvSpPr>
        <p:spPr bwMode="auto">
          <a:xfrm>
            <a:off x="7747001" y="2822575"/>
            <a:ext cx="989013" cy="209550"/>
          </a:xfrm>
          <a:prstGeom prst="roundRect">
            <a:avLst>
              <a:gd name="adj" fmla="val 12495"/>
            </a:avLst>
          </a:prstGeom>
          <a:pattFill prst="pct10">
            <a:fgClr>
              <a:schemeClr val="tx1"/>
            </a:fgClr>
            <a:bgClr>
              <a:schemeClr val="bg1"/>
            </a:bgClr>
          </a:patt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0" name="Rectangle 62"/>
          <p:cNvSpPr>
            <a:spLocks noChangeArrowheads="1"/>
          </p:cNvSpPr>
          <p:nvPr/>
        </p:nvSpPr>
        <p:spPr bwMode="auto">
          <a:xfrm>
            <a:off x="4397375" y="2786063"/>
            <a:ext cx="94615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FGI=0</a:t>
            </a:r>
          </a:p>
        </p:txBody>
      </p:sp>
      <p:sp>
        <p:nvSpPr>
          <p:cNvPr id="22591" name="Rectangle 63"/>
          <p:cNvSpPr>
            <a:spLocks noChangeArrowheads="1"/>
          </p:cNvSpPr>
          <p:nvPr/>
        </p:nvSpPr>
        <p:spPr bwMode="auto">
          <a:xfrm>
            <a:off x="7862318" y="2786063"/>
            <a:ext cx="7742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400">
                <a:latin typeface="Arial" charset="0"/>
              </a:rPr>
              <a:t>FGO=1</a:t>
            </a:r>
          </a:p>
        </p:txBody>
      </p:sp>
      <p:sp>
        <p:nvSpPr>
          <p:cNvPr id="22592" name="Rectangle 64"/>
          <p:cNvSpPr>
            <a:spLocks noChangeArrowheads="1"/>
          </p:cNvSpPr>
          <p:nvPr/>
        </p:nvSpPr>
        <p:spPr bwMode="auto">
          <a:xfrm>
            <a:off x="7634288" y="3668714"/>
            <a:ext cx="1198562" cy="2190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3" name="Line 65"/>
          <p:cNvSpPr>
            <a:spLocks noChangeShapeType="1"/>
          </p:cNvSpPr>
          <p:nvPr/>
        </p:nvSpPr>
        <p:spPr bwMode="auto">
          <a:xfrm>
            <a:off x="8250238" y="3895726"/>
            <a:ext cx="0" cy="1365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94" name="Rectangle 66"/>
          <p:cNvSpPr>
            <a:spLocks noChangeArrowheads="1"/>
          </p:cNvSpPr>
          <p:nvPr/>
        </p:nvSpPr>
        <p:spPr bwMode="auto">
          <a:xfrm>
            <a:off x="3687763" y="5199063"/>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yes</a:t>
            </a:r>
          </a:p>
        </p:txBody>
      </p:sp>
      <p:sp>
        <p:nvSpPr>
          <p:cNvPr id="22595" name="Rectangle 67"/>
          <p:cNvSpPr>
            <a:spLocks noChangeArrowheads="1"/>
          </p:cNvSpPr>
          <p:nvPr/>
        </p:nvSpPr>
        <p:spPr bwMode="auto">
          <a:xfrm>
            <a:off x="7073900" y="5567363"/>
            <a:ext cx="46166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yes</a:t>
            </a:r>
          </a:p>
        </p:txBody>
      </p:sp>
      <p:sp>
        <p:nvSpPr>
          <p:cNvPr id="22596" name="Rectangle 68"/>
          <p:cNvSpPr>
            <a:spLocks noChangeArrowheads="1"/>
          </p:cNvSpPr>
          <p:nvPr/>
        </p:nvSpPr>
        <p:spPr bwMode="auto">
          <a:xfrm>
            <a:off x="4814888" y="5699125"/>
            <a:ext cx="3815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no</a:t>
            </a:r>
          </a:p>
        </p:txBody>
      </p:sp>
      <p:sp>
        <p:nvSpPr>
          <p:cNvPr id="22597" name="Rectangle 69"/>
          <p:cNvSpPr>
            <a:spLocks noChangeArrowheads="1"/>
          </p:cNvSpPr>
          <p:nvPr/>
        </p:nvSpPr>
        <p:spPr bwMode="auto">
          <a:xfrm>
            <a:off x="8247063" y="6049963"/>
            <a:ext cx="38151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no</a:t>
            </a:r>
          </a:p>
        </p:txBody>
      </p:sp>
    </p:spTree>
    <p:extLst>
      <p:ext uri="{BB962C8B-B14F-4D97-AF65-F5344CB8AC3E}">
        <p14:creationId xmlns:p14="http://schemas.microsoft.com/office/powerpoint/2010/main" val="394711705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27463" y="290514"/>
            <a:ext cx="9810206" cy="859414"/>
          </a:xfrm>
          <a:noFill/>
          <a:ln/>
        </p:spPr>
        <p:txBody>
          <a:bodyPr anchor="ctr">
            <a:normAutofit/>
          </a:bodyPr>
          <a:lstStyle/>
          <a:p>
            <a:r>
              <a:rPr lang="en-US" altLang="ko-KR" sz="4000" b="1" dirty="0" smtClean="0"/>
              <a:t>6.3.   Input </a:t>
            </a:r>
            <a:r>
              <a:rPr lang="en-US" altLang="ko-KR" sz="4000" b="1" dirty="0"/>
              <a:t>Output Instructions</a:t>
            </a:r>
          </a:p>
        </p:txBody>
      </p:sp>
      <p:sp>
        <p:nvSpPr>
          <p:cNvPr id="23594" name="Rectangle 42"/>
          <p:cNvSpPr>
            <a:spLocks noChangeArrowheads="1"/>
          </p:cNvSpPr>
          <p:nvPr/>
        </p:nvSpPr>
        <p:spPr bwMode="auto">
          <a:xfrm>
            <a:off x="2647950" y="1522413"/>
            <a:ext cx="24130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endParaRPr lang="en-US" altLang="ko-KR" sz="1800">
              <a:latin typeface="Arial" charset="0"/>
            </a:endParaRPr>
          </a:p>
          <a:p>
            <a:pPr latinLnBrk="0">
              <a:lnSpc>
                <a:spcPct val="97000"/>
              </a:lnSpc>
            </a:pPr>
            <a:r>
              <a:rPr lang="en-US" altLang="ko-KR" sz="1800">
                <a:latin typeface="Arial" charset="0"/>
              </a:rPr>
              <a:t>D</a:t>
            </a:r>
            <a:r>
              <a:rPr lang="en-US" altLang="ko-KR" sz="1800" baseline="-25000">
                <a:latin typeface="Arial" charset="0"/>
              </a:rPr>
              <a:t>7</a:t>
            </a:r>
            <a:r>
              <a:rPr lang="en-US" altLang="ko-KR" sz="1800">
                <a:latin typeface="Arial" charset="0"/>
              </a:rPr>
              <a:t>IT</a:t>
            </a:r>
            <a:r>
              <a:rPr lang="en-US" altLang="ko-KR" sz="1800" baseline="-25000">
                <a:latin typeface="Arial" charset="0"/>
              </a:rPr>
              <a:t>3</a:t>
            </a:r>
            <a:r>
              <a:rPr lang="en-US" altLang="ko-KR" sz="1800">
                <a:latin typeface="Arial" charset="0"/>
              </a:rPr>
              <a:t> = p	</a:t>
            </a:r>
            <a:r>
              <a:rPr lang="en-US" altLang="ko-KR" sz="1800">
                <a:solidFill>
                  <a:srgbClr val="000000"/>
                </a:solidFill>
                <a:latin typeface="Arial" charset="0"/>
                <a:sym typeface="Symbol" pitchFamily="18" charset="2"/>
              </a:rPr>
              <a:t>	</a:t>
            </a:r>
          </a:p>
          <a:p>
            <a:pPr latinLnBrk="0">
              <a:lnSpc>
                <a:spcPct val="97000"/>
              </a:lnSpc>
            </a:pPr>
            <a:r>
              <a:rPr lang="en-US" altLang="ko-KR" sz="1800">
                <a:solidFill>
                  <a:srgbClr val="000000"/>
                </a:solidFill>
                <a:latin typeface="Arial" charset="0"/>
                <a:sym typeface="Symbol" pitchFamily="18" charset="2"/>
              </a:rPr>
              <a:t>IR(i) = </a:t>
            </a:r>
            <a:r>
              <a:rPr lang="en-US" altLang="ko-KR" sz="1800">
                <a:latin typeface="Arial" charset="0"/>
              </a:rPr>
              <a:t>B</a:t>
            </a:r>
            <a:r>
              <a:rPr lang="en-US" altLang="ko-KR" sz="1800" baseline="-25000">
                <a:latin typeface="Arial" charset="0"/>
              </a:rPr>
              <a:t>i</a:t>
            </a:r>
            <a:r>
              <a:rPr lang="en-US" altLang="ko-KR" sz="1800">
                <a:latin typeface="Arial" charset="0"/>
              </a:rPr>
              <a:t>, i = 6, …, 11</a:t>
            </a:r>
            <a:endParaRPr lang="en-US" altLang="ko-KR" sz="1800">
              <a:solidFill>
                <a:srgbClr val="000000"/>
              </a:solidFill>
              <a:latin typeface="Arial" charset="0"/>
              <a:sym typeface="Symbol" pitchFamily="18" charset="2"/>
            </a:endParaRPr>
          </a:p>
        </p:txBody>
      </p:sp>
      <p:sp>
        <p:nvSpPr>
          <p:cNvPr id="23595" name="Rectangle 43"/>
          <p:cNvSpPr>
            <a:spLocks noChangeArrowheads="1"/>
          </p:cNvSpPr>
          <p:nvPr/>
        </p:nvSpPr>
        <p:spPr bwMode="auto">
          <a:xfrm>
            <a:off x="2552700" y="2619375"/>
            <a:ext cx="7848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lnSpc>
                <a:spcPct val="97000"/>
              </a:lnSpc>
            </a:pPr>
            <a:r>
              <a:rPr lang="en-US" altLang="ko-KR" sz="1800" dirty="0">
                <a:latin typeface="Arial" charset="0"/>
              </a:rPr>
              <a:t>	p:	SC </a:t>
            </a:r>
            <a:r>
              <a:rPr lang="en-US" altLang="ko-KR" sz="1800" dirty="0">
                <a:solidFill>
                  <a:srgbClr val="000000"/>
                </a:solidFill>
                <a:latin typeface="Arial" charset="0"/>
                <a:sym typeface="Symbol" pitchFamily="18" charset="2"/>
              </a:rPr>
              <a:t> 0				Clear SC</a:t>
            </a:r>
            <a:endParaRPr lang="en-US" altLang="ko-KR" sz="2800" dirty="0">
              <a:latin typeface="Arial" charset="0"/>
            </a:endParaRPr>
          </a:p>
          <a:p>
            <a:pPr latinLnBrk="0">
              <a:lnSpc>
                <a:spcPct val="97000"/>
              </a:lnSpc>
            </a:pPr>
            <a:r>
              <a:rPr lang="en-US" altLang="ko-KR" sz="1800" dirty="0">
                <a:latin typeface="Arial" charset="0"/>
              </a:rPr>
              <a:t>INP	pB</a:t>
            </a:r>
            <a:r>
              <a:rPr lang="en-US" altLang="ko-KR" sz="1800" baseline="-25000" dirty="0">
                <a:latin typeface="Arial" charset="0"/>
              </a:rPr>
              <a:t>11</a:t>
            </a:r>
            <a:r>
              <a:rPr lang="en-US" altLang="ko-KR" sz="1800" dirty="0">
                <a:latin typeface="Arial" charset="0"/>
              </a:rPr>
              <a:t>:	AC(0-7) </a:t>
            </a:r>
            <a:r>
              <a:rPr lang="en-US" altLang="ko-KR" sz="1800" dirty="0">
                <a:solidFill>
                  <a:srgbClr val="000000"/>
                </a:solidFill>
                <a:latin typeface="Arial" charset="0"/>
                <a:sym typeface="Symbol" pitchFamily="18" charset="2"/>
              </a:rPr>
              <a:t> INPR, FGI  0		Input char. to AC</a:t>
            </a:r>
            <a:r>
              <a:rPr lang="en-US" altLang="ko-KR" sz="1800" dirty="0">
                <a:latin typeface="Arial" charset="0"/>
              </a:rPr>
              <a:t> </a:t>
            </a:r>
          </a:p>
          <a:p>
            <a:pPr latinLnBrk="0">
              <a:lnSpc>
                <a:spcPct val="97000"/>
              </a:lnSpc>
            </a:pPr>
            <a:r>
              <a:rPr lang="en-US" altLang="ko-KR" sz="1800" dirty="0">
                <a:latin typeface="Arial" charset="0"/>
              </a:rPr>
              <a:t>OUT	pB</a:t>
            </a:r>
            <a:r>
              <a:rPr lang="en-US" altLang="ko-KR" sz="1800" baseline="-25000" dirty="0">
                <a:latin typeface="Arial" charset="0"/>
              </a:rPr>
              <a:t>10</a:t>
            </a:r>
            <a:r>
              <a:rPr lang="en-US" altLang="ko-KR" sz="1800" dirty="0">
                <a:latin typeface="Arial" charset="0"/>
              </a:rPr>
              <a:t>:	OUTR </a:t>
            </a:r>
            <a:r>
              <a:rPr lang="en-US" altLang="ko-KR" sz="1800" dirty="0">
                <a:solidFill>
                  <a:srgbClr val="000000"/>
                </a:solidFill>
                <a:latin typeface="Arial" charset="0"/>
                <a:sym typeface="Symbol" pitchFamily="18" charset="2"/>
              </a:rPr>
              <a:t> AC(0-7), FGO  0		Output char. from AC</a:t>
            </a:r>
            <a:r>
              <a:rPr lang="en-US" altLang="ko-KR" sz="1800" dirty="0">
                <a:latin typeface="Arial" charset="0"/>
              </a:rPr>
              <a:t> </a:t>
            </a:r>
          </a:p>
          <a:p>
            <a:pPr latinLnBrk="0">
              <a:lnSpc>
                <a:spcPct val="97000"/>
              </a:lnSpc>
            </a:pPr>
            <a:r>
              <a:rPr lang="en-US" altLang="ko-KR" sz="1800" dirty="0">
                <a:latin typeface="Arial" charset="0"/>
              </a:rPr>
              <a:t>SKI	pB</a:t>
            </a:r>
            <a:r>
              <a:rPr lang="en-US" altLang="ko-KR" sz="1800" baseline="-25000" dirty="0">
                <a:latin typeface="Arial" charset="0"/>
              </a:rPr>
              <a:t>9</a:t>
            </a:r>
            <a:r>
              <a:rPr lang="en-US" altLang="ko-KR" sz="1800" dirty="0">
                <a:latin typeface="Arial" charset="0"/>
              </a:rPr>
              <a:t>:	if(FGI = 1) then (PC </a:t>
            </a:r>
            <a:r>
              <a:rPr lang="en-US" altLang="ko-KR" sz="1800" dirty="0">
                <a:solidFill>
                  <a:srgbClr val="000000"/>
                </a:solidFill>
                <a:latin typeface="Arial" charset="0"/>
                <a:sym typeface="Symbol" pitchFamily="18" charset="2"/>
              </a:rPr>
              <a:t> PC + 1)	Skip on input flag</a:t>
            </a:r>
            <a:r>
              <a:rPr lang="en-US" altLang="ko-KR" sz="1800" dirty="0">
                <a:latin typeface="Arial" charset="0"/>
              </a:rPr>
              <a:t> </a:t>
            </a:r>
          </a:p>
          <a:p>
            <a:pPr latinLnBrk="0">
              <a:lnSpc>
                <a:spcPct val="97000"/>
              </a:lnSpc>
            </a:pPr>
            <a:r>
              <a:rPr lang="en-US" altLang="ko-KR" sz="1800" dirty="0">
                <a:latin typeface="Arial" charset="0"/>
              </a:rPr>
              <a:t>SKO	pB</a:t>
            </a:r>
            <a:r>
              <a:rPr lang="en-US" altLang="ko-KR" sz="1800" baseline="-25000" dirty="0">
                <a:latin typeface="Arial" charset="0"/>
              </a:rPr>
              <a:t>8</a:t>
            </a:r>
            <a:r>
              <a:rPr lang="en-US" altLang="ko-KR" sz="1800" dirty="0">
                <a:latin typeface="Arial" charset="0"/>
              </a:rPr>
              <a:t>:	if(FGO = 1) then (PC </a:t>
            </a:r>
            <a:r>
              <a:rPr lang="en-US" altLang="ko-KR" sz="1800" dirty="0">
                <a:solidFill>
                  <a:srgbClr val="000000"/>
                </a:solidFill>
                <a:latin typeface="Arial" charset="0"/>
                <a:sym typeface="Symbol" pitchFamily="18" charset="2"/>
              </a:rPr>
              <a:t> PC + 1)</a:t>
            </a:r>
            <a:r>
              <a:rPr lang="en-US" altLang="ko-KR" sz="1800" dirty="0">
                <a:latin typeface="Arial" charset="0"/>
              </a:rPr>
              <a:t> </a:t>
            </a:r>
            <a:r>
              <a:rPr lang="en-US" altLang="ko-KR" sz="1800" dirty="0">
                <a:solidFill>
                  <a:srgbClr val="000000"/>
                </a:solidFill>
                <a:latin typeface="Arial" charset="0"/>
                <a:sym typeface="Symbol" pitchFamily="18" charset="2"/>
              </a:rPr>
              <a:t>	Skip on output flag</a:t>
            </a:r>
          </a:p>
          <a:p>
            <a:pPr latinLnBrk="0">
              <a:lnSpc>
                <a:spcPct val="97000"/>
              </a:lnSpc>
            </a:pPr>
            <a:r>
              <a:rPr lang="en-US" altLang="ko-KR" sz="1800" dirty="0">
                <a:solidFill>
                  <a:srgbClr val="000000"/>
                </a:solidFill>
                <a:latin typeface="Arial" charset="0"/>
                <a:sym typeface="Symbol" pitchFamily="18" charset="2"/>
              </a:rPr>
              <a:t>ION	</a:t>
            </a:r>
            <a:r>
              <a:rPr lang="en-US" altLang="ko-KR" sz="1800" dirty="0">
                <a:latin typeface="Arial" charset="0"/>
              </a:rPr>
              <a:t>pB</a:t>
            </a:r>
            <a:r>
              <a:rPr lang="en-US" altLang="ko-KR" sz="1800" baseline="-25000" dirty="0">
                <a:latin typeface="Arial" charset="0"/>
              </a:rPr>
              <a:t>7</a:t>
            </a:r>
            <a:r>
              <a:rPr lang="en-US" altLang="ko-KR" sz="1800" dirty="0">
                <a:latin typeface="Arial" charset="0"/>
              </a:rPr>
              <a:t>:	IEN </a:t>
            </a:r>
            <a:r>
              <a:rPr lang="en-US" altLang="ko-KR" sz="1800" dirty="0">
                <a:solidFill>
                  <a:srgbClr val="000000"/>
                </a:solidFill>
                <a:latin typeface="Arial" charset="0"/>
                <a:sym typeface="Symbol" pitchFamily="18" charset="2"/>
              </a:rPr>
              <a:t> 1				Interrupt enable on</a:t>
            </a:r>
          </a:p>
          <a:p>
            <a:pPr latinLnBrk="0">
              <a:lnSpc>
                <a:spcPct val="97000"/>
              </a:lnSpc>
            </a:pPr>
            <a:r>
              <a:rPr lang="en-US" altLang="ko-KR" sz="1800" dirty="0">
                <a:solidFill>
                  <a:srgbClr val="000000"/>
                </a:solidFill>
                <a:latin typeface="Arial" charset="0"/>
                <a:sym typeface="Symbol" pitchFamily="18" charset="2"/>
              </a:rPr>
              <a:t>IOF	</a:t>
            </a:r>
            <a:r>
              <a:rPr lang="en-US" altLang="ko-KR" sz="1800" dirty="0">
                <a:latin typeface="Arial" charset="0"/>
              </a:rPr>
              <a:t>pB</a:t>
            </a:r>
            <a:r>
              <a:rPr lang="en-US" altLang="ko-KR" sz="1800" baseline="-25000" dirty="0">
                <a:latin typeface="Arial" charset="0"/>
              </a:rPr>
              <a:t>6</a:t>
            </a:r>
            <a:r>
              <a:rPr lang="en-US" altLang="ko-KR" sz="1800" dirty="0">
                <a:latin typeface="Arial" charset="0"/>
              </a:rPr>
              <a:t>:	IEN </a:t>
            </a:r>
            <a:r>
              <a:rPr lang="en-US" altLang="ko-KR" sz="1800" dirty="0">
                <a:solidFill>
                  <a:srgbClr val="000000"/>
                </a:solidFill>
                <a:latin typeface="Arial" charset="0"/>
                <a:sym typeface="Symbol" pitchFamily="18" charset="2"/>
              </a:rPr>
              <a:t> 0				Interrupt enable off</a:t>
            </a:r>
            <a:r>
              <a:rPr lang="en-US" altLang="ko-KR" sz="1800" dirty="0">
                <a:latin typeface="Arial" charset="0"/>
              </a:rPr>
              <a:t> </a:t>
            </a:r>
          </a:p>
        </p:txBody>
      </p:sp>
      <p:sp>
        <p:nvSpPr>
          <p:cNvPr id="23596" name="Rectangle 44"/>
          <p:cNvSpPr>
            <a:spLocks noChangeArrowheads="1"/>
          </p:cNvSpPr>
          <p:nvPr/>
        </p:nvSpPr>
        <p:spPr bwMode="auto">
          <a:xfrm>
            <a:off x="2524126" y="2590800"/>
            <a:ext cx="7991475" cy="2038350"/>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7" name="Line 45"/>
          <p:cNvSpPr>
            <a:spLocks noChangeShapeType="1"/>
          </p:cNvSpPr>
          <p:nvPr/>
        </p:nvSpPr>
        <p:spPr bwMode="auto">
          <a:xfrm>
            <a:off x="3209925" y="2590800"/>
            <a:ext cx="0" cy="2019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8" name="Line 46"/>
          <p:cNvSpPr>
            <a:spLocks noChangeShapeType="1"/>
          </p:cNvSpPr>
          <p:nvPr/>
        </p:nvSpPr>
        <p:spPr bwMode="auto">
          <a:xfrm>
            <a:off x="7715250" y="2600325"/>
            <a:ext cx="0" cy="2019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77457299"/>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7. Program </a:t>
            </a:r>
            <a:r>
              <a:rPr lang="en-IN" dirty="0" err="1" smtClean="0"/>
              <a:t>Conrol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394387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966651" y="277814"/>
            <a:ext cx="9506087" cy="434975"/>
          </a:xfrm>
        </p:spPr>
        <p:txBody>
          <a:bodyPr>
            <a:noAutofit/>
          </a:bodyPr>
          <a:lstStyle/>
          <a:p>
            <a:r>
              <a:rPr lang="en-US" altLang="ko-KR" sz="5000" dirty="0" smtClean="0"/>
              <a:t>7.1 FLAG</a:t>
            </a:r>
            <a:r>
              <a:rPr lang="en-US" altLang="ko-KR" sz="5000" dirty="0"/>
              <a:t>, PROCESSOR STATUS WORD</a:t>
            </a:r>
          </a:p>
        </p:txBody>
      </p:sp>
      <p:sp>
        <p:nvSpPr>
          <p:cNvPr id="55299" name="Rectangle 3"/>
          <p:cNvSpPr>
            <a:spLocks noGrp="1" noChangeArrowheads="1"/>
          </p:cNvSpPr>
          <p:nvPr>
            <p:ph type="body" idx="1"/>
          </p:nvPr>
        </p:nvSpPr>
        <p:spPr bwMode="auto">
          <a:xfrm>
            <a:off x="822960" y="1047751"/>
            <a:ext cx="11369040" cy="510698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ko-KR" dirty="0"/>
              <a:t>In Basic Computer, the processor had several (status) flags – 1 bit value that indicated various information about the processor’s state – E, FGI, FGO, I, IEN, R</a:t>
            </a:r>
          </a:p>
          <a:p>
            <a:r>
              <a:rPr lang="en-US" altLang="ko-KR" dirty="0"/>
              <a:t>In some processors, flags like these are often combined into a register – the processor status register (PSR); sometimes called a processor status word (PSW)</a:t>
            </a:r>
          </a:p>
          <a:p>
            <a:r>
              <a:rPr lang="en-US" altLang="ko-KR" dirty="0"/>
              <a:t>Common flags in PSW are</a:t>
            </a:r>
          </a:p>
          <a:p>
            <a:pPr lvl="1"/>
            <a:r>
              <a:rPr lang="en-US" altLang="ko-KR" sz="1600" dirty="0"/>
              <a:t>C (Carry): Set to 1 if the carry out of the ALU is 1</a:t>
            </a:r>
          </a:p>
          <a:p>
            <a:pPr lvl="1"/>
            <a:r>
              <a:rPr lang="en-US" altLang="ko-KR" sz="1600" dirty="0"/>
              <a:t>S (Sign): The MSB bit of the ALU’s output</a:t>
            </a:r>
          </a:p>
          <a:p>
            <a:pPr lvl="1"/>
            <a:r>
              <a:rPr lang="en-US" altLang="ko-KR" sz="1600" dirty="0"/>
              <a:t>Z (Zero): Set to 1 if the ALU’s output is all 0’s</a:t>
            </a:r>
          </a:p>
          <a:p>
            <a:pPr lvl="1"/>
            <a:r>
              <a:rPr lang="en-US" altLang="ko-KR" sz="1600" dirty="0"/>
              <a:t>V (Overflow): Set to 1 if there is an overflow</a:t>
            </a:r>
          </a:p>
        </p:txBody>
      </p:sp>
      <p:sp>
        <p:nvSpPr>
          <p:cNvPr id="55300" name="Rectangle 4"/>
          <p:cNvSpPr>
            <a:spLocks noChangeArrowheads="1"/>
          </p:cNvSpPr>
          <p:nvPr/>
        </p:nvSpPr>
        <p:spPr bwMode="auto">
          <a:xfrm>
            <a:off x="8180389" y="3698876"/>
            <a:ext cx="2067875"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Status Flag Circuit</a:t>
            </a:r>
          </a:p>
        </p:txBody>
      </p:sp>
      <p:grpSp>
        <p:nvGrpSpPr>
          <p:cNvPr id="55342" name="Group 46"/>
          <p:cNvGrpSpPr>
            <a:grpSpLocks/>
          </p:cNvGrpSpPr>
          <p:nvPr/>
        </p:nvGrpSpPr>
        <p:grpSpPr bwMode="auto">
          <a:xfrm>
            <a:off x="6691314" y="4179887"/>
            <a:ext cx="3760787" cy="2282824"/>
            <a:chOff x="3255" y="2633"/>
            <a:chExt cx="2369" cy="1438"/>
          </a:xfrm>
        </p:grpSpPr>
        <p:sp>
          <p:nvSpPr>
            <p:cNvPr id="55301" name="Arc 5"/>
            <p:cNvSpPr>
              <a:spLocks/>
            </p:cNvSpPr>
            <p:nvPr/>
          </p:nvSpPr>
          <p:spPr bwMode="auto">
            <a:xfrm>
              <a:off x="3488" y="2954"/>
              <a:ext cx="230" cy="104"/>
            </a:xfrm>
            <a:custGeom>
              <a:avLst/>
              <a:gdLst>
                <a:gd name="G0" fmla="+- 21600 0 0"/>
                <a:gd name="G1" fmla="+- 21600 0 0"/>
                <a:gd name="G2" fmla="+- 21600 0 0"/>
                <a:gd name="T0" fmla="*/ 0 w 21600"/>
                <a:gd name="T1" fmla="*/ 21600 h 21600"/>
                <a:gd name="T2" fmla="*/ 21521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1"/>
                    <a:pt x="9622" y="43"/>
                    <a:pt x="21521" y="0"/>
                  </a:cubicBezTo>
                </a:path>
                <a:path w="21600" h="21600" stroke="0" extrusionOk="0">
                  <a:moveTo>
                    <a:pt x="0" y="21600"/>
                  </a:moveTo>
                  <a:cubicBezTo>
                    <a:pt x="0" y="9701"/>
                    <a:pt x="9622" y="43"/>
                    <a:pt x="21521" y="0"/>
                  </a:cubicBezTo>
                  <a:lnTo>
                    <a:pt x="21600" y="2160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2" name="Arc 6"/>
            <p:cNvSpPr>
              <a:spLocks/>
            </p:cNvSpPr>
            <p:nvPr/>
          </p:nvSpPr>
          <p:spPr bwMode="auto">
            <a:xfrm>
              <a:off x="3481" y="3045"/>
              <a:ext cx="209" cy="11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3" name="Arc 7"/>
            <p:cNvSpPr>
              <a:spLocks/>
            </p:cNvSpPr>
            <p:nvPr/>
          </p:nvSpPr>
          <p:spPr bwMode="auto">
            <a:xfrm>
              <a:off x="3664" y="2954"/>
              <a:ext cx="47" cy="104"/>
            </a:xfrm>
            <a:custGeom>
              <a:avLst/>
              <a:gdLst>
                <a:gd name="G0" fmla="+- 21600 0 0"/>
                <a:gd name="G1" fmla="+- 21597 0 0"/>
                <a:gd name="G2" fmla="+- 21600 0 0"/>
                <a:gd name="T0" fmla="*/ 0 w 21600"/>
                <a:gd name="T1" fmla="*/ 21597 h 21597"/>
                <a:gd name="T2" fmla="*/ 21214 w 21600"/>
                <a:gd name="T3" fmla="*/ 0 h 21597"/>
                <a:gd name="T4" fmla="*/ 21600 w 21600"/>
                <a:gd name="T5" fmla="*/ 21597 h 21597"/>
              </a:gdLst>
              <a:ahLst/>
              <a:cxnLst>
                <a:cxn ang="0">
                  <a:pos x="T0" y="T1"/>
                </a:cxn>
                <a:cxn ang="0">
                  <a:pos x="T2" y="T3"/>
                </a:cxn>
                <a:cxn ang="0">
                  <a:pos x="T4" y="T5"/>
                </a:cxn>
              </a:cxnLst>
              <a:rect l="0" t="0" r="r" b="b"/>
              <a:pathLst>
                <a:path w="21600" h="21597" fill="none" extrusionOk="0">
                  <a:moveTo>
                    <a:pt x="0" y="21597"/>
                  </a:moveTo>
                  <a:cubicBezTo>
                    <a:pt x="0" y="9818"/>
                    <a:pt x="9437" y="210"/>
                    <a:pt x="21214" y="0"/>
                  </a:cubicBezTo>
                </a:path>
                <a:path w="21600" h="21597" stroke="0" extrusionOk="0">
                  <a:moveTo>
                    <a:pt x="0" y="21597"/>
                  </a:moveTo>
                  <a:cubicBezTo>
                    <a:pt x="0" y="9818"/>
                    <a:pt x="9437" y="210"/>
                    <a:pt x="21214" y="0"/>
                  </a:cubicBezTo>
                  <a:lnTo>
                    <a:pt x="21600" y="21597"/>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4" name="Arc 8"/>
            <p:cNvSpPr>
              <a:spLocks/>
            </p:cNvSpPr>
            <p:nvPr/>
          </p:nvSpPr>
          <p:spPr bwMode="auto">
            <a:xfrm>
              <a:off x="3664" y="3052"/>
              <a:ext cx="40" cy="11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5" name="Arc 9"/>
            <p:cNvSpPr>
              <a:spLocks/>
            </p:cNvSpPr>
            <p:nvPr/>
          </p:nvSpPr>
          <p:spPr bwMode="auto">
            <a:xfrm>
              <a:off x="3704" y="2954"/>
              <a:ext cx="47" cy="104"/>
            </a:xfrm>
            <a:custGeom>
              <a:avLst/>
              <a:gdLst>
                <a:gd name="G0" fmla="+- 21600 0 0"/>
                <a:gd name="G1" fmla="+- 21597 0 0"/>
                <a:gd name="G2" fmla="+- 21600 0 0"/>
                <a:gd name="T0" fmla="*/ 0 w 21600"/>
                <a:gd name="T1" fmla="*/ 21597 h 21597"/>
                <a:gd name="T2" fmla="*/ 21214 w 21600"/>
                <a:gd name="T3" fmla="*/ 0 h 21597"/>
                <a:gd name="T4" fmla="*/ 21600 w 21600"/>
                <a:gd name="T5" fmla="*/ 21597 h 21597"/>
              </a:gdLst>
              <a:ahLst/>
              <a:cxnLst>
                <a:cxn ang="0">
                  <a:pos x="T0" y="T1"/>
                </a:cxn>
                <a:cxn ang="0">
                  <a:pos x="T2" y="T3"/>
                </a:cxn>
                <a:cxn ang="0">
                  <a:pos x="T4" y="T5"/>
                </a:cxn>
              </a:cxnLst>
              <a:rect l="0" t="0" r="r" b="b"/>
              <a:pathLst>
                <a:path w="21600" h="21597" fill="none" extrusionOk="0">
                  <a:moveTo>
                    <a:pt x="0" y="21597"/>
                  </a:moveTo>
                  <a:cubicBezTo>
                    <a:pt x="0" y="9818"/>
                    <a:pt x="9437" y="210"/>
                    <a:pt x="21214" y="0"/>
                  </a:cubicBezTo>
                </a:path>
                <a:path w="21600" h="21597" stroke="0" extrusionOk="0">
                  <a:moveTo>
                    <a:pt x="0" y="21597"/>
                  </a:moveTo>
                  <a:cubicBezTo>
                    <a:pt x="0" y="9818"/>
                    <a:pt x="9437" y="210"/>
                    <a:pt x="21214" y="0"/>
                  </a:cubicBezTo>
                  <a:lnTo>
                    <a:pt x="21600" y="21597"/>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6" name="Arc 10"/>
            <p:cNvSpPr>
              <a:spLocks/>
            </p:cNvSpPr>
            <p:nvPr/>
          </p:nvSpPr>
          <p:spPr bwMode="auto">
            <a:xfrm>
              <a:off x="3704" y="3052"/>
              <a:ext cx="41" cy="11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7" name="Rectangle 11"/>
            <p:cNvSpPr>
              <a:spLocks noChangeArrowheads="1"/>
            </p:cNvSpPr>
            <p:nvPr/>
          </p:nvSpPr>
          <p:spPr bwMode="auto">
            <a:xfrm>
              <a:off x="4839" y="2972"/>
              <a:ext cx="642" cy="3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8" name="Line 12"/>
            <p:cNvSpPr>
              <a:spLocks noChangeShapeType="1"/>
            </p:cNvSpPr>
            <p:nvPr/>
          </p:nvSpPr>
          <p:spPr bwMode="auto">
            <a:xfrm flipH="1">
              <a:off x="3953" y="3021"/>
              <a:ext cx="886"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09" name="Line 13"/>
            <p:cNvSpPr>
              <a:spLocks noChangeShapeType="1"/>
            </p:cNvSpPr>
            <p:nvPr/>
          </p:nvSpPr>
          <p:spPr bwMode="auto">
            <a:xfrm flipH="1">
              <a:off x="3663" y="3021"/>
              <a:ext cx="304"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0" name="Line 14"/>
            <p:cNvSpPr>
              <a:spLocks noChangeShapeType="1"/>
            </p:cNvSpPr>
            <p:nvPr/>
          </p:nvSpPr>
          <p:spPr bwMode="auto">
            <a:xfrm>
              <a:off x="3663" y="3094"/>
              <a:ext cx="118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1" name="Line 15"/>
            <p:cNvSpPr>
              <a:spLocks noChangeShapeType="1"/>
            </p:cNvSpPr>
            <p:nvPr/>
          </p:nvSpPr>
          <p:spPr bwMode="auto">
            <a:xfrm>
              <a:off x="4994" y="2756"/>
              <a:ext cx="0" cy="203"/>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2" name="Line 16"/>
            <p:cNvSpPr>
              <a:spLocks noChangeShapeType="1"/>
            </p:cNvSpPr>
            <p:nvPr/>
          </p:nvSpPr>
          <p:spPr bwMode="auto">
            <a:xfrm>
              <a:off x="5366" y="2743"/>
              <a:ext cx="0" cy="22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3" name="Line 17"/>
            <p:cNvSpPr>
              <a:spLocks noChangeShapeType="1"/>
            </p:cNvSpPr>
            <p:nvPr/>
          </p:nvSpPr>
          <p:spPr bwMode="auto">
            <a:xfrm flipV="1">
              <a:off x="4953" y="2773"/>
              <a:ext cx="82" cy="5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4" name="Line 18"/>
            <p:cNvSpPr>
              <a:spLocks noChangeShapeType="1"/>
            </p:cNvSpPr>
            <p:nvPr/>
          </p:nvSpPr>
          <p:spPr bwMode="auto">
            <a:xfrm flipV="1">
              <a:off x="5326" y="2792"/>
              <a:ext cx="77" cy="4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5" name="Line 19"/>
            <p:cNvSpPr>
              <a:spLocks noChangeShapeType="1"/>
            </p:cNvSpPr>
            <p:nvPr/>
          </p:nvSpPr>
          <p:spPr bwMode="auto">
            <a:xfrm flipH="1">
              <a:off x="3758" y="3554"/>
              <a:ext cx="139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6" name="Line 20"/>
            <p:cNvSpPr>
              <a:spLocks noChangeShapeType="1"/>
            </p:cNvSpPr>
            <p:nvPr/>
          </p:nvSpPr>
          <p:spPr bwMode="auto">
            <a:xfrm flipH="1">
              <a:off x="4796" y="3699"/>
              <a:ext cx="373"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7" name="Rectangle 21"/>
            <p:cNvSpPr>
              <a:spLocks noChangeArrowheads="1"/>
            </p:cNvSpPr>
            <p:nvPr/>
          </p:nvSpPr>
          <p:spPr bwMode="auto">
            <a:xfrm>
              <a:off x="4088" y="3606"/>
              <a:ext cx="703" cy="25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8" name="Rectangle 22"/>
            <p:cNvSpPr>
              <a:spLocks noChangeArrowheads="1"/>
            </p:cNvSpPr>
            <p:nvPr/>
          </p:nvSpPr>
          <p:spPr bwMode="auto">
            <a:xfrm>
              <a:off x="3284" y="3292"/>
              <a:ext cx="757" cy="161"/>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19" name="Line 23"/>
            <p:cNvSpPr>
              <a:spLocks noChangeShapeType="1"/>
            </p:cNvSpPr>
            <p:nvPr/>
          </p:nvSpPr>
          <p:spPr bwMode="auto">
            <a:xfrm>
              <a:off x="3670" y="3292"/>
              <a:ext cx="0"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0" name="Line 24"/>
            <p:cNvSpPr>
              <a:spLocks noChangeShapeType="1"/>
            </p:cNvSpPr>
            <p:nvPr/>
          </p:nvSpPr>
          <p:spPr bwMode="auto">
            <a:xfrm>
              <a:off x="3859" y="3298"/>
              <a:ext cx="0" cy="1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1" name="Line 25"/>
            <p:cNvSpPr>
              <a:spLocks noChangeShapeType="1"/>
            </p:cNvSpPr>
            <p:nvPr/>
          </p:nvSpPr>
          <p:spPr bwMode="auto">
            <a:xfrm>
              <a:off x="3480" y="3298"/>
              <a:ext cx="0" cy="15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2" name="Line 26"/>
            <p:cNvSpPr>
              <a:spLocks noChangeShapeType="1"/>
            </p:cNvSpPr>
            <p:nvPr/>
          </p:nvSpPr>
          <p:spPr bwMode="auto">
            <a:xfrm flipH="1">
              <a:off x="3365" y="3064"/>
              <a:ext cx="115"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3" name="Line 27"/>
            <p:cNvSpPr>
              <a:spLocks noChangeShapeType="1"/>
            </p:cNvSpPr>
            <p:nvPr/>
          </p:nvSpPr>
          <p:spPr bwMode="auto">
            <a:xfrm>
              <a:off x="3372" y="3064"/>
              <a:ext cx="0" cy="216"/>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4" name="Line 28"/>
            <p:cNvSpPr>
              <a:spLocks noChangeShapeType="1"/>
            </p:cNvSpPr>
            <p:nvPr/>
          </p:nvSpPr>
          <p:spPr bwMode="auto">
            <a:xfrm flipV="1">
              <a:off x="3764" y="3446"/>
              <a:ext cx="0" cy="11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5" name="Line 29"/>
            <p:cNvSpPr>
              <a:spLocks noChangeShapeType="1"/>
            </p:cNvSpPr>
            <p:nvPr/>
          </p:nvSpPr>
          <p:spPr bwMode="auto">
            <a:xfrm flipH="1">
              <a:off x="3575" y="3711"/>
              <a:ext cx="521"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6" name="Line 30"/>
            <p:cNvSpPr>
              <a:spLocks noChangeShapeType="1"/>
            </p:cNvSpPr>
            <p:nvPr/>
          </p:nvSpPr>
          <p:spPr bwMode="auto">
            <a:xfrm flipV="1">
              <a:off x="3582" y="3446"/>
              <a:ext cx="0" cy="27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7" name="Line 31"/>
            <p:cNvSpPr>
              <a:spLocks noChangeShapeType="1"/>
            </p:cNvSpPr>
            <p:nvPr/>
          </p:nvSpPr>
          <p:spPr bwMode="auto">
            <a:xfrm>
              <a:off x="3953" y="3101"/>
              <a:ext cx="0" cy="179"/>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28" name="Rectangle 32"/>
            <p:cNvSpPr>
              <a:spLocks noChangeArrowheads="1"/>
            </p:cNvSpPr>
            <p:nvPr/>
          </p:nvSpPr>
          <p:spPr bwMode="auto">
            <a:xfrm>
              <a:off x="4237" y="2855"/>
              <a:ext cx="21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c</a:t>
              </a:r>
              <a:r>
                <a:rPr lang="en-US" altLang="ko-KR" sz="1400" baseline="-25000">
                  <a:latin typeface="Arial" panose="020B0604020202020204" pitchFamily="34" charset="0"/>
                </a:rPr>
                <a:t>7</a:t>
              </a:r>
            </a:p>
          </p:txBody>
        </p:sp>
        <p:sp>
          <p:nvSpPr>
            <p:cNvPr id="55329" name="Rectangle 33"/>
            <p:cNvSpPr>
              <a:spLocks noChangeArrowheads="1"/>
            </p:cNvSpPr>
            <p:nvPr/>
          </p:nvSpPr>
          <p:spPr bwMode="auto">
            <a:xfrm>
              <a:off x="4251" y="3075"/>
              <a:ext cx="214"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c</a:t>
              </a:r>
              <a:r>
                <a:rPr lang="en-US" altLang="ko-KR" sz="1400" baseline="-25000">
                  <a:latin typeface="Arial" panose="020B0604020202020204" pitchFamily="34" charset="0"/>
                </a:rPr>
                <a:t>8</a:t>
              </a:r>
            </a:p>
          </p:txBody>
        </p:sp>
        <p:sp>
          <p:nvSpPr>
            <p:cNvPr id="55330" name="Rectangle 34"/>
            <p:cNvSpPr>
              <a:spLocks noChangeArrowheads="1"/>
            </p:cNvSpPr>
            <p:nvPr/>
          </p:nvSpPr>
          <p:spPr bwMode="auto">
            <a:xfrm>
              <a:off x="4899" y="2633"/>
              <a:ext cx="63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A            B</a:t>
              </a:r>
            </a:p>
          </p:txBody>
        </p:sp>
        <p:sp>
          <p:nvSpPr>
            <p:cNvPr id="55331" name="Rectangle 35"/>
            <p:cNvSpPr>
              <a:spLocks noChangeArrowheads="1"/>
            </p:cNvSpPr>
            <p:nvPr/>
          </p:nvSpPr>
          <p:spPr bwMode="auto">
            <a:xfrm>
              <a:off x="5008" y="2725"/>
              <a:ext cx="61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8            8</a:t>
              </a:r>
            </a:p>
          </p:txBody>
        </p:sp>
        <p:sp>
          <p:nvSpPr>
            <p:cNvPr id="55332" name="Rectangle 36"/>
            <p:cNvSpPr>
              <a:spLocks noChangeArrowheads="1"/>
            </p:cNvSpPr>
            <p:nvPr/>
          </p:nvSpPr>
          <p:spPr bwMode="auto">
            <a:xfrm>
              <a:off x="4867" y="3021"/>
              <a:ext cx="579"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algn="ctr" latinLnBrk="0"/>
              <a:r>
                <a:rPr lang="en-US" altLang="ko-KR" sz="1400">
                  <a:latin typeface="Arial" panose="020B0604020202020204" pitchFamily="34" charset="0"/>
                </a:rPr>
                <a:t>8-bit ALU</a:t>
              </a:r>
            </a:p>
          </p:txBody>
        </p:sp>
        <p:sp>
          <p:nvSpPr>
            <p:cNvPr id="55333" name="Rectangle 37"/>
            <p:cNvSpPr>
              <a:spLocks noChangeArrowheads="1"/>
            </p:cNvSpPr>
            <p:nvPr/>
          </p:nvSpPr>
          <p:spPr bwMode="auto">
            <a:xfrm>
              <a:off x="3255" y="3277"/>
              <a:ext cx="82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V   Z  S   C</a:t>
              </a:r>
            </a:p>
          </p:txBody>
        </p:sp>
        <p:sp>
          <p:nvSpPr>
            <p:cNvPr id="55334" name="Rectangle 38"/>
            <p:cNvSpPr>
              <a:spLocks noChangeArrowheads="1"/>
            </p:cNvSpPr>
            <p:nvPr/>
          </p:nvSpPr>
          <p:spPr bwMode="auto">
            <a:xfrm>
              <a:off x="4269" y="3383"/>
              <a:ext cx="22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F</a:t>
              </a:r>
              <a:r>
                <a:rPr lang="en-US" altLang="ko-KR" sz="1400" baseline="-25000">
                  <a:latin typeface="Arial" panose="020B0604020202020204" pitchFamily="34" charset="0"/>
                </a:rPr>
                <a:t>7</a:t>
              </a:r>
            </a:p>
          </p:txBody>
        </p:sp>
        <p:sp>
          <p:nvSpPr>
            <p:cNvPr id="55335" name="Rectangle 39"/>
            <p:cNvSpPr>
              <a:spLocks noChangeArrowheads="1"/>
            </p:cNvSpPr>
            <p:nvPr/>
          </p:nvSpPr>
          <p:spPr bwMode="auto">
            <a:xfrm>
              <a:off x="4932" y="3134"/>
              <a:ext cx="437"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algn="ctr" latinLnBrk="0"/>
              <a:r>
                <a:rPr lang="en-US" altLang="ko-KR" sz="1400">
                  <a:latin typeface="Arial" panose="020B0604020202020204" pitchFamily="34" charset="0"/>
                </a:rPr>
                <a:t>F</a:t>
              </a:r>
              <a:r>
                <a:rPr lang="en-US" altLang="ko-KR" sz="1400" baseline="-25000">
                  <a:latin typeface="Arial" panose="020B0604020202020204" pitchFamily="34" charset="0"/>
                </a:rPr>
                <a:t>7</a:t>
              </a:r>
              <a:r>
                <a:rPr lang="en-US" altLang="ko-KR" sz="1400">
                  <a:latin typeface="Arial" panose="020B0604020202020204" pitchFamily="34" charset="0"/>
                </a:rPr>
                <a:t> - F</a:t>
              </a:r>
              <a:r>
                <a:rPr lang="en-US" altLang="ko-KR" sz="1400" baseline="-25000">
                  <a:latin typeface="Arial" panose="020B0604020202020204" pitchFamily="34" charset="0"/>
                </a:rPr>
                <a:t>0</a:t>
              </a:r>
            </a:p>
          </p:txBody>
        </p:sp>
        <p:sp>
          <p:nvSpPr>
            <p:cNvPr id="55336" name="Line 40"/>
            <p:cNvSpPr>
              <a:spLocks noChangeShapeType="1"/>
            </p:cNvSpPr>
            <p:nvPr/>
          </p:nvSpPr>
          <p:spPr bwMode="auto">
            <a:xfrm flipH="1">
              <a:off x="5109" y="3615"/>
              <a:ext cx="81" cy="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5337" name="Rectangle 41"/>
            <p:cNvSpPr>
              <a:spLocks noChangeArrowheads="1"/>
            </p:cNvSpPr>
            <p:nvPr/>
          </p:nvSpPr>
          <p:spPr bwMode="auto">
            <a:xfrm>
              <a:off x="5156" y="3557"/>
              <a:ext cx="178"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8</a:t>
              </a:r>
            </a:p>
          </p:txBody>
        </p:sp>
        <p:sp>
          <p:nvSpPr>
            <p:cNvPr id="55338" name="Rectangle 42"/>
            <p:cNvSpPr>
              <a:spLocks noChangeArrowheads="1"/>
            </p:cNvSpPr>
            <p:nvPr/>
          </p:nvSpPr>
          <p:spPr bwMode="auto">
            <a:xfrm>
              <a:off x="5067" y="3840"/>
              <a:ext cx="204"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F</a:t>
              </a:r>
            </a:p>
          </p:txBody>
        </p:sp>
        <p:sp>
          <p:nvSpPr>
            <p:cNvPr id="55339" name="Rectangle 43"/>
            <p:cNvSpPr>
              <a:spLocks noChangeArrowheads="1"/>
            </p:cNvSpPr>
            <p:nvPr/>
          </p:nvSpPr>
          <p:spPr bwMode="auto">
            <a:xfrm>
              <a:off x="4101" y="3585"/>
              <a:ext cx="679" cy="32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algn="ctr" latinLnBrk="0"/>
              <a:r>
                <a:rPr lang="en-US" altLang="ko-KR" sz="1400">
                  <a:latin typeface="Arial" panose="020B0604020202020204" pitchFamily="34" charset="0"/>
                </a:rPr>
                <a:t>Check for</a:t>
              </a:r>
            </a:p>
            <a:p>
              <a:pPr algn="ctr" latinLnBrk="0"/>
              <a:r>
                <a:rPr lang="en-US" altLang="ko-KR" sz="1400">
                  <a:latin typeface="Arial" panose="020B0604020202020204" pitchFamily="34" charset="0"/>
                </a:rPr>
                <a:t>zero output</a:t>
              </a:r>
            </a:p>
          </p:txBody>
        </p:sp>
        <p:sp>
          <p:nvSpPr>
            <p:cNvPr id="55340" name="Line 44"/>
            <p:cNvSpPr>
              <a:spLocks noChangeShapeType="1"/>
            </p:cNvSpPr>
            <p:nvPr/>
          </p:nvSpPr>
          <p:spPr bwMode="auto">
            <a:xfrm>
              <a:off x="5156" y="3332"/>
              <a:ext cx="0" cy="54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5175148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1" y="212725"/>
            <a:ext cx="9820276" cy="560388"/>
          </a:xfrm>
          <a:noFill/>
          <a:ln/>
        </p:spPr>
        <p:txBody>
          <a:bodyPr anchor="ctr">
            <a:noAutofit/>
          </a:bodyPr>
          <a:lstStyle/>
          <a:p>
            <a:r>
              <a:rPr lang="en-US" altLang="ko-KR" sz="4500" dirty="0" smtClean="0"/>
              <a:t>7.2. PROGRAM  </a:t>
            </a:r>
            <a:r>
              <a:rPr lang="en-US" altLang="ko-KR" sz="4500" dirty="0"/>
              <a:t>CONTROL  </a:t>
            </a:r>
            <a:r>
              <a:rPr lang="en-US" altLang="ko-KR" sz="4500" dirty="0" smtClean="0"/>
              <a:t>INSTRUCTIONS</a:t>
            </a:r>
            <a:endParaRPr lang="en-US" altLang="ko-KR" sz="4500" dirty="0"/>
          </a:p>
        </p:txBody>
      </p:sp>
      <p:sp>
        <p:nvSpPr>
          <p:cNvPr id="22532" name="Rectangle 4"/>
          <p:cNvSpPr>
            <a:spLocks noChangeArrowheads="1"/>
          </p:cNvSpPr>
          <p:nvPr/>
        </p:nvSpPr>
        <p:spPr bwMode="auto">
          <a:xfrm>
            <a:off x="2016125" y="1839914"/>
            <a:ext cx="1574800" cy="307975"/>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3" name="Rectangle 5"/>
          <p:cNvSpPr>
            <a:spLocks noChangeArrowheads="1"/>
          </p:cNvSpPr>
          <p:nvPr/>
        </p:nvSpPr>
        <p:spPr bwMode="auto">
          <a:xfrm>
            <a:off x="2506663" y="1831976"/>
            <a:ext cx="503344" cy="3667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PC</a:t>
            </a:r>
          </a:p>
        </p:txBody>
      </p:sp>
      <p:sp>
        <p:nvSpPr>
          <p:cNvPr id="22534" name="Line 6"/>
          <p:cNvSpPr>
            <a:spLocks noChangeShapeType="1"/>
          </p:cNvSpPr>
          <p:nvPr/>
        </p:nvSpPr>
        <p:spPr bwMode="auto">
          <a:xfrm flipH="1">
            <a:off x="2895601" y="1628775"/>
            <a:ext cx="1660525"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5" name="Line 7"/>
          <p:cNvSpPr>
            <a:spLocks noChangeShapeType="1"/>
          </p:cNvSpPr>
          <p:nvPr/>
        </p:nvSpPr>
        <p:spPr bwMode="auto">
          <a:xfrm>
            <a:off x="2913063" y="1638300"/>
            <a:ext cx="0" cy="19208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6" name="Line 8"/>
          <p:cNvSpPr>
            <a:spLocks noChangeShapeType="1"/>
          </p:cNvSpPr>
          <p:nvPr/>
        </p:nvSpPr>
        <p:spPr bwMode="auto">
          <a:xfrm flipH="1">
            <a:off x="2878138" y="2438400"/>
            <a:ext cx="1625600" cy="1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7" name="Line 9"/>
          <p:cNvSpPr>
            <a:spLocks noChangeShapeType="1"/>
          </p:cNvSpPr>
          <p:nvPr/>
        </p:nvSpPr>
        <p:spPr bwMode="auto">
          <a:xfrm flipV="1">
            <a:off x="2895600" y="2166939"/>
            <a:ext cx="0" cy="2809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8" name="Rectangle 10"/>
          <p:cNvSpPr>
            <a:spLocks noChangeArrowheads="1"/>
          </p:cNvSpPr>
          <p:nvPr/>
        </p:nvSpPr>
        <p:spPr bwMode="auto">
          <a:xfrm>
            <a:off x="4591050" y="1000125"/>
            <a:ext cx="5772150" cy="207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+1</a:t>
            </a:r>
          </a:p>
          <a:p>
            <a:pPr latinLnBrk="0"/>
            <a:r>
              <a:rPr lang="en-US" altLang="ko-KR" sz="1800">
                <a:latin typeface="Arial" panose="020B0604020202020204" pitchFamily="34" charset="0"/>
              </a:rPr>
              <a:t>In-Line Sequencing (Next instruction is fetched from the next adjacent location in the memory)</a:t>
            </a:r>
          </a:p>
          <a:p>
            <a:pPr latinLnBrk="0"/>
            <a:endParaRPr lang="en-US" altLang="ko-KR" sz="1800">
              <a:latin typeface="Arial" panose="020B0604020202020204" pitchFamily="34" charset="0"/>
            </a:endParaRPr>
          </a:p>
          <a:p>
            <a:pPr latinLnBrk="0"/>
            <a:endParaRPr lang="en-US" altLang="ko-KR" sz="1800">
              <a:latin typeface="Arial" panose="020B0604020202020204" pitchFamily="34" charset="0"/>
            </a:endParaRPr>
          </a:p>
          <a:p>
            <a:pPr latinLnBrk="0"/>
            <a:r>
              <a:rPr lang="en-US" altLang="ko-KR" sz="1800">
                <a:latin typeface="Arial" panose="020B0604020202020204" pitchFamily="34" charset="0"/>
              </a:rPr>
              <a:t>Address from other source; Current Instruction, Stack, etc; Branch, Conditional Branch, Subroutine, etc</a:t>
            </a:r>
          </a:p>
        </p:txBody>
      </p:sp>
      <p:sp>
        <p:nvSpPr>
          <p:cNvPr id="22539" name="Rectangle 11"/>
          <p:cNvSpPr>
            <a:spLocks noChangeArrowheads="1"/>
          </p:cNvSpPr>
          <p:nvPr/>
        </p:nvSpPr>
        <p:spPr bwMode="auto">
          <a:xfrm>
            <a:off x="2047875" y="3192464"/>
            <a:ext cx="518731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buFontTx/>
              <a:buChar char="•"/>
            </a:pPr>
            <a:r>
              <a:rPr lang="en-US" altLang="ko-KR" sz="2000" b="1" dirty="0">
                <a:latin typeface="Arial" panose="020B0604020202020204" pitchFamily="34" charset="0"/>
              </a:rPr>
              <a:t> Program Control Instructions                  </a:t>
            </a:r>
          </a:p>
        </p:txBody>
      </p:sp>
      <p:sp>
        <p:nvSpPr>
          <p:cNvPr id="22540" name="Rectangle 12"/>
          <p:cNvSpPr>
            <a:spLocks noChangeArrowheads="1"/>
          </p:cNvSpPr>
          <p:nvPr/>
        </p:nvSpPr>
        <p:spPr bwMode="auto">
          <a:xfrm>
            <a:off x="3227389" y="3679826"/>
            <a:ext cx="3529813" cy="230575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dirty="0">
                <a:latin typeface="Arial" panose="020B0604020202020204" pitchFamily="34" charset="0"/>
              </a:rPr>
              <a:t> Name                         Mnemonic</a:t>
            </a:r>
          </a:p>
          <a:p>
            <a:pPr latinLnBrk="0"/>
            <a:r>
              <a:rPr lang="en-US" altLang="ko-KR" sz="1800" dirty="0">
                <a:latin typeface="Arial" panose="020B0604020202020204" pitchFamily="34" charset="0"/>
              </a:rPr>
              <a:t>Branch                             BR</a:t>
            </a:r>
          </a:p>
          <a:p>
            <a:pPr latinLnBrk="0"/>
            <a:r>
              <a:rPr lang="en-US" altLang="ko-KR" sz="1800" dirty="0">
                <a:latin typeface="Arial" panose="020B0604020202020204" pitchFamily="34" charset="0"/>
              </a:rPr>
              <a:t>Jump                                JMP</a:t>
            </a:r>
          </a:p>
          <a:p>
            <a:pPr latinLnBrk="0"/>
            <a:r>
              <a:rPr lang="en-US" altLang="ko-KR" sz="1800" dirty="0">
                <a:latin typeface="Arial" panose="020B0604020202020204" pitchFamily="34" charset="0"/>
              </a:rPr>
              <a:t>Skip                                  SKP</a:t>
            </a:r>
          </a:p>
          <a:p>
            <a:pPr latinLnBrk="0"/>
            <a:r>
              <a:rPr lang="en-US" altLang="ko-KR" sz="1800" dirty="0">
                <a:latin typeface="Arial" panose="020B0604020202020204" pitchFamily="34" charset="0"/>
              </a:rPr>
              <a:t>Call                                   </a:t>
            </a:r>
            <a:r>
              <a:rPr lang="en-US" altLang="ko-KR" sz="1800" dirty="0" err="1">
                <a:latin typeface="Arial" panose="020B0604020202020204" pitchFamily="34" charset="0"/>
              </a:rPr>
              <a:t>CALL</a:t>
            </a:r>
            <a:endParaRPr lang="en-US" altLang="ko-KR" sz="1800" dirty="0">
              <a:latin typeface="Arial" panose="020B0604020202020204" pitchFamily="34" charset="0"/>
            </a:endParaRPr>
          </a:p>
          <a:p>
            <a:pPr latinLnBrk="0"/>
            <a:r>
              <a:rPr lang="en-US" altLang="ko-KR" sz="1800" dirty="0">
                <a:latin typeface="Arial" panose="020B0604020202020204" pitchFamily="34" charset="0"/>
              </a:rPr>
              <a:t>Return                              RTN</a:t>
            </a:r>
          </a:p>
          <a:p>
            <a:pPr latinLnBrk="0"/>
            <a:r>
              <a:rPr lang="en-US" altLang="ko-KR" sz="1800" dirty="0">
                <a:latin typeface="Arial" panose="020B0604020202020204" pitchFamily="34" charset="0"/>
              </a:rPr>
              <a:t>Compare(by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                CMP</a:t>
            </a:r>
          </a:p>
          <a:p>
            <a:pPr latinLnBrk="0"/>
            <a:r>
              <a:rPr lang="en-US" altLang="ko-KR" sz="1800" dirty="0">
                <a:latin typeface="Arial" panose="020B0604020202020204" pitchFamily="34" charset="0"/>
              </a:rPr>
              <a:t>Test(by AND)                   TST</a:t>
            </a:r>
          </a:p>
        </p:txBody>
      </p:sp>
      <p:sp>
        <p:nvSpPr>
          <p:cNvPr id="22541" name="Rectangle 13"/>
          <p:cNvSpPr>
            <a:spLocks noChangeArrowheads="1"/>
          </p:cNvSpPr>
          <p:nvPr/>
        </p:nvSpPr>
        <p:spPr bwMode="auto">
          <a:xfrm>
            <a:off x="3246439" y="3687762"/>
            <a:ext cx="3689349" cy="259547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2" name="Line 14"/>
          <p:cNvSpPr>
            <a:spLocks noChangeShapeType="1"/>
          </p:cNvSpPr>
          <p:nvPr/>
        </p:nvSpPr>
        <p:spPr bwMode="auto">
          <a:xfrm>
            <a:off x="3265488" y="3979863"/>
            <a:ext cx="36703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3" name="Rectangle 15"/>
          <p:cNvSpPr>
            <a:spLocks noChangeArrowheads="1"/>
          </p:cNvSpPr>
          <p:nvPr/>
        </p:nvSpPr>
        <p:spPr bwMode="auto">
          <a:xfrm>
            <a:off x="7367451" y="5826125"/>
            <a:ext cx="4059178" cy="7360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dirty="0">
                <a:latin typeface="Arial" panose="020B0604020202020204" pitchFamily="34" charset="0"/>
              </a:rPr>
              <a:t>* CMP and TST instructions do not retain their </a:t>
            </a:r>
          </a:p>
          <a:p>
            <a:pPr latinLnBrk="0"/>
            <a:r>
              <a:rPr lang="en-US" altLang="ko-KR" sz="1400" dirty="0">
                <a:latin typeface="Arial" panose="020B0604020202020204" pitchFamily="34" charset="0"/>
              </a:rPr>
              <a:t>  results of operations ( </a:t>
            </a:r>
            <a:r>
              <a:rPr lang="en-US" altLang="ko-KR" sz="1400" dirty="0">
                <a:latin typeface="Arial" panose="020B0604020202020204" pitchFamily="34" charset="0"/>
                <a:sym typeface="Symbol" panose="05050102010706020507" pitchFamily="18" charset="2"/>
              </a:rPr>
              <a:t></a:t>
            </a:r>
            <a:r>
              <a:rPr lang="en-US" altLang="ko-KR" sz="1400" dirty="0">
                <a:latin typeface="Arial" panose="020B0604020202020204" pitchFamily="34" charset="0"/>
              </a:rPr>
              <a:t> and </a:t>
            </a:r>
            <a:r>
              <a:rPr lang="en-US" altLang="ko-KR" sz="1400" dirty="0" err="1">
                <a:latin typeface="Arial" panose="020B0604020202020204" pitchFamily="34" charset="0"/>
              </a:rPr>
              <a:t>AND</a:t>
            </a:r>
            <a:r>
              <a:rPr lang="en-US" altLang="ko-KR" sz="1400" dirty="0">
                <a:latin typeface="Arial" panose="020B0604020202020204" pitchFamily="34" charset="0"/>
              </a:rPr>
              <a:t>, respectively).</a:t>
            </a:r>
          </a:p>
          <a:p>
            <a:pPr latinLnBrk="0"/>
            <a:r>
              <a:rPr lang="en-US" altLang="ko-KR" sz="1400" dirty="0">
                <a:latin typeface="Arial" panose="020B0604020202020204" pitchFamily="34" charset="0"/>
              </a:rPr>
              <a:t>  They only set or clear certain Flags.</a:t>
            </a:r>
          </a:p>
        </p:txBody>
      </p:sp>
    </p:spTree>
    <p:extLst>
      <p:ext uri="{BB962C8B-B14F-4D97-AF65-F5344CB8AC3E}">
        <p14:creationId xmlns:p14="http://schemas.microsoft.com/office/powerpoint/2010/main" val="217181062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65760" y="236537"/>
            <a:ext cx="10698480" cy="735013"/>
          </a:xfrm>
          <a:noFill/>
          <a:ln/>
        </p:spPr>
        <p:txBody>
          <a:bodyPr anchor="ctr">
            <a:noAutofit/>
          </a:bodyPr>
          <a:lstStyle/>
          <a:p>
            <a:r>
              <a:rPr lang="en-US" altLang="ko-KR" sz="4500" dirty="0" smtClean="0"/>
              <a:t>7.3. CONDITIONAL  </a:t>
            </a:r>
            <a:r>
              <a:rPr lang="en-US" altLang="ko-KR" sz="4500" dirty="0"/>
              <a:t>BRANCH  INSTRUCTIONS</a:t>
            </a:r>
          </a:p>
        </p:txBody>
      </p:sp>
      <p:sp>
        <p:nvSpPr>
          <p:cNvPr id="23555" name="Rectangle 3"/>
          <p:cNvSpPr>
            <a:spLocks noChangeArrowheads="1"/>
          </p:cNvSpPr>
          <p:nvPr/>
        </p:nvSpPr>
        <p:spPr bwMode="auto">
          <a:xfrm>
            <a:off x="3286126" y="1565638"/>
            <a:ext cx="6435725" cy="163685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gn="l" defTabSz="152400" latinLnBrk="1">
              <a:tabLst>
                <a:tab pos="762000" algn="l"/>
                <a:tab pos="3251200" algn="l"/>
              </a:tabLst>
              <a:defRPr kumimoji="1" sz="2400">
                <a:solidFill>
                  <a:schemeClr val="tx1"/>
                </a:solidFill>
                <a:latin typeface="Times New Roman" panose="02020603050405020304" pitchFamily="18" charset="0"/>
                <a:ea typeface="굴림" pitchFamily="50" charset="-128"/>
              </a:defRPr>
            </a:lvl1pPr>
            <a:lvl2pPr marL="952500" indent="-381000" algn="l" defTabSz="152400" latinLnBrk="1">
              <a:tabLst>
                <a:tab pos="762000" algn="l"/>
                <a:tab pos="3251200" algn="l"/>
              </a:tabLst>
              <a:defRPr kumimoji="1" sz="2400">
                <a:solidFill>
                  <a:schemeClr val="tx1"/>
                </a:solidFill>
                <a:latin typeface="Times New Roman" panose="02020603050405020304" pitchFamily="18" charset="0"/>
                <a:ea typeface="굴림" pitchFamily="50" charset="-128"/>
              </a:defRPr>
            </a:lvl2pPr>
            <a:lvl3pPr marL="1524000" indent="-381000" algn="l" defTabSz="152400" latinLnBrk="1">
              <a:tabLst>
                <a:tab pos="762000" algn="l"/>
                <a:tab pos="3251200" algn="l"/>
              </a:tabLst>
              <a:defRPr kumimoji="1" sz="2400">
                <a:solidFill>
                  <a:schemeClr val="tx1"/>
                </a:solidFill>
                <a:latin typeface="Times New Roman" panose="02020603050405020304" pitchFamily="18" charset="0"/>
                <a:ea typeface="굴림" pitchFamily="50" charset="-128"/>
              </a:defRPr>
            </a:lvl3pPr>
            <a:lvl4pPr marL="2095500" indent="-381000" algn="l" defTabSz="152400" latinLnBrk="1">
              <a:tabLst>
                <a:tab pos="762000" algn="l"/>
                <a:tab pos="3251200" algn="l"/>
              </a:tabLst>
              <a:defRPr kumimoji="1" sz="2400">
                <a:solidFill>
                  <a:schemeClr val="tx1"/>
                </a:solidFill>
                <a:latin typeface="Times New Roman" panose="02020603050405020304" pitchFamily="18" charset="0"/>
                <a:ea typeface="굴림" pitchFamily="50" charset="-128"/>
              </a:defRPr>
            </a:lvl4pPr>
            <a:lvl5pPr marL="2667000" indent="-381000" algn="l" defTabSz="152400" latinLnBrk="1">
              <a:tabLst>
                <a:tab pos="762000" algn="l"/>
                <a:tab pos="3251200" algn="l"/>
              </a:tabLst>
              <a:defRPr kumimoji="1" sz="2400">
                <a:solidFill>
                  <a:schemeClr val="tx1"/>
                </a:solidFill>
                <a:latin typeface="Times New Roman" panose="02020603050405020304" pitchFamily="18" charset="0"/>
                <a:ea typeface="굴림" pitchFamily="50" charset="-128"/>
              </a:defRPr>
            </a:lvl5pPr>
            <a:lvl6pPr marL="3124200" indent="-381000" defTabSz="152400" fontAlgn="base" latinLnBrk="1">
              <a:spcBef>
                <a:spcPct val="0"/>
              </a:spcBef>
              <a:spcAft>
                <a:spcPct val="0"/>
              </a:spcAft>
              <a:tabLst>
                <a:tab pos="762000" algn="l"/>
                <a:tab pos="3251200" algn="l"/>
              </a:tabLst>
              <a:defRPr kumimoji="1" sz="2400">
                <a:solidFill>
                  <a:schemeClr val="tx1"/>
                </a:solidFill>
                <a:latin typeface="Times New Roman" panose="02020603050405020304" pitchFamily="18" charset="0"/>
                <a:ea typeface="굴림" pitchFamily="50" charset="-128"/>
              </a:defRPr>
            </a:lvl6pPr>
            <a:lvl7pPr marL="3581400" indent="-381000" defTabSz="152400" fontAlgn="base" latinLnBrk="1">
              <a:spcBef>
                <a:spcPct val="0"/>
              </a:spcBef>
              <a:spcAft>
                <a:spcPct val="0"/>
              </a:spcAft>
              <a:tabLst>
                <a:tab pos="762000" algn="l"/>
                <a:tab pos="3251200" algn="l"/>
              </a:tabLst>
              <a:defRPr kumimoji="1" sz="2400">
                <a:solidFill>
                  <a:schemeClr val="tx1"/>
                </a:solidFill>
                <a:latin typeface="Times New Roman" panose="02020603050405020304" pitchFamily="18" charset="0"/>
                <a:ea typeface="굴림" pitchFamily="50" charset="-128"/>
              </a:defRPr>
            </a:lvl7pPr>
            <a:lvl8pPr marL="4038600" indent="-381000" defTabSz="152400" fontAlgn="base" latinLnBrk="1">
              <a:spcBef>
                <a:spcPct val="0"/>
              </a:spcBef>
              <a:spcAft>
                <a:spcPct val="0"/>
              </a:spcAft>
              <a:tabLst>
                <a:tab pos="762000" algn="l"/>
                <a:tab pos="3251200" algn="l"/>
              </a:tabLst>
              <a:defRPr kumimoji="1" sz="2400">
                <a:solidFill>
                  <a:schemeClr val="tx1"/>
                </a:solidFill>
                <a:latin typeface="Times New Roman" panose="02020603050405020304" pitchFamily="18" charset="0"/>
                <a:ea typeface="굴림" pitchFamily="50" charset="-128"/>
              </a:defRPr>
            </a:lvl8pPr>
            <a:lvl9pPr marL="4495800" indent="-381000" defTabSz="152400" fontAlgn="base" latinLnBrk="1">
              <a:spcBef>
                <a:spcPct val="0"/>
              </a:spcBef>
              <a:spcAft>
                <a:spcPct val="0"/>
              </a:spcAft>
              <a:tabLst>
                <a:tab pos="762000" algn="l"/>
                <a:tab pos="3251200" algn="l"/>
              </a:tabLst>
              <a:defRPr kumimoji="1" sz="2400">
                <a:solidFill>
                  <a:schemeClr val="tx1"/>
                </a:solidFill>
                <a:latin typeface="Times New Roman" panose="02020603050405020304" pitchFamily="18" charset="0"/>
                <a:ea typeface="굴림" pitchFamily="50" charset="-128"/>
              </a:defRPr>
            </a:lvl9pPr>
          </a:lstStyle>
          <a:p>
            <a:pPr latinLnBrk="0">
              <a:lnSpc>
                <a:spcPct val="92000"/>
              </a:lnSpc>
            </a:pPr>
            <a:r>
              <a:rPr lang="en-US" altLang="ko-KR" sz="1400">
                <a:latin typeface="Arial" panose="020B0604020202020204" pitchFamily="34" charset="0"/>
              </a:rPr>
              <a:t>BZ	Branch if zero	Z = 1</a:t>
            </a:r>
          </a:p>
          <a:p>
            <a:pPr latinLnBrk="0">
              <a:lnSpc>
                <a:spcPct val="92000"/>
              </a:lnSpc>
            </a:pPr>
            <a:r>
              <a:rPr lang="en-US" altLang="ko-KR" sz="1400">
                <a:latin typeface="Arial" panose="020B0604020202020204" pitchFamily="34" charset="0"/>
              </a:rPr>
              <a:t>BNZ	Branch if not zero	Z = 0</a:t>
            </a:r>
          </a:p>
          <a:p>
            <a:pPr latinLnBrk="0">
              <a:lnSpc>
                <a:spcPct val="92000"/>
              </a:lnSpc>
            </a:pPr>
            <a:r>
              <a:rPr lang="en-US" altLang="ko-KR" sz="1400">
                <a:latin typeface="Arial" panose="020B0604020202020204" pitchFamily="34" charset="0"/>
              </a:rPr>
              <a:t>BC	Branch if carry	C = 1</a:t>
            </a:r>
          </a:p>
          <a:p>
            <a:pPr latinLnBrk="0">
              <a:lnSpc>
                <a:spcPct val="92000"/>
              </a:lnSpc>
            </a:pPr>
            <a:r>
              <a:rPr lang="en-US" altLang="ko-KR" sz="1400">
                <a:latin typeface="Arial" panose="020B0604020202020204" pitchFamily="34" charset="0"/>
              </a:rPr>
              <a:t>BNC	Branch if no carry	C = 0</a:t>
            </a:r>
          </a:p>
          <a:p>
            <a:pPr latinLnBrk="0">
              <a:lnSpc>
                <a:spcPct val="92000"/>
              </a:lnSpc>
            </a:pPr>
            <a:r>
              <a:rPr lang="en-US" altLang="ko-KR" sz="1400">
                <a:latin typeface="Arial" panose="020B0604020202020204" pitchFamily="34" charset="0"/>
              </a:rPr>
              <a:t>BP	Branch if plus	S = 0</a:t>
            </a:r>
          </a:p>
          <a:p>
            <a:pPr latinLnBrk="0">
              <a:lnSpc>
                <a:spcPct val="92000"/>
              </a:lnSpc>
            </a:pPr>
            <a:r>
              <a:rPr lang="en-US" altLang="ko-KR" sz="1400">
                <a:latin typeface="Arial" panose="020B0604020202020204" pitchFamily="34" charset="0"/>
              </a:rPr>
              <a:t>BM	Branch if minus	S = 1</a:t>
            </a:r>
          </a:p>
          <a:p>
            <a:pPr latinLnBrk="0">
              <a:lnSpc>
                <a:spcPct val="92000"/>
              </a:lnSpc>
            </a:pPr>
            <a:r>
              <a:rPr lang="en-US" altLang="ko-KR" sz="1400">
                <a:latin typeface="Arial" panose="020B0604020202020204" pitchFamily="34" charset="0"/>
              </a:rPr>
              <a:t>BV	Branch if overflow	V = 1</a:t>
            </a:r>
          </a:p>
          <a:p>
            <a:pPr latinLnBrk="0">
              <a:lnSpc>
                <a:spcPct val="92000"/>
              </a:lnSpc>
            </a:pPr>
            <a:r>
              <a:rPr lang="en-US" altLang="ko-KR" sz="1400">
                <a:latin typeface="Arial" panose="020B0604020202020204" pitchFamily="34" charset="0"/>
              </a:rPr>
              <a:t>BNV	Branch if no overflow	V = 0</a:t>
            </a:r>
          </a:p>
        </p:txBody>
      </p:sp>
      <p:sp>
        <p:nvSpPr>
          <p:cNvPr id="23556" name="Rectangle 4"/>
          <p:cNvSpPr>
            <a:spLocks noChangeArrowheads="1"/>
          </p:cNvSpPr>
          <p:nvPr/>
        </p:nvSpPr>
        <p:spPr bwMode="auto">
          <a:xfrm>
            <a:off x="3286126" y="3398839"/>
            <a:ext cx="6435725" cy="1241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1pPr>
            <a:lvl2pPr marL="9525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2pPr>
            <a:lvl3pPr marL="15240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3pPr>
            <a:lvl4pPr marL="20955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4pPr>
            <a:lvl5pPr marL="26670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5pPr>
            <a:lvl6pPr marL="31242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6pPr>
            <a:lvl7pPr marL="35814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7pPr>
            <a:lvl8pPr marL="40386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8pPr>
            <a:lvl9pPr marL="44958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9pPr>
          </a:lstStyle>
          <a:p>
            <a:pPr latinLnBrk="0">
              <a:lnSpc>
                <a:spcPct val="93000"/>
              </a:lnSpc>
            </a:pPr>
            <a:r>
              <a:rPr lang="en-US" altLang="ko-KR" sz="1400" dirty="0">
                <a:latin typeface="Arial" panose="020B0604020202020204" pitchFamily="34" charset="0"/>
              </a:rPr>
              <a:t>BHI	Branch if higher	A &gt; B</a:t>
            </a:r>
          </a:p>
          <a:p>
            <a:pPr latinLnBrk="0">
              <a:lnSpc>
                <a:spcPct val="93000"/>
              </a:lnSpc>
            </a:pPr>
            <a:r>
              <a:rPr lang="en-US" altLang="ko-KR" sz="1400" dirty="0">
                <a:latin typeface="Arial" panose="020B0604020202020204" pitchFamily="34" charset="0"/>
              </a:rPr>
              <a:t>BHE	Branch if higher or equal	A </a:t>
            </a:r>
            <a:r>
              <a:rPr lang="en-US" altLang="ko-KR" sz="1400" dirty="0">
                <a:latin typeface="Arial" panose="020B0604020202020204" pitchFamily="34" charset="0"/>
                <a:sym typeface="Symbol" panose="05050102010706020507" pitchFamily="18" charset="2"/>
              </a:rPr>
              <a:t> </a:t>
            </a:r>
            <a:r>
              <a:rPr lang="en-US" altLang="ko-KR" sz="1400" dirty="0">
                <a:latin typeface="Arial" panose="020B0604020202020204" pitchFamily="34" charset="0"/>
              </a:rPr>
              <a:t>B</a:t>
            </a:r>
          </a:p>
          <a:p>
            <a:pPr latinLnBrk="0">
              <a:lnSpc>
                <a:spcPct val="93000"/>
              </a:lnSpc>
            </a:pPr>
            <a:r>
              <a:rPr lang="en-US" altLang="ko-KR" sz="1400" dirty="0">
                <a:latin typeface="Arial" panose="020B0604020202020204" pitchFamily="34" charset="0"/>
              </a:rPr>
              <a:t>BLO	Branch if lower	A &lt; B</a:t>
            </a:r>
          </a:p>
          <a:p>
            <a:pPr latinLnBrk="0">
              <a:lnSpc>
                <a:spcPct val="93000"/>
              </a:lnSpc>
            </a:pPr>
            <a:r>
              <a:rPr lang="en-US" altLang="ko-KR" sz="1400" dirty="0">
                <a:latin typeface="Arial" panose="020B0604020202020204" pitchFamily="34" charset="0"/>
              </a:rPr>
              <a:t>BLOE	Branch if lower or equal	A </a:t>
            </a:r>
            <a:r>
              <a:rPr lang="en-US" altLang="ko-KR" sz="1400" dirty="0">
                <a:latin typeface="Arial" panose="020B0604020202020204" pitchFamily="34" charset="0"/>
                <a:sym typeface="Symbol" panose="05050102010706020507" pitchFamily="18" charset="2"/>
              </a:rPr>
              <a:t> </a:t>
            </a:r>
            <a:r>
              <a:rPr lang="en-US" altLang="ko-KR" sz="1400" dirty="0">
                <a:latin typeface="Arial" panose="020B0604020202020204" pitchFamily="34" charset="0"/>
              </a:rPr>
              <a:t>B</a:t>
            </a:r>
          </a:p>
          <a:p>
            <a:pPr latinLnBrk="0">
              <a:lnSpc>
                <a:spcPct val="93000"/>
              </a:lnSpc>
            </a:pPr>
            <a:r>
              <a:rPr lang="en-US" altLang="ko-KR" sz="1400" dirty="0">
                <a:latin typeface="Arial" panose="020B0604020202020204" pitchFamily="34" charset="0"/>
              </a:rPr>
              <a:t>BE	Branch if equal	A = B</a:t>
            </a:r>
          </a:p>
          <a:p>
            <a:pPr latinLnBrk="0">
              <a:lnSpc>
                <a:spcPct val="93000"/>
              </a:lnSpc>
            </a:pPr>
            <a:r>
              <a:rPr lang="en-US" altLang="ko-KR" sz="1400" dirty="0">
                <a:latin typeface="Arial" panose="020B0604020202020204" pitchFamily="34" charset="0"/>
              </a:rPr>
              <a:t>BNE	Branch if not equal	A </a:t>
            </a:r>
            <a:r>
              <a:rPr lang="en-US" altLang="ko-KR" sz="1400" dirty="0">
                <a:latin typeface="Arial" panose="020B0604020202020204" pitchFamily="34" charset="0"/>
                <a:sym typeface="Symbol" panose="05050102010706020507" pitchFamily="18" charset="2"/>
              </a:rPr>
              <a:t> </a:t>
            </a:r>
            <a:r>
              <a:rPr lang="en-US" altLang="ko-KR" sz="1400" dirty="0">
                <a:latin typeface="Arial" panose="020B0604020202020204" pitchFamily="34" charset="0"/>
              </a:rPr>
              <a:t>B</a:t>
            </a:r>
          </a:p>
        </p:txBody>
      </p:sp>
      <p:sp>
        <p:nvSpPr>
          <p:cNvPr id="23557" name="Rectangle 5"/>
          <p:cNvSpPr>
            <a:spLocks noChangeArrowheads="1"/>
          </p:cNvSpPr>
          <p:nvPr/>
        </p:nvSpPr>
        <p:spPr bwMode="auto">
          <a:xfrm>
            <a:off x="3286126" y="4913314"/>
            <a:ext cx="6435725" cy="12414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1pPr>
            <a:lvl2pPr marL="9525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2pPr>
            <a:lvl3pPr marL="15240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3pPr>
            <a:lvl4pPr marL="20955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4pPr>
            <a:lvl5pPr marL="2667000" indent="-381000" algn="l" defTabSz="152400" latinLnBrk="1">
              <a:tabLst>
                <a:tab pos="762000" algn="l"/>
                <a:tab pos="3238500" algn="l"/>
              </a:tabLst>
              <a:defRPr kumimoji="1" sz="2400">
                <a:solidFill>
                  <a:schemeClr val="tx1"/>
                </a:solidFill>
                <a:latin typeface="Times New Roman" panose="02020603050405020304" pitchFamily="18" charset="0"/>
                <a:ea typeface="굴림" pitchFamily="50" charset="-128"/>
              </a:defRPr>
            </a:lvl5pPr>
            <a:lvl6pPr marL="31242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6pPr>
            <a:lvl7pPr marL="35814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7pPr>
            <a:lvl8pPr marL="40386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8pPr>
            <a:lvl9pPr marL="4495800" indent="-381000" defTabSz="152400" fontAlgn="base" latinLnBrk="1">
              <a:spcBef>
                <a:spcPct val="0"/>
              </a:spcBef>
              <a:spcAft>
                <a:spcPct val="0"/>
              </a:spcAft>
              <a:tabLst>
                <a:tab pos="762000" algn="l"/>
                <a:tab pos="3238500" algn="l"/>
              </a:tabLst>
              <a:defRPr kumimoji="1" sz="2400">
                <a:solidFill>
                  <a:schemeClr val="tx1"/>
                </a:solidFill>
                <a:latin typeface="Times New Roman" panose="02020603050405020304" pitchFamily="18" charset="0"/>
                <a:ea typeface="굴림" pitchFamily="50" charset="-128"/>
              </a:defRPr>
            </a:lvl9pPr>
          </a:lstStyle>
          <a:p>
            <a:pPr latinLnBrk="0">
              <a:lnSpc>
                <a:spcPct val="93000"/>
              </a:lnSpc>
            </a:pPr>
            <a:r>
              <a:rPr lang="en-US" altLang="ko-KR" sz="1400">
                <a:latin typeface="Arial" panose="020B0604020202020204" pitchFamily="34" charset="0"/>
              </a:rPr>
              <a:t>BGT	Branch if greater than	A &gt; B</a:t>
            </a:r>
          </a:p>
          <a:p>
            <a:pPr latinLnBrk="0">
              <a:lnSpc>
                <a:spcPct val="93000"/>
              </a:lnSpc>
            </a:pPr>
            <a:r>
              <a:rPr lang="en-US" altLang="ko-KR" sz="1400">
                <a:latin typeface="Arial" panose="020B0604020202020204" pitchFamily="34" charset="0"/>
              </a:rPr>
              <a:t>BGE	Branch if greater or equal	A </a:t>
            </a:r>
            <a:r>
              <a:rPr lang="en-US" altLang="ko-KR" sz="1400">
                <a:latin typeface="Arial" panose="020B0604020202020204" pitchFamily="34" charset="0"/>
                <a:sym typeface="Symbol" panose="05050102010706020507" pitchFamily="18" charset="2"/>
              </a:rPr>
              <a:t> </a:t>
            </a:r>
            <a:r>
              <a:rPr lang="en-US" altLang="ko-KR" sz="1400">
                <a:latin typeface="Arial" panose="020B0604020202020204" pitchFamily="34" charset="0"/>
              </a:rPr>
              <a:t>B</a:t>
            </a:r>
          </a:p>
          <a:p>
            <a:pPr latinLnBrk="0">
              <a:lnSpc>
                <a:spcPct val="93000"/>
              </a:lnSpc>
            </a:pPr>
            <a:r>
              <a:rPr lang="en-US" altLang="ko-KR" sz="1400">
                <a:latin typeface="Arial" panose="020B0604020202020204" pitchFamily="34" charset="0"/>
              </a:rPr>
              <a:t>BLT	Branch if less than	A &lt; B</a:t>
            </a:r>
          </a:p>
          <a:p>
            <a:pPr latinLnBrk="0">
              <a:lnSpc>
                <a:spcPct val="93000"/>
              </a:lnSpc>
            </a:pPr>
            <a:r>
              <a:rPr lang="en-US" altLang="ko-KR" sz="1400">
                <a:latin typeface="Arial" panose="020B0604020202020204" pitchFamily="34" charset="0"/>
              </a:rPr>
              <a:t>BLE	Branch if less or equal	A </a:t>
            </a:r>
            <a:r>
              <a:rPr lang="en-US" altLang="ko-KR" sz="1400">
                <a:latin typeface="Arial" panose="020B0604020202020204" pitchFamily="34" charset="0"/>
                <a:sym typeface="Symbol" panose="05050102010706020507" pitchFamily="18" charset="2"/>
              </a:rPr>
              <a:t> </a:t>
            </a:r>
            <a:r>
              <a:rPr lang="en-US" altLang="ko-KR" sz="1400">
                <a:latin typeface="Arial" panose="020B0604020202020204" pitchFamily="34" charset="0"/>
              </a:rPr>
              <a:t>B</a:t>
            </a:r>
          </a:p>
          <a:p>
            <a:pPr latinLnBrk="0">
              <a:lnSpc>
                <a:spcPct val="93000"/>
              </a:lnSpc>
            </a:pPr>
            <a:r>
              <a:rPr lang="en-US" altLang="ko-KR" sz="1400">
                <a:latin typeface="Arial" panose="020B0604020202020204" pitchFamily="34" charset="0"/>
              </a:rPr>
              <a:t>BE	Branch if equal	A = B</a:t>
            </a:r>
          </a:p>
          <a:p>
            <a:pPr latinLnBrk="0">
              <a:lnSpc>
                <a:spcPct val="93000"/>
              </a:lnSpc>
            </a:pPr>
            <a:r>
              <a:rPr lang="en-US" altLang="ko-KR" sz="1400">
                <a:latin typeface="Arial" panose="020B0604020202020204" pitchFamily="34" charset="0"/>
              </a:rPr>
              <a:t>BNE	Branch if not equal	A </a:t>
            </a:r>
            <a:r>
              <a:rPr lang="en-US" altLang="ko-KR" sz="1400">
                <a:latin typeface="Arial" panose="020B0604020202020204" pitchFamily="34" charset="0"/>
                <a:sym typeface="Symbol" panose="05050102010706020507" pitchFamily="18" charset="2"/>
              </a:rPr>
              <a:t> </a:t>
            </a:r>
            <a:r>
              <a:rPr lang="en-US" altLang="ko-KR" sz="1400">
                <a:latin typeface="Arial" panose="020B0604020202020204" pitchFamily="34" charset="0"/>
              </a:rPr>
              <a:t>B</a:t>
            </a:r>
          </a:p>
        </p:txBody>
      </p:sp>
      <p:sp>
        <p:nvSpPr>
          <p:cNvPr id="23558" name="Rectangle 6"/>
          <p:cNvSpPr>
            <a:spLocks noChangeArrowheads="1"/>
          </p:cNvSpPr>
          <p:nvPr/>
        </p:nvSpPr>
        <p:spPr bwMode="auto">
          <a:xfrm>
            <a:off x="3559176" y="3200400"/>
            <a:ext cx="3093539" cy="2667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i="1">
                <a:latin typeface="Arial" panose="020B0604020202020204" pitchFamily="34" charset="0"/>
              </a:rPr>
              <a:t>Unsigned</a:t>
            </a:r>
            <a:r>
              <a:rPr lang="en-US" altLang="ko-KR" sz="1400">
                <a:latin typeface="Arial" panose="020B0604020202020204" pitchFamily="34" charset="0"/>
              </a:rPr>
              <a:t>  compare conditions (A - B)</a:t>
            </a:r>
          </a:p>
        </p:txBody>
      </p:sp>
      <p:sp>
        <p:nvSpPr>
          <p:cNvPr id="23559" name="Rectangle 7"/>
          <p:cNvSpPr>
            <a:spLocks noChangeArrowheads="1"/>
          </p:cNvSpPr>
          <p:nvPr/>
        </p:nvSpPr>
        <p:spPr bwMode="auto">
          <a:xfrm>
            <a:off x="3559176" y="4686300"/>
            <a:ext cx="2894767" cy="2667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i="1">
                <a:latin typeface="Arial" panose="020B0604020202020204" pitchFamily="34" charset="0"/>
              </a:rPr>
              <a:t>Signed</a:t>
            </a:r>
            <a:r>
              <a:rPr lang="en-US" altLang="ko-KR" sz="1400">
                <a:latin typeface="Arial" panose="020B0604020202020204" pitchFamily="34" charset="0"/>
              </a:rPr>
              <a:t>  compare conditions (A - B)</a:t>
            </a:r>
          </a:p>
        </p:txBody>
      </p:sp>
      <p:sp>
        <p:nvSpPr>
          <p:cNvPr id="23560" name="Rectangle 8"/>
          <p:cNvSpPr>
            <a:spLocks noChangeArrowheads="1"/>
          </p:cNvSpPr>
          <p:nvPr/>
        </p:nvSpPr>
        <p:spPr bwMode="auto">
          <a:xfrm>
            <a:off x="3095626" y="1282700"/>
            <a:ext cx="4123821" cy="2667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400">
                <a:latin typeface="Arial" panose="020B0604020202020204" pitchFamily="34" charset="0"/>
              </a:rPr>
              <a:t>Mnemonic   Branch condition        Tested condition</a:t>
            </a:r>
          </a:p>
        </p:txBody>
      </p:sp>
      <p:sp>
        <p:nvSpPr>
          <p:cNvPr id="23561" name="Rectangle 9"/>
          <p:cNvSpPr>
            <a:spLocks noChangeArrowheads="1"/>
          </p:cNvSpPr>
          <p:nvPr/>
        </p:nvSpPr>
        <p:spPr bwMode="auto">
          <a:xfrm>
            <a:off x="3094039" y="1244601"/>
            <a:ext cx="4454525" cy="49006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2" name="Line 10"/>
          <p:cNvSpPr>
            <a:spLocks noChangeShapeType="1"/>
          </p:cNvSpPr>
          <p:nvPr/>
        </p:nvSpPr>
        <p:spPr bwMode="auto">
          <a:xfrm>
            <a:off x="3094038" y="1533525"/>
            <a:ext cx="44640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3" name="Line 11"/>
          <p:cNvSpPr>
            <a:spLocks noChangeShapeType="1"/>
          </p:cNvSpPr>
          <p:nvPr/>
        </p:nvSpPr>
        <p:spPr bwMode="auto">
          <a:xfrm>
            <a:off x="3094038" y="3160713"/>
            <a:ext cx="446405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4" name="Line 12"/>
          <p:cNvSpPr>
            <a:spLocks noChangeShapeType="1"/>
          </p:cNvSpPr>
          <p:nvPr/>
        </p:nvSpPr>
        <p:spPr bwMode="auto">
          <a:xfrm>
            <a:off x="3111500" y="4657725"/>
            <a:ext cx="444658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296181161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44136" y="231776"/>
            <a:ext cx="10593977" cy="598904"/>
          </a:xfrm>
          <a:noFill/>
          <a:ln/>
        </p:spPr>
        <p:txBody>
          <a:bodyPr anchor="ctr">
            <a:noAutofit/>
          </a:bodyPr>
          <a:lstStyle/>
          <a:p>
            <a:r>
              <a:rPr lang="en-US" altLang="ko-KR" sz="4500" dirty="0" smtClean="0"/>
              <a:t>7.4. SUBROUTINE  </a:t>
            </a:r>
            <a:r>
              <a:rPr lang="en-US" altLang="ko-KR" sz="4500" dirty="0"/>
              <a:t>CALL  AND  RETURN</a:t>
            </a:r>
          </a:p>
        </p:txBody>
      </p:sp>
      <p:sp>
        <p:nvSpPr>
          <p:cNvPr id="24579" name="Rectangle 3"/>
          <p:cNvSpPr>
            <a:spLocks noChangeArrowheads="1"/>
          </p:cNvSpPr>
          <p:nvPr/>
        </p:nvSpPr>
        <p:spPr bwMode="auto">
          <a:xfrm>
            <a:off x="4186238" y="842963"/>
            <a:ext cx="3411190" cy="11592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1800">
                <a:latin typeface="Arial" panose="020B0604020202020204" pitchFamily="34" charset="0"/>
              </a:rPr>
              <a:t>Call subroutine</a:t>
            </a:r>
          </a:p>
          <a:p>
            <a:pPr latinLnBrk="0"/>
            <a:r>
              <a:rPr lang="en-US" altLang="ko-KR" sz="1800">
                <a:latin typeface="Arial" panose="020B0604020202020204" pitchFamily="34" charset="0"/>
              </a:rPr>
              <a:t>Jump to subroutine</a:t>
            </a:r>
          </a:p>
          <a:p>
            <a:pPr latinLnBrk="0"/>
            <a:r>
              <a:rPr lang="en-US" altLang="ko-KR" sz="1800">
                <a:latin typeface="Arial" panose="020B0604020202020204" pitchFamily="34" charset="0"/>
              </a:rPr>
              <a:t>Branch to subroutine</a:t>
            </a:r>
          </a:p>
          <a:p>
            <a:pPr latinLnBrk="0"/>
            <a:r>
              <a:rPr lang="en-US" altLang="ko-KR" sz="1800">
                <a:latin typeface="Arial" panose="020B0604020202020204" pitchFamily="34" charset="0"/>
              </a:rPr>
              <a:t>Branch and save return address</a:t>
            </a:r>
          </a:p>
        </p:txBody>
      </p:sp>
      <p:sp>
        <p:nvSpPr>
          <p:cNvPr id="24580" name="Rectangle 4"/>
          <p:cNvSpPr>
            <a:spLocks noChangeArrowheads="1"/>
          </p:cNvSpPr>
          <p:nvPr/>
        </p:nvSpPr>
        <p:spPr bwMode="auto">
          <a:xfrm>
            <a:off x="2713037" y="4990011"/>
            <a:ext cx="5445126" cy="143629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buFontTx/>
              <a:buChar char="•"/>
            </a:pPr>
            <a:r>
              <a:rPr lang="en-US" altLang="ko-KR" sz="1800" dirty="0">
                <a:latin typeface="Arial" panose="020B0604020202020204" pitchFamily="34" charset="0"/>
              </a:rPr>
              <a:t> Fixed Location in the subroutine (Memory)</a:t>
            </a:r>
          </a:p>
          <a:p>
            <a:pPr latinLnBrk="0">
              <a:buFontTx/>
              <a:buChar char="•"/>
            </a:pPr>
            <a:r>
              <a:rPr lang="en-US" altLang="ko-KR" sz="1800" dirty="0">
                <a:latin typeface="Arial" panose="020B0604020202020204" pitchFamily="34" charset="0"/>
              </a:rPr>
              <a:t> Fixed Location in memory</a:t>
            </a:r>
          </a:p>
          <a:p>
            <a:pPr latinLnBrk="0">
              <a:buFontTx/>
              <a:buChar char="•"/>
            </a:pPr>
            <a:r>
              <a:rPr lang="en-US" altLang="ko-KR" sz="1800" dirty="0">
                <a:latin typeface="Arial" panose="020B0604020202020204" pitchFamily="34" charset="0"/>
              </a:rPr>
              <a:t> In a processor Register</a:t>
            </a:r>
          </a:p>
          <a:p>
            <a:pPr latinLnBrk="0">
              <a:buFontTx/>
              <a:buChar char="•"/>
            </a:pPr>
            <a:r>
              <a:rPr lang="en-US" altLang="ko-KR" sz="1800" dirty="0">
                <a:latin typeface="Arial" panose="020B0604020202020204" pitchFamily="34" charset="0"/>
              </a:rPr>
              <a:t> In memory </a:t>
            </a:r>
            <a:r>
              <a:rPr lang="en-US" altLang="ko-KR" sz="1800" i="1" dirty="0">
                <a:latin typeface="Arial" panose="020B0604020202020204" pitchFamily="34" charset="0"/>
              </a:rPr>
              <a:t>stack</a:t>
            </a:r>
            <a:r>
              <a:rPr lang="en-US" altLang="ko-KR" sz="1800" dirty="0">
                <a:latin typeface="Arial" panose="020B0604020202020204" pitchFamily="34" charset="0"/>
              </a:rPr>
              <a:t>  </a:t>
            </a:r>
          </a:p>
          <a:p>
            <a:pPr latinLnBrk="0"/>
            <a:r>
              <a:rPr lang="en-US" altLang="ko-KR" sz="1800" dirty="0">
                <a:latin typeface="Arial" panose="020B0604020202020204" pitchFamily="34" charset="0"/>
              </a:rPr>
              <a:t>      - most efficient way</a:t>
            </a:r>
          </a:p>
        </p:txBody>
      </p:sp>
      <p:sp>
        <p:nvSpPr>
          <p:cNvPr id="24582" name="Rectangle 6"/>
          <p:cNvSpPr>
            <a:spLocks noChangeArrowheads="1"/>
          </p:cNvSpPr>
          <p:nvPr/>
        </p:nvSpPr>
        <p:spPr bwMode="auto">
          <a:xfrm>
            <a:off x="1897063" y="931864"/>
            <a:ext cx="2237793"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buFontTx/>
              <a:buChar char="•"/>
            </a:pPr>
            <a:r>
              <a:rPr lang="en-US" altLang="ko-KR" sz="2000" b="1" dirty="0">
                <a:latin typeface="Arial" panose="020B0604020202020204" pitchFamily="34" charset="0"/>
              </a:rPr>
              <a:t> Subroutine Call</a:t>
            </a:r>
          </a:p>
        </p:txBody>
      </p:sp>
      <p:sp>
        <p:nvSpPr>
          <p:cNvPr id="24583" name="Rectangle 7"/>
          <p:cNvSpPr>
            <a:spLocks noChangeArrowheads="1"/>
          </p:cNvSpPr>
          <p:nvPr/>
        </p:nvSpPr>
        <p:spPr bwMode="auto">
          <a:xfrm>
            <a:off x="1897063" y="2014538"/>
            <a:ext cx="6261100" cy="384464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buFontTx/>
              <a:buChar char="•"/>
            </a:pPr>
            <a:r>
              <a:rPr lang="en-US" altLang="ko-KR" sz="2000" dirty="0">
                <a:latin typeface="Arial" panose="020B0604020202020204" pitchFamily="34" charset="0"/>
              </a:rPr>
              <a:t> Two Most Important Operations are Implied;</a:t>
            </a:r>
          </a:p>
          <a:p>
            <a:pPr latinLnBrk="0"/>
            <a:endParaRPr lang="en-US" altLang="ko-KR" sz="2000" dirty="0">
              <a:latin typeface="Arial" panose="020B0604020202020204" pitchFamily="34" charset="0"/>
            </a:endParaRPr>
          </a:p>
          <a:p>
            <a:pPr latinLnBrk="0"/>
            <a:r>
              <a:rPr lang="en-US" altLang="ko-KR" sz="1800" dirty="0">
                <a:latin typeface="Arial" panose="020B0604020202020204" pitchFamily="34" charset="0"/>
              </a:rPr>
              <a:t>        * Branch to the beginning of the Subroutine</a:t>
            </a:r>
          </a:p>
          <a:p>
            <a:pPr latinLnBrk="0"/>
            <a:r>
              <a:rPr lang="en-US" altLang="ko-KR" sz="1800" dirty="0">
                <a:latin typeface="Arial" panose="020B0604020202020204" pitchFamily="34" charset="0"/>
              </a:rPr>
              <a:t>             - Same as the Branch or Conditional Branch</a:t>
            </a:r>
          </a:p>
          <a:p>
            <a:pPr latinLnBrk="0"/>
            <a:endParaRPr lang="en-US" altLang="ko-KR" sz="1800" dirty="0">
              <a:latin typeface="Arial" panose="020B0604020202020204" pitchFamily="34" charset="0"/>
            </a:endParaRPr>
          </a:p>
          <a:p>
            <a:pPr latinLnBrk="0"/>
            <a:r>
              <a:rPr lang="en-US" altLang="ko-KR" sz="1800" dirty="0">
                <a:latin typeface="Arial" panose="020B0604020202020204" pitchFamily="34" charset="0"/>
              </a:rPr>
              <a:t>        * Save the Return Address to get the address</a:t>
            </a:r>
          </a:p>
          <a:p>
            <a:pPr latinLnBrk="0"/>
            <a:r>
              <a:rPr lang="en-US" altLang="ko-KR" sz="1800" dirty="0">
                <a:latin typeface="Arial" panose="020B0604020202020204" pitchFamily="34" charset="0"/>
              </a:rPr>
              <a:t>          of the location in the Calling Program upon</a:t>
            </a:r>
          </a:p>
          <a:p>
            <a:pPr latinLnBrk="0"/>
            <a:r>
              <a:rPr lang="en-US" altLang="ko-KR" sz="1800" dirty="0">
                <a:latin typeface="Arial" panose="020B0604020202020204" pitchFamily="34" charset="0"/>
              </a:rPr>
              <a:t>          exit from the Subroutine</a:t>
            </a:r>
          </a:p>
          <a:p>
            <a:pPr latinLnBrk="0"/>
            <a:endParaRPr lang="en-US" altLang="ko-KR" sz="1800" dirty="0">
              <a:latin typeface="Arial" panose="020B0604020202020204" pitchFamily="34" charset="0"/>
            </a:endParaRPr>
          </a:p>
          <a:p>
            <a:pPr latinLnBrk="0">
              <a:buFontTx/>
              <a:buChar char="•"/>
            </a:pPr>
            <a:r>
              <a:rPr lang="en-US" altLang="ko-KR" sz="2000" dirty="0">
                <a:latin typeface="Arial" panose="020B0604020202020204" pitchFamily="34" charset="0"/>
              </a:rPr>
              <a:t> Locations for storing Return </a:t>
            </a:r>
            <a:r>
              <a:rPr lang="en-US" altLang="ko-KR" sz="2000" dirty="0" smtClean="0">
                <a:latin typeface="Arial" panose="020B0604020202020204" pitchFamily="34" charset="0"/>
              </a:rPr>
              <a:t>Address</a:t>
            </a:r>
          </a:p>
          <a:p>
            <a:pPr latinLnBrk="0">
              <a:buFontTx/>
              <a:buChar char="•"/>
            </a:pPr>
            <a:endParaRPr lang="en-US" altLang="ko-KR" sz="2000" dirty="0" smtClean="0">
              <a:latin typeface="Arial" panose="020B0604020202020204" pitchFamily="34" charset="0"/>
            </a:endParaRPr>
          </a:p>
          <a:p>
            <a:pPr latinLnBrk="0">
              <a:buFontTx/>
              <a:buChar char="•"/>
            </a:pPr>
            <a:endParaRPr lang="en-US" altLang="ko-KR" sz="2000" dirty="0" smtClean="0">
              <a:latin typeface="Arial" panose="020B0604020202020204" pitchFamily="34" charset="0"/>
            </a:endParaRPr>
          </a:p>
          <a:p>
            <a:pPr latinLnBrk="0"/>
            <a:r>
              <a:rPr lang="en-US" altLang="ko-KR" sz="1800" dirty="0" smtClean="0">
                <a:latin typeface="Arial" panose="020B0604020202020204" pitchFamily="34" charset="0"/>
              </a:rPr>
              <a:t> </a:t>
            </a:r>
            <a:endParaRPr lang="en-US" altLang="ko-KR" sz="1800" dirty="0">
              <a:latin typeface="Arial" panose="020B0604020202020204" pitchFamily="34" charset="0"/>
            </a:endParaRPr>
          </a:p>
        </p:txBody>
      </p:sp>
      <p:sp>
        <p:nvSpPr>
          <p:cNvPr id="24584" name="Rectangle 8"/>
          <p:cNvSpPr>
            <a:spLocks noChangeArrowheads="1"/>
          </p:cNvSpPr>
          <p:nvPr/>
        </p:nvSpPr>
        <p:spPr bwMode="auto">
          <a:xfrm>
            <a:off x="8537576" y="4130675"/>
            <a:ext cx="1920875" cy="21224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585" name="Rectangle 9"/>
          <p:cNvSpPr>
            <a:spLocks noChangeArrowheads="1"/>
          </p:cNvSpPr>
          <p:nvPr/>
        </p:nvSpPr>
        <p:spPr bwMode="auto">
          <a:xfrm>
            <a:off x="7702229" y="4165599"/>
            <a:ext cx="2756222" cy="203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algn="ctr" latinLnBrk="0"/>
            <a:r>
              <a:rPr lang="en-US" altLang="ko-KR" sz="1800" dirty="0">
                <a:latin typeface="Arial" panose="020B0604020202020204" pitchFamily="34" charset="0"/>
              </a:rPr>
              <a:t>CALL</a:t>
            </a:r>
          </a:p>
          <a:p>
            <a:pPr algn="ctr" latinLnBrk="0"/>
            <a:r>
              <a:rPr lang="en-US" altLang="ko-KR" sz="1800" dirty="0">
                <a:latin typeface="Arial" panose="020B0604020202020204" pitchFamily="34" charset="0"/>
              </a:rPr>
              <a:t>                SP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SP - 1</a:t>
            </a:r>
          </a:p>
          <a:p>
            <a:pPr algn="ctr" latinLnBrk="0"/>
            <a:r>
              <a:rPr lang="en-US" altLang="ko-KR" sz="1800" dirty="0">
                <a:latin typeface="Arial" panose="020B0604020202020204" pitchFamily="34" charset="0"/>
              </a:rPr>
              <a:t>                M[SP]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PC</a:t>
            </a:r>
          </a:p>
          <a:p>
            <a:pPr algn="ctr" latinLnBrk="0"/>
            <a:r>
              <a:rPr lang="en-US" altLang="ko-KR" sz="1800" dirty="0">
                <a:latin typeface="Arial" panose="020B0604020202020204" pitchFamily="34" charset="0"/>
              </a:rPr>
              <a:t>            PC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EA</a:t>
            </a:r>
          </a:p>
          <a:p>
            <a:pPr algn="ctr" latinLnBrk="0"/>
            <a:r>
              <a:rPr lang="en-US" altLang="ko-KR" sz="1800" dirty="0" smtClean="0">
                <a:latin typeface="Arial" panose="020B0604020202020204" pitchFamily="34" charset="0"/>
              </a:rPr>
              <a:t>RTN</a:t>
            </a:r>
            <a:endParaRPr lang="en-US" altLang="ko-KR" sz="1800" dirty="0">
              <a:latin typeface="Arial" panose="020B0604020202020204" pitchFamily="34" charset="0"/>
            </a:endParaRPr>
          </a:p>
          <a:p>
            <a:pPr algn="ctr" latinLnBrk="0"/>
            <a:r>
              <a:rPr lang="en-US" altLang="ko-KR" sz="1800" dirty="0">
                <a:latin typeface="Arial" panose="020B0604020202020204" pitchFamily="34" charset="0"/>
              </a:rPr>
              <a:t>                PC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M[SP]</a:t>
            </a:r>
          </a:p>
          <a:p>
            <a:pPr algn="ctr" latinLnBrk="0"/>
            <a:r>
              <a:rPr lang="en-US" altLang="ko-KR" sz="1800" dirty="0">
                <a:latin typeface="Arial" panose="020B0604020202020204" pitchFamily="34" charset="0"/>
              </a:rPr>
              <a:t>                  SP </a:t>
            </a:r>
            <a:r>
              <a:rPr lang="en-US" altLang="ko-KR" sz="1800" dirty="0">
                <a:latin typeface="Arial" panose="020B0604020202020204" pitchFamily="34" charset="0"/>
                <a:sym typeface="Symbol" panose="05050102010706020507" pitchFamily="18" charset="2"/>
              </a:rPr>
              <a:t></a:t>
            </a:r>
            <a:r>
              <a:rPr lang="en-US" altLang="ko-KR" sz="1800" dirty="0">
                <a:latin typeface="Arial" panose="020B0604020202020204" pitchFamily="34" charset="0"/>
              </a:rPr>
              <a:t> SP + 1</a:t>
            </a:r>
          </a:p>
        </p:txBody>
      </p:sp>
    </p:spTree>
    <p:extLst>
      <p:ext uri="{BB962C8B-B14F-4D97-AF65-F5344CB8AC3E}">
        <p14:creationId xmlns:p14="http://schemas.microsoft.com/office/powerpoint/2010/main" val="257527821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74766" y="254000"/>
            <a:ext cx="9264559" cy="560388"/>
          </a:xfrm>
          <a:noFill/>
          <a:ln/>
        </p:spPr>
        <p:txBody>
          <a:bodyPr anchor="ctr">
            <a:noAutofit/>
          </a:bodyPr>
          <a:lstStyle/>
          <a:p>
            <a:r>
              <a:rPr lang="en-US" altLang="ko-KR" sz="4500" dirty="0" smtClean="0"/>
              <a:t>7.5. PROGRAM  </a:t>
            </a:r>
            <a:r>
              <a:rPr lang="en-US" altLang="ko-KR" sz="4500" dirty="0"/>
              <a:t>INTERRUPT</a:t>
            </a:r>
          </a:p>
        </p:txBody>
      </p:sp>
      <p:sp>
        <p:nvSpPr>
          <p:cNvPr id="25603" name="Rectangle 3"/>
          <p:cNvSpPr>
            <a:spLocks noChangeArrowheads="1"/>
          </p:cNvSpPr>
          <p:nvPr/>
        </p:nvSpPr>
        <p:spPr bwMode="auto">
          <a:xfrm>
            <a:off x="1674813" y="846138"/>
            <a:ext cx="2500877" cy="31290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lnSpc>
                <a:spcPct val="85000"/>
              </a:lnSpc>
            </a:pPr>
            <a:r>
              <a:rPr lang="en-US" altLang="ko-KR" sz="2000" b="1" dirty="0">
                <a:latin typeface="Arial" panose="020B0604020202020204" pitchFamily="34" charset="0"/>
              </a:rPr>
              <a:t> </a:t>
            </a:r>
            <a:r>
              <a:rPr lang="en-US" altLang="ko-KR" sz="2000" b="1" dirty="0" smtClean="0">
                <a:latin typeface="Arial" panose="020B0604020202020204" pitchFamily="34" charset="0"/>
              </a:rPr>
              <a:t>Types </a:t>
            </a:r>
            <a:r>
              <a:rPr lang="en-US" altLang="ko-KR" sz="2000" b="1" dirty="0">
                <a:latin typeface="Arial" panose="020B0604020202020204" pitchFamily="34" charset="0"/>
              </a:rPr>
              <a:t>of Interrupts</a:t>
            </a:r>
          </a:p>
        </p:txBody>
      </p:sp>
      <p:sp>
        <p:nvSpPr>
          <p:cNvPr id="25604" name="Rectangle 4"/>
          <p:cNvSpPr>
            <a:spLocks noChangeArrowheads="1"/>
          </p:cNvSpPr>
          <p:nvPr/>
        </p:nvSpPr>
        <p:spPr bwMode="auto">
          <a:xfrm>
            <a:off x="1136469" y="1290638"/>
            <a:ext cx="10071462" cy="52943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81000" indent="-381000" algn="l" defTabSz="152400" latinLnBrk="1">
              <a:defRPr kumimoji="1" sz="2400">
                <a:solidFill>
                  <a:schemeClr val="tx1"/>
                </a:solidFill>
                <a:latin typeface="Times New Roman" panose="02020603050405020304" pitchFamily="18" charset="0"/>
                <a:ea typeface="굴림" pitchFamily="50" charset="-128"/>
              </a:defRPr>
            </a:lvl1pPr>
            <a:lvl2pPr marL="952500" indent="-381000" algn="l" defTabSz="152400" latinLnBrk="1">
              <a:defRPr kumimoji="1" sz="2400">
                <a:solidFill>
                  <a:schemeClr val="tx1"/>
                </a:solidFill>
                <a:latin typeface="Times New Roman" panose="02020603050405020304" pitchFamily="18" charset="0"/>
                <a:ea typeface="굴림" pitchFamily="50" charset="-128"/>
              </a:defRPr>
            </a:lvl2pPr>
            <a:lvl3pPr marL="1524000" indent="-381000" algn="l" defTabSz="152400" latinLnBrk="1">
              <a:defRPr kumimoji="1" sz="2400">
                <a:solidFill>
                  <a:schemeClr val="tx1"/>
                </a:solidFill>
                <a:latin typeface="Times New Roman" panose="02020603050405020304" pitchFamily="18" charset="0"/>
                <a:ea typeface="굴림" pitchFamily="50" charset="-128"/>
              </a:defRPr>
            </a:lvl3pPr>
            <a:lvl4pPr marL="2095500" indent="-381000" algn="l" defTabSz="152400" latinLnBrk="1">
              <a:defRPr kumimoji="1" sz="2400">
                <a:solidFill>
                  <a:schemeClr val="tx1"/>
                </a:solidFill>
                <a:latin typeface="Times New Roman" panose="02020603050405020304" pitchFamily="18" charset="0"/>
                <a:ea typeface="굴림" pitchFamily="50" charset="-128"/>
              </a:defRPr>
            </a:lvl4pPr>
            <a:lvl5pPr marL="2667000" indent="-381000" algn="l" defTabSz="152400" latinLnBrk="1">
              <a:defRPr kumimoji="1" sz="2400">
                <a:solidFill>
                  <a:schemeClr val="tx1"/>
                </a:solidFill>
                <a:latin typeface="Times New Roman" panose="02020603050405020304" pitchFamily="18" charset="0"/>
                <a:ea typeface="굴림" pitchFamily="50" charset="-128"/>
              </a:defRPr>
            </a:lvl5pPr>
            <a:lvl6pPr marL="3124200" indent="-381000" defTabSz="1524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581400" indent="-381000" defTabSz="1524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4038600" indent="-381000" defTabSz="1524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495800" indent="-381000" defTabSz="1524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lnSpc>
                <a:spcPct val="50000"/>
              </a:lnSpc>
              <a:spcBef>
                <a:spcPct val="46000"/>
              </a:spcBef>
            </a:pPr>
            <a:r>
              <a:rPr lang="en-US" altLang="ko-KR" sz="2000" b="1" dirty="0">
                <a:latin typeface="Arial" panose="020B0604020202020204" pitchFamily="34" charset="0"/>
              </a:rPr>
              <a:t>External interrupts</a:t>
            </a:r>
          </a:p>
          <a:p>
            <a:pPr latinLnBrk="0">
              <a:lnSpc>
                <a:spcPct val="50000"/>
              </a:lnSpc>
              <a:spcBef>
                <a:spcPct val="46000"/>
              </a:spcBef>
            </a:pPr>
            <a:r>
              <a:rPr lang="en-US" altLang="ko-KR" sz="1800" dirty="0">
                <a:latin typeface="Arial" panose="020B0604020202020204" pitchFamily="34" charset="0"/>
              </a:rPr>
              <a:t>     External Interrupts initiated from the outside of CPU and Memory</a:t>
            </a:r>
          </a:p>
          <a:p>
            <a:pPr latinLnBrk="0">
              <a:lnSpc>
                <a:spcPct val="50000"/>
              </a:lnSpc>
              <a:spcBef>
                <a:spcPct val="46000"/>
              </a:spcBef>
            </a:pPr>
            <a:r>
              <a:rPr lang="en-US" altLang="ko-KR" sz="1800" dirty="0">
                <a:latin typeface="Arial" panose="020B0604020202020204" pitchFamily="34" charset="0"/>
              </a:rPr>
              <a:t>     - I/O Device </a:t>
            </a:r>
            <a:r>
              <a:rPr lang="en-US" altLang="ko-KR" sz="1800" dirty="0">
                <a:latin typeface="Arial" panose="020B0604020202020204" pitchFamily="34" charset="0"/>
                <a:cs typeface="Arial" panose="020B0604020202020204" pitchFamily="34" charset="0"/>
              </a:rPr>
              <a:t>→</a:t>
            </a:r>
            <a:r>
              <a:rPr lang="en-US" altLang="ko-KR" sz="1800" dirty="0">
                <a:latin typeface="Arial" panose="020B0604020202020204" pitchFamily="34" charset="0"/>
              </a:rPr>
              <a:t> Data transfer request or Data transfer complete</a:t>
            </a:r>
          </a:p>
          <a:p>
            <a:pPr latinLnBrk="0">
              <a:lnSpc>
                <a:spcPct val="50000"/>
              </a:lnSpc>
              <a:spcBef>
                <a:spcPct val="46000"/>
              </a:spcBef>
            </a:pPr>
            <a:r>
              <a:rPr lang="en-US" altLang="ko-KR" sz="1800" dirty="0">
                <a:latin typeface="Arial" panose="020B0604020202020204" pitchFamily="34" charset="0"/>
              </a:rPr>
              <a:t>     - Timing Device </a:t>
            </a:r>
            <a:r>
              <a:rPr lang="en-US" altLang="ko-KR" sz="1800" dirty="0">
                <a:latin typeface="Arial" panose="020B0604020202020204" pitchFamily="34" charset="0"/>
                <a:cs typeface="Arial" panose="020B0604020202020204" pitchFamily="34" charset="0"/>
              </a:rPr>
              <a:t>→</a:t>
            </a:r>
            <a:r>
              <a:rPr lang="en-US" altLang="ko-KR" sz="1800" dirty="0">
                <a:latin typeface="Arial" panose="020B0604020202020204" pitchFamily="34" charset="0"/>
              </a:rPr>
              <a:t> Timeout</a:t>
            </a:r>
          </a:p>
          <a:p>
            <a:pPr latinLnBrk="0">
              <a:lnSpc>
                <a:spcPct val="50000"/>
              </a:lnSpc>
              <a:spcBef>
                <a:spcPct val="46000"/>
              </a:spcBef>
            </a:pPr>
            <a:r>
              <a:rPr lang="en-US" altLang="ko-KR" sz="1800" dirty="0">
                <a:latin typeface="Arial" panose="020B0604020202020204" pitchFamily="34" charset="0"/>
              </a:rPr>
              <a:t>     - Power Failure </a:t>
            </a:r>
          </a:p>
          <a:p>
            <a:pPr latinLnBrk="0">
              <a:lnSpc>
                <a:spcPct val="50000"/>
              </a:lnSpc>
              <a:spcBef>
                <a:spcPct val="46000"/>
              </a:spcBef>
            </a:pPr>
            <a:r>
              <a:rPr lang="en-US" altLang="ko-KR" sz="1800" dirty="0">
                <a:latin typeface="Arial" panose="020B0604020202020204" pitchFamily="34" charset="0"/>
              </a:rPr>
              <a:t>     - Operator</a:t>
            </a:r>
          </a:p>
          <a:p>
            <a:pPr latinLnBrk="0">
              <a:lnSpc>
                <a:spcPct val="50000"/>
              </a:lnSpc>
              <a:spcBef>
                <a:spcPct val="46000"/>
              </a:spcBef>
            </a:pPr>
            <a:endParaRPr lang="en-US" altLang="ko-KR" sz="1800" dirty="0">
              <a:latin typeface="Arial" panose="020B0604020202020204" pitchFamily="34" charset="0"/>
            </a:endParaRPr>
          </a:p>
          <a:p>
            <a:pPr latinLnBrk="0">
              <a:lnSpc>
                <a:spcPct val="50000"/>
              </a:lnSpc>
              <a:spcBef>
                <a:spcPct val="46000"/>
              </a:spcBef>
            </a:pPr>
            <a:r>
              <a:rPr lang="en-US" altLang="ko-KR" sz="2000" b="1" dirty="0">
                <a:latin typeface="Arial" panose="020B0604020202020204" pitchFamily="34" charset="0"/>
              </a:rPr>
              <a:t>Internal interrupts (traps)</a:t>
            </a:r>
          </a:p>
          <a:p>
            <a:pPr latinLnBrk="0">
              <a:lnSpc>
                <a:spcPct val="50000"/>
              </a:lnSpc>
              <a:spcBef>
                <a:spcPct val="46000"/>
              </a:spcBef>
            </a:pPr>
            <a:r>
              <a:rPr lang="en-US" altLang="ko-KR" sz="1800" dirty="0">
                <a:latin typeface="Arial" panose="020B0604020202020204" pitchFamily="34" charset="0"/>
              </a:rPr>
              <a:t>     Internal Interrupts are caused by the currently running program </a:t>
            </a:r>
          </a:p>
          <a:p>
            <a:pPr latinLnBrk="0">
              <a:lnSpc>
                <a:spcPct val="50000"/>
              </a:lnSpc>
              <a:spcBef>
                <a:spcPct val="46000"/>
              </a:spcBef>
            </a:pPr>
            <a:r>
              <a:rPr lang="en-US" altLang="ko-KR" sz="1800" dirty="0">
                <a:latin typeface="Arial" panose="020B0604020202020204" pitchFamily="34" charset="0"/>
              </a:rPr>
              <a:t>     - Register, Stack Overflow</a:t>
            </a:r>
          </a:p>
          <a:p>
            <a:pPr latinLnBrk="0">
              <a:lnSpc>
                <a:spcPct val="50000"/>
              </a:lnSpc>
              <a:spcBef>
                <a:spcPct val="46000"/>
              </a:spcBef>
            </a:pPr>
            <a:r>
              <a:rPr lang="en-US" altLang="ko-KR" sz="1800" dirty="0">
                <a:latin typeface="Arial" panose="020B0604020202020204" pitchFamily="34" charset="0"/>
              </a:rPr>
              <a:t>     - Divide by zero</a:t>
            </a:r>
          </a:p>
          <a:p>
            <a:pPr latinLnBrk="0">
              <a:lnSpc>
                <a:spcPct val="50000"/>
              </a:lnSpc>
              <a:spcBef>
                <a:spcPct val="46000"/>
              </a:spcBef>
            </a:pPr>
            <a:r>
              <a:rPr lang="en-US" altLang="ko-KR" sz="1800" dirty="0">
                <a:latin typeface="Arial" panose="020B0604020202020204" pitchFamily="34" charset="0"/>
              </a:rPr>
              <a:t>     - OP-code Violation</a:t>
            </a:r>
          </a:p>
          <a:p>
            <a:pPr latinLnBrk="0">
              <a:lnSpc>
                <a:spcPct val="50000"/>
              </a:lnSpc>
              <a:spcBef>
                <a:spcPct val="46000"/>
              </a:spcBef>
            </a:pPr>
            <a:r>
              <a:rPr lang="en-US" altLang="ko-KR" sz="1800" dirty="0">
                <a:latin typeface="Arial" panose="020B0604020202020204" pitchFamily="34" charset="0"/>
              </a:rPr>
              <a:t>     - Protection Violation </a:t>
            </a:r>
          </a:p>
          <a:p>
            <a:pPr latinLnBrk="0">
              <a:lnSpc>
                <a:spcPct val="50000"/>
              </a:lnSpc>
              <a:spcBef>
                <a:spcPct val="46000"/>
              </a:spcBef>
            </a:pPr>
            <a:endParaRPr lang="en-US" altLang="ko-KR" sz="1800" dirty="0">
              <a:latin typeface="Arial" panose="020B0604020202020204" pitchFamily="34" charset="0"/>
            </a:endParaRPr>
          </a:p>
          <a:p>
            <a:pPr latinLnBrk="0">
              <a:lnSpc>
                <a:spcPct val="50000"/>
              </a:lnSpc>
              <a:spcBef>
                <a:spcPct val="46000"/>
              </a:spcBef>
            </a:pPr>
            <a:r>
              <a:rPr lang="en-US" altLang="ko-KR" sz="2000" b="1" dirty="0">
                <a:latin typeface="Arial" panose="020B0604020202020204" pitchFamily="34" charset="0"/>
              </a:rPr>
              <a:t>Software Interrupts</a:t>
            </a:r>
          </a:p>
          <a:p>
            <a:pPr latinLnBrk="0">
              <a:lnSpc>
                <a:spcPct val="50000"/>
              </a:lnSpc>
              <a:spcBef>
                <a:spcPct val="46000"/>
              </a:spcBef>
            </a:pPr>
            <a:r>
              <a:rPr lang="en-US" altLang="ko-KR" sz="1800" dirty="0">
                <a:latin typeface="Arial" panose="020B0604020202020204" pitchFamily="34" charset="0"/>
              </a:rPr>
              <a:t>     Both External and Internal Interrupts are initiated by the computer HW.</a:t>
            </a:r>
          </a:p>
          <a:p>
            <a:pPr latinLnBrk="0">
              <a:lnSpc>
                <a:spcPct val="50000"/>
              </a:lnSpc>
              <a:spcBef>
                <a:spcPct val="46000"/>
              </a:spcBef>
            </a:pPr>
            <a:r>
              <a:rPr lang="en-US" altLang="ko-KR" sz="1800" dirty="0">
                <a:latin typeface="Arial" panose="020B0604020202020204" pitchFamily="34" charset="0"/>
              </a:rPr>
              <a:t>     Software Interrupts are initiated by the executing an instruction.</a:t>
            </a:r>
          </a:p>
          <a:p>
            <a:pPr latinLnBrk="0">
              <a:lnSpc>
                <a:spcPct val="50000"/>
              </a:lnSpc>
              <a:spcBef>
                <a:spcPct val="46000"/>
              </a:spcBef>
            </a:pPr>
            <a:r>
              <a:rPr lang="en-US" altLang="ko-KR" sz="1800" dirty="0">
                <a:latin typeface="Arial" panose="020B0604020202020204" pitchFamily="34" charset="0"/>
              </a:rPr>
              <a:t>     - Supervisor Call </a:t>
            </a:r>
            <a:r>
              <a:rPr lang="en-US" altLang="ko-KR" sz="1800" dirty="0">
                <a:latin typeface="Arial" panose="020B0604020202020204" pitchFamily="34" charset="0"/>
                <a:cs typeface="Arial" panose="020B0604020202020204" pitchFamily="34" charset="0"/>
              </a:rPr>
              <a:t>→</a:t>
            </a:r>
            <a:r>
              <a:rPr lang="en-US" altLang="ko-KR" sz="1800" dirty="0">
                <a:latin typeface="Arial" panose="020B0604020202020204" pitchFamily="34" charset="0"/>
              </a:rPr>
              <a:t> Switching from a user mode to the supervisor mode</a:t>
            </a:r>
          </a:p>
          <a:p>
            <a:pPr latinLnBrk="0">
              <a:lnSpc>
                <a:spcPct val="50000"/>
              </a:lnSpc>
              <a:spcBef>
                <a:spcPct val="46000"/>
              </a:spcBef>
            </a:pPr>
            <a:r>
              <a:rPr lang="en-US" altLang="ko-KR" sz="1800" dirty="0">
                <a:latin typeface="Arial" panose="020B0604020202020204" pitchFamily="34" charset="0"/>
              </a:rPr>
              <a:t>                                   </a:t>
            </a:r>
            <a:r>
              <a:rPr lang="en-US" altLang="ko-KR" sz="1800" dirty="0">
                <a:latin typeface="Arial" panose="020B0604020202020204" pitchFamily="34" charset="0"/>
                <a:cs typeface="Arial" panose="020B0604020202020204" pitchFamily="34" charset="0"/>
              </a:rPr>
              <a:t>→</a:t>
            </a:r>
            <a:r>
              <a:rPr lang="en-US" altLang="ko-KR" sz="1800" dirty="0">
                <a:latin typeface="Arial" panose="020B0604020202020204" pitchFamily="34" charset="0"/>
              </a:rPr>
              <a:t> Allows to execute a certain class of operations</a:t>
            </a:r>
          </a:p>
          <a:p>
            <a:pPr latinLnBrk="0">
              <a:lnSpc>
                <a:spcPct val="50000"/>
              </a:lnSpc>
              <a:spcBef>
                <a:spcPct val="46000"/>
              </a:spcBef>
            </a:pPr>
            <a:r>
              <a:rPr lang="en-US" altLang="ko-KR" sz="1800" dirty="0">
                <a:latin typeface="Arial" panose="020B0604020202020204" pitchFamily="34" charset="0"/>
              </a:rPr>
              <a:t>																which are not allowed in the user mode</a:t>
            </a:r>
          </a:p>
        </p:txBody>
      </p:sp>
    </p:spTree>
    <p:extLst>
      <p:ext uri="{BB962C8B-B14F-4D97-AF65-F5344CB8AC3E}">
        <p14:creationId xmlns:p14="http://schemas.microsoft.com/office/powerpoint/2010/main" val="250354826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61703" y="265113"/>
            <a:ext cx="9268097" cy="538162"/>
          </a:xfrm>
          <a:noFill/>
          <a:ln/>
        </p:spPr>
        <p:txBody>
          <a:bodyPr anchor="ctr">
            <a:noAutofit/>
          </a:bodyPr>
          <a:lstStyle/>
          <a:p>
            <a:r>
              <a:rPr lang="en-US" altLang="ko-KR" sz="4500" dirty="0" smtClean="0"/>
              <a:t>7.5.1 INTERRUPT  </a:t>
            </a:r>
            <a:r>
              <a:rPr lang="en-US" altLang="ko-KR" sz="4500" dirty="0"/>
              <a:t>PROCEDURE</a:t>
            </a:r>
          </a:p>
        </p:txBody>
      </p:sp>
      <p:sp>
        <p:nvSpPr>
          <p:cNvPr id="26627" name="Rectangle 3"/>
          <p:cNvSpPr>
            <a:spLocks noChangeArrowheads="1"/>
          </p:cNvSpPr>
          <p:nvPr/>
        </p:nvSpPr>
        <p:spPr bwMode="auto">
          <a:xfrm>
            <a:off x="1704976" y="1417639"/>
            <a:ext cx="9254761" cy="38593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marL="857250" lvl="1" indent="-285750" latinLnBrk="0">
              <a:lnSpc>
                <a:spcPct val="50000"/>
              </a:lnSpc>
              <a:spcBef>
                <a:spcPct val="47000"/>
              </a:spcBef>
              <a:buFontTx/>
              <a:buChar char="-"/>
            </a:pPr>
            <a:r>
              <a:rPr lang="en-US" altLang="ko-KR" sz="1800" dirty="0" smtClean="0">
                <a:latin typeface="Arial" panose="020B0604020202020204" pitchFamily="34" charset="0"/>
              </a:rPr>
              <a:t>The </a:t>
            </a:r>
            <a:r>
              <a:rPr lang="en-US" altLang="ko-KR" sz="1800" dirty="0">
                <a:latin typeface="Arial" panose="020B0604020202020204" pitchFamily="34" charset="0"/>
              </a:rPr>
              <a:t>interrupt is usually initiated by an internal </a:t>
            </a:r>
            <a:r>
              <a:rPr lang="en-US" altLang="ko-KR" sz="1800" dirty="0" smtClean="0">
                <a:latin typeface="Arial" panose="020B0604020202020204" pitchFamily="34" charset="0"/>
              </a:rPr>
              <a:t>or an external signal rather </a:t>
            </a:r>
          </a:p>
          <a:p>
            <a:pPr lvl="1" latinLnBrk="0">
              <a:lnSpc>
                <a:spcPct val="50000"/>
              </a:lnSpc>
              <a:spcBef>
                <a:spcPct val="47000"/>
              </a:spcBef>
            </a:pPr>
            <a:r>
              <a:rPr lang="en-US" altLang="ko-KR" sz="1800" dirty="0" smtClean="0">
                <a:latin typeface="Arial" panose="020B0604020202020204" pitchFamily="34" charset="0"/>
              </a:rPr>
              <a:t>	  than from the execution of an </a:t>
            </a:r>
            <a:r>
              <a:rPr lang="en-US" altLang="ko-KR" sz="1800" dirty="0">
                <a:latin typeface="Arial" panose="020B0604020202020204" pitchFamily="34" charset="0"/>
              </a:rPr>
              <a:t>instruction (except for the software interrupt)</a:t>
            </a:r>
          </a:p>
          <a:p>
            <a:pPr lvl="1" latinLnBrk="0">
              <a:lnSpc>
                <a:spcPct val="50000"/>
              </a:lnSpc>
              <a:spcBef>
                <a:spcPct val="47000"/>
              </a:spcBef>
            </a:pPr>
            <a:endParaRPr lang="en-US" altLang="ko-KR" sz="1800" dirty="0">
              <a:latin typeface="Arial" panose="020B0604020202020204" pitchFamily="34" charset="0"/>
            </a:endParaRPr>
          </a:p>
          <a:p>
            <a:pPr marL="857250" lvl="1" indent="-285750" latinLnBrk="0">
              <a:lnSpc>
                <a:spcPct val="50000"/>
              </a:lnSpc>
              <a:spcBef>
                <a:spcPct val="47000"/>
              </a:spcBef>
              <a:buFontTx/>
              <a:buChar char="-"/>
            </a:pPr>
            <a:r>
              <a:rPr lang="en-US" altLang="ko-KR" sz="1800" dirty="0" smtClean="0">
                <a:latin typeface="Arial" panose="020B0604020202020204" pitchFamily="34" charset="0"/>
              </a:rPr>
              <a:t>The </a:t>
            </a:r>
            <a:r>
              <a:rPr lang="en-US" altLang="ko-KR" sz="1800" dirty="0">
                <a:latin typeface="Arial" panose="020B0604020202020204" pitchFamily="34" charset="0"/>
              </a:rPr>
              <a:t>address of the interrupt service program </a:t>
            </a:r>
            <a:r>
              <a:rPr lang="en-US" altLang="ko-KR" sz="1800" dirty="0" smtClean="0">
                <a:latin typeface="Arial" panose="020B0604020202020204" pitchFamily="34" charset="0"/>
              </a:rPr>
              <a:t>is determined </a:t>
            </a:r>
            <a:r>
              <a:rPr lang="en-US" altLang="ko-KR" sz="1800" dirty="0">
                <a:latin typeface="Arial" panose="020B0604020202020204" pitchFamily="34" charset="0"/>
              </a:rPr>
              <a:t>by the hardware </a:t>
            </a:r>
            <a:endParaRPr lang="en-US" altLang="ko-KR" sz="1800" dirty="0" smtClean="0">
              <a:latin typeface="Arial" panose="020B0604020202020204" pitchFamily="34" charset="0"/>
            </a:endParaRPr>
          </a:p>
          <a:p>
            <a:pPr lvl="1" latinLnBrk="0">
              <a:lnSpc>
                <a:spcPct val="50000"/>
              </a:lnSpc>
              <a:spcBef>
                <a:spcPct val="47000"/>
              </a:spcBef>
            </a:pPr>
            <a:r>
              <a:rPr lang="en-US" altLang="ko-KR" sz="1800" dirty="0" smtClean="0">
                <a:latin typeface="Arial" panose="020B0604020202020204" pitchFamily="34" charset="0"/>
              </a:rPr>
              <a:t>	   rather </a:t>
            </a:r>
            <a:r>
              <a:rPr lang="en-US" altLang="ko-KR" sz="1800" dirty="0">
                <a:latin typeface="Arial" panose="020B0604020202020204" pitchFamily="34" charset="0"/>
              </a:rPr>
              <a:t>than from </a:t>
            </a:r>
            <a:r>
              <a:rPr lang="en-US" altLang="ko-KR" sz="1800" dirty="0" smtClean="0">
                <a:latin typeface="Arial" panose="020B0604020202020204" pitchFamily="34" charset="0"/>
              </a:rPr>
              <a:t>the address </a:t>
            </a:r>
            <a:r>
              <a:rPr lang="en-US" altLang="ko-KR" sz="1800" dirty="0">
                <a:latin typeface="Arial" panose="020B0604020202020204" pitchFamily="34" charset="0"/>
              </a:rPr>
              <a:t>field of an instruction</a:t>
            </a:r>
          </a:p>
          <a:p>
            <a:pPr lvl="1" latinLnBrk="0">
              <a:lnSpc>
                <a:spcPct val="50000"/>
              </a:lnSpc>
              <a:spcBef>
                <a:spcPct val="47000"/>
              </a:spcBef>
            </a:pPr>
            <a:endParaRPr lang="en-US" altLang="ko-KR" sz="1800" dirty="0">
              <a:latin typeface="Arial" panose="020B0604020202020204" pitchFamily="34" charset="0"/>
            </a:endParaRPr>
          </a:p>
          <a:p>
            <a:pPr marL="857250" lvl="1" indent="-285750" latinLnBrk="0">
              <a:lnSpc>
                <a:spcPct val="50000"/>
              </a:lnSpc>
              <a:spcBef>
                <a:spcPct val="47000"/>
              </a:spcBef>
              <a:buFontTx/>
              <a:buChar char="-"/>
            </a:pPr>
            <a:r>
              <a:rPr lang="en-US" altLang="ko-KR" sz="1800" dirty="0" smtClean="0">
                <a:latin typeface="Arial" panose="020B0604020202020204" pitchFamily="34" charset="0"/>
              </a:rPr>
              <a:t>An </a:t>
            </a:r>
            <a:r>
              <a:rPr lang="en-US" altLang="ko-KR" sz="1800" dirty="0">
                <a:latin typeface="Arial" panose="020B0604020202020204" pitchFamily="34" charset="0"/>
              </a:rPr>
              <a:t>interrupt procedure usually stores all </a:t>
            </a:r>
            <a:r>
              <a:rPr lang="en-US" altLang="ko-KR" sz="1800" dirty="0" smtClean="0">
                <a:latin typeface="Arial" panose="020B0604020202020204" pitchFamily="34" charset="0"/>
              </a:rPr>
              <a:t>the </a:t>
            </a:r>
            <a:r>
              <a:rPr lang="en-US" altLang="ko-KR" sz="1800" dirty="0">
                <a:latin typeface="Arial" panose="020B0604020202020204" pitchFamily="34" charset="0"/>
              </a:rPr>
              <a:t>information necessary to define </a:t>
            </a:r>
            <a:endParaRPr lang="en-US" altLang="ko-KR" sz="1800" dirty="0" smtClean="0">
              <a:latin typeface="Arial" panose="020B0604020202020204" pitchFamily="34" charset="0"/>
            </a:endParaRPr>
          </a:p>
          <a:p>
            <a:pPr lvl="1" latinLnBrk="0">
              <a:lnSpc>
                <a:spcPct val="50000"/>
              </a:lnSpc>
              <a:spcBef>
                <a:spcPct val="47000"/>
              </a:spcBef>
            </a:pPr>
            <a:r>
              <a:rPr lang="en-US" altLang="ko-KR" sz="1800" dirty="0" smtClean="0">
                <a:latin typeface="Arial" panose="020B0604020202020204" pitchFamily="34" charset="0"/>
              </a:rPr>
              <a:t>	  the </a:t>
            </a:r>
            <a:r>
              <a:rPr lang="en-US" altLang="ko-KR" sz="1800" dirty="0">
                <a:latin typeface="Arial" panose="020B0604020202020204" pitchFamily="34" charset="0"/>
              </a:rPr>
              <a:t>state of </a:t>
            </a:r>
            <a:r>
              <a:rPr lang="en-US" altLang="ko-KR" sz="1800" dirty="0" smtClean="0">
                <a:latin typeface="Arial" panose="020B0604020202020204" pitchFamily="34" charset="0"/>
              </a:rPr>
              <a:t>CPU </a:t>
            </a:r>
            <a:r>
              <a:rPr lang="en-US" altLang="ko-KR" sz="1800" dirty="0">
                <a:latin typeface="Arial" panose="020B0604020202020204" pitchFamily="34" charset="0"/>
              </a:rPr>
              <a:t>rather than storing only the PC.</a:t>
            </a:r>
          </a:p>
          <a:p>
            <a:pPr lvl="1" latinLnBrk="0">
              <a:lnSpc>
                <a:spcPct val="50000"/>
              </a:lnSpc>
              <a:spcBef>
                <a:spcPct val="47000"/>
              </a:spcBef>
            </a:pPr>
            <a:endParaRPr lang="en-US" altLang="ko-KR" sz="1800" dirty="0">
              <a:latin typeface="Arial" panose="020B0604020202020204" pitchFamily="34" charset="0"/>
            </a:endParaRPr>
          </a:p>
          <a:p>
            <a:pPr lvl="1" latinLnBrk="0">
              <a:lnSpc>
                <a:spcPct val="50000"/>
              </a:lnSpc>
              <a:spcBef>
                <a:spcPct val="47000"/>
              </a:spcBef>
            </a:pPr>
            <a:r>
              <a:rPr lang="en-US" altLang="ko-KR" sz="1800" dirty="0">
                <a:latin typeface="Arial" panose="020B0604020202020204" pitchFamily="34" charset="0"/>
              </a:rPr>
              <a:t>          The state of the CPU is determined from;</a:t>
            </a:r>
          </a:p>
          <a:p>
            <a:pPr lvl="1" latinLnBrk="0">
              <a:lnSpc>
                <a:spcPct val="50000"/>
              </a:lnSpc>
              <a:spcBef>
                <a:spcPct val="47000"/>
              </a:spcBef>
            </a:pPr>
            <a:r>
              <a:rPr lang="en-US" altLang="ko-KR" sz="1800" dirty="0">
                <a:latin typeface="Arial" panose="020B0604020202020204" pitchFamily="34" charset="0"/>
              </a:rPr>
              <a:t>                Content of the PC</a:t>
            </a:r>
          </a:p>
          <a:p>
            <a:pPr lvl="1" latinLnBrk="0">
              <a:lnSpc>
                <a:spcPct val="50000"/>
              </a:lnSpc>
              <a:spcBef>
                <a:spcPct val="47000"/>
              </a:spcBef>
            </a:pPr>
            <a:r>
              <a:rPr lang="en-US" altLang="ko-KR" sz="1800" dirty="0">
                <a:latin typeface="Arial" panose="020B0604020202020204" pitchFamily="34" charset="0"/>
              </a:rPr>
              <a:t>                Content of all processor registers</a:t>
            </a:r>
          </a:p>
          <a:p>
            <a:pPr lvl="1" latinLnBrk="0">
              <a:lnSpc>
                <a:spcPct val="50000"/>
              </a:lnSpc>
              <a:spcBef>
                <a:spcPct val="47000"/>
              </a:spcBef>
            </a:pPr>
            <a:r>
              <a:rPr lang="en-US" altLang="ko-KR" sz="1800" dirty="0">
                <a:latin typeface="Arial" panose="020B0604020202020204" pitchFamily="34" charset="0"/>
              </a:rPr>
              <a:t>                Content of status bits</a:t>
            </a:r>
          </a:p>
          <a:p>
            <a:pPr lvl="1" latinLnBrk="0">
              <a:lnSpc>
                <a:spcPct val="50000"/>
              </a:lnSpc>
              <a:spcBef>
                <a:spcPct val="47000"/>
              </a:spcBef>
            </a:pPr>
            <a:r>
              <a:rPr lang="en-US" altLang="ko-KR" sz="1800" dirty="0">
                <a:latin typeface="Arial" panose="020B0604020202020204" pitchFamily="34" charset="0"/>
              </a:rPr>
              <a:t>          Many ways of saving the CPU </a:t>
            </a:r>
            <a:r>
              <a:rPr lang="en-US" altLang="ko-KR" sz="1800" dirty="0" smtClean="0">
                <a:latin typeface="Arial" panose="020B0604020202020204" pitchFamily="34" charset="0"/>
              </a:rPr>
              <a:t>state depending on the CPU architectures</a:t>
            </a:r>
          </a:p>
          <a:p>
            <a:pPr>
              <a:lnSpc>
                <a:spcPct val="50000"/>
              </a:lnSpc>
            </a:pPr>
            <a:endParaRPr lang="en-US" altLang="ko-KR" sz="1800" dirty="0">
              <a:latin typeface="Arial" panose="020B0604020202020204" pitchFamily="34" charset="0"/>
            </a:endParaRPr>
          </a:p>
        </p:txBody>
      </p:sp>
      <p:sp>
        <p:nvSpPr>
          <p:cNvPr id="26629" name="Rectangle 5"/>
          <p:cNvSpPr>
            <a:spLocks noChangeArrowheads="1"/>
          </p:cNvSpPr>
          <p:nvPr/>
        </p:nvSpPr>
        <p:spPr bwMode="auto">
          <a:xfrm>
            <a:off x="2016125" y="928689"/>
            <a:ext cx="5068696"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l" defTabSz="762000" latinLnBrk="1">
              <a:defRPr kumimoji="1" sz="2400">
                <a:solidFill>
                  <a:schemeClr val="tx1"/>
                </a:solidFill>
                <a:latin typeface="Times New Roman" panose="02020603050405020304" pitchFamily="18" charset="0"/>
                <a:ea typeface="굴림" pitchFamily="50" charset="-128"/>
              </a:defRPr>
            </a:lvl1pPr>
            <a:lvl2pPr marL="571500" algn="l" defTabSz="762000" latinLnBrk="1">
              <a:defRPr kumimoji="1" sz="2400">
                <a:solidFill>
                  <a:schemeClr val="tx1"/>
                </a:solidFill>
                <a:latin typeface="Times New Roman" panose="02020603050405020304" pitchFamily="18" charset="0"/>
                <a:ea typeface="굴림" pitchFamily="50" charset="-128"/>
              </a:defRPr>
            </a:lvl2pPr>
            <a:lvl3pPr marL="1143000" algn="l" defTabSz="762000" latinLnBrk="1">
              <a:defRPr kumimoji="1" sz="2400">
                <a:solidFill>
                  <a:schemeClr val="tx1"/>
                </a:solidFill>
                <a:latin typeface="Times New Roman" panose="02020603050405020304" pitchFamily="18" charset="0"/>
                <a:ea typeface="굴림" pitchFamily="50" charset="-128"/>
              </a:defRPr>
            </a:lvl3pPr>
            <a:lvl4pPr marL="1714500" algn="l" defTabSz="762000" latinLnBrk="1">
              <a:defRPr kumimoji="1" sz="2400">
                <a:solidFill>
                  <a:schemeClr val="tx1"/>
                </a:solidFill>
                <a:latin typeface="Times New Roman" panose="02020603050405020304" pitchFamily="18" charset="0"/>
                <a:ea typeface="굴림" pitchFamily="50" charset="-128"/>
              </a:defRPr>
            </a:lvl4pPr>
            <a:lvl5pPr marL="2286000" algn="l" defTabSz="762000" latinLnBrk="1">
              <a:defRPr kumimoji="1" sz="2400">
                <a:solidFill>
                  <a:schemeClr val="tx1"/>
                </a:solidFill>
                <a:latin typeface="Times New Roman" panose="02020603050405020304" pitchFamily="18" charset="0"/>
                <a:ea typeface="굴림" pitchFamily="50" charset="-128"/>
              </a:defRPr>
            </a:lvl5pPr>
            <a:lvl6pPr marL="27432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6pPr>
            <a:lvl7pPr marL="32004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7pPr>
            <a:lvl8pPr marL="36576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8pPr>
            <a:lvl9pPr marL="4114800" defTabSz="762000" fontAlgn="base" latinLnBrk="1">
              <a:spcBef>
                <a:spcPct val="0"/>
              </a:spcBef>
              <a:spcAft>
                <a:spcPct val="0"/>
              </a:spcAft>
              <a:defRPr kumimoji="1" sz="2400">
                <a:solidFill>
                  <a:schemeClr val="tx1"/>
                </a:solidFill>
                <a:latin typeface="Times New Roman" panose="02020603050405020304" pitchFamily="18" charset="0"/>
                <a:ea typeface="굴림" pitchFamily="50" charset="-128"/>
              </a:defRPr>
            </a:lvl9pPr>
          </a:lstStyle>
          <a:p>
            <a:pPr latinLnBrk="0"/>
            <a:r>
              <a:rPr lang="en-US" altLang="ko-KR" sz="2000" b="1" dirty="0">
                <a:latin typeface="Arial" panose="020B0604020202020204" pitchFamily="34" charset="0"/>
              </a:rPr>
              <a:t>Interrupt Procedure and Subroutine Call</a:t>
            </a:r>
          </a:p>
        </p:txBody>
      </p:sp>
    </p:spTree>
    <p:extLst>
      <p:ext uri="{BB962C8B-B14F-4D97-AF65-F5344CB8AC3E}">
        <p14:creationId xmlns:p14="http://schemas.microsoft.com/office/powerpoint/2010/main" val="6415313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8. Performance and Metrics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8086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966651" y="296864"/>
            <a:ext cx="9515612" cy="846137"/>
          </a:xfrm>
        </p:spPr>
        <p:txBody>
          <a:bodyPr>
            <a:normAutofit/>
          </a:bodyPr>
          <a:lstStyle/>
          <a:p>
            <a:r>
              <a:rPr lang="en-US" altLang="ko-KR" sz="4500" b="1" dirty="0" smtClean="0"/>
              <a:t>1.2</a:t>
            </a:r>
            <a:r>
              <a:rPr lang="en-US" altLang="ko-KR" sz="4500" b="1" dirty="0"/>
              <a:t>. The Basic Computer</a:t>
            </a:r>
          </a:p>
        </p:txBody>
      </p:sp>
      <p:sp>
        <p:nvSpPr>
          <p:cNvPr id="40963" name="Rectangle 3"/>
          <p:cNvSpPr>
            <a:spLocks noGrp="1" noChangeArrowheads="1"/>
          </p:cNvSpPr>
          <p:nvPr>
            <p:ph idx="1"/>
          </p:nvPr>
        </p:nvSpPr>
        <p:spPr bwMode="auto">
          <a:xfrm>
            <a:off x="1306286" y="1533525"/>
            <a:ext cx="9175977" cy="19875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r>
              <a:rPr lang="en-US" altLang="ko-KR" dirty="0"/>
              <a:t>The Basic Computer has two components, a processor and memory</a:t>
            </a:r>
          </a:p>
          <a:p>
            <a:r>
              <a:rPr lang="en-US" altLang="ko-KR" dirty="0"/>
              <a:t>The memory has 4096 words in it</a:t>
            </a:r>
          </a:p>
          <a:p>
            <a:pPr marL="274320" lvl="1" indent="0">
              <a:buNone/>
            </a:pPr>
            <a:r>
              <a:rPr lang="en-US" altLang="ko-KR" sz="2000" dirty="0"/>
              <a:t>4096 = 2</a:t>
            </a:r>
            <a:r>
              <a:rPr lang="en-US" altLang="ko-KR" sz="2000" baseline="30000" dirty="0"/>
              <a:t>12</a:t>
            </a:r>
            <a:r>
              <a:rPr lang="en-US" altLang="ko-KR" sz="2000" dirty="0"/>
              <a:t>, so it takes 12 bits to select a word in memory</a:t>
            </a:r>
          </a:p>
          <a:p>
            <a:r>
              <a:rPr lang="en-US" altLang="ko-KR" dirty="0"/>
              <a:t>Each word is 16 bits long</a:t>
            </a:r>
          </a:p>
        </p:txBody>
      </p:sp>
      <p:sp>
        <p:nvSpPr>
          <p:cNvPr id="40964" name="Rectangle 4"/>
          <p:cNvSpPr>
            <a:spLocks noChangeArrowheads="1"/>
          </p:cNvSpPr>
          <p:nvPr/>
        </p:nvSpPr>
        <p:spPr bwMode="auto">
          <a:xfrm>
            <a:off x="6743701" y="3789363"/>
            <a:ext cx="638175" cy="514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5" name="Rectangle 5"/>
          <p:cNvSpPr>
            <a:spLocks noChangeArrowheads="1"/>
          </p:cNvSpPr>
          <p:nvPr/>
        </p:nvSpPr>
        <p:spPr bwMode="auto">
          <a:xfrm>
            <a:off x="7967663" y="3789363"/>
            <a:ext cx="792162" cy="2374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Text Box 6"/>
          <p:cNvSpPr txBox="1">
            <a:spLocks noChangeArrowheads="1"/>
          </p:cNvSpPr>
          <p:nvPr/>
        </p:nvSpPr>
        <p:spPr bwMode="auto">
          <a:xfrm>
            <a:off x="6757988" y="3422650"/>
            <a:ext cx="61587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a:latin typeface="Arial" charset="0"/>
              </a:rPr>
              <a:t>CPU</a:t>
            </a:r>
          </a:p>
        </p:txBody>
      </p:sp>
      <p:sp>
        <p:nvSpPr>
          <p:cNvPr id="40967" name="Text Box 7"/>
          <p:cNvSpPr txBox="1">
            <a:spLocks noChangeArrowheads="1"/>
          </p:cNvSpPr>
          <p:nvPr/>
        </p:nvSpPr>
        <p:spPr bwMode="auto">
          <a:xfrm>
            <a:off x="8091489" y="3419475"/>
            <a:ext cx="6399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a:latin typeface="Arial" charset="0"/>
              </a:rPr>
              <a:t>RAM</a:t>
            </a:r>
          </a:p>
        </p:txBody>
      </p:sp>
      <p:sp>
        <p:nvSpPr>
          <p:cNvPr id="40968" name="Text Box 8"/>
          <p:cNvSpPr txBox="1">
            <a:spLocks noChangeArrowheads="1"/>
          </p:cNvSpPr>
          <p:nvPr/>
        </p:nvSpPr>
        <p:spPr bwMode="auto">
          <a:xfrm>
            <a:off x="8740775" y="3679826"/>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0</a:t>
            </a:r>
          </a:p>
        </p:txBody>
      </p:sp>
      <p:sp>
        <p:nvSpPr>
          <p:cNvPr id="40969" name="Text Box 9"/>
          <p:cNvSpPr txBox="1">
            <a:spLocks noChangeArrowheads="1"/>
          </p:cNvSpPr>
          <p:nvPr/>
        </p:nvSpPr>
        <p:spPr bwMode="auto">
          <a:xfrm>
            <a:off x="8740776" y="5949951"/>
            <a:ext cx="5245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4095</a:t>
            </a:r>
          </a:p>
        </p:txBody>
      </p:sp>
      <p:sp>
        <p:nvSpPr>
          <p:cNvPr id="40970" name="Line 10"/>
          <p:cNvSpPr>
            <a:spLocks noChangeShapeType="1"/>
          </p:cNvSpPr>
          <p:nvPr/>
        </p:nvSpPr>
        <p:spPr bwMode="auto">
          <a:xfrm>
            <a:off x="7967663" y="5281613"/>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1" name="Line 11"/>
          <p:cNvSpPr>
            <a:spLocks noChangeShapeType="1"/>
          </p:cNvSpPr>
          <p:nvPr/>
        </p:nvSpPr>
        <p:spPr bwMode="auto">
          <a:xfrm>
            <a:off x="7967663" y="5445125"/>
            <a:ext cx="7921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972" name="Text Box 12"/>
          <p:cNvSpPr txBox="1">
            <a:spLocks noChangeArrowheads="1"/>
          </p:cNvSpPr>
          <p:nvPr/>
        </p:nvSpPr>
        <p:spPr bwMode="auto">
          <a:xfrm>
            <a:off x="8543925" y="5229226"/>
            <a:ext cx="2696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0</a:t>
            </a:r>
          </a:p>
        </p:txBody>
      </p:sp>
      <p:sp>
        <p:nvSpPr>
          <p:cNvPr id="40973" name="Text Box 13"/>
          <p:cNvSpPr txBox="1">
            <a:spLocks noChangeArrowheads="1"/>
          </p:cNvSpPr>
          <p:nvPr/>
        </p:nvSpPr>
        <p:spPr bwMode="auto">
          <a:xfrm>
            <a:off x="7896225" y="5229226"/>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latin typeface="Arial" charset="0"/>
              </a:rPr>
              <a:t>15</a:t>
            </a:r>
          </a:p>
        </p:txBody>
      </p:sp>
    </p:spTree>
    <p:extLst>
      <p:ext uri="{BB962C8B-B14F-4D97-AF65-F5344CB8AC3E}">
        <p14:creationId xmlns:p14="http://schemas.microsoft.com/office/powerpoint/2010/main" val="313915219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6" y="138546"/>
            <a:ext cx="11338560" cy="1128551"/>
          </a:xfrm>
        </p:spPr>
        <p:txBody>
          <a:bodyPr>
            <a:normAutofit fontScale="90000"/>
          </a:bodyPr>
          <a:lstStyle/>
          <a:p>
            <a:r>
              <a:rPr lang="en-US" b="1" dirty="0" smtClean="0"/>
              <a:t>8.1. Computer Performance Factors</a:t>
            </a:r>
            <a:endParaRPr lang="en-US" b="1" dirty="0"/>
          </a:p>
        </p:txBody>
      </p:sp>
      <p:sp>
        <p:nvSpPr>
          <p:cNvPr id="3" name="Content Placeholder 2"/>
          <p:cNvSpPr>
            <a:spLocks noGrp="1"/>
          </p:cNvSpPr>
          <p:nvPr>
            <p:ph idx="1"/>
          </p:nvPr>
        </p:nvSpPr>
        <p:spPr>
          <a:xfrm>
            <a:off x="796834" y="1143000"/>
            <a:ext cx="11025052" cy="5181600"/>
          </a:xfrm>
        </p:spPr>
        <p:txBody>
          <a:bodyPr>
            <a:noAutofit/>
          </a:bodyPr>
          <a:lstStyle/>
          <a:p>
            <a:r>
              <a:rPr lang="en-US" dirty="0">
                <a:latin typeface="Times New Roman" panose="02020603050405020304" pitchFamily="18" charset="0"/>
                <a:cs typeface="Times New Roman" panose="02020603050405020304" pitchFamily="18" charset="0"/>
              </a:rPr>
              <a:t>The performance of  a computer  is measured by the amount of time taken by the computer to execute  a program.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two computers operating at the same clock rate, the execution time for ADD instruction can be different if they have different internal organizations.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for  a given computer , the time taken for different instructions are not equal. MULTIPLY will take more time than ADD instruction</a:t>
            </a:r>
          </a:p>
          <a:p>
            <a:r>
              <a:rPr lang="en-US" dirty="0">
                <a:latin typeface="Times New Roman" panose="02020603050405020304" pitchFamily="18" charset="0"/>
                <a:cs typeface="Times New Roman" panose="02020603050405020304" pitchFamily="18" charset="0"/>
              </a:rPr>
              <a:t>The type of instruction and number of instructions executed by the CPU while running a program decides the time taken by  a computer for the program</a:t>
            </a:r>
          </a:p>
          <a:p>
            <a:pPr marL="0" indent="0" algn="ctr">
              <a:buNone/>
            </a:pPr>
            <a:r>
              <a:rPr lang="en-US" dirty="0" err="1">
                <a:latin typeface="Times New Roman" panose="02020603050405020304" pitchFamily="18" charset="0"/>
                <a:cs typeface="Times New Roman" panose="02020603050405020304" pitchFamily="18" charset="0"/>
              </a:rPr>
              <a:t>Tp</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Nie</a:t>
            </a:r>
            <a:r>
              <a:rPr lang="en-US" dirty="0">
                <a:latin typeface="Times New Roman" panose="02020603050405020304" pitchFamily="18" charset="0"/>
                <a:cs typeface="Times New Roman" panose="02020603050405020304" pitchFamily="18" charset="0"/>
              </a:rPr>
              <a:t>  x CPI</a:t>
            </a:r>
          </a:p>
          <a:p>
            <a:pPr marL="0" indent="0" algn="ctr">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a:t>
            </a:r>
          </a:p>
          <a:p>
            <a:pPr marL="0" indent="0">
              <a:buNone/>
            </a:pPr>
            <a:r>
              <a:rPr lang="en-US" dirty="0">
                <a:latin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cs typeface="Times New Roman" panose="02020603050405020304" pitchFamily="18" charset="0"/>
              </a:rPr>
              <a:t>Nie</a:t>
            </a:r>
            <a:r>
              <a:rPr lang="en-US" dirty="0">
                <a:latin typeface="Times New Roman" panose="02020603050405020304" pitchFamily="18" charset="0"/>
                <a:cs typeface="Times New Roman" panose="02020603050405020304" pitchFamily="18" charset="0"/>
              </a:rPr>
              <a:t> is the number of instructions, CPI is the average number of Clock Cycles needed for an instruction and   F is the clock frequency</a:t>
            </a:r>
          </a:p>
        </p:txBody>
      </p:sp>
      <p:cxnSp>
        <p:nvCxnSpPr>
          <p:cNvPr id="6" name="Straight Connector 5"/>
          <p:cNvCxnSpPr/>
          <p:nvPr/>
        </p:nvCxnSpPr>
        <p:spPr>
          <a:xfrm flipV="1">
            <a:off x="5995851" y="5159829"/>
            <a:ext cx="1306286" cy="130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921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484632"/>
            <a:ext cx="11639006" cy="860842"/>
          </a:xfrm>
        </p:spPr>
        <p:txBody>
          <a:bodyPr>
            <a:normAutofit fontScale="90000"/>
          </a:bodyPr>
          <a:lstStyle/>
          <a:p>
            <a:r>
              <a:rPr lang="en-US" b="1" dirty="0" smtClean="0"/>
              <a:t>8.1</a:t>
            </a:r>
            <a:r>
              <a:rPr lang="en-US" b="1" dirty="0"/>
              <a:t>. Computer Performance </a:t>
            </a:r>
            <a:r>
              <a:rPr lang="en-US" b="1" dirty="0" smtClean="0"/>
              <a:t>Factors </a:t>
            </a:r>
            <a:r>
              <a:rPr lang="en-US" sz="1700" b="1" dirty="0" smtClean="0"/>
              <a:t> </a:t>
            </a:r>
            <a:r>
              <a:rPr lang="en-US" sz="1700" b="1" dirty="0" err="1"/>
              <a:t>contd</a:t>
            </a:r>
            <a:r>
              <a:rPr lang="en-US" sz="1700" b="1" dirty="0"/>
              <a:t>…</a:t>
            </a:r>
            <a:endParaRPr lang="en-US" sz="1700" dirty="0"/>
          </a:p>
        </p:txBody>
      </p:sp>
      <p:sp>
        <p:nvSpPr>
          <p:cNvPr id="3" name="Content Placeholder 2"/>
          <p:cNvSpPr>
            <a:spLocks noGrp="1"/>
          </p:cNvSpPr>
          <p:nvPr>
            <p:ph idx="1"/>
          </p:nvPr>
        </p:nvSpPr>
        <p:spPr>
          <a:xfrm>
            <a:off x="522513" y="1515291"/>
            <a:ext cx="11103429" cy="4656909"/>
          </a:xfrm>
        </p:spPr>
        <p:txBody>
          <a:bodyPr/>
          <a:lstStyle/>
          <a:p>
            <a:pPr algn="just"/>
            <a:r>
              <a:rPr lang="en-US" dirty="0" smtClean="0"/>
              <a:t>Thus , reducing </a:t>
            </a:r>
            <a:r>
              <a:rPr lang="en-US" dirty="0" err="1" smtClean="0"/>
              <a:t>N</a:t>
            </a:r>
            <a:r>
              <a:rPr lang="en-US" dirty="0" err="1"/>
              <a:t>ie</a:t>
            </a:r>
            <a:r>
              <a:rPr lang="en-US" sz="2400" dirty="0"/>
              <a:t> and CPI and increasing F can reduce the program execution time</a:t>
            </a:r>
          </a:p>
          <a:p>
            <a:pPr algn="just"/>
            <a:endParaRPr lang="en-US" sz="2400" dirty="0"/>
          </a:p>
          <a:p>
            <a:pPr algn="just"/>
            <a:r>
              <a:rPr lang="en-US" sz="2400" dirty="0"/>
              <a:t>Reducing </a:t>
            </a:r>
            <a:r>
              <a:rPr lang="en-US" sz="2400" dirty="0" err="1"/>
              <a:t>N</a:t>
            </a:r>
            <a:r>
              <a:rPr lang="en-US" dirty="0" err="1"/>
              <a:t>ie</a:t>
            </a:r>
            <a:r>
              <a:rPr lang="en-US" sz="2400" dirty="0"/>
              <a:t> involves having less instructions in the compiled program which is related to compiler efficiency and instruction set.</a:t>
            </a:r>
          </a:p>
          <a:p>
            <a:pPr marL="0" indent="0" algn="just">
              <a:buNone/>
            </a:pPr>
            <a:endParaRPr lang="en-US" sz="2400" dirty="0"/>
          </a:p>
          <a:p>
            <a:pPr algn="just"/>
            <a:r>
              <a:rPr lang="en-US" sz="2400" dirty="0"/>
              <a:t>Reducing CPI involves better CPU design to shorten instruction cycle and increasing F involves higher clock frequency which depends on technology.</a:t>
            </a:r>
            <a:endParaRPr lang="en-US" dirty="0"/>
          </a:p>
        </p:txBody>
      </p:sp>
    </p:spTree>
    <p:extLst>
      <p:ext uri="{BB962C8B-B14F-4D97-AF65-F5344CB8AC3E}">
        <p14:creationId xmlns:p14="http://schemas.microsoft.com/office/powerpoint/2010/main" val="14943005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767" y="484632"/>
            <a:ext cx="11260182" cy="860842"/>
          </a:xfrm>
        </p:spPr>
        <p:txBody>
          <a:bodyPr>
            <a:normAutofit/>
          </a:bodyPr>
          <a:lstStyle/>
          <a:p>
            <a:r>
              <a:rPr lang="en-US" sz="4500" b="1" dirty="0" smtClean="0"/>
              <a:t>8.2. System Performance measurement</a:t>
            </a:r>
            <a:endParaRPr lang="en-US" sz="4500" b="1" dirty="0"/>
          </a:p>
        </p:txBody>
      </p:sp>
      <p:sp>
        <p:nvSpPr>
          <p:cNvPr id="3" name="Content Placeholder 2"/>
          <p:cNvSpPr>
            <a:spLocks noGrp="1"/>
          </p:cNvSpPr>
          <p:nvPr>
            <p:ph idx="1"/>
          </p:nvPr>
        </p:nvSpPr>
        <p:spPr>
          <a:xfrm>
            <a:off x="313509" y="1502229"/>
            <a:ext cx="11051177" cy="4669971"/>
          </a:xfrm>
        </p:spPr>
        <p:txBody>
          <a:bodyPr>
            <a:normAutofit lnSpcReduction="10000"/>
          </a:bodyPr>
          <a:lstStyle/>
          <a:p>
            <a:pPr algn="just"/>
            <a:r>
              <a:rPr lang="en-US" dirty="0" smtClean="0"/>
              <a:t>For a given computer, there are two simple measurements that give us an idea about its performance:</a:t>
            </a:r>
          </a:p>
          <a:p>
            <a:pPr algn="just"/>
            <a:endParaRPr lang="en-US" dirty="0" smtClean="0"/>
          </a:p>
          <a:p>
            <a:pPr marL="514350" indent="-514350" algn="just">
              <a:buAutoNum type="arabicPeriod"/>
            </a:pPr>
            <a:r>
              <a:rPr lang="en-US" dirty="0" smtClean="0"/>
              <a:t>Response Time: Time taken by the computer to execute a given program, from the start to the end of the program .The response time for  a program is different for different computers.</a:t>
            </a:r>
          </a:p>
          <a:p>
            <a:pPr marL="514350" indent="-514350" algn="just">
              <a:buAutoNum type="arabicPeriod"/>
            </a:pPr>
            <a:endParaRPr lang="en-US" dirty="0"/>
          </a:p>
          <a:p>
            <a:pPr marL="514350" indent="-514350" algn="just">
              <a:buAutoNum type="arabicPeriod"/>
            </a:pPr>
            <a:r>
              <a:rPr lang="en-US" dirty="0" smtClean="0"/>
              <a:t>Throughput: Work done (no. of programs executed) by the   computer during a given period of time</a:t>
            </a:r>
          </a:p>
          <a:p>
            <a:pPr algn="just"/>
            <a:endParaRPr lang="en-US" dirty="0"/>
          </a:p>
          <a:p>
            <a:pPr marL="0" indent="0" algn="ctr">
              <a:buNone/>
            </a:pPr>
            <a:r>
              <a:rPr lang="en-US" dirty="0" smtClean="0"/>
              <a:t>Execution  time for B/Execution time for A =n</a:t>
            </a:r>
          </a:p>
          <a:p>
            <a:pPr algn="just"/>
            <a:endParaRPr lang="en-US" dirty="0"/>
          </a:p>
          <a:p>
            <a:pPr algn="just"/>
            <a:r>
              <a:rPr lang="en-US" dirty="0" smtClean="0"/>
              <a:t>In other words,  n =Performance of A/Performance of B</a:t>
            </a:r>
            <a:endParaRPr lang="en-US" dirty="0"/>
          </a:p>
        </p:txBody>
      </p:sp>
    </p:spTree>
    <p:extLst>
      <p:ext uri="{BB962C8B-B14F-4D97-AF65-F5344CB8AC3E}">
        <p14:creationId xmlns:p14="http://schemas.microsoft.com/office/powerpoint/2010/main" val="686800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8.2.1 MIPS</a:t>
            </a:r>
            <a:endParaRPr lang="en-US" b="1" dirty="0"/>
          </a:p>
        </p:txBody>
      </p:sp>
      <p:sp>
        <p:nvSpPr>
          <p:cNvPr id="3" name="Content Placeholder 2"/>
          <p:cNvSpPr>
            <a:spLocks noGrp="1"/>
          </p:cNvSpPr>
          <p:nvPr>
            <p:ph idx="1"/>
          </p:nvPr>
        </p:nvSpPr>
        <p:spPr/>
        <p:txBody>
          <a:bodyPr/>
          <a:lstStyle/>
          <a:p>
            <a:pPr algn="just"/>
            <a:r>
              <a:rPr lang="en-US" dirty="0" smtClean="0"/>
              <a:t>Millions of instructions executed Per second was commonly used to indicate the speed of  a computer.</a:t>
            </a:r>
          </a:p>
          <a:p>
            <a:pPr algn="just"/>
            <a:endParaRPr lang="en-US" dirty="0" smtClean="0"/>
          </a:p>
          <a:p>
            <a:pPr algn="just"/>
            <a:r>
              <a:rPr lang="en-US" dirty="0" smtClean="0"/>
              <a:t>Since instruction cycle time is different for different  instructions, the </a:t>
            </a:r>
            <a:r>
              <a:rPr lang="en-US" dirty="0"/>
              <a:t>M</a:t>
            </a:r>
            <a:r>
              <a:rPr lang="en-US" dirty="0" smtClean="0"/>
              <a:t>IPS value will differ for different instructions mix in the program</a:t>
            </a:r>
          </a:p>
          <a:p>
            <a:pPr algn="just"/>
            <a:endParaRPr lang="en-US" dirty="0" smtClean="0"/>
          </a:p>
          <a:p>
            <a:pPr algn="just"/>
            <a:r>
              <a:rPr lang="en-US" dirty="0" smtClean="0"/>
              <a:t>Hence, MIPS value of  a computer gives only a rough idea about the system performance.</a:t>
            </a:r>
            <a:endParaRPr lang="en-US" dirty="0"/>
          </a:p>
        </p:txBody>
      </p:sp>
    </p:spTree>
    <p:extLst>
      <p:ext uri="{BB962C8B-B14F-4D97-AF65-F5344CB8AC3E}">
        <p14:creationId xmlns:p14="http://schemas.microsoft.com/office/powerpoint/2010/main" val="23256129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8.2.2 Benchmark Programs</a:t>
            </a:r>
            <a:endParaRPr lang="en-US" b="1" dirty="0"/>
          </a:p>
        </p:txBody>
      </p:sp>
      <p:sp>
        <p:nvSpPr>
          <p:cNvPr id="3" name="Content Placeholder 2"/>
          <p:cNvSpPr>
            <a:spLocks noGrp="1"/>
          </p:cNvSpPr>
          <p:nvPr>
            <p:ph idx="1"/>
          </p:nvPr>
        </p:nvSpPr>
        <p:spPr/>
        <p:txBody>
          <a:bodyPr/>
          <a:lstStyle/>
          <a:p>
            <a:pPr algn="just"/>
            <a:r>
              <a:rPr lang="en-US" dirty="0" smtClean="0"/>
              <a:t>These are the evaluation programs which are used to compare the performance of different computers.</a:t>
            </a:r>
          </a:p>
          <a:p>
            <a:pPr marL="0" indent="0" algn="just">
              <a:buNone/>
            </a:pPr>
            <a:endParaRPr lang="en-US" dirty="0" smtClean="0"/>
          </a:p>
          <a:p>
            <a:pPr algn="just"/>
            <a:r>
              <a:rPr lang="en-US" dirty="0" smtClean="0"/>
              <a:t>The time taken by a computer to execute benchmark program is taken as a measure of its performance.</a:t>
            </a:r>
          </a:p>
          <a:p>
            <a:pPr marL="0" indent="0" algn="just">
              <a:buNone/>
            </a:pPr>
            <a:endParaRPr lang="en-US" dirty="0" smtClean="0"/>
          </a:p>
          <a:p>
            <a:pPr algn="just"/>
            <a:r>
              <a:rPr lang="en-US" dirty="0"/>
              <a:t> </a:t>
            </a:r>
            <a:r>
              <a:rPr lang="en-US" dirty="0" smtClean="0"/>
              <a:t>The ability of  a benchmark program to give reasonably accurate information about the performance of a computer depends on the instruction mix used in the program.</a:t>
            </a:r>
          </a:p>
          <a:p>
            <a:pPr algn="just"/>
            <a:endParaRPr lang="en-US" dirty="0"/>
          </a:p>
        </p:txBody>
      </p:sp>
    </p:spTree>
    <p:extLst>
      <p:ext uri="{BB962C8B-B14F-4D97-AF65-F5344CB8AC3E}">
        <p14:creationId xmlns:p14="http://schemas.microsoft.com/office/powerpoint/2010/main" val="11411435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8.2.3. Benchmark Suite</a:t>
            </a:r>
            <a:endParaRPr lang="en-US" b="1" dirty="0"/>
          </a:p>
        </p:txBody>
      </p:sp>
      <p:sp>
        <p:nvSpPr>
          <p:cNvPr id="3" name="Content Placeholder 2"/>
          <p:cNvSpPr>
            <a:spLocks noGrp="1"/>
          </p:cNvSpPr>
          <p:nvPr>
            <p:ph idx="1"/>
          </p:nvPr>
        </p:nvSpPr>
        <p:spPr/>
        <p:txBody>
          <a:bodyPr/>
          <a:lstStyle/>
          <a:p>
            <a:pPr algn="just"/>
            <a:r>
              <a:rPr lang="en-US" dirty="0" smtClean="0"/>
              <a:t>It is a collection of different types of benchmark programs.</a:t>
            </a:r>
          </a:p>
          <a:p>
            <a:pPr algn="just"/>
            <a:endParaRPr lang="en-US" dirty="0" smtClean="0"/>
          </a:p>
          <a:p>
            <a:pPr algn="just"/>
            <a:r>
              <a:rPr lang="en-US" dirty="0" smtClean="0"/>
              <a:t>Running a benchmark suite on  a computer gives a reasonably good idea about the performance of a computer.</a:t>
            </a:r>
          </a:p>
          <a:p>
            <a:pPr algn="just"/>
            <a:endParaRPr lang="en-US" dirty="0" smtClean="0"/>
          </a:p>
          <a:p>
            <a:pPr algn="just"/>
            <a:r>
              <a:rPr lang="en-US" dirty="0" smtClean="0"/>
              <a:t>Since there are variety of programs in a suite the weaknesses of one program are compensated by the strength of other program.</a:t>
            </a:r>
            <a:endParaRPr lang="en-US" dirty="0"/>
          </a:p>
        </p:txBody>
      </p:sp>
    </p:spTree>
    <p:extLst>
      <p:ext uri="{BB962C8B-B14F-4D97-AF65-F5344CB8AC3E}">
        <p14:creationId xmlns:p14="http://schemas.microsoft.com/office/powerpoint/2010/main" val="33633867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8.2.4. SPEC Rating</a:t>
            </a:r>
            <a:endParaRPr lang="en-US" b="1" dirty="0"/>
          </a:p>
        </p:txBody>
      </p:sp>
      <p:sp>
        <p:nvSpPr>
          <p:cNvPr id="3" name="Content Placeholder 2"/>
          <p:cNvSpPr>
            <a:spLocks noGrp="1"/>
          </p:cNvSpPr>
          <p:nvPr>
            <p:ph idx="1"/>
          </p:nvPr>
        </p:nvSpPr>
        <p:spPr/>
        <p:txBody>
          <a:bodyPr/>
          <a:lstStyle/>
          <a:p>
            <a:pPr algn="just"/>
            <a:r>
              <a:rPr lang="en-US" dirty="0" smtClean="0"/>
              <a:t>The System Performance Evaluation Corporation (SPEC) is  a non- profit organization dedicated for performance evaluation.</a:t>
            </a:r>
          </a:p>
          <a:p>
            <a:pPr algn="just"/>
            <a:endParaRPr lang="en-US" dirty="0"/>
          </a:p>
          <a:p>
            <a:pPr algn="just"/>
            <a:r>
              <a:rPr lang="en-US" dirty="0" smtClean="0"/>
              <a:t>It selects typical application programs for different application areas and publishes  the performance results for important commercial computers.</a:t>
            </a:r>
          </a:p>
          <a:p>
            <a:pPr algn="just"/>
            <a:endParaRPr lang="en-US" dirty="0" smtClean="0"/>
          </a:p>
          <a:p>
            <a:pPr algn="just"/>
            <a:r>
              <a:rPr lang="en-US" dirty="0" smtClean="0"/>
              <a:t>The performance of other computers are rated as relative measure of the standard computer.</a:t>
            </a:r>
            <a:endParaRPr lang="en-US" dirty="0"/>
          </a:p>
        </p:txBody>
      </p:sp>
    </p:spTree>
    <p:extLst>
      <p:ext uri="{BB962C8B-B14F-4D97-AF65-F5344CB8AC3E}">
        <p14:creationId xmlns:p14="http://schemas.microsoft.com/office/powerpoint/2010/main" val="3059073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484632"/>
            <a:ext cx="11142617" cy="1609344"/>
          </a:xfrm>
        </p:spPr>
        <p:txBody>
          <a:bodyPr>
            <a:normAutofit/>
          </a:bodyPr>
          <a:lstStyle/>
          <a:p>
            <a:r>
              <a:rPr lang="en-US" sz="5000" b="1" dirty="0" smtClean="0"/>
              <a:t>8.3. High Performance Architecture</a:t>
            </a:r>
            <a:endParaRPr lang="en-US" sz="5000" b="1" dirty="0"/>
          </a:p>
        </p:txBody>
      </p:sp>
      <p:sp>
        <p:nvSpPr>
          <p:cNvPr id="3" name="Content Placeholder 2"/>
          <p:cNvSpPr>
            <a:spLocks noGrp="1"/>
          </p:cNvSpPr>
          <p:nvPr>
            <p:ph idx="1"/>
          </p:nvPr>
        </p:nvSpPr>
        <p:spPr/>
        <p:txBody>
          <a:bodyPr>
            <a:normAutofit lnSpcReduction="10000"/>
          </a:bodyPr>
          <a:lstStyle/>
          <a:p>
            <a:r>
              <a:rPr lang="en-US" dirty="0" smtClean="0"/>
              <a:t>Two approaches for enhancing the performance of  a processor:</a:t>
            </a:r>
          </a:p>
          <a:p>
            <a:endParaRPr lang="en-US" dirty="0"/>
          </a:p>
          <a:p>
            <a:pPr marL="0" indent="0">
              <a:buNone/>
            </a:pPr>
            <a:r>
              <a:rPr lang="en-US" dirty="0" smtClean="0"/>
              <a:t>1. Increasing the clock frequency</a:t>
            </a:r>
          </a:p>
          <a:p>
            <a:pPr marL="0" indent="0">
              <a:buNone/>
            </a:pPr>
            <a:r>
              <a:rPr lang="en-US" dirty="0" smtClean="0"/>
              <a:t>2. Increasing the number of operations performed during each clock cycle.</a:t>
            </a:r>
          </a:p>
          <a:p>
            <a:pPr marL="0" indent="0">
              <a:buNone/>
            </a:pPr>
            <a:endParaRPr lang="en-US" dirty="0" smtClean="0"/>
          </a:p>
          <a:p>
            <a:pPr marL="0" indent="0">
              <a:buNone/>
            </a:pPr>
            <a:r>
              <a:rPr lang="en-US" dirty="0" smtClean="0"/>
              <a:t>Increasing the clock frequency depends upon </a:t>
            </a:r>
            <a:r>
              <a:rPr lang="en-US" dirty="0"/>
              <a:t>I</a:t>
            </a:r>
            <a:r>
              <a:rPr lang="en-US" dirty="0" smtClean="0"/>
              <a:t>C fabrication process. For performing more operations per clock cycle:</a:t>
            </a:r>
          </a:p>
          <a:p>
            <a:pPr marL="0" indent="0">
              <a:buNone/>
            </a:pPr>
            <a:endParaRPr lang="en-US" dirty="0" smtClean="0"/>
          </a:p>
          <a:p>
            <a:pPr marL="0" indent="0">
              <a:buNone/>
            </a:pPr>
            <a:r>
              <a:rPr lang="en-US" dirty="0" smtClean="0"/>
              <a:t>1. Providing multiple functional units in a single processor chip.</a:t>
            </a:r>
          </a:p>
          <a:p>
            <a:pPr marL="0" indent="0">
              <a:buNone/>
            </a:pPr>
            <a:r>
              <a:rPr lang="en-US" dirty="0" smtClean="0"/>
              <a:t>2. Executing multiple instructions concurrently by fully loading the functional units.</a:t>
            </a:r>
          </a:p>
          <a:p>
            <a:pPr marL="0" indent="0">
              <a:buNone/>
            </a:pPr>
            <a:endParaRPr lang="en-US" dirty="0"/>
          </a:p>
        </p:txBody>
      </p:sp>
    </p:spTree>
    <p:extLst>
      <p:ext uri="{BB962C8B-B14F-4D97-AF65-F5344CB8AC3E}">
        <p14:creationId xmlns:p14="http://schemas.microsoft.com/office/powerpoint/2010/main" val="37923267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6" y="484632"/>
            <a:ext cx="10644922" cy="1609344"/>
          </a:xfrm>
        </p:spPr>
        <p:txBody>
          <a:bodyPr>
            <a:normAutofit/>
          </a:bodyPr>
          <a:lstStyle/>
          <a:p>
            <a:r>
              <a:rPr lang="en-US" sz="5000" b="1" dirty="0" smtClean="0"/>
              <a:t>8.3.1 Reducing Memory </a:t>
            </a:r>
            <a:r>
              <a:rPr lang="en-US" sz="5000" b="1" dirty="0"/>
              <a:t>A</a:t>
            </a:r>
            <a:r>
              <a:rPr lang="en-US" sz="5000" b="1" dirty="0" smtClean="0"/>
              <a:t>ccess Time</a:t>
            </a:r>
            <a:endParaRPr lang="en-US" sz="5000" b="1" dirty="0"/>
          </a:p>
        </p:txBody>
      </p:sp>
      <p:sp>
        <p:nvSpPr>
          <p:cNvPr id="3" name="Content Placeholder 2"/>
          <p:cNvSpPr>
            <a:spLocks noGrp="1"/>
          </p:cNvSpPr>
          <p:nvPr>
            <p:ph idx="1"/>
          </p:nvPr>
        </p:nvSpPr>
        <p:spPr>
          <a:xfrm>
            <a:off x="875211" y="2121408"/>
            <a:ext cx="10933612" cy="3835255"/>
          </a:xfrm>
        </p:spPr>
        <p:txBody>
          <a:bodyPr>
            <a:normAutofit fontScale="85000" lnSpcReduction="10000"/>
          </a:bodyPr>
          <a:lstStyle/>
          <a:p>
            <a:pPr marL="0" indent="0" algn="just">
              <a:buNone/>
            </a:pPr>
            <a:r>
              <a:rPr lang="en-US" b="1" dirty="0" smtClean="0"/>
              <a:t>Cache Memory</a:t>
            </a:r>
          </a:p>
          <a:p>
            <a:pPr algn="just"/>
            <a:r>
              <a:rPr lang="en-US" dirty="0" smtClean="0"/>
              <a:t>Having a small and fast memory between CPU and RAM in which certain contents of RAM are temporarily stored in advance.</a:t>
            </a:r>
          </a:p>
          <a:p>
            <a:pPr algn="just"/>
            <a:r>
              <a:rPr lang="en-US" dirty="0" smtClean="0"/>
              <a:t>Being fast CPU fetches instruction or Operand in shorter time than Main Memory access time</a:t>
            </a:r>
          </a:p>
          <a:p>
            <a:pPr marL="0" indent="0" algn="just">
              <a:buNone/>
            </a:pPr>
            <a:endParaRPr lang="en-US" dirty="0" smtClean="0"/>
          </a:p>
          <a:p>
            <a:pPr marL="0" indent="0" algn="just">
              <a:buNone/>
            </a:pPr>
            <a:r>
              <a:rPr lang="en-US" b="1" dirty="0" smtClean="0"/>
              <a:t>Memory Interleaving:</a:t>
            </a:r>
          </a:p>
          <a:p>
            <a:pPr marL="0" indent="0" algn="just">
              <a:buNone/>
            </a:pPr>
            <a:endParaRPr lang="en-US" b="1" dirty="0" smtClean="0"/>
          </a:p>
          <a:p>
            <a:pPr algn="just"/>
            <a:r>
              <a:rPr lang="en-US" dirty="0" smtClean="0"/>
              <a:t>Organizing the main memory into two independent banks with one containing all odd addresses and </a:t>
            </a:r>
            <a:r>
              <a:rPr lang="en-US" dirty="0"/>
              <a:t>o</a:t>
            </a:r>
            <a:r>
              <a:rPr lang="en-US" dirty="0" smtClean="0"/>
              <a:t>ther containing all even addresses is k/a memory interleaving.</a:t>
            </a:r>
          </a:p>
          <a:p>
            <a:pPr algn="just"/>
            <a:endParaRPr lang="en-US" dirty="0"/>
          </a:p>
          <a:p>
            <a:pPr algn="just"/>
            <a:r>
              <a:rPr lang="en-US" dirty="0" smtClean="0"/>
              <a:t>When CPU is accessing more than one consecutive memory locations, both odd and even banks can perform simultaneous read/write operations. This effectively cuts the access time by half.</a:t>
            </a:r>
            <a:endParaRPr lang="en-US" dirty="0"/>
          </a:p>
        </p:txBody>
      </p:sp>
    </p:spTree>
    <p:extLst>
      <p:ext uri="{BB962C8B-B14F-4D97-AF65-F5344CB8AC3E}">
        <p14:creationId xmlns:p14="http://schemas.microsoft.com/office/powerpoint/2010/main" val="1183890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5" y="484632"/>
            <a:ext cx="11011988" cy="1609344"/>
          </a:xfrm>
        </p:spPr>
        <p:txBody>
          <a:bodyPr>
            <a:normAutofit/>
          </a:bodyPr>
          <a:lstStyle/>
          <a:p>
            <a:r>
              <a:rPr lang="en-US" sz="5000" b="1" dirty="0" smtClean="0"/>
              <a:t>8.3.2. Reducing Instruction Decode Time</a:t>
            </a:r>
            <a:endParaRPr lang="en-US" sz="5000" b="1"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smtClean="0"/>
              <a:t>Pre-Decode</a:t>
            </a:r>
          </a:p>
          <a:p>
            <a:pPr algn="just"/>
            <a:r>
              <a:rPr lang="en-US" dirty="0" smtClean="0"/>
              <a:t>The time taken for decoding depends on the h/w circuit technology. It can overlap with the execution time of the previous instruction if it has already been fetched.</a:t>
            </a:r>
          </a:p>
          <a:p>
            <a:pPr marL="0" indent="0" algn="just">
              <a:buNone/>
            </a:pPr>
            <a:endParaRPr lang="en-US" dirty="0" smtClean="0"/>
          </a:p>
          <a:p>
            <a:pPr marL="0" indent="0" algn="just">
              <a:buNone/>
            </a:pPr>
            <a:r>
              <a:rPr lang="en-US" b="1" dirty="0" smtClean="0"/>
              <a:t>Instruction pipelining</a:t>
            </a:r>
          </a:p>
          <a:p>
            <a:pPr algn="just"/>
            <a:r>
              <a:rPr lang="en-US" dirty="0" smtClean="0"/>
              <a:t>CPU can be divided into different sections so that each stage of an instruction cycle can be done by an independent section. All sections can work simultaneously for different instructions. This technique is known as Instruction Pipelining.</a:t>
            </a:r>
          </a:p>
          <a:p>
            <a:pPr marL="0" indent="0" algn="just">
              <a:buNone/>
            </a:pPr>
            <a:endParaRPr lang="en-US" dirty="0" smtClean="0"/>
          </a:p>
          <a:p>
            <a:pPr marL="0" indent="0" algn="just">
              <a:buNone/>
            </a:pPr>
            <a:r>
              <a:rPr lang="en-US" b="1" dirty="0" smtClean="0"/>
              <a:t>Superscalar architecture</a:t>
            </a:r>
          </a:p>
          <a:p>
            <a:pPr algn="just"/>
            <a:r>
              <a:rPr lang="en-US" dirty="0" smtClean="0"/>
              <a:t>If more than one adder is available in a CPU, all adders can work simultaneously for consecutive instructions. The technique is known as superscalar architecture. Generally two or more pipelines are present in a single CPU.</a:t>
            </a:r>
          </a:p>
        </p:txBody>
      </p:sp>
    </p:spTree>
    <p:extLst>
      <p:ext uri="{BB962C8B-B14F-4D97-AF65-F5344CB8AC3E}">
        <p14:creationId xmlns:p14="http://schemas.microsoft.com/office/powerpoint/2010/main" val="2610325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18458" y="301626"/>
            <a:ext cx="9797144" cy="1069975"/>
          </a:xfrm>
          <a:noFill/>
          <a:ln/>
        </p:spPr>
        <p:txBody>
          <a:bodyPr wrap="none">
            <a:normAutofit/>
          </a:bodyPr>
          <a:lstStyle/>
          <a:p>
            <a:pPr>
              <a:lnSpc>
                <a:spcPct val="87000"/>
              </a:lnSpc>
            </a:pPr>
            <a:r>
              <a:rPr lang="en-US" altLang="ko-KR" sz="4500" b="1" dirty="0" smtClean="0"/>
              <a:t>1.3</a:t>
            </a:r>
            <a:r>
              <a:rPr lang="en-US" altLang="ko-KR" sz="4500" b="1" dirty="0"/>
              <a:t>. Instructions</a:t>
            </a:r>
          </a:p>
        </p:txBody>
      </p:sp>
      <p:sp>
        <p:nvSpPr>
          <p:cNvPr id="5157" name="Rectangle 37"/>
          <p:cNvSpPr>
            <a:spLocks noGrp="1" noChangeArrowheads="1"/>
          </p:cNvSpPr>
          <p:nvPr>
            <p:ph idx="1"/>
          </p:nvPr>
        </p:nvSpPr>
        <p:spPr bwMode="auto">
          <a:xfrm>
            <a:off x="914400" y="1136469"/>
            <a:ext cx="10502537" cy="5430586"/>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algn="just">
              <a:lnSpc>
                <a:spcPct val="100000"/>
              </a:lnSpc>
            </a:pPr>
            <a:r>
              <a:rPr lang="en-US" altLang="ko-KR" sz="2500" dirty="0">
                <a:latin typeface="Times New Roman" panose="02020603050405020304" pitchFamily="18" charset="0"/>
                <a:cs typeface="Times New Roman" panose="02020603050405020304" pitchFamily="18" charset="0"/>
              </a:rPr>
              <a:t>Program</a:t>
            </a:r>
          </a:p>
          <a:p>
            <a:pPr lvl="1" algn="just">
              <a:lnSpc>
                <a:spcPct val="100000"/>
              </a:lnSpc>
            </a:pPr>
            <a:r>
              <a:rPr lang="en-US" altLang="ko-KR" sz="2500" dirty="0">
                <a:latin typeface="Times New Roman" panose="02020603050405020304" pitchFamily="18" charset="0"/>
                <a:cs typeface="Times New Roman" panose="02020603050405020304" pitchFamily="18" charset="0"/>
              </a:rPr>
              <a:t>A sequence of (machine) instructions </a:t>
            </a:r>
          </a:p>
          <a:p>
            <a:pPr algn="just">
              <a:lnSpc>
                <a:spcPct val="100000"/>
              </a:lnSpc>
            </a:pPr>
            <a:r>
              <a:rPr lang="en-US" altLang="ko-KR" sz="2500" dirty="0">
                <a:latin typeface="Times New Roman" panose="02020603050405020304" pitchFamily="18" charset="0"/>
                <a:cs typeface="Times New Roman" panose="02020603050405020304" pitchFamily="18" charset="0"/>
              </a:rPr>
              <a:t>(Machine) Instruction</a:t>
            </a:r>
          </a:p>
          <a:p>
            <a:pPr lvl="1" algn="just">
              <a:lnSpc>
                <a:spcPct val="100000"/>
              </a:lnSpc>
            </a:pPr>
            <a:r>
              <a:rPr lang="en-US" altLang="ko-KR" sz="2500" dirty="0">
                <a:latin typeface="Times New Roman" panose="02020603050405020304" pitchFamily="18" charset="0"/>
                <a:cs typeface="Times New Roman" panose="02020603050405020304" pitchFamily="18" charset="0"/>
              </a:rPr>
              <a:t>A group of bits that tell the computer to </a:t>
            </a:r>
            <a:r>
              <a:rPr lang="en-US" altLang="ko-KR" sz="2500" i="1" dirty="0">
                <a:latin typeface="Times New Roman" panose="02020603050405020304" pitchFamily="18" charset="0"/>
                <a:cs typeface="Times New Roman" panose="02020603050405020304" pitchFamily="18" charset="0"/>
              </a:rPr>
              <a:t>perform a specific operation</a:t>
            </a:r>
            <a:r>
              <a:rPr lang="en-US" altLang="ko-KR" sz="2500" dirty="0">
                <a:latin typeface="Times New Roman" panose="02020603050405020304" pitchFamily="18" charset="0"/>
                <a:cs typeface="Times New Roman" panose="02020603050405020304" pitchFamily="18" charset="0"/>
              </a:rPr>
              <a:t> (a sequence of micro-operation) </a:t>
            </a:r>
          </a:p>
          <a:p>
            <a:pPr algn="just">
              <a:lnSpc>
                <a:spcPct val="100000"/>
              </a:lnSpc>
            </a:pPr>
            <a:r>
              <a:rPr lang="en-US" altLang="ko-KR" sz="2500" dirty="0">
                <a:latin typeface="Times New Roman" panose="02020603050405020304" pitchFamily="18" charset="0"/>
                <a:cs typeface="Times New Roman" panose="02020603050405020304" pitchFamily="18" charset="0"/>
              </a:rPr>
              <a:t>The instructions of a program, along with any needed data are stored in memory</a:t>
            </a:r>
          </a:p>
          <a:p>
            <a:pPr algn="just">
              <a:lnSpc>
                <a:spcPct val="100000"/>
              </a:lnSpc>
            </a:pPr>
            <a:r>
              <a:rPr lang="en-US" altLang="ko-KR" sz="2500" dirty="0">
                <a:latin typeface="Times New Roman" panose="02020603050405020304" pitchFamily="18" charset="0"/>
                <a:cs typeface="Times New Roman" panose="02020603050405020304" pitchFamily="18" charset="0"/>
              </a:rPr>
              <a:t>The CPU reads the next instruction from memory</a:t>
            </a:r>
          </a:p>
          <a:p>
            <a:pPr algn="just">
              <a:lnSpc>
                <a:spcPct val="100000"/>
              </a:lnSpc>
            </a:pPr>
            <a:r>
              <a:rPr lang="en-US" altLang="ko-KR" sz="2500" dirty="0">
                <a:latin typeface="Times New Roman" panose="02020603050405020304" pitchFamily="18" charset="0"/>
                <a:cs typeface="Times New Roman" panose="02020603050405020304" pitchFamily="18" charset="0"/>
              </a:rPr>
              <a:t>It is placed in an </a:t>
            </a:r>
            <a:r>
              <a:rPr lang="en-US" altLang="ko-KR" sz="2500" i="1" dirty="0">
                <a:latin typeface="Times New Roman" panose="02020603050405020304" pitchFamily="18" charset="0"/>
                <a:cs typeface="Times New Roman" panose="02020603050405020304" pitchFamily="18" charset="0"/>
              </a:rPr>
              <a:t>Instruction Register</a:t>
            </a:r>
            <a:r>
              <a:rPr lang="en-US" altLang="ko-KR" sz="2500" dirty="0">
                <a:latin typeface="Times New Roman" panose="02020603050405020304" pitchFamily="18" charset="0"/>
                <a:cs typeface="Times New Roman" panose="02020603050405020304" pitchFamily="18" charset="0"/>
              </a:rPr>
              <a:t> (</a:t>
            </a:r>
            <a:r>
              <a:rPr lang="en-US" altLang="ko-KR" sz="2500" dirty="0">
                <a:solidFill>
                  <a:schemeClr val="tx2"/>
                </a:solidFill>
                <a:latin typeface="Times New Roman" panose="02020603050405020304" pitchFamily="18" charset="0"/>
                <a:cs typeface="Times New Roman" panose="02020603050405020304" pitchFamily="18" charset="0"/>
              </a:rPr>
              <a:t>IR</a:t>
            </a:r>
            <a:r>
              <a:rPr lang="en-US" altLang="ko-KR" sz="2500" dirty="0">
                <a:latin typeface="Times New Roman" panose="02020603050405020304" pitchFamily="18" charset="0"/>
                <a:cs typeface="Times New Roman" panose="02020603050405020304" pitchFamily="18" charset="0"/>
              </a:rPr>
              <a:t>)</a:t>
            </a:r>
          </a:p>
          <a:p>
            <a:pPr algn="just">
              <a:lnSpc>
                <a:spcPct val="100000"/>
              </a:lnSpc>
            </a:pPr>
            <a:r>
              <a:rPr lang="en-US" altLang="ko-KR" sz="2500" dirty="0">
                <a:latin typeface="Times New Roman" panose="02020603050405020304" pitchFamily="18" charset="0"/>
                <a:cs typeface="Times New Roman" panose="02020603050405020304" pitchFamily="18" charset="0"/>
              </a:rPr>
              <a:t>Control circuitry in control unit then translates the instruction into the sequence of </a:t>
            </a:r>
            <a:r>
              <a:rPr lang="en-US" altLang="ko-KR" sz="2500" dirty="0" err="1">
                <a:latin typeface="Times New Roman" panose="02020603050405020304" pitchFamily="18" charset="0"/>
                <a:cs typeface="Times New Roman" panose="02020603050405020304" pitchFamily="18" charset="0"/>
              </a:rPr>
              <a:t>microoperations</a:t>
            </a:r>
            <a:r>
              <a:rPr lang="en-US" altLang="ko-KR" sz="2500" dirty="0">
                <a:latin typeface="Times New Roman" panose="02020603050405020304" pitchFamily="18" charset="0"/>
                <a:cs typeface="Times New Roman" panose="02020603050405020304" pitchFamily="18" charset="0"/>
              </a:rPr>
              <a:t> necessary to implement it</a:t>
            </a:r>
          </a:p>
          <a:p>
            <a:pPr algn="just">
              <a:lnSpc>
                <a:spcPct val="100000"/>
              </a:lnSpc>
            </a:pPr>
            <a:endParaRPr lang="en-US" altLang="ko-KR"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05858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8.4. Instruction Set</a:t>
            </a:r>
            <a:endParaRPr lang="en-US" b="1" dirty="0"/>
          </a:p>
        </p:txBody>
      </p:sp>
      <p:sp>
        <p:nvSpPr>
          <p:cNvPr id="3" name="Content Placeholder 2"/>
          <p:cNvSpPr>
            <a:spLocks noGrp="1"/>
          </p:cNvSpPr>
          <p:nvPr>
            <p:ph idx="1"/>
          </p:nvPr>
        </p:nvSpPr>
        <p:spPr/>
        <p:txBody>
          <a:bodyPr/>
          <a:lstStyle/>
          <a:p>
            <a:r>
              <a:rPr lang="en-US" dirty="0" smtClean="0"/>
              <a:t>There are two popular architectural standards for CPU design:</a:t>
            </a:r>
          </a:p>
          <a:p>
            <a:pPr marL="514350" indent="-514350">
              <a:buAutoNum type="arabicPeriod"/>
            </a:pPr>
            <a:r>
              <a:rPr lang="en-US" dirty="0" smtClean="0"/>
              <a:t>Complex Instruction Set Computing</a:t>
            </a:r>
          </a:p>
          <a:p>
            <a:pPr marL="514350" indent="-514350">
              <a:buAutoNum type="arabicPeriod"/>
            </a:pPr>
            <a:r>
              <a:rPr lang="en-US" dirty="0" smtClean="0"/>
              <a:t>Reduced Instruction Set Computing</a:t>
            </a:r>
            <a:endParaRPr lang="en-US" dirty="0"/>
          </a:p>
        </p:txBody>
      </p:sp>
    </p:spTree>
    <p:extLst>
      <p:ext uri="{BB962C8B-B14F-4D97-AF65-F5344CB8AC3E}">
        <p14:creationId xmlns:p14="http://schemas.microsoft.com/office/powerpoint/2010/main" val="27709377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011" y="228600"/>
            <a:ext cx="9792789" cy="804698"/>
          </a:xfrm>
        </p:spPr>
        <p:txBody>
          <a:bodyPr>
            <a:normAutofit fontScale="90000"/>
          </a:bodyPr>
          <a:lstStyle/>
          <a:p>
            <a:r>
              <a:rPr lang="en-US" b="1" dirty="0" smtClean="0"/>
              <a:t>8.4.1 Differences</a:t>
            </a:r>
            <a:br>
              <a:rPr lang="en-US" b="1" dirty="0" smtClean="0"/>
            </a:br>
            <a:endParaRPr lang="en-US"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30993056"/>
              </p:ext>
            </p:extLst>
          </p:nvPr>
        </p:nvGraphicFramePr>
        <p:xfrm>
          <a:off x="770709" y="1033298"/>
          <a:ext cx="10855233" cy="5432816"/>
        </p:xfrm>
        <a:graphic>
          <a:graphicData uri="http://schemas.openxmlformats.org/drawingml/2006/table">
            <a:tbl>
              <a:tblPr firstRow="1" bandRow="1">
                <a:tableStyleId>{5C22544A-7EE6-4342-B048-85BDC9FD1C3A}</a:tableStyleId>
              </a:tblPr>
              <a:tblGrid>
                <a:gridCol w="836022">
                  <a:extLst>
                    <a:ext uri="{9D8B030D-6E8A-4147-A177-3AD203B41FA5}">
                      <a16:colId xmlns:a16="http://schemas.microsoft.com/office/drawing/2014/main" val="20000"/>
                    </a:ext>
                  </a:extLst>
                </a:gridCol>
                <a:gridCol w="5194663">
                  <a:extLst>
                    <a:ext uri="{9D8B030D-6E8A-4147-A177-3AD203B41FA5}">
                      <a16:colId xmlns:a16="http://schemas.microsoft.com/office/drawing/2014/main" val="20001"/>
                    </a:ext>
                  </a:extLst>
                </a:gridCol>
                <a:gridCol w="4824548">
                  <a:extLst>
                    <a:ext uri="{9D8B030D-6E8A-4147-A177-3AD203B41FA5}">
                      <a16:colId xmlns:a16="http://schemas.microsoft.com/office/drawing/2014/main" val="20002"/>
                    </a:ext>
                  </a:extLst>
                </a:gridCol>
              </a:tblGrid>
              <a:tr h="935380">
                <a:tc>
                  <a:txBody>
                    <a:bodyPr/>
                    <a:lstStyle/>
                    <a:p>
                      <a:pPr algn="l" fontAlgn="t"/>
                      <a:r>
                        <a:rPr lang="en-US" sz="1500" dirty="0">
                          <a:effectLst/>
                        </a:rPr>
                        <a:t/>
                      </a:r>
                      <a:br>
                        <a:rPr lang="en-US" sz="1500" dirty="0">
                          <a:effectLst/>
                        </a:rPr>
                      </a:br>
                      <a:r>
                        <a:rPr lang="en-US" sz="1500" dirty="0" smtClean="0">
                          <a:effectLst/>
                        </a:rPr>
                        <a:t>S.</a:t>
                      </a:r>
                      <a:r>
                        <a:rPr lang="en-US" sz="1500" baseline="0" dirty="0" smtClean="0">
                          <a:effectLst/>
                        </a:rPr>
                        <a:t> No</a:t>
                      </a:r>
                      <a:endParaRPr lang="en-US" sz="1500" dirty="0">
                        <a:effectLst/>
                      </a:endParaRPr>
                    </a:p>
                  </a:txBody>
                  <a:tcPr marL="76200" marR="76200" marT="76200" marB="76200"/>
                </a:tc>
                <a:tc>
                  <a:txBody>
                    <a:bodyPr/>
                    <a:lstStyle/>
                    <a:p>
                      <a:pPr algn="ctr" fontAlgn="t"/>
                      <a:r>
                        <a:rPr lang="en-US" sz="1500" dirty="0" smtClean="0">
                          <a:effectLst/>
                        </a:rPr>
                        <a:t>RISC</a:t>
                      </a:r>
                      <a:endParaRPr lang="en-US" sz="1500" dirty="0">
                        <a:effectLst/>
                      </a:endParaRPr>
                    </a:p>
                  </a:txBody>
                  <a:tcPr marL="76200" marR="76200" marT="76200" marB="76200"/>
                </a:tc>
                <a:tc>
                  <a:txBody>
                    <a:bodyPr/>
                    <a:lstStyle/>
                    <a:p>
                      <a:pPr algn="ctr"/>
                      <a:r>
                        <a:rPr lang="en-US" sz="1500" dirty="0" smtClean="0"/>
                        <a:t>CISC</a:t>
                      </a:r>
                      <a:endParaRPr lang="en-US" sz="1500" dirty="0"/>
                    </a:p>
                  </a:txBody>
                  <a:tcPr/>
                </a:tc>
                <a:extLst>
                  <a:ext uri="{0D108BD9-81ED-4DB2-BD59-A6C34878D82A}">
                    <a16:rowId xmlns:a16="http://schemas.microsoft.com/office/drawing/2014/main" val="10000"/>
                  </a:ext>
                </a:extLst>
              </a:tr>
              <a:tr h="478731">
                <a:tc>
                  <a:txBody>
                    <a:bodyPr/>
                    <a:lstStyle/>
                    <a:p>
                      <a:pPr algn="l" fontAlgn="t"/>
                      <a:r>
                        <a:rPr lang="en-US" sz="1500">
                          <a:effectLst/>
                        </a:rPr>
                        <a:t>1</a:t>
                      </a:r>
                    </a:p>
                  </a:txBody>
                  <a:tcPr marL="76200" marR="76200" marT="76200" marB="76200"/>
                </a:tc>
                <a:tc>
                  <a:txBody>
                    <a:bodyPr/>
                    <a:lstStyle/>
                    <a:p>
                      <a:pPr algn="l" fontAlgn="t"/>
                      <a:r>
                        <a:rPr lang="en-US" sz="1500">
                          <a:effectLst/>
                        </a:rPr>
                        <a:t>RISC stands for Reduced Instruction Set Computer</a:t>
                      </a:r>
                    </a:p>
                  </a:txBody>
                  <a:tcPr marL="76200" marR="76200" marT="76200" marB="76200"/>
                </a:tc>
                <a:tc>
                  <a:txBody>
                    <a:bodyPr/>
                    <a:lstStyle/>
                    <a:p>
                      <a:pPr algn="l" fontAlgn="t"/>
                      <a:r>
                        <a:rPr lang="en-US" sz="1500">
                          <a:effectLst/>
                        </a:rPr>
                        <a:t>CISC stands for Complex Instruction Set Computer</a:t>
                      </a:r>
                    </a:p>
                  </a:txBody>
                  <a:tcPr marL="76200" marR="76200" marT="76200" marB="76200"/>
                </a:tc>
                <a:extLst>
                  <a:ext uri="{0D108BD9-81ED-4DB2-BD59-A6C34878D82A}">
                    <a16:rowId xmlns:a16="http://schemas.microsoft.com/office/drawing/2014/main" val="10001"/>
                  </a:ext>
                </a:extLst>
              </a:tr>
              <a:tr h="1190483">
                <a:tc>
                  <a:txBody>
                    <a:bodyPr/>
                    <a:lstStyle/>
                    <a:p>
                      <a:pPr algn="l" fontAlgn="t"/>
                      <a:r>
                        <a:rPr lang="en-US" sz="1500" dirty="0">
                          <a:effectLst/>
                        </a:rPr>
                        <a:t>2</a:t>
                      </a:r>
                    </a:p>
                  </a:txBody>
                  <a:tcPr marL="76200" marR="76200" marT="76200" marB="76200"/>
                </a:tc>
                <a:tc>
                  <a:txBody>
                    <a:bodyPr/>
                    <a:lstStyle/>
                    <a:p>
                      <a:pPr algn="l" fontAlgn="t"/>
                      <a:r>
                        <a:rPr lang="en-US" sz="1500" dirty="0">
                          <a:effectLst/>
                        </a:rPr>
                        <a:t>RISC processors have simple instructions taking about one clock cycle. The average Clock cycles Per Instruction(CPI) of a RISC processor is 1.5</a:t>
                      </a:r>
                    </a:p>
                  </a:txBody>
                  <a:tcPr marL="76200" marR="76200" marT="76200" marB="76200"/>
                </a:tc>
                <a:tc>
                  <a:txBody>
                    <a:bodyPr/>
                    <a:lstStyle/>
                    <a:p>
                      <a:pPr algn="l" fontAlgn="t"/>
                      <a:r>
                        <a:rPr lang="en-US" sz="1500">
                          <a:effectLst/>
                        </a:rPr>
                        <a:t>CISC processors have complex instructions that take up multiple clock cycles for execution. The average Clock cycles Per Instruction of a CISC processor is between 2 and 15</a:t>
                      </a:r>
                    </a:p>
                  </a:txBody>
                  <a:tcPr marL="76200" marR="76200" marT="76200" marB="76200"/>
                </a:tc>
                <a:extLst>
                  <a:ext uri="{0D108BD9-81ED-4DB2-BD59-A6C34878D82A}">
                    <a16:rowId xmlns:a16="http://schemas.microsoft.com/office/drawing/2014/main" val="10002"/>
                  </a:ext>
                </a:extLst>
              </a:tr>
              <a:tr h="478731">
                <a:tc>
                  <a:txBody>
                    <a:bodyPr/>
                    <a:lstStyle/>
                    <a:p>
                      <a:pPr algn="l" fontAlgn="t"/>
                      <a:r>
                        <a:rPr lang="en-US" sz="1500">
                          <a:effectLst/>
                        </a:rPr>
                        <a:t>3</a:t>
                      </a:r>
                    </a:p>
                  </a:txBody>
                  <a:tcPr marL="76200" marR="76200" marT="76200" marB="76200"/>
                </a:tc>
                <a:tc>
                  <a:txBody>
                    <a:bodyPr/>
                    <a:lstStyle/>
                    <a:p>
                      <a:pPr algn="l" fontAlgn="t"/>
                      <a:r>
                        <a:rPr lang="en-US" sz="1500">
                          <a:effectLst/>
                        </a:rPr>
                        <a:t>There are hardly any instructions that refer memory.</a:t>
                      </a:r>
                    </a:p>
                  </a:txBody>
                  <a:tcPr marL="76200" marR="76200" marT="76200" marB="76200"/>
                </a:tc>
                <a:tc>
                  <a:txBody>
                    <a:bodyPr/>
                    <a:lstStyle/>
                    <a:p>
                      <a:pPr algn="l" fontAlgn="t"/>
                      <a:r>
                        <a:rPr lang="en-US" sz="1500">
                          <a:effectLst/>
                        </a:rPr>
                        <a:t>Most of the instructions refer memory</a:t>
                      </a:r>
                    </a:p>
                  </a:txBody>
                  <a:tcPr marL="76200" marR="76200" marT="76200" marB="76200"/>
                </a:tc>
                <a:extLst>
                  <a:ext uri="{0D108BD9-81ED-4DB2-BD59-A6C34878D82A}">
                    <a16:rowId xmlns:a16="http://schemas.microsoft.com/office/drawing/2014/main" val="10003"/>
                  </a:ext>
                </a:extLst>
              </a:tr>
              <a:tr h="478731">
                <a:tc>
                  <a:txBody>
                    <a:bodyPr/>
                    <a:lstStyle/>
                    <a:p>
                      <a:pPr algn="l" fontAlgn="t"/>
                      <a:r>
                        <a:rPr lang="en-US" sz="1500" dirty="0">
                          <a:effectLst/>
                        </a:rPr>
                        <a:t>4</a:t>
                      </a:r>
                    </a:p>
                  </a:txBody>
                  <a:tcPr marL="76200" marR="76200" marT="76200" marB="76200"/>
                </a:tc>
                <a:tc>
                  <a:txBody>
                    <a:bodyPr/>
                    <a:lstStyle/>
                    <a:p>
                      <a:pPr algn="l" fontAlgn="t"/>
                      <a:r>
                        <a:rPr lang="en-US" sz="1500">
                          <a:effectLst/>
                        </a:rPr>
                        <a:t>RISC processors have a fixed instruction format</a:t>
                      </a:r>
                    </a:p>
                  </a:txBody>
                  <a:tcPr marL="76200" marR="76200" marT="76200" marB="76200"/>
                </a:tc>
                <a:tc>
                  <a:txBody>
                    <a:bodyPr/>
                    <a:lstStyle/>
                    <a:p>
                      <a:pPr algn="l" fontAlgn="t"/>
                      <a:r>
                        <a:rPr lang="en-US" sz="1500">
                          <a:effectLst/>
                        </a:rPr>
                        <a:t>CISC processors have variable instruction format.</a:t>
                      </a:r>
                    </a:p>
                  </a:txBody>
                  <a:tcPr marL="76200" marR="76200" marT="76200" marB="76200"/>
                </a:tc>
                <a:extLst>
                  <a:ext uri="{0D108BD9-81ED-4DB2-BD59-A6C34878D82A}">
                    <a16:rowId xmlns:a16="http://schemas.microsoft.com/office/drawing/2014/main" val="10004"/>
                  </a:ext>
                </a:extLst>
              </a:tr>
              <a:tr h="935380">
                <a:tc>
                  <a:txBody>
                    <a:bodyPr/>
                    <a:lstStyle/>
                    <a:p>
                      <a:pPr algn="l" fontAlgn="t"/>
                      <a:r>
                        <a:rPr lang="en-US" sz="1500">
                          <a:effectLst/>
                        </a:rPr>
                        <a:t>5</a:t>
                      </a:r>
                    </a:p>
                  </a:txBody>
                  <a:tcPr marL="76200" marR="76200" marT="76200" marB="76200"/>
                </a:tc>
                <a:tc>
                  <a:txBody>
                    <a:bodyPr/>
                    <a:lstStyle/>
                    <a:p>
                      <a:pPr algn="l" fontAlgn="t"/>
                      <a:r>
                        <a:rPr lang="en-US" sz="1500">
                          <a:effectLst/>
                        </a:rPr>
                        <a:t>The instruction set is reduced i.e. it has only few instructions in the instruction set. Many of these instructions are very primitive.</a:t>
                      </a:r>
                    </a:p>
                  </a:txBody>
                  <a:tcPr marL="76200" marR="76200" marT="76200" marB="76200"/>
                </a:tc>
                <a:tc>
                  <a:txBody>
                    <a:bodyPr/>
                    <a:lstStyle/>
                    <a:p>
                      <a:pPr algn="l" fontAlgn="t"/>
                      <a:r>
                        <a:rPr lang="en-US" sz="1500">
                          <a:effectLst/>
                        </a:rPr>
                        <a:t>The instruction set has a variety of different instructions that can be used for complex operations.</a:t>
                      </a:r>
                    </a:p>
                  </a:txBody>
                  <a:tcPr marL="76200" marR="76200" marT="76200" marB="76200"/>
                </a:tc>
                <a:extLst>
                  <a:ext uri="{0D108BD9-81ED-4DB2-BD59-A6C34878D82A}">
                    <a16:rowId xmlns:a16="http://schemas.microsoft.com/office/drawing/2014/main" val="10005"/>
                  </a:ext>
                </a:extLst>
              </a:tr>
              <a:tr h="935380">
                <a:tc>
                  <a:txBody>
                    <a:bodyPr/>
                    <a:lstStyle/>
                    <a:p>
                      <a:pPr algn="l" fontAlgn="t"/>
                      <a:r>
                        <a:rPr lang="en-US" sz="1500">
                          <a:effectLst/>
                        </a:rPr>
                        <a:t>6</a:t>
                      </a:r>
                    </a:p>
                  </a:txBody>
                  <a:tcPr marL="76200" marR="76200" marT="76200" marB="76200"/>
                </a:tc>
                <a:tc>
                  <a:txBody>
                    <a:bodyPr/>
                    <a:lstStyle/>
                    <a:p>
                      <a:pPr algn="l" fontAlgn="t"/>
                      <a:r>
                        <a:rPr lang="en-US" sz="1500" dirty="0">
                          <a:effectLst/>
                        </a:rPr>
                        <a:t>RISC has fewer addressing modes and most of the instructions in the instruction set have register to register addressing mode.</a:t>
                      </a:r>
                    </a:p>
                  </a:txBody>
                  <a:tcPr marL="76200" marR="76200" marT="76200" marB="76200"/>
                </a:tc>
                <a:tc>
                  <a:txBody>
                    <a:bodyPr/>
                    <a:lstStyle/>
                    <a:p>
                      <a:pPr algn="l" fontAlgn="t"/>
                      <a:r>
                        <a:rPr lang="en-US" sz="1500" dirty="0">
                          <a:effectLst/>
                        </a:rPr>
                        <a:t>CISC has many different addressing modes and can thus be used to represent higher level programming language statements more efficient</a:t>
                      </a:r>
                    </a:p>
                  </a:txBody>
                  <a:tcPr marL="76200" marR="76200" marT="76200" marB="7620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3582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 y="152400"/>
            <a:ext cx="9975669" cy="685800"/>
          </a:xfrm>
        </p:spPr>
        <p:txBody>
          <a:bodyPr>
            <a:noAutofit/>
          </a:bodyPr>
          <a:lstStyle/>
          <a:p>
            <a:r>
              <a:rPr lang="en-US" sz="4000" b="1" dirty="0" smtClean="0"/>
              <a:t>8.4.1 Differences                     </a:t>
            </a:r>
            <a:r>
              <a:rPr lang="en-US" sz="3000" b="1" dirty="0" err="1" smtClean="0"/>
              <a:t>contd</a:t>
            </a:r>
            <a:r>
              <a:rPr lang="en-US" sz="3000" b="1" dirty="0"/>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8691072"/>
              </p:ext>
            </p:extLst>
          </p:nvPr>
        </p:nvGraphicFramePr>
        <p:xfrm>
          <a:off x="979714" y="990599"/>
          <a:ext cx="10384972" cy="5334002"/>
        </p:xfrm>
        <a:graphic>
          <a:graphicData uri="http://schemas.openxmlformats.org/drawingml/2006/table">
            <a:tbl>
              <a:tblPr firstRow="1" bandRow="1">
                <a:tableStyleId>{5C22544A-7EE6-4342-B048-85BDC9FD1C3A}</a:tableStyleId>
              </a:tblPr>
              <a:tblGrid>
                <a:gridCol w="961571">
                  <a:extLst>
                    <a:ext uri="{9D8B030D-6E8A-4147-A177-3AD203B41FA5}">
                      <a16:colId xmlns:a16="http://schemas.microsoft.com/office/drawing/2014/main" val="20000"/>
                    </a:ext>
                  </a:extLst>
                </a:gridCol>
                <a:gridCol w="5192486">
                  <a:extLst>
                    <a:ext uri="{9D8B030D-6E8A-4147-A177-3AD203B41FA5}">
                      <a16:colId xmlns:a16="http://schemas.microsoft.com/office/drawing/2014/main" val="20001"/>
                    </a:ext>
                  </a:extLst>
                </a:gridCol>
                <a:gridCol w="4230915">
                  <a:extLst>
                    <a:ext uri="{9D8B030D-6E8A-4147-A177-3AD203B41FA5}">
                      <a16:colId xmlns:a16="http://schemas.microsoft.com/office/drawing/2014/main" val="20002"/>
                    </a:ext>
                  </a:extLst>
                </a:gridCol>
              </a:tblGrid>
              <a:tr h="651245">
                <a:tc>
                  <a:txBody>
                    <a:bodyPr/>
                    <a:lstStyle/>
                    <a:p>
                      <a:r>
                        <a:rPr lang="en-US" sz="1500" dirty="0" smtClean="0"/>
                        <a:t>Sl. No</a:t>
                      </a:r>
                      <a:endParaRPr lang="en-US" sz="1500" dirty="0"/>
                    </a:p>
                  </a:txBody>
                  <a:tcPr/>
                </a:tc>
                <a:tc>
                  <a:txBody>
                    <a:bodyPr/>
                    <a:lstStyle/>
                    <a:p>
                      <a:r>
                        <a:rPr lang="en-US" sz="1500" dirty="0" smtClean="0"/>
                        <a:t>RISC</a:t>
                      </a:r>
                      <a:endParaRPr lang="en-US" sz="1500" dirty="0"/>
                    </a:p>
                  </a:txBody>
                  <a:tcPr/>
                </a:tc>
                <a:tc>
                  <a:txBody>
                    <a:bodyPr/>
                    <a:lstStyle/>
                    <a:p>
                      <a:r>
                        <a:rPr lang="en-US" sz="1500" dirty="0" smtClean="0"/>
                        <a:t>CISC</a:t>
                      </a:r>
                      <a:endParaRPr lang="en-US" sz="1500" dirty="0"/>
                    </a:p>
                  </a:txBody>
                  <a:tcPr/>
                </a:tc>
                <a:extLst>
                  <a:ext uri="{0D108BD9-81ED-4DB2-BD59-A6C34878D82A}">
                    <a16:rowId xmlns:a16="http://schemas.microsoft.com/office/drawing/2014/main" val="10000"/>
                  </a:ext>
                </a:extLst>
              </a:tr>
              <a:tr h="992372">
                <a:tc>
                  <a:txBody>
                    <a:bodyPr/>
                    <a:lstStyle/>
                    <a:p>
                      <a:pPr algn="l" fontAlgn="t"/>
                      <a:r>
                        <a:rPr lang="en-US" sz="1500" dirty="0">
                          <a:effectLst/>
                        </a:rPr>
                        <a:t>7</a:t>
                      </a:r>
                    </a:p>
                  </a:txBody>
                  <a:tcPr marL="76200" marR="76200" marT="76200" marB="76200"/>
                </a:tc>
                <a:tc>
                  <a:txBody>
                    <a:bodyPr/>
                    <a:lstStyle/>
                    <a:p>
                      <a:pPr algn="l" fontAlgn="t"/>
                      <a:r>
                        <a:rPr lang="en-US" sz="1500">
                          <a:effectLst/>
                        </a:rPr>
                        <a:t>Complex addressing modes are synthesized using software.</a:t>
                      </a:r>
                    </a:p>
                  </a:txBody>
                  <a:tcPr marL="76200" marR="76200" marT="76200" marB="76200"/>
                </a:tc>
                <a:tc>
                  <a:txBody>
                    <a:bodyPr/>
                    <a:lstStyle/>
                    <a:p>
                      <a:pPr algn="l" fontAlgn="t"/>
                      <a:r>
                        <a:rPr lang="en-US" sz="1500">
                          <a:effectLst/>
                        </a:rPr>
                        <a:t>CISC already supports complex addressing modes</a:t>
                      </a:r>
                    </a:p>
                  </a:txBody>
                  <a:tcPr marL="76200" marR="76200" marT="76200" marB="76200"/>
                </a:tc>
                <a:extLst>
                  <a:ext uri="{0D108BD9-81ED-4DB2-BD59-A6C34878D82A}">
                    <a16:rowId xmlns:a16="http://schemas.microsoft.com/office/drawing/2014/main" val="10001"/>
                  </a:ext>
                </a:extLst>
              </a:tr>
              <a:tr h="713268">
                <a:tc>
                  <a:txBody>
                    <a:bodyPr/>
                    <a:lstStyle/>
                    <a:p>
                      <a:pPr algn="l" fontAlgn="t"/>
                      <a:r>
                        <a:rPr lang="en-US" sz="1500">
                          <a:effectLst/>
                        </a:rPr>
                        <a:t>8</a:t>
                      </a:r>
                    </a:p>
                  </a:txBody>
                  <a:tcPr marL="76200" marR="76200" marT="76200" marB="76200"/>
                </a:tc>
                <a:tc>
                  <a:txBody>
                    <a:bodyPr/>
                    <a:lstStyle/>
                    <a:p>
                      <a:pPr algn="l" fontAlgn="t"/>
                      <a:r>
                        <a:rPr lang="en-US" sz="1500">
                          <a:effectLst/>
                        </a:rPr>
                        <a:t>Multiple register sets are present</a:t>
                      </a:r>
                    </a:p>
                  </a:txBody>
                  <a:tcPr marL="76200" marR="76200" marT="76200" marB="76200"/>
                </a:tc>
                <a:tc>
                  <a:txBody>
                    <a:bodyPr/>
                    <a:lstStyle/>
                    <a:p>
                      <a:pPr algn="l" fontAlgn="t"/>
                      <a:r>
                        <a:rPr lang="en-US" sz="1500">
                          <a:effectLst/>
                        </a:rPr>
                        <a:t>Only has a single register set</a:t>
                      </a:r>
                    </a:p>
                  </a:txBody>
                  <a:tcPr marL="76200" marR="76200" marT="76200" marB="76200"/>
                </a:tc>
                <a:extLst>
                  <a:ext uri="{0D108BD9-81ED-4DB2-BD59-A6C34878D82A}">
                    <a16:rowId xmlns:a16="http://schemas.microsoft.com/office/drawing/2014/main" val="10002"/>
                  </a:ext>
                </a:extLst>
              </a:tr>
              <a:tr h="713268">
                <a:tc>
                  <a:txBody>
                    <a:bodyPr/>
                    <a:lstStyle/>
                    <a:p>
                      <a:pPr algn="l" fontAlgn="t"/>
                      <a:r>
                        <a:rPr lang="en-US" sz="1500" dirty="0">
                          <a:effectLst/>
                        </a:rPr>
                        <a:t>9</a:t>
                      </a:r>
                    </a:p>
                  </a:txBody>
                  <a:tcPr marL="76200" marR="76200" marT="76200" marB="76200"/>
                </a:tc>
                <a:tc>
                  <a:txBody>
                    <a:bodyPr/>
                    <a:lstStyle/>
                    <a:p>
                      <a:pPr algn="l" fontAlgn="t"/>
                      <a:r>
                        <a:rPr lang="en-US" sz="1500">
                          <a:effectLst/>
                        </a:rPr>
                        <a:t>RISC processors are highly pipelined</a:t>
                      </a:r>
                    </a:p>
                  </a:txBody>
                  <a:tcPr marL="76200" marR="76200" marT="76200" marB="76200"/>
                </a:tc>
                <a:tc>
                  <a:txBody>
                    <a:bodyPr/>
                    <a:lstStyle/>
                    <a:p>
                      <a:pPr algn="l" fontAlgn="t"/>
                      <a:r>
                        <a:rPr lang="en-US" sz="1500">
                          <a:effectLst/>
                        </a:rPr>
                        <a:t>They are normally not pipelined or less pipelined</a:t>
                      </a:r>
                    </a:p>
                  </a:txBody>
                  <a:tcPr marL="76200" marR="76200" marT="76200" marB="76200"/>
                </a:tc>
                <a:extLst>
                  <a:ext uri="{0D108BD9-81ED-4DB2-BD59-A6C34878D82A}">
                    <a16:rowId xmlns:a16="http://schemas.microsoft.com/office/drawing/2014/main" val="10003"/>
                  </a:ext>
                </a:extLst>
              </a:tr>
              <a:tr h="713268">
                <a:tc>
                  <a:txBody>
                    <a:bodyPr/>
                    <a:lstStyle/>
                    <a:p>
                      <a:pPr algn="l" fontAlgn="t"/>
                      <a:r>
                        <a:rPr lang="en-US" sz="1500">
                          <a:effectLst/>
                        </a:rPr>
                        <a:t>10</a:t>
                      </a:r>
                    </a:p>
                  </a:txBody>
                  <a:tcPr marL="76200" marR="76200" marT="76200" marB="76200"/>
                </a:tc>
                <a:tc>
                  <a:txBody>
                    <a:bodyPr/>
                    <a:lstStyle/>
                    <a:p>
                      <a:pPr algn="l" fontAlgn="t"/>
                      <a:r>
                        <a:rPr lang="en-US" sz="1500">
                          <a:effectLst/>
                        </a:rPr>
                        <a:t>The complexity of RISC lies in the compiler that executes the program.</a:t>
                      </a:r>
                    </a:p>
                  </a:txBody>
                  <a:tcPr marL="76200" marR="76200" marT="76200" marB="76200"/>
                </a:tc>
                <a:tc>
                  <a:txBody>
                    <a:bodyPr/>
                    <a:lstStyle/>
                    <a:p>
                      <a:pPr algn="l" fontAlgn="t"/>
                      <a:r>
                        <a:rPr lang="en-US" sz="1500">
                          <a:effectLst/>
                        </a:rPr>
                        <a:t>The complexity lies in the micro program</a:t>
                      </a:r>
                    </a:p>
                  </a:txBody>
                  <a:tcPr marL="76200" marR="76200" marT="76200" marB="76200"/>
                </a:tc>
                <a:extLst>
                  <a:ext uri="{0D108BD9-81ED-4DB2-BD59-A6C34878D82A}">
                    <a16:rowId xmlns:a16="http://schemas.microsoft.com/office/drawing/2014/main" val="10004"/>
                  </a:ext>
                </a:extLst>
              </a:tr>
              <a:tr h="1550581">
                <a:tc>
                  <a:txBody>
                    <a:bodyPr/>
                    <a:lstStyle/>
                    <a:p>
                      <a:pPr algn="l" fontAlgn="t"/>
                      <a:r>
                        <a:rPr lang="en-US" sz="1500">
                          <a:effectLst/>
                        </a:rPr>
                        <a:t>11</a:t>
                      </a:r>
                    </a:p>
                  </a:txBody>
                  <a:tcPr marL="76200" marR="76200" marT="76200" marB="76200"/>
                </a:tc>
                <a:tc>
                  <a:txBody>
                    <a:bodyPr/>
                    <a:lstStyle/>
                    <a:p>
                      <a:pPr algn="l" fontAlgn="t"/>
                      <a:r>
                        <a:rPr lang="en-US" sz="1500" dirty="0">
                          <a:effectLst/>
                        </a:rPr>
                        <a:t>The most common RISC microprocessors are Alpha, ARC, ARM, AVR, MIPS, PA-RISC, PIC, Power Architecture, and SPARC.</a:t>
                      </a:r>
                    </a:p>
                  </a:txBody>
                  <a:tcPr marL="76200" marR="76200" marT="76200" marB="76200"/>
                </a:tc>
                <a:tc>
                  <a:txBody>
                    <a:bodyPr/>
                    <a:lstStyle/>
                    <a:p>
                      <a:pPr algn="l" fontAlgn="t"/>
                      <a:r>
                        <a:rPr lang="en-US" sz="1500" dirty="0">
                          <a:effectLst/>
                        </a:rPr>
                        <a:t>Examples of CISC processors are the System/360, VAX, PDP-11, Motorola 68000 family, AMD and Intel x86 CPUs.</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266022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843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71" y="0"/>
            <a:ext cx="9427029" cy="762000"/>
          </a:xfrm>
        </p:spPr>
        <p:txBody>
          <a:bodyPr>
            <a:normAutofit fontScale="90000"/>
          </a:bodyPr>
          <a:lstStyle/>
          <a:p>
            <a:r>
              <a:rPr lang="en-US" b="1" dirty="0" smtClean="0"/>
              <a:t>1.4. Instruction Format</a:t>
            </a:r>
            <a:endParaRPr lang="en-US" b="1" dirty="0"/>
          </a:p>
        </p:txBody>
      </p:sp>
      <p:sp>
        <p:nvSpPr>
          <p:cNvPr id="3" name="Content Placeholder 2"/>
          <p:cNvSpPr>
            <a:spLocks noGrp="1"/>
          </p:cNvSpPr>
          <p:nvPr>
            <p:ph idx="1"/>
          </p:nvPr>
        </p:nvSpPr>
        <p:spPr>
          <a:xfrm>
            <a:off x="953589" y="990602"/>
            <a:ext cx="10189028" cy="5297487"/>
          </a:xfrm>
        </p:spPr>
        <p:txBody>
          <a:bodyPr>
            <a:normAutofit/>
          </a:bodyPr>
          <a:lstStyle/>
          <a:p>
            <a:r>
              <a:rPr lang="en-US" altLang="ko-KR" dirty="0"/>
              <a:t>A computer instruction is often divided into two parts</a:t>
            </a:r>
          </a:p>
          <a:p>
            <a:pPr lvl="1"/>
            <a:r>
              <a:rPr lang="en-US" altLang="ko-KR" sz="2000" dirty="0"/>
              <a:t>An </a:t>
            </a:r>
            <a:r>
              <a:rPr lang="en-US" altLang="ko-KR" sz="2000" i="1" dirty="0"/>
              <a:t>opcode</a:t>
            </a:r>
            <a:r>
              <a:rPr lang="en-US" altLang="ko-KR" sz="2000" dirty="0"/>
              <a:t> (Operation Code) that specifies the operation for that instruction</a:t>
            </a:r>
          </a:p>
          <a:p>
            <a:pPr lvl="1"/>
            <a:r>
              <a:rPr lang="en-US" altLang="ko-KR" sz="2000" dirty="0"/>
              <a:t>An </a:t>
            </a:r>
            <a:r>
              <a:rPr lang="en-US" altLang="ko-KR" sz="2000" i="1" dirty="0"/>
              <a:t>address</a:t>
            </a:r>
            <a:r>
              <a:rPr lang="en-US" altLang="ko-KR" sz="2000" dirty="0"/>
              <a:t> that specifies the registers and/or locations in memory to use for that operation</a:t>
            </a:r>
          </a:p>
          <a:p>
            <a:r>
              <a:rPr lang="en-US" altLang="ko-KR" dirty="0"/>
              <a:t>In the Basic Computer, since the memory contains 4096 (= 2</a:t>
            </a:r>
            <a:r>
              <a:rPr lang="en-US" altLang="ko-KR" baseline="30000" dirty="0"/>
              <a:t>12</a:t>
            </a:r>
            <a:r>
              <a:rPr lang="en-US" altLang="ko-KR" dirty="0"/>
              <a:t>) words, we needs 12 bit to specify which memory address this instruction will use </a:t>
            </a:r>
          </a:p>
          <a:p>
            <a:r>
              <a:rPr lang="en-US" altLang="ko-KR" dirty="0"/>
              <a:t>In the Basic Computer, bit 15 of the instruction specifies the </a:t>
            </a:r>
            <a:r>
              <a:rPr lang="en-US" altLang="ko-KR" i="1" dirty="0">
                <a:solidFill>
                  <a:schemeClr val="tx2"/>
                </a:solidFill>
              </a:rPr>
              <a:t>addressing mode</a:t>
            </a:r>
            <a:r>
              <a:rPr lang="en-US" altLang="ko-KR" dirty="0"/>
              <a:t> (0: direct addressing, 1: indirect addressing)</a:t>
            </a:r>
          </a:p>
          <a:p>
            <a:r>
              <a:rPr lang="en-US" altLang="ko-KR" dirty="0"/>
              <a:t>Since the memory words, and hence the instructions, are 16 bits long, that leaves 3 bits for the instruction’s opcode</a:t>
            </a:r>
          </a:p>
          <a:p>
            <a:endParaRPr lang="en-US" altLang="ko-KR" dirty="0"/>
          </a:p>
          <a:p>
            <a:endParaRPr lang="en-US" sz="1800" dirty="0"/>
          </a:p>
        </p:txBody>
      </p:sp>
      <p:grpSp>
        <p:nvGrpSpPr>
          <p:cNvPr id="4" name="Group 20"/>
          <p:cNvGrpSpPr>
            <a:grpSpLocks/>
          </p:cNvGrpSpPr>
          <p:nvPr/>
        </p:nvGrpSpPr>
        <p:grpSpPr bwMode="auto">
          <a:xfrm>
            <a:off x="6172201" y="4460874"/>
            <a:ext cx="3958604" cy="1514474"/>
            <a:chOff x="1368" y="3165"/>
            <a:chExt cx="1633" cy="954"/>
          </a:xfrm>
        </p:grpSpPr>
        <p:sp>
          <p:nvSpPr>
            <p:cNvPr id="5" name="Rectangle 5"/>
            <p:cNvSpPr>
              <a:spLocks noChangeArrowheads="1"/>
            </p:cNvSpPr>
            <p:nvPr/>
          </p:nvSpPr>
          <p:spPr bwMode="auto">
            <a:xfrm>
              <a:off x="1433" y="3549"/>
              <a:ext cx="1568" cy="151"/>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6"/>
            <p:cNvSpPr>
              <a:spLocks noChangeArrowheads="1"/>
            </p:cNvSpPr>
            <p:nvPr/>
          </p:nvSpPr>
          <p:spPr bwMode="auto">
            <a:xfrm>
              <a:off x="1527" y="3543"/>
              <a:ext cx="33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dirty="0">
                  <a:solidFill>
                    <a:srgbClr val="000000"/>
                  </a:solidFill>
                  <a:latin typeface="Arial" charset="0"/>
                </a:rPr>
                <a:t>Opcode</a:t>
              </a:r>
            </a:p>
          </p:txBody>
        </p:sp>
        <p:sp>
          <p:nvSpPr>
            <p:cNvPr id="7" name="Rectangle 7"/>
            <p:cNvSpPr>
              <a:spLocks noChangeArrowheads="1"/>
            </p:cNvSpPr>
            <p:nvPr/>
          </p:nvSpPr>
          <p:spPr bwMode="auto">
            <a:xfrm>
              <a:off x="2181" y="3546"/>
              <a:ext cx="307"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Address</a:t>
              </a:r>
            </a:p>
          </p:txBody>
        </p:sp>
        <p:sp>
          <p:nvSpPr>
            <p:cNvPr id="8" name="Rectangle 8"/>
            <p:cNvSpPr>
              <a:spLocks noChangeArrowheads="1"/>
            </p:cNvSpPr>
            <p:nvPr/>
          </p:nvSpPr>
          <p:spPr bwMode="auto">
            <a:xfrm>
              <a:off x="1627" y="3165"/>
              <a:ext cx="7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600" dirty="0">
                  <a:solidFill>
                    <a:srgbClr val="000000"/>
                  </a:solidFill>
                  <a:latin typeface="Arial" charset="0"/>
                </a:rPr>
                <a:t>Instruction Format</a:t>
              </a:r>
            </a:p>
          </p:txBody>
        </p:sp>
        <p:sp>
          <p:nvSpPr>
            <p:cNvPr id="9" name="Line 9"/>
            <p:cNvSpPr>
              <a:spLocks noChangeShapeType="1"/>
            </p:cNvSpPr>
            <p:nvPr/>
          </p:nvSpPr>
          <p:spPr bwMode="auto">
            <a:xfrm>
              <a:off x="2058" y="3549"/>
              <a:ext cx="0" cy="14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10"/>
            <p:cNvSpPr>
              <a:spLocks noChangeArrowheads="1"/>
            </p:cNvSpPr>
            <p:nvPr/>
          </p:nvSpPr>
          <p:spPr bwMode="auto">
            <a:xfrm>
              <a:off x="1368" y="3420"/>
              <a:ext cx="14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15</a:t>
              </a:r>
            </a:p>
          </p:txBody>
        </p:sp>
        <p:sp>
          <p:nvSpPr>
            <p:cNvPr id="11" name="Rectangle 11"/>
            <p:cNvSpPr>
              <a:spLocks noChangeArrowheads="1"/>
            </p:cNvSpPr>
            <p:nvPr/>
          </p:nvSpPr>
          <p:spPr bwMode="auto">
            <a:xfrm>
              <a:off x="1536" y="3420"/>
              <a:ext cx="14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dirty="0">
                  <a:solidFill>
                    <a:srgbClr val="000000"/>
                  </a:solidFill>
                  <a:latin typeface="Arial" charset="0"/>
                </a:rPr>
                <a:t>14</a:t>
              </a:r>
            </a:p>
          </p:txBody>
        </p:sp>
        <p:sp>
          <p:nvSpPr>
            <p:cNvPr id="12" name="Rectangle 12"/>
            <p:cNvSpPr>
              <a:spLocks noChangeArrowheads="1"/>
            </p:cNvSpPr>
            <p:nvPr/>
          </p:nvSpPr>
          <p:spPr bwMode="auto">
            <a:xfrm>
              <a:off x="1837" y="3420"/>
              <a:ext cx="145"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12</a:t>
              </a:r>
            </a:p>
          </p:txBody>
        </p:sp>
        <p:sp>
          <p:nvSpPr>
            <p:cNvPr id="13" name="Rectangle 13"/>
            <p:cNvSpPr>
              <a:spLocks noChangeArrowheads="1"/>
            </p:cNvSpPr>
            <p:nvPr/>
          </p:nvSpPr>
          <p:spPr bwMode="auto">
            <a:xfrm>
              <a:off x="2865" y="3420"/>
              <a:ext cx="11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0</a:t>
              </a:r>
            </a:p>
          </p:txBody>
        </p:sp>
        <p:sp>
          <p:nvSpPr>
            <p:cNvPr id="14" name="Rectangle 14"/>
            <p:cNvSpPr>
              <a:spLocks noChangeArrowheads="1"/>
            </p:cNvSpPr>
            <p:nvPr/>
          </p:nvSpPr>
          <p:spPr bwMode="auto">
            <a:xfrm>
              <a:off x="1421" y="3553"/>
              <a:ext cx="93"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I</a:t>
              </a:r>
            </a:p>
          </p:txBody>
        </p:sp>
        <p:sp>
          <p:nvSpPr>
            <p:cNvPr id="15" name="Line 15"/>
            <p:cNvSpPr>
              <a:spLocks noChangeShapeType="1"/>
            </p:cNvSpPr>
            <p:nvPr/>
          </p:nvSpPr>
          <p:spPr bwMode="auto">
            <a:xfrm>
              <a:off x="1552" y="3549"/>
              <a:ext cx="0" cy="151"/>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6"/>
            <p:cNvSpPr>
              <a:spLocks noChangeArrowheads="1"/>
            </p:cNvSpPr>
            <p:nvPr/>
          </p:nvSpPr>
          <p:spPr bwMode="auto">
            <a:xfrm>
              <a:off x="1989" y="3420"/>
              <a:ext cx="14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defTabSz="762000" latinLnBrk="1">
                <a:defRPr kumimoji="1" sz="2400">
                  <a:solidFill>
                    <a:schemeClr val="tx1"/>
                  </a:solidFill>
                  <a:latin typeface="Times New Roman" pitchFamily="18" charset="0"/>
                  <a:ea typeface="굴림" pitchFamily="50" charset="-127"/>
                </a:defRPr>
              </a:lvl1pPr>
              <a:lvl2pPr marL="571500" defTabSz="762000" latinLnBrk="1">
                <a:defRPr kumimoji="1" sz="2400">
                  <a:solidFill>
                    <a:schemeClr val="tx1"/>
                  </a:solidFill>
                  <a:latin typeface="Times New Roman" pitchFamily="18" charset="0"/>
                  <a:ea typeface="굴림" pitchFamily="50" charset="-127"/>
                </a:defRPr>
              </a:lvl2pPr>
              <a:lvl3pPr marL="1143000" defTabSz="762000" latinLnBrk="1">
                <a:defRPr kumimoji="1" sz="2400">
                  <a:solidFill>
                    <a:schemeClr val="tx1"/>
                  </a:solidFill>
                  <a:latin typeface="Times New Roman" pitchFamily="18" charset="0"/>
                  <a:ea typeface="굴림" pitchFamily="50" charset="-127"/>
                </a:defRPr>
              </a:lvl3pPr>
              <a:lvl4pPr marL="1714500" defTabSz="762000" latinLnBrk="1">
                <a:defRPr kumimoji="1" sz="2400">
                  <a:solidFill>
                    <a:schemeClr val="tx1"/>
                  </a:solidFill>
                  <a:latin typeface="Times New Roman" pitchFamily="18" charset="0"/>
                  <a:ea typeface="굴림" pitchFamily="50" charset="-127"/>
                </a:defRPr>
              </a:lvl4pPr>
              <a:lvl5pPr marL="2286000" defTabSz="762000" latinLnBrk="1">
                <a:defRPr kumimoji="1" sz="2400">
                  <a:solidFill>
                    <a:schemeClr val="tx1"/>
                  </a:solidFill>
                  <a:latin typeface="Times New Roman" pitchFamily="18" charset="0"/>
                  <a:ea typeface="굴림" pitchFamily="50" charset="-127"/>
                </a:defRPr>
              </a:lvl5pPr>
              <a:lvl6pPr marL="2743200" defTabSz="7620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defTabSz="7620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defTabSz="7620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defTabSz="7620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200">
                  <a:solidFill>
                    <a:srgbClr val="000000"/>
                  </a:solidFill>
                  <a:latin typeface="Arial" charset="0"/>
                </a:rPr>
                <a:t>11</a:t>
              </a:r>
            </a:p>
          </p:txBody>
        </p:sp>
        <p:sp>
          <p:nvSpPr>
            <p:cNvPr id="17" name="Text Box 18"/>
            <p:cNvSpPr txBox="1">
              <a:spLocks noChangeArrowheads="1"/>
            </p:cNvSpPr>
            <p:nvPr/>
          </p:nvSpPr>
          <p:spPr bwMode="auto">
            <a:xfrm>
              <a:off x="1506" y="3828"/>
              <a:ext cx="4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algn="ctr" latinLnBrk="0"/>
              <a:r>
                <a:rPr lang="en-US" altLang="ko-KR" sz="1200">
                  <a:latin typeface="Arial" charset="0"/>
                </a:rPr>
                <a:t>Addressing </a:t>
              </a:r>
            </a:p>
            <a:p>
              <a:pPr algn="ctr" latinLnBrk="0"/>
              <a:r>
                <a:rPr lang="en-US" altLang="ko-KR" sz="1200">
                  <a:latin typeface="Arial" charset="0"/>
                </a:rPr>
                <a:t>mode</a:t>
              </a:r>
            </a:p>
          </p:txBody>
        </p:sp>
        <p:sp>
          <p:nvSpPr>
            <p:cNvPr id="18" name="Line 19"/>
            <p:cNvSpPr>
              <a:spLocks noChangeShapeType="1"/>
            </p:cNvSpPr>
            <p:nvPr/>
          </p:nvSpPr>
          <p:spPr bwMode="auto">
            <a:xfrm flipH="1" flipV="1">
              <a:off x="1494" y="3708"/>
              <a:ext cx="72" cy="1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426199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228600"/>
            <a:ext cx="9884229" cy="762000"/>
          </a:xfrm>
        </p:spPr>
        <p:txBody>
          <a:bodyPr>
            <a:normAutofit fontScale="90000"/>
          </a:bodyPr>
          <a:lstStyle/>
          <a:p>
            <a:r>
              <a:rPr lang="en-US" b="1" dirty="0" smtClean="0"/>
              <a:t>1.4. Instruction Format </a:t>
            </a:r>
            <a:r>
              <a:rPr lang="en-US" b="1" dirty="0" err="1" smtClean="0"/>
              <a:t>contd</a:t>
            </a:r>
            <a:r>
              <a:rPr lang="en-US" b="1" dirty="0" smtClean="0"/>
              <a:t>…</a:t>
            </a:r>
            <a:endParaRPr lang="en-US" b="1" dirty="0"/>
          </a:p>
        </p:txBody>
      </p:sp>
      <p:sp>
        <p:nvSpPr>
          <p:cNvPr id="3" name="Content Placeholder 2"/>
          <p:cNvSpPr>
            <a:spLocks noGrp="1"/>
          </p:cNvSpPr>
          <p:nvPr>
            <p:ph idx="1"/>
          </p:nvPr>
        </p:nvSpPr>
        <p:spPr>
          <a:xfrm>
            <a:off x="457201" y="1066800"/>
            <a:ext cx="10855234" cy="5638800"/>
          </a:xfrm>
        </p:spPr>
        <p:txBody>
          <a:bodyPr>
            <a:noAutofit/>
          </a:bodyPr>
          <a:lstStyle/>
          <a:p>
            <a:pPr algn="just"/>
            <a:r>
              <a:rPr lang="en-US" sz="2200" dirty="0"/>
              <a:t>The computer system presented here has three instruction formats.</a:t>
            </a:r>
          </a:p>
          <a:p>
            <a:pPr algn="just"/>
            <a:r>
              <a:rPr lang="en-US" sz="2200" dirty="0"/>
              <a:t> Since instruction register is of 16 bits, the opcode part has 3 bits and interpretation of the remaining bits depends on the type of instruction. The three main types of instructions differ from each other depending on the value in opcode field.</a:t>
            </a:r>
          </a:p>
          <a:p>
            <a:pPr algn="just"/>
            <a:endParaRPr lang="en-US" sz="2200" dirty="0"/>
          </a:p>
          <a:p>
            <a:pPr lvl="1" algn="just"/>
            <a:r>
              <a:rPr lang="en-US" sz="2200" b="1" dirty="0"/>
              <a:t>Memory reference instruction: </a:t>
            </a:r>
            <a:r>
              <a:rPr lang="en-US" sz="2200" dirty="0"/>
              <a:t>It uses 12 bits to specify the address .Mode Bit, I=0 for Direct Addressing and 1 for Indirect Addressing.</a:t>
            </a:r>
          </a:p>
          <a:p>
            <a:pPr marL="274320" lvl="1" indent="0" algn="just">
              <a:buNone/>
            </a:pPr>
            <a:endParaRPr lang="en-US" sz="2200" dirty="0"/>
          </a:p>
        </p:txBody>
      </p:sp>
    </p:spTree>
    <p:extLst>
      <p:ext uri="{BB962C8B-B14F-4D97-AF65-F5344CB8AC3E}">
        <p14:creationId xmlns:p14="http://schemas.microsoft.com/office/powerpoint/2010/main" val="1107387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3" y="228600"/>
            <a:ext cx="11051177" cy="685800"/>
          </a:xfrm>
        </p:spPr>
        <p:txBody>
          <a:bodyPr>
            <a:normAutofit fontScale="90000"/>
          </a:bodyPr>
          <a:lstStyle/>
          <a:p>
            <a:r>
              <a:rPr lang="en-US" b="1" dirty="0" smtClean="0"/>
              <a:t>1.4.Instruction Format           </a:t>
            </a:r>
            <a:r>
              <a:rPr lang="en-US" sz="2500" b="1" dirty="0" err="1" smtClean="0"/>
              <a:t>contd</a:t>
            </a:r>
            <a:r>
              <a:rPr lang="en-US" sz="2500" b="1" dirty="0"/>
              <a:t>…</a:t>
            </a:r>
          </a:p>
        </p:txBody>
      </p:sp>
      <p:sp>
        <p:nvSpPr>
          <p:cNvPr id="3" name="Content Placeholder 2"/>
          <p:cNvSpPr>
            <a:spLocks noGrp="1"/>
          </p:cNvSpPr>
          <p:nvPr>
            <p:ph idx="1"/>
          </p:nvPr>
        </p:nvSpPr>
        <p:spPr>
          <a:xfrm>
            <a:off x="666206" y="1066800"/>
            <a:ext cx="10724604" cy="5486400"/>
          </a:xfrm>
        </p:spPr>
        <p:txBody>
          <a:bodyPr>
            <a:noAutofit/>
          </a:bodyPr>
          <a:lstStyle/>
          <a:p>
            <a:pPr lvl="1" algn="just"/>
            <a:r>
              <a:rPr lang="en-US" sz="2000" b="1" dirty="0"/>
              <a:t>Register reference instruction</a:t>
            </a:r>
            <a:r>
              <a:rPr lang="en-US" sz="2000" dirty="0"/>
              <a:t>: In this opcode has a value 111 and 0 in the leftmost bit position. In this operand from the memory is not needed and operation is directly performed on the processor register specified. </a:t>
            </a:r>
            <a:endParaRPr lang="en-US" sz="2000" dirty="0" smtClean="0"/>
          </a:p>
          <a:p>
            <a:pPr marL="548640" lvl="2" indent="0" algn="just">
              <a:buNone/>
            </a:pPr>
            <a:r>
              <a:rPr lang="en-US" sz="1800" dirty="0" smtClean="0"/>
              <a:t>	Since </a:t>
            </a:r>
            <a:r>
              <a:rPr lang="en-US" sz="1800" dirty="0"/>
              <a:t>we assumed only one Processor Register (AC), in Register reference instruction the </a:t>
            </a:r>
            <a:r>
              <a:rPr lang="en-US" sz="1800" dirty="0" smtClean="0"/>
              <a:t>	operand </a:t>
            </a:r>
            <a:r>
              <a:rPr lang="en-US" sz="1800" dirty="0"/>
              <a:t>is implicit (contents of AC). For example Shift AC, Complement AC. The remaining </a:t>
            </a:r>
            <a:r>
              <a:rPr lang="en-US" sz="1800" dirty="0" smtClean="0"/>
              <a:t>	12 </a:t>
            </a:r>
            <a:r>
              <a:rPr lang="en-US" sz="1800" dirty="0"/>
              <a:t>bits of the instruction register can be used to specify any one of the different register </a:t>
            </a:r>
            <a:r>
              <a:rPr lang="en-US" sz="1800" dirty="0" smtClean="0"/>
              <a:t>	reference </a:t>
            </a:r>
            <a:r>
              <a:rPr lang="en-US" sz="1800" dirty="0"/>
              <a:t>instructions.</a:t>
            </a:r>
            <a:endParaRPr lang="en-US" sz="1800" b="1" dirty="0"/>
          </a:p>
          <a:p>
            <a:pPr marL="393192" lvl="1" indent="0" algn="just">
              <a:buNone/>
            </a:pPr>
            <a:endParaRPr lang="en-US" sz="2000" b="1" dirty="0">
              <a:latin typeface="Times New Roman" panose="02020603050405020304" pitchFamily="18" charset="0"/>
              <a:cs typeface="Times New Roman" panose="02020603050405020304" pitchFamily="18" charset="0"/>
            </a:endParaRPr>
          </a:p>
          <a:p>
            <a:pPr lvl="1" algn="just"/>
            <a:r>
              <a:rPr lang="en-US" sz="2000" b="1" dirty="0"/>
              <a:t>Input/Output</a:t>
            </a:r>
            <a:r>
              <a:rPr lang="en-US" sz="2000" dirty="0"/>
              <a:t>: It has a value 111 in opcode and 1 in the leftmost bit of instruction register. The remaining 12 bits of the instruction register are used to specify any one of the Input/output instructions.</a:t>
            </a:r>
          </a:p>
          <a:p>
            <a:pPr marL="0" indent="0" algn="just">
              <a:buNone/>
            </a:pPr>
            <a:endParaRPr lang="en-US" dirty="0"/>
          </a:p>
          <a:p>
            <a:pPr marL="0" indent="0" algn="just">
              <a:buNone/>
            </a:pPr>
            <a:r>
              <a:rPr lang="en-US" dirty="0"/>
              <a:t>Thus, if the 3 bits of the code field contain a value 111 then it is either register reference or Input/Output. The control then checks the value in the first bit of instruction register, if it is 1 it is an Input/Output, if it is 0 then it is a register reference.</a:t>
            </a:r>
          </a:p>
          <a:p>
            <a:pPr algn="just"/>
            <a:endParaRPr lang="en-US" dirty="0"/>
          </a:p>
          <a:p>
            <a:endParaRPr lang="en-US" dirty="0"/>
          </a:p>
        </p:txBody>
      </p:sp>
    </p:spTree>
    <p:extLst>
      <p:ext uri="{BB962C8B-B14F-4D97-AF65-F5344CB8AC3E}">
        <p14:creationId xmlns:p14="http://schemas.microsoft.com/office/powerpoint/2010/main" val="37790953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125</TotalTime>
  <Words>4336</Words>
  <Application>Microsoft Office PowerPoint</Application>
  <PresentationFormat>Widescreen</PresentationFormat>
  <Paragraphs>965</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굴림</vt:lpstr>
      <vt:lpstr>Arial</vt:lpstr>
      <vt:lpstr>바탕</vt:lpstr>
      <vt:lpstr>Rockwell</vt:lpstr>
      <vt:lpstr>Rockwell Condensed</vt:lpstr>
      <vt:lpstr>Symbol</vt:lpstr>
      <vt:lpstr>Times New Roman</vt:lpstr>
      <vt:lpstr>Wingdings</vt:lpstr>
      <vt:lpstr>Wood Type</vt:lpstr>
      <vt:lpstr>  Unit II: ALU Design Lecture 15</vt:lpstr>
      <vt:lpstr>Contents</vt:lpstr>
      <vt:lpstr>Instruction formats</vt:lpstr>
      <vt:lpstr>1. 1 Introduction</vt:lpstr>
      <vt:lpstr>1.2. The Basic Computer</vt:lpstr>
      <vt:lpstr>1.3. Instructions</vt:lpstr>
      <vt:lpstr>1.4. Instruction Format</vt:lpstr>
      <vt:lpstr>1.4. Instruction Format contd…</vt:lpstr>
      <vt:lpstr>1.4.Instruction Format           contd…</vt:lpstr>
      <vt:lpstr>1.4. Instruction Format           contd…</vt:lpstr>
      <vt:lpstr>1.4. Instruction Format           contd…</vt:lpstr>
      <vt:lpstr>1.4. Instruction Format           contd…</vt:lpstr>
      <vt:lpstr>1.4. Instruction Format           contd…</vt:lpstr>
      <vt:lpstr>1.4. Instruction Format           contd…</vt:lpstr>
      <vt:lpstr>5. Processor Registers</vt:lpstr>
      <vt:lpstr>2. Timing and control</vt:lpstr>
      <vt:lpstr>2. Timing and control</vt:lpstr>
      <vt:lpstr>2.1 Processor Registers     contd…</vt:lpstr>
      <vt:lpstr>2.1 Processor Registers     contd…</vt:lpstr>
      <vt:lpstr>2. 2 Common Bus System</vt:lpstr>
      <vt:lpstr>2. 2 Common Bus System            contd…</vt:lpstr>
      <vt:lpstr>2. 2 Common Bus System            contd…</vt:lpstr>
      <vt:lpstr>2.3. Timing and Control</vt:lpstr>
      <vt:lpstr>2.4. Timing Signals</vt:lpstr>
      <vt:lpstr>3. Instruction Sequencing and instruction  cycle</vt:lpstr>
      <vt:lpstr>3.1. Instruction Cycle</vt:lpstr>
      <vt:lpstr>3.1.1  Fetch and Decode</vt:lpstr>
      <vt:lpstr>3.1.2. Determine the Type of the Instruction</vt:lpstr>
      <vt:lpstr>4. Register reference Instructions</vt:lpstr>
      <vt:lpstr>4. Register Reference Instruction</vt:lpstr>
      <vt:lpstr>4. Register Reference Instruction contd…</vt:lpstr>
      <vt:lpstr>5. Memory Reference Instructions</vt:lpstr>
      <vt:lpstr>5. Memory Reference Instruction</vt:lpstr>
      <vt:lpstr>5 Memory Reference Instruction      contd…</vt:lpstr>
      <vt:lpstr>5. Memory Reference Instruction           contd…</vt:lpstr>
      <vt:lpstr>5. Memory Reference Instruction contd…</vt:lpstr>
      <vt:lpstr>6. Input Output Instructions</vt:lpstr>
      <vt:lpstr>6. Input Output Instruction</vt:lpstr>
      <vt:lpstr>6.1. Input-Output and Interrupt</vt:lpstr>
      <vt:lpstr>6.2. Program Controlled Data Transfer</vt:lpstr>
      <vt:lpstr>6.3.   Input Output Instructions</vt:lpstr>
      <vt:lpstr>7. Program Conrol</vt:lpstr>
      <vt:lpstr>7.1 FLAG, PROCESSOR STATUS WORD</vt:lpstr>
      <vt:lpstr>7.2. PROGRAM  CONTROL  INSTRUCTIONS</vt:lpstr>
      <vt:lpstr>7.3. CONDITIONAL  BRANCH  INSTRUCTIONS</vt:lpstr>
      <vt:lpstr>7.4. SUBROUTINE  CALL  AND  RETURN</vt:lpstr>
      <vt:lpstr>7.5. PROGRAM  INTERRUPT</vt:lpstr>
      <vt:lpstr>7.5.1 INTERRUPT  PROCEDURE</vt:lpstr>
      <vt:lpstr>8. Performance and Metrics</vt:lpstr>
      <vt:lpstr>8.1. Computer Performance Factors</vt:lpstr>
      <vt:lpstr>8.1. Computer Performance Factors  contd…</vt:lpstr>
      <vt:lpstr>8.2. System Performance measurement</vt:lpstr>
      <vt:lpstr>8.2.1 MIPS</vt:lpstr>
      <vt:lpstr>8.2.2 Benchmark Programs</vt:lpstr>
      <vt:lpstr>8.2.3. Benchmark Suite</vt:lpstr>
      <vt:lpstr>8.2.4. SPEC Rating</vt:lpstr>
      <vt:lpstr>8.3. High Performance Architecture</vt:lpstr>
      <vt:lpstr>8.3.1 Reducing Memory Access Time</vt:lpstr>
      <vt:lpstr>8.3.2. Reducing Instruction Decode Time</vt:lpstr>
      <vt:lpstr>8.4. Instruction Set</vt:lpstr>
      <vt:lpstr>8.4.1 Differences </vt:lpstr>
      <vt:lpstr>8.4.1 Differences                     contd…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Avita Katal</dc:creator>
  <cp:lastModifiedBy>Avita Katal</cp:lastModifiedBy>
  <cp:revision>20</cp:revision>
  <dcterms:created xsi:type="dcterms:W3CDTF">2018-07-17T09:52:39Z</dcterms:created>
  <dcterms:modified xsi:type="dcterms:W3CDTF">2018-07-17T11:58:44Z</dcterms:modified>
</cp:coreProperties>
</file>