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F5D082-E5F5-4768-A713-0938BDECF449}" type="datetimeFigureOut">
              <a:rPr lang="en-US" smtClean="0"/>
              <a:t>7/24/2017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51D58F-43C6-4465-9E6E-1BA0B67A8EED}" type="slidenum">
              <a:rPr lang="en-US" smtClean="0"/>
              <a:t>‹#›</a:t>
            </a:fld>
            <a:endParaRPr lang="en-US"/>
          </a:p>
        </p:txBody>
      </p:sp>
    </p:spTree>
    <p:extLst>
      <p:ext uri="{BB962C8B-B14F-4D97-AF65-F5344CB8AC3E}">
        <p14:creationId xmlns:p14="http://schemas.microsoft.com/office/powerpoint/2010/main" val="2879187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78E9744-D991-4650-BBDC-3DF7CDCA26A2}" type="slidenum">
              <a:rPr lang="en-US" altLang="en-US" sz="1200"/>
              <a:pPr/>
              <a:t>6</a:t>
            </a:fld>
            <a:endParaRPr lang="en-US" altLang="en-US" sz="1200"/>
          </a:p>
        </p:txBody>
      </p:sp>
      <p:sp>
        <p:nvSpPr>
          <p:cNvPr id="37891" name="Rectangle 2"/>
          <p:cNvSpPr>
            <a:spLocks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624311B-5741-4496-89C3-FF600FF4A27A}" type="slidenum">
              <a:rPr lang="en-US" altLang="en-US" sz="1200"/>
              <a:pPr/>
              <a:t>7</a:t>
            </a:fld>
            <a:endParaRPr lang="en-US" altLang="en-US" sz="1200"/>
          </a:p>
        </p:txBody>
      </p:sp>
      <p:sp>
        <p:nvSpPr>
          <p:cNvPr id="38915" name="Rectangle 2"/>
          <p:cNvSpPr>
            <a:spLocks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C4C7A99-35FD-434B-96E2-3E47E41957E2}" type="slidenum">
              <a:rPr lang="en-US" altLang="en-US" sz="1200"/>
              <a:pPr/>
              <a:t>8</a:t>
            </a:fld>
            <a:endParaRPr lang="en-US" altLang="en-US" sz="1200"/>
          </a:p>
        </p:txBody>
      </p:sp>
      <p:sp>
        <p:nvSpPr>
          <p:cNvPr id="39939" name="Rectangle 2"/>
          <p:cNvSpPr>
            <a:spLocks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endParaRPr lang="en-GB"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676400"/>
            <a:ext cx="7772400" cy="1470025"/>
          </a:xfrm>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 Instruction Interpretation &amp; Execution</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67000" y="3886200"/>
            <a:ext cx="5486400" cy="1752600"/>
          </a:xfrm>
        </p:spPr>
        <p:txBody>
          <a:bodyPr>
            <a:normAutofit fontScale="92500" lnSpcReduction="20000"/>
          </a:bodyPr>
          <a:lstStyle/>
          <a:p>
            <a:r>
              <a:rPr lang="en-US" dirty="0" smtClean="0"/>
              <a:t>Anurag Tiwari</a:t>
            </a:r>
          </a:p>
          <a:p>
            <a:r>
              <a:rPr lang="en-US" dirty="0" smtClean="0"/>
              <a:t>Assistant Professor</a:t>
            </a:r>
          </a:p>
          <a:p>
            <a:r>
              <a:rPr lang="en-US" dirty="0" smtClean="0"/>
              <a:t>School of Computer Science and Engineering</a:t>
            </a:r>
            <a:endParaRPr lang="en-US" dirty="0"/>
          </a:p>
        </p:txBody>
      </p:sp>
    </p:spTree>
    <p:extLst>
      <p:ext uri="{BB962C8B-B14F-4D97-AF65-F5344CB8AC3E}">
        <p14:creationId xmlns:p14="http://schemas.microsoft.com/office/powerpoint/2010/main" val="2061036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Execution of Instruction</a:t>
            </a:r>
            <a:endParaRPr lang="en-US" dirty="0"/>
          </a:p>
        </p:txBody>
      </p:sp>
      <p:sp>
        <p:nvSpPr>
          <p:cNvPr id="3" name="Content Placeholder 2"/>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The PC is used to determine which instruction is executed, and based on this execution, the PC is updated accordingly to the next instruction to be run.</a:t>
            </a:r>
          </a:p>
          <a:p>
            <a:r>
              <a:rPr lang="en-US" sz="2400" dirty="0">
                <a:latin typeface="Times New Roman" panose="02020603050405020304" pitchFamily="18" charset="0"/>
                <a:cs typeface="Times New Roman" panose="02020603050405020304" pitchFamily="18" charset="0"/>
              </a:rPr>
              <a:t>Essentially, a CPU repeatedly fetches instructions and executes them</a:t>
            </a:r>
          </a:p>
          <a:p>
            <a:endParaRPr lang="en-US" dirty="0"/>
          </a:p>
        </p:txBody>
      </p:sp>
    </p:spTree>
    <p:extLst>
      <p:ext uri="{BB962C8B-B14F-4D97-AF65-F5344CB8AC3E}">
        <p14:creationId xmlns:p14="http://schemas.microsoft.com/office/powerpoint/2010/main" val="3457685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Instruction Execution Steps</a:t>
            </a:r>
            <a:endPar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Fetch </a:t>
            </a:r>
            <a:r>
              <a:rPr lang="en-US" sz="2400" dirty="0" smtClean="0">
                <a:latin typeface="Times New Roman" panose="02020603050405020304" pitchFamily="18" charset="0"/>
                <a:cs typeface="Times New Roman" panose="02020603050405020304" pitchFamily="18" charset="0"/>
              </a:rPr>
              <a:t>instruction</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Decode instruction and Fetch </a:t>
            </a:r>
            <a:r>
              <a:rPr lang="en-US" sz="2400" dirty="0" smtClean="0">
                <a:latin typeface="Times New Roman" panose="02020603050405020304" pitchFamily="18" charset="0"/>
                <a:cs typeface="Times New Roman" panose="02020603050405020304" pitchFamily="18" charset="0"/>
              </a:rPr>
              <a:t>Operands</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Perform ALU </a:t>
            </a:r>
            <a:r>
              <a:rPr lang="en-US" sz="2400" dirty="0" smtClean="0">
                <a:latin typeface="Times New Roman" panose="02020603050405020304" pitchFamily="18" charset="0"/>
                <a:cs typeface="Times New Roman" panose="02020603050405020304" pitchFamily="18" charset="0"/>
              </a:rPr>
              <a:t>operation</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Access </a:t>
            </a:r>
            <a:r>
              <a:rPr lang="en-US" sz="2400" dirty="0" smtClean="0">
                <a:latin typeface="Times New Roman" panose="02020603050405020304" pitchFamily="18" charset="0"/>
                <a:cs typeface="Times New Roman" panose="02020603050405020304" pitchFamily="18" charset="0"/>
              </a:rPr>
              <a:t>memory</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Write back result to register </a:t>
            </a:r>
            <a:r>
              <a:rPr lang="en-US" sz="2400" dirty="0" smtClean="0">
                <a:latin typeface="Times New Roman" panose="02020603050405020304" pitchFamily="18" charset="0"/>
                <a:cs typeface="Times New Roman" panose="02020603050405020304" pitchFamily="18" charset="0"/>
              </a:rPr>
              <a:t>file</a:t>
            </a: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 Update the PC</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7147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 1: Fetch instruction</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sz="3100" dirty="0">
                <a:latin typeface="Times New Roman" panose="02020603050405020304" pitchFamily="18" charset="0"/>
                <a:cs typeface="Times New Roman" panose="02020603050405020304" pitchFamily="18" charset="0"/>
              </a:rPr>
              <a:t>To fetch an instruction involves the following steps:</a:t>
            </a:r>
          </a:p>
          <a:p>
            <a:pPr marL="514350" indent="-514350">
              <a:buFont typeface="+mj-lt"/>
              <a:buAutoNum type="arabicPeriod"/>
            </a:pPr>
            <a:r>
              <a:rPr lang="en-US" sz="3100" dirty="0">
                <a:latin typeface="Times New Roman" panose="02020603050405020304" pitchFamily="18" charset="0"/>
                <a:cs typeface="Times New Roman" panose="02020603050405020304" pitchFamily="18" charset="0"/>
              </a:rPr>
              <a:t>CPU must place an address to the MAR.</a:t>
            </a:r>
          </a:p>
          <a:p>
            <a:pPr marL="514350" indent="-514350">
              <a:buFont typeface="+mj-lt"/>
              <a:buAutoNum type="arabicPeriod"/>
            </a:pPr>
            <a:r>
              <a:rPr lang="en-US" sz="3100" dirty="0">
                <a:latin typeface="Times New Roman" panose="02020603050405020304" pitchFamily="18" charset="0"/>
                <a:cs typeface="Times New Roman" panose="02020603050405020304" pitchFamily="18" charset="0"/>
              </a:rPr>
              <a:t>CPU must activate the </a:t>
            </a:r>
            <a:r>
              <a:rPr lang="en-US" sz="3100" dirty="0" smtClean="0">
                <a:latin typeface="Times New Roman" panose="02020603050405020304" pitchFamily="18" charset="0"/>
                <a:cs typeface="Times New Roman" panose="02020603050405020304" pitchFamily="18" charset="0"/>
              </a:rPr>
              <a:t>tristate </a:t>
            </a:r>
            <a:r>
              <a:rPr lang="en-US" sz="3100" dirty="0">
                <a:latin typeface="Times New Roman" panose="02020603050405020304" pitchFamily="18" charset="0"/>
                <a:cs typeface="Times New Roman" panose="02020603050405020304" pitchFamily="18" charset="0"/>
              </a:rPr>
              <a:t>buffer so MAR contents are placed on the address bus.</a:t>
            </a:r>
          </a:p>
          <a:p>
            <a:pPr marL="514350" indent="-514350">
              <a:buFont typeface="+mj-lt"/>
              <a:buAutoNum type="arabicPeriod"/>
            </a:pPr>
            <a:r>
              <a:rPr lang="en-US" sz="3100" dirty="0">
                <a:latin typeface="Times New Roman" panose="02020603050405020304" pitchFamily="18" charset="0"/>
                <a:cs typeface="Times New Roman" panose="02020603050405020304" pitchFamily="18" charset="0"/>
              </a:rPr>
              <a:t>CPU sends </a:t>
            </a:r>
            <a:r>
              <a:rPr lang="en-US" sz="3100" b="1" dirty="0">
                <a:latin typeface="Times New Roman" panose="02020603050405020304" pitchFamily="18" charset="0"/>
                <a:cs typeface="Times New Roman" panose="02020603050405020304" pitchFamily="18" charset="0"/>
              </a:rPr>
              <a:t>R/\W = 1</a:t>
            </a:r>
            <a:r>
              <a:rPr lang="en-US" sz="3100" dirty="0">
                <a:latin typeface="Times New Roman" panose="02020603050405020304" pitchFamily="18" charset="0"/>
                <a:cs typeface="Times New Roman" panose="02020603050405020304" pitchFamily="18" charset="0"/>
              </a:rPr>
              <a:t> and </a:t>
            </a:r>
            <a:r>
              <a:rPr lang="en-US" sz="3100" b="1" dirty="0">
                <a:latin typeface="Times New Roman" panose="02020603050405020304" pitchFamily="18" charset="0"/>
                <a:cs typeface="Times New Roman" panose="02020603050405020304" pitchFamily="18" charset="0"/>
              </a:rPr>
              <a:t>CE = 1</a:t>
            </a:r>
            <a:r>
              <a:rPr lang="en-US" sz="3100" dirty="0">
                <a:latin typeface="Times New Roman" panose="02020603050405020304" pitchFamily="18" charset="0"/>
                <a:cs typeface="Times New Roman" panose="02020603050405020304" pitchFamily="18" charset="0"/>
              </a:rPr>
              <a:t> to memory, to indicate it wants to do a read.</a:t>
            </a:r>
          </a:p>
          <a:p>
            <a:pPr marL="514350" indent="-514350">
              <a:buFont typeface="+mj-lt"/>
              <a:buAutoNum type="arabicPeriod"/>
            </a:pPr>
            <a:r>
              <a:rPr lang="en-US" sz="3100" dirty="0">
                <a:latin typeface="Times New Roman" panose="02020603050405020304" pitchFamily="18" charset="0"/>
                <a:cs typeface="Times New Roman" panose="02020603050405020304" pitchFamily="18" charset="0"/>
              </a:rPr>
              <a:t>Memory eventually puts instruction on the data </a:t>
            </a:r>
            <a:r>
              <a:rPr lang="en-US" sz="3100" dirty="0" smtClean="0">
                <a:latin typeface="Times New Roman" panose="02020603050405020304" pitchFamily="18" charset="0"/>
                <a:cs typeface="Times New Roman" panose="02020603050405020304" pitchFamily="18" charset="0"/>
              </a:rPr>
              <a:t>bus. Memory </a:t>
            </a:r>
            <a:r>
              <a:rPr lang="en-US" sz="3100" dirty="0">
                <a:latin typeface="Times New Roman" panose="02020603050405020304" pitchFamily="18" charset="0"/>
                <a:cs typeface="Times New Roman" panose="02020603050405020304" pitchFamily="18" charset="0"/>
              </a:rPr>
              <a:t>sends </a:t>
            </a:r>
            <a:r>
              <a:rPr lang="en-US" sz="3100" b="1" dirty="0">
                <a:latin typeface="Times New Roman" panose="02020603050405020304" pitchFamily="18" charset="0"/>
                <a:cs typeface="Times New Roman" panose="02020603050405020304" pitchFamily="18" charset="0"/>
              </a:rPr>
              <a:t>ACK = 1</a:t>
            </a:r>
            <a:r>
              <a:rPr lang="en-US" sz="3100" dirty="0">
                <a:latin typeface="Times New Roman" panose="02020603050405020304" pitchFamily="18" charset="0"/>
                <a:cs typeface="Times New Roman" panose="02020603050405020304" pitchFamily="18" charset="0"/>
              </a:rPr>
              <a:t>.</a:t>
            </a:r>
          </a:p>
          <a:p>
            <a:pPr marL="514350" indent="-514350">
              <a:buFont typeface="+mj-lt"/>
              <a:buAutoNum type="arabicPeriod"/>
            </a:pPr>
            <a:r>
              <a:rPr lang="en-US" sz="3100" dirty="0">
                <a:latin typeface="Times New Roman" panose="02020603050405020304" pitchFamily="18" charset="0"/>
                <a:cs typeface="Times New Roman" panose="02020603050405020304" pitchFamily="18" charset="0"/>
              </a:rPr>
              <a:t>CPU loads the instruction to the MDR.</a:t>
            </a:r>
          </a:p>
          <a:p>
            <a:pPr marL="514350" indent="-514350">
              <a:buFont typeface="+mj-lt"/>
              <a:buAutoNum type="arabicPeriod"/>
            </a:pPr>
            <a:r>
              <a:rPr lang="en-US" sz="3100" dirty="0">
                <a:latin typeface="Times New Roman" panose="02020603050405020304" pitchFamily="18" charset="0"/>
                <a:cs typeface="Times New Roman" panose="02020603050405020304" pitchFamily="18" charset="0"/>
              </a:rPr>
              <a:t>CPU transfers instruction from MDR to </a:t>
            </a:r>
            <a:r>
              <a:rPr lang="en-US" sz="3100" dirty="0" smtClean="0">
                <a:latin typeface="Times New Roman" panose="02020603050405020304" pitchFamily="18" charset="0"/>
                <a:cs typeface="Times New Roman" panose="02020603050405020304" pitchFamily="18" charset="0"/>
              </a:rPr>
              <a:t>IR. CPU </a:t>
            </a:r>
            <a:r>
              <a:rPr lang="en-US" sz="3100" dirty="0">
                <a:latin typeface="Times New Roman" panose="02020603050405020304" pitchFamily="18" charset="0"/>
                <a:cs typeface="Times New Roman" panose="02020603050405020304" pitchFamily="18" charset="0"/>
              </a:rPr>
              <a:t>sets </a:t>
            </a:r>
            <a:r>
              <a:rPr lang="en-US" sz="3100" b="1" dirty="0">
                <a:latin typeface="Times New Roman" panose="02020603050405020304" pitchFamily="18" charset="0"/>
                <a:cs typeface="Times New Roman" panose="02020603050405020304" pitchFamily="18" charset="0"/>
              </a:rPr>
              <a:t>CE = 0</a:t>
            </a:r>
            <a:r>
              <a:rPr lang="en-US" sz="3100" dirty="0">
                <a:latin typeface="Times New Roman" panose="02020603050405020304" pitchFamily="18" charset="0"/>
                <a:cs typeface="Times New Roman" panose="02020603050405020304" pitchFamily="18" charset="0"/>
              </a:rPr>
              <a:t> to memory indicate it's done with fetching the instruction.</a:t>
            </a:r>
          </a:p>
          <a:p>
            <a:endParaRPr lang="en-US" dirty="0"/>
          </a:p>
        </p:txBody>
      </p:sp>
    </p:spTree>
    <p:extLst>
      <p:ext uri="{BB962C8B-B14F-4D97-AF65-F5344CB8AC3E}">
        <p14:creationId xmlns:p14="http://schemas.microsoft.com/office/powerpoint/2010/main" val="2760425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Decode instruction and Fetch Operands</a:t>
            </a:r>
            <a:endParaRPr lang="en-US" dirty="0"/>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Step </a:t>
            </a:r>
            <a:r>
              <a:rPr lang="en-US" sz="2400" dirty="0">
                <a:latin typeface="Times New Roman" panose="02020603050405020304" pitchFamily="18" charset="0"/>
                <a:cs typeface="Times New Roman" panose="02020603050405020304" pitchFamily="18" charset="0"/>
              </a:rPr>
              <a:t>2 of the instruction Cycle is called the Decode Cycle.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decoding process allows the CPU to determine what instruction is to be performed, so that the CPU can tell how many operands it needs to fetch in order to perform the instruction.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opcode fetched from the memory is decoded for the next steps and moved to the appropriate registers. The decoding is done by </a:t>
            </a:r>
            <a:r>
              <a:rPr lang="en-US" sz="2400" dirty="0" smtClean="0">
                <a:latin typeface="Times New Roman" panose="02020603050405020304" pitchFamily="18" charset="0"/>
                <a:cs typeface="Times New Roman" panose="02020603050405020304" pitchFamily="18" charset="0"/>
              </a:rPr>
              <a:t>the</a:t>
            </a:r>
            <a:r>
              <a:rPr lang="en-US" sz="2400" dirty="0">
                <a:latin typeface="Times New Roman" panose="02020603050405020304" pitchFamily="18" charset="0"/>
                <a:cs typeface="Times New Roman" panose="02020603050405020304" pitchFamily="18" charset="0"/>
              </a:rPr>
              <a:t> CPU's Control </a:t>
            </a:r>
            <a:r>
              <a:rPr lang="en-US" sz="2400" dirty="0" smtClean="0">
                <a:latin typeface="Times New Roman" panose="02020603050405020304" pitchFamily="18" charset="0"/>
                <a:cs typeface="Times New Roman" panose="02020603050405020304" pitchFamily="18" charset="0"/>
              </a:rPr>
              <a:t>Unit.</a:t>
            </a:r>
          </a:p>
          <a:p>
            <a:r>
              <a:rPr lang="en-US" sz="2400" dirty="0">
                <a:latin typeface="Times New Roman" panose="02020603050405020304" pitchFamily="18" charset="0"/>
                <a:cs typeface="Times New Roman" panose="02020603050405020304" pitchFamily="18" charset="0"/>
              </a:rPr>
              <a:t>During this cycle the encoded instruction present in the IR (instruction register) is interpreted by the decoder.</a:t>
            </a:r>
          </a:p>
        </p:txBody>
      </p:sp>
    </p:spTree>
    <p:extLst>
      <p:ext uri="{BB962C8B-B14F-4D97-AF65-F5344CB8AC3E}">
        <p14:creationId xmlns:p14="http://schemas.microsoft.com/office/powerpoint/2010/main" val="3769635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Perform ALU operation</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function of the instruction is performed. If the instruction involves arithmetic or logic, the Arithmetic Logic Unit is utilized.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is the only stage of the instruction cycle that is useful from the perspective of the end user. Everything else is overhead required to make the execute phase happen</a:t>
            </a:r>
            <a:r>
              <a:rPr lang="en-US" sz="2400" dirty="0" smtClean="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The ALU has two 32-bit data inputs. It has a 32-bit output. The purpose of the ALU is to perform a computation on the two 32-bit data inputs, such as adding the two values. There are some control bits on the ALU. These control bits specify what the ALU should do.</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2389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Perform ALU </a:t>
            </a: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operation…</a:t>
            </a:r>
            <a:endParaRPr lang="en-US" dirty="0"/>
          </a:p>
        </p:txBody>
      </p:sp>
      <p:sp>
        <p:nvSpPr>
          <p:cNvPr id="3" name="Content Placeholder 2"/>
          <p:cNvSpPr>
            <a:spLocks noGrp="1"/>
          </p:cNvSpPr>
          <p:nvPr>
            <p:ph idx="1"/>
          </p:nvPr>
        </p:nvSpPr>
        <p:spPr/>
        <p:txBody>
          <a:bodyPr>
            <a:normAutofit/>
          </a:bodyPr>
          <a:lstStyle/>
          <a:p>
            <a:pPr algn="just"/>
            <a:r>
              <a:rPr lang="en-US" sz="2600" dirty="0">
                <a:latin typeface="Times New Roman" panose="02020603050405020304" pitchFamily="18" charset="0"/>
                <a:cs typeface="Times New Roman" panose="02020603050405020304" pitchFamily="18" charset="0"/>
              </a:rPr>
              <a:t>Where do the input values of the ALU come from?</a:t>
            </a:r>
          </a:p>
          <a:p>
            <a:pPr algn="just"/>
            <a:r>
              <a:rPr lang="en-US" sz="2600" dirty="0">
                <a:latin typeface="Times New Roman" panose="02020603050405020304" pitchFamily="18" charset="0"/>
                <a:cs typeface="Times New Roman" panose="02020603050405020304" pitchFamily="18" charset="0"/>
              </a:rPr>
              <a:t>Recall that an instruction stores information about its operands. In particular, it encodes registers as 5-bit UB numbers. These register encodings are sent to the register file as inputs.</a:t>
            </a:r>
          </a:p>
          <a:p>
            <a:pPr algn="just"/>
            <a:r>
              <a:rPr lang="en-US" sz="2600" dirty="0">
                <a:latin typeface="Times New Roman" panose="02020603050405020304" pitchFamily="18" charset="0"/>
                <a:cs typeface="Times New Roman" panose="02020603050405020304" pitchFamily="18" charset="0"/>
              </a:rPr>
              <a:t>The register file then outputs the 32-bit values of these registers. These are the sent as inputs to the ALU</a:t>
            </a:r>
          </a:p>
          <a:p>
            <a:endParaRPr lang="en-US" dirty="0"/>
          </a:p>
        </p:txBody>
      </p:sp>
    </p:spTree>
    <p:extLst>
      <p:ext uri="{BB962C8B-B14F-4D97-AF65-F5344CB8AC3E}">
        <p14:creationId xmlns:p14="http://schemas.microsoft.com/office/powerpoint/2010/main" val="83001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Access </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memory</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rPr>
              <a:t>There are only two kind of instructions that access memory: </a:t>
            </a:r>
            <a:r>
              <a:rPr lang="en-US" sz="2400" b="1" dirty="0">
                <a:latin typeface="Times New Roman" panose="02020603050405020304" pitchFamily="18" charset="0"/>
                <a:cs typeface="Times New Roman" panose="02020603050405020304" pitchFamily="18" charset="0"/>
              </a:rPr>
              <a:t>load</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store</a:t>
            </a:r>
            <a:r>
              <a:rPr lang="en-US" sz="2400" dirty="0">
                <a:latin typeface="Times New Roman" panose="02020603050405020304" pitchFamily="18" charset="0"/>
                <a:cs typeface="Times New Roman" panose="02020603050405020304" pitchFamily="18" charset="0"/>
              </a:rPr>
              <a:t>.</a:t>
            </a:r>
          </a:p>
          <a:p>
            <a:pPr algn="just"/>
            <a:r>
              <a:rPr lang="en-US" sz="2400" b="1" dirty="0">
                <a:latin typeface="Times New Roman" panose="02020603050405020304" pitchFamily="18" charset="0"/>
                <a:cs typeface="Times New Roman" panose="02020603050405020304" pitchFamily="18" charset="0"/>
              </a:rPr>
              <a:t>load</a:t>
            </a:r>
            <a:r>
              <a:rPr lang="en-US" sz="2400" dirty="0">
                <a:latin typeface="Times New Roman" panose="02020603050405020304" pitchFamily="18" charset="0"/>
                <a:cs typeface="Times New Roman" panose="02020603050405020304" pitchFamily="18" charset="0"/>
              </a:rPr>
              <a:t> copies a value from memory to a register. </a:t>
            </a:r>
            <a:r>
              <a:rPr lang="en-US" sz="2400" b="1" dirty="0">
                <a:latin typeface="Times New Roman" panose="02020603050405020304" pitchFamily="18" charset="0"/>
                <a:cs typeface="Times New Roman" panose="02020603050405020304" pitchFamily="18" charset="0"/>
              </a:rPr>
              <a:t>store</a:t>
            </a:r>
            <a:r>
              <a:rPr lang="en-US" sz="2400" dirty="0">
                <a:latin typeface="Times New Roman" panose="02020603050405020304" pitchFamily="18" charset="0"/>
                <a:cs typeface="Times New Roman" panose="02020603050405020304" pitchFamily="18" charset="0"/>
              </a:rPr>
              <a:t> copies a register value to memory.</a:t>
            </a:r>
          </a:p>
          <a:p>
            <a:pPr algn="just"/>
            <a:r>
              <a:rPr lang="en-US" sz="2400" dirty="0">
                <a:latin typeface="Times New Roman" panose="02020603050405020304" pitchFamily="18" charset="0"/>
                <a:cs typeface="Times New Roman" panose="02020603050405020304" pitchFamily="18" charset="0"/>
              </a:rPr>
              <a:t>Any other instruction skips this step.</a:t>
            </a:r>
          </a:p>
          <a:p>
            <a:pPr algn="just"/>
            <a:endParaRPr lang="en-US" dirty="0"/>
          </a:p>
        </p:txBody>
      </p:sp>
    </p:spTree>
    <p:extLst>
      <p:ext uri="{BB962C8B-B14F-4D97-AF65-F5344CB8AC3E}">
        <p14:creationId xmlns:p14="http://schemas.microsoft.com/office/powerpoint/2010/main" val="1353882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Write back result to register file</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rPr>
              <a:t>At this point, the output of the ALU is written back to the register file. For example, if the instruction was: </a:t>
            </a:r>
            <a:r>
              <a:rPr lang="en-US" sz="2400" b="1" dirty="0">
                <a:latin typeface="Times New Roman" panose="02020603050405020304" pitchFamily="18" charset="0"/>
                <a:cs typeface="Times New Roman" panose="02020603050405020304" pitchFamily="18" charset="0"/>
              </a:rPr>
              <a:t>add $r2, $r3, $r4</a:t>
            </a:r>
            <a:r>
              <a:rPr lang="en-US" sz="2400" dirty="0">
                <a:latin typeface="Times New Roman" panose="02020603050405020304" pitchFamily="18" charset="0"/>
                <a:cs typeface="Times New Roman" panose="02020603050405020304" pitchFamily="18" charset="0"/>
              </a:rPr>
              <a:t> then the </a:t>
            </a:r>
            <a:r>
              <a:rPr lang="en-US" sz="2400" i="1" dirty="0">
                <a:latin typeface="Times New Roman" panose="02020603050405020304" pitchFamily="18" charset="0"/>
                <a:cs typeface="Times New Roman" panose="02020603050405020304" pitchFamily="18" charset="0"/>
              </a:rPr>
              <a:t>result</a:t>
            </a:r>
            <a:r>
              <a:rPr lang="en-US" sz="2400" dirty="0">
                <a:latin typeface="Times New Roman" panose="02020603050405020304" pitchFamily="18" charset="0"/>
                <a:cs typeface="Times New Roman" panose="02020603050405020304" pitchFamily="18" charset="0"/>
              </a:rPr>
              <a:t> of adding the contents of </a:t>
            </a:r>
            <a:r>
              <a:rPr lang="en-US" sz="2400" b="1" dirty="0">
                <a:latin typeface="Times New Roman" panose="02020603050405020304" pitchFamily="18" charset="0"/>
                <a:cs typeface="Times New Roman" panose="02020603050405020304" pitchFamily="18" charset="0"/>
              </a:rPr>
              <a:t>$r3</a:t>
            </a:r>
            <a:r>
              <a:rPr lang="en-US" sz="2400" dirty="0">
                <a:latin typeface="Times New Roman" panose="02020603050405020304" pitchFamily="18" charset="0"/>
                <a:cs typeface="Times New Roman" panose="02020603050405020304" pitchFamily="18" charset="0"/>
              </a:rPr>
              <a:t> to the contents of </a:t>
            </a:r>
            <a:r>
              <a:rPr lang="en-US" sz="2400" b="1" dirty="0">
                <a:latin typeface="Times New Roman" panose="02020603050405020304" pitchFamily="18" charset="0"/>
                <a:cs typeface="Times New Roman" panose="02020603050405020304" pitchFamily="18" charset="0"/>
              </a:rPr>
              <a:t>$r4</a:t>
            </a:r>
            <a:r>
              <a:rPr lang="en-US" sz="2400" dirty="0">
                <a:latin typeface="Times New Roman" panose="02020603050405020304" pitchFamily="18" charset="0"/>
                <a:cs typeface="Times New Roman" panose="02020603050405020304" pitchFamily="18" charset="0"/>
              </a:rPr>
              <a:t>would be stored back into </a:t>
            </a:r>
            <a:r>
              <a:rPr lang="en-US" sz="2400" b="1" dirty="0">
                <a:latin typeface="Times New Roman" panose="02020603050405020304" pitchFamily="18" charset="0"/>
                <a:cs typeface="Times New Roman" panose="02020603050405020304" pitchFamily="18" charset="0"/>
              </a:rPr>
              <a:t>$r2</a:t>
            </a:r>
            <a:r>
              <a:rPr lang="en-US" sz="2400"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The result could also be due to a </a:t>
            </a:r>
            <a:r>
              <a:rPr lang="en-US" sz="2400" b="1" dirty="0">
                <a:latin typeface="Times New Roman" panose="02020603050405020304" pitchFamily="18" charset="0"/>
                <a:cs typeface="Times New Roman" panose="02020603050405020304" pitchFamily="18" charset="0"/>
              </a:rPr>
              <a:t>load</a:t>
            </a:r>
            <a:r>
              <a:rPr lang="en-US" sz="2400" dirty="0">
                <a:latin typeface="Times New Roman" panose="02020603050405020304" pitchFamily="18" charset="0"/>
                <a:cs typeface="Times New Roman" panose="02020603050405020304" pitchFamily="18" charset="0"/>
              </a:rPr>
              <a:t> from </a:t>
            </a:r>
            <a:r>
              <a:rPr lang="en-US" sz="2400" dirty="0" smtClean="0">
                <a:latin typeface="Times New Roman" panose="02020603050405020304" pitchFamily="18" charset="0"/>
                <a:cs typeface="Times New Roman" panose="02020603050405020304" pitchFamily="18" charset="0"/>
              </a:rPr>
              <a:t>memory.</a:t>
            </a:r>
          </a:p>
          <a:p>
            <a:pPr algn="just"/>
            <a:r>
              <a:rPr lang="en-US" sz="2400" dirty="0">
                <a:latin typeface="Times New Roman" panose="02020603050405020304" pitchFamily="18" charset="0"/>
                <a:cs typeface="Times New Roman" panose="02020603050405020304" pitchFamily="18" charset="0"/>
              </a:rPr>
              <a:t>Some instructions don't have results to store. For example, branch and jump instructions do not have any results to store</a:t>
            </a:r>
            <a:r>
              <a:rPr lang="en-US" sz="2400" dirty="0"/>
              <a:t>.</a:t>
            </a:r>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70489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Update the PC</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5029200"/>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Finally, we need to update the program counter. Typically, we perform the following update:</a:t>
            </a:r>
          </a:p>
          <a:p>
            <a:r>
              <a:rPr lang="en-US" sz="2400" b="1" dirty="0">
                <a:latin typeface="Times New Roman" panose="02020603050405020304" pitchFamily="18" charset="0"/>
                <a:cs typeface="Times New Roman" panose="02020603050405020304" pitchFamily="18" charset="0"/>
              </a:rPr>
              <a:t>PC &lt;- PC + 4 </a:t>
            </a:r>
            <a:r>
              <a:rPr lang="en-US" sz="2400" dirty="0">
                <a:latin typeface="Times New Roman" panose="02020603050405020304" pitchFamily="18" charset="0"/>
                <a:cs typeface="Times New Roman" panose="02020603050405020304" pitchFamily="18" charset="0"/>
              </a:rPr>
              <a:t>Recall that </a:t>
            </a:r>
            <a:r>
              <a:rPr lang="en-US" sz="2400" b="1" dirty="0">
                <a:latin typeface="Times New Roman" panose="02020603050405020304" pitchFamily="18" charset="0"/>
                <a:cs typeface="Times New Roman" panose="02020603050405020304" pitchFamily="18" charset="0"/>
              </a:rPr>
              <a:t>PC</a:t>
            </a:r>
            <a:r>
              <a:rPr lang="en-US" sz="2400" dirty="0">
                <a:latin typeface="Times New Roman" panose="02020603050405020304" pitchFamily="18" charset="0"/>
                <a:cs typeface="Times New Roman" panose="02020603050405020304" pitchFamily="18" charset="0"/>
              </a:rPr>
              <a:t> holds the current address of the instruction to be executed</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To update it means to set the value of this register to the next instruction to be executed</a:t>
            </a:r>
            <a:r>
              <a:rPr lang="en-US" sz="2400" dirty="0" smtClean="0">
                <a:latin typeface="Times New Roman" panose="02020603050405020304" pitchFamily="18" charset="0"/>
                <a:cs typeface="Times New Roman" panose="02020603050405020304" pitchFamily="18" charset="0"/>
              </a:rPr>
              <a:t>. Unless </a:t>
            </a:r>
            <a:r>
              <a:rPr lang="en-US" sz="2400" dirty="0">
                <a:latin typeface="Times New Roman" panose="02020603050405020304" pitchFamily="18" charset="0"/>
                <a:cs typeface="Times New Roman" panose="02020603050405020304" pitchFamily="18" charset="0"/>
              </a:rPr>
              <a:t>the instruction is a branch or jump, the next instruction to execute is the next instruction in memory.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Since </a:t>
            </a:r>
            <a:r>
              <a:rPr lang="en-US" sz="2400" dirty="0">
                <a:latin typeface="Times New Roman" panose="02020603050405020304" pitchFamily="18" charset="0"/>
                <a:cs typeface="Times New Roman" panose="02020603050405020304" pitchFamily="18" charset="0"/>
              </a:rPr>
              <a:t>each instruction takes up 4 bytes of memory, then the next address in memory </a:t>
            </a:r>
            <a:r>
              <a:rPr lang="en-US" sz="2400" dirty="0" smtClean="0">
                <a:latin typeface="Times New Roman" panose="02020603050405020304" pitchFamily="18" charset="0"/>
                <a:cs typeface="Times New Roman" panose="02020603050405020304" pitchFamily="18" charset="0"/>
              </a:rPr>
              <a:t>is </a:t>
            </a:r>
            <a:r>
              <a:rPr lang="en-US" sz="2400" b="1" dirty="0" smtClean="0">
                <a:latin typeface="Times New Roman" panose="02020603050405020304" pitchFamily="18" charset="0"/>
                <a:cs typeface="Times New Roman" panose="02020603050405020304" pitchFamily="18" charset="0"/>
              </a:rPr>
              <a:t>PC </a:t>
            </a:r>
            <a:r>
              <a:rPr lang="en-US" sz="2400" b="1" dirty="0">
                <a:latin typeface="Times New Roman" panose="02020603050405020304" pitchFamily="18" charset="0"/>
                <a:cs typeface="Times New Roman" panose="02020603050405020304" pitchFamily="18" charset="0"/>
              </a:rPr>
              <a:t>+ 4</a:t>
            </a:r>
            <a:r>
              <a:rPr lang="en-US" sz="2400" dirty="0">
                <a:latin typeface="Times New Roman" panose="02020603050405020304" pitchFamily="18" charset="0"/>
                <a:cs typeface="Times New Roman" panose="02020603050405020304" pitchFamily="18" charset="0"/>
              </a:rPr>
              <a:t>, which is the address of the current instruction plus </a:t>
            </a:r>
            <a:r>
              <a:rPr lang="en-US" sz="2400" dirty="0" smtClean="0">
                <a:latin typeface="Times New Roman" panose="02020603050405020304" pitchFamily="18" charset="0"/>
                <a:cs typeface="Times New Roman" panose="02020603050405020304" pitchFamily="18" charset="0"/>
              </a:rPr>
              <a:t>4</a:t>
            </a:r>
          </a:p>
          <a:p>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PC</a:t>
            </a:r>
            <a:r>
              <a:rPr lang="en-US" sz="2400" dirty="0">
                <a:latin typeface="Times New Roman" panose="02020603050405020304" pitchFamily="18" charset="0"/>
                <a:cs typeface="Times New Roman" panose="02020603050405020304" pitchFamily="18" charset="0"/>
              </a:rPr>
              <a:t> might change to some other address if there is a branch or jump.</a:t>
            </a:r>
          </a:p>
          <a:p>
            <a:endParaRPr lang="en-US" dirty="0"/>
          </a:p>
        </p:txBody>
      </p:sp>
    </p:spTree>
    <p:extLst>
      <p:ext uri="{BB962C8B-B14F-4D97-AF65-F5344CB8AC3E}">
        <p14:creationId xmlns:p14="http://schemas.microsoft.com/office/powerpoint/2010/main" val="1659865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Six Steps, In Summary</a:t>
            </a:r>
            <a:r>
              <a:rPr lang="en-US" b="1" dirty="0"/>
              <a:t/>
            </a:r>
            <a:br>
              <a:rPr lang="en-US" b="1"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17338322"/>
              </p:ext>
            </p:extLst>
          </p:nvPr>
        </p:nvGraphicFramePr>
        <p:xfrm>
          <a:off x="990600" y="1981200"/>
          <a:ext cx="7086600" cy="2861310"/>
        </p:xfrm>
        <a:graphic>
          <a:graphicData uri="http://schemas.openxmlformats.org/drawingml/2006/table">
            <a:tbl>
              <a:tblPr/>
              <a:tblGrid>
                <a:gridCol w="3543300"/>
                <a:gridCol w="3543300"/>
              </a:tblGrid>
              <a:tr h="0">
                <a:tc>
                  <a:txBody>
                    <a:bodyPr/>
                    <a:lstStyle/>
                    <a:p>
                      <a:pPr algn="ctr"/>
                      <a:r>
                        <a:rPr lang="en-US" b="1"/>
                        <a:t>Step</a:t>
                      </a:r>
                      <a:endParaRPr lang="en-US"/>
                    </a:p>
                  </a:txBody>
                  <a:tcPr marL="47625" marR="47625" marT="47625" marB="47625" anchor="ctr">
                    <a:lnL>
                      <a:noFill/>
                    </a:lnL>
                    <a:lnR>
                      <a:noFill/>
                    </a:lnR>
                    <a:lnT>
                      <a:noFill/>
                    </a:lnT>
                    <a:lnB>
                      <a:noFill/>
                    </a:lnB>
                    <a:solidFill>
                      <a:srgbClr val="FFC0CB"/>
                    </a:solidFill>
                  </a:tcPr>
                </a:tc>
                <a:tc>
                  <a:txBody>
                    <a:bodyPr/>
                    <a:lstStyle/>
                    <a:p>
                      <a:pPr algn="ctr"/>
                      <a:r>
                        <a:rPr lang="en-US" b="1"/>
                        <a:t>Description</a:t>
                      </a:r>
                      <a:endParaRPr lang="en-US"/>
                    </a:p>
                  </a:txBody>
                  <a:tcPr marL="47625" marR="47625" marT="47625" marB="47625" anchor="ctr">
                    <a:lnL>
                      <a:noFill/>
                    </a:lnL>
                    <a:lnR>
                      <a:noFill/>
                    </a:lnR>
                    <a:lnT>
                      <a:noFill/>
                    </a:lnT>
                    <a:lnB>
                      <a:noFill/>
                    </a:lnB>
                    <a:solidFill>
                      <a:srgbClr val="AAFFAA"/>
                    </a:solidFill>
                  </a:tcPr>
                </a:tc>
              </a:tr>
              <a:tr h="0">
                <a:tc>
                  <a:txBody>
                    <a:bodyPr/>
                    <a:lstStyle/>
                    <a:p>
                      <a:pPr algn="ctr"/>
                      <a:r>
                        <a:rPr lang="en-US" b="1"/>
                        <a:t>1</a:t>
                      </a:r>
                      <a:endParaRPr lang="en-US"/>
                    </a:p>
                  </a:txBody>
                  <a:tcPr marL="47625" marR="47625" marT="47625" marB="47625" anchor="ctr">
                    <a:lnL>
                      <a:noFill/>
                    </a:lnL>
                    <a:lnR>
                      <a:noFill/>
                    </a:lnR>
                    <a:lnT>
                      <a:noFill/>
                    </a:lnT>
                    <a:lnB>
                      <a:noFill/>
                    </a:lnB>
                    <a:solidFill>
                      <a:srgbClr val="FFFFFF"/>
                    </a:solidFill>
                  </a:tcPr>
                </a:tc>
                <a:tc>
                  <a:txBody>
                    <a:bodyPr/>
                    <a:lstStyle/>
                    <a:p>
                      <a:r>
                        <a:rPr lang="en-US" b="1"/>
                        <a:t>Fetch Instruction from Memory</a:t>
                      </a:r>
                      <a:endParaRPr lang="en-US"/>
                    </a:p>
                  </a:txBody>
                  <a:tcPr marL="47625" marR="47625" marT="47625" marB="47625" anchor="ctr">
                    <a:lnL>
                      <a:noFill/>
                    </a:lnL>
                    <a:lnR>
                      <a:noFill/>
                    </a:lnR>
                    <a:lnT>
                      <a:noFill/>
                    </a:lnT>
                    <a:lnB>
                      <a:noFill/>
                    </a:lnB>
                    <a:solidFill>
                      <a:srgbClr val="FFFFFF"/>
                    </a:solidFill>
                  </a:tcPr>
                </a:tc>
              </a:tr>
              <a:tr h="0">
                <a:tc>
                  <a:txBody>
                    <a:bodyPr/>
                    <a:lstStyle/>
                    <a:p>
                      <a:pPr algn="ctr"/>
                      <a:r>
                        <a:rPr lang="en-US" b="1"/>
                        <a:t>2</a:t>
                      </a:r>
                      <a:endParaRPr lang="en-US"/>
                    </a:p>
                  </a:txBody>
                  <a:tcPr marL="47625" marR="47625" marT="47625" marB="47625" anchor="ctr">
                    <a:lnL>
                      <a:noFill/>
                    </a:lnL>
                    <a:lnR>
                      <a:noFill/>
                    </a:lnR>
                    <a:lnT>
                      <a:noFill/>
                    </a:lnT>
                    <a:lnB>
                      <a:noFill/>
                    </a:lnB>
                    <a:solidFill>
                      <a:srgbClr val="FFFFFF"/>
                    </a:solidFill>
                  </a:tcPr>
                </a:tc>
                <a:tc>
                  <a:txBody>
                    <a:bodyPr/>
                    <a:lstStyle/>
                    <a:p>
                      <a:r>
                        <a:rPr lang="en-US" b="1"/>
                        <a:t>Decode Instruction and Fetch Operands</a:t>
                      </a:r>
                      <a:endParaRPr lang="en-US"/>
                    </a:p>
                  </a:txBody>
                  <a:tcPr marL="47625" marR="47625" marT="47625" marB="47625" anchor="ctr">
                    <a:lnL>
                      <a:noFill/>
                    </a:lnL>
                    <a:lnR>
                      <a:noFill/>
                    </a:lnR>
                    <a:lnT>
                      <a:noFill/>
                    </a:lnT>
                    <a:lnB>
                      <a:noFill/>
                    </a:lnB>
                    <a:solidFill>
                      <a:srgbClr val="FFFFFF"/>
                    </a:solidFill>
                  </a:tcPr>
                </a:tc>
              </a:tr>
              <a:tr h="0">
                <a:tc>
                  <a:txBody>
                    <a:bodyPr/>
                    <a:lstStyle/>
                    <a:p>
                      <a:pPr algn="ctr"/>
                      <a:r>
                        <a:rPr lang="en-US" b="1"/>
                        <a:t>3</a:t>
                      </a:r>
                      <a:endParaRPr lang="en-US"/>
                    </a:p>
                  </a:txBody>
                  <a:tcPr marL="47625" marR="47625" marT="47625" marB="47625" anchor="ctr">
                    <a:lnL>
                      <a:noFill/>
                    </a:lnL>
                    <a:lnR>
                      <a:noFill/>
                    </a:lnR>
                    <a:lnT>
                      <a:noFill/>
                    </a:lnT>
                    <a:lnB>
                      <a:noFill/>
                    </a:lnB>
                    <a:solidFill>
                      <a:srgbClr val="FFFFFF"/>
                    </a:solidFill>
                  </a:tcPr>
                </a:tc>
                <a:tc>
                  <a:txBody>
                    <a:bodyPr/>
                    <a:lstStyle/>
                    <a:p>
                      <a:r>
                        <a:rPr lang="en-US" b="1"/>
                        <a:t>Perform ALU Operations</a:t>
                      </a:r>
                      <a:endParaRPr lang="en-US"/>
                    </a:p>
                  </a:txBody>
                  <a:tcPr marL="47625" marR="47625" marT="47625" marB="47625" anchor="ctr">
                    <a:lnL>
                      <a:noFill/>
                    </a:lnL>
                    <a:lnR>
                      <a:noFill/>
                    </a:lnR>
                    <a:lnT>
                      <a:noFill/>
                    </a:lnT>
                    <a:lnB>
                      <a:noFill/>
                    </a:lnB>
                    <a:solidFill>
                      <a:srgbClr val="FFFFFF"/>
                    </a:solidFill>
                  </a:tcPr>
                </a:tc>
              </a:tr>
              <a:tr h="0">
                <a:tc>
                  <a:txBody>
                    <a:bodyPr/>
                    <a:lstStyle/>
                    <a:p>
                      <a:pPr algn="ctr"/>
                      <a:r>
                        <a:rPr lang="en-US" b="1"/>
                        <a:t>4</a:t>
                      </a:r>
                      <a:endParaRPr lang="en-US"/>
                    </a:p>
                  </a:txBody>
                  <a:tcPr marL="47625" marR="47625" marT="47625" marB="47625" anchor="ctr">
                    <a:lnL>
                      <a:noFill/>
                    </a:lnL>
                    <a:lnR>
                      <a:noFill/>
                    </a:lnR>
                    <a:lnT>
                      <a:noFill/>
                    </a:lnT>
                    <a:lnB>
                      <a:noFill/>
                    </a:lnB>
                    <a:solidFill>
                      <a:srgbClr val="FFFFFF"/>
                    </a:solidFill>
                  </a:tcPr>
                </a:tc>
                <a:tc>
                  <a:txBody>
                    <a:bodyPr/>
                    <a:lstStyle/>
                    <a:p>
                      <a:r>
                        <a:rPr lang="en-US" b="1"/>
                        <a:t>Memory Access (for load/store)</a:t>
                      </a:r>
                      <a:endParaRPr lang="en-US"/>
                    </a:p>
                  </a:txBody>
                  <a:tcPr marL="47625" marR="47625" marT="47625" marB="47625" anchor="ctr">
                    <a:lnL>
                      <a:noFill/>
                    </a:lnL>
                    <a:lnR>
                      <a:noFill/>
                    </a:lnR>
                    <a:lnT>
                      <a:noFill/>
                    </a:lnT>
                    <a:lnB>
                      <a:noFill/>
                    </a:lnB>
                    <a:solidFill>
                      <a:srgbClr val="FFFFFF"/>
                    </a:solidFill>
                  </a:tcPr>
                </a:tc>
              </a:tr>
              <a:tr h="0">
                <a:tc>
                  <a:txBody>
                    <a:bodyPr/>
                    <a:lstStyle/>
                    <a:p>
                      <a:pPr algn="ctr"/>
                      <a:r>
                        <a:rPr lang="en-US" b="1"/>
                        <a:t>5</a:t>
                      </a:r>
                      <a:endParaRPr lang="en-US"/>
                    </a:p>
                  </a:txBody>
                  <a:tcPr marL="47625" marR="47625" marT="47625" marB="47625" anchor="ctr">
                    <a:lnL>
                      <a:noFill/>
                    </a:lnL>
                    <a:lnR>
                      <a:noFill/>
                    </a:lnR>
                    <a:lnT>
                      <a:noFill/>
                    </a:lnT>
                    <a:lnB>
                      <a:noFill/>
                    </a:lnB>
                    <a:solidFill>
                      <a:srgbClr val="FFFFFF"/>
                    </a:solidFill>
                  </a:tcPr>
                </a:tc>
                <a:tc>
                  <a:txBody>
                    <a:bodyPr/>
                    <a:lstStyle/>
                    <a:p>
                      <a:r>
                        <a:rPr lang="en-US" b="1"/>
                        <a:t>Store ALU result to register file</a:t>
                      </a:r>
                      <a:endParaRPr lang="en-US"/>
                    </a:p>
                  </a:txBody>
                  <a:tcPr marL="47625" marR="47625" marT="47625" marB="47625" anchor="ctr">
                    <a:lnL>
                      <a:noFill/>
                    </a:lnL>
                    <a:lnR>
                      <a:noFill/>
                    </a:lnR>
                    <a:lnT>
                      <a:noFill/>
                    </a:lnT>
                    <a:lnB>
                      <a:noFill/>
                    </a:lnB>
                    <a:solidFill>
                      <a:srgbClr val="FFFFFF"/>
                    </a:solidFill>
                  </a:tcPr>
                </a:tc>
              </a:tr>
              <a:tr h="0">
                <a:tc>
                  <a:txBody>
                    <a:bodyPr/>
                    <a:lstStyle/>
                    <a:p>
                      <a:pPr algn="ctr"/>
                      <a:r>
                        <a:rPr lang="en-US" b="1" dirty="0"/>
                        <a:t>6</a:t>
                      </a:r>
                      <a:endParaRPr lang="en-US" dirty="0"/>
                    </a:p>
                  </a:txBody>
                  <a:tcPr marL="47625" marR="47625" marT="47625" marB="47625" anchor="ctr">
                    <a:lnL>
                      <a:noFill/>
                    </a:lnL>
                    <a:lnR>
                      <a:noFill/>
                    </a:lnR>
                    <a:lnT>
                      <a:noFill/>
                    </a:lnT>
                    <a:lnB>
                      <a:noFill/>
                    </a:lnB>
                    <a:solidFill>
                      <a:srgbClr val="FFFFFF"/>
                    </a:solidFill>
                  </a:tcPr>
                </a:tc>
                <a:tc>
                  <a:txBody>
                    <a:bodyPr/>
                    <a:lstStyle/>
                    <a:p>
                      <a:r>
                        <a:rPr lang="en-US" b="1" dirty="0"/>
                        <a:t>Update PC</a:t>
                      </a:r>
                      <a:endParaRPr lang="en-US" dirty="0"/>
                    </a:p>
                  </a:txBody>
                  <a:tcPr marL="47625" marR="47625" marT="47625" marB="47625"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1207550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 of Instruction</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p:txBody>
          <a:bodyPr>
            <a:normAutofit fontScale="92500" lnSpcReduction="20000"/>
          </a:bodyPr>
          <a:lstStyle/>
          <a:p>
            <a:pPr algn="just"/>
            <a:r>
              <a:rPr lang="en-US" sz="2800" dirty="0">
                <a:latin typeface="Times New Roman" panose="02020603050405020304" pitchFamily="18" charset="0"/>
                <a:cs typeface="Times New Roman" panose="02020603050405020304" pitchFamily="18" charset="0"/>
              </a:rPr>
              <a:t>In computer science, an </a:t>
            </a:r>
            <a:r>
              <a:rPr lang="en-US" sz="2800" b="1" dirty="0">
                <a:latin typeface="Times New Roman" panose="02020603050405020304" pitchFamily="18" charset="0"/>
                <a:cs typeface="Times New Roman" panose="02020603050405020304" pitchFamily="18" charset="0"/>
              </a:rPr>
              <a:t>instruction</a:t>
            </a:r>
            <a:r>
              <a:rPr lang="en-US" sz="2800" dirty="0">
                <a:latin typeface="Times New Roman" panose="02020603050405020304" pitchFamily="18" charset="0"/>
                <a:cs typeface="Times New Roman" panose="02020603050405020304" pitchFamily="18" charset="0"/>
              </a:rPr>
              <a:t> is a single operation of a processor defined by </a:t>
            </a:r>
            <a:r>
              <a:rPr lang="en-US" sz="2800" dirty="0" smtClean="0">
                <a:latin typeface="Times New Roman" panose="02020603050405020304" pitchFamily="18" charset="0"/>
                <a:cs typeface="Times New Roman" panose="02020603050405020304" pitchFamily="18" charset="0"/>
              </a:rPr>
              <a:t>the processor</a:t>
            </a:r>
            <a:r>
              <a:rPr lang="en-US" sz="2800" dirty="0">
                <a:latin typeface="Times New Roman" panose="02020603050405020304" pitchFamily="18" charset="0"/>
                <a:cs typeface="Times New Roman" panose="02020603050405020304" pitchFamily="18" charset="0"/>
              </a:rPr>
              <a:t> instruction set.</a:t>
            </a:r>
          </a:p>
          <a:p>
            <a:pPr algn="just"/>
            <a:r>
              <a:rPr lang="en-US" sz="2800" dirty="0">
                <a:latin typeface="Times New Roman" panose="02020603050405020304" pitchFamily="18" charset="0"/>
                <a:cs typeface="Times New Roman" panose="02020603050405020304" pitchFamily="18" charset="0"/>
              </a:rPr>
              <a:t>The size or length of an instruction varies widely, from as little as 4-bits in some microcontrollers to many as multiples of a bytes in some very long </a:t>
            </a:r>
            <a:r>
              <a:rPr lang="en-US" sz="2800" dirty="0" smtClean="0">
                <a:latin typeface="Times New Roman" panose="02020603050405020304" pitchFamily="18" charset="0"/>
                <a:cs typeface="Times New Roman" panose="02020603050405020304" pitchFamily="18" charset="0"/>
              </a:rPr>
              <a:t>instruction word</a:t>
            </a:r>
            <a:r>
              <a:rPr lang="en-US" sz="2800" dirty="0">
                <a:latin typeface="Times New Roman" panose="02020603050405020304" pitchFamily="18" charset="0"/>
                <a:cs typeface="Times New Roman" panose="02020603050405020304" pitchFamily="18" charset="0"/>
              </a:rPr>
              <a:t> (VLIW) systems. </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Most </a:t>
            </a:r>
            <a:r>
              <a:rPr lang="en-US" sz="2800" dirty="0">
                <a:latin typeface="Times New Roman" panose="02020603050405020304" pitchFamily="18" charset="0"/>
                <a:cs typeface="Times New Roman" panose="02020603050405020304" pitchFamily="18" charset="0"/>
              </a:rPr>
              <a:t>modern processors used in personal computers, </a:t>
            </a:r>
            <a:r>
              <a:rPr lang="en-US" sz="2800" dirty="0" smtClean="0">
                <a:latin typeface="Times New Roman" panose="02020603050405020304" pitchFamily="18" charset="0"/>
                <a:cs typeface="Times New Roman" panose="02020603050405020304" pitchFamily="18" charset="0"/>
              </a:rPr>
              <a:t>mainframes, and</a:t>
            </a:r>
            <a:r>
              <a:rPr lang="en-US" sz="2800" dirty="0">
                <a:latin typeface="Times New Roman" panose="02020603050405020304" pitchFamily="18" charset="0"/>
                <a:cs typeface="Times New Roman" panose="02020603050405020304" pitchFamily="18" charset="0"/>
              </a:rPr>
              <a:t> supercomputers have instruction sizes between 16 and 64 bits. In some architectures, especially Reduced instruction set computers, instructions are of fixed length, typically corresponding with that architecture's word size.</a:t>
            </a:r>
          </a:p>
          <a:p>
            <a:endParaRPr lang="en-US" dirty="0"/>
          </a:p>
        </p:txBody>
      </p:sp>
    </p:spTree>
    <p:extLst>
      <p:ext uri="{BB962C8B-B14F-4D97-AF65-F5344CB8AC3E}">
        <p14:creationId xmlns:p14="http://schemas.microsoft.com/office/powerpoint/2010/main" val="1079912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 of Instruction</a:t>
            </a:r>
            <a:endParaRPr lang="en-US" dirty="0"/>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On traditional architectures, an instruction includes an opcode specifying the operation to be performed, such as "add contents of memory to register", and zero or more </a:t>
            </a:r>
            <a:r>
              <a:rPr lang="en-US" sz="2400" dirty="0" smtClean="0">
                <a:latin typeface="Times New Roman" panose="02020603050405020304" pitchFamily="18" charset="0"/>
                <a:cs typeface="Times New Roman" panose="02020603050405020304" pitchFamily="18" charset="0"/>
              </a:rPr>
              <a:t>operand specifiers</a:t>
            </a:r>
            <a:r>
              <a:rPr lang="en-US" sz="2400" dirty="0">
                <a:latin typeface="Times New Roman" panose="02020603050405020304" pitchFamily="18" charset="0"/>
                <a:cs typeface="Times New Roman" panose="02020603050405020304" pitchFamily="18" charset="0"/>
              </a:rPr>
              <a:t>, which may specify registers, memory locations, or literal data</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operand specifiers may have addressing modes determining their meaning or may be in fixed fields.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9372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Instruction Interpretation </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smtClean="0"/>
              <a:t> </a:t>
            </a:r>
            <a:r>
              <a:rPr lang="en-US" sz="2400" dirty="0">
                <a:latin typeface="Times New Roman" panose="02020603050405020304" pitchFamily="18" charset="0"/>
                <a:cs typeface="Times New Roman" panose="02020603050405020304" pitchFamily="18" charset="0"/>
              </a:rPr>
              <a:t>Instruction interpreter - a program that can imitate the functions of a CPU (fetch, examine, execute).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Hardware-software equivalence</a:t>
            </a:r>
            <a:r>
              <a:rPr lang="en-US" sz="2400" dirty="0" smtClean="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Design decision for a new language L: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direct hardware implementation</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implementation of a software interpreter,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hybrid solutions.</a:t>
            </a:r>
            <a:endParaRPr lang="en-US" sz="2400" dirty="0" smtClean="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Transition to complex instructions: sequence of simple instructions </a:t>
            </a:r>
            <a:r>
              <a:rPr lang="en-US" sz="2400" dirty="0" smtClean="0">
                <a:latin typeface="Times New Roman" panose="02020603050405020304" pitchFamily="18" charset="0"/>
                <a:cs typeface="Times New Roman" panose="02020603050405020304" pitchFamily="18" charset="0"/>
              </a:rPr>
              <a:t>occurring </a:t>
            </a:r>
            <a:r>
              <a:rPr lang="en-US" sz="2400" dirty="0">
                <a:latin typeface="Times New Roman" panose="02020603050405020304" pitchFamily="18" charset="0"/>
                <a:cs typeface="Times New Roman" panose="02020603050405020304" pitchFamily="18" charset="0"/>
              </a:rPr>
              <a:t>frequently or special cases (floating point, array operations).</a:t>
            </a:r>
          </a:p>
        </p:txBody>
      </p:sp>
    </p:spTree>
    <p:extLst>
      <p:ext uri="{BB962C8B-B14F-4D97-AF65-F5344CB8AC3E}">
        <p14:creationId xmlns:p14="http://schemas.microsoft.com/office/powerpoint/2010/main" val="2037969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Instruction Interpretation </a:t>
            </a:r>
            <a:endParaRPr lang="en-US" dirty="0"/>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Hardware implementation of complex instructions → more powerful computers</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 Economic </a:t>
            </a:r>
            <a:r>
              <a:rPr lang="en-US" sz="2400" dirty="0">
                <a:latin typeface="Times New Roman" panose="02020603050405020304" pitchFamily="18" charset="0"/>
                <a:cs typeface="Times New Roman" panose="02020603050405020304" pitchFamily="18" charset="0"/>
              </a:rPr>
              <a:t>factors: – hardware instructions - higher cost (Cray </a:t>
            </a:r>
            <a:r>
              <a:rPr lang="en-US" sz="2400" dirty="0" smtClean="0">
                <a:latin typeface="Times New Roman" panose="02020603050405020304" pitchFamily="18" charset="0"/>
                <a:cs typeface="Times New Roman" panose="02020603050405020304" pitchFamily="18" charset="0"/>
              </a:rPr>
              <a:t>supercomputers</a:t>
            </a:r>
            <a:r>
              <a:rPr lang="en-US" sz="2400" dirty="0">
                <a:latin typeface="Times New Roman" panose="02020603050405020304" pitchFamily="18" charset="0"/>
                <a:cs typeface="Times New Roman" panose="02020603050405020304" pitchFamily="18" charset="0"/>
              </a:rPr>
              <a:t>). – solution: interpretation</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1323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r>
              <a:rPr lang="en-GB" altLang="en-US" sz="36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Micro-Operations</a:t>
            </a:r>
          </a:p>
        </p:txBody>
      </p:sp>
      <p:sp>
        <p:nvSpPr>
          <p:cNvPr id="4099" name="Rectangle 3"/>
          <p:cNvSpPr>
            <a:spLocks noGrp="1" noChangeArrowheads="1"/>
          </p:cNvSpPr>
          <p:nvPr>
            <p:ph type="body" idx="1"/>
          </p:nvPr>
        </p:nvSpPr>
        <p:spPr/>
        <p:txBody>
          <a:bodyPr>
            <a:normAutofit/>
          </a:bodyPr>
          <a:lstStyle/>
          <a:p>
            <a:r>
              <a:rPr lang="en-GB" altLang="en-US" sz="2400" dirty="0" smtClean="0">
                <a:latin typeface="Times New Roman" panose="02020603050405020304" pitchFamily="18" charset="0"/>
                <a:cs typeface="Times New Roman" panose="02020603050405020304" pitchFamily="18" charset="0"/>
              </a:rPr>
              <a:t>A computer executes a program</a:t>
            </a:r>
          </a:p>
          <a:p>
            <a:r>
              <a:rPr lang="en-GB" altLang="en-US" sz="2400" dirty="0" smtClean="0">
                <a:latin typeface="Times New Roman" panose="02020603050405020304" pitchFamily="18" charset="0"/>
                <a:cs typeface="Times New Roman" panose="02020603050405020304" pitchFamily="18" charset="0"/>
              </a:rPr>
              <a:t>Fetch/execute cycle</a:t>
            </a:r>
          </a:p>
          <a:p>
            <a:r>
              <a:rPr lang="en-GB" altLang="en-US" sz="2400" dirty="0" smtClean="0">
                <a:latin typeface="Times New Roman" panose="02020603050405020304" pitchFamily="18" charset="0"/>
                <a:cs typeface="Times New Roman" panose="02020603050405020304" pitchFamily="18" charset="0"/>
              </a:rPr>
              <a:t>Each cycle has a number of steps</a:t>
            </a:r>
          </a:p>
          <a:p>
            <a:pPr lvl="1"/>
            <a:r>
              <a:rPr lang="en-GB" altLang="en-US" sz="2400" dirty="0" smtClean="0">
                <a:latin typeface="Times New Roman" panose="02020603050405020304" pitchFamily="18" charset="0"/>
                <a:cs typeface="Times New Roman" panose="02020603050405020304" pitchFamily="18" charset="0"/>
              </a:rPr>
              <a:t>see pipelining</a:t>
            </a:r>
          </a:p>
          <a:p>
            <a:r>
              <a:rPr lang="en-GB" altLang="en-US" sz="2400" dirty="0" smtClean="0">
                <a:latin typeface="Times New Roman" panose="02020603050405020304" pitchFamily="18" charset="0"/>
                <a:cs typeface="Times New Roman" panose="02020603050405020304" pitchFamily="18" charset="0"/>
              </a:rPr>
              <a:t>Called micro-operations</a:t>
            </a:r>
          </a:p>
          <a:p>
            <a:r>
              <a:rPr lang="en-GB" altLang="en-US" sz="2400" dirty="0" smtClean="0">
                <a:latin typeface="Times New Roman" panose="02020603050405020304" pitchFamily="18" charset="0"/>
                <a:cs typeface="Times New Roman" panose="02020603050405020304" pitchFamily="18" charset="0"/>
              </a:rPr>
              <a:t>Each step does very little</a:t>
            </a:r>
          </a:p>
          <a:p>
            <a:r>
              <a:rPr lang="en-GB" altLang="en-US" sz="2400" dirty="0" smtClean="0">
                <a:latin typeface="Times New Roman" panose="02020603050405020304" pitchFamily="18" charset="0"/>
                <a:cs typeface="Times New Roman" panose="02020603050405020304" pitchFamily="18" charset="0"/>
              </a:rPr>
              <a:t>Atomic operation of CPU</a:t>
            </a:r>
          </a:p>
        </p:txBody>
      </p:sp>
    </p:spTree>
    <p:extLst>
      <p:ext uri="{BB962C8B-B14F-4D97-AF65-F5344CB8AC3E}">
        <p14:creationId xmlns:p14="http://schemas.microsoft.com/office/powerpoint/2010/main" val="1569019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r>
              <a:rPr lang="en-GB" alt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Constituent Elements of </a:t>
            </a:r>
            <a:br>
              <a:rPr lang="en-GB" alt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GB" alt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Program Execution</a:t>
            </a:r>
          </a:p>
        </p:txBody>
      </p:sp>
      <p:pic>
        <p:nvPicPr>
          <p:cNvPr id="5123" name="Picture 4"/>
          <p:cNvPicPr>
            <a:picLocks noChangeAspect="1" noChangeArrowheads="1"/>
          </p:cNvPicPr>
          <p:nvPr/>
        </p:nvPicPr>
        <p:blipFill>
          <a:blip r:embed="rId3">
            <a:extLst>
              <a:ext uri="{28A0092B-C50C-407E-A947-70E740481C1C}">
                <a14:useLocalDpi xmlns:a14="http://schemas.microsoft.com/office/drawing/2010/main" val="0"/>
              </a:ext>
            </a:extLst>
          </a:blip>
          <a:srcRect b="18791"/>
          <a:stretch>
            <a:fillRect/>
          </a:stretch>
        </p:blipFill>
        <p:spPr bwMode="auto">
          <a:xfrm>
            <a:off x="533400" y="1752600"/>
            <a:ext cx="8001000" cy="425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5100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title"/>
          </p:nvPr>
        </p:nvSpPr>
        <p:spPr/>
        <p:txBody>
          <a:bodyPr>
            <a:normAutofit/>
          </a:bodyPr>
          <a:lstStyle/>
          <a:p>
            <a:r>
              <a:rPr lang="en-GB" alt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Registers</a:t>
            </a:r>
            <a:endParaRPr lang="en-GB" alt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147" name="Rectangle 5"/>
          <p:cNvSpPr>
            <a:spLocks noGrp="1" noChangeArrowheads="1"/>
          </p:cNvSpPr>
          <p:nvPr>
            <p:ph type="body" idx="1"/>
          </p:nvPr>
        </p:nvSpPr>
        <p:spPr/>
        <p:txBody>
          <a:bodyPr>
            <a:normAutofit/>
          </a:bodyPr>
          <a:lstStyle/>
          <a:p>
            <a:r>
              <a:rPr lang="en-GB" altLang="en-US" sz="2400" dirty="0" smtClean="0">
                <a:latin typeface="Times New Roman" panose="02020603050405020304" pitchFamily="18" charset="0"/>
                <a:cs typeface="Times New Roman" panose="02020603050405020304" pitchFamily="18" charset="0"/>
              </a:rPr>
              <a:t>Memory Address Register (MAR) </a:t>
            </a:r>
          </a:p>
          <a:p>
            <a:pPr lvl="1"/>
            <a:r>
              <a:rPr lang="en-GB" altLang="en-US" sz="2400" dirty="0" smtClean="0">
                <a:latin typeface="Times New Roman" panose="02020603050405020304" pitchFamily="18" charset="0"/>
                <a:cs typeface="Times New Roman" panose="02020603050405020304" pitchFamily="18" charset="0"/>
              </a:rPr>
              <a:t>Connected to address bus</a:t>
            </a:r>
          </a:p>
          <a:p>
            <a:pPr lvl="1"/>
            <a:r>
              <a:rPr lang="en-GB" altLang="en-US" sz="2400" dirty="0" smtClean="0">
                <a:latin typeface="Times New Roman" panose="02020603050405020304" pitchFamily="18" charset="0"/>
                <a:cs typeface="Times New Roman" panose="02020603050405020304" pitchFamily="18" charset="0"/>
              </a:rPr>
              <a:t>Specifies address for read or write op</a:t>
            </a:r>
          </a:p>
          <a:p>
            <a:r>
              <a:rPr lang="en-GB" altLang="en-US" sz="2400" dirty="0" smtClean="0">
                <a:latin typeface="Times New Roman" panose="02020603050405020304" pitchFamily="18" charset="0"/>
                <a:cs typeface="Times New Roman" panose="02020603050405020304" pitchFamily="18" charset="0"/>
              </a:rPr>
              <a:t>Memory Buffer Register (MBR) </a:t>
            </a:r>
          </a:p>
          <a:p>
            <a:pPr lvl="1"/>
            <a:r>
              <a:rPr lang="en-GB" altLang="en-US" sz="2400" dirty="0" smtClean="0">
                <a:latin typeface="Times New Roman" panose="02020603050405020304" pitchFamily="18" charset="0"/>
                <a:cs typeface="Times New Roman" panose="02020603050405020304" pitchFamily="18" charset="0"/>
              </a:rPr>
              <a:t>Connected to data bus</a:t>
            </a:r>
          </a:p>
          <a:p>
            <a:pPr lvl="1"/>
            <a:r>
              <a:rPr lang="en-GB" altLang="en-US" sz="2400" dirty="0" smtClean="0">
                <a:latin typeface="Times New Roman" panose="02020603050405020304" pitchFamily="18" charset="0"/>
                <a:cs typeface="Times New Roman" panose="02020603050405020304" pitchFamily="18" charset="0"/>
              </a:rPr>
              <a:t>Holds data to write or last data read</a:t>
            </a:r>
          </a:p>
          <a:p>
            <a:r>
              <a:rPr lang="en-GB" altLang="en-US" sz="2400" dirty="0" smtClean="0">
                <a:latin typeface="Times New Roman" panose="02020603050405020304" pitchFamily="18" charset="0"/>
                <a:cs typeface="Times New Roman" panose="02020603050405020304" pitchFamily="18" charset="0"/>
              </a:rPr>
              <a:t>Program Counter (PC) </a:t>
            </a:r>
          </a:p>
          <a:p>
            <a:pPr lvl="1"/>
            <a:r>
              <a:rPr lang="en-GB" altLang="en-US" sz="2400" dirty="0" smtClean="0">
                <a:latin typeface="Times New Roman" panose="02020603050405020304" pitchFamily="18" charset="0"/>
                <a:cs typeface="Times New Roman" panose="02020603050405020304" pitchFamily="18" charset="0"/>
              </a:rPr>
              <a:t>Holds address of next instruction to be fetched</a:t>
            </a:r>
          </a:p>
          <a:p>
            <a:r>
              <a:rPr lang="en-GB" altLang="en-US" sz="2400" dirty="0" smtClean="0">
                <a:latin typeface="Times New Roman" panose="02020603050405020304" pitchFamily="18" charset="0"/>
                <a:cs typeface="Times New Roman" panose="02020603050405020304" pitchFamily="18" charset="0"/>
              </a:rPr>
              <a:t>Instruction Register (IR) </a:t>
            </a:r>
          </a:p>
          <a:p>
            <a:pPr lvl="1"/>
            <a:r>
              <a:rPr lang="en-GB" altLang="en-US" sz="2400" dirty="0" smtClean="0">
                <a:latin typeface="Times New Roman" panose="02020603050405020304" pitchFamily="18" charset="0"/>
                <a:cs typeface="Times New Roman" panose="02020603050405020304" pitchFamily="18" charset="0"/>
              </a:rPr>
              <a:t>Holds last instruction fetched</a:t>
            </a:r>
          </a:p>
        </p:txBody>
      </p:sp>
    </p:spTree>
    <p:extLst>
      <p:ext uri="{BB962C8B-B14F-4D97-AF65-F5344CB8AC3E}">
        <p14:creationId xmlns:p14="http://schemas.microsoft.com/office/powerpoint/2010/main" val="3405048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Execution of Instruction</a:t>
            </a:r>
            <a:endPar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The main purpose of a CPU is to execute instructions.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CPU </a:t>
            </a:r>
            <a:r>
              <a:rPr lang="en-US" sz="2400" dirty="0">
                <a:latin typeface="Times New Roman" panose="02020603050405020304" pitchFamily="18" charset="0"/>
                <a:cs typeface="Times New Roman" panose="02020603050405020304" pitchFamily="18" charset="0"/>
              </a:rPr>
              <a:t>executes the binary representation of the instructions, i.e., machine code.</a:t>
            </a:r>
          </a:p>
          <a:p>
            <a:pPr algn="just"/>
            <a:r>
              <a:rPr lang="en-US" sz="2400" dirty="0">
                <a:latin typeface="Times New Roman" panose="02020603050405020304" pitchFamily="18" charset="0"/>
                <a:cs typeface="Times New Roman" panose="02020603050405020304" pitchFamily="18" charset="0"/>
              </a:rPr>
              <a:t>Since programs can be very large, and since CPUs have limited memory, programs are stored in memory (RAM). However, CPUs do its processing on the CPU</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So</a:t>
            </a:r>
            <a:r>
              <a:rPr lang="en-US" sz="2400" dirty="0">
                <a:latin typeface="Times New Roman" panose="02020603050405020304" pitchFamily="18" charset="0"/>
                <a:cs typeface="Times New Roman" panose="02020603050405020304" pitchFamily="18" charset="0"/>
              </a:rPr>
              <a:t>, the CPU must copy the instruction from memory to the CPU, and once it's in the CPU, it can execute it.</a:t>
            </a:r>
          </a:p>
          <a:p>
            <a:endParaRPr lang="en-US" dirty="0"/>
          </a:p>
        </p:txBody>
      </p:sp>
    </p:spTree>
    <p:extLst>
      <p:ext uri="{BB962C8B-B14F-4D97-AF65-F5344CB8AC3E}">
        <p14:creationId xmlns:p14="http://schemas.microsoft.com/office/powerpoint/2010/main" val="33392036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679</Words>
  <Application>Microsoft Office PowerPoint</Application>
  <PresentationFormat>On-screen Show (4:3)</PresentationFormat>
  <Paragraphs>111</Paragraphs>
  <Slides>19</Slides>
  <Notes>3</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Introduction, Instruction Interpretation &amp; Execution</vt:lpstr>
      <vt:lpstr>Introduction of Instruction</vt:lpstr>
      <vt:lpstr>Introduction of Instruction</vt:lpstr>
      <vt:lpstr>Instruction Interpretation </vt:lpstr>
      <vt:lpstr>Instruction Interpretation </vt:lpstr>
      <vt:lpstr>Micro-Operations</vt:lpstr>
      <vt:lpstr>Constituent Elements of  Program Execution</vt:lpstr>
      <vt:lpstr>Registers</vt:lpstr>
      <vt:lpstr>Execution of Instruction</vt:lpstr>
      <vt:lpstr>Execution of Instruction</vt:lpstr>
      <vt:lpstr>Instruction Execution Steps</vt:lpstr>
      <vt:lpstr>Step 1: Fetch instruction</vt:lpstr>
      <vt:lpstr>Decode instruction and Fetch Operands</vt:lpstr>
      <vt:lpstr>Perform ALU operation </vt:lpstr>
      <vt:lpstr>Perform ALU operation…</vt:lpstr>
      <vt:lpstr>Access memory</vt:lpstr>
      <vt:lpstr>Write back result to register file</vt:lpstr>
      <vt:lpstr>Update the PC</vt:lpstr>
      <vt:lpstr>Six Steps, In Summary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Instruction Interpretation &amp; Execution</dc:title>
  <dc:creator>Anurag Tiwari</dc:creator>
  <cp:lastModifiedBy>Anurag Tiwari</cp:lastModifiedBy>
  <cp:revision>8</cp:revision>
  <dcterms:created xsi:type="dcterms:W3CDTF">2006-08-16T00:00:00Z</dcterms:created>
  <dcterms:modified xsi:type="dcterms:W3CDTF">2017-07-24T07:27:56Z</dcterms:modified>
</cp:coreProperties>
</file>