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462BC9-4895-4BB8-A306-6963E586B96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CB1103-B877-4D3A-9E36-1E2E11A972A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II:ALU Design</a:t>
            </a:r>
            <a:br>
              <a:rPr lang="en-US" dirty="0" smtClean="0"/>
            </a:br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153400" cy="23340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Prepared by: </a:t>
            </a:r>
          </a:p>
          <a:p>
            <a:pPr algn="l"/>
            <a:r>
              <a:rPr lang="en-US" dirty="0" smtClean="0"/>
              <a:t>AVITA KATAL</a:t>
            </a:r>
          </a:p>
          <a:p>
            <a:pPr algn="l"/>
            <a:r>
              <a:rPr lang="en-US" dirty="0" smtClean="0"/>
              <a:t>Assistant Professor</a:t>
            </a:r>
          </a:p>
          <a:p>
            <a:pPr algn="l"/>
            <a:r>
              <a:rPr lang="en-US" dirty="0" smtClean="0"/>
              <a:t>Department of Virtualization</a:t>
            </a:r>
          </a:p>
          <a:p>
            <a:pPr algn="l"/>
            <a:r>
              <a:rPr lang="en-US" dirty="0" err="1" smtClean="0"/>
              <a:t>SoCSE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87338"/>
            <a:ext cx="8809038" cy="434975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6.  Processor organization</a:t>
            </a:r>
            <a:endParaRPr lang="en-US" altLang="ko-KR" sz="4000" b="1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47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In general, most processors are organized in one of 3 ways</a:t>
            </a:r>
          </a:p>
          <a:p>
            <a:endParaRPr lang="en-US" altLang="ko-KR" sz="2000"/>
          </a:p>
          <a:p>
            <a:pPr lvl="1"/>
            <a:r>
              <a:rPr lang="en-US" altLang="ko-KR"/>
              <a:t>Single register (Accumulator) organization</a:t>
            </a:r>
          </a:p>
          <a:p>
            <a:pPr lvl="2"/>
            <a:r>
              <a:rPr lang="en-US" altLang="ko-KR" sz="1600"/>
              <a:t>Basic Computer is a good example</a:t>
            </a:r>
          </a:p>
          <a:p>
            <a:pPr lvl="2"/>
            <a:r>
              <a:rPr lang="en-US" altLang="ko-KR" sz="1600"/>
              <a:t>Accumulator is the only general purpose register</a:t>
            </a:r>
          </a:p>
          <a:p>
            <a:pPr lvl="2"/>
            <a:endParaRPr lang="en-US" altLang="ko-KR" sz="1600"/>
          </a:p>
          <a:p>
            <a:pPr lvl="1"/>
            <a:r>
              <a:rPr lang="en-US" altLang="ko-KR"/>
              <a:t>General register organization</a:t>
            </a:r>
          </a:p>
          <a:p>
            <a:pPr lvl="2"/>
            <a:r>
              <a:rPr lang="en-US" altLang="ko-KR" sz="1600"/>
              <a:t>Used by most modern computer processors</a:t>
            </a:r>
          </a:p>
          <a:p>
            <a:pPr lvl="2"/>
            <a:r>
              <a:rPr lang="en-US" altLang="ko-KR" sz="1600"/>
              <a:t>Any of the registers can be used as the source or destination for computer operations</a:t>
            </a:r>
          </a:p>
          <a:p>
            <a:pPr lvl="2"/>
            <a:endParaRPr lang="en-US" altLang="ko-KR" sz="1600"/>
          </a:p>
          <a:p>
            <a:pPr lvl="1"/>
            <a:r>
              <a:rPr lang="en-US" altLang="ko-KR"/>
              <a:t>Stack organization</a:t>
            </a:r>
          </a:p>
          <a:p>
            <a:pPr lvl="2"/>
            <a:r>
              <a:rPr lang="en-US" altLang="ko-KR" sz="1600"/>
              <a:t>All operations are done using the hardware stack</a:t>
            </a:r>
          </a:p>
          <a:p>
            <a:pPr lvl="2"/>
            <a:r>
              <a:rPr lang="en-US" altLang="ko-KR" sz="1600"/>
              <a:t>For example, an OR instruction will pop the two top elements from the stack, do a logical OR on them, and push the result on the stack</a:t>
            </a:r>
          </a:p>
          <a:p>
            <a:pPr lvl="2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2316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0663"/>
            <a:ext cx="8069263" cy="5810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400" b="1" dirty="0" smtClean="0"/>
              <a:t>7.  Instruction Format</a:t>
            </a:r>
            <a:endParaRPr lang="en-US" altLang="ko-KR" sz="4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15950" y="1258888"/>
            <a:ext cx="82137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1524000" indent="-1524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1917700" indent="-2794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2311400" indent="-2794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705100" indent="-2794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3098800" indent="-2794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556000" indent="-2794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4013200" indent="-2794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470400" indent="-2794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927600" indent="-2794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92000"/>
              </a:lnSpc>
              <a:spcBef>
                <a:spcPct val="46000"/>
              </a:spcBef>
            </a:pPr>
            <a:r>
              <a:rPr lang="en-US" altLang="ko-KR" sz="1800">
                <a:latin typeface="Arial" charset="0"/>
              </a:rPr>
              <a:t>OP-code field - specifies the operation to be performed</a:t>
            </a:r>
          </a:p>
          <a:p>
            <a:pPr latinLnBrk="0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>
                <a:latin typeface="Arial" charset="0"/>
              </a:rPr>
              <a:t>Address field - designates memory address(es) or a processor register(s)</a:t>
            </a:r>
          </a:p>
          <a:p>
            <a:pPr latinLnBrk="0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>
                <a:latin typeface="Arial" charset="0"/>
              </a:rPr>
              <a:t>Mode field      - determines how the address field is to be interpreted (to </a:t>
            </a:r>
          </a:p>
          <a:p>
            <a:pPr latinLnBrk="0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>
                <a:latin typeface="Arial" charset="0"/>
              </a:rPr>
              <a:t>	   get effective address or the operand)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2088" y="2697163"/>
            <a:ext cx="8275637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lang="en-US" altLang="ko-KR" sz="2000" dirty="0">
                <a:latin typeface="Arial" charset="0"/>
              </a:rPr>
              <a:t> The number of address fields in the instruction format </a:t>
            </a:r>
          </a:p>
          <a:p>
            <a:pPr latinLnBrk="0"/>
            <a:r>
              <a:rPr lang="en-US" altLang="ko-KR" sz="2000" dirty="0">
                <a:latin typeface="Arial" charset="0"/>
              </a:rPr>
              <a:t>	depends on the internal organization of CPU</a:t>
            </a:r>
          </a:p>
          <a:p>
            <a:pPr latinLnBrk="0"/>
            <a:endParaRPr lang="en-US" altLang="ko-KR" sz="2000" dirty="0">
              <a:latin typeface="Arial" charset="0"/>
            </a:endParaRPr>
          </a:p>
          <a:p>
            <a:pPr latinLnBrk="0">
              <a:buFontTx/>
              <a:buChar char="•"/>
            </a:pPr>
            <a:r>
              <a:rPr lang="en-US" altLang="ko-KR" sz="2000" dirty="0">
                <a:latin typeface="Arial" charset="0"/>
              </a:rPr>
              <a:t> The three most common CPU organizations: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79450" y="3706813"/>
            <a:ext cx="7566819" cy="326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119000"/>
              </a:lnSpc>
              <a:spcBef>
                <a:spcPct val="60000"/>
              </a:spcBef>
            </a:pPr>
            <a:endParaRPr lang="en-US" altLang="ko-KR" sz="1600" dirty="0">
              <a:latin typeface="Arial" charset="0"/>
            </a:endParaRPr>
          </a:p>
          <a:p>
            <a:pPr lvl="1" latinLnBrk="0">
              <a:lnSpc>
                <a:spcPct val="119000"/>
              </a:lnSpc>
              <a:spcBef>
                <a:spcPct val="60000"/>
              </a:spcBef>
            </a:pPr>
            <a:r>
              <a:rPr lang="en-US" altLang="ko-KR" sz="1600" b="1" dirty="0" smtClean="0">
                <a:latin typeface="Arial" charset="0"/>
              </a:rPr>
              <a:t>Single </a:t>
            </a:r>
            <a:r>
              <a:rPr lang="en-US" altLang="ko-KR" sz="1600" b="1" dirty="0">
                <a:latin typeface="Arial" charset="0"/>
              </a:rPr>
              <a:t>accumulator organization</a:t>
            </a:r>
            <a:r>
              <a:rPr lang="en-US" altLang="ko-KR" sz="1600" b="1" dirty="0" smtClean="0">
                <a:latin typeface="Arial" charset="0"/>
              </a:rPr>
              <a:t>: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latin typeface="Arial" charset="0"/>
              </a:rPr>
              <a:t>	ADD	X	                /* AC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>
                <a:latin typeface="Arial" charset="0"/>
              </a:rPr>
              <a:t> AC + M[X]  */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>
                <a:latin typeface="Arial" charset="0"/>
              </a:rPr>
              <a:t>General register organization: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latin typeface="Arial" charset="0"/>
              </a:rPr>
              <a:t>	ADD	R1, R2, R3	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>
                <a:latin typeface="Arial" charset="0"/>
              </a:rPr>
              <a:t> R2 + R3  */		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latin typeface="Arial" charset="0"/>
              </a:rPr>
              <a:t>    ADD	R1, R2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>
                <a:latin typeface="Arial" charset="0"/>
              </a:rPr>
              <a:t> R1 + R2  */	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latin typeface="Arial" charset="0"/>
              </a:rPr>
              <a:t>	MOV	R1, R2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>
                <a:latin typeface="Arial" charset="0"/>
              </a:rPr>
              <a:t> R2  */		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latin typeface="Arial" charset="0"/>
              </a:rPr>
              <a:t>    ADD	R1, X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>
                <a:latin typeface="Arial" charset="0"/>
              </a:rPr>
              <a:t> R1 + M[X]  */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>
                <a:latin typeface="Arial" charset="0"/>
              </a:rPr>
              <a:t>Stack organization: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latin typeface="Arial" charset="0"/>
              </a:rPr>
              <a:t>	PUSH	X	                /* TOS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>
                <a:latin typeface="Arial" charset="0"/>
              </a:rPr>
              <a:t> M[X]  */		</a:t>
            </a:r>
          </a:p>
          <a:p>
            <a:pPr lvl="1" latinLnBrk="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latin typeface="Arial" charset="0"/>
              </a:rPr>
              <a:t>    ADD	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92088" y="877888"/>
            <a:ext cx="2454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lang="en-US" altLang="ko-KR" sz="2000">
                <a:latin typeface="Arial" charset="0"/>
              </a:rPr>
              <a:t> Instruction Fields</a:t>
            </a:r>
          </a:p>
        </p:txBody>
      </p:sp>
    </p:spTree>
    <p:extLst>
      <p:ext uri="{BB962C8B-B14F-4D97-AF65-F5344CB8AC3E}">
        <p14:creationId xmlns:p14="http://schemas.microsoft.com/office/powerpoint/2010/main" val="165245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987425"/>
            <a:ext cx="85090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  <a:buFontTx/>
              <a:buChar char="•"/>
            </a:pPr>
            <a:r>
              <a:rPr lang="en-US" altLang="ko-KR" sz="2000">
                <a:latin typeface="Arial" charset="0"/>
              </a:rPr>
              <a:t> Three-Address Instructions</a:t>
            </a:r>
          </a:p>
          <a:p>
            <a:pPr latinLnBrk="0"/>
            <a:endParaRPr lang="en-US" altLang="ko-KR" sz="1800">
              <a:latin typeface="Arial" charset="0"/>
            </a:endParaRPr>
          </a:p>
          <a:p>
            <a:pPr latinLnBrk="0"/>
            <a:r>
              <a:rPr lang="en-US" altLang="ko-KR" sz="1800">
                <a:latin typeface="Arial" charset="0"/>
              </a:rPr>
              <a:t>	Program to evaluate  X = (A + B) * (C + D) :</a:t>
            </a:r>
          </a:p>
          <a:p>
            <a:pPr latinLnBrk="0">
              <a:lnSpc>
                <a:spcPct val="50000"/>
              </a:lnSpc>
              <a:spcBef>
                <a:spcPct val="57000"/>
              </a:spcBef>
            </a:pPr>
            <a:r>
              <a:rPr lang="en-US" altLang="ko-KR" sz="1800">
                <a:latin typeface="Arial" charset="0"/>
              </a:rPr>
              <a:t>		ADD	R1, A, B	   /*  R1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M[A] + M[B]	*/		</a:t>
            </a:r>
          </a:p>
          <a:p>
            <a:pPr latinLnBrk="0">
              <a:lnSpc>
                <a:spcPct val="50000"/>
              </a:lnSpc>
              <a:spcBef>
                <a:spcPct val="57000"/>
              </a:spcBef>
            </a:pPr>
            <a:r>
              <a:rPr lang="en-US" altLang="ko-KR" sz="1800">
                <a:latin typeface="Arial" charset="0"/>
              </a:rPr>
              <a:t>        		ADD	R2, C, D	   /*  R2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M[C] + M[D]	*/		</a:t>
            </a:r>
          </a:p>
          <a:p>
            <a:pPr latinLnBrk="0">
              <a:lnSpc>
                <a:spcPct val="50000"/>
              </a:lnSpc>
              <a:spcBef>
                <a:spcPct val="57000"/>
              </a:spcBef>
            </a:pPr>
            <a:r>
              <a:rPr lang="en-US" altLang="ko-KR" sz="1800">
                <a:latin typeface="Arial" charset="0"/>
              </a:rPr>
              <a:t>        		MUL	X, R1, R2	   /*  M[X]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R1 * R2		*/</a:t>
            </a:r>
          </a:p>
          <a:p>
            <a:pPr latinLnBrk="0">
              <a:lnSpc>
                <a:spcPct val="50000"/>
              </a:lnSpc>
              <a:spcBef>
                <a:spcPct val="57000"/>
              </a:spcBef>
            </a:pPr>
            <a:endParaRPr lang="en-US" altLang="ko-KR" sz="1800">
              <a:latin typeface="Arial" charset="0"/>
            </a:endParaRPr>
          </a:p>
          <a:p>
            <a:pPr latinLnBrk="0"/>
            <a:r>
              <a:rPr lang="en-US" altLang="ko-KR" sz="1800">
                <a:latin typeface="Arial" charset="0"/>
              </a:rPr>
              <a:t>			- Results in short programs </a:t>
            </a:r>
          </a:p>
          <a:p>
            <a:pPr latinLnBrk="0"/>
            <a:r>
              <a:rPr lang="en-US" altLang="ko-KR" sz="1800">
                <a:latin typeface="Arial" charset="0"/>
              </a:rPr>
              <a:t>  			- Instruction becomes long (many bits)</a:t>
            </a:r>
          </a:p>
          <a:p>
            <a:pPr latinLnBrk="0"/>
            <a:endParaRPr lang="en-US" altLang="ko-KR" sz="1800">
              <a:latin typeface="Arial" charset="0"/>
            </a:endParaRPr>
          </a:p>
          <a:p>
            <a:pPr latinLnBrk="0">
              <a:lnSpc>
                <a:spcPct val="85000"/>
              </a:lnSpc>
              <a:buFontTx/>
              <a:buChar char="•"/>
            </a:pPr>
            <a:r>
              <a:rPr lang="en-US" altLang="ko-KR" sz="2000">
                <a:latin typeface="Arial" charset="0"/>
              </a:rPr>
              <a:t> Two-Address Instructions</a:t>
            </a:r>
          </a:p>
          <a:p>
            <a:pPr latinLnBrk="0">
              <a:lnSpc>
                <a:spcPct val="85000"/>
              </a:lnSpc>
            </a:pPr>
            <a:endParaRPr lang="en-US" altLang="ko-KR" sz="2000">
              <a:latin typeface="Arial" charset="0"/>
            </a:endParaRPr>
          </a:p>
          <a:p>
            <a:pPr latinLnBrk="0">
              <a:lnSpc>
                <a:spcPct val="85000"/>
              </a:lnSpc>
            </a:pPr>
            <a:r>
              <a:rPr lang="en-US" altLang="ko-KR" sz="1800">
                <a:latin typeface="Arial" charset="0"/>
              </a:rPr>
              <a:t>	 Program to evaluate  X = (A + B) * (C + D) :</a:t>
            </a:r>
          </a:p>
          <a:p>
            <a:pPr latinLnBrk="0"/>
            <a:endParaRPr lang="en-US" altLang="ko-KR" sz="1800">
              <a:latin typeface="Arial" charset="0"/>
            </a:endParaRPr>
          </a:p>
          <a:p>
            <a:pPr latinLnBrk="0"/>
            <a:r>
              <a:rPr lang="en-US" altLang="ko-KR" sz="1800">
                <a:latin typeface="Arial" charset="0"/>
              </a:rPr>
              <a:t>		MOV    R1, A               /* R1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M[A]           */</a:t>
            </a:r>
          </a:p>
          <a:p>
            <a:pPr latinLnBrk="0"/>
            <a:r>
              <a:rPr lang="en-US" altLang="ko-KR" sz="1800">
                <a:latin typeface="Arial" charset="0"/>
              </a:rPr>
              <a:t>		ADD     R1, B               /* R1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R1 + M[A]  */</a:t>
            </a:r>
          </a:p>
          <a:p>
            <a:pPr latinLnBrk="0"/>
            <a:r>
              <a:rPr lang="en-US" altLang="ko-KR" sz="1800">
                <a:latin typeface="Arial" charset="0"/>
              </a:rPr>
              <a:t>		MOV    R2, C               /* R2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M[C]           */</a:t>
            </a:r>
          </a:p>
          <a:p>
            <a:pPr latinLnBrk="0"/>
            <a:r>
              <a:rPr lang="en-US" altLang="ko-KR" sz="1800">
                <a:latin typeface="Arial" charset="0"/>
              </a:rPr>
              <a:t>		ADD     R2, D               /* R2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R2 + M[D]  */</a:t>
            </a:r>
          </a:p>
          <a:p>
            <a:pPr latinLnBrk="0"/>
            <a:r>
              <a:rPr lang="en-US" altLang="ko-KR" sz="1800">
                <a:latin typeface="Arial" charset="0"/>
              </a:rPr>
              <a:t>		MUL     R1, R2             /* R1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R1 * R2      */</a:t>
            </a:r>
          </a:p>
          <a:p>
            <a:pPr latinLnBrk="0"/>
            <a:r>
              <a:rPr lang="en-US" altLang="ko-KR" sz="1800">
                <a:latin typeface="Arial" charset="0"/>
              </a:rPr>
              <a:t>		MOV     X, R1               /* M[X]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R1           */</a:t>
            </a:r>
          </a:p>
          <a:p>
            <a:pPr latinLnBrk="0"/>
            <a:endParaRPr lang="en-US" altLang="ko-KR" sz="1800">
              <a:latin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23913" y="1287463"/>
            <a:ext cx="3175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  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052513" y="1439863"/>
            <a:ext cx="773747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 defTabSz="152400" latinLnBrk="1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952500" indent="-381000" algn="l" defTabSz="152400" latinLnBrk="1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524000" indent="-381000" algn="l" defTabSz="152400" latinLnBrk="1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95500" indent="-381000" algn="l" defTabSz="152400" latinLnBrk="1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81000" algn="l" defTabSz="152400" latinLnBrk="1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50000"/>
              </a:lnSpc>
              <a:spcBef>
                <a:spcPct val="57000"/>
              </a:spcBef>
            </a:pPr>
            <a:endParaRPr lang="en-US" altLang="ko-KR" sz="1800">
              <a:latin typeface="Arial" charset="0"/>
            </a:endParaRPr>
          </a:p>
          <a:p>
            <a:pPr latinLnBrk="0">
              <a:lnSpc>
                <a:spcPct val="50000"/>
              </a:lnSpc>
              <a:spcBef>
                <a:spcPct val="57000"/>
              </a:spcBef>
            </a:pPr>
            <a:r>
              <a:rPr lang="en-US" altLang="ko-KR" sz="1800">
                <a:latin typeface="Arial" charset="0"/>
              </a:rPr>
              <a:t>	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52488" y="2746375"/>
            <a:ext cx="3175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   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27088" y="3754438"/>
            <a:ext cx="3175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  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216400" y="2544763"/>
            <a:ext cx="254000" cy="6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title"/>
          </p:nvPr>
        </p:nvSpPr>
        <p:spPr>
          <a:xfrm>
            <a:off x="649288" y="295275"/>
            <a:ext cx="8047037" cy="434975"/>
          </a:xfrm>
          <a:noFill/>
          <a:ln/>
        </p:spPr>
        <p:txBody>
          <a:bodyPr wrap="none">
            <a:noAutofit/>
          </a:bodyPr>
          <a:lstStyle/>
          <a:p>
            <a:r>
              <a:rPr lang="en-US" altLang="ko-KR" sz="4000" b="1" dirty="0" smtClean="0"/>
              <a:t>8. </a:t>
            </a:r>
            <a:r>
              <a:rPr lang="en-US" altLang="ko-KR" sz="4000" b="1" dirty="0" smtClean="0"/>
              <a:t>Three and Two address Instruction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14213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68580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9.  One and Zero address Instruction</a:t>
            </a:r>
            <a:endParaRPr lang="en-US" altLang="ko-KR" sz="40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03213" y="847725"/>
            <a:ext cx="340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  <a:buFontTx/>
              <a:buChar char="•"/>
            </a:pPr>
            <a:r>
              <a:rPr lang="en-US" altLang="ko-KR" sz="2000">
                <a:latin typeface="Arial" charset="0"/>
              </a:rPr>
              <a:t> One-Address Instructions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15963" y="1138238"/>
            <a:ext cx="58801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- Use an implied AC register for all data manipulation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15963" y="1377950"/>
            <a:ext cx="48450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- Program to evaluate  X = (A + B) * (C + D) :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663700" y="1658938"/>
            <a:ext cx="652145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LOAD   	A           /*  AC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M[A]   	*/</a:t>
            </a:r>
          </a:p>
          <a:p>
            <a:pPr latinLnBrk="0"/>
            <a:r>
              <a:rPr lang="en-US" altLang="ko-KR" sz="1800">
                <a:latin typeface="Arial" charset="0"/>
              </a:rPr>
              <a:t>ADD     	B           /*  AC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AC + M[B]  */</a:t>
            </a:r>
          </a:p>
          <a:p>
            <a:pPr latinLnBrk="0"/>
            <a:r>
              <a:rPr lang="en-US" altLang="ko-KR" sz="1800">
                <a:latin typeface="Arial" charset="0"/>
              </a:rPr>
              <a:t>STORE  	T            /*  M[T]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AC   	*/</a:t>
            </a:r>
          </a:p>
          <a:p>
            <a:pPr latinLnBrk="0"/>
            <a:r>
              <a:rPr lang="en-US" altLang="ko-KR" sz="1800">
                <a:latin typeface="Arial" charset="0"/>
              </a:rPr>
              <a:t>LOAD   	C           /*  AC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M[C]   	*/</a:t>
            </a:r>
          </a:p>
          <a:p>
            <a:pPr latinLnBrk="0"/>
            <a:r>
              <a:rPr lang="en-US" altLang="ko-KR" sz="1800">
                <a:latin typeface="Arial" charset="0"/>
              </a:rPr>
              <a:t>ADD     	D           /*  AC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AC + M[D]	*/</a:t>
            </a:r>
          </a:p>
          <a:p>
            <a:pPr latinLnBrk="0"/>
            <a:r>
              <a:rPr lang="en-US" altLang="ko-KR" sz="1800">
                <a:latin typeface="Arial" charset="0"/>
              </a:rPr>
              <a:t>MUL     	T            /*  AC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AC * M[T]	*/</a:t>
            </a:r>
          </a:p>
          <a:p>
            <a:pPr latinLnBrk="0"/>
            <a:r>
              <a:rPr lang="en-US" altLang="ko-KR" sz="1800">
                <a:latin typeface="Arial" charset="0"/>
              </a:rPr>
              <a:t>STORE  	X           /*  M[X]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AC   	*/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03213" y="3584575"/>
            <a:ext cx="34607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  <a:buFontTx/>
              <a:buChar char="•"/>
            </a:pPr>
            <a:r>
              <a:rPr lang="en-US" altLang="ko-KR" sz="2000">
                <a:latin typeface="Arial" charset="0"/>
              </a:rPr>
              <a:t> Zero-Address Instructions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15963" y="3863975"/>
            <a:ext cx="50927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- Can be found in a stack-organized computer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15963" y="4103688"/>
            <a:ext cx="48450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- Program to evaluate  X = (A + B) * (C + D) :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663700" y="4646613"/>
            <a:ext cx="63960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 defTabSz="152400" latinLnBrk="1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952500" indent="-381000" algn="l" defTabSz="152400" latinLnBrk="1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524000" indent="-381000" algn="l" defTabSz="152400" latinLnBrk="1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95500" indent="-381000" algn="l" defTabSz="152400" latinLnBrk="1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81000" algn="l" defTabSz="152400" latinLnBrk="1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30000"/>
              </a:lnSpc>
              <a:spcBef>
                <a:spcPct val="55000"/>
              </a:spcBef>
            </a:pPr>
            <a:r>
              <a:rPr lang="en-US" altLang="ko-KR" sz="1800">
                <a:latin typeface="Arial" charset="0"/>
              </a:rPr>
              <a:t>PUSH	A	/*  TOS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A	*/				</a:t>
            </a:r>
          </a:p>
          <a:p>
            <a:pPr latinLnBrk="0">
              <a:lnSpc>
                <a:spcPct val="30000"/>
              </a:lnSpc>
              <a:spcBef>
                <a:spcPct val="55000"/>
              </a:spcBef>
            </a:pPr>
            <a:r>
              <a:rPr lang="en-US" altLang="ko-KR" sz="1800">
                <a:latin typeface="Arial" charset="0"/>
              </a:rPr>
              <a:t>PUSH	B	/*  TOS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B	*/					</a:t>
            </a:r>
          </a:p>
          <a:p>
            <a:pPr latinLnBrk="0">
              <a:lnSpc>
                <a:spcPct val="30000"/>
              </a:lnSpc>
              <a:spcBef>
                <a:spcPct val="55000"/>
              </a:spcBef>
            </a:pP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ADD</a:t>
            </a:r>
            <a:r>
              <a:rPr lang="en-US" altLang="ko-KR" sz="1800">
                <a:latin typeface="Arial" charset="0"/>
              </a:rPr>
              <a:t>		/*  TOS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(A + B)	*/				</a:t>
            </a:r>
          </a:p>
          <a:p>
            <a:pPr latinLnBrk="0">
              <a:lnSpc>
                <a:spcPct val="30000"/>
              </a:lnSpc>
              <a:spcBef>
                <a:spcPct val="55000"/>
              </a:spcBef>
            </a:pPr>
            <a:r>
              <a:rPr lang="en-US" altLang="ko-KR" sz="1800">
                <a:latin typeface="Arial" charset="0"/>
              </a:rPr>
              <a:t>PUSH	C	/*  TOS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C	*/				</a:t>
            </a:r>
          </a:p>
          <a:p>
            <a:pPr latinLnBrk="0">
              <a:lnSpc>
                <a:spcPct val="30000"/>
              </a:lnSpc>
              <a:spcBef>
                <a:spcPct val="55000"/>
              </a:spcBef>
            </a:pPr>
            <a:r>
              <a:rPr lang="en-US" altLang="ko-KR" sz="1800">
                <a:latin typeface="Arial" charset="0"/>
              </a:rPr>
              <a:t>PUSH	D	/*  TOS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D	*/					</a:t>
            </a:r>
          </a:p>
          <a:p>
            <a:pPr latinLnBrk="0">
              <a:lnSpc>
                <a:spcPct val="30000"/>
              </a:lnSpc>
              <a:spcBef>
                <a:spcPct val="55000"/>
              </a:spcBef>
            </a:pP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ADD</a:t>
            </a:r>
            <a:r>
              <a:rPr lang="en-US" altLang="ko-KR" sz="1800">
                <a:latin typeface="Arial" charset="0"/>
              </a:rPr>
              <a:t>		/*  TOS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(C + D)	*/					</a:t>
            </a:r>
          </a:p>
          <a:p>
            <a:pPr latinLnBrk="0">
              <a:lnSpc>
                <a:spcPct val="30000"/>
              </a:lnSpc>
              <a:spcBef>
                <a:spcPct val="55000"/>
              </a:spcBef>
            </a:pP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MUL</a:t>
            </a:r>
            <a:r>
              <a:rPr lang="en-US" altLang="ko-KR" sz="1800">
                <a:latin typeface="Arial" charset="0"/>
              </a:rPr>
              <a:t>		/*  TOS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(C + D) * (A + B)  */  </a:t>
            </a:r>
          </a:p>
          <a:p>
            <a:pPr latinLnBrk="0">
              <a:lnSpc>
                <a:spcPct val="30000"/>
              </a:lnSpc>
              <a:spcBef>
                <a:spcPct val="55000"/>
              </a:spcBef>
            </a:pPr>
            <a:r>
              <a:rPr lang="en-US" altLang="ko-KR" sz="1800">
                <a:latin typeface="Arial" charset="0"/>
              </a:rPr>
              <a:t>POP	X	/*  M[X] </a:t>
            </a:r>
            <a:r>
              <a:rPr lang="en-US" altLang="ko-KR" sz="1800">
                <a:latin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TOS	*/</a:t>
            </a:r>
          </a:p>
        </p:txBody>
      </p:sp>
    </p:spTree>
    <p:extLst>
      <p:ext uri="{BB962C8B-B14F-4D97-AF65-F5344CB8AC3E}">
        <p14:creationId xmlns:p14="http://schemas.microsoft.com/office/powerpoint/2010/main" val="73030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Registers</a:t>
            </a:r>
          </a:p>
          <a:p>
            <a:pPr marL="514350" indent="-514350">
              <a:buAutoNum type="arabicPeriod"/>
            </a:pPr>
            <a:r>
              <a:rPr lang="en-US" dirty="0" smtClean="0"/>
              <a:t>General register Organization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Register Stack organization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Memory stack organization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Reverse polish Notation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Instruction Format</a:t>
            </a:r>
          </a:p>
          <a:p>
            <a:pPr marL="514350" indent="-514350">
              <a:buAutoNum type="arabicPeriod"/>
            </a:pPr>
            <a:r>
              <a:rPr lang="en-US" dirty="0" smtClean="0"/>
              <a:t>Three and Two Address  Instruction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One </a:t>
            </a:r>
            <a:r>
              <a:rPr lang="en-US" smtClean="0"/>
              <a:t>and Zero Address </a:t>
            </a:r>
            <a:r>
              <a:rPr lang="en-US" dirty="0" smtClean="0"/>
              <a:t>Instruction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96863"/>
            <a:ext cx="8809038" cy="998537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 smtClean="0"/>
              <a:t>1. Registers</a:t>
            </a:r>
            <a:endParaRPr lang="en-US" altLang="ko-KR" sz="6000" b="1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600200"/>
            <a:ext cx="8229600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000" dirty="0"/>
              <a:t>In Basic Computer, there is only one general purpose register, the Accumulator (AC)</a:t>
            </a:r>
          </a:p>
          <a:p>
            <a:r>
              <a:rPr lang="en-US" altLang="ko-KR" sz="3000" dirty="0"/>
              <a:t>In modern CPUs, there are many general purpose registers</a:t>
            </a:r>
          </a:p>
          <a:p>
            <a:r>
              <a:rPr lang="en-US" altLang="ko-KR" sz="3000" dirty="0"/>
              <a:t>It is advantageous to have many registers</a:t>
            </a:r>
          </a:p>
          <a:p>
            <a:pPr lvl="1"/>
            <a:r>
              <a:rPr lang="en-US" altLang="ko-KR" sz="3000" dirty="0"/>
              <a:t>Transfer between registers within the processor are relatively fast</a:t>
            </a:r>
          </a:p>
          <a:p>
            <a:pPr lvl="1"/>
            <a:r>
              <a:rPr lang="en-US" altLang="ko-KR" sz="3000" dirty="0"/>
              <a:t>Going “off the processor” to access memory is much slower</a:t>
            </a:r>
          </a:p>
          <a:p>
            <a:pPr lvl="1">
              <a:buFontTx/>
              <a:buNone/>
            </a:pPr>
            <a:endParaRPr lang="en-US" altLang="ko-KR" sz="3000" dirty="0"/>
          </a:p>
          <a:p>
            <a:pPr lvl="1">
              <a:buFontTx/>
              <a:buNone/>
            </a:pPr>
            <a:endParaRPr lang="en-US" altLang="ko-KR" sz="3000" dirty="0"/>
          </a:p>
          <a:p>
            <a:pPr lvl="1">
              <a:buFontTx/>
              <a:buNone/>
            </a:pPr>
            <a:r>
              <a:rPr lang="en-US" altLang="ko-KR" sz="3000" dirty="0"/>
              <a:t>	</a:t>
            </a:r>
          </a:p>
          <a:p>
            <a:r>
              <a:rPr lang="en-US" altLang="ko-KR" sz="3000" dirty="0"/>
              <a:t>How many registers will be the best ?</a:t>
            </a:r>
          </a:p>
        </p:txBody>
      </p:sp>
    </p:spTree>
    <p:extLst>
      <p:ext uri="{BB962C8B-B14F-4D97-AF65-F5344CB8AC3E}">
        <p14:creationId xmlns:p14="http://schemas.microsoft.com/office/powerpoint/2010/main" val="26350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74625"/>
            <a:ext cx="7385050" cy="96837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2. General Register Organization</a:t>
            </a:r>
            <a:endParaRPr lang="en-US" altLang="ko-KR" sz="4000" b="1" dirty="0"/>
          </a:p>
        </p:txBody>
      </p:sp>
      <p:grpSp>
        <p:nvGrpSpPr>
          <p:cNvPr id="6289" name="Group 145"/>
          <p:cNvGrpSpPr>
            <a:grpSpLocks/>
          </p:cNvGrpSpPr>
          <p:nvPr/>
        </p:nvGrpSpPr>
        <p:grpSpPr bwMode="auto">
          <a:xfrm>
            <a:off x="1646238" y="1408113"/>
            <a:ext cx="6192837" cy="4694237"/>
            <a:chOff x="1037" y="887"/>
            <a:chExt cx="3901" cy="2957"/>
          </a:xfrm>
        </p:grpSpPr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2264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2298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Arc 6"/>
            <p:cNvSpPr>
              <a:spLocks/>
            </p:cNvSpPr>
            <p:nvPr/>
          </p:nvSpPr>
          <p:spPr bwMode="auto">
            <a:xfrm>
              <a:off x="2365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2399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rc 8"/>
            <p:cNvSpPr>
              <a:spLocks/>
            </p:cNvSpPr>
            <p:nvPr/>
          </p:nvSpPr>
          <p:spPr bwMode="auto">
            <a:xfrm>
              <a:off x="2475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2509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rc 10"/>
            <p:cNvSpPr>
              <a:spLocks/>
            </p:cNvSpPr>
            <p:nvPr/>
          </p:nvSpPr>
          <p:spPr bwMode="auto">
            <a:xfrm>
              <a:off x="2576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2610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Arc 12"/>
            <p:cNvSpPr>
              <a:spLocks/>
            </p:cNvSpPr>
            <p:nvPr/>
          </p:nvSpPr>
          <p:spPr bwMode="auto">
            <a:xfrm>
              <a:off x="2677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2711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Arc 14"/>
            <p:cNvSpPr>
              <a:spLocks/>
            </p:cNvSpPr>
            <p:nvPr/>
          </p:nvSpPr>
          <p:spPr bwMode="auto">
            <a:xfrm>
              <a:off x="2787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2821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Arc 16"/>
            <p:cNvSpPr>
              <a:spLocks/>
            </p:cNvSpPr>
            <p:nvPr/>
          </p:nvSpPr>
          <p:spPr bwMode="auto">
            <a:xfrm>
              <a:off x="2887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922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Arc 18"/>
            <p:cNvSpPr>
              <a:spLocks/>
            </p:cNvSpPr>
            <p:nvPr/>
          </p:nvSpPr>
          <p:spPr bwMode="auto">
            <a:xfrm>
              <a:off x="2988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3023" y="1154"/>
              <a:ext cx="0" cy="10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2202" y="2230"/>
              <a:ext cx="917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2438" y="2297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MUX</a:t>
              </a:r>
            </a:p>
          </p:txBody>
        </p:sp>
        <p:sp>
          <p:nvSpPr>
            <p:cNvPr id="6166" name="Arc 22"/>
            <p:cNvSpPr>
              <a:spLocks/>
            </p:cNvSpPr>
            <p:nvPr/>
          </p:nvSpPr>
          <p:spPr bwMode="auto">
            <a:xfrm>
              <a:off x="2111" y="2278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>
              <a:off x="2028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Arc 24"/>
            <p:cNvSpPr>
              <a:spLocks/>
            </p:cNvSpPr>
            <p:nvPr/>
          </p:nvSpPr>
          <p:spPr bwMode="auto">
            <a:xfrm>
              <a:off x="2111" y="2366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 flipH="1">
              <a:off x="2028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Arc 26"/>
            <p:cNvSpPr>
              <a:spLocks/>
            </p:cNvSpPr>
            <p:nvPr/>
          </p:nvSpPr>
          <p:spPr bwMode="auto">
            <a:xfrm>
              <a:off x="2111" y="2452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 flipH="1">
              <a:off x="2028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1590" y="2311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SELA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1860" y="2252"/>
              <a:ext cx="18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>
                  <a:solidFill>
                    <a:srgbClr val="000000"/>
                  </a:solidFill>
                  <a:latin typeface="Arial" charset="0"/>
                </a:rPr>
                <a:t>{</a:t>
              </a:r>
            </a:p>
          </p:txBody>
        </p:sp>
        <p:sp>
          <p:nvSpPr>
            <p:cNvPr id="6174" name="Arc 30"/>
            <p:cNvSpPr>
              <a:spLocks/>
            </p:cNvSpPr>
            <p:nvPr/>
          </p:nvSpPr>
          <p:spPr bwMode="auto">
            <a:xfrm>
              <a:off x="3456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491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Arc 32"/>
            <p:cNvSpPr>
              <a:spLocks/>
            </p:cNvSpPr>
            <p:nvPr/>
          </p:nvSpPr>
          <p:spPr bwMode="auto">
            <a:xfrm>
              <a:off x="3566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3601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Arc 34"/>
            <p:cNvSpPr>
              <a:spLocks/>
            </p:cNvSpPr>
            <p:nvPr/>
          </p:nvSpPr>
          <p:spPr bwMode="auto">
            <a:xfrm>
              <a:off x="3667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3701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Arc 36"/>
            <p:cNvSpPr>
              <a:spLocks/>
            </p:cNvSpPr>
            <p:nvPr/>
          </p:nvSpPr>
          <p:spPr bwMode="auto">
            <a:xfrm>
              <a:off x="3769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3802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Arc 38"/>
            <p:cNvSpPr>
              <a:spLocks/>
            </p:cNvSpPr>
            <p:nvPr/>
          </p:nvSpPr>
          <p:spPr bwMode="auto">
            <a:xfrm>
              <a:off x="3879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3913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Arc 40"/>
            <p:cNvSpPr>
              <a:spLocks/>
            </p:cNvSpPr>
            <p:nvPr/>
          </p:nvSpPr>
          <p:spPr bwMode="auto">
            <a:xfrm>
              <a:off x="3980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>
              <a:off x="4014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Arc 42"/>
            <p:cNvSpPr>
              <a:spLocks/>
            </p:cNvSpPr>
            <p:nvPr/>
          </p:nvSpPr>
          <p:spPr bwMode="auto">
            <a:xfrm>
              <a:off x="4080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43"/>
            <p:cNvSpPr>
              <a:spLocks noChangeShapeType="1"/>
            </p:cNvSpPr>
            <p:nvPr/>
          </p:nvSpPr>
          <p:spPr bwMode="auto">
            <a:xfrm>
              <a:off x="4115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Arc 44"/>
            <p:cNvSpPr>
              <a:spLocks/>
            </p:cNvSpPr>
            <p:nvPr/>
          </p:nvSpPr>
          <p:spPr bwMode="auto">
            <a:xfrm>
              <a:off x="4190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>
              <a:off x="4225" y="1070"/>
              <a:ext cx="0" cy="10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Rectangle 46"/>
            <p:cNvSpPr>
              <a:spLocks noChangeArrowheads="1"/>
            </p:cNvSpPr>
            <p:nvPr/>
          </p:nvSpPr>
          <p:spPr bwMode="auto">
            <a:xfrm>
              <a:off x="3394" y="2230"/>
              <a:ext cx="918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Rectangle 47"/>
            <p:cNvSpPr>
              <a:spLocks noChangeArrowheads="1"/>
            </p:cNvSpPr>
            <p:nvPr/>
          </p:nvSpPr>
          <p:spPr bwMode="auto">
            <a:xfrm>
              <a:off x="3631" y="2297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MUX</a:t>
              </a:r>
            </a:p>
          </p:txBody>
        </p:sp>
        <p:sp>
          <p:nvSpPr>
            <p:cNvPr id="6192" name="Arc 48"/>
            <p:cNvSpPr>
              <a:spLocks/>
            </p:cNvSpPr>
            <p:nvPr/>
          </p:nvSpPr>
          <p:spPr bwMode="auto">
            <a:xfrm>
              <a:off x="4326" y="2278"/>
              <a:ext cx="87" cy="57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 flipH="1">
              <a:off x="4386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Arc 50"/>
            <p:cNvSpPr>
              <a:spLocks/>
            </p:cNvSpPr>
            <p:nvPr/>
          </p:nvSpPr>
          <p:spPr bwMode="auto">
            <a:xfrm>
              <a:off x="4326" y="2361"/>
              <a:ext cx="87" cy="58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 flipH="1">
              <a:off x="4386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Arc 52"/>
            <p:cNvSpPr>
              <a:spLocks/>
            </p:cNvSpPr>
            <p:nvPr/>
          </p:nvSpPr>
          <p:spPr bwMode="auto">
            <a:xfrm>
              <a:off x="4326" y="2452"/>
              <a:ext cx="87" cy="59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 flipH="1">
              <a:off x="4386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Rectangle 54"/>
            <p:cNvSpPr>
              <a:spLocks noChangeArrowheads="1"/>
            </p:cNvSpPr>
            <p:nvPr/>
          </p:nvSpPr>
          <p:spPr bwMode="auto">
            <a:xfrm>
              <a:off x="4467" y="2243"/>
              <a:ext cx="18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>
                  <a:solidFill>
                    <a:srgbClr val="000000"/>
                  </a:solidFill>
                  <a:latin typeface="Arial" charset="0"/>
                </a:rPr>
                <a:t>}</a:t>
              </a:r>
            </a:p>
          </p:txBody>
        </p:sp>
        <p:sp>
          <p:nvSpPr>
            <p:cNvPr id="6199" name="Rectangle 55"/>
            <p:cNvSpPr>
              <a:spLocks noChangeArrowheads="1"/>
            </p:cNvSpPr>
            <p:nvPr/>
          </p:nvSpPr>
          <p:spPr bwMode="auto">
            <a:xfrm>
              <a:off x="4568" y="230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SELB</a:t>
              </a:r>
            </a:p>
          </p:txBody>
        </p:sp>
        <p:sp>
          <p:nvSpPr>
            <p:cNvPr id="6200" name="Arc 56"/>
            <p:cNvSpPr>
              <a:spLocks/>
            </p:cNvSpPr>
            <p:nvPr/>
          </p:nvSpPr>
          <p:spPr bwMode="auto">
            <a:xfrm>
              <a:off x="2631" y="2876"/>
              <a:ext cx="70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Line 57"/>
            <p:cNvSpPr>
              <a:spLocks noChangeShapeType="1"/>
            </p:cNvSpPr>
            <p:nvPr/>
          </p:nvSpPr>
          <p:spPr bwMode="auto">
            <a:xfrm>
              <a:off x="2665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Arc 58"/>
            <p:cNvSpPr>
              <a:spLocks/>
            </p:cNvSpPr>
            <p:nvPr/>
          </p:nvSpPr>
          <p:spPr bwMode="auto">
            <a:xfrm>
              <a:off x="3823" y="2876"/>
              <a:ext cx="71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Line 59"/>
            <p:cNvSpPr>
              <a:spLocks noChangeShapeType="1"/>
            </p:cNvSpPr>
            <p:nvPr/>
          </p:nvSpPr>
          <p:spPr bwMode="auto">
            <a:xfrm>
              <a:off x="3858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Rectangle 60"/>
            <p:cNvSpPr>
              <a:spLocks noChangeArrowheads="1"/>
            </p:cNvSpPr>
            <p:nvPr/>
          </p:nvSpPr>
          <p:spPr bwMode="auto">
            <a:xfrm>
              <a:off x="2404" y="2958"/>
              <a:ext cx="1853" cy="5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Rectangle 61"/>
            <p:cNvSpPr>
              <a:spLocks noChangeArrowheads="1"/>
            </p:cNvSpPr>
            <p:nvPr/>
          </p:nvSpPr>
          <p:spPr bwMode="auto">
            <a:xfrm>
              <a:off x="3055" y="3116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6206" name="Arc 62"/>
            <p:cNvSpPr>
              <a:spLocks/>
            </p:cNvSpPr>
            <p:nvPr/>
          </p:nvSpPr>
          <p:spPr bwMode="auto">
            <a:xfrm>
              <a:off x="2313" y="3047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Line 63"/>
            <p:cNvSpPr>
              <a:spLocks noChangeShapeType="1"/>
            </p:cNvSpPr>
            <p:nvPr/>
          </p:nvSpPr>
          <p:spPr bwMode="auto">
            <a:xfrm flipH="1">
              <a:off x="2224" y="3077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Arc 64"/>
            <p:cNvSpPr>
              <a:spLocks/>
            </p:cNvSpPr>
            <p:nvPr/>
          </p:nvSpPr>
          <p:spPr bwMode="auto">
            <a:xfrm>
              <a:off x="2313" y="3131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Line 65"/>
            <p:cNvSpPr>
              <a:spLocks noChangeShapeType="1"/>
            </p:cNvSpPr>
            <p:nvPr/>
          </p:nvSpPr>
          <p:spPr bwMode="auto">
            <a:xfrm flipH="1">
              <a:off x="2230" y="316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Arc 66"/>
            <p:cNvSpPr>
              <a:spLocks/>
            </p:cNvSpPr>
            <p:nvPr/>
          </p:nvSpPr>
          <p:spPr bwMode="auto">
            <a:xfrm>
              <a:off x="2313" y="3221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Line 67"/>
            <p:cNvSpPr>
              <a:spLocks noChangeShapeType="1"/>
            </p:cNvSpPr>
            <p:nvPr/>
          </p:nvSpPr>
          <p:spPr bwMode="auto">
            <a:xfrm flipH="1">
              <a:off x="2230" y="3252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Arc 68"/>
            <p:cNvSpPr>
              <a:spLocks/>
            </p:cNvSpPr>
            <p:nvPr/>
          </p:nvSpPr>
          <p:spPr bwMode="auto">
            <a:xfrm>
              <a:off x="2313" y="3305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Line 69"/>
            <p:cNvSpPr>
              <a:spLocks noChangeShapeType="1"/>
            </p:cNvSpPr>
            <p:nvPr/>
          </p:nvSpPr>
          <p:spPr bwMode="auto">
            <a:xfrm flipH="1">
              <a:off x="2230" y="333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4" name="Arc 70"/>
            <p:cNvSpPr>
              <a:spLocks/>
            </p:cNvSpPr>
            <p:nvPr/>
          </p:nvSpPr>
          <p:spPr bwMode="auto">
            <a:xfrm>
              <a:off x="2313" y="3396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Line 71"/>
            <p:cNvSpPr>
              <a:spLocks noChangeShapeType="1"/>
            </p:cNvSpPr>
            <p:nvPr/>
          </p:nvSpPr>
          <p:spPr bwMode="auto">
            <a:xfrm flipH="1">
              <a:off x="2230" y="3426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Rectangle 72"/>
            <p:cNvSpPr>
              <a:spLocks noChangeArrowheads="1"/>
            </p:cNvSpPr>
            <p:nvPr/>
          </p:nvSpPr>
          <p:spPr bwMode="auto">
            <a:xfrm>
              <a:off x="1806" y="3161"/>
              <a:ext cx="32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OPR</a:t>
              </a:r>
            </a:p>
          </p:txBody>
        </p:sp>
        <p:sp>
          <p:nvSpPr>
            <p:cNvPr id="6217" name="Arc 73"/>
            <p:cNvSpPr>
              <a:spLocks/>
            </p:cNvSpPr>
            <p:nvPr/>
          </p:nvSpPr>
          <p:spPr bwMode="auto">
            <a:xfrm>
              <a:off x="2148" y="3088"/>
              <a:ext cx="41" cy="167"/>
            </a:xfrm>
            <a:custGeom>
              <a:avLst/>
              <a:gdLst>
                <a:gd name="G0" fmla="+- 21600 0 0"/>
                <a:gd name="G1" fmla="+- 21592 0 0"/>
                <a:gd name="G2" fmla="+- 21600 0 0"/>
                <a:gd name="T0" fmla="*/ 0 w 21600"/>
                <a:gd name="T1" fmla="*/ 21592 h 21592"/>
                <a:gd name="T2" fmla="*/ 21000 w 21600"/>
                <a:gd name="T3" fmla="*/ 0 h 21592"/>
                <a:gd name="T4" fmla="*/ 21600 w 21600"/>
                <a:gd name="T5" fmla="*/ 21592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2" fill="none" extrusionOk="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</a:path>
                <a:path w="21600" h="21592" stroke="0" extrusionOk="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  <a:lnTo>
                    <a:pt x="21600" y="21592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Arc 74"/>
            <p:cNvSpPr>
              <a:spLocks/>
            </p:cNvSpPr>
            <p:nvPr/>
          </p:nvSpPr>
          <p:spPr bwMode="auto">
            <a:xfrm>
              <a:off x="2148" y="3254"/>
              <a:ext cx="41" cy="167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Rectangle 75"/>
            <p:cNvSpPr>
              <a:spLocks noChangeArrowheads="1"/>
            </p:cNvSpPr>
            <p:nvPr/>
          </p:nvSpPr>
          <p:spPr bwMode="auto">
            <a:xfrm>
              <a:off x="1449" y="1228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6221" name="Line 77"/>
            <p:cNvSpPr>
              <a:spLocks noChangeShapeType="1"/>
            </p:cNvSpPr>
            <p:nvPr/>
          </p:nvSpPr>
          <p:spPr bwMode="auto">
            <a:xfrm>
              <a:off x="1890" y="1279"/>
              <a:ext cx="22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Line 78"/>
            <p:cNvSpPr>
              <a:spLocks noChangeShapeType="1"/>
            </p:cNvSpPr>
            <p:nvPr/>
          </p:nvSpPr>
          <p:spPr bwMode="auto">
            <a:xfrm>
              <a:off x="1890" y="1407"/>
              <a:ext cx="2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Line 79"/>
            <p:cNvSpPr>
              <a:spLocks noChangeShapeType="1"/>
            </p:cNvSpPr>
            <p:nvPr/>
          </p:nvSpPr>
          <p:spPr bwMode="auto">
            <a:xfrm>
              <a:off x="1890" y="1537"/>
              <a:ext cx="20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Line 80"/>
            <p:cNvSpPr>
              <a:spLocks noChangeShapeType="1"/>
            </p:cNvSpPr>
            <p:nvPr/>
          </p:nvSpPr>
          <p:spPr bwMode="auto">
            <a:xfrm>
              <a:off x="1890" y="1666"/>
              <a:ext cx="190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Line 81"/>
            <p:cNvSpPr>
              <a:spLocks noChangeShapeType="1"/>
            </p:cNvSpPr>
            <p:nvPr/>
          </p:nvSpPr>
          <p:spPr bwMode="auto">
            <a:xfrm>
              <a:off x="1890" y="1795"/>
              <a:ext cx="18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Line 82"/>
            <p:cNvSpPr>
              <a:spLocks noChangeShapeType="1"/>
            </p:cNvSpPr>
            <p:nvPr/>
          </p:nvSpPr>
          <p:spPr bwMode="auto">
            <a:xfrm>
              <a:off x="1890" y="1923"/>
              <a:ext cx="17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83"/>
            <p:cNvSpPr>
              <a:spLocks noChangeShapeType="1"/>
            </p:cNvSpPr>
            <p:nvPr/>
          </p:nvSpPr>
          <p:spPr bwMode="auto">
            <a:xfrm>
              <a:off x="1890" y="2052"/>
              <a:ext cx="15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Rectangle 84"/>
            <p:cNvSpPr>
              <a:spLocks noChangeArrowheads="1"/>
            </p:cNvSpPr>
            <p:nvPr/>
          </p:nvSpPr>
          <p:spPr bwMode="auto">
            <a:xfrm>
              <a:off x="1449" y="1357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6230" name="Rectangle 86"/>
            <p:cNvSpPr>
              <a:spLocks noChangeArrowheads="1"/>
            </p:cNvSpPr>
            <p:nvPr/>
          </p:nvSpPr>
          <p:spPr bwMode="auto">
            <a:xfrm>
              <a:off x="1449" y="1485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6232" name="Rectangle 88"/>
            <p:cNvSpPr>
              <a:spLocks noChangeArrowheads="1"/>
            </p:cNvSpPr>
            <p:nvPr/>
          </p:nvSpPr>
          <p:spPr bwMode="auto">
            <a:xfrm>
              <a:off x="1449" y="1614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R4</a:t>
              </a:r>
            </a:p>
          </p:txBody>
        </p:sp>
        <p:sp>
          <p:nvSpPr>
            <p:cNvPr id="6234" name="Rectangle 90"/>
            <p:cNvSpPr>
              <a:spLocks noChangeArrowheads="1"/>
            </p:cNvSpPr>
            <p:nvPr/>
          </p:nvSpPr>
          <p:spPr bwMode="auto">
            <a:xfrm>
              <a:off x="1449" y="1743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R5</a:t>
              </a:r>
            </a:p>
          </p:txBody>
        </p:sp>
        <p:sp>
          <p:nvSpPr>
            <p:cNvPr id="6236" name="Rectangle 92"/>
            <p:cNvSpPr>
              <a:spLocks noChangeArrowheads="1"/>
            </p:cNvSpPr>
            <p:nvPr/>
          </p:nvSpPr>
          <p:spPr bwMode="auto">
            <a:xfrm>
              <a:off x="1449" y="1873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R6</a:t>
              </a:r>
            </a:p>
          </p:txBody>
        </p:sp>
        <p:sp>
          <p:nvSpPr>
            <p:cNvPr id="6238" name="Rectangle 94"/>
            <p:cNvSpPr>
              <a:spLocks noChangeArrowheads="1"/>
            </p:cNvSpPr>
            <p:nvPr/>
          </p:nvSpPr>
          <p:spPr bwMode="auto">
            <a:xfrm>
              <a:off x="1449" y="2001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R7</a:t>
              </a:r>
            </a:p>
          </p:txBody>
        </p:sp>
        <p:sp>
          <p:nvSpPr>
            <p:cNvPr id="6240" name="Line 96"/>
            <p:cNvSpPr>
              <a:spLocks noChangeShapeType="1"/>
            </p:cNvSpPr>
            <p:nvPr/>
          </p:nvSpPr>
          <p:spPr bwMode="auto">
            <a:xfrm>
              <a:off x="3027" y="1150"/>
              <a:ext cx="1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1" name="Rectangle 97"/>
            <p:cNvSpPr>
              <a:spLocks noChangeArrowheads="1"/>
            </p:cNvSpPr>
            <p:nvPr/>
          </p:nvSpPr>
          <p:spPr bwMode="auto">
            <a:xfrm>
              <a:off x="4055" y="887"/>
              <a:ext cx="35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Input</a:t>
              </a:r>
            </a:p>
          </p:txBody>
        </p:sp>
        <p:sp>
          <p:nvSpPr>
            <p:cNvPr id="6242" name="Line 98"/>
            <p:cNvSpPr>
              <a:spLocks noChangeShapeType="1"/>
            </p:cNvSpPr>
            <p:nvPr/>
          </p:nvSpPr>
          <p:spPr bwMode="auto">
            <a:xfrm>
              <a:off x="1574" y="2140"/>
              <a:ext cx="0" cy="4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Rectangle 99"/>
            <p:cNvSpPr>
              <a:spLocks noChangeArrowheads="1"/>
            </p:cNvSpPr>
            <p:nvPr/>
          </p:nvSpPr>
          <p:spPr bwMode="auto">
            <a:xfrm>
              <a:off x="1393" y="2608"/>
              <a:ext cx="32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3 x 8</a:t>
              </a:r>
            </a:p>
            <a:p>
              <a:endParaRPr lang="en-US" altLang="ko-KR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44" name="Rectangle 100"/>
            <p:cNvSpPr>
              <a:spLocks noChangeArrowheads="1"/>
            </p:cNvSpPr>
            <p:nvPr/>
          </p:nvSpPr>
          <p:spPr bwMode="auto">
            <a:xfrm>
              <a:off x="1313" y="2713"/>
              <a:ext cx="48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decoder</a:t>
              </a:r>
            </a:p>
          </p:txBody>
        </p:sp>
        <p:sp>
          <p:nvSpPr>
            <p:cNvPr id="6245" name="Rectangle 101"/>
            <p:cNvSpPr>
              <a:spLocks noChangeArrowheads="1"/>
            </p:cNvSpPr>
            <p:nvPr/>
          </p:nvSpPr>
          <p:spPr bwMode="auto">
            <a:xfrm>
              <a:off x="1266" y="2617"/>
              <a:ext cx="606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" name="Arc 102"/>
            <p:cNvSpPr>
              <a:spLocks/>
            </p:cNvSpPr>
            <p:nvPr/>
          </p:nvSpPr>
          <p:spPr bwMode="auto">
            <a:xfrm>
              <a:off x="1429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" name="Line 103"/>
            <p:cNvSpPr>
              <a:spLocks noChangeShapeType="1"/>
            </p:cNvSpPr>
            <p:nvPr/>
          </p:nvSpPr>
          <p:spPr bwMode="auto">
            <a:xfrm>
              <a:off x="1464" y="2928"/>
              <a:ext cx="0" cy="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" name="Arc 104"/>
            <p:cNvSpPr>
              <a:spLocks/>
            </p:cNvSpPr>
            <p:nvPr/>
          </p:nvSpPr>
          <p:spPr bwMode="auto">
            <a:xfrm>
              <a:off x="1539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" name="Line 105"/>
            <p:cNvSpPr>
              <a:spLocks noChangeShapeType="1"/>
            </p:cNvSpPr>
            <p:nvPr/>
          </p:nvSpPr>
          <p:spPr bwMode="auto">
            <a:xfrm>
              <a:off x="1574" y="2924"/>
              <a:ext cx="0" cy="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" name="Arc 106"/>
            <p:cNvSpPr>
              <a:spLocks/>
            </p:cNvSpPr>
            <p:nvPr/>
          </p:nvSpPr>
          <p:spPr bwMode="auto">
            <a:xfrm>
              <a:off x="1640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" name="Line 107"/>
            <p:cNvSpPr>
              <a:spLocks noChangeShapeType="1"/>
            </p:cNvSpPr>
            <p:nvPr/>
          </p:nvSpPr>
          <p:spPr bwMode="auto">
            <a:xfrm>
              <a:off x="1674" y="2920"/>
              <a:ext cx="0" cy="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" name="Rectangle 108"/>
            <p:cNvSpPr>
              <a:spLocks noChangeArrowheads="1"/>
            </p:cNvSpPr>
            <p:nvPr/>
          </p:nvSpPr>
          <p:spPr bwMode="auto">
            <a:xfrm>
              <a:off x="1395" y="3047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SELD</a:t>
              </a:r>
            </a:p>
          </p:txBody>
        </p:sp>
        <p:pic>
          <p:nvPicPr>
            <p:cNvPr id="6253" name="Picture 10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" y="2994"/>
              <a:ext cx="233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54" name="Rectangle 110"/>
            <p:cNvSpPr>
              <a:spLocks noChangeArrowheads="1"/>
            </p:cNvSpPr>
            <p:nvPr/>
          </p:nvSpPr>
          <p:spPr bwMode="auto">
            <a:xfrm>
              <a:off x="1136" y="2149"/>
              <a:ext cx="34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Load</a:t>
              </a:r>
            </a:p>
            <a:p>
              <a:endParaRPr lang="en-US" altLang="ko-KR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55" name="Rectangle 111"/>
            <p:cNvSpPr>
              <a:spLocks noChangeArrowheads="1"/>
            </p:cNvSpPr>
            <p:nvPr/>
          </p:nvSpPr>
          <p:spPr bwMode="auto">
            <a:xfrm>
              <a:off x="1063" y="2230"/>
              <a:ext cx="47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(7 lines)</a:t>
              </a:r>
            </a:p>
          </p:txBody>
        </p:sp>
        <p:sp>
          <p:nvSpPr>
            <p:cNvPr id="6256" name="Arc 112"/>
            <p:cNvSpPr>
              <a:spLocks/>
            </p:cNvSpPr>
            <p:nvPr/>
          </p:nvSpPr>
          <p:spPr bwMode="auto">
            <a:xfrm>
              <a:off x="1175" y="1250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" name="Line 113"/>
            <p:cNvSpPr>
              <a:spLocks noChangeShapeType="1"/>
            </p:cNvSpPr>
            <p:nvPr/>
          </p:nvSpPr>
          <p:spPr bwMode="auto">
            <a:xfrm flipH="1">
              <a:off x="1037" y="1279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" name="Arc 114"/>
            <p:cNvSpPr>
              <a:spLocks/>
            </p:cNvSpPr>
            <p:nvPr/>
          </p:nvSpPr>
          <p:spPr bwMode="auto">
            <a:xfrm>
              <a:off x="1175" y="1380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" name="Line 115"/>
            <p:cNvSpPr>
              <a:spLocks noChangeShapeType="1"/>
            </p:cNvSpPr>
            <p:nvPr/>
          </p:nvSpPr>
          <p:spPr bwMode="auto">
            <a:xfrm flipH="1">
              <a:off x="1037" y="140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" name="Arc 116"/>
            <p:cNvSpPr>
              <a:spLocks/>
            </p:cNvSpPr>
            <p:nvPr/>
          </p:nvSpPr>
          <p:spPr bwMode="auto">
            <a:xfrm>
              <a:off x="1175" y="1509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1" name="Line 117"/>
            <p:cNvSpPr>
              <a:spLocks noChangeShapeType="1"/>
            </p:cNvSpPr>
            <p:nvPr/>
          </p:nvSpPr>
          <p:spPr bwMode="auto">
            <a:xfrm flipH="1">
              <a:off x="1037" y="153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2" name="Arc 118"/>
            <p:cNvSpPr>
              <a:spLocks/>
            </p:cNvSpPr>
            <p:nvPr/>
          </p:nvSpPr>
          <p:spPr bwMode="auto">
            <a:xfrm>
              <a:off x="1175" y="1633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" name="Line 119"/>
            <p:cNvSpPr>
              <a:spLocks noChangeShapeType="1"/>
            </p:cNvSpPr>
            <p:nvPr/>
          </p:nvSpPr>
          <p:spPr bwMode="auto">
            <a:xfrm flipH="1">
              <a:off x="1037" y="1666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4" name="Arc 120"/>
            <p:cNvSpPr>
              <a:spLocks/>
            </p:cNvSpPr>
            <p:nvPr/>
          </p:nvSpPr>
          <p:spPr bwMode="auto">
            <a:xfrm>
              <a:off x="1175" y="1766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5" name="Line 121"/>
            <p:cNvSpPr>
              <a:spLocks noChangeShapeType="1"/>
            </p:cNvSpPr>
            <p:nvPr/>
          </p:nvSpPr>
          <p:spPr bwMode="auto">
            <a:xfrm flipH="1">
              <a:off x="1037" y="1795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" name="Arc 122"/>
            <p:cNvSpPr>
              <a:spLocks/>
            </p:cNvSpPr>
            <p:nvPr/>
          </p:nvSpPr>
          <p:spPr bwMode="auto">
            <a:xfrm>
              <a:off x="1175" y="1895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" name="Line 123"/>
            <p:cNvSpPr>
              <a:spLocks noChangeShapeType="1"/>
            </p:cNvSpPr>
            <p:nvPr/>
          </p:nvSpPr>
          <p:spPr bwMode="auto">
            <a:xfrm flipH="1">
              <a:off x="1037" y="1923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8" name="Arc 124"/>
            <p:cNvSpPr>
              <a:spLocks/>
            </p:cNvSpPr>
            <p:nvPr/>
          </p:nvSpPr>
          <p:spPr bwMode="auto">
            <a:xfrm>
              <a:off x="1175" y="2023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9" name="Line 125"/>
            <p:cNvSpPr>
              <a:spLocks noChangeShapeType="1"/>
            </p:cNvSpPr>
            <p:nvPr/>
          </p:nvSpPr>
          <p:spPr bwMode="auto">
            <a:xfrm flipH="1">
              <a:off x="1037" y="2052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0" name="Line 126"/>
            <p:cNvSpPr>
              <a:spLocks noChangeShapeType="1"/>
            </p:cNvSpPr>
            <p:nvPr/>
          </p:nvSpPr>
          <p:spPr bwMode="auto">
            <a:xfrm>
              <a:off x="1046" y="1279"/>
              <a:ext cx="0" cy="2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1" name="Arc 127"/>
            <p:cNvSpPr>
              <a:spLocks/>
            </p:cNvSpPr>
            <p:nvPr/>
          </p:nvSpPr>
          <p:spPr bwMode="auto">
            <a:xfrm>
              <a:off x="3254" y="3740"/>
              <a:ext cx="71" cy="7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2" name="Line 128"/>
            <p:cNvSpPr>
              <a:spLocks noChangeShapeType="1"/>
            </p:cNvSpPr>
            <p:nvPr/>
          </p:nvSpPr>
          <p:spPr bwMode="auto">
            <a:xfrm>
              <a:off x="3289" y="3504"/>
              <a:ext cx="0" cy="24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3" name="Line 129"/>
            <p:cNvSpPr>
              <a:spLocks noChangeShapeType="1"/>
            </p:cNvSpPr>
            <p:nvPr/>
          </p:nvSpPr>
          <p:spPr bwMode="auto">
            <a:xfrm flipH="1">
              <a:off x="1037" y="3644"/>
              <a:ext cx="22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4" name="Rectangle 130"/>
            <p:cNvSpPr>
              <a:spLocks noChangeArrowheads="1"/>
            </p:cNvSpPr>
            <p:nvPr/>
          </p:nvSpPr>
          <p:spPr bwMode="auto">
            <a:xfrm>
              <a:off x="3321" y="3684"/>
              <a:ext cx="43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Output</a:t>
              </a:r>
            </a:p>
          </p:txBody>
        </p:sp>
        <p:sp>
          <p:nvSpPr>
            <p:cNvPr id="6275" name="Rectangle 131"/>
            <p:cNvSpPr>
              <a:spLocks noChangeArrowheads="1"/>
            </p:cNvSpPr>
            <p:nvPr/>
          </p:nvSpPr>
          <p:spPr bwMode="auto">
            <a:xfrm>
              <a:off x="2640" y="2653"/>
              <a:ext cx="38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A bus</a:t>
              </a:r>
            </a:p>
          </p:txBody>
        </p:sp>
        <p:sp>
          <p:nvSpPr>
            <p:cNvPr id="6276" name="Rectangle 132"/>
            <p:cNvSpPr>
              <a:spLocks noChangeArrowheads="1"/>
            </p:cNvSpPr>
            <p:nvPr/>
          </p:nvSpPr>
          <p:spPr bwMode="auto">
            <a:xfrm>
              <a:off x="3843" y="2653"/>
              <a:ext cx="38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B bus</a:t>
              </a:r>
            </a:p>
          </p:txBody>
        </p:sp>
        <p:sp>
          <p:nvSpPr>
            <p:cNvPr id="6277" name="Arc 133"/>
            <p:cNvSpPr>
              <a:spLocks/>
            </p:cNvSpPr>
            <p:nvPr/>
          </p:nvSpPr>
          <p:spPr bwMode="auto">
            <a:xfrm>
              <a:off x="1741" y="1155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" name="Line 134"/>
            <p:cNvSpPr>
              <a:spLocks noChangeShapeType="1"/>
            </p:cNvSpPr>
            <p:nvPr/>
          </p:nvSpPr>
          <p:spPr bwMode="auto">
            <a:xfrm flipV="1">
              <a:off x="1775" y="1055"/>
              <a:ext cx="0" cy="1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9" name="Rectangle 135"/>
            <p:cNvSpPr>
              <a:spLocks noChangeArrowheads="1"/>
            </p:cNvSpPr>
            <p:nvPr/>
          </p:nvSpPr>
          <p:spPr bwMode="auto">
            <a:xfrm>
              <a:off x="1605" y="932"/>
              <a:ext cx="375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6281" name="Rectangle 137"/>
            <p:cNvSpPr>
              <a:spLocks noChangeArrowheads="1"/>
            </p:cNvSpPr>
            <p:nvPr/>
          </p:nvSpPr>
          <p:spPr bwMode="auto">
            <a:xfrm>
              <a:off x="1261" y="1228"/>
              <a:ext cx="633" cy="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2" name="Line 138"/>
            <p:cNvSpPr>
              <a:spLocks noChangeShapeType="1"/>
            </p:cNvSpPr>
            <p:nvPr/>
          </p:nvSpPr>
          <p:spPr bwMode="auto">
            <a:xfrm>
              <a:off x="1266" y="1347"/>
              <a:ext cx="62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3" name="Line 139"/>
            <p:cNvSpPr>
              <a:spLocks noChangeShapeType="1"/>
            </p:cNvSpPr>
            <p:nvPr/>
          </p:nvSpPr>
          <p:spPr bwMode="auto">
            <a:xfrm>
              <a:off x="1256" y="1485"/>
              <a:ext cx="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4" name="Line 140"/>
            <p:cNvSpPr>
              <a:spLocks noChangeShapeType="1"/>
            </p:cNvSpPr>
            <p:nvPr/>
          </p:nvSpPr>
          <p:spPr bwMode="auto">
            <a:xfrm>
              <a:off x="1261" y="1618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5" name="Line 141"/>
            <p:cNvSpPr>
              <a:spLocks noChangeShapeType="1"/>
            </p:cNvSpPr>
            <p:nvPr/>
          </p:nvSpPr>
          <p:spPr bwMode="auto">
            <a:xfrm>
              <a:off x="1261" y="1751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6" name="Line 142"/>
            <p:cNvSpPr>
              <a:spLocks noChangeShapeType="1"/>
            </p:cNvSpPr>
            <p:nvPr/>
          </p:nvSpPr>
          <p:spPr bwMode="auto">
            <a:xfrm>
              <a:off x="1261" y="1884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" name="Line 143"/>
            <p:cNvSpPr>
              <a:spLocks noChangeShapeType="1"/>
            </p:cNvSpPr>
            <p:nvPr/>
          </p:nvSpPr>
          <p:spPr bwMode="auto">
            <a:xfrm>
              <a:off x="1261" y="2016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986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3500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General Register </a:t>
            </a:r>
            <a:r>
              <a:rPr lang="en-US" altLang="ko-KR" sz="4000" b="1" dirty="0" smtClean="0"/>
              <a:t>Organization   </a:t>
            </a:r>
            <a:r>
              <a:rPr lang="en-US" altLang="ko-KR" sz="2500" b="1" dirty="0" err="1" smtClean="0"/>
              <a:t>contd</a:t>
            </a:r>
            <a:r>
              <a:rPr lang="en-US" altLang="ko-KR" sz="2500" b="1" dirty="0" smtClean="0"/>
              <a:t>…</a:t>
            </a:r>
            <a:endParaRPr lang="en-US" altLang="ko-KR" sz="2500" b="1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50838" y="795337"/>
            <a:ext cx="7878762" cy="1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101000"/>
              </a:lnSpc>
            </a:pPr>
            <a:r>
              <a:rPr lang="en-US" altLang="ko-KR" sz="1800" dirty="0">
                <a:latin typeface="Arial" charset="0"/>
              </a:rPr>
              <a:t>The control unit </a:t>
            </a:r>
          </a:p>
          <a:p>
            <a:pPr latinLnBrk="0">
              <a:lnSpc>
                <a:spcPct val="101000"/>
              </a:lnSpc>
            </a:pPr>
            <a:r>
              <a:rPr lang="en-US" altLang="ko-KR" sz="1800" dirty="0">
                <a:latin typeface="Arial" charset="0"/>
              </a:rPr>
              <a:t>        Directs the information flow through ALU by </a:t>
            </a:r>
          </a:p>
          <a:p>
            <a:pPr latinLnBrk="0">
              <a:lnSpc>
                <a:spcPct val="101000"/>
              </a:lnSpc>
            </a:pPr>
            <a:r>
              <a:rPr lang="en-US" altLang="ko-KR" sz="1800" dirty="0">
                <a:latin typeface="Arial" charset="0"/>
              </a:rPr>
              <a:t>           - Selecting various </a:t>
            </a:r>
            <a:r>
              <a:rPr lang="en-US" altLang="ko-KR" sz="1800" i="1" dirty="0">
                <a:latin typeface="Arial" charset="0"/>
              </a:rPr>
              <a:t>Components</a:t>
            </a:r>
            <a:r>
              <a:rPr lang="en-US" altLang="ko-KR" sz="1800" dirty="0">
                <a:latin typeface="Arial" charset="0"/>
              </a:rPr>
              <a:t>  in the system</a:t>
            </a:r>
          </a:p>
          <a:p>
            <a:pPr latinLnBrk="0">
              <a:lnSpc>
                <a:spcPct val="101000"/>
              </a:lnSpc>
            </a:pPr>
            <a:r>
              <a:rPr lang="en-US" altLang="ko-KR" sz="1800" dirty="0">
                <a:latin typeface="Arial" charset="0"/>
              </a:rPr>
              <a:t>           - Selecting the </a:t>
            </a:r>
            <a:r>
              <a:rPr lang="en-US" altLang="ko-KR" sz="1800" i="1" dirty="0">
                <a:latin typeface="Arial" charset="0"/>
              </a:rPr>
              <a:t>Function</a:t>
            </a:r>
            <a:r>
              <a:rPr lang="en-US" altLang="ko-KR" sz="1800" dirty="0">
                <a:latin typeface="Arial" charset="0"/>
              </a:rPr>
              <a:t>  of ALU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50838" y="2073275"/>
            <a:ext cx="27590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101000"/>
              </a:lnSpc>
            </a:pPr>
            <a:r>
              <a:rPr lang="en-US" altLang="ko-KR" sz="1800">
                <a:latin typeface="Arial" charset="0"/>
              </a:rPr>
              <a:t>Example:  R1 </a:t>
            </a:r>
            <a:r>
              <a:rPr lang="en-US" altLang="ko-KR" sz="1800">
                <a:latin typeface="Arial" charset="0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R2 + R3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52488" y="2338388"/>
            <a:ext cx="658812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165100" indent="-1651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9525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5240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955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810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810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810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810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93000"/>
              </a:lnSpc>
            </a:pPr>
            <a:r>
              <a:rPr lang="en-US" altLang="ko-KR" sz="1800" dirty="0">
                <a:latin typeface="Arial" charset="0"/>
              </a:rPr>
              <a:t>[1] MUX A selector (SELA):  BUS A </a:t>
            </a:r>
            <a:r>
              <a:rPr lang="en-US" altLang="ko-KR" sz="1800" dirty="0">
                <a:latin typeface="Arial" charset="0"/>
                <a:sym typeface="Symbol" pitchFamily="18" charset="2"/>
              </a:rPr>
              <a:t></a:t>
            </a:r>
            <a:r>
              <a:rPr lang="en-US" altLang="ko-KR" sz="1800" dirty="0">
                <a:latin typeface="Arial" charset="0"/>
              </a:rPr>
              <a:t> R2</a:t>
            </a:r>
          </a:p>
          <a:p>
            <a:pPr latinLnBrk="0">
              <a:lnSpc>
                <a:spcPct val="93000"/>
              </a:lnSpc>
            </a:pPr>
            <a:r>
              <a:rPr lang="en-US" altLang="ko-KR" sz="1800" dirty="0">
                <a:latin typeface="Arial" charset="0"/>
              </a:rPr>
              <a:t>[2] MUX B selector (SELB):  BUS B </a:t>
            </a:r>
            <a:r>
              <a:rPr lang="en-US" altLang="ko-KR" sz="1800" dirty="0">
                <a:latin typeface="Arial" charset="0"/>
                <a:sym typeface="Symbol" pitchFamily="18" charset="2"/>
              </a:rPr>
              <a:t></a:t>
            </a:r>
            <a:r>
              <a:rPr lang="en-US" altLang="ko-KR" sz="1800" dirty="0">
                <a:latin typeface="Arial" charset="0"/>
              </a:rPr>
              <a:t> R3</a:t>
            </a:r>
          </a:p>
          <a:p>
            <a:pPr latinLnBrk="0">
              <a:lnSpc>
                <a:spcPct val="93000"/>
              </a:lnSpc>
            </a:pPr>
            <a:r>
              <a:rPr lang="en-US" altLang="ko-KR" sz="1800" dirty="0">
                <a:latin typeface="Arial" charset="0"/>
              </a:rPr>
              <a:t>[3] ALU operation selector (OPR): ALU to ADD</a:t>
            </a:r>
          </a:p>
          <a:p>
            <a:pPr latinLnBrk="0">
              <a:lnSpc>
                <a:spcPct val="93000"/>
              </a:lnSpc>
            </a:pPr>
            <a:r>
              <a:rPr lang="en-US" altLang="ko-KR" sz="1800" dirty="0">
                <a:latin typeface="Arial" charset="0"/>
              </a:rPr>
              <a:t>[4] Decoder destination selector (SELD): R1 </a:t>
            </a:r>
            <a:r>
              <a:rPr lang="en-US" altLang="ko-KR" sz="1800" dirty="0">
                <a:latin typeface="Arial" charset="0"/>
                <a:sym typeface="Symbol" pitchFamily="18" charset="2"/>
              </a:rPr>
              <a:t></a:t>
            </a:r>
            <a:r>
              <a:rPr lang="en-US" altLang="ko-KR" sz="1800" dirty="0">
                <a:latin typeface="Arial" charset="0"/>
              </a:rPr>
              <a:t> Out Bus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50838" y="3759200"/>
            <a:ext cx="1587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1800">
                <a:latin typeface="Arial" charset="0"/>
              </a:rPr>
              <a:t>Control Word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50838" y="4259263"/>
            <a:ext cx="40640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Encoding of register selection fields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325813" y="4562475"/>
            <a:ext cx="3548062" cy="193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314700" y="4957763"/>
            <a:ext cx="3578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949575" y="4575175"/>
            <a:ext cx="3703638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Binary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Code	SELA	SELB	SELD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000	Input	Input	None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001	  R1	  R1	  R1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010	  R2	  R2	  R2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011	  R3	  R3	  R3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100	  R4	  R4	  R4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101	  R5	  R5	  R5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110	  R6	  R6	  R6</a:t>
            </a:r>
          </a:p>
          <a:p>
            <a:pPr lvl="1" latinLnBrk="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>
                <a:latin typeface="Arial" charset="0"/>
              </a:rPr>
              <a:t>111	  R7	  R7	  R7</a:t>
            </a:r>
          </a:p>
        </p:txBody>
      </p: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2262188" y="3595688"/>
            <a:ext cx="3605212" cy="476250"/>
            <a:chOff x="1539" y="2385"/>
            <a:chExt cx="2271" cy="300"/>
          </a:xfrm>
        </p:grpSpPr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1539" y="252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SELA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2087" y="252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SELB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625" y="252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SELD</a:t>
              </a: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3289" y="2525"/>
              <a:ext cx="32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OPR</a:t>
              </a: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1702" y="2385"/>
              <a:ext cx="1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2250" y="2385"/>
              <a:ext cx="1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2798" y="2385"/>
              <a:ext cx="1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3395" y="2385"/>
              <a:ext cx="1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algn="l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1542" y="2520"/>
              <a:ext cx="2268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2004" y="25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2532" y="2526"/>
              <a:ext cx="0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3138" y="25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576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179388"/>
            <a:ext cx="8458200" cy="649287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General Register </a:t>
            </a:r>
            <a:r>
              <a:rPr lang="en-US" altLang="ko-KR" sz="4000" b="1" dirty="0" smtClean="0"/>
              <a:t>Organization       </a:t>
            </a:r>
            <a:r>
              <a:rPr lang="en-US" altLang="ko-KR" sz="2500" b="1" dirty="0" err="1" smtClean="0"/>
              <a:t>contd</a:t>
            </a:r>
            <a:r>
              <a:rPr lang="en-US" altLang="ko-KR" sz="2500" b="1" dirty="0" smtClean="0"/>
              <a:t>…</a:t>
            </a:r>
            <a:endParaRPr lang="en-US" altLang="ko-KR" sz="2500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01650" y="917575"/>
            <a:ext cx="32131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Encoding of ALU operations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248150" y="992188"/>
            <a:ext cx="43434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 defTabSz="152400" latinLnBrk="1"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952500" indent="-381000" algn="l" defTabSz="152400" latinLnBrk="1"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524000" indent="-381000" algn="l" defTabSz="152400" latinLnBrk="1"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95500" indent="-381000" algn="l" defTabSz="152400" latinLnBrk="1"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81000" algn="l" defTabSz="152400" latinLnBrk="1"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 OPR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Select	Operation	Symbol	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00000	Transfer A	TSFA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00001	Increment A	INCA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00010	ADD A + B	ADD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00101	Subtract A - B	SUB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00110	Decrement A	DECA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01000	AND A and B	AND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01010	OR A and B	OR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01100	XOR A and B	XOR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01110	Complement A	COMA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10000	Shift right A	SHRA</a:t>
            </a:r>
          </a:p>
          <a:p>
            <a:pPr latinLnBrk="0">
              <a:lnSpc>
                <a:spcPct val="76000"/>
              </a:lnSpc>
              <a:spcBef>
                <a:spcPct val="16000"/>
              </a:spcBef>
            </a:pPr>
            <a:r>
              <a:rPr lang="en-US" altLang="ko-KR" sz="1400">
                <a:latin typeface="Arial" charset="0"/>
              </a:rPr>
              <a:t>11000	Shift left A	SHLA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238625" y="925513"/>
            <a:ext cx="3086100" cy="2619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4238625" y="1376363"/>
            <a:ext cx="309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01650" y="3717925"/>
            <a:ext cx="3848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1800">
                <a:latin typeface="Arial" charset="0"/>
              </a:rPr>
              <a:t>Examples of ALU Microoperations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135313" y="4108450"/>
            <a:ext cx="582453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 defTabSz="152400" latinLnBrk="1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952500" indent="-381000" algn="l" defTabSz="152400" latinLnBrk="1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524000" indent="-381000" algn="l" defTabSz="152400" latinLnBrk="1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95500" indent="-381000" algn="l" defTabSz="152400" latinLnBrk="1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81000" algn="l" defTabSz="152400" latinLnBrk="1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106000"/>
              </a:lnSpc>
              <a:spcBef>
                <a:spcPct val="32000"/>
              </a:spcBef>
            </a:pPr>
            <a:r>
              <a:rPr lang="en-US" altLang="ko-KR" sz="1200">
                <a:latin typeface="Arial" charset="0"/>
              </a:rPr>
              <a:t>	   Symbolic Designation</a:t>
            </a:r>
          </a:p>
          <a:p>
            <a:pPr latinLnBrk="0">
              <a:lnSpc>
                <a:spcPct val="106000"/>
              </a:lnSpc>
              <a:spcBef>
                <a:spcPct val="32000"/>
              </a:spcBef>
            </a:pPr>
            <a:r>
              <a:rPr lang="en-US" altLang="ko-KR" sz="1200">
                <a:latin typeface="Arial" charset="0"/>
              </a:rPr>
              <a:t>Microoperation	SELA	SELB	SELD	OPR	   Control Word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930525" y="4135438"/>
            <a:ext cx="5554663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38463" y="4614863"/>
            <a:ext cx="557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460875" y="4360863"/>
            <a:ext cx="210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555875" y="4573588"/>
            <a:ext cx="5864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>
                <a:latin typeface="Arial" charset="0"/>
              </a:rPr>
              <a:t>R1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200">
                <a:latin typeface="Arial" charset="0"/>
              </a:rPr>
              <a:t> R2 </a:t>
            </a:r>
            <a:r>
              <a:rPr lang="en-US" altLang="ko-KR" sz="1200">
                <a:latin typeface="Arial" charset="0"/>
                <a:sym typeface="Symbol" pitchFamily="18" charset="2"/>
              </a:rPr>
              <a:t></a:t>
            </a:r>
            <a:r>
              <a:rPr lang="en-US" altLang="ko-KR" sz="1200">
                <a:latin typeface="Arial" charset="0"/>
              </a:rPr>
              <a:t> R3           R2        R3	 R1       SUB        010  011  001  00101</a:t>
            </a:r>
          </a:p>
          <a:p>
            <a:pPr lvl="1" latinLnBrk="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>
                <a:latin typeface="Arial" charset="0"/>
              </a:rPr>
              <a:t>R4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200">
                <a:latin typeface="Arial" charset="0"/>
              </a:rPr>
              <a:t> R4 </a:t>
            </a:r>
            <a:r>
              <a:rPr lang="en-US" altLang="ko-KR" sz="1200">
                <a:latin typeface="Symbol" pitchFamily="18" charset="2"/>
              </a:rPr>
              <a:t></a:t>
            </a:r>
            <a:r>
              <a:rPr lang="en-US" altLang="ko-KR" sz="1200">
                <a:latin typeface="Arial" charset="0"/>
              </a:rPr>
              <a:t> R5          R4        R5	 R4        OR         100  101  100  01010</a:t>
            </a:r>
          </a:p>
          <a:p>
            <a:pPr lvl="1" latinLnBrk="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>
                <a:latin typeface="Arial" charset="0"/>
              </a:rPr>
              <a:t>R6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200">
                <a:latin typeface="Arial" charset="0"/>
              </a:rPr>
              <a:t> R6 + 1	           R6	      -            R6       INCA      110  000  110  00001</a:t>
            </a:r>
          </a:p>
          <a:p>
            <a:pPr lvl="1" latinLnBrk="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>
                <a:latin typeface="Arial" charset="0"/>
              </a:rPr>
              <a:t>R7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200">
                <a:latin typeface="Arial" charset="0"/>
              </a:rPr>
              <a:t> R1	           R1	      -	 R7       TSFA      001  000  111  00000</a:t>
            </a:r>
          </a:p>
          <a:p>
            <a:pPr lvl="1" latinLnBrk="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>
                <a:latin typeface="Arial" charset="0"/>
              </a:rPr>
              <a:t>Output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200">
                <a:latin typeface="Arial" charset="0"/>
              </a:rPr>
              <a:t> R2            R2	      -          None    TSFA      010  000  000  00000</a:t>
            </a:r>
          </a:p>
          <a:p>
            <a:pPr lvl="1" latinLnBrk="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>
                <a:latin typeface="Arial" charset="0"/>
              </a:rPr>
              <a:t>Output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200">
                <a:latin typeface="Arial" charset="0"/>
              </a:rPr>
              <a:t> Input     Input	      -          None    TSFA      000  000  000  00000</a:t>
            </a:r>
          </a:p>
          <a:p>
            <a:pPr lvl="1" latinLnBrk="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>
                <a:latin typeface="Arial" charset="0"/>
              </a:rPr>
              <a:t>R4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200">
                <a:latin typeface="Arial" charset="0"/>
              </a:rPr>
              <a:t> shl R4	           R4	      -            R4      SHLA      100  000  100  11000</a:t>
            </a:r>
          </a:p>
          <a:p>
            <a:pPr lvl="1" latinLnBrk="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>
                <a:latin typeface="Arial" charset="0"/>
              </a:rPr>
              <a:t>R5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200">
                <a:latin typeface="Arial" charset="0"/>
              </a:rPr>
              <a:t> 0	           R5	     R5	 R5       XOR       101  101  101  01100</a:t>
            </a:r>
          </a:p>
        </p:txBody>
      </p:sp>
    </p:spTree>
    <p:extLst>
      <p:ext uri="{BB962C8B-B14F-4D97-AF65-F5344CB8AC3E}">
        <p14:creationId xmlns:p14="http://schemas.microsoft.com/office/powerpoint/2010/main" val="35399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271463"/>
            <a:ext cx="8115300" cy="500062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3. Register Stack Organization</a:t>
            </a:r>
            <a:endParaRPr lang="en-US" altLang="ko-KR" sz="4000" b="1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76225" y="2546350"/>
            <a:ext cx="2095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1800">
                <a:latin typeface="Arial" charset="0"/>
              </a:rPr>
              <a:t>      Register Stack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74688" y="4254500"/>
            <a:ext cx="24765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Push, Pop operations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298575" y="4791075"/>
            <a:ext cx="36703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</a:rPr>
              <a:t>/*  Initially, SP = 0, EMPTY = 1, FULL = 0  */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393825" y="5111750"/>
            <a:ext cx="7620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u="sng">
                <a:latin typeface="Arial" charset="0"/>
              </a:rPr>
              <a:t>PUSH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89388" y="5111750"/>
            <a:ext cx="6096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u="sng">
                <a:latin typeface="Arial" charset="0"/>
              </a:rPr>
              <a:t>POP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2625" y="5375275"/>
            <a:ext cx="57880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>
                <a:latin typeface="Arial" charset="0"/>
              </a:rPr>
              <a:t>SP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400">
                <a:latin typeface="Arial" charset="0"/>
              </a:rPr>
              <a:t> SP + 1	                   DR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400">
                <a:latin typeface="Arial" charset="0"/>
              </a:rPr>
              <a:t> M[SP]</a:t>
            </a:r>
          </a:p>
          <a:p>
            <a:pPr lvl="1" latinLnBrk="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>
                <a:latin typeface="Arial" charset="0"/>
              </a:rPr>
              <a:t>M[SP]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400">
                <a:latin typeface="Arial" charset="0"/>
              </a:rPr>
              <a:t> DR	                   SP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400">
                <a:latin typeface="Arial" charset="0"/>
              </a:rPr>
              <a:t> SP </a:t>
            </a:r>
            <a:r>
              <a:rPr lang="en-US" altLang="ko-KR" sz="1400">
                <a:latin typeface="Arial" charset="0"/>
                <a:sym typeface="Symbol" pitchFamily="18" charset="2"/>
              </a:rPr>
              <a:t></a:t>
            </a:r>
            <a:r>
              <a:rPr lang="en-US" altLang="ko-KR" sz="1400">
                <a:latin typeface="Arial" charset="0"/>
              </a:rPr>
              <a:t> 1</a:t>
            </a:r>
          </a:p>
          <a:p>
            <a:pPr lvl="1" latinLnBrk="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>
                <a:latin typeface="Arial" charset="0"/>
              </a:rPr>
              <a:t>If (SP = 0) then (FULL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400">
                <a:latin typeface="Arial" charset="0"/>
              </a:rPr>
              <a:t> 1)	    If (SP = 0) then (EMPTY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400">
                <a:latin typeface="Arial" charset="0"/>
              </a:rPr>
              <a:t> 1)</a:t>
            </a:r>
          </a:p>
          <a:p>
            <a:pPr lvl="1" latinLnBrk="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>
                <a:latin typeface="Arial" charset="0"/>
              </a:rPr>
              <a:t>EMPTY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400">
                <a:latin typeface="Arial" charset="0"/>
              </a:rPr>
              <a:t> 0 	                   FULL </a:t>
            </a:r>
            <a:r>
              <a:rPr lang="en-US" altLang="ko-KR" sz="1200">
                <a:latin typeface="Symbol" pitchFamily="18" charset="2"/>
              </a:rPr>
              <a:t></a:t>
            </a:r>
            <a:r>
              <a:rPr lang="en-US" altLang="ko-KR" sz="1400">
                <a:latin typeface="Arial" charset="0"/>
              </a:rPr>
              <a:t> 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30238" y="831850"/>
            <a:ext cx="828675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dirty="0">
                <a:latin typeface="Arial" charset="0"/>
              </a:rPr>
              <a:t>Stack</a:t>
            </a:r>
          </a:p>
          <a:p>
            <a:pPr latinLnBrk="0"/>
            <a:r>
              <a:rPr lang="en-US" altLang="ko-KR" sz="1800" dirty="0">
                <a:latin typeface="Arial" charset="0"/>
              </a:rPr>
              <a:t>     - Very useful feature for nested subroutines, nested interrupt services</a:t>
            </a:r>
          </a:p>
          <a:p>
            <a:pPr latinLnBrk="0"/>
            <a:r>
              <a:rPr lang="en-US" altLang="ko-KR" sz="1800" dirty="0">
                <a:latin typeface="Arial" charset="0"/>
              </a:rPr>
              <a:t>     - Also efficient for arithmetic expression evaluation</a:t>
            </a:r>
          </a:p>
          <a:p>
            <a:pPr latinLnBrk="0"/>
            <a:r>
              <a:rPr lang="en-US" altLang="ko-KR" sz="1800" dirty="0">
                <a:latin typeface="Arial" charset="0"/>
              </a:rPr>
              <a:t>     - Storage which can be accessed in LIFO</a:t>
            </a:r>
          </a:p>
          <a:p>
            <a:pPr latinLnBrk="0"/>
            <a:r>
              <a:rPr lang="en-US" altLang="ko-KR" sz="1800" dirty="0">
                <a:latin typeface="Arial" charset="0"/>
              </a:rPr>
              <a:t>     - Pointer:  SP</a:t>
            </a:r>
          </a:p>
          <a:p>
            <a:pPr latinLnBrk="0"/>
            <a:r>
              <a:rPr lang="en-US" altLang="ko-KR" sz="1800" dirty="0">
                <a:latin typeface="Arial" charset="0"/>
              </a:rPr>
              <a:t>     - Only PUSH and POP operations are applicable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486525" y="2536825"/>
            <a:ext cx="1290638" cy="19288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486525" y="42926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6486525" y="41052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6486525" y="39163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486525" y="37258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6486525" y="353853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486525" y="27178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958013" y="4098925"/>
            <a:ext cx="2905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958013" y="3902075"/>
            <a:ext cx="2905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958013" y="3716338"/>
            <a:ext cx="2905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748588" y="4284663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748588" y="4098925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748588" y="3902075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7748588" y="3716338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748588" y="353060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775575" y="253365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63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632700" y="2297113"/>
            <a:ext cx="7889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4614863" y="2865438"/>
            <a:ext cx="5715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FULL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362575" y="2865438"/>
            <a:ext cx="7064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EMPTY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054600" y="3676650"/>
            <a:ext cx="3841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SP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887913" y="3667125"/>
            <a:ext cx="773112" cy="231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540067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6486525" y="4597400"/>
            <a:ext cx="1290638" cy="165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6897688" y="4564063"/>
            <a:ext cx="4000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DR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4960938" y="2593975"/>
            <a:ext cx="6429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</a:rPr>
              <a:t>Flags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4614863" y="3424238"/>
            <a:ext cx="13033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</a:rPr>
              <a:t>Stack pointer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6826250" y="2293938"/>
            <a:ext cx="6334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1400">
                <a:latin typeface="Arial" charset="0"/>
              </a:rPr>
              <a:t>stack</a:t>
            </a:r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 flipV="1">
            <a:off x="8251825" y="3654425"/>
            <a:ext cx="0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458152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5667375" y="3771900"/>
            <a:ext cx="800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4946650" y="3886200"/>
            <a:ext cx="6461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1400">
                <a:latin typeface="Arial" charset="0"/>
              </a:rPr>
              <a:t>6 bits</a:t>
            </a:r>
          </a:p>
        </p:txBody>
      </p:sp>
    </p:spTree>
    <p:extLst>
      <p:ext uri="{BB962C8B-B14F-4D97-AF65-F5344CB8AC3E}">
        <p14:creationId xmlns:p14="http://schemas.microsoft.com/office/powerpoint/2010/main" val="3638223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212725"/>
            <a:ext cx="7375525" cy="57467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4. Memory Stack Organization</a:t>
            </a:r>
            <a:endParaRPr lang="en-US" altLang="ko-KR" sz="4000" b="1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54138" y="4976813"/>
            <a:ext cx="34925" cy="13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2400" y="3708400"/>
            <a:ext cx="5794375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       - A portion of memory is used as a stack with a </a:t>
            </a:r>
          </a:p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         	processor register as a stack pointer</a:t>
            </a:r>
          </a:p>
          <a:p>
            <a:pPr lvl="1" latinLnBrk="0">
              <a:lnSpc>
                <a:spcPct val="96000"/>
              </a:lnSpc>
            </a:pPr>
            <a:endParaRPr lang="en-US" altLang="ko-KR" sz="1800">
              <a:latin typeface="Arial" charset="0"/>
            </a:endParaRPr>
          </a:p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       - PUSH:	SP </a:t>
            </a:r>
            <a:r>
              <a:rPr lang="en-US" altLang="ko-KR" sz="180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SP - 1</a:t>
            </a:r>
          </a:p>
          <a:p>
            <a:pPr lvl="1"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               M[SP] </a:t>
            </a:r>
            <a:r>
              <a:rPr lang="en-US" altLang="ko-KR" sz="180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DR</a:t>
            </a:r>
          </a:p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       - POP:	DR </a:t>
            </a:r>
            <a:r>
              <a:rPr lang="en-US" altLang="ko-KR" sz="180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M[SP]</a:t>
            </a:r>
          </a:p>
          <a:p>
            <a:pPr lvl="1"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               SP </a:t>
            </a:r>
            <a:r>
              <a:rPr lang="en-US" altLang="ko-KR" sz="180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</a:rPr>
              <a:t> SP + 1 </a:t>
            </a:r>
          </a:p>
          <a:p>
            <a:pPr lvl="1" latinLnBrk="0">
              <a:lnSpc>
                <a:spcPct val="96000"/>
              </a:lnSpc>
            </a:pPr>
            <a:endParaRPr lang="en-US" altLang="ko-KR" sz="1800">
              <a:latin typeface="Arial" charset="0"/>
            </a:endParaRPr>
          </a:p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      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4513" y="1133475"/>
            <a:ext cx="33305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Memory with Program, Data, </a:t>
            </a:r>
          </a:p>
          <a:p>
            <a:pPr latinLnBrk="0"/>
            <a:r>
              <a:rPr lang="en-US" altLang="ko-KR" sz="1800">
                <a:latin typeface="Arial" charset="0"/>
              </a:rPr>
              <a:t>	and Stack Segments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519863" y="909638"/>
            <a:ext cx="1157287" cy="2863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526213" y="356552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664450" y="3557588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4001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526213" y="339248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526213" y="322103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526213" y="30480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526213" y="287337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526213" y="26416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519863" y="1625600"/>
            <a:ext cx="1146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7664450" y="3384550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4000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664450" y="3194050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3999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7664450" y="3019425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3998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664450" y="2847975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3997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664450" y="2266950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3000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6838950" y="1801813"/>
            <a:ext cx="5095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endParaRPr lang="en-US" altLang="ko-KR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645275" y="1952625"/>
            <a:ext cx="9683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(operands)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680200" y="1128713"/>
            <a:ext cx="8064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Program</a:t>
            </a:r>
          </a:p>
          <a:p>
            <a:endParaRPr lang="en-US" altLang="ko-KR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6508750" y="1273175"/>
            <a:ext cx="1155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(instructions)</a:t>
            </a: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5622925" y="1311275"/>
            <a:ext cx="885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4913313" y="121285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5622925" y="2011363"/>
            <a:ext cx="896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5618163" y="2417763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7673975" y="906463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1000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5157788" y="1254125"/>
            <a:ext cx="2635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5075238" y="1222375"/>
            <a:ext cx="392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5146675" y="1946275"/>
            <a:ext cx="252413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5053013" y="1881188"/>
            <a:ext cx="4000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AR</a:t>
            </a: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5053013" y="2338388"/>
            <a:ext cx="3841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SP</a:t>
            </a:r>
          </a:p>
        </p:txBody>
      </p:sp>
      <p:sp>
        <p:nvSpPr>
          <p:cNvPr id="10282" name="Rectangle 42" descr="10%"/>
          <p:cNvSpPr>
            <a:spLocks noChangeArrowheads="1"/>
          </p:cNvSpPr>
          <p:nvPr/>
        </p:nvSpPr>
        <p:spPr bwMode="auto">
          <a:xfrm>
            <a:off x="6529388" y="2270125"/>
            <a:ext cx="1147762" cy="59848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6807200" y="2473325"/>
            <a:ext cx="6334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</a:rPr>
              <a:t>stack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4913313" y="18796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4913313" y="23368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8334375" y="25908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7697788" y="3829050"/>
            <a:ext cx="132238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latin typeface="Arial" charset="0"/>
              </a:rPr>
              <a:t>Stack grows</a:t>
            </a:r>
          </a:p>
          <a:p>
            <a:pPr latinLnBrk="0"/>
            <a:r>
              <a:rPr lang="en-US" altLang="ko-KR" sz="1200">
                <a:latin typeface="Arial" charset="0"/>
              </a:rPr>
              <a:t>In this direction</a:t>
            </a:r>
          </a:p>
          <a:p>
            <a:pPr latinLnBrk="0"/>
            <a:endParaRPr lang="en-US" altLang="ko-KR" sz="1200">
              <a:latin typeface="Arial" charset="0"/>
            </a:endParaRP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603250" y="5622925"/>
            <a:ext cx="81026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- Most computers do not provide hardware to check stack overflow (full       </a:t>
            </a:r>
          </a:p>
          <a:p>
            <a:pPr latinLnBrk="0"/>
            <a:r>
              <a:rPr lang="en-US" altLang="ko-KR" sz="1800">
                <a:latin typeface="Arial" charset="0"/>
              </a:rPr>
              <a:t>  stack) or underflow (empty stack)  </a:t>
            </a:r>
            <a:r>
              <a:rPr lang="en-US" altLang="ko-KR" sz="1800">
                <a:latin typeface="Arial" charset="0"/>
                <a:sym typeface="Wingdings" pitchFamily="2" charset="2"/>
              </a:rPr>
              <a:t> must be done in software</a:t>
            </a:r>
            <a:endParaRPr lang="en-US" altLang="ko-KR" sz="1800">
              <a:latin typeface="Arial" charset="0"/>
            </a:endParaRPr>
          </a:p>
          <a:p>
            <a:pPr latinLnBrk="0"/>
            <a:endParaRPr lang="en-US" altLang="ko-KR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63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7972425" cy="5175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5. Reverse Polish Notation</a:t>
            </a:r>
            <a:endParaRPr lang="en-US" altLang="ko-KR" sz="4000" b="1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52788" y="1863725"/>
            <a:ext cx="34925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04963" y="1185863"/>
            <a:ext cx="69294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algn="l" defTabSz="152400" latinLnBrk="1"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952500" indent="-381000" algn="l" defTabSz="152400" latinLnBrk="1"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524000" indent="-381000" algn="l" defTabSz="152400" latinLnBrk="1"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95500" indent="-381000" algn="l" defTabSz="152400" latinLnBrk="1"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81000" algn="l" defTabSz="152400" latinLnBrk="1"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A + B	Infix notation</a:t>
            </a:r>
          </a:p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+ A B	Prefix or Polish notation</a:t>
            </a:r>
          </a:p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A B +	Postfix or reverse Polish notation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73338" y="2117725"/>
            <a:ext cx="62611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9525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5240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955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81000" algn="l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810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810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810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810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94000"/>
              </a:lnSpc>
              <a:spcBef>
                <a:spcPct val="47000"/>
              </a:spcBef>
            </a:pPr>
            <a:r>
              <a:rPr lang="en-US" altLang="ko-KR" sz="1400">
                <a:latin typeface="Arial" charset="0"/>
              </a:rPr>
              <a:t>     </a:t>
            </a:r>
            <a:r>
              <a:rPr lang="en-US" altLang="ko-KR" sz="1800">
                <a:latin typeface="Arial" charset="0"/>
              </a:rPr>
              <a:t>- The reverse Polish notation is very suitable for stack 	manipulation</a:t>
            </a:r>
          </a:p>
          <a:p>
            <a:pPr>
              <a:lnSpc>
                <a:spcPct val="94000"/>
              </a:lnSpc>
              <a:spcBef>
                <a:spcPct val="47000"/>
              </a:spcBef>
            </a:pPr>
            <a:endParaRPr lang="en-US" altLang="ko-KR" sz="1800">
              <a:latin typeface="Arial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970088" y="2944813"/>
            <a:ext cx="3492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69913" y="2828925"/>
            <a:ext cx="47847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  <a:buFontTx/>
              <a:buChar char="•"/>
            </a:pPr>
            <a:r>
              <a:rPr lang="en-US" altLang="ko-KR" sz="2000">
                <a:latin typeface="Arial" charset="0"/>
              </a:rPr>
              <a:t> Evaluation of Arithmetic Expressions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057275" y="3160713"/>
            <a:ext cx="7264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</a:rPr>
              <a:t>  Any arithmetic expression can be expressed in parenthesis-free </a:t>
            </a:r>
          </a:p>
          <a:p>
            <a:pPr latinLnBrk="0"/>
            <a:r>
              <a:rPr lang="en-US" altLang="ko-KR" sz="1800">
                <a:latin typeface="Arial" charset="0"/>
              </a:rPr>
              <a:t>   Polish notation, including reverse Polish notation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052638" y="4198938"/>
            <a:ext cx="36925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96000"/>
              </a:lnSpc>
            </a:pPr>
            <a:r>
              <a:rPr lang="en-US" altLang="ko-KR" sz="1800">
                <a:latin typeface="Arial" charset="0"/>
              </a:rPr>
              <a:t>(3 * 4) + (5 * 6)    </a:t>
            </a:r>
            <a:r>
              <a:rPr lang="en-US" altLang="ko-KR" sz="1800">
                <a:latin typeface="Arial" charset="0"/>
                <a:sym typeface="Symbol" pitchFamily="18" charset="2"/>
              </a:rPr>
              <a:t></a:t>
            </a:r>
            <a:r>
              <a:rPr lang="en-US" altLang="ko-KR" sz="1800">
                <a:latin typeface="Arial" charset="0"/>
              </a:rPr>
              <a:t>      3 4 * 5 6 * +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69913" y="900113"/>
            <a:ext cx="4054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lang="en-US" altLang="ko-KR" sz="2000">
                <a:latin typeface="Arial" charset="0"/>
              </a:rPr>
              <a:t> Arithmetic Expressions:  A + B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770063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177006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177006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77006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793875" y="5467350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1554163" y="5584825"/>
            <a:ext cx="196850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492375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492375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492375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492375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503488" y="54673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2289175" y="5367338"/>
            <a:ext cx="190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201988" y="4867275"/>
            <a:ext cx="341312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3201988" y="5067300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201988" y="5272088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3201988" y="5476875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186113" y="546100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2986088" y="5584825"/>
            <a:ext cx="196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924300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3924300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3924300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3924300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3910013" y="546100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3722688" y="5367338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4646613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464661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464661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464661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4621213" y="546735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432300" y="5176838"/>
            <a:ext cx="188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5356225" y="4867275"/>
            <a:ext cx="3429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>
            <a:off x="5356225" y="5067300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5356225" y="5272088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5356225" y="5476875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5341938" y="546735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5153025" y="536733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6080125" y="4867275"/>
            <a:ext cx="341313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6080125" y="5067300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6080125" y="5272088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6080125" y="5476875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6064250" y="546100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42</a:t>
            </a:r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5864225" y="5584825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2503488" y="52641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3960813" y="52641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4670425" y="5264150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4670425" y="5059363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5348288" y="526415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1793875" y="5730875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2514600" y="5745163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3240088" y="5734050"/>
            <a:ext cx="2397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3973513" y="57340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4670425" y="5745163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5405438" y="5734050"/>
            <a:ext cx="2397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6127750" y="5734050"/>
            <a:ext cx="2698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algn="l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032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762</Words>
  <Application>Microsoft Office PowerPoint</Application>
  <PresentationFormat>On-screen Show (4:3)</PresentationFormat>
  <Paragraphs>287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Unit II:ALU Design Lecture 13</vt:lpstr>
      <vt:lpstr>Contents</vt:lpstr>
      <vt:lpstr>1. Registers</vt:lpstr>
      <vt:lpstr>2. General Register Organization</vt:lpstr>
      <vt:lpstr>General Register Organization   contd…</vt:lpstr>
      <vt:lpstr>General Register Organization       contd…</vt:lpstr>
      <vt:lpstr>3. Register Stack Organization</vt:lpstr>
      <vt:lpstr>4. Memory Stack Organization</vt:lpstr>
      <vt:lpstr>5. Reverse Polish Notation</vt:lpstr>
      <vt:lpstr>6.  Processor organization</vt:lpstr>
      <vt:lpstr>7.  Instruction Format</vt:lpstr>
      <vt:lpstr>8. Three and Two address Instruction</vt:lpstr>
      <vt:lpstr>9.  One and Zero address Instruction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II:ALU Design Lecture 13</dc:title>
  <dc:creator>Avita Katal</dc:creator>
  <cp:lastModifiedBy>Avita Katal</cp:lastModifiedBy>
  <cp:revision>19</cp:revision>
  <dcterms:created xsi:type="dcterms:W3CDTF">2017-07-20T11:23:04Z</dcterms:created>
  <dcterms:modified xsi:type="dcterms:W3CDTF">2017-07-21T07:15:54Z</dcterms:modified>
</cp:coreProperties>
</file>