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71" r:id="rId2"/>
    <p:sldId id="375" r:id="rId3"/>
    <p:sldId id="257" r:id="rId4"/>
    <p:sldId id="372" r:id="rId5"/>
    <p:sldId id="386" r:id="rId6"/>
    <p:sldId id="387" r:id="rId7"/>
    <p:sldId id="388" r:id="rId8"/>
    <p:sldId id="373" r:id="rId9"/>
    <p:sldId id="377" r:id="rId10"/>
    <p:sldId id="378" r:id="rId11"/>
    <p:sldId id="379" r:id="rId12"/>
    <p:sldId id="389" r:id="rId13"/>
    <p:sldId id="380" r:id="rId14"/>
    <p:sldId id="381" r:id="rId15"/>
    <p:sldId id="382" r:id="rId16"/>
    <p:sldId id="383" r:id="rId17"/>
    <p:sldId id="384" r:id="rId18"/>
    <p:sldId id="385" r:id="rId19"/>
    <p:sldId id="346" r:id="rId20"/>
    <p:sldId id="345" r:id="rId21"/>
    <p:sldId id="347" r:id="rId22"/>
    <p:sldId id="390" r:id="rId23"/>
    <p:sldId id="391" r:id="rId24"/>
    <p:sldId id="407" r:id="rId25"/>
    <p:sldId id="408" r:id="rId26"/>
    <p:sldId id="409" r:id="rId27"/>
    <p:sldId id="410" r:id="rId28"/>
    <p:sldId id="411" r:id="rId29"/>
    <p:sldId id="412" r:id="rId30"/>
    <p:sldId id="413" r:id="rId31"/>
    <p:sldId id="414" r:id="rId32"/>
    <p:sldId id="2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6EA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79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A5E15-EA7C-4AE6-A7FE-6EE8949B26F4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3C74D-DBCC-462F-80C9-23B653553D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3C74D-DBCC-462F-80C9-23B653553D81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1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5271-EAF6-4654-82A8-BE1747C4483D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F581-6023-4562-B0C8-C7FA9B941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7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5271-EAF6-4654-82A8-BE1747C4483D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F581-6023-4562-B0C8-C7FA9B941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5271-EAF6-4654-82A8-BE1747C4483D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F581-6023-4562-B0C8-C7FA9B941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18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8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19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19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78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8585">
              <a:spcBef>
                <a:spcPts val="59"/>
              </a:spcBef>
            </a:pPr>
            <a:r>
              <a:rPr lang="en-US" smtClean="0"/>
              <a:t>© </a:t>
            </a:r>
            <a:r>
              <a:rPr lang="en-US" spc="-7" smtClean="0"/>
              <a:t>Copyright </a:t>
            </a:r>
            <a:r>
              <a:rPr lang="en-US" smtClean="0"/>
              <a:t>IBM </a:t>
            </a:r>
            <a:r>
              <a:rPr lang="en-US" spc="-7" smtClean="0"/>
              <a:t>Corporation</a:t>
            </a:r>
            <a:r>
              <a:rPr lang="en-US" spc="-73" smtClean="0"/>
              <a:t> </a:t>
            </a:r>
            <a:r>
              <a:rPr lang="en-US" smtClean="0"/>
              <a:t>2016</a:t>
            </a:r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277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229" y="365125"/>
            <a:ext cx="11684000" cy="10717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 smtClean="0"/>
              <a:t>Topic: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29" y="1553029"/>
            <a:ext cx="11684000" cy="462393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5271-EAF6-4654-82A8-BE1747C4483D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© Oxford University Press India.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F581-6023-4562-B0C8-C7FA9B941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62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/>
            </a:lvl1pPr>
          </a:lstStyle>
          <a:p>
            <a:r>
              <a:rPr lang="en-US" dirty="0" smtClean="0"/>
              <a:t>Chapter name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60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Chapter no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5271-EAF6-4654-82A8-BE1747C4483D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© Oxford University Press India.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F581-6023-4562-B0C8-C7FA9B941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7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5271-EAF6-4654-82A8-BE1747C4483D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F581-6023-4562-B0C8-C7FA9B941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8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5271-EAF6-4654-82A8-BE1747C4483D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F581-6023-4562-B0C8-C7FA9B941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9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5271-EAF6-4654-82A8-BE1747C4483D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F581-6023-4562-B0C8-C7FA9B941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8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5271-EAF6-4654-82A8-BE1747C4483D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F581-6023-4562-B0C8-C7FA9B9410A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597" y="890117"/>
            <a:ext cx="3604203" cy="4801691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 userDrawn="1"/>
        </p:nvSpPr>
        <p:spPr>
          <a:xfrm>
            <a:off x="1524000" y="2191658"/>
            <a:ext cx="56025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CLOUD COMPUTING</a:t>
            </a:r>
          </a:p>
          <a:p>
            <a:endParaRPr lang="en-US" dirty="0" smtClean="0"/>
          </a:p>
          <a:p>
            <a:pPr algn="ctr"/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Shailendra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Singh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Professor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Department of Computer Science &amp; Engineering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NITTTR, Bhopal</a:t>
            </a: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046514" y="4455887"/>
            <a:ext cx="544285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2850" y="352793"/>
            <a:ext cx="2054530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1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5271-EAF6-4654-82A8-BE1747C4483D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F581-6023-4562-B0C8-C7FA9B941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4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5271-EAF6-4654-82A8-BE1747C4483D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F581-6023-4562-B0C8-C7FA9B941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97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4000">
              <a:srgbClr val="A1AED2"/>
            </a:gs>
            <a:gs pos="0">
              <a:srgbClr val="566EAE"/>
            </a:gs>
            <a:gs pos="100000">
              <a:srgbClr val="FFFFFF"/>
            </a:gs>
          </a:gsLst>
          <a:lin ang="7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5271-EAF6-4654-82A8-BE1747C4483D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© Oxford University Press India.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8F581-6023-4562-B0C8-C7FA9B941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8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ktop-virtualization.com/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Lecture-1-2-3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Virtualization Technology 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5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5" y="415636"/>
            <a:ext cx="10695710" cy="608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14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5126"/>
            <a:ext cx="10903527" cy="609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4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n-lt"/>
              </a:rPr>
              <a:t>Advantages of Virtualization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FFFF00"/>
                </a:solidFill>
                <a:latin typeface="+mn-lt"/>
              </a:rPr>
              <a:t>The advantages of virtualization include the following: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+mn-lt"/>
              </a:rPr>
              <a:t>It </a:t>
            </a:r>
            <a:r>
              <a:rPr lang="en-US" sz="2600" dirty="0">
                <a:latin typeface="+mn-lt"/>
              </a:rPr>
              <a:t>allows any network-enabled device to access any network application over </a:t>
            </a:r>
            <a:r>
              <a:rPr lang="en-US" sz="2600" dirty="0" smtClean="0">
                <a:latin typeface="+mn-lt"/>
              </a:rPr>
              <a:t>any </a:t>
            </a:r>
            <a:r>
              <a:rPr lang="en-US" sz="2600" dirty="0">
                <a:latin typeface="+mn-lt"/>
              </a:rPr>
              <a:t>network.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+mn-lt"/>
              </a:rPr>
              <a:t>It </a:t>
            </a:r>
            <a:r>
              <a:rPr lang="en-US" sz="2600" dirty="0">
                <a:latin typeface="+mn-lt"/>
              </a:rPr>
              <a:t>maintains isolation of one workload from another application to enhance </a:t>
            </a:r>
            <a:r>
              <a:rPr lang="en-US" sz="2600" dirty="0" smtClean="0">
                <a:latin typeface="+mn-lt"/>
              </a:rPr>
              <a:t>security </a:t>
            </a:r>
            <a:r>
              <a:rPr lang="en-US" sz="2600" dirty="0">
                <a:latin typeface="+mn-lt"/>
              </a:rPr>
              <a:t>in </a:t>
            </a:r>
            <a:r>
              <a:rPr lang="en-US" sz="2600" dirty="0" smtClean="0">
                <a:latin typeface="+mn-lt"/>
              </a:rPr>
              <a:t>the environment</a:t>
            </a:r>
            <a:r>
              <a:rPr lang="en-US" sz="2600" dirty="0">
                <a:latin typeface="+mn-lt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+mn-lt"/>
              </a:rPr>
              <a:t>Virtualization </a:t>
            </a:r>
            <a:r>
              <a:rPr lang="en-US" sz="2600" dirty="0">
                <a:latin typeface="+mn-lt"/>
              </a:rPr>
              <a:t>of an application allows users to be comfortable with different versions of </a:t>
            </a:r>
            <a:r>
              <a:rPr lang="en-US" sz="2600" dirty="0" smtClean="0">
                <a:latin typeface="+mn-lt"/>
              </a:rPr>
              <a:t>the operating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+mn-lt"/>
              </a:rPr>
              <a:t>It </a:t>
            </a:r>
            <a:r>
              <a:rPr lang="en-US" sz="2600" dirty="0">
                <a:latin typeface="+mn-lt"/>
              </a:rPr>
              <a:t>can support and allow application with multiple instances to run on various machines concurrently.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+mn-lt"/>
              </a:rPr>
              <a:t>It </a:t>
            </a:r>
            <a:r>
              <a:rPr lang="en-US" sz="2600" dirty="0">
                <a:latin typeface="+mn-lt"/>
              </a:rPr>
              <a:t>optimizes the use of a single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+mn-lt"/>
              </a:rPr>
              <a:t>It </a:t>
            </a:r>
            <a:r>
              <a:rPr lang="en-US" sz="2600" dirty="0">
                <a:latin typeface="+mn-lt"/>
              </a:rPr>
              <a:t>enhances the reliability or availability of an application through redundancy.</a:t>
            </a:r>
            <a:endParaRPr lang="en-US" sz="26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949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6" y="365125"/>
            <a:ext cx="11263746" cy="627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72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758055" cy="620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7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3" y="365126"/>
            <a:ext cx="11222182" cy="618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59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713" y="3420890"/>
            <a:ext cx="32574" cy="162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64" y="365125"/>
            <a:ext cx="10529454" cy="61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12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5125"/>
            <a:ext cx="11111345" cy="622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37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82" y="443345"/>
            <a:ext cx="10321635" cy="59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046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n-lt"/>
              </a:rPr>
              <a:t>Server/Compute Virtualization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</a:rPr>
              <a:t>Server/Compute virtualization in cloud computing refers to making a virtual edition of a device </a:t>
            </a:r>
            <a:r>
              <a:rPr lang="en-US" sz="2400" dirty="0" smtClean="0">
                <a:latin typeface="+mn-lt"/>
              </a:rPr>
              <a:t>or resource</a:t>
            </a:r>
            <a:r>
              <a:rPr lang="en-US" sz="2400" dirty="0">
                <a:latin typeface="+mn-lt"/>
              </a:rPr>
              <a:t>, such as a server, storage device, network, or an operating system where the structure splits </a:t>
            </a:r>
            <a:r>
              <a:rPr lang="en-US" sz="2400" dirty="0" smtClean="0">
                <a:latin typeface="+mn-lt"/>
              </a:rPr>
              <a:t>the resources </a:t>
            </a:r>
            <a:r>
              <a:rPr lang="en-US" sz="2400" dirty="0">
                <a:latin typeface="+mn-lt"/>
              </a:rPr>
              <a:t>as one or more environments for execution</a:t>
            </a:r>
            <a:r>
              <a:rPr lang="en-US" sz="2400" dirty="0" smtClean="0">
                <a:latin typeface="+mn-lt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</a:rPr>
              <a:t>The following are the advantages of server/compute virtualization: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1. Consistency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2. Energy efficiency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3. Enhanced disaster recovery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4. Cost </a:t>
            </a:r>
            <a:r>
              <a:rPr lang="en-US" sz="2400" dirty="0" smtClean="0">
                <a:latin typeface="+mn-lt"/>
              </a:rPr>
              <a:t>savings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</a:rPr>
              <a:t>A virtual machine is a reasonable computing system like a physical machine which governs an application and operating system (OS). Some of the virtual components used in a virtual machine are as follows:</a:t>
            </a:r>
          </a:p>
        </p:txBody>
      </p:sp>
    </p:spTree>
    <p:extLst>
      <p:ext uri="{BB962C8B-B14F-4D97-AF65-F5344CB8AC3E}">
        <p14:creationId xmlns:p14="http://schemas.microsoft.com/office/powerpoint/2010/main" val="95168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82" y="471055"/>
            <a:ext cx="10668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92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n-lt"/>
              </a:rPr>
              <a:t>Server/Compute Virtualization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+mn-lt"/>
              </a:rPr>
              <a:t>A virtual machine (VM) can be configured with the following virtual components:</a:t>
            </a:r>
          </a:p>
          <a:p>
            <a:r>
              <a:rPr lang="en-US" dirty="0" smtClean="0">
                <a:latin typeface="+mn-lt"/>
              </a:rPr>
              <a:t>Virtual </a:t>
            </a:r>
            <a:r>
              <a:rPr lang="en-US" dirty="0">
                <a:latin typeface="+mn-lt"/>
              </a:rPr>
              <a:t>central processing unit (vCPU</a:t>
            </a:r>
            <a:r>
              <a:rPr lang="en-US" dirty="0" smtClean="0">
                <a:latin typeface="+mn-lt"/>
              </a:rPr>
              <a:t>)</a:t>
            </a:r>
          </a:p>
          <a:p>
            <a:r>
              <a:rPr lang="en-US" dirty="0">
                <a:latin typeface="+mn-lt"/>
              </a:rPr>
              <a:t>Virtual random access memory (</a:t>
            </a:r>
            <a:r>
              <a:rPr lang="en-US" dirty="0" err="1">
                <a:latin typeface="+mn-lt"/>
              </a:rPr>
              <a:t>vRAM</a:t>
            </a:r>
            <a:r>
              <a:rPr lang="en-US" dirty="0" smtClean="0">
                <a:latin typeface="+mn-lt"/>
              </a:rPr>
              <a:t>)</a:t>
            </a:r>
          </a:p>
          <a:p>
            <a:r>
              <a:rPr lang="en-US" dirty="0">
                <a:latin typeface="+mn-lt"/>
              </a:rPr>
              <a:t>Virtual </a:t>
            </a:r>
            <a:r>
              <a:rPr lang="en-US" dirty="0" smtClean="0">
                <a:latin typeface="+mn-lt"/>
              </a:rPr>
              <a:t>disk</a:t>
            </a:r>
          </a:p>
          <a:p>
            <a:r>
              <a:rPr lang="en-US" dirty="0">
                <a:latin typeface="+mn-lt"/>
              </a:rPr>
              <a:t>Virtual network adaptor (</a:t>
            </a:r>
            <a:r>
              <a:rPr lang="en-US" dirty="0" err="1">
                <a:latin typeface="+mn-lt"/>
              </a:rPr>
              <a:t>vNIC</a:t>
            </a:r>
            <a:r>
              <a:rPr lang="en-US" dirty="0" smtClean="0">
                <a:latin typeface="+mn-lt"/>
              </a:rPr>
              <a:t>)</a:t>
            </a:r>
          </a:p>
          <a:p>
            <a:r>
              <a:rPr lang="en-US" dirty="0">
                <a:latin typeface="+mn-lt"/>
              </a:rPr>
              <a:t>Virtual DVD/CD-ROM and floppy </a:t>
            </a:r>
            <a:r>
              <a:rPr lang="en-US" dirty="0" smtClean="0">
                <a:latin typeface="+mn-lt"/>
              </a:rPr>
              <a:t>drives</a:t>
            </a:r>
          </a:p>
          <a:p>
            <a:r>
              <a:rPr lang="en-US" dirty="0">
                <a:latin typeface="+mn-lt"/>
              </a:rPr>
              <a:t>Virtual SCSI (Small Computer System Interface) </a:t>
            </a:r>
            <a:r>
              <a:rPr lang="en-US" dirty="0" smtClean="0">
                <a:latin typeface="+mn-lt"/>
              </a:rPr>
              <a:t>controller</a:t>
            </a:r>
          </a:p>
          <a:p>
            <a:r>
              <a:rPr lang="en-US" dirty="0">
                <a:latin typeface="+mn-lt"/>
              </a:rPr>
              <a:t>Virtual USB </a:t>
            </a:r>
            <a:r>
              <a:rPr lang="en-US" dirty="0" smtClean="0">
                <a:latin typeface="+mn-lt"/>
              </a:rPr>
              <a:t>controllers</a:t>
            </a:r>
          </a:p>
          <a:p>
            <a:r>
              <a:rPr lang="en-US" dirty="0">
                <a:latin typeface="+mn-lt"/>
              </a:rPr>
              <a:t>Virtual machine console</a:t>
            </a:r>
          </a:p>
        </p:txBody>
      </p:sp>
    </p:spTree>
    <p:extLst>
      <p:ext uri="{BB962C8B-B14F-4D97-AF65-F5344CB8AC3E}">
        <p14:creationId xmlns:p14="http://schemas.microsoft.com/office/powerpoint/2010/main" val="268924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n-lt"/>
              </a:rPr>
              <a:t>Server/Compute Virtualization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86" y="1674421"/>
            <a:ext cx="8015843" cy="447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3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and technology based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Virtualization can be also be classified based on the technology or the area that is being virtualized</a:t>
            </a:r>
            <a:endParaRPr lang="en-US" dirty="0"/>
          </a:p>
          <a:p>
            <a:r>
              <a:rPr lang="en-US" dirty="0" smtClean="0"/>
              <a:t>Server Virtualization</a:t>
            </a:r>
            <a:endParaRPr lang="en-US" dirty="0"/>
          </a:p>
          <a:p>
            <a:r>
              <a:rPr lang="en-US" dirty="0" smtClean="0"/>
              <a:t>Network Virtualization</a:t>
            </a:r>
          </a:p>
          <a:p>
            <a:r>
              <a:rPr lang="en-US" dirty="0"/>
              <a:t>Storage Virtualization</a:t>
            </a:r>
          </a:p>
          <a:p>
            <a:r>
              <a:rPr lang="en-US" dirty="0" smtClean="0"/>
              <a:t>Desktop Virtualization</a:t>
            </a:r>
          </a:p>
          <a:p>
            <a:r>
              <a:rPr lang="en-US" dirty="0" smtClean="0"/>
              <a:t>Application Virtualization</a:t>
            </a:r>
          </a:p>
          <a:p>
            <a:r>
              <a:rPr lang="en-US" dirty="0" smtClean="0"/>
              <a:t>Management Virtualization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Virtualization is classified based on the extent of hardware emulation</a:t>
            </a:r>
            <a:r>
              <a:rPr lang="en-US" dirty="0"/>
              <a:t>.</a:t>
            </a:r>
          </a:p>
          <a:p>
            <a:r>
              <a:rPr lang="en-US" dirty="0" smtClean="0"/>
              <a:t>Full Emulation</a:t>
            </a:r>
            <a:endParaRPr lang="en-US" dirty="0"/>
          </a:p>
          <a:p>
            <a:r>
              <a:rPr lang="en-US" dirty="0" smtClean="0"/>
              <a:t>Full/Native Virtualization</a:t>
            </a:r>
            <a:endParaRPr lang="en-US" dirty="0"/>
          </a:p>
          <a:p>
            <a:r>
              <a:rPr lang="en-US" dirty="0" smtClean="0"/>
              <a:t>Para-Virtualization</a:t>
            </a:r>
            <a:endParaRPr lang="en-US" dirty="0"/>
          </a:p>
          <a:p>
            <a:r>
              <a:rPr lang="en-US" dirty="0" smtClean="0"/>
              <a:t>OS Virtualization</a:t>
            </a:r>
            <a:endParaRPr lang="en-US" dirty="0"/>
          </a:p>
          <a:p>
            <a:r>
              <a:rPr lang="en-US" dirty="0" smtClean="0"/>
              <a:t>Application Virtualization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794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11398" y="789877"/>
            <a:ext cx="2283212" cy="159499"/>
          </a:xfrm>
          <a:prstGeom prst="rect">
            <a:avLst/>
          </a:prstGeom>
        </p:spPr>
        <p:txBody>
          <a:bodyPr vert="horz" wrap="square" lIns="0" tIns="24161" rIns="0" bIns="0" rtlCol="0">
            <a:spAutoFit/>
          </a:bodyPr>
          <a:lstStyle/>
          <a:p>
            <a:pPr marL="18585">
              <a:spcBef>
                <a:spcPts val="190"/>
              </a:spcBef>
            </a:pPr>
            <a:r>
              <a:rPr sz="878" b="1" spc="7" dirty="0">
                <a:latin typeface="Arial"/>
                <a:cs typeface="Arial"/>
              </a:rPr>
              <a:t>IBM ICE </a:t>
            </a:r>
            <a:r>
              <a:rPr sz="878" b="1" dirty="0">
                <a:latin typeface="Arial"/>
                <a:cs typeface="Arial"/>
              </a:rPr>
              <a:t>(Innovation Centre for</a:t>
            </a:r>
            <a:r>
              <a:rPr sz="878" b="1" spc="-154" dirty="0">
                <a:latin typeface="Arial"/>
                <a:cs typeface="Arial"/>
              </a:rPr>
              <a:t> </a:t>
            </a:r>
            <a:r>
              <a:rPr sz="878" b="1" dirty="0">
                <a:latin typeface="Arial"/>
                <a:cs typeface="Arial"/>
              </a:rPr>
              <a:t>Education)</a:t>
            </a:r>
            <a:endParaRPr sz="878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80478" y="980750"/>
            <a:ext cx="8631044" cy="0"/>
          </a:xfrm>
          <a:custGeom>
            <a:avLst/>
            <a:gdLst/>
            <a:ahLst/>
            <a:cxnLst/>
            <a:rect l="l" t="t" r="r" b="b"/>
            <a:pathLst>
              <a:path w="5897880">
                <a:moveTo>
                  <a:pt x="0" y="0"/>
                </a:moveTo>
                <a:lnTo>
                  <a:pt x="5897880" y="0"/>
                </a:lnTo>
              </a:path>
            </a:pathLst>
          </a:custGeom>
          <a:ln w="12954">
            <a:solidFill>
              <a:srgbClr val="929CFB"/>
            </a:solidFill>
          </a:ln>
        </p:spPr>
        <p:txBody>
          <a:bodyPr wrap="square" lIns="0" tIns="0" rIns="0" bIns="0" rtlCol="0"/>
          <a:lstStyle/>
          <a:p>
            <a:endParaRPr sz="2634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57793" y="-33240"/>
            <a:ext cx="4047893" cy="1377676"/>
          </a:xfrm>
          <a:prstGeom prst="rect">
            <a:avLst/>
          </a:prstGeom>
        </p:spPr>
        <p:txBody>
          <a:bodyPr vert="horz" wrap="square" lIns="0" tIns="23232" rIns="0" bIns="0" rtlCol="0" anchor="ctr">
            <a:spAutoFit/>
          </a:bodyPr>
          <a:lstStyle/>
          <a:p>
            <a:pPr marL="18585">
              <a:lnSpc>
                <a:spcPct val="100000"/>
              </a:lnSpc>
              <a:spcBef>
                <a:spcPts val="183"/>
              </a:spcBef>
            </a:pPr>
            <a:r>
              <a:rPr spc="7" dirty="0"/>
              <a:t>History </a:t>
            </a:r>
            <a:r>
              <a:rPr spc="15" dirty="0"/>
              <a:t>of</a:t>
            </a:r>
            <a:r>
              <a:rPr spc="-37" dirty="0"/>
              <a:t> </a:t>
            </a:r>
            <a:r>
              <a:rPr spc="7" dirty="0"/>
              <a:t>Virtualization</a:t>
            </a:r>
          </a:p>
        </p:txBody>
      </p:sp>
      <p:sp>
        <p:nvSpPr>
          <p:cNvPr id="5" name="object 5"/>
          <p:cNvSpPr/>
          <p:nvPr/>
        </p:nvSpPr>
        <p:spPr>
          <a:xfrm>
            <a:off x="2049222" y="1728438"/>
            <a:ext cx="8065677" cy="4233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34"/>
          </a:p>
        </p:txBody>
      </p:sp>
    </p:spTree>
    <p:extLst>
      <p:ext uri="{BB962C8B-B14F-4D97-AF65-F5344CB8AC3E}">
        <p14:creationId xmlns:p14="http://schemas.microsoft.com/office/powerpoint/2010/main" val="200481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11398" y="789877"/>
            <a:ext cx="2283212" cy="159499"/>
          </a:xfrm>
          <a:prstGeom prst="rect">
            <a:avLst/>
          </a:prstGeom>
        </p:spPr>
        <p:txBody>
          <a:bodyPr vert="horz" wrap="square" lIns="0" tIns="24161" rIns="0" bIns="0" rtlCol="0">
            <a:spAutoFit/>
          </a:bodyPr>
          <a:lstStyle/>
          <a:p>
            <a:pPr marL="18585">
              <a:spcBef>
                <a:spcPts val="190"/>
              </a:spcBef>
            </a:pPr>
            <a:r>
              <a:rPr sz="878" b="1" spc="7" dirty="0">
                <a:latin typeface="Arial"/>
                <a:cs typeface="Arial"/>
              </a:rPr>
              <a:t>IBM ICE </a:t>
            </a:r>
            <a:r>
              <a:rPr sz="878" b="1" dirty="0">
                <a:latin typeface="Arial"/>
                <a:cs typeface="Arial"/>
              </a:rPr>
              <a:t>(Innovation Centre for</a:t>
            </a:r>
            <a:r>
              <a:rPr sz="878" b="1" spc="-154" dirty="0">
                <a:latin typeface="Arial"/>
                <a:cs typeface="Arial"/>
              </a:rPr>
              <a:t> </a:t>
            </a:r>
            <a:r>
              <a:rPr sz="878" b="1" dirty="0">
                <a:latin typeface="Arial"/>
                <a:cs typeface="Arial"/>
              </a:rPr>
              <a:t>Education)</a:t>
            </a:r>
            <a:endParaRPr sz="878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80478" y="980750"/>
            <a:ext cx="8631044" cy="0"/>
          </a:xfrm>
          <a:custGeom>
            <a:avLst/>
            <a:gdLst/>
            <a:ahLst/>
            <a:cxnLst/>
            <a:rect l="l" t="t" r="r" b="b"/>
            <a:pathLst>
              <a:path w="5897880">
                <a:moveTo>
                  <a:pt x="0" y="0"/>
                </a:moveTo>
                <a:lnTo>
                  <a:pt x="5897880" y="0"/>
                </a:lnTo>
              </a:path>
            </a:pathLst>
          </a:custGeom>
          <a:ln w="12954">
            <a:solidFill>
              <a:srgbClr val="929CFB"/>
            </a:solidFill>
          </a:ln>
        </p:spPr>
        <p:txBody>
          <a:bodyPr wrap="square" lIns="0" tIns="0" rIns="0" bIns="0" rtlCol="0"/>
          <a:lstStyle/>
          <a:p>
            <a:endParaRPr sz="2634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57792" y="305314"/>
            <a:ext cx="6108571" cy="700567"/>
          </a:xfrm>
          <a:prstGeom prst="rect">
            <a:avLst/>
          </a:prstGeom>
        </p:spPr>
        <p:txBody>
          <a:bodyPr vert="horz" wrap="square" lIns="0" tIns="23232" rIns="0" bIns="0" rtlCol="0" anchor="ctr">
            <a:spAutoFit/>
          </a:bodyPr>
          <a:lstStyle/>
          <a:p>
            <a:pPr marL="18585">
              <a:lnSpc>
                <a:spcPct val="100000"/>
              </a:lnSpc>
              <a:spcBef>
                <a:spcPts val="183"/>
              </a:spcBef>
            </a:pPr>
            <a:r>
              <a:rPr spc="7" dirty="0"/>
              <a:t>Time-sharing</a:t>
            </a:r>
            <a:r>
              <a:rPr spc="-15" dirty="0"/>
              <a:t> </a:t>
            </a:r>
            <a:r>
              <a:rPr spc="15" dirty="0"/>
              <a:t>systems</a:t>
            </a:r>
          </a:p>
        </p:txBody>
      </p:sp>
      <p:sp>
        <p:nvSpPr>
          <p:cNvPr id="5" name="object 5"/>
          <p:cNvSpPr/>
          <p:nvPr/>
        </p:nvSpPr>
        <p:spPr>
          <a:xfrm>
            <a:off x="2551452" y="1488601"/>
            <a:ext cx="6788936" cy="4325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34"/>
          </a:p>
        </p:txBody>
      </p:sp>
    </p:spTree>
    <p:extLst>
      <p:ext uri="{BB962C8B-B14F-4D97-AF65-F5344CB8AC3E}">
        <p14:creationId xmlns:p14="http://schemas.microsoft.com/office/powerpoint/2010/main" val="969195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11398" y="789877"/>
            <a:ext cx="2283212" cy="159499"/>
          </a:xfrm>
          <a:prstGeom prst="rect">
            <a:avLst/>
          </a:prstGeom>
        </p:spPr>
        <p:txBody>
          <a:bodyPr vert="horz" wrap="square" lIns="0" tIns="24161" rIns="0" bIns="0" rtlCol="0">
            <a:spAutoFit/>
          </a:bodyPr>
          <a:lstStyle/>
          <a:p>
            <a:pPr marL="18585">
              <a:spcBef>
                <a:spcPts val="190"/>
              </a:spcBef>
            </a:pPr>
            <a:r>
              <a:rPr sz="878" b="1" spc="7" dirty="0">
                <a:latin typeface="Arial"/>
                <a:cs typeface="Arial"/>
              </a:rPr>
              <a:t>IBM ICE </a:t>
            </a:r>
            <a:r>
              <a:rPr sz="878" b="1" dirty="0">
                <a:latin typeface="Arial"/>
                <a:cs typeface="Arial"/>
              </a:rPr>
              <a:t>(Innovation Centre for</a:t>
            </a:r>
            <a:r>
              <a:rPr sz="878" b="1" spc="-154" dirty="0">
                <a:latin typeface="Arial"/>
                <a:cs typeface="Arial"/>
              </a:rPr>
              <a:t> </a:t>
            </a:r>
            <a:r>
              <a:rPr sz="878" b="1" dirty="0">
                <a:latin typeface="Arial"/>
                <a:cs typeface="Arial"/>
              </a:rPr>
              <a:t>Education)</a:t>
            </a:r>
            <a:endParaRPr sz="878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80478" y="980750"/>
            <a:ext cx="8631044" cy="0"/>
          </a:xfrm>
          <a:custGeom>
            <a:avLst/>
            <a:gdLst/>
            <a:ahLst/>
            <a:cxnLst/>
            <a:rect l="l" t="t" r="r" b="b"/>
            <a:pathLst>
              <a:path w="5897880">
                <a:moveTo>
                  <a:pt x="0" y="0"/>
                </a:moveTo>
                <a:lnTo>
                  <a:pt x="5897880" y="0"/>
                </a:lnTo>
              </a:path>
            </a:pathLst>
          </a:custGeom>
          <a:ln w="12954">
            <a:solidFill>
              <a:srgbClr val="929CFB"/>
            </a:solidFill>
          </a:ln>
        </p:spPr>
        <p:txBody>
          <a:bodyPr wrap="square" lIns="0" tIns="0" rIns="0" bIns="0" rtlCol="0"/>
          <a:lstStyle/>
          <a:p>
            <a:endParaRPr sz="2634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57794" y="485918"/>
            <a:ext cx="4318310" cy="396975"/>
          </a:xfrm>
          <a:prstGeom prst="rect">
            <a:avLst/>
          </a:prstGeom>
        </p:spPr>
        <p:txBody>
          <a:bodyPr vert="horz" wrap="square" lIns="0" tIns="25090" rIns="0" bIns="0" rtlCol="0" anchor="ctr">
            <a:spAutoFit/>
          </a:bodyPr>
          <a:lstStyle/>
          <a:p>
            <a:pPr marL="18585">
              <a:lnSpc>
                <a:spcPct val="100000"/>
              </a:lnSpc>
              <a:spcBef>
                <a:spcPts val="198"/>
              </a:spcBef>
            </a:pPr>
            <a:r>
              <a:rPr sz="2415" spc="29" dirty="0"/>
              <a:t>IBM Mainframe</a:t>
            </a:r>
            <a:r>
              <a:rPr sz="2415" spc="-22" dirty="0"/>
              <a:t> </a:t>
            </a:r>
            <a:r>
              <a:rPr sz="2415" spc="7" dirty="0"/>
              <a:t>Virtualization</a:t>
            </a:r>
            <a:endParaRPr sz="2415"/>
          </a:p>
        </p:txBody>
      </p:sp>
      <p:sp>
        <p:nvSpPr>
          <p:cNvPr id="5" name="object 5"/>
          <p:cNvSpPr txBox="1"/>
          <p:nvPr/>
        </p:nvSpPr>
        <p:spPr>
          <a:xfrm>
            <a:off x="1856677" y="1013123"/>
            <a:ext cx="8106007" cy="699722"/>
          </a:xfrm>
          <a:prstGeom prst="rect">
            <a:avLst/>
          </a:prstGeom>
        </p:spPr>
        <p:txBody>
          <a:bodyPr vert="horz" wrap="square" lIns="0" tIns="18585" rIns="0" bIns="0" rtlCol="0">
            <a:spAutoFit/>
          </a:bodyPr>
          <a:lstStyle/>
          <a:p>
            <a:pPr marL="237890" marR="7434" indent="-237890">
              <a:lnSpc>
                <a:spcPct val="125800"/>
              </a:lnSpc>
              <a:spcBef>
                <a:spcPts val="146"/>
              </a:spcBef>
              <a:buClr>
                <a:srgbClr val="0000FF"/>
              </a:buClr>
              <a:buSzPct val="120833"/>
              <a:buChar char="•"/>
              <a:tabLst>
                <a:tab pos="237890" algn="l"/>
              </a:tabLst>
            </a:pPr>
            <a:r>
              <a:rPr sz="1756" dirty="0">
                <a:latin typeface="Arial"/>
                <a:cs typeface="Arial"/>
              </a:rPr>
              <a:t>The earliest pioneer of modern virtualization technology was IBM. IBM invented  virtualization nearly 50 years</a:t>
            </a:r>
            <a:r>
              <a:rPr sz="1756" spc="-95" dirty="0">
                <a:latin typeface="Arial"/>
                <a:cs typeface="Arial"/>
              </a:rPr>
              <a:t> </a:t>
            </a:r>
            <a:r>
              <a:rPr sz="1756" dirty="0">
                <a:latin typeface="Arial"/>
                <a:cs typeface="Arial"/>
              </a:rPr>
              <a:t>ago.</a:t>
            </a:r>
            <a:endParaRPr sz="1756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4471" y="3097060"/>
            <a:ext cx="673720" cy="289908"/>
          </a:xfrm>
          <a:prstGeom prst="rect">
            <a:avLst/>
          </a:prstGeom>
        </p:spPr>
        <p:txBody>
          <a:bodyPr vert="horz" wrap="square" lIns="0" tIns="19515" rIns="0" bIns="0" rtlCol="0">
            <a:spAutoFit/>
          </a:bodyPr>
          <a:lstStyle/>
          <a:p>
            <a:pPr marL="18585">
              <a:spcBef>
                <a:spcPts val="154"/>
              </a:spcBef>
            </a:pPr>
            <a:r>
              <a:rPr sz="1756" dirty="0">
                <a:latin typeface="Arial"/>
                <a:cs typeface="Arial"/>
              </a:rPr>
              <a:t>CP-40</a:t>
            </a:r>
            <a:endParaRPr sz="1756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32592" y="3097060"/>
            <a:ext cx="673720" cy="289908"/>
          </a:xfrm>
          <a:prstGeom prst="rect">
            <a:avLst/>
          </a:prstGeom>
        </p:spPr>
        <p:txBody>
          <a:bodyPr vert="horz" wrap="square" lIns="0" tIns="19515" rIns="0" bIns="0" rtlCol="0">
            <a:spAutoFit/>
          </a:bodyPr>
          <a:lstStyle/>
          <a:p>
            <a:pPr marL="18585">
              <a:spcBef>
                <a:spcPts val="154"/>
              </a:spcBef>
            </a:pPr>
            <a:r>
              <a:rPr sz="1756" spc="-7" dirty="0">
                <a:latin typeface="Arial"/>
                <a:cs typeface="Arial"/>
              </a:rPr>
              <a:t>C</a:t>
            </a:r>
            <a:r>
              <a:rPr sz="1756" dirty="0">
                <a:latin typeface="Arial"/>
                <a:cs typeface="Arial"/>
              </a:rPr>
              <a:t>P-67</a:t>
            </a:r>
            <a:endParaRPr sz="1756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7201" y="3097060"/>
            <a:ext cx="948783" cy="289908"/>
          </a:xfrm>
          <a:prstGeom prst="rect">
            <a:avLst/>
          </a:prstGeom>
        </p:spPr>
        <p:txBody>
          <a:bodyPr vert="horz" wrap="square" lIns="0" tIns="19515" rIns="0" bIns="0" rtlCol="0">
            <a:spAutoFit/>
          </a:bodyPr>
          <a:lstStyle/>
          <a:p>
            <a:pPr marL="18585">
              <a:spcBef>
                <a:spcPts val="154"/>
              </a:spcBef>
            </a:pPr>
            <a:r>
              <a:rPr sz="1756" dirty="0">
                <a:latin typeface="Arial"/>
                <a:cs typeface="Arial"/>
              </a:rPr>
              <a:t>S/360-67</a:t>
            </a:r>
            <a:endParaRPr sz="1756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18294" y="3097060"/>
            <a:ext cx="624468" cy="289908"/>
          </a:xfrm>
          <a:prstGeom prst="rect">
            <a:avLst/>
          </a:prstGeom>
        </p:spPr>
        <p:txBody>
          <a:bodyPr vert="horz" wrap="square" lIns="0" tIns="19515" rIns="0" bIns="0" rtlCol="0">
            <a:spAutoFit/>
          </a:bodyPr>
          <a:lstStyle/>
          <a:p>
            <a:pPr marL="18585">
              <a:spcBef>
                <a:spcPts val="154"/>
              </a:spcBef>
            </a:pPr>
            <a:r>
              <a:rPr sz="1756" dirty="0">
                <a:latin typeface="Arial"/>
                <a:cs typeface="Arial"/>
              </a:rPr>
              <a:t>S/370</a:t>
            </a:r>
            <a:endParaRPr sz="1756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56677" y="5044288"/>
            <a:ext cx="8481432" cy="1380678"/>
          </a:xfrm>
          <a:prstGeom prst="rect">
            <a:avLst/>
          </a:prstGeom>
        </p:spPr>
        <p:txBody>
          <a:bodyPr vert="horz" wrap="square" lIns="0" tIns="18585" rIns="0" bIns="0" rtlCol="0">
            <a:spAutoFit/>
          </a:bodyPr>
          <a:lstStyle/>
          <a:p>
            <a:pPr marL="237890" marR="7434" indent="-237890">
              <a:lnSpc>
                <a:spcPct val="125600"/>
              </a:lnSpc>
              <a:spcBef>
                <a:spcPts val="146"/>
              </a:spcBef>
              <a:buClr>
                <a:srgbClr val="0000FF"/>
              </a:buClr>
              <a:buSzPct val="120833"/>
              <a:buChar char="•"/>
              <a:tabLst>
                <a:tab pos="237890" algn="l"/>
              </a:tabLst>
            </a:pPr>
            <a:r>
              <a:rPr sz="1756" dirty="0">
                <a:latin typeface="Arial"/>
                <a:cs typeface="Arial"/>
              </a:rPr>
              <a:t>In the late 1960s, IBM introduced the first successful virtual machine operating  system, the CP-40 which was geared for the System/360 Mainframe. A revision of  CP-40 was introduced by the name of CP-67 and was later implemented as S/360-  67 and finally as</a:t>
            </a:r>
            <a:r>
              <a:rPr sz="1756" spc="-66" dirty="0">
                <a:latin typeface="Arial"/>
                <a:cs typeface="Arial"/>
              </a:rPr>
              <a:t> </a:t>
            </a:r>
            <a:r>
              <a:rPr sz="1756" dirty="0">
                <a:latin typeface="Arial"/>
                <a:cs typeface="Arial"/>
              </a:rPr>
              <a:t>S/370.</a:t>
            </a:r>
            <a:endParaRPr sz="1756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30922" y="2753235"/>
            <a:ext cx="1193179" cy="998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34"/>
          </a:p>
        </p:txBody>
      </p:sp>
      <p:sp>
        <p:nvSpPr>
          <p:cNvPr id="12" name="object 12"/>
          <p:cNvSpPr/>
          <p:nvPr/>
        </p:nvSpPr>
        <p:spPr>
          <a:xfrm>
            <a:off x="4734436" y="2649439"/>
            <a:ext cx="1375417" cy="1156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34"/>
          </a:p>
        </p:txBody>
      </p:sp>
      <p:sp>
        <p:nvSpPr>
          <p:cNvPr id="13" name="object 13"/>
          <p:cNvSpPr/>
          <p:nvPr/>
        </p:nvSpPr>
        <p:spPr>
          <a:xfrm>
            <a:off x="7100724" y="2619421"/>
            <a:ext cx="1442966" cy="12054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34"/>
          </a:p>
        </p:txBody>
      </p:sp>
    </p:spTree>
    <p:extLst>
      <p:ext uri="{BB962C8B-B14F-4D97-AF65-F5344CB8AC3E}">
        <p14:creationId xmlns:p14="http://schemas.microsoft.com/office/powerpoint/2010/main" val="27830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11398" y="789877"/>
            <a:ext cx="2283212" cy="159499"/>
          </a:xfrm>
          <a:prstGeom prst="rect">
            <a:avLst/>
          </a:prstGeom>
        </p:spPr>
        <p:txBody>
          <a:bodyPr vert="horz" wrap="square" lIns="0" tIns="24161" rIns="0" bIns="0" rtlCol="0">
            <a:spAutoFit/>
          </a:bodyPr>
          <a:lstStyle/>
          <a:p>
            <a:pPr marL="18585">
              <a:spcBef>
                <a:spcPts val="190"/>
              </a:spcBef>
            </a:pPr>
            <a:r>
              <a:rPr sz="878" b="1" spc="7" dirty="0">
                <a:latin typeface="Arial"/>
                <a:cs typeface="Arial"/>
              </a:rPr>
              <a:t>IBM ICE </a:t>
            </a:r>
            <a:r>
              <a:rPr sz="878" b="1" dirty="0">
                <a:latin typeface="Arial"/>
                <a:cs typeface="Arial"/>
              </a:rPr>
              <a:t>(Innovation Centre for</a:t>
            </a:r>
            <a:r>
              <a:rPr sz="878" b="1" spc="-154" dirty="0">
                <a:latin typeface="Arial"/>
                <a:cs typeface="Arial"/>
              </a:rPr>
              <a:t> </a:t>
            </a:r>
            <a:r>
              <a:rPr sz="878" b="1" dirty="0">
                <a:latin typeface="Arial"/>
                <a:cs typeface="Arial"/>
              </a:rPr>
              <a:t>Education)</a:t>
            </a:r>
            <a:endParaRPr sz="878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80478" y="980750"/>
            <a:ext cx="8631044" cy="0"/>
          </a:xfrm>
          <a:custGeom>
            <a:avLst/>
            <a:gdLst/>
            <a:ahLst/>
            <a:cxnLst/>
            <a:rect l="l" t="t" r="r" b="b"/>
            <a:pathLst>
              <a:path w="5897880">
                <a:moveTo>
                  <a:pt x="0" y="0"/>
                </a:moveTo>
                <a:lnTo>
                  <a:pt x="5897880" y="0"/>
                </a:lnTo>
              </a:path>
            </a:pathLst>
          </a:custGeom>
          <a:ln w="12954">
            <a:solidFill>
              <a:srgbClr val="929CFB"/>
            </a:solidFill>
          </a:ln>
        </p:spPr>
        <p:txBody>
          <a:bodyPr wrap="square" lIns="0" tIns="0" rIns="0" bIns="0" rtlCol="0"/>
          <a:lstStyle/>
          <a:p>
            <a:endParaRPr sz="2634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5394" y="248809"/>
            <a:ext cx="6981406" cy="700567"/>
          </a:xfrm>
          <a:prstGeom prst="rect">
            <a:avLst/>
          </a:prstGeom>
        </p:spPr>
        <p:txBody>
          <a:bodyPr vert="horz" wrap="square" lIns="0" tIns="23232" rIns="0" bIns="0" rtlCol="0" anchor="ctr">
            <a:spAutoFit/>
          </a:bodyPr>
          <a:lstStyle/>
          <a:p>
            <a:pPr marL="18585">
              <a:lnSpc>
                <a:spcPct val="100000"/>
              </a:lnSpc>
              <a:spcBef>
                <a:spcPts val="183"/>
              </a:spcBef>
            </a:pPr>
            <a:r>
              <a:rPr spc="22" dirty="0"/>
              <a:t>IBM PowerVM</a:t>
            </a:r>
            <a:r>
              <a:rPr spc="-44" dirty="0"/>
              <a:t> </a:t>
            </a:r>
            <a:r>
              <a:rPr spc="7" dirty="0"/>
              <a:t>Virtualization</a:t>
            </a:r>
          </a:p>
        </p:txBody>
      </p:sp>
      <p:sp>
        <p:nvSpPr>
          <p:cNvPr id="5" name="object 5"/>
          <p:cNvSpPr/>
          <p:nvPr/>
        </p:nvSpPr>
        <p:spPr>
          <a:xfrm>
            <a:off x="2775490" y="1214291"/>
            <a:ext cx="6181092" cy="5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34"/>
          </a:p>
        </p:txBody>
      </p:sp>
    </p:spTree>
    <p:extLst>
      <p:ext uri="{BB962C8B-B14F-4D97-AF65-F5344CB8AC3E}">
        <p14:creationId xmlns:p14="http://schemas.microsoft.com/office/powerpoint/2010/main" val="3413493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11398" y="789877"/>
            <a:ext cx="2283212" cy="159499"/>
          </a:xfrm>
          <a:prstGeom prst="rect">
            <a:avLst/>
          </a:prstGeom>
        </p:spPr>
        <p:txBody>
          <a:bodyPr vert="horz" wrap="square" lIns="0" tIns="24161" rIns="0" bIns="0" rtlCol="0">
            <a:spAutoFit/>
          </a:bodyPr>
          <a:lstStyle/>
          <a:p>
            <a:pPr marL="18585">
              <a:spcBef>
                <a:spcPts val="190"/>
              </a:spcBef>
            </a:pPr>
            <a:r>
              <a:rPr sz="878" b="1" spc="7" dirty="0">
                <a:latin typeface="Arial"/>
                <a:cs typeface="Arial"/>
              </a:rPr>
              <a:t>IBM ICE </a:t>
            </a:r>
            <a:r>
              <a:rPr sz="878" b="1" dirty="0">
                <a:latin typeface="Arial"/>
                <a:cs typeface="Arial"/>
              </a:rPr>
              <a:t>(Innovation Centre for</a:t>
            </a:r>
            <a:r>
              <a:rPr sz="878" b="1" spc="-154" dirty="0">
                <a:latin typeface="Arial"/>
                <a:cs typeface="Arial"/>
              </a:rPr>
              <a:t> </a:t>
            </a:r>
            <a:r>
              <a:rPr sz="878" b="1" dirty="0">
                <a:latin typeface="Arial"/>
                <a:cs typeface="Arial"/>
              </a:rPr>
              <a:t>Education)</a:t>
            </a:r>
            <a:endParaRPr sz="878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80478" y="980750"/>
            <a:ext cx="8631044" cy="0"/>
          </a:xfrm>
          <a:custGeom>
            <a:avLst/>
            <a:gdLst/>
            <a:ahLst/>
            <a:cxnLst/>
            <a:rect l="l" t="t" r="r" b="b"/>
            <a:pathLst>
              <a:path w="5897880">
                <a:moveTo>
                  <a:pt x="0" y="0"/>
                </a:moveTo>
                <a:lnTo>
                  <a:pt x="5897880" y="0"/>
                </a:lnTo>
              </a:path>
            </a:pathLst>
          </a:custGeom>
          <a:ln w="12954">
            <a:solidFill>
              <a:srgbClr val="929CFB"/>
            </a:solidFill>
          </a:ln>
        </p:spPr>
        <p:txBody>
          <a:bodyPr wrap="square" lIns="0" tIns="0" rIns="0" bIns="0" rtlCol="0"/>
          <a:lstStyle/>
          <a:p>
            <a:endParaRPr sz="2634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57794" y="429964"/>
            <a:ext cx="5239213" cy="451268"/>
          </a:xfrm>
          <a:prstGeom prst="rect">
            <a:avLst/>
          </a:prstGeom>
        </p:spPr>
        <p:txBody>
          <a:bodyPr vert="horz" wrap="square" lIns="0" tIns="23232" rIns="0" bIns="0" rtlCol="0" anchor="ctr">
            <a:spAutoFit/>
          </a:bodyPr>
          <a:lstStyle/>
          <a:p>
            <a:pPr marL="18585">
              <a:lnSpc>
                <a:spcPct val="100000"/>
              </a:lnSpc>
              <a:spcBef>
                <a:spcPts val="183"/>
              </a:spcBef>
            </a:pPr>
            <a:r>
              <a:rPr spc="15" dirty="0"/>
              <a:t>Extending </a:t>
            </a:r>
            <a:r>
              <a:rPr spc="7" dirty="0"/>
              <a:t>Virtualization </a:t>
            </a:r>
            <a:r>
              <a:rPr spc="15" dirty="0"/>
              <a:t>to</a:t>
            </a:r>
            <a:r>
              <a:rPr spc="-29" dirty="0"/>
              <a:t> </a:t>
            </a:r>
            <a:r>
              <a:rPr spc="15" dirty="0"/>
              <a:t>x86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6677" y="1022053"/>
            <a:ext cx="4188212" cy="5550328"/>
          </a:xfrm>
          <a:prstGeom prst="rect">
            <a:avLst/>
          </a:prstGeom>
        </p:spPr>
        <p:txBody>
          <a:bodyPr vert="horz" wrap="square" lIns="0" tIns="16727" rIns="0" bIns="0" rtlCol="0">
            <a:spAutoFit/>
          </a:bodyPr>
          <a:lstStyle/>
          <a:p>
            <a:pPr marL="237890" marR="218376" indent="-237890">
              <a:lnSpc>
                <a:spcPct val="129000"/>
              </a:lnSpc>
              <a:spcBef>
                <a:spcPts val="132"/>
              </a:spcBef>
              <a:buClr>
                <a:srgbClr val="0000FF"/>
              </a:buClr>
              <a:buSzPct val="123809"/>
              <a:buChar char="•"/>
              <a:tabLst>
                <a:tab pos="237890" algn="l"/>
              </a:tabLst>
            </a:pPr>
            <a:r>
              <a:rPr sz="1537" spc="29" dirty="0">
                <a:latin typeface="Arial"/>
                <a:cs typeface="Arial"/>
              </a:rPr>
              <a:t>The </a:t>
            </a:r>
            <a:r>
              <a:rPr sz="1537" spc="15" dirty="0">
                <a:latin typeface="Arial"/>
                <a:cs typeface="Arial"/>
              </a:rPr>
              <a:t>virtualization </a:t>
            </a:r>
            <a:r>
              <a:rPr sz="1537" spc="29" dirty="0">
                <a:latin typeface="Arial"/>
                <a:cs typeface="Arial"/>
              </a:rPr>
              <a:t>on </a:t>
            </a:r>
            <a:r>
              <a:rPr sz="1537" spc="22" dirty="0">
                <a:latin typeface="Arial"/>
                <a:cs typeface="Arial"/>
              </a:rPr>
              <a:t>x86 Architecture</a:t>
            </a:r>
            <a:r>
              <a:rPr sz="1537" spc="-220" dirty="0">
                <a:latin typeface="Arial"/>
                <a:cs typeface="Arial"/>
              </a:rPr>
              <a:t> </a:t>
            </a:r>
            <a:r>
              <a:rPr sz="1537" spc="29" dirty="0">
                <a:latin typeface="Arial"/>
                <a:cs typeface="Arial"/>
              </a:rPr>
              <a:t>was  </a:t>
            </a:r>
            <a:r>
              <a:rPr sz="1537" spc="22" dirty="0">
                <a:latin typeface="Arial"/>
                <a:cs typeface="Arial"/>
              </a:rPr>
              <a:t>introduced </a:t>
            </a:r>
            <a:r>
              <a:rPr sz="1537" spc="15" dirty="0">
                <a:latin typeface="Arial"/>
                <a:cs typeface="Arial"/>
              </a:rPr>
              <a:t>in </a:t>
            </a:r>
            <a:r>
              <a:rPr sz="1537" spc="22" dirty="0">
                <a:latin typeface="Arial"/>
                <a:cs typeface="Arial"/>
              </a:rPr>
              <a:t>the year</a:t>
            </a:r>
            <a:r>
              <a:rPr sz="1537" spc="-80" dirty="0">
                <a:latin typeface="Arial"/>
                <a:cs typeface="Arial"/>
              </a:rPr>
              <a:t> </a:t>
            </a:r>
            <a:r>
              <a:rPr sz="1537" spc="22" dirty="0">
                <a:latin typeface="Arial"/>
                <a:cs typeface="Arial"/>
              </a:rPr>
              <a:t>1985.</a:t>
            </a:r>
            <a:endParaRPr sz="1537">
              <a:latin typeface="Arial"/>
              <a:cs typeface="Arial"/>
            </a:endParaRPr>
          </a:p>
          <a:p>
            <a:pPr>
              <a:spcBef>
                <a:spcPts val="29"/>
              </a:spcBef>
              <a:buClr>
                <a:srgbClr val="0000FF"/>
              </a:buClr>
              <a:buFont typeface="Arial"/>
              <a:buChar char="•"/>
            </a:pPr>
            <a:endParaRPr sz="2049">
              <a:latin typeface="Times New Roman"/>
              <a:cs typeface="Times New Roman"/>
            </a:endParaRPr>
          </a:p>
          <a:p>
            <a:pPr marL="242537" marR="7434" indent="-224881">
              <a:lnSpc>
                <a:spcPct val="129000"/>
              </a:lnSpc>
              <a:buClr>
                <a:srgbClr val="0000FF"/>
              </a:buClr>
              <a:buSzPct val="123809"/>
              <a:buChar char="•"/>
              <a:tabLst>
                <a:tab pos="237890" algn="l"/>
              </a:tabLst>
            </a:pPr>
            <a:r>
              <a:rPr sz="1537" spc="22" dirty="0">
                <a:latin typeface="Arial"/>
                <a:cs typeface="Arial"/>
              </a:rPr>
              <a:t>In 1997, Connectix released the </a:t>
            </a:r>
            <a:r>
              <a:rPr sz="1537" spc="15" dirty="0">
                <a:latin typeface="Arial"/>
                <a:cs typeface="Arial"/>
              </a:rPr>
              <a:t>first</a:t>
            </a:r>
            <a:r>
              <a:rPr sz="1537" spc="-167" dirty="0">
                <a:latin typeface="Arial"/>
                <a:cs typeface="Arial"/>
              </a:rPr>
              <a:t> </a:t>
            </a:r>
            <a:r>
              <a:rPr sz="1537" spc="22" dirty="0">
                <a:latin typeface="Arial"/>
                <a:cs typeface="Arial"/>
              </a:rPr>
              <a:t>version  </a:t>
            </a:r>
            <a:r>
              <a:rPr sz="1537" spc="15" dirty="0">
                <a:latin typeface="Arial"/>
                <a:cs typeface="Arial"/>
              </a:rPr>
              <a:t>of </a:t>
            </a:r>
            <a:r>
              <a:rPr sz="1537" spc="7" dirty="0">
                <a:latin typeface="Arial"/>
                <a:cs typeface="Arial"/>
              </a:rPr>
              <a:t>“Virtual </a:t>
            </a:r>
            <a:r>
              <a:rPr sz="1537" spc="29" dirty="0">
                <a:latin typeface="Arial"/>
                <a:cs typeface="Arial"/>
              </a:rPr>
              <a:t>PC” </a:t>
            </a:r>
            <a:r>
              <a:rPr sz="1537" spc="15" dirty="0">
                <a:latin typeface="Arial"/>
                <a:cs typeface="Arial"/>
              </a:rPr>
              <a:t>for </a:t>
            </a:r>
            <a:r>
              <a:rPr sz="1537" spc="37" dirty="0">
                <a:latin typeface="Arial"/>
                <a:cs typeface="Arial"/>
              </a:rPr>
              <a:t>MAC</a:t>
            </a:r>
            <a:r>
              <a:rPr sz="1537" spc="-66" dirty="0">
                <a:latin typeface="Arial"/>
                <a:cs typeface="Arial"/>
              </a:rPr>
              <a:t> </a:t>
            </a:r>
            <a:r>
              <a:rPr sz="1537" spc="15" dirty="0">
                <a:latin typeface="Arial"/>
                <a:cs typeface="Arial"/>
              </a:rPr>
              <a:t>platforms.</a:t>
            </a:r>
            <a:endParaRPr sz="1537">
              <a:latin typeface="Arial"/>
              <a:cs typeface="Arial"/>
            </a:endParaRPr>
          </a:p>
          <a:p>
            <a:pPr>
              <a:spcBef>
                <a:spcPts val="15"/>
              </a:spcBef>
              <a:buClr>
                <a:srgbClr val="0000FF"/>
              </a:buClr>
              <a:buFont typeface="Arial"/>
              <a:buChar char="•"/>
            </a:pPr>
            <a:endParaRPr sz="2049">
              <a:latin typeface="Times New Roman"/>
              <a:cs typeface="Times New Roman"/>
            </a:endParaRPr>
          </a:p>
          <a:p>
            <a:pPr marL="242537" marR="62260" indent="-224881">
              <a:lnSpc>
                <a:spcPct val="129200"/>
              </a:lnSpc>
              <a:spcBef>
                <a:spcPts val="7"/>
              </a:spcBef>
              <a:buClr>
                <a:srgbClr val="0000FF"/>
              </a:buClr>
              <a:buSzPct val="123809"/>
              <a:buChar char="•"/>
              <a:tabLst>
                <a:tab pos="237890" algn="l"/>
              </a:tabLst>
            </a:pPr>
            <a:r>
              <a:rPr sz="1537" spc="22" dirty="0">
                <a:latin typeface="Arial"/>
                <a:cs typeface="Arial"/>
              </a:rPr>
              <a:t>In 1998, </a:t>
            </a:r>
            <a:r>
              <a:rPr sz="1537" spc="29" dirty="0">
                <a:latin typeface="Arial"/>
                <a:cs typeface="Arial"/>
              </a:rPr>
              <a:t>VMware </a:t>
            </a:r>
            <a:r>
              <a:rPr sz="1537" spc="15" dirty="0">
                <a:latin typeface="Arial"/>
                <a:cs typeface="Arial"/>
              </a:rPr>
              <a:t>filed </a:t>
            </a:r>
            <a:r>
              <a:rPr sz="1537" spc="29" dirty="0">
                <a:latin typeface="Arial"/>
                <a:cs typeface="Arial"/>
              </a:rPr>
              <a:t>an </a:t>
            </a:r>
            <a:r>
              <a:rPr sz="1537" spc="37" dirty="0">
                <a:latin typeface="Arial"/>
                <a:cs typeface="Arial"/>
              </a:rPr>
              <a:t>US </a:t>
            </a:r>
            <a:r>
              <a:rPr sz="1537" spc="22" dirty="0">
                <a:latin typeface="Arial"/>
                <a:cs typeface="Arial"/>
              </a:rPr>
              <a:t>Patent  6,397,242 </a:t>
            </a:r>
            <a:r>
              <a:rPr sz="1537" spc="15" dirty="0">
                <a:latin typeface="Arial"/>
                <a:cs typeface="Arial"/>
              </a:rPr>
              <a:t>for virtualization </a:t>
            </a:r>
            <a:r>
              <a:rPr sz="1537" spc="22" dirty="0">
                <a:latin typeface="Arial"/>
                <a:cs typeface="Arial"/>
              </a:rPr>
              <a:t>techniques </a:t>
            </a:r>
            <a:r>
              <a:rPr sz="1537" spc="15" dirty="0">
                <a:latin typeface="Arial"/>
                <a:cs typeface="Arial"/>
              </a:rPr>
              <a:t>for  </a:t>
            </a:r>
            <a:r>
              <a:rPr sz="1537" spc="22" dirty="0">
                <a:latin typeface="Arial"/>
                <a:cs typeface="Arial"/>
              </a:rPr>
              <a:t>x86 architecture </a:t>
            </a:r>
            <a:r>
              <a:rPr sz="1537" spc="29" dirty="0">
                <a:latin typeface="Arial"/>
                <a:cs typeface="Arial"/>
              </a:rPr>
              <a:t>and </a:t>
            </a:r>
            <a:r>
              <a:rPr sz="1537" spc="7" dirty="0">
                <a:latin typeface="Arial"/>
                <a:cs typeface="Arial"/>
              </a:rPr>
              <a:t>subsequently, </a:t>
            </a:r>
            <a:r>
              <a:rPr sz="1537" spc="29" dirty="0">
                <a:latin typeface="Arial"/>
                <a:cs typeface="Arial"/>
              </a:rPr>
              <a:t>a  VMware </a:t>
            </a:r>
            <a:r>
              <a:rPr sz="1537" spc="15" dirty="0">
                <a:latin typeface="Arial"/>
                <a:cs typeface="Arial"/>
              </a:rPr>
              <a:t>Virtual </a:t>
            </a:r>
            <a:r>
              <a:rPr sz="1537" spc="22" dirty="0">
                <a:latin typeface="Arial"/>
                <a:cs typeface="Arial"/>
              </a:rPr>
              <a:t>Platform </a:t>
            </a:r>
            <a:r>
              <a:rPr sz="1537" spc="29" dirty="0">
                <a:latin typeface="Arial"/>
                <a:cs typeface="Arial"/>
              </a:rPr>
              <a:t>was </a:t>
            </a:r>
            <a:r>
              <a:rPr sz="1537" spc="22" dirty="0">
                <a:latin typeface="Arial"/>
                <a:cs typeface="Arial"/>
              </a:rPr>
              <a:t>introduced</a:t>
            </a:r>
            <a:r>
              <a:rPr sz="1537" spc="-176" dirty="0">
                <a:latin typeface="Arial"/>
                <a:cs typeface="Arial"/>
              </a:rPr>
              <a:t> </a:t>
            </a:r>
            <a:r>
              <a:rPr sz="1537" spc="15" dirty="0">
                <a:latin typeface="Arial"/>
                <a:cs typeface="Arial"/>
              </a:rPr>
              <a:t>for  </a:t>
            </a:r>
            <a:r>
              <a:rPr sz="1537" spc="22" dirty="0">
                <a:latin typeface="Arial"/>
                <a:cs typeface="Arial"/>
              </a:rPr>
              <a:t>IA32</a:t>
            </a:r>
            <a:r>
              <a:rPr sz="1537" spc="-7" dirty="0">
                <a:latin typeface="Arial"/>
                <a:cs typeface="Arial"/>
              </a:rPr>
              <a:t> </a:t>
            </a:r>
            <a:r>
              <a:rPr sz="1537" spc="22" dirty="0">
                <a:latin typeface="Arial"/>
                <a:cs typeface="Arial"/>
              </a:rPr>
              <a:t>architecture.</a:t>
            </a:r>
            <a:endParaRPr sz="1537">
              <a:latin typeface="Arial"/>
              <a:cs typeface="Arial"/>
            </a:endParaRPr>
          </a:p>
          <a:p>
            <a:pPr>
              <a:spcBef>
                <a:spcPts val="22"/>
              </a:spcBef>
              <a:buClr>
                <a:srgbClr val="0000FF"/>
              </a:buClr>
              <a:buFont typeface="Arial"/>
              <a:buChar char="•"/>
            </a:pPr>
            <a:endParaRPr sz="2049">
              <a:latin typeface="Times New Roman"/>
              <a:cs typeface="Times New Roman"/>
            </a:endParaRPr>
          </a:p>
          <a:p>
            <a:pPr marL="242537" marR="442327" indent="-224881">
              <a:lnSpc>
                <a:spcPct val="129000"/>
              </a:lnSpc>
              <a:buClr>
                <a:srgbClr val="0000FF"/>
              </a:buClr>
              <a:buSzPct val="123809"/>
              <a:buChar char="•"/>
              <a:tabLst>
                <a:tab pos="237890" algn="l"/>
              </a:tabLst>
            </a:pPr>
            <a:r>
              <a:rPr sz="1537" spc="22" dirty="0">
                <a:latin typeface="Arial"/>
                <a:cs typeface="Arial"/>
              </a:rPr>
              <a:t>In 2000, </a:t>
            </a:r>
            <a:r>
              <a:rPr sz="1537" spc="29" dirty="0">
                <a:latin typeface="Arial"/>
                <a:cs typeface="Arial"/>
              </a:rPr>
              <a:t>FreeBSD </a:t>
            </a:r>
            <a:r>
              <a:rPr sz="1537" spc="22" dirty="0">
                <a:latin typeface="Arial"/>
                <a:cs typeface="Arial"/>
              </a:rPr>
              <a:t>introduced</a:t>
            </a:r>
            <a:r>
              <a:rPr sz="1537" spc="-167" dirty="0">
                <a:latin typeface="Arial"/>
                <a:cs typeface="Arial"/>
              </a:rPr>
              <a:t> </a:t>
            </a:r>
            <a:r>
              <a:rPr sz="1537" spc="29" dirty="0">
                <a:latin typeface="Arial"/>
                <a:cs typeface="Arial"/>
              </a:rPr>
              <a:t>FreeBSD  </a:t>
            </a:r>
            <a:r>
              <a:rPr sz="1537" spc="15" dirty="0">
                <a:latin typeface="Arial"/>
                <a:cs typeface="Arial"/>
              </a:rPr>
              <a:t>Jails for </a:t>
            </a:r>
            <a:r>
              <a:rPr sz="1537" spc="37" dirty="0">
                <a:latin typeface="Arial"/>
                <a:cs typeface="Arial"/>
              </a:rPr>
              <a:t>OS</a:t>
            </a:r>
            <a:r>
              <a:rPr sz="1537" spc="-29" dirty="0">
                <a:latin typeface="Arial"/>
                <a:cs typeface="Arial"/>
              </a:rPr>
              <a:t> </a:t>
            </a:r>
            <a:r>
              <a:rPr sz="1537" spc="15" dirty="0">
                <a:latin typeface="Arial"/>
                <a:cs typeface="Arial"/>
              </a:rPr>
              <a:t>Virtualization.</a:t>
            </a:r>
            <a:endParaRPr sz="1537">
              <a:latin typeface="Arial"/>
              <a:cs typeface="Arial"/>
            </a:endParaRPr>
          </a:p>
          <a:p>
            <a:pPr>
              <a:spcBef>
                <a:spcPts val="29"/>
              </a:spcBef>
              <a:buClr>
                <a:srgbClr val="0000FF"/>
              </a:buClr>
              <a:buFont typeface="Arial"/>
              <a:buChar char="•"/>
            </a:pPr>
            <a:endParaRPr sz="2049">
              <a:latin typeface="Times New Roman"/>
              <a:cs typeface="Times New Roman"/>
            </a:endParaRPr>
          </a:p>
          <a:p>
            <a:pPr marL="242537" marR="387501" indent="-224881">
              <a:lnSpc>
                <a:spcPct val="129000"/>
              </a:lnSpc>
              <a:buClr>
                <a:srgbClr val="0000FF"/>
              </a:buClr>
              <a:buSzPct val="123809"/>
              <a:buChar char="•"/>
              <a:tabLst>
                <a:tab pos="237890" algn="l"/>
              </a:tabLst>
            </a:pPr>
            <a:r>
              <a:rPr sz="1537" spc="22" dirty="0">
                <a:latin typeface="Arial"/>
                <a:cs typeface="Arial"/>
              </a:rPr>
              <a:t>In 2001, Connectix building </a:t>
            </a:r>
            <a:r>
              <a:rPr sz="1537" spc="29" dirty="0">
                <a:latin typeface="Arial"/>
                <a:cs typeface="Arial"/>
              </a:rPr>
              <a:t>on </a:t>
            </a:r>
            <a:r>
              <a:rPr sz="1537" spc="7" dirty="0">
                <a:latin typeface="Arial"/>
                <a:cs typeface="Arial"/>
              </a:rPr>
              <a:t>it </a:t>
            </a:r>
            <a:r>
              <a:rPr sz="1537" spc="15" dirty="0">
                <a:latin typeface="Arial"/>
                <a:cs typeface="Arial"/>
              </a:rPr>
              <a:t>initial  </a:t>
            </a:r>
            <a:r>
              <a:rPr sz="1537" spc="22" dirty="0">
                <a:latin typeface="Arial"/>
                <a:cs typeface="Arial"/>
              </a:rPr>
              <a:t>success </a:t>
            </a:r>
            <a:r>
              <a:rPr sz="1537" spc="29" dirty="0">
                <a:latin typeface="Arial"/>
                <a:cs typeface="Arial"/>
              </a:rPr>
              <a:t>on </a:t>
            </a:r>
            <a:r>
              <a:rPr sz="1537" spc="15" dirty="0">
                <a:latin typeface="Arial"/>
                <a:cs typeface="Arial"/>
              </a:rPr>
              <a:t>Virtual </a:t>
            </a:r>
            <a:r>
              <a:rPr sz="1537" spc="37" dirty="0">
                <a:latin typeface="Arial"/>
                <a:cs typeface="Arial"/>
              </a:rPr>
              <a:t>PC </a:t>
            </a:r>
            <a:r>
              <a:rPr sz="1537" spc="22" dirty="0">
                <a:latin typeface="Arial"/>
                <a:cs typeface="Arial"/>
              </a:rPr>
              <a:t>launches the</a:t>
            </a:r>
            <a:r>
              <a:rPr sz="1537" spc="-190" dirty="0">
                <a:latin typeface="Arial"/>
                <a:cs typeface="Arial"/>
              </a:rPr>
              <a:t> </a:t>
            </a:r>
            <a:r>
              <a:rPr sz="1537" spc="15" dirty="0">
                <a:latin typeface="Arial"/>
                <a:cs typeface="Arial"/>
              </a:rPr>
              <a:t>first  </a:t>
            </a:r>
            <a:r>
              <a:rPr sz="1537" spc="22" dirty="0">
                <a:latin typeface="Arial"/>
                <a:cs typeface="Arial"/>
              </a:rPr>
              <a:t>version </a:t>
            </a:r>
            <a:r>
              <a:rPr sz="1537" spc="15" dirty="0">
                <a:latin typeface="Arial"/>
                <a:cs typeface="Arial"/>
              </a:rPr>
              <a:t>for </a:t>
            </a:r>
            <a:r>
              <a:rPr sz="1537" spc="22" dirty="0">
                <a:latin typeface="Arial"/>
                <a:cs typeface="Arial"/>
              </a:rPr>
              <a:t>Microsoft</a:t>
            </a:r>
            <a:r>
              <a:rPr sz="1537" spc="-44" dirty="0">
                <a:latin typeface="Arial"/>
                <a:cs typeface="Arial"/>
              </a:rPr>
              <a:t> </a:t>
            </a:r>
            <a:r>
              <a:rPr sz="1537" spc="22" dirty="0">
                <a:latin typeface="Arial"/>
                <a:cs typeface="Arial"/>
              </a:rPr>
              <a:t>Windows.</a:t>
            </a:r>
            <a:endParaRPr sz="153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15690" y="1022053"/>
            <a:ext cx="4034883" cy="3994005"/>
          </a:xfrm>
          <a:prstGeom prst="rect">
            <a:avLst/>
          </a:prstGeom>
        </p:spPr>
        <p:txBody>
          <a:bodyPr vert="horz" wrap="square" lIns="0" tIns="16727" rIns="0" bIns="0" rtlCol="0">
            <a:spAutoFit/>
          </a:bodyPr>
          <a:lstStyle/>
          <a:p>
            <a:pPr marL="242537" marR="82704" indent="-224881">
              <a:lnSpc>
                <a:spcPct val="129000"/>
              </a:lnSpc>
              <a:spcBef>
                <a:spcPts val="132"/>
              </a:spcBef>
              <a:buClr>
                <a:srgbClr val="0000FF"/>
              </a:buClr>
              <a:buSzPct val="123809"/>
              <a:buChar char="•"/>
              <a:tabLst>
                <a:tab pos="237890" algn="l"/>
              </a:tabLst>
            </a:pPr>
            <a:r>
              <a:rPr sz="1537" spc="-15" dirty="0">
                <a:latin typeface="Arial"/>
                <a:cs typeface="Arial"/>
              </a:rPr>
              <a:t>Year </a:t>
            </a:r>
            <a:r>
              <a:rPr sz="1537" spc="22" dirty="0">
                <a:latin typeface="Arial"/>
                <a:cs typeface="Arial"/>
              </a:rPr>
              <a:t>2003, </a:t>
            </a:r>
            <a:r>
              <a:rPr sz="1537" spc="29" dirty="0">
                <a:latin typeface="Arial"/>
                <a:cs typeface="Arial"/>
              </a:rPr>
              <a:t>marked </a:t>
            </a:r>
            <a:r>
              <a:rPr sz="1537" spc="22" dirty="0">
                <a:latin typeface="Arial"/>
                <a:cs typeface="Arial"/>
              </a:rPr>
              <a:t>the release of the</a:t>
            </a:r>
            <a:r>
              <a:rPr sz="1537" spc="-176" dirty="0">
                <a:latin typeface="Arial"/>
                <a:cs typeface="Arial"/>
              </a:rPr>
              <a:t> </a:t>
            </a:r>
            <a:r>
              <a:rPr sz="1537" spc="15" dirty="0">
                <a:latin typeface="Arial"/>
                <a:cs typeface="Arial"/>
              </a:rPr>
              <a:t>first  </a:t>
            </a:r>
            <a:r>
              <a:rPr sz="1537" spc="29" dirty="0">
                <a:latin typeface="Arial"/>
                <a:cs typeface="Arial"/>
              </a:rPr>
              <a:t>open </a:t>
            </a:r>
            <a:r>
              <a:rPr sz="1537" spc="22" dirty="0">
                <a:latin typeface="Arial"/>
                <a:cs typeface="Arial"/>
              </a:rPr>
              <a:t>source hypervisor </a:t>
            </a:r>
            <a:r>
              <a:rPr sz="1537" spc="15" dirty="0">
                <a:latin typeface="Arial"/>
                <a:cs typeface="Arial"/>
              </a:rPr>
              <a:t>for </a:t>
            </a:r>
            <a:r>
              <a:rPr sz="1537" spc="22" dirty="0">
                <a:latin typeface="Arial"/>
                <a:cs typeface="Arial"/>
              </a:rPr>
              <a:t>x86 machines  called </a:t>
            </a:r>
            <a:r>
              <a:rPr sz="1537" spc="29" dirty="0">
                <a:latin typeface="Arial"/>
                <a:cs typeface="Arial"/>
              </a:rPr>
              <a:t>Xen </a:t>
            </a:r>
            <a:r>
              <a:rPr sz="1537" spc="15" dirty="0">
                <a:latin typeface="Arial"/>
                <a:cs typeface="Arial"/>
              </a:rPr>
              <a:t>Hypervisor. </a:t>
            </a:r>
            <a:r>
              <a:rPr sz="1537" spc="29" dirty="0">
                <a:latin typeface="Arial"/>
                <a:cs typeface="Arial"/>
              </a:rPr>
              <a:t>The company  </a:t>
            </a:r>
            <a:r>
              <a:rPr sz="1537" spc="22" dirty="0">
                <a:latin typeface="Arial"/>
                <a:cs typeface="Arial"/>
              </a:rPr>
              <a:t>XenSource that developed the</a:t>
            </a:r>
            <a:r>
              <a:rPr sz="1537" spc="-110" dirty="0">
                <a:latin typeface="Arial"/>
                <a:cs typeface="Arial"/>
              </a:rPr>
              <a:t> </a:t>
            </a:r>
            <a:r>
              <a:rPr sz="1537" spc="22" dirty="0">
                <a:latin typeface="Arial"/>
                <a:cs typeface="Arial"/>
              </a:rPr>
              <a:t>hypervisor  was </a:t>
            </a:r>
            <a:r>
              <a:rPr sz="1537" spc="15" dirty="0">
                <a:latin typeface="Arial"/>
                <a:cs typeface="Arial"/>
              </a:rPr>
              <a:t>later acquired </a:t>
            </a:r>
            <a:r>
              <a:rPr sz="1537" spc="22" dirty="0">
                <a:latin typeface="Arial"/>
                <a:cs typeface="Arial"/>
              </a:rPr>
              <a:t>by </a:t>
            </a:r>
            <a:r>
              <a:rPr sz="1537" spc="7" dirty="0">
                <a:latin typeface="Arial"/>
                <a:cs typeface="Arial"/>
              </a:rPr>
              <a:t>Citrix. Citrix is  </a:t>
            </a:r>
            <a:r>
              <a:rPr sz="1537" spc="22" dirty="0">
                <a:latin typeface="Arial"/>
                <a:cs typeface="Arial"/>
              </a:rPr>
              <a:t>currently </a:t>
            </a:r>
            <a:r>
              <a:rPr sz="1537" spc="29" dirty="0">
                <a:latin typeface="Arial"/>
                <a:cs typeface="Arial"/>
              </a:rPr>
              <a:t>one </a:t>
            </a:r>
            <a:r>
              <a:rPr sz="1537" spc="22" dirty="0">
                <a:latin typeface="Arial"/>
                <a:cs typeface="Arial"/>
              </a:rPr>
              <a:t>of the major </a:t>
            </a:r>
            <a:r>
              <a:rPr sz="1537" spc="15" dirty="0">
                <a:latin typeface="Arial"/>
                <a:cs typeface="Arial"/>
              </a:rPr>
              <a:t>virtualization  </a:t>
            </a:r>
            <a:r>
              <a:rPr sz="1537" spc="22" dirty="0">
                <a:latin typeface="Arial"/>
                <a:cs typeface="Arial"/>
              </a:rPr>
              <a:t>solution provider </a:t>
            </a:r>
            <a:r>
              <a:rPr sz="1537" spc="15" dirty="0">
                <a:latin typeface="Arial"/>
                <a:cs typeface="Arial"/>
              </a:rPr>
              <a:t>in </a:t>
            </a:r>
            <a:r>
              <a:rPr sz="1537" spc="22" dirty="0">
                <a:latin typeface="Arial"/>
                <a:cs typeface="Arial"/>
              </a:rPr>
              <a:t>the x86</a:t>
            </a:r>
            <a:r>
              <a:rPr sz="1537" spc="-110" dirty="0">
                <a:latin typeface="Arial"/>
                <a:cs typeface="Arial"/>
              </a:rPr>
              <a:t> </a:t>
            </a:r>
            <a:r>
              <a:rPr sz="1537" spc="22" dirty="0">
                <a:latin typeface="Arial"/>
                <a:cs typeface="Arial"/>
              </a:rPr>
              <a:t>market.</a:t>
            </a:r>
            <a:endParaRPr sz="1537">
              <a:latin typeface="Arial"/>
              <a:cs typeface="Arial"/>
            </a:endParaRPr>
          </a:p>
          <a:p>
            <a:pPr>
              <a:spcBef>
                <a:spcPts val="37"/>
              </a:spcBef>
              <a:buClr>
                <a:srgbClr val="0000FF"/>
              </a:buClr>
              <a:buFont typeface="Arial"/>
              <a:buChar char="•"/>
            </a:pPr>
            <a:endParaRPr sz="2049">
              <a:latin typeface="Times New Roman"/>
              <a:cs typeface="Times New Roman"/>
            </a:endParaRPr>
          </a:p>
          <a:p>
            <a:pPr marL="242537" marR="7434" indent="-224881">
              <a:lnSpc>
                <a:spcPct val="129000"/>
              </a:lnSpc>
              <a:buClr>
                <a:srgbClr val="0000FF"/>
              </a:buClr>
              <a:buSzPct val="123809"/>
              <a:buChar char="•"/>
              <a:tabLst>
                <a:tab pos="237890" algn="l"/>
              </a:tabLst>
            </a:pPr>
            <a:r>
              <a:rPr sz="1537" spc="22" dirty="0">
                <a:latin typeface="Arial"/>
                <a:cs typeface="Arial"/>
              </a:rPr>
              <a:t>In 2006/2007, </a:t>
            </a:r>
            <a:r>
              <a:rPr sz="1537" spc="15" dirty="0">
                <a:latin typeface="Arial"/>
                <a:cs typeface="Arial"/>
              </a:rPr>
              <a:t>Virtual </a:t>
            </a:r>
            <a:r>
              <a:rPr sz="1537" spc="22" dirty="0">
                <a:latin typeface="Arial"/>
                <a:cs typeface="Arial"/>
              </a:rPr>
              <a:t>Iron released</a:t>
            </a:r>
            <a:r>
              <a:rPr sz="1537" spc="-167" dirty="0">
                <a:latin typeface="Arial"/>
                <a:cs typeface="Arial"/>
              </a:rPr>
              <a:t> </a:t>
            </a:r>
            <a:r>
              <a:rPr sz="1537" spc="15" dirty="0">
                <a:latin typeface="Arial"/>
                <a:cs typeface="Arial"/>
              </a:rPr>
              <a:t>Virtual-  Iron, </a:t>
            </a:r>
            <a:r>
              <a:rPr sz="1537" spc="29" dirty="0">
                <a:latin typeface="Arial"/>
                <a:cs typeface="Arial"/>
              </a:rPr>
              <a:t>an </a:t>
            </a:r>
            <a:r>
              <a:rPr sz="1537" spc="22" dirty="0">
                <a:latin typeface="Arial"/>
                <a:cs typeface="Arial"/>
              </a:rPr>
              <a:t>x86 bare-metal hypervisor </a:t>
            </a:r>
            <a:r>
              <a:rPr sz="1537" spc="15" dirty="0">
                <a:latin typeface="Arial"/>
                <a:cs typeface="Arial"/>
              </a:rPr>
              <a:t>for  </a:t>
            </a:r>
            <a:r>
              <a:rPr sz="1537" spc="22" dirty="0">
                <a:latin typeface="Arial"/>
                <a:cs typeface="Arial"/>
              </a:rPr>
              <a:t>enterprise customers. </a:t>
            </a:r>
            <a:r>
              <a:rPr sz="1537" spc="15" dirty="0">
                <a:latin typeface="Arial"/>
                <a:cs typeface="Arial"/>
              </a:rPr>
              <a:t>VirtualBox </a:t>
            </a:r>
            <a:r>
              <a:rPr sz="1537" spc="29" dirty="0">
                <a:latin typeface="Arial"/>
                <a:cs typeface="Arial"/>
              </a:rPr>
              <a:t>was </a:t>
            </a:r>
            <a:r>
              <a:rPr sz="1537" spc="22" dirty="0">
                <a:latin typeface="Arial"/>
                <a:cs typeface="Arial"/>
              </a:rPr>
              <a:t>also  introduced as </a:t>
            </a:r>
            <a:r>
              <a:rPr sz="1537" spc="29" dirty="0">
                <a:latin typeface="Arial"/>
                <a:cs typeface="Arial"/>
              </a:rPr>
              <a:t>an </a:t>
            </a:r>
            <a:r>
              <a:rPr sz="1537" spc="22" dirty="0">
                <a:latin typeface="Arial"/>
                <a:cs typeface="Arial"/>
              </a:rPr>
              <a:t>open source alternative  under the </a:t>
            </a:r>
            <a:r>
              <a:rPr sz="1537" spc="29" dirty="0">
                <a:latin typeface="Arial"/>
                <a:cs typeface="Arial"/>
              </a:rPr>
              <a:t>GPL</a:t>
            </a:r>
            <a:r>
              <a:rPr sz="1537" spc="-124" dirty="0">
                <a:latin typeface="Arial"/>
                <a:cs typeface="Arial"/>
              </a:rPr>
              <a:t> </a:t>
            </a:r>
            <a:r>
              <a:rPr sz="1537" spc="22" dirty="0">
                <a:latin typeface="Arial"/>
                <a:cs typeface="Arial"/>
              </a:rPr>
              <a:t>license.</a:t>
            </a:r>
            <a:endParaRPr sz="153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6512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11398" y="789877"/>
            <a:ext cx="2283212" cy="159499"/>
          </a:xfrm>
          <a:prstGeom prst="rect">
            <a:avLst/>
          </a:prstGeom>
        </p:spPr>
        <p:txBody>
          <a:bodyPr vert="horz" wrap="square" lIns="0" tIns="24161" rIns="0" bIns="0" rtlCol="0">
            <a:spAutoFit/>
          </a:bodyPr>
          <a:lstStyle/>
          <a:p>
            <a:pPr marL="18585">
              <a:spcBef>
                <a:spcPts val="190"/>
              </a:spcBef>
            </a:pPr>
            <a:r>
              <a:rPr sz="878" b="1" spc="7" dirty="0">
                <a:latin typeface="Arial"/>
                <a:cs typeface="Arial"/>
              </a:rPr>
              <a:t>IBM ICE </a:t>
            </a:r>
            <a:r>
              <a:rPr sz="878" b="1" dirty="0">
                <a:latin typeface="Arial"/>
                <a:cs typeface="Arial"/>
              </a:rPr>
              <a:t>(Innovation Centre for</a:t>
            </a:r>
            <a:r>
              <a:rPr sz="878" b="1" spc="-154" dirty="0">
                <a:latin typeface="Arial"/>
                <a:cs typeface="Arial"/>
              </a:rPr>
              <a:t> </a:t>
            </a:r>
            <a:r>
              <a:rPr sz="878" b="1" dirty="0">
                <a:latin typeface="Arial"/>
                <a:cs typeface="Arial"/>
              </a:rPr>
              <a:t>Education)</a:t>
            </a:r>
            <a:endParaRPr sz="878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80478" y="980750"/>
            <a:ext cx="8631044" cy="0"/>
          </a:xfrm>
          <a:custGeom>
            <a:avLst/>
            <a:gdLst/>
            <a:ahLst/>
            <a:cxnLst/>
            <a:rect l="l" t="t" r="r" b="b"/>
            <a:pathLst>
              <a:path w="5897880">
                <a:moveTo>
                  <a:pt x="0" y="0"/>
                </a:moveTo>
                <a:lnTo>
                  <a:pt x="5897880" y="0"/>
                </a:lnTo>
              </a:path>
            </a:pathLst>
          </a:custGeom>
          <a:ln w="12954">
            <a:solidFill>
              <a:srgbClr val="929CFB"/>
            </a:solidFill>
          </a:ln>
        </p:spPr>
        <p:txBody>
          <a:bodyPr wrap="square" lIns="0" tIns="0" rIns="0" bIns="0" rtlCol="0"/>
          <a:lstStyle/>
          <a:p>
            <a:endParaRPr sz="2634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90024" y="1153969"/>
            <a:ext cx="15388683" cy="700567"/>
          </a:xfrm>
          <a:prstGeom prst="rect">
            <a:avLst/>
          </a:prstGeom>
        </p:spPr>
        <p:txBody>
          <a:bodyPr vert="horz" wrap="square" lIns="0" tIns="23232" rIns="0" bIns="0" rtlCol="0" anchor="ctr">
            <a:spAutoFit/>
          </a:bodyPr>
          <a:lstStyle/>
          <a:p>
            <a:pPr marL="18585">
              <a:lnSpc>
                <a:spcPct val="100000"/>
              </a:lnSpc>
              <a:spcBef>
                <a:spcPts val="183"/>
              </a:spcBef>
            </a:pPr>
            <a:r>
              <a:rPr spc="15" dirty="0"/>
              <a:t>Hardware support for x86</a:t>
            </a:r>
            <a:r>
              <a:rPr spc="-7" dirty="0"/>
              <a:t> </a:t>
            </a:r>
            <a:r>
              <a:rPr spc="7" dirty="0"/>
              <a:t>Virtualization</a:t>
            </a:r>
          </a:p>
        </p:txBody>
      </p:sp>
      <p:sp>
        <p:nvSpPr>
          <p:cNvPr id="5" name="object 5"/>
          <p:cNvSpPr/>
          <p:nvPr/>
        </p:nvSpPr>
        <p:spPr>
          <a:xfrm>
            <a:off x="3016032" y="1080552"/>
            <a:ext cx="5772985" cy="4864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34"/>
          </a:p>
        </p:txBody>
      </p:sp>
      <p:sp>
        <p:nvSpPr>
          <p:cNvPr id="6" name="object 6"/>
          <p:cNvSpPr txBox="1"/>
          <p:nvPr/>
        </p:nvSpPr>
        <p:spPr>
          <a:xfrm>
            <a:off x="4818441" y="6073325"/>
            <a:ext cx="2348261" cy="153868"/>
          </a:xfrm>
          <a:prstGeom prst="rect">
            <a:avLst/>
          </a:prstGeom>
        </p:spPr>
        <p:txBody>
          <a:bodyPr vert="horz" wrap="square" lIns="0" tIns="18585" rIns="0" bIns="0" rtlCol="0">
            <a:spAutoFit/>
          </a:bodyPr>
          <a:lstStyle/>
          <a:p>
            <a:pPr marL="18585">
              <a:spcBef>
                <a:spcPts val="146"/>
              </a:spcBef>
            </a:pPr>
            <a:r>
              <a:rPr sz="878" i="1" spc="-7" dirty="0">
                <a:latin typeface="Arial"/>
                <a:cs typeface="Arial"/>
              </a:rPr>
              <a:t>Source:</a:t>
            </a:r>
            <a:r>
              <a:rPr sz="878" i="1" spc="15" dirty="0">
                <a:latin typeface="Arial"/>
                <a:cs typeface="Arial"/>
              </a:rPr>
              <a:t> </a:t>
            </a:r>
            <a:r>
              <a:rPr sz="878" i="1" spc="-7" dirty="0">
                <a:latin typeface="Arial"/>
                <a:cs typeface="Arial"/>
              </a:rPr>
              <a:t>https://</a:t>
            </a:r>
            <a:r>
              <a:rPr sz="878" i="1" spc="-7" dirty="0">
                <a:latin typeface="Arial"/>
                <a:cs typeface="Arial"/>
                <a:hlinkClick r:id="rId3"/>
              </a:rPr>
              <a:t>www.desktop-virtualization.com</a:t>
            </a:r>
            <a:endParaRPr sz="878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917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8000">
              <a:srgbClr val="A1AED2"/>
            </a:gs>
            <a:gs pos="0">
              <a:srgbClr val="566EAE"/>
            </a:gs>
            <a:gs pos="100000">
              <a:srgbClr val="FFFFFF"/>
            </a:gs>
          </a:gsLst>
          <a:lin ang="7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Learning Outcomes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  <a:latin typeface="Calibri" panose="020F0502020204030204" pitchFamily="34" charset="0"/>
              </a:rPr>
              <a:t>At the end of the session you will be able to: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n-lt"/>
              </a:rPr>
              <a:t>Comprehend </a:t>
            </a:r>
            <a:r>
              <a:rPr lang="en-US" sz="2400" dirty="0">
                <a:latin typeface="+mn-lt"/>
              </a:rPr>
              <a:t>virtualization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Explain </a:t>
            </a:r>
            <a:r>
              <a:rPr lang="en-US" sz="2400" dirty="0">
                <a:latin typeface="+mn-lt"/>
              </a:rPr>
              <a:t>need of compute virtualization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Understand </a:t>
            </a:r>
            <a:r>
              <a:rPr lang="en-US" sz="2400" dirty="0">
                <a:latin typeface="+mn-lt"/>
              </a:rPr>
              <a:t>virtual clusters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Apply </a:t>
            </a:r>
            <a:r>
              <a:rPr lang="en-US" sz="2400" dirty="0">
                <a:latin typeface="+mn-lt"/>
              </a:rPr>
              <a:t>various techniques used for computing virtualization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Describe </a:t>
            </a:r>
            <a:r>
              <a:rPr lang="en-US" sz="2400" dirty="0">
                <a:latin typeface="+mn-lt"/>
              </a:rPr>
              <a:t>various resource management tools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Describe </a:t>
            </a:r>
            <a:r>
              <a:rPr lang="en-US" sz="2400" dirty="0">
                <a:latin typeface="+mn-lt"/>
              </a:rPr>
              <a:t>application of virtual machine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Describe </a:t>
            </a:r>
            <a:r>
              <a:rPr lang="en-US" sz="2400" dirty="0">
                <a:latin typeface="+mn-lt"/>
              </a:rPr>
              <a:t>hypervisor taxonomy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Appreciate </a:t>
            </a:r>
            <a:r>
              <a:rPr lang="en-US" sz="2400" dirty="0">
                <a:latin typeface="+mn-lt"/>
              </a:rPr>
              <a:t>the concept of virtual machine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Explain </a:t>
            </a:r>
            <a:r>
              <a:rPr lang="en-US" sz="2400" dirty="0">
                <a:latin typeface="+mn-lt"/>
              </a:rPr>
              <a:t>data center virtualization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83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11398" y="789877"/>
            <a:ext cx="2283212" cy="159499"/>
          </a:xfrm>
          <a:prstGeom prst="rect">
            <a:avLst/>
          </a:prstGeom>
        </p:spPr>
        <p:txBody>
          <a:bodyPr vert="horz" wrap="square" lIns="0" tIns="24161" rIns="0" bIns="0" rtlCol="0">
            <a:spAutoFit/>
          </a:bodyPr>
          <a:lstStyle/>
          <a:p>
            <a:pPr marL="18585">
              <a:spcBef>
                <a:spcPts val="190"/>
              </a:spcBef>
            </a:pPr>
            <a:r>
              <a:rPr sz="878" b="1" spc="7" dirty="0">
                <a:latin typeface="Arial"/>
                <a:cs typeface="Arial"/>
              </a:rPr>
              <a:t>IBM ICE </a:t>
            </a:r>
            <a:r>
              <a:rPr sz="878" b="1" dirty="0">
                <a:latin typeface="Arial"/>
                <a:cs typeface="Arial"/>
              </a:rPr>
              <a:t>(Innovation Centre for</a:t>
            </a:r>
            <a:r>
              <a:rPr sz="878" b="1" spc="-154" dirty="0">
                <a:latin typeface="Arial"/>
                <a:cs typeface="Arial"/>
              </a:rPr>
              <a:t> </a:t>
            </a:r>
            <a:r>
              <a:rPr sz="878" b="1" dirty="0">
                <a:latin typeface="Arial"/>
                <a:cs typeface="Arial"/>
              </a:rPr>
              <a:t>Education)</a:t>
            </a:r>
            <a:endParaRPr sz="878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80478" y="980750"/>
            <a:ext cx="8631044" cy="0"/>
          </a:xfrm>
          <a:custGeom>
            <a:avLst/>
            <a:gdLst/>
            <a:ahLst/>
            <a:cxnLst/>
            <a:rect l="l" t="t" r="r" b="b"/>
            <a:pathLst>
              <a:path w="5897880">
                <a:moveTo>
                  <a:pt x="0" y="0"/>
                </a:moveTo>
                <a:lnTo>
                  <a:pt x="5897880" y="0"/>
                </a:lnTo>
              </a:path>
            </a:pathLst>
          </a:custGeom>
          <a:ln w="12954">
            <a:solidFill>
              <a:srgbClr val="929CFB"/>
            </a:solidFill>
          </a:ln>
        </p:spPr>
        <p:txBody>
          <a:bodyPr wrap="square" lIns="0" tIns="0" rIns="0" bIns="0" rtlCol="0"/>
          <a:lstStyle/>
          <a:p>
            <a:endParaRPr sz="2634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57793" y="485918"/>
            <a:ext cx="3482898" cy="396975"/>
          </a:xfrm>
          <a:prstGeom prst="rect">
            <a:avLst/>
          </a:prstGeom>
        </p:spPr>
        <p:txBody>
          <a:bodyPr vert="horz" wrap="square" lIns="0" tIns="25090" rIns="0" bIns="0" rtlCol="0" anchor="ctr">
            <a:spAutoFit/>
          </a:bodyPr>
          <a:lstStyle/>
          <a:p>
            <a:pPr marL="18585">
              <a:lnSpc>
                <a:spcPct val="100000"/>
              </a:lnSpc>
              <a:spcBef>
                <a:spcPts val="198"/>
              </a:spcBef>
            </a:pPr>
            <a:r>
              <a:rPr sz="2415" spc="22" dirty="0"/>
              <a:t>Impact of</a:t>
            </a:r>
            <a:r>
              <a:rPr sz="2415" spc="-29" dirty="0"/>
              <a:t> </a:t>
            </a:r>
            <a:r>
              <a:rPr sz="2415" spc="15" dirty="0"/>
              <a:t>Virtualization</a:t>
            </a:r>
            <a:endParaRPr sz="2415"/>
          </a:p>
        </p:txBody>
      </p:sp>
      <p:sp>
        <p:nvSpPr>
          <p:cNvPr id="5" name="object 5"/>
          <p:cNvSpPr txBox="1"/>
          <p:nvPr/>
        </p:nvSpPr>
        <p:spPr>
          <a:xfrm>
            <a:off x="1856677" y="1080924"/>
            <a:ext cx="7117266" cy="1562179"/>
          </a:xfrm>
          <a:prstGeom prst="rect">
            <a:avLst/>
          </a:prstGeom>
        </p:spPr>
        <p:txBody>
          <a:bodyPr vert="horz" wrap="square" lIns="0" tIns="19515" rIns="0" bIns="0" rtlCol="0">
            <a:spAutoFit/>
          </a:bodyPr>
          <a:lstStyle/>
          <a:p>
            <a:pPr marL="18585">
              <a:spcBef>
                <a:spcPts val="154"/>
              </a:spcBef>
            </a:pPr>
            <a:r>
              <a:rPr sz="1756" dirty="0">
                <a:latin typeface="Arial"/>
                <a:cs typeface="Arial"/>
              </a:rPr>
              <a:t>The impact of virtualization can be classified under two major</a:t>
            </a:r>
            <a:r>
              <a:rPr sz="1756" spc="-95" dirty="0">
                <a:latin typeface="Arial"/>
                <a:cs typeface="Arial"/>
              </a:rPr>
              <a:t> </a:t>
            </a:r>
            <a:r>
              <a:rPr sz="1756" dirty="0">
                <a:latin typeface="Arial"/>
                <a:cs typeface="Arial"/>
              </a:rPr>
              <a:t>headings:</a:t>
            </a:r>
            <a:endParaRPr sz="1756">
              <a:latin typeface="Arial"/>
              <a:cs typeface="Arial"/>
            </a:endParaRPr>
          </a:p>
          <a:p>
            <a:pPr>
              <a:spcBef>
                <a:spcPts val="44"/>
              </a:spcBef>
            </a:pPr>
            <a:endParaRPr sz="2415">
              <a:latin typeface="Times New Roman"/>
              <a:cs typeface="Times New Roman"/>
            </a:endParaRPr>
          </a:p>
          <a:p>
            <a:pPr marL="421884" indent="-404228">
              <a:buClr>
                <a:srgbClr val="0000FF"/>
              </a:buClr>
              <a:buSzPct val="120833"/>
              <a:buAutoNum type="arabicPeriod"/>
              <a:tabLst>
                <a:tab pos="422813" algn="l"/>
              </a:tabLst>
            </a:pPr>
            <a:r>
              <a:rPr sz="1756" dirty="0">
                <a:latin typeface="Arial"/>
                <a:cs typeface="Arial"/>
              </a:rPr>
              <a:t>Cost</a:t>
            </a:r>
            <a:endParaRPr sz="1756">
              <a:latin typeface="Arial"/>
              <a:cs typeface="Arial"/>
            </a:endParaRPr>
          </a:p>
          <a:p>
            <a:pPr>
              <a:spcBef>
                <a:spcPts val="44"/>
              </a:spcBef>
              <a:buClr>
                <a:srgbClr val="0000FF"/>
              </a:buClr>
              <a:buFont typeface="Arial"/>
              <a:buAutoNum type="arabicPeriod"/>
            </a:pPr>
            <a:endParaRPr sz="2341">
              <a:latin typeface="Times New Roman"/>
              <a:cs typeface="Times New Roman"/>
            </a:endParaRPr>
          </a:p>
          <a:p>
            <a:pPr marL="421884" indent="-404228">
              <a:buClr>
                <a:srgbClr val="0000FF"/>
              </a:buClr>
              <a:buSzPct val="120833"/>
              <a:buAutoNum type="arabicPeriod"/>
              <a:tabLst>
                <a:tab pos="422813" algn="l"/>
              </a:tabLst>
            </a:pPr>
            <a:r>
              <a:rPr sz="1756" spc="-7" dirty="0">
                <a:latin typeface="Arial"/>
                <a:cs typeface="Arial"/>
              </a:rPr>
              <a:t>Manageability.</a:t>
            </a:r>
            <a:endParaRPr sz="1756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9728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11398" y="789877"/>
            <a:ext cx="2283212" cy="159499"/>
          </a:xfrm>
          <a:prstGeom prst="rect">
            <a:avLst/>
          </a:prstGeom>
        </p:spPr>
        <p:txBody>
          <a:bodyPr vert="horz" wrap="square" lIns="0" tIns="24161" rIns="0" bIns="0" rtlCol="0">
            <a:spAutoFit/>
          </a:bodyPr>
          <a:lstStyle/>
          <a:p>
            <a:pPr marL="18585">
              <a:spcBef>
                <a:spcPts val="190"/>
              </a:spcBef>
            </a:pPr>
            <a:r>
              <a:rPr sz="878" b="1" spc="7" dirty="0">
                <a:latin typeface="Arial"/>
                <a:cs typeface="Arial"/>
              </a:rPr>
              <a:t>IBM ICE </a:t>
            </a:r>
            <a:r>
              <a:rPr sz="878" b="1" dirty="0">
                <a:latin typeface="Arial"/>
                <a:cs typeface="Arial"/>
              </a:rPr>
              <a:t>(Innovation Centre for</a:t>
            </a:r>
            <a:r>
              <a:rPr sz="878" b="1" spc="-154" dirty="0">
                <a:latin typeface="Arial"/>
                <a:cs typeface="Arial"/>
              </a:rPr>
              <a:t> </a:t>
            </a:r>
            <a:r>
              <a:rPr sz="878" b="1" dirty="0">
                <a:latin typeface="Arial"/>
                <a:cs typeface="Arial"/>
              </a:rPr>
              <a:t>Education)</a:t>
            </a:r>
            <a:endParaRPr sz="878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80478" y="980750"/>
            <a:ext cx="8631044" cy="0"/>
          </a:xfrm>
          <a:custGeom>
            <a:avLst/>
            <a:gdLst/>
            <a:ahLst/>
            <a:cxnLst/>
            <a:rect l="l" t="t" r="r" b="b"/>
            <a:pathLst>
              <a:path w="5897880">
                <a:moveTo>
                  <a:pt x="0" y="0"/>
                </a:moveTo>
                <a:lnTo>
                  <a:pt x="5897880" y="0"/>
                </a:lnTo>
              </a:path>
            </a:pathLst>
          </a:custGeom>
          <a:ln w="12954">
            <a:solidFill>
              <a:srgbClr val="929CFB"/>
            </a:solidFill>
          </a:ln>
        </p:spPr>
        <p:txBody>
          <a:bodyPr wrap="square" lIns="0" tIns="0" rIns="0" bIns="0" rtlCol="0"/>
          <a:lstStyle/>
          <a:p>
            <a:endParaRPr sz="2634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57794" y="485918"/>
            <a:ext cx="1833446" cy="396975"/>
          </a:xfrm>
          <a:prstGeom prst="rect">
            <a:avLst/>
          </a:prstGeom>
        </p:spPr>
        <p:txBody>
          <a:bodyPr vert="horz" wrap="square" lIns="0" tIns="25090" rIns="0" bIns="0" rtlCol="0" anchor="ctr">
            <a:spAutoFit/>
          </a:bodyPr>
          <a:lstStyle/>
          <a:p>
            <a:pPr marL="18585">
              <a:lnSpc>
                <a:spcPct val="100000"/>
              </a:lnSpc>
              <a:spcBef>
                <a:spcPts val="198"/>
              </a:spcBef>
            </a:pPr>
            <a:r>
              <a:rPr sz="2415" spc="29" dirty="0"/>
              <a:t>Cost</a:t>
            </a:r>
            <a:r>
              <a:rPr sz="2415" spc="-66" dirty="0"/>
              <a:t> </a:t>
            </a:r>
            <a:r>
              <a:rPr sz="2415" spc="22" dirty="0"/>
              <a:t>Impact</a:t>
            </a:r>
            <a:endParaRPr sz="2415"/>
          </a:p>
        </p:txBody>
      </p:sp>
      <p:sp>
        <p:nvSpPr>
          <p:cNvPr id="5" name="object 5"/>
          <p:cNvSpPr txBox="1"/>
          <p:nvPr/>
        </p:nvSpPr>
        <p:spPr>
          <a:xfrm>
            <a:off x="1856678" y="1080923"/>
            <a:ext cx="4528324" cy="2388752"/>
          </a:xfrm>
          <a:prstGeom prst="rect">
            <a:avLst/>
          </a:prstGeom>
        </p:spPr>
        <p:txBody>
          <a:bodyPr vert="horz" wrap="square" lIns="0" tIns="19515" rIns="0" bIns="0" rtlCol="0">
            <a:spAutoFit/>
          </a:bodyPr>
          <a:lstStyle/>
          <a:p>
            <a:pPr marL="236961" indent="-219305">
              <a:spcBef>
                <a:spcPts val="154"/>
              </a:spcBef>
              <a:buClr>
                <a:srgbClr val="0000FF"/>
              </a:buClr>
              <a:buSzPct val="120833"/>
              <a:buChar char="•"/>
              <a:tabLst>
                <a:tab pos="237890" algn="l"/>
              </a:tabLst>
            </a:pPr>
            <a:r>
              <a:rPr sz="1756" dirty="0">
                <a:latin typeface="Arial"/>
                <a:cs typeface="Arial"/>
              </a:rPr>
              <a:t>Security/Segregation of critical</a:t>
            </a:r>
            <a:r>
              <a:rPr sz="1756" spc="-80" dirty="0">
                <a:latin typeface="Arial"/>
                <a:cs typeface="Arial"/>
              </a:rPr>
              <a:t> </a:t>
            </a:r>
            <a:r>
              <a:rPr sz="1756" dirty="0">
                <a:latin typeface="Arial"/>
                <a:cs typeface="Arial"/>
              </a:rPr>
              <a:t>applications</a:t>
            </a:r>
            <a:endParaRPr sz="1756">
              <a:latin typeface="Arial"/>
              <a:cs typeface="Arial"/>
            </a:endParaRPr>
          </a:p>
          <a:p>
            <a:pPr>
              <a:spcBef>
                <a:spcPts val="73"/>
              </a:spcBef>
              <a:buClr>
                <a:srgbClr val="0000FF"/>
              </a:buClr>
              <a:buFont typeface="Arial"/>
              <a:buChar char="•"/>
            </a:pPr>
            <a:endParaRPr sz="2707">
              <a:latin typeface="Times New Roman"/>
              <a:cs typeface="Times New Roman"/>
            </a:endParaRPr>
          </a:p>
          <a:p>
            <a:pPr marL="236961" indent="-219305">
              <a:buClr>
                <a:srgbClr val="0000FF"/>
              </a:buClr>
              <a:buSzPct val="120833"/>
              <a:buChar char="•"/>
              <a:tabLst>
                <a:tab pos="237890" algn="l"/>
              </a:tabLst>
            </a:pPr>
            <a:r>
              <a:rPr sz="1756" dirty="0">
                <a:latin typeface="Arial"/>
                <a:cs typeface="Arial"/>
              </a:rPr>
              <a:t>Limited or No</a:t>
            </a:r>
            <a:r>
              <a:rPr sz="1756" spc="-37" dirty="0">
                <a:latin typeface="Arial"/>
                <a:cs typeface="Arial"/>
              </a:rPr>
              <a:t> </a:t>
            </a:r>
            <a:r>
              <a:rPr sz="1756" dirty="0">
                <a:latin typeface="Arial"/>
                <a:cs typeface="Arial"/>
              </a:rPr>
              <a:t>Monitoring</a:t>
            </a:r>
            <a:endParaRPr sz="1756">
              <a:latin typeface="Arial"/>
              <a:cs typeface="Arial"/>
            </a:endParaRPr>
          </a:p>
          <a:p>
            <a:pPr>
              <a:spcBef>
                <a:spcPts val="66"/>
              </a:spcBef>
              <a:buClr>
                <a:srgbClr val="0000FF"/>
              </a:buClr>
              <a:buFont typeface="Arial"/>
              <a:buChar char="•"/>
            </a:pPr>
            <a:endParaRPr sz="2707">
              <a:latin typeface="Times New Roman"/>
              <a:cs typeface="Times New Roman"/>
            </a:endParaRPr>
          </a:p>
          <a:p>
            <a:pPr marL="236961" indent="-219305">
              <a:buClr>
                <a:srgbClr val="0000FF"/>
              </a:buClr>
              <a:buSzPct val="120833"/>
              <a:buChar char="•"/>
              <a:tabLst>
                <a:tab pos="237890" algn="l"/>
              </a:tabLst>
            </a:pPr>
            <a:r>
              <a:rPr sz="1756" spc="-7" dirty="0">
                <a:latin typeface="Arial"/>
                <a:cs typeface="Arial"/>
              </a:rPr>
              <a:t>Ineffective </a:t>
            </a:r>
            <a:r>
              <a:rPr sz="1756" dirty="0">
                <a:latin typeface="Arial"/>
                <a:cs typeface="Arial"/>
              </a:rPr>
              <a:t>Asset</a:t>
            </a:r>
            <a:r>
              <a:rPr sz="1756" spc="-146" dirty="0">
                <a:latin typeface="Arial"/>
                <a:cs typeface="Arial"/>
              </a:rPr>
              <a:t> </a:t>
            </a:r>
            <a:r>
              <a:rPr sz="1756" dirty="0">
                <a:latin typeface="Arial"/>
                <a:cs typeface="Arial"/>
              </a:rPr>
              <a:t>Management</a:t>
            </a:r>
            <a:endParaRPr sz="1756">
              <a:latin typeface="Arial"/>
              <a:cs typeface="Arial"/>
            </a:endParaRPr>
          </a:p>
          <a:p>
            <a:pPr>
              <a:spcBef>
                <a:spcPts val="73"/>
              </a:spcBef>
              <a:buClr>
                <a:srgbClr val="0000FF"/>
              </a:buClr>
              <a:buFont typeface="Arial"/>
              <a:buChar char="•"/>
            </a:pPr>
            <a:endParaRPr sz="2707">
              <a:latin typeface="Times New Roman"/>
              <a:cs typeface="Times New Roman"/>
            </a:endParaRPr>
          </a:p>
          <a:p>
            <a:pPr marL="236961" indent="-219305">
              <a:buClr>
                <a:srgbClr val="0000FF"/>
              </a:buClr>
              <a:buSzPct val="120833"/>
              <a:buChar char="•"/>
              <a:tabLst>
                <a:tab pos="237890" algn="l"/>
              </a:tabLst>
            </a:pPr>
            <a:r>
              <a:rPr sz="1756" dirty="0">
                <a:latin typeface="Arial"/>
                <a:cs typeface="Arial"/>
              </a:rPr>
              <a:t>Provisioning</a:t>
            </a:r>
            <a:r>
              <a:rPr sz="1756" spc="-66" dirty="0">
                <a:latin typeface="Arial"/>
                <a:cs typeface="Arial"/>
              </a:rPr>
              <a:t> </a:t>
            </a:r>
            <a:r>
              <a:rPr sz="1756" spc="-7" dirty="0">
                <a:latin typeface="Arial"/>
                <a:cs typeface="Arial"/>
              </a:rPr>
              <a:t>Turnaround</a:t>
            </a:r>
            <a:endParaRPr sz="1756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21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8478" y="3179577"/>
            <a:ext cx="11684000" cy="107178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Thank You!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5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58" y="197713"/>
            <a:ext cx="10918884" cy="5334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 </a:t>
            </a:r>
            <a:r>
              <a:rPr lang="en-US" smtClean="0"/>
              <a:t>of virtualization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485" y="1059519"/>
            <a:ext cx="10911027" cy="247108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dirty="0"/>
              <a:t>Virtualization</a:t>
            </a:r>
            <a:r>
              <a:rPr lang="en-US" sz="2400" dirty="0"/>
              <a:t> is the "creation of a virtual (rather than actual) version of something, such as a server, a desktop, a storage device, an operating system or network resources".</a:t>
            </a:r>
          </a:p>
          <a:p>
            <a:pPr algn="just"/>
            <a:r>
              <a:rPr lang="en-US" sz="2400" dirty="0"/>
              <a:t>In other words, Virtualization is a technique, which allows to share a single physical instance of a resource or an application among multiple customers and organizations. It does by assigning a logical name to a physical storage and providing a pointer to that physical resource when demanded.</a:t>
            </a:r>
          </a:p>
          <a:p>
            <a:pPr algn="just"/>
            <a:endParaRPr lang="en-US" dirty="0"/>
          </a:p>
        </p:txBody>
      </p:sp>
      <p:pic>
        <p:nvPicPr>
          <p:cNvPr id="2050" name="Picture 2" descr="Introduction of Virtualization | VIETSTACK TE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530600"/>
            <a:ext cx="3810000" cy="306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70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5" y="365125"/>
            <a:ext cx="11319164" cy="622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7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Introduction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Virtualization refers to a technology that is used to make physical </a:t>
            </a: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  resources </a:t>
            </a:r>
            <a:r>
              <a:rPr lang="en-US" dirty="0">
                <a:latin typeface="+mn-lt"/>
              </a:rPr>
              <a:t>available as virtual resources</a:t>
            </a:r>
            <a:r>
              <a:rPr lang="en-US" dirty="0" smtClean="0">
                <a:latin typeface="+mn-lt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+mn-lt"/>
              </a:rPr>
              <a:t>Cloud computing </a:t>
            </a:r>
            <a:r>
              <a:rPr lang="en-US" dirty="0">
                <a:latin typeface="+mn-lt"/>
              </a:rPr>
              <a:t>technologies use a set of techniques to create virtual </a:t>
            </a: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 servers</a:t>
            </a:r>
            <a:r>
              <a:rPr lang="en-US" dirty="0">
                <a:latin typeface="+mn-lt"/>
              </a:rPr>
              <a:t>, virtual storage, virtual </a:t>
            </a:r>
            <a:r>
              <a:rPr lang="en-US" dirty="0" smtClean="0">
                <a:latin typeface="+mn-lt"/>
              </a:rPr>
              <a:t>networks, and </a:t>
            </a:r>
            <a:r>
              <a:rPr lang="en-US" dirty="0">
                <a:latin typeface="+mn-lt"/>
              </a:rPr>
              <a:t>perhaps virtual applications as </a:t>
            </a: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 well.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Virtualization software is used to make a physical </a:t>
            </a:r>
            <a:r>
              <a:rPr lang="en-US" dirty="0" smtClean="0">
                <a:latin typeface="+mn-lt"/>
              </a:rPr>
              <a:t>server like </a:t>
            </a:r>
            <a:r>
              <a:rPr lang="en-US" dirty="0">
                <a:latin typeface="+mn-lt"/>
              </a:rPr>
              <a:t>a virtual server</a:t>
            </a:r>
            <a:r>
              <a:rPr lang="en-US" dirty="0" smtClean="0">
                <a:latin typeface="+mn-lt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Operating system-level virtualization can be achieved by installing </a:t>
            </a: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 virtualization </a:t>
            </a:r>
            <a:r>
              <a:rPr lang="en-US" dirty="0">
                <a:latin typeface="+mn-lt"/>
              </a:rPr>
              <a:t>software on </a:t>
            </a:r>
            <a:r>
              <a:rPr lang="en-US" dirty="0" smtClean="0">
                <a:latin typeface="+mn-lt"/>
              </a:rPr>
              <a:t>already installed </a:t>
            </a:r>
            <a:r>
              <a:rPr lang="en-US" dirty="0">
                <a:latin typeface="+mn-lt"/>
              </a:rPr>
              <a:t>operating systems.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032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n-lt"/>
              </a:rPr>
              <a:t>Virtualization Reference Model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The virtualization model consists of a host or physical resources in the first </a:t>
            </a: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 layer</a:t>
            </a:r>
            <a:r>
              <a:rPr lang="en-US" dirty="0">
                <a:latin typeface="+mn-lt"/>
              </a:rPr>
              <a:t>, virtualization </a:t>
            </a:r>
            <a:r>
              <a:rPr lang="en-US" dirty="0" smtClean="0">
                <a:latin typeface="+mn-lt"/>
              </a:rPr>
              <a:t>tool in </a:t>
            </a:r>
            <a:r>
              <a:rPr lang="en-US" dirty="0">
                <a:latin typeface="+mn-lt"/>
              </a:rPr>
              <a:t>the second layer, </a:t>
            </a: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    and </a:t>
            </a:r>
            <a:r>
              <a:rPr lang="en-US" dirty="0">
                <a:latin typeface="+mn-lt"/>
              </a:rPr>
              <a:t>a guest in the third </a:t>
            </a:r>
            <a:r>
              <a:rPr lang="en-US" dirty="0" smtClean="0">
                <a:latin typeface="+mn-lt"/>
              </a:rPr>
              <a:t>layer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(</a:t>
            </a:r>
            <a:r>
              <a:rPr lang="en-US" dirty="0">
                <a:latin typeface="+mn-lt"/>
              </a:rPr>
              <a:t>application as well as virtual image) </a:t>
            </a: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  as </a:t>
            </a:r>
            <a:r>
              <a:rPr lang="en-US" dirty="0">
                <a:latin typeface="+mn-lt"/>
              </a:rPr>
              <a:t>shown </a:t>
            </a:r>
            <a:r>
              <a:rPr lang="en-US" dirty="0" smtClean="0">
                <a:latin typeface="+mn-lt"/>
              </a:rPr>
              <a:t>in Fig</a:t>
            </a:r>
            <a:r>
              <a:rPr lang="en-US" dirty="0">
                <a:latin typeface="+mn-lt"/>
              </a:rPr>
              <a:t>. 6.1.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133" y="2553193"/>
            <a:ext cx="5676900" cy="376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01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58" y="197713"/>
            <a:ext cx="10918884" cy="5334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Traditional </a:t>
            </a:r>
            <a:r>
              <a:rPr lang="en-US" dirty="0"/>
              <a:t>IT Infrastructure </a:t>
            </a:r>
            <a:r>
              <a:rPr lang="en-US" dirty="0" smtClean="0"/>
              <a:t>- Virtualization</a:t>
            </a:r>
            <a:endParaRPr lang="en-US" dirty="0"/>
          </a:p>
        </p:txBody>
      </p:sp>
      <p:pic>
        <p:nvPicPr>
          <p:cNvPr id="1026" name="Picture 2" descr="Traditional and Virtual Architecture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57" y="1295400"/>
            <a:ext cx="10539443" cy="53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667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18" y="185016"/>
            <a:ext cx="10515599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4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2772</TotalTime>
  <Words>974</Words>
  <Application>Microsoft Office PowerPoint</Application>
  <PresentationFormat>Widescreen</PresentationFormat>
  <Paragraphs>123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Candara</vt:lpstr>
      <vt:lpstr>Times New Roman</vt:lpstr>
      <vt:lpstr>Wingdings</vt:lpstr>
      <vt:lpstr>Office Theme</vt:lpstr>
      <vt:lpstr>Lecture-1-2-3</vt:lpstr>
      <vt:lpstr>PowerPoint Presentation</vt:lpstr>
      <vt:lpstr>Learning Outcomes</vt:lpstr>
      <vt:lpstr>Concept of virtualization</vt:lpstr>
      <vt:lpstr>PowerPoint Presentation</vt:lpstr>
      <vt:lpstr>Introduction</vt:lpstr>
      <vt:lpstr>Virtualization Reference Model</vt:lpstr>
      <vt:lpstr>Traditional IT Infrastructure - Virtualization</vt:lpstr>
      <vt:lpstr>PowerPoint Presentation</vt:lpstr>
      <vt:lpstr>PowerPoint Presentation</vt:lpstr>
      <vt:lpstr>PowerPoint Presentation</vt:lpstr>
      <vt:lpstr>Advantages of Virtualization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Server/Compute Virtualization</vt:lpstr>
      <vt:lpstr>Server/Compute Virtualization</vt:lpstr>
      <vt:lpstr>Server/Compute Virtualization</vt:lpstr>
      <vt:lpstr>Area and technology based classification</vt:lpstr>
      <vt:lpstr>Types of Virtualization</vt:lpstr>
      <vt:lpstr>History of Virtualization</vt:lpstr>
      <vt:lpstr>Time-sharing systems</vt:lpstr>
      <vt:lpstr>IBM Mainframe Virtualization</vt:lpstr>
      <vt:lpstr>IBM PowerVM Virtualization</vt:lpstr>
      <vt:lpstr>Extending Virtualization to x86</vt:lpstr>
      <vt:lpstr>Hardware support for x86 Virtualization</vt:lpstr>
      <vt:lpstr>Impact of Virtualization</vt:lpstr>
      <vt:lpstr>Cost Impact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Chowdhury, Sayantan</dc:creator>
  <cp:lastModifiedBy>Dr. Sunil Gupta</cp:lastModifiedBy>
  <cp:revision>139</cp:revision>
  <dcterms:created xsi:type="dcterms:W3CDTF">2018-06-14T06:27:15Z</dcterms:created>
  <dcterms:modified xsi:type="dcterms:W3CDTF">2020-08-23T06:55:46Z</dcterms:modified>
</cp:coreProperties>
</file>