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al Bold" charset="1" panose="020B0802020202020204"/>
      <p:regular r:id="rId16"/>
    </p:embeddedFont>
    <p:embeddedFont>
      <p:font typeface="Arial Italics" charset="1" panose="020B0502020202090204"/>
      <p:regular r:id="rId17"/>
    </p:embeddedFont>
    <p:embeddedFont>
      <p:font typeface="Abhaya Libre" charset="1" panose="02000503000000000000"/>
      <p:regular r:id="rId18"/>
    </p:embeddedFont>
    <p:embeddedFont>
      <p:font typeface="Open Sans Bold" charset="1" panose="020B0806030504020204"/>
      <p:regular r:id="rId19"/>
    </p:embeddedFont>
    <p:embeddedFont>
      <p:font typeface="Arial" charset="1" panose="020B05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945159" y="706838"/>
            <a:ext cx="12178751" cy="4874751"/>
          </a:xfrm>
          <a:prstGeom prst="rect">
            <a:avLst/>
          </a:prstGeom>
        </p:spPr>
        <p:txBody>
          <a:bodyPr anchor="t" rtlCol="false" tIns="0" lIns="0" bIns="0" rIns="0">
            <a:spAutoFit/>
          </a:bodyPr>
          <a:lstStyle/>
          <a:p>
            <a:pPr algn="ctr">
              <a:lnSpc>
                <a:spcPts val="11951"/>
              </a:lnSpc>
            </a:pPr>
            <a:r>
              <a:rPr lang="en-US" b="true" sz="12321">
                <a:solidFill>
                  <a:srgbClr val="000000"/>
                </a:solidFill>
                <a:latin typeface="Arial Bold"/>
                <a:ea typeface="Arial Bold"/>
                <a:cs typeface="Arial Bold"/>
                <a:sym typeface="Arial Bold"/>
              </a:rPr>
              <a:t>LONG-TERM MEMORY CHATBOT</a:t>
            </a:r>
          </a:p>
        </p:txBody>
      </p:sp>
      <p:sp>
        <p:nvSpPr>
          <p:cNvPr name="Freeform 13" id="13"/>
          <p:cNvSpPr/>
          <p:nvPr/>
        </p:nvSpPr>
        <p:spPr>
          <a:xfrm flipH="false" flipV="false" rot="0">
            <a:off x="14165604"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945159" y="6872025"/>
            <a:ext cx="8063573" cy="3414975"/>
          </a:xfrm>
          <a:prstGeom prst="rect">
            <a:avLst/>
          </a:prstGeom>
        </p:spPr>
        <p:txBody>
          <a:bodyPr anchor="t" rtlCol="false" tIns="0" lIns="0" bIns="0" rIns="0">
            <a:spAutoFit/>
          </a:bodyPr>
          <a:lstStyle/>
          <a:p>
            <a:pPr algn="l" marL="685953" indent="-342977" lvl="1">
              <a:lnSpc>
                <a:spcPts val="4448"/>
              </a:lnSpc>
              <a:buFont typeface="Arial"/>
              <a:buChar char="•"/>
            </a:pPr>
            <a:r>
              <a:rPr lang="en-US" sz="3177" i="true">
                <a:solidFill>
                  <a:srgbClr val="000000"/>
                </a:solidFill>
                <a:latin typeface="Arial Italics"/>
                <a:ea typeface="Arial Italics"/>
                <a:cs typeface="Arial Italics"/>
                <a:sym typeface="Arial Italics"/>
              </a:rPr>
              <a:t>Aman Sharma(MT24013)   </a:t>
            </a:r>
          </a:p>
          <a:p>
            <a:pPr algn="l" marL="685953" indent="-342977" lvl="1">
              <a:lnSpc>
                <a:spcPts val="4448"/>
              </a:lnSpc>
              <a:buFont typeface="Arial"/>
              <a:buChar char="•"/>
            </a:pPr>
            <a:r>
              <a:rPr lang="en-US" sz="3177" i="true">
                <a:solidFill>
                  <a:srgbClr val="000000"/>
                </a:solidFill>
                <a:latin typeface="Arial Italics"/>
                <a:ea typeface="Arial Italics"/>
                <a:cs typeface="Arial Italics"/>
                <a:sym typeface="Arial Italics"/>
              </a:rPr>
              <a:t>Anupma Pandey(MT23011) </a:t>
            </a:r>
          </a:p>
          <a:p>
            <a:pPr algn="l" marL="685953" indent="-342977" lvl="1">
              <a:lnSpc>
                <a:spcPts val="4448"/>
              </a:lnSpc>
              <a:buFont typeface="Arial"/>
              <a:buChar char="•"/>
            </a:pPr>
            <a:r>
              <a:rPr lang="en-US" sz="3177" i="true">
                <a:solidFill>
                  <a:srgbClr val="000000"/>
                </a:solidFill>
                <a:latin typeface="Arial Italics"/>
                <a:ea typeface="Arial Italics"/>
                <a:cs typeface="Arial Italics"/>
                <a:sym typeface="Arial Italics"/>
              </a:rPr>
              <a:t>Prajwal(MT24064) </a:t>
            </a:r>
          </a:p>
          <a:p>
            <a:pPr algn="l" marL="685953" indent="-342977" lvl="1">
              <a:lnSpc>
                <a:spcPts val="4448"/>
              </a:lnSpc>
              <a:buFont typeface="Arial"/>
              <a:buChar char="•"/>
            </a:pPr>
            <a:r>
              <a:rPr lang="en-US" sz="3177" i="true">
                <a:solidFill>
                  <a:srgbClr val="000000"/>
                </a:solidFill>
                <a:latin typeface="Arial Italics"/>
                <a:ea typeface="Arial Italics"/>
                <a:cs typeface="Arial Italics"/>
                <a:sym typeface="Arial Italics"/>
              </a:rPr>
              <a:t>Rahul Gupta(MT24017) </a:t>
            </a:r>
          </a:p>
          <a:p>
            <a:pPr algn="l" marL="685953" indent="-342977" lvl="1">
              <a:lnSpc>
                <a:spcPts val="4448"/>
              </a:lnSpc>
              <a:buFont typeface="Arial"/>
              <a:buChar char="•"/>
            </a:pPr>
            <a:r>
              <a:rPr lang="en-US" sz="3177" i="true">
                <a:solidFill>
                  <a:srgbClr val="000000"/>
                </a:solidFill>
                <a:latin typeface="Arial Italics"/>
                <a:ea typeface="Arial Italics"/>
                <a:cs typeface="Arial Italics"/>
                <a:sym typeface="Arial Italics"/>
              </a:rPr>
              <a:t>Sai Krishna kota(MT24078) </a:t>
            </a:r>
          </a:p>
          <a:p>
            <a:pPr algn="ctr">
              <a:lnSpc>
                <a:spcPts val="4448"/>
              </a:lnSpc>
            </a:pPr>
          </a:p>
        </p:txBody>
      </p:sp>
      <p:sp>
        <p:nvSpPr>
          <p:cNvPr name="TextBox 15" id="15"/>
          <p:cNvSpPr txBox="true"/>
          <p:nvPr/>
        </p:nvSpPr>
        <p:spPr>
          <a:xfrm rot="0">
            <a:off x="8239799" y="9309710"/>
            <a:ext cx="6882108" cy="599974"/>
          </a:xfrm>
          <a:prstGeom prst="rect">
            <a:avLst/>
          </a:prstGeom>
        </p:spPr>
        <p:txBody>
          <a:bodyPr anchor="t" rtlCol="false" tIns="0" lIns="0" bIns="0" rIns="0">
            <a:spAutoFit/>
          </a:bodyPr>
          <a:lstStyle/>
          <a:p>
            <a:pPr algn="ctr">
              <a:lnSpc>
                <a:spcPts val="4376"/>
              </a:lnSpc>
            </a:pPr>
            <a:r>
              <a:rPr lang="en-US" b="true" sz="3126">
                <a:solidFill>
                  <a:srgbClr val="000000"/>
                </a:solidFill>
                <a:latin typeface="Arial Bold"/>
                <a:ea typeface="Arial Bold"/>
                <a:cs typeface="Arial Bold"/>
                <a:sym typeface="Arial Bold"/>
              </a:rPr>
              <a:t>IIIT-Delhi 2024</a:t>
            </a:r>
          </a:p>
        </p:txBody>
      </p:sp>
      <p:sp>
        <p:nvSpPr>
          <p:cNvPr name="Freeform 16" id="16"/>
          <p:cNvSpPr/>
          <p:nvPr/>
        </p:nvSpPr>
        <p:spPr>
          <a:xfrm flipH="false" flipV="false" rot="0">
            <a:off x="11822803"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9094708" y="4953317"/>
            <a:ext cx="98584"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bhaya Libre"/>
                <a:ea typeface="Abhaya Libre"/>
                <a:cs typeface="Abhaya Libre"/>
                <a:sym typeface="Abhaya Libre"/>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a:t>
            </a:r>
            <a:r>
              <a:rPr lang="en-US" b="true" sz="2700">
                <a:solidFill>
                  <a:srgbClr val="000000"/>
                </a:solidFill>
                <a:latin typeface="Arial Bold"/>
                <a:ea typeface="Arial Bold"/>
                <a:cs typeface="Arial Bold"/>
                <a:sym typeface="Arial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4877833" y="658348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99143" y="335532"/>
            <a:ext cx="17026045"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ANALYSIS AND RESULTS</a:t>
            </a:r>
          </a:p>
        </p:txBody>
      </p:sp>
      <p:grpSp>
        <p:nvGrpSpPr>
          <p:cNvPr name="Group 7" id="7"/>
          <p:cNvGrpSpPr/>
          <p:nvPr/>
        </p:nvGrpSpPr>
        <p:grpSpPr>
          <a:xfrm rot="0">
            <a:off x="16162576"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12" id="12"/>
          <p:cNvSpPr/>
          <p:nvPr/>
        </p:nvSpPr>
        <p:spPr>
          <a:xfrm flipH="false" flipV="false" rot="0">
            <a:off x="-5257455"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1367105" y="1830515"/>
          <a:ext cx="16065919" cy="6657975"/>
        </p:xfrm>
        <a:graphic>
          <a:graphicData uri="http://schemas.openxmlformats.org/drawingml/2006/table">
            <a:tbl>
              <a:tblPr/>
              <a:tblGrid>
                <a:gridCol w="7776134"/>
                <a:gridCol w="8289785"/>
              </a:tblGrid>
              <a:tr h="1899538">
                <a:tc>
                  <a:txBody>
                    <a:bodyPr anchor="t" rtlCol="false"/>
                    <a:lstStyle/>
                    <a:p>
                      <a:pPr algn="l">
                        <a:lnSpc>
                          <a:spcPts val="3779"/>
                        </a:lnSpc>
                        <a:defRPr/>
                      </a:pPr>
                      <a:endParaRPr lang="en-US" sz="1100"/>
                    </a:p>
                    <a:p>
                      <a:pPr algn="l">
                        <a:lnSpc>
                          <a:spcPts val="3779"/>
                        </a:lnSpc>
                      </a:pPr>
                      <a:r>
                        <a:rPr lang="en-US" sz="2700">
                          <a:solidFill>
                            <a:srgbClr val="000000"/>
                          </a:solidFill>
                          <a:latin typeface="Arial"/>
                          <a:ea typeface="Arial"/>
                          <a:cs typeface="Arial"/>
                          <a:sym typeface="Arial"/>
                        </a:rPr>
                        <a:t>  Model</a:t>
                      </a:r>
                    </a:p>
                    <a:p>
                      <a:pPr algn="l">
                        <a:lnSpc>
                          <a:spcPts val="3779"/>
                        </a:lnSpc>
                      </a:pPr>
                      <a:r>
                        <a:rPr lang="en-US" sz="2700">
                          <a:solidFill>
                            <a:srgbClr val="000000"/>
                          </a:solidFill>
                          <a:latin typeface="Arial"/>
                          <a:ea typeface="Arial"/>
                          <a:cs typeface="Arial"/>
                          <a:sym typeface="Arial"/>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3779"/>
                        </a:lnSpc>
                        <a:defRPr/>
                      </a:pPr>
                      <a:endParaRPr lang="en-US" sz="1100"/>
                    </a:p>
                    <a:p>
                      <a:pPr algn="l">
                        <a:lnSpc>
                          <a:spcPts val="3779"/>
                        </a:lnSpc>
                      </a:pPr>
                      <a:r>
                        <a:rPr lang="en-US" sz="2700">
                          <a:solidFill>
                            <a:srgbClr val="000000"/>
                          </a:solidFill>
                          <a:latin typeface="Arial"/>
                          <a:ea typeface="Arial"/>
                          <a:cs typeface="Arial"/>
                          <a:sym typeface="Arial"/>
                        </a:rPr>
                        <a:t>  Accuracy</a:t>
                      </a:r>
                    </a:p>
                    <a:p>
                      <a:pPr algn="l">
                        <a:lnSpc>
                          <a:spcPts val="3779"/>
                        </a:lnSpc>
                      </a:pPr>
                      <a:r>
                        <a:rPr lang="en-US" sz="2700">
                          <a:solidFill>
                            <a:srgbClr val="000000"/>
                          </a:solidFill>
                          <a:latin typeface="Arial"/>
                          <a:ea typeface="Arial"/>
                          <a:cs typeface="Arial"/>
                          <a:sym typeface="Arial"/>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2379219">
                <a:tc>
                  <a:txBody>
                    <a:bodyPr anchor="t" rtlCol="false"/>
                    <a:lstStyle/>
                    <a:p>
                      <a:pPr algn="l">
                        <a:lnSpc>
                          <a:spcPts val="3779"/>
                        </a:lnSpc>
                        <a:defRPr/>
                      </a:pPr>
                      <a:endParaRPr lang="en-US" sz="1100"/>
                    </a:p>
                    <a:p>
                      <a:pPr algn="l">
                        <a:lnSpc>
                          <a:spcPts val="3779"/>
                        </a:lnSpc>
                      </a:pPr>
                      <a:r>
                        <a:rPr lang="en-US" sz="2700">
                          <a:solidFill>
                            <a:srgbClr val="000000"/>
                          </a:solidFill>
                          <a:latin typeface="Arial"/>
                          <a:ea typeface="Arial"/>
                          <a:cs typeface="Arial"/>
                          <a:sym typeface="Arial"/>
                        </a:rPr>
                        <a:t>  Random Forest</a:t>
                      </a:r>
                    </a:p>
                    <a:p>
                      <a:pPr algn="l">
                        <a:lnSpc>
                          <a:spcPts val="3779"/>
                        </a:lnSpc>
                      </a:pPr>
                      <a:r>
                        <a:rPr lang="en-US" sz="2700">
                          <a:solidFill>
                            <a:srgbClr val="000000"/>
                          </a:solidFill>
                          <a:latin typeface="Arial"/>
                          <a:ea typeface="Arial"/>
                          <a:cs typeface="Arial"/>
                          <a:sym typeface="Arial"/>
                        </a:rPr>
                        <a:t>  Classifier</a:t>
                      </a:r>
                    </a:p>
                    <a:p>
                      <a:pPr algn="l">
                        <a:lnSpc>
                          <a:spcPts val="3779"/>
                        </a:lnSpc>
                      </a:pPr>
                      <a:r>
                        <a:rPr lang="en-US" sz="2700">
                          <a:solidFill>
                            <a:srgbClr val="000000"/>
                          </a:solidFill>
                          <a:latin typeface="Arial"/>
                          <a:ea typeface="Arial"/>
                          <a:cs typeface="Arial"/>
                          <a:sym typeface="Arial"/>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3779"/>
                        </a:lnSpc>
                        <a:defRPr/>
                      </a:pPr>
                      <a:endParaRPr lang="en-US" sz="1100"/>
                    </a:p>
                    <a:p>
                      <a:pPr algn="l">
                        <a:lnSpc>
                          <a:spcPts val="3779"/>
                        </a:lnSpc>
                      </a:pPr>
                      <a:r>
                        <a:rPr lang="en-US" sz="2700">
                          <a:solidFill>
                            <a:srgbClr val="000000"/>
                          </a:solidFill>
                          <a:latin typeface="Arial"/>
                          <a:ea typeface="Arial"/>
                          <a:cs typeface="Arial"/>
                          <a:sym typeface="Arial"/>
                        </a:rPr>
                        <a:t>  60.57</a:t>
                      </a:r>
                    </a:p>
                    <a:p>
                      <a:pPr algn="l">
                        <a:lnSpc>
                          <a:spcPts val="3779"/>
                        </a:lnSpc>
                      </a:pPr>
                      <a:r>
                        <a:rPr lang="en-US" sz="2700">
                          <a:solidFill>
                            <a:srgbClr val="000000"/>
                          </a:solidFill>
                          <a:latin typeface="Arial"/>
                          <a:ea typeface="Arial"/>
                          <a:cs typeface="Arial"/>
                          <a:sym typeface="Arial"/>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2379219">
                <a:tc>
                  <a:txBody>
                    <a:bodyPr anchor="t" rtlCol="false"/>
                    <a:lstStyle/>
                    <a:p>
                      <a:pPr algn="l">
                        <a:lnSpc>
                          <a:spcPts val="3779"/>
                        </a:lnSpc>
                        <a:defRPr/>
                      </a:pPr>
                      <a:endParaRPr lang="en-US" sz="1100"/>
                    </a:p>
                    <a:p>
                      <a:pPr algn="l">
                        <a:lnSpc>
                          <a:spcPts val="3779"/>
                        </a:lnSpc>
                      </a:pPr>
                      <a:r>
                        <a:rPr lang="en-US" sz="2700">
                          <a:solidFill>
                            <a:srgbClr val="000000"/>
                          </a:solidFill>
                          <a:latin typeface="Arial"/>
                          <a:ea typeface="Arial"/>
                          <a:cs typeface="Arial"/>
                          <a:sym typeface="Arial"/>
                        </a:rPr>
                        <a:t>  Navie Bayes</a:t>
                      </a:r>
                    </a:p>
                    <a:p>
                      <a:pPr algn="l">
                        <a:lnSpc>
                          <a:spcPts val="3779"/>
                        </a:lnSpc>
                      </a:pPr>
                      <a:r>
                        <a:rPr lang="en-US" sz="2700">
                          <a:solidFill>
                            <a:srgbClr val="000000"/>
                          </a:solidFill>
                          <a:latin typeface="Arial"/>
                          <a:ea typeface="Arial"/>
                          <a:cs typeface="Arial"/>
                          <a:sym typeface="Arial"/>
                        </a:rPr>
                        <a:t>  Classifier</a:t>
                      </a:r>
                    </a:p>
                    <a:p>
                      <a:pPr algn="l">
                        <a:lnSpc>
                          <a:spcPts val="3779"/>
                        </a:lnSpc>
                      </a:pPr>
                      <a:r>
                        <a:rPr lang="en-US" sz="2700">
                          <a:solidFill>
                            <a:srgbClr val="000000"/>
                          </a:solidFill>
                          <a:latin typeface="Arial"/>
                          <a:ea typeface="Arial"/>
                          <a:cs typeface="Arial"/>
                          <a:sym typeface="Arial"/>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3779"/>
                        </a:lnSpc>
                        <a:defRPr/>
                      </a:pPr>
                      <a:endParaRPr lang="en-US" sz="1100"/>
                    </a:p>
                    <a:p>
                      <a:pPr algn="l">
                        <a:lnSpc>
                          <a:spcPts val="3779"/>
                        </a:lnSpc>
                      </a:pPr>
                      <a:r>
                        <a:rPr lang="en-US" sz="2700">
                          <a:solidFill>
                            <a:srgbClr val="000000"/>
                          </a:solidFill>
                          <a:latin typeface="Arial"/>
                          <a:ea typeface="Arial"/>
                          <a:cs typeface="Arial"/>
                          <a:sym typeface="Arial"/>
                        </a:rPr>
                        <a:t>  55.59</a:t>
                      </a:r>
                    </a:p>
                    <a:p>
                      <a:pPr algn="l">
                        <a:lnSpc>
                          <a:spcPts val="3779"/>
                        </a:lnSpc>
                      </a:pPr>
                      <a:r>
                        <a:rPr lang="en-US" sz="2700">
                          <a:solidFill>
                            <a:srgbClr val="000000"/>
                          </a:solidFill>
                          <a:latin typeface="Arial"/>
                          <a:ea typeface="Arial"/>
                          <a:cs typeface="Arial"/>
                          <a:sym typeface="Arial"/>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210193" y="60325"/>
            <a:ext cx="13648962"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PROBLEM STATEMENT</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2" id="12"/>
          <p:cNvSpPr/>
          <p:nvPr/>
        </p:nvSpPr>
        <p:spPr>
          <a:xfrm flipH="false" flipV="false" rot="0">
            <a:off x="-4719844" y="-5062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82687" y="2539817"/>
            <a:ext cx="17722626" cy="3645282"/>
          </a:xfrm>
          <a:prstGeom prst="rect">
            <a:avLst/>
          </a:prstGeom>
        </p:spPr>
        <p:txBody>
          <a:bodyPr anchor="t" rtlCol="false" tIns="0" lIns="0" bIns="0" rIns="0">
            <a:spAutoFit/>
          </a:bodyPr>
          <a:lstStyle/>
          <a:p>
            <a:pPr algn="l" marL="496567" indent="-248284" lvl="1">
              <a:lnSpc>
                <a:spcPts val="4806"/>
              </a:lnSpc>
              <a:buFont typeface="Arial"/>
              <a:buChar char="•"/>
            </a:pPr>
            <a:r>
              <a:rPr lang="en-US" sz="2299">
                <a:solidFill>
                  <a:srgbClr val="000000"/>
                </a:solidFill>
                <a:latin typeface="Arial"/>
                <a:ea typeface="Arial"/>
                <a:cs typeface="Arial"/>
                <a:sym typeface="Arial"/>
              </a:rPr>
              <a:t>In traditional chatbot systems, interactions are often limited to isolated, short-term exchanges, lacking the ability to maintain context or adapt to a user's unique conversational history. </a:t>
            </a:r>
          </a:p>
          <a:p>
            <a:pPr algn="l" marL="496567" indent="-248284" lvl="1">
              <a:lnSpc>
                <a:spcPts val="4806"/>
              </a:lnSpc>
              <a:buFont typeface="Arial"/>
              <a:buChar char="•"/>
            </a:pPr>
            <a:r>
              <a:rPr lang="en-US" sz="2299">
                <a:solidFill>
                  <a:srgbClr val="000000"/>
                </a:solidFill>
                <a:latin typeface="Arial"/>
                <a:ea typeface="Arial"/>
                <a:cs typeface="Arial"/>
                <a:sym typeface="Arial"/>
              </a:rPr>
              <a:t>This limits the chatbot's effectiveness in providing personalized and meaningful responses over time. </a:t>
            </a:r>
          </a:p>
          <a:p>
            <a:pPr algn="l" marL="496567" indent="-248284" lvl="1">
              <a:lnSpc>
                <a:spcPts val="4806"/>
              </a:lnSpc>
              <a:buFont typeface="Arial"/>
              <a:buChar char="•"/>
            </a:pPr>
            <a:r>
              <a:rPr lang="en-US" sz="2299">
                <a:solidFill>
                  <a:srgbClr val="000000"/>
                </a:solidFill>
                <a:latin typeface="Arial"/>
                <a:ea typeface="Arial"/>
                <a:cs typeface="Arial"/>
                <a:sym typeface="Arial"/>
              </a:rPr>
              <a:t>The challenge lies in designing a system that enables long-term memory retention, efficient retrieval of past interactions, and adaptability to diverse conversational scenarios, all while using classical machine learning techniques without relying on pre trained or deep learning models.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210193" y="60325"/>
            <a:ext cx="13648962"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DATASET DESCRIPTION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2" id="12"/>
          <p:cNvSpPr/>
          <p:nvPr/>
        </p:nvSpPr>
        <p:spPr>
          <a:xfrm flipH="false" flipV="false" rot="0">
            <a:off x="-4719844" y="-5062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82687" y="2711267"/>
            <a:ext cx="17722626" cy="6369050"/>
          </a:xfrm>
          <a:prstGeom prst="rect">
            <a:avLst/>
          </a:prstGeom>
        </p:spPr>
        <p:txBody>
          <a:bodyPr anchor="t" rtlCol="false" tIns="0" lIns="0" bIns="0" rIns="0">
            <a:spAutoFit/>
          </a:bodyPr>
          <a:lstStyle/>
          <a:p>
            <a:pPr algn="l">
              <a:lnSpc>
                <a:spcPts val="2799"/>
              </a:lnSpc>
            </a:pPr>
            <a:r>
              <a:rPr lang="en-US" sz="1999" b="true">
                <a:solidFill>
                  <a:srgbClr val="000000"/>
                </a:solidFill>
                <a:latin typeface="Arial Bold"/>
                <a:ea typeface="Arial Bold"/>
                <a:cs typeface="Arial Bold"/>
                <a:sym typeface="Arial Bold"/>
              </a:rPr>
              <a:t>1. Dataset Structure</a:t>
            </a:r>
          </a:p>
          <a:p>
            <a:pPr algn="l" marL="431799" indent="-215899" lvl="1">
              <a:lnSpc>
                <a:spcPts val="2799"/>
              </a:lnSpc>
              <a:buFont typeface="Arial"/>
              <a:buChar char="•"/>
            </a:pPr>
            <a:r>
              <a:rPr lang="en-US" sz="1999">
                <a:solidFill>
                  <a:srgbClr val="000000"/>
                </a:solidFill>
                <a:latin typeface="Arial"/>
                <a:ea typeface="Arial"/>
                <a:cs typeface="Arial"/>
                <a:sym typeface="Arial"/>
              </a:rPr>
              <a:t>Version: Dataset version (e.g., "1.0").</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S</a:t>
            </a:r>
            <a:r>
              <a:rPr lang="en-US" sz="1999">
                <a:solidFill>
                  <a:srgbClr val="000000"/>
                </a:solidFill>
                <a:latin typeface="Arial"/>
                <a:ea typeface="Arial"/>
                <a:cs typeface="Arial"/>
                <a:sym typeface="Arial"/>
              </a:rPr>
              <a:t>ource: Origin of the story (e.g., "mctest," "race").</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ID: Unique identifier for each story.</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Filename: File name containing the story.</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Story: Main text passage (e.g., news or fiction).</a:t>
            </a:r>
          </a:p>
          <a:p>
            <a:pPr algn="l">
              <a:lnSpc>
                <a:spcPts val="2799"/>
              </a:lnSpc>
              <a:spcBef>
                <a:spcPct val="0"/>
              </a:spcBef>
            </a:pPr>
            <a:r>
              <a:rPr lang="en-US" b="true" sz="1999">
                <a:solidFill>
                  <a:srgbClr val="000000"/>
                </a:solidFill>
                <a:latin typeface="Arial Bold"/>
                <a:ea typeface="Arial Bold"/>
                <a:cs typeface="Arial Bold"/>
                <a:sym typeface="Arial Bold"/>
              </a:rPr>
              <a:t>2. Questions</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Input Text: Question text.</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Turn ID: Sequence identifier within a story.</a:t>
            </a:r>
          </a:p>
          <a:p>
            <a:pPr algn="l">
              <a:lnSpc>
                <a:spcPts val="2799"/>
              </a:lnSpc>
              <a:spcBef>
                <a:spcPct val="0"/>
              </a:spcBef>
            </a:pPr>
            <a:r>
              <a:rPr lang="en-US" b="true" sz="1999">
                <a:solidFill>
                  <a:srgbClr val="000000"/>
                </a:solidFill>
                <a:latin typeface="Arial Bold"/>
                <a:ea typeface="Arial Bold"/>
                <a:cs typeface="Arial Bold"/>
                <a:sym typeface="Arial Bold"/>
              </a:rPr>
              <a:t>3. Answers</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Span Start/End: Character positions in the story.</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Span Text: Exact answer text from the story.</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Input Text: Short, direct answer text.</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Turn ID: Matches respective question's turn ID.</a:t>
            </a:r>
          </a:p>
          <a:p>
            <a:pPr algn="l">
              <a:lnSpc>
                <a:spcPts val="2799"/>
              </a:lnSpc>
              <a:spcBef>
                <a:spcPct val="0"/>
              </a:spcBef>
            </a:pPr>
            <a:r>
              <a:rPr lang="en-US" b="true" sz="1999">
                <a:solidFill>
                  <a:srgbClr val="000000"/>
                </a:solidFill>
                <a:latin typeface="Arial Bold"/>
                <a:ea typeface="Arial Bold"/>
                <a:cs typeface="Arial Bold"/>
                <a:sym typeface="Arial Bold"/>
              </a:rPr>
              <a:t>4. Additional Answers</a:t>
            </a:r>
          </a:p>
          <a:p>
            <a:pPr algn="l" marL="431799" indent="-215899" lvl="1">
              <a:lnSpc>
                <a:spcPts val="2799"/>
              </a:lnSpc>
              <a:spcBef>
                <a:spcPct val="0"/>
              </a:spcBef>
              <a:buFont typeface="Arial"/>
              <a:buChar char="•"/>
            </a:pPr>
            <a:r>
              <a:rPr lang="en-US" sz="1999">
                <a:solidFill>
                  <a:srgbClr val="000000"/>
                </a:solidFill>
                <a:latin typeface="Arial"/>
                <a:ea typeface="Arial"/>
                <a:cs typeface="Arial"/>
                <a:sym typeface="Arial"/>
              </a:rPr>
              <a:t>Optional answers from multiple annotators in the same format as primary answers.</a:t>
            </a:r>
          </a:p>
          <a:p>
            <a:pPr algn="l">
              <a:lnSpc>
                <a:spcPts val="2799"/>
              </a:lnSpc>
              <a:spcBef>
                <a:spcPct val="0"/>
              </a:spcBef>
            </a:pPr>
            <a:r>
              <a:rPr lang="en-US" sz="1999">
                <a:solidFill>
                  <a:srgbClr val="000000"/>
                </a:solidFill>
                <a:latin typeface="Arial"/>
                <a:ea typeface="Arial"/>
                <a:cs typeface="Arial"/>
                <a:sym typeface="Arial"/>
              </a:rPr>
              <a:t>This concise structure makes the dataset suitable for training and evaluating reading comprehension models.</a:t>
            </a:r>
          </a:p>
          <a:p>
            <a:pPr algn="l">
              <a:lnSpc>
                <a:spcPts val="27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210193" y="60325"/>
            <a:ext cx="13648962"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EDA</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2" id="12"/>
          <p:cNvSpPr/>
          <p:nvPr/>
        </p:nvSpPr>
        <p:spPr>
          <a:xfrm flipH="false" flipV="false" rot="0">
            <a:off x="-4719844" y="-5062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82687" y="2482667"/>
            <a:ext cx="17722626" cy="4931093"/>
          </a:xfrm>
          <a:prstGeom prst="rect">
            <a:avLst/>
          </a:prstGeom>
        </p:spPr>
        <p:txBody>
          <a:bodyPr anchor="t" rtlCol="false" tIns="0" lIns="0" bIns="0" rIns="0">
            <a:spAutoFit/>
          </a:bodyPr>
          <a:lstStyle/>
          <a:p>
            <a:pPr algn="l" marL="496567" indent="-248284" lvl="1">
              <a:lnSpc>
                <a:spcPts val="5404"/>
              </a:lnSpc>
              <a:buFont typeface="Arial"/>
              <a:buChar char="•"/>
            </a:pPr>
            <a:r>
              <a:rPr lang="en-US" b="true" sz="2299">
                <a:solidFill>
                  <a:srgbClr val="000000"/>
                </a:solidFill>
                <a:latin typeface="Arial Bold"/>
                <a:ea typeface="Arial Bold"/>
                <a:cs typeface="Arial Bold"/>
                <a:sym typeface="Arial Bold"/>
              </a:rPr>
              <a:t>No of Stories  : </a:t>
            </a:r>
            <a:r>
              <a:rPr lang="en-US" sz="2299">
                <a:solidFill>
                  <a:srgbClr val="000000"/>
                </a:solidFill>
                <a:latin typeface="Arial"/>
                <a:ea typeface="Arial"/>
                <a:cs typeface="Arial"/>
                <a:sym typeface="Arial"/>
              </a:rPr>
              <a:t>500 Stories in JSON format having Story, Answers with SpanText and Additional Answers for every question.</a:t>
            </a:r>
          </a:p>
          <a:p>
            <a:pPr algn="l" marL="496567" indent="-248284" lvl="1">
              <a:lnSpc>
                <a:spcPts val="5404"/>
              </a:lnSpc>
              <a:buFont typeface="Arial"/>
              <a:buChar char="•"/>
            </a:pPr>
            <a:r>
              <a:rPr lang="en-US" b="true" sz="2299">
                <a:solidFill>
                  <a:srgbClr val="000000"/>
                </a:solidFill>
                <a:latin typeface="Arial Bold"/>
                <a:ea typeface="Arial Bold"/>
                <a:cs typeface="Arial Bold"/>
                <a:sym typeface="Arial Bold"/>
              </a:rPr>
              <a:t>No of questions per Story  :  </a:t>
            </a:r>
            <a:r>
              <a:rPr lang="en-US" sz="2299">
                <a:solidFill>
                  <a:srgbClr val="000000"/>
                </a:solidFill>
                <a:latin typeface="Arial"/>
                <a:ea typeface="Arial"/>
                <a:cs typeface="Arial"/>
                <a:sym typeface="Arial"/>
              </a:rPr>
              <a:t>10-24 questions</a:t>
            </a:r>
          </a:p>
          <a:p>
            <a:pPr algn="l" marL="496567" indent="-248284" lvl="1">
              <a:lnSpc>
                <a:spcPts val="5404"/>
              </a:lnSpc>
              <a:buFont typeface="Arial"/>
              <a:buChar char="•"/>
            </a:pPr>
            <a:r>
              <a:rPr lang="en-US" b="true" sz="2299">
                <a:solidFill>
                  <a:srgbClr val="000000"/>
                </a:solidFill>
                <a:latin typeface="Arial Bold"/>
                <a:ea typeface="Arial Bold"/>
                <a:cs typeface="Arial Bold"/>
                <a:sym typeface="Arial Bold"/>
              </a:rPr>
              <a:t>Total Questions : </a:t>
            </a:r>
            <a:r>
              <a:rPr lang="en-US" sz="2299">
                <a:solidFill>
                  <a:srgbClr val="000000"/>
                </a:solidFill>
                <a:latin typeface="Arial"/>
                <a:ea typeface="Arial"/>
                <a:cs typeface="Arial"/>
                <a:sym typeface="Arial"/>
              </a:rPr>
              <a:t>7983</a:t>
            </a:r>
          </a:p>
          <a:p>
            <a:pPr algn="l" marL="496567" indent="-248284" lvl="1">
              <a:lnSpc>
                <a:spcPts val="5404"/>
              </a:lnSpc>
              <a:buFont typeface="Arial"/>
              <a:buChar char="•"/>
            </a:pPr>
            <a:r>
              <a:rPr lang="en-US" b="true" sz="2299">
                <a:solidFill>
                  <a:srgbClr val="000000"/>
                </a:solidFill>
                <a:latin typeface="Arial Bold"/>
                <a:ea typeface="Arial Bold"/>
                <a:cs typeface="Arial Bold"/>
                <a:sym typeface="Arial Bold"/>
              </a:rPr>
              <a:t>Categories  : </a:t>
            </a:r>
            <a:r>
              <a:rPr lang="en-US" sz="2299">
                <a:solidFill>
                  <a:srgbClr val="000000"/>
                </a:solidFill>
                <a:latin typeface="Arial"/>
                <a:ea typeface="Arial"/>
                <a:cs typeface="Arial"/>
                <a:sym typeface="Arial"/>
              </a:rPr>
              <a:t> 'What', 'Who','which', 'How', 'Yes/No', 'When', 'Where', 'Why', 'Other'</a:t>
            </a:r>
          </a:p>
          <a:p>
            <a:pPr algn="l" marL="496567" indent="-248284" lvl="1">
              <a:lnSpc>
                <a:spcPts val="5404"/>
              </a:lnSpc>
              <a:buFont typeface="Arial"/>
              <a:buChar char="•"/>
            </a:pPr>
            <a:r>
              <a:rPr lang="en-US" b="true" sz="2299">
                <a:solidFill>
                  <a:srgbClr val="000000"/>
                </a:solidFill>
                <a:latin typeface="Arial Bold"/>
                <a:ea typeface="Arial Bold"/>
                <a:cs typeface="Arial Bold"/>
                <a:sym typeface="Arial Bold"/>
              </a:rPr>
              <a:t>NA values for answers  :  </a:t>
            </a:r>
            <a:r>
              <a:rPr lang="en-US" sz="2299">
                <a:solidFill>
                  <a:srgbClr val="000000"/>
                </a:solidFill>
                <a:latin typeface="Arial"/>
                <a:ea typeface="Arial"/>
                <a:cs typeface="Arial"/>
                <a:sym typeface="Arial"/>
              </a:rPr>
              <a:t>Every question have corresponding answer, no NA values.</a:t>
            </a:r>
          </a:p>
          <a:p>
            <a:pPr algn="l">
              <a:lnSpc>
                <a:spcPts val="5404"/>
              </a:lnSpc>
            </a:pPr>
          </a:p>
          <a:p>
            <a:pPr algn="l">
              <a:lnSpc>
                <a:spcPts val="2799"/>
              </a:lnSpc>
              <a:spcBef>
                <a:spcPct val="0"/>
              </a:spcBef>
            </a:pPr>
          </a:p>
          <a:p>
            <a:pPr algn="l">
              <a:lnSpc>
                <a:spcPts val="27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593620" y="9025890"/>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 2024</a:t>
            </a:r>
          </a:p>
        </p:txBody>
      </p:sp>
      <p:sp>
        <p:nvSpPr>
          <p:cNvPr name="AutoShape 3" id="3"/>
          <p:cNvSpPr/>
          <p:nvPr/>
        </p:nvSpPr>
        <p:spPr>
          <a:xfrm>
            <a:off x="-474799" y="9315450"/>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182583" y="9305925"/>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210193" y="60325"/>
            <a:ext cx="13648962" cy="1596390"/>
          </a:xfrm>
          <a:prstGeom prst="rect">
            <a:avLst/>
          </a:prstGeom>
        </p:spPr>
        <p:txBody>
          <a:bodyPr anchor="t" rtlCol="false" tIns="0" lIns="0" bIns="0" rIns="0">
            <a:spAutoFit/>
          </a:bodyPr>
          <a:lstStyle/>
          <a:p>
            <a:pPr algn="ctr">
              <a:lnSpc>
                <a:spcPts val="11760"/>
              </a:lnSpc>
            </a:pPr>
            <a:r>
              <a:rPr lang="en-US" b="true" sz="8400">
                <a:solidFill>
                  <a:srgbClr val="000000"/>
                </a:solidFill>
                <a:latin typeface="Arial Bold"/>
                <a:ea typeface="Arial Bold"/>
                <a:cs typeface="Arial Bold"/>
                <a:sym typeface="Arial Bold"/>
              </a:rPr>
              <a:t>DISTRIBUTION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p>
          </p:txBody>
        </p:sp>
      </p:grpSp>
      <p:sp>
        <p:nvSpPr>
          <p:cNvPr name="Freeform 12" id="12"/>
          <p:cNvSpPr/>
          <p:nvPr/>
        </p:nvSpPr>
        <p:spPr>
          <a:xfrm flipH="false" flipV="false" rot="0">
            <a:off x="-4719844" y="-5062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777379" y="1673225"/>
            <a:ext cx="11301259" cy="3743542"/>
          </a:xfrm>
          <a:custGeom>
            <a:avLst/>
            <a:gdLst/>
            <a:ahLst/>
            <a:cxnLst/>
            <a:rect r="r" b="b" t="t" l="l"/>
            <a:pathLst>
              <a:path h="3743542" w="11301259">
                <a:moveTo>
                  <a:pt x="0" y="0"/>
                </a:moveTo>
                <a:lnTo>
                  <a:pt x="11301259" y="0"/>
                </a:lnTo>
                <a:lnTo>
                  <a:pt x="11301259" y="3743542"/>
                </a:lnTo>
                <a:lnTo>
                  <a:pt x="0" y="3743542"/>
                </a:lnTo>
                <a:lnTo>
                  <a:pt x="0" y="0"/>
                </a:lnTo>
                <a:close/>
              </a:path>
            </a:pathLst>
          </a:custGeom>
          <a:blipFill>
            <a:blip r:embed="rId4"/>
            <a:stretch>
              <a:fillRect l="0" t="0" r="0" b="0"/>
            </a:stretch>
          </a:blipFill>
        </p:spPr>
      </p:sp>
      <p:sp>
        <p:nvSpPr>
          <p:cNvPr name="Freeform 14" id="14"/>
          <p:cNvSpPr/>
          <p:nvPr/>
        </p:nvSpPr>
        <p:spPr>
          <a:xfrm flipH="false" flipV="false" rot="0">
            <a:off x="2777379" y="5416767"/>
            <a:ext cx="4091726" cy="3828248"/>
          </a:xfrm>
          <a:custGeom>
            <a:avLst/>
            <a:gdLst/>
            <a:ahLst/>
            <a:cxnLst/>
            <a:rect r="r" b="b" t="t" l="l"/>
            <a:pathLst>
              <a:path h="3828248" w="4091726">
                <a:moveTo>
                  <a:pt x="0" y="0"/>
                </a:moveTo>
                <a:lnTo>
                  <a:pt x="4091726" y="0"/>
                </a:lnTo>
                <a:lnTo>
                  <a:pt x="4091726" y="3828248"/>
                </a:lnTo>
                <a:lnTo>
                  <a:pt x="0" y="3828248"/>
                </a:lnTo>
                <a:lnTo>
                  <a:pt x="0" y="0"/>
                </a:lnTo>
                <a:close/>
              </a:path>
            </a:pathLst>
          </a:custGeom>
          <a:blipFill>
            <a:blip r:embed="rId5"/>
            <a:stretch>
              <a:fillRect l="0" t="-6554" r="0" b="0"/>
            </a:stretch>
          </a:blipFill>
        </p:spPr>
      </p:sp>
      <p:sp>
        <p:nvSpPr>
          <p:cNvPr name="Freeform 15" id="15"/>
          <p:cNvSpPr/>
          <p:nvPr/>
        </p:nvSpPr>
        <p:spPr>
          <a:xfrm flipH="false" flipV="false" rot="0">
            <a:off x="9636324" y="5435817"/>
            <a:ext cx="5796851" cy="3441880"/>
          </a:xfrm>
          <a:custGeom>
            <a:avLst/>
            <a:gdLst/>
            <a:ahLst/>
            <a:cxnLst/>
            <a:rect r="r" b="b" t="t" l="l"/>
            <a:pathLst>
              <a:path h="3441880" w="5796851">
                <a:moveTo>
                  <a:pt x="0" y="0"/>
                </a:moveTo>
                <a:lnTo>
                  <a:pt x="5796851" y="0"/>
                </a:lnTo>
                <a:lnTo>
                  <a:pt x="5796851" y="3441881"/>
                </a:lnTo>
                <a:lnTo>
                  <a:pt x="0" y="3441881"/>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a:t>
            </a:r>
            <a:r>
              <a:rPr lang="en-US" b="true" sz="2700">
                <a:solidFill>
                  <a:srgbClr val="000000"/>
                </a:solidFill>
                <a:latin typeface="Arial Bold"/>
                <a:ea typeface="Arial Bold"/>
                <a:cs typeface="Arial Bold"/>
                <a:sym typeface="Arial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60325"/>
            <a:ext cx="13180039"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METHODOLOGY</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2" id="12"/>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75053" y="2464188"/>
            <a:ext cx="17496555" cy="6242685"/>
          </a:xfrm>
          <a:prstGeom prst="rect">
            <a:avLst/>
          </a:prstGeom>
        </p:spPr>
        <p:txBody>
          <a:bodyPr anchor="t" rtlCol="false" tIns="0" lIns="0" bIns="0" rIns="0">
            <a:spAutoFit/>
          </a:bodyPr>
          <a:lstStyle/>
          <a:p>
            <a:pPr algn="l">
              <a:lnSpc>
                <a:spcPts val="3220"/>
              </a:lnSpc>
            </a:pPr>
            <a:r>
              <a:rPr lang="en-US" sz="2300">
                <a:solidFill>
                  <a:srgbClr val="000000"/>
                </a:solidFill>
                <a:latin typeface="Arial"/>
                <a:ea typeface="Arial"/>
                <a:cs typeface="Arial"/>
                <a:sym typeface="Arial"/>
              </a:rPr>
              <a:t>1.</a:t>
            </a:r>
            <a:r>
              <a:rPr lang="en-US" sz="2300" b="true">
                <a:solidFill>
                  <a:srgbClr val="000000"/>
                </a:solidFill>
                <a:latin typeface="Arial Bold"/>
                <a:ea typeface="Arial Bold"/>
                <a:cs typeface="Arial Bold"/>
                <a:sym typeface="Arial Bold"/>
              </a:rPr>
              <a:t> Data P</a:t>
            </a:r>
            <a:r>
              <a:rPr lang="en-US" sz="2300" b="true">
                <a:solidFill>
                  <a:srgbClr val="000000"/>
                </a:solidFill>
                <a:latin typeface="Arial Bold"/>
                <a:ea typeface="Arial Bold"/>
                <a:cs typeface="Arial Bold"/>
                <a:sym typeface="Arial Bold"/>
              </a:rPr>
              <a:t>reprocessing</a:t>
            </a:r>
          </a:p>
          <a:p>
            <a:pPr algn="l" marL="410209" indent="-205105" lvl="1">
              <a:lnSpc>
                <a:spcPts val="2659"/>
              </a:lnSpc>
              <a:buFont typeface="Arial"/>
              <a:buChar char="•"/>
            </a:pPr>
            <a:r>
              <a:rPr lang="en-US" sz="1899">
                <a:solidFill>
                  <a:srgbClr val="000000"/>
                </a:solidFill>
                <a:latin typeface="Arial"/>
                <a:ea typeface="Arial"/>
                <a:cs typeface="Arial"/>
                <a:sym typeface="Arial"/>
              </a:rPr>
              <a:t>Text Cleaning: Removed irrelevant characters and whitespace.</a:t>
            </a:r>
          </a:p>
          <a:p>
            <a:pPr algn="l" marL="410209" indent="-205105" lvl="1">
              <a:lnSpc>
                <a:spcPts val="2659"/>
              </a:lnSpc>
              <a:buFont typeface="Arial"/>
              <a:buChar char="•"/>
            </a:pPr>
            <a:r>
              <a:rPr lang="en-US" sz="1899">
                <a:solidFill>
                  <a:srgbClr val="000000"/>
                </a:solidFill>
                <a:latin typeface="Arial"/>
                <a:ea typeface="Arial"/>
                <a:cs typeface="Arial"/>
                <a:sym typeface="Arial"/>
              </a:rPr>
              <a:t>Tokenization: Split text into word tokens.</a:t>
            </a:r>
          </a:p>
          <a:p>
            <a:pPr algn="l" marL="410209" indent="-205105" lvl="1">
              <a:lnSpc>
                <a:spcPts val="2659"/>
              </a:lnSpc>
              <a:buFont typeface="Arial"/>
              <a:buChar char="•"/>
            </a:pPr>
            <a:r>
              <a:rPr lang="en-US" sz="1899">
                <a:solidFill>
                  <a:srgbClr val="000000"/>
                </a:solidFill>
                <a:latin typeface="Arial"/>
                <a:ea typeface="Arial"/>
                <a:cs typeface="Arial"/>
                <a:sym typeface="Arial"/>
              </a:rPr>
              <a:t>Normalization: Lowercased text; removed stop words.</a:t>
            </a:r>
          </a:p>
          <a:p>
            <a:pPr algn="l" marL="410209" indent="-205105" lvl="1">
              <a:lnSpc>
                <a:spcPts val="2659"/>
              </a:lnSpc>
              <a:buFont typeface="Arial"/>
              <a:buChar char="•"/>
            </a:pPr>
            <a:r>
              <a:rPr lang="en-US" sz="1899">
                <a:solidFill>
                  <a:srgbClr val="000000"/>
                </a:solidFill>
                <a:latin typeface="Arial"/>
                <a:ea typeface="Arial"/>
                <a:cs typeface="Arial"/>
                <a:sym typeface="Arial"/>
              </a:rPr>
              <a:t>Dataset Splitting: Training (80%), validation (20%), and test (20%).</a:t>
            </a:r>
          </a:p>
          <a:p>
            <a:pPr algn="l">
              <a:lnSpc>
                <a:spcPts val="2659"/>
              </a:lnSpc>
            </a:pPr>
          </a:p>
          <a:p>
            <a:pPr algn="l">
              <a:lnSpc>
                <a:spcPts val="2659"/>
              </a:lnSpc>
            </a:pPr>
          </a:p>
          <a:p>
            <a:pPr algn="l">
              <a:lnSpc>
                <a:spcPts val="3219"/>
              </a:lnSpc>
            </a:pPr>
            <a:r>
              <a:rPr lang="en-US" sz="2299">
                <a:solidFill>
                  <a:srgbClr val="000000"/>
                </a:solidFill>
                <a:latin typeface="Arial"/>
                <a:ea typeface="Arial"/>
                <a:cs typeface="Arial"/>
                <a:sym typeface="Arial"/>
              </a:rPr>
              <a:t>2. </a:t>
            </a:r>
            <a:r>
              <a:rPr lang="en-US" sz="2299" b="true">
                <a:solidFill>
                  <a:srgbClr val="000000"/>
                </a:solidFill>
                <a:latin typeface="Arial Bold"/>
                <a:ea typeface="Arial Bold"/>
                <a:cs typeface="Arial Bold"/>
                <a:sym typeface="Arial Bold"/>
              </a:rPr>
              <a:t>Feature Engineering</a:t>
            </a:r>
          </a:p>
          <a:p>
            <a:pPr algn="l" marL="410209" indent="-205105" lvl="1">
              <a:lnSpc>
                <a:spcPts val="2659"/>
              </a:lnSpc>
              <a:buFont typeface="Arial"/>
              <a:buChar char="•"/>
            </a:pPr>
            <a:r>
              <a:rPr lang="en-US" sz="1899">
                <a:solidFill>
                  <a:srgbClr val="000000"/>
                </a:solidFill>
                <a:latin typeface="Arial"/>
                <a:ea typeface="Arial"/>
                <a:cs typeface="Arial"/>
                <a:sym typeface="Arial"/>
              </a:rPr>
              <a:t>Categorized Questions: Grouped into types ("who," "what," "why," etc.).</a:t>
            </a:r>
          </a:p>
          <a:p>
            <a:pPr algn="l" marL="410209" indent="-205105" lvl="1">
              <a:lnSpc>
                <a:spcPts val="2659"/>
              </a:lnSpc>
              <a:buFont typeface="Arial"/>
              <a:buChar char="•"/>
            </a:pPr>
            <a:r>
              <a:rPr lang="en-US" sz="1899">
                <a:solidFill>
                  <a:srgbClr val="000000"/>
                </a:solidFill>
                <a:latin typeface="Arial"/>
                <a:ea typeface="Arial"/>
                <a:cs typeface="Arial"/>
                <a:sym typeface="Arial"/>
              </a:rPr>
              <a:t>TF-IDF vectorization and cosine similarity between Question - Answer pair.</a:t>
            </a:r>
          </a:p>
          <a:p>
            <a:pPr algn="l" marL="410209" indent="-205105" lvl="1">
              <a:lnSpc>
                <a:spcPts val="2659"/>
              </a:lnSpc>
              <a:buFont typeface="Arial"/>
              <a:buChar char="•"/>
            </a:pPr>
            <a:r>
              <a:rPr lang="en-US" sz="1899">
                <a:solidFill>
                  <a:srgbClr val="000000"/>
                </a:solidFill>
                <a:latin typeface="Arial"/>
                <a:ea typeface="Arial"/>
                <a:cs typeface="Arial"/>
                <a:sym typeface="Arial"/>
              </a:rPr>
              <a:t>Category-Specific Features:</a:t>
            </a:r>
          </a:p>
          <a:p>
            <a:pPr algn="l" marL="820419" indent="-273473" lvl="2">
              <a:lnSpc>
                <a:spcPts val="2659"/>
              </a:lnSpc>
              <a:buFont typeface="Arial"/>
              <a:buChar char="⚬"/>
            </a:pPr>
            <a:r>
              <a:rPr lang="en-US" sz="1899">
                <a:solidFill>
                  <a:srgbClr val="000000"/>
                </a:solidFill>
                <a:latin typeface="Arial"/>
                <a:ea typeface="Arial"/>
                <a:cs typeface="Arial"/>
                <a:sym typeface="Arial"/>
              </a:rPr>
              <a:t>Example: has_location_context for "where" questions, has_time_context for "when."</a:t>
            </a:r>
          </a:p>
          <a:p>
            <a:pPr algn="l" marL="410209" indent="-205105" lvl="1">
              <a:lnSpc>
                <a:spcPts val="2659"/>
              </a:lnSpc>
              <a:buFont typeface="Arial"/>
              <a:buChar char="•"/>
            </a:pPr>
            <a:r>
              <a:rPr lang="en-US" sz="1899">
                <a:solidFill>
                  <a:srgbClr val="000000"/>
                </a:solidFill>
                <a:latin typeface="Arial"/>
                <a:ea typeface="Arial"/>
                <a:cs typeface="Arial"/>
                <a:sym typeface="Arial"/>
              </a:rPr>
              <a:t>Common Features:</a:t>
            </a:r>
          </a:p>
          <a:p>
            <a:pPr algn="l" marL="820419" indent="-273473" lvl="2">
              <a:lnSpc>
                <a:spcPts val="2659"/>
              </a:lnSpc>
              <a:buFont typeface="Arial"/>
              <a:buChar char="⚬"/>
            </a:pPr>
            <a:r>
              <a:rPr lang="en-US" sz="1899">
                <a:solidFill>
                  <a:srgbClr val="000000"/>
                </a:solidFill>
                <a:latin typeface="Arial"/>
                <a:ea typeface="Arial"/>
                <a:cs typeface="Arial"/>
                <a:sym typeface="Arial"/>
              </a:rPr>
              <a:t>Word overlap (shared words between question and answer).</a:t>
            </a:r>
          </a:p>
          <a:p>
            <a:pPr algn="l" marL="820419" indent="-273473" lvl="2">
              <a:lnSpc>
                <a:spcPts val="2659"/>
              </a:lnSpc>
              <a:buFont typeface="Arial"/>
              <a:buChar char="⚬"/>
            </a:pPr>
            <a:r>
              <a:rPr lang="en-US" sz="1899">
                <a:solidFill>
                  <a:srgbClr val="000000"/>
                </a:solidFill>
                <a:latin typeface="Arial"/>
                <a:ea typeface="Arial"/>
                <a:cs typeface="Arial"/>
                <a:sym typeface="Arial"/>
              </a:rPr>
              <a:t>Entity match (matching named entities).</a:t>
            </a:r>
          </a:p>
          <a:p>
            <a:pPr algn="l" marL="410209" indent="-205105" lvl="1">
              <a:lnSpc>
                <a:spcPts val="2659"/>
              </a:lnSpc>
              <a:buFont typeface="Arial"/>
              <a:buChar char="•"/>
            </a:pPr>
            <a:r>
              <a:rPr lang="en-US" sz="1899">
                <a:solidFill>
                  <a:srgbClr val="000000"/>
                </a:solidFill>
                <a:latin typeface="Arial"/>
                <a:ea typeface="Arial"/>
                <a:cs typeface="Arial"/>
                <a:sym typeface="Arial"/>
              </a:rPr>
              <a:t>Combined features improved context understanding and accuracy.</a:t>
            </a:r>
          </a:p>
          <a:p>
            <a:pPr algn="l">
              <a:lnSpc>
                <a:spcPts val="3219"/>
              </a:lnSpc>
            </a:pPr>
          </a:p>
          <a:p>
            <a:pPr algn="l">
              <a:lnSpc>
                <a:spcPts val="26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a:t>
            </a:r>
            <a:r>
              <a:rPr lang="en-US" b="true" sz="2700">
                <a:solidFill>
                  <a:srgbClr val="000000"/>
                </a:solidFill>
                <a:latin typeface="Arial Bold"/>
                <a:ea typeface="Arial Bold"/>
                <a:cs typeface="Arial Bold"/>
                <a:sym typeface="Arial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4234678"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60325"/>
            <a:ext cx="13180039"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METHODOLOGY</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2" id="12"/>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463785" y="2081136"/>
            <a:ext cx="17360430" cy="6776296"/>
          </a:xfrm>
          <a:prstGeom prst="rect">
            <a:avLst/>
          </a:prstGeom>
        </p:spPr>
        <p:txBody>
          <a:bodyPr anchor="t" rtlCol="false" tIns="0" lIns="0" bIns="0" rIns="0">
            <a:spAutoFit/>
          </a:bodyPr>
          <a:lstStyle/>
          <a:p>
            <a:pPr algn="l">
              <a:lnSpc>
                <a:spcPts val="3207"/>
              </a:lnSpc>
            </a:pPr>
            <a:r>
              <a:rPr lang="en-US" sz="2290" b="true">
                <a:solidFill>
                  <a:srgbClr val="000000"/>
                </a:solidFill>
                <a:latin typeface="Arial Bold"/>
                <a:ea typeface="Arial Bold"/>
                <a:cs typeface="Arial Bold"/>
                <a:sym typeface="Arial Bold"/>
              </a:rPr>
              <a:t>3. Story Retrieval System</a:t>
            </a:r>
          </a:p>
          <a:p>
            <a:pPr algn="l" marL="494603" indent="-247302" lvl="1">
              <a:lnSpc>
                <a:spcPts val="3207"/>
              </a:lnSpc>
              <a:buFont typeface="Arial"/>
              <a:buChar char="•"/>
            </a:pPr>
            <a:r>
              <a:rPr lang="en-US" sz="2290">
                <a:solidFill>
                  <a:srgbClr val="000000"/>
                </a:solidFill>
                <a:latin typeface="Arial"/>
                <a:ea typeface="Arial"/>
                <a:cs typeface="Arial"/>
                <a:sym typeface="Arial"/>
              </a:rPr>
              <a:t>Database Setup: Populated SQLite with stories_id ,stories and entities from JSON.</a:t>
            </a:r>
          </a:p>
          <a:p>
            <a:pPr algn="l" marL="494603" indent="-247302" lvl="1">
              <a:lnSpc>
                <a:spcPts val="3207"/>
              </a:lnSpc>
              <a:buFont typeface="Arial"/>
              <a:buChar char="•"/>
            </a:pPr>
            <a:r>
              <a:rPr lang="en-US" sz="2290">
                <a:solidFill>
                  <a:srgbClr val="000000"/>
                </a:solidFill>
                <a:latin typeface="Arial"/>
                <a:ea typeface="Arial"/>
                <a:cs typeface="Arial"/>
                <a:sym typeface="Arial"/>
              </a:rPr>
              <a:t>Question Processing: Extracted key, entities from user input.</a:t>
            </a:r>
          </a:p>
          <a:p>
            <a:pPr algn="l" marL="494603" indent="-247302" lvl="1">
              <a:lnSpc>
                <a:spcPts val="3207"/>
              </a:lnSpc>
              <a:buFont typeface="Arial"/>
              <a:buChar char="•"/>
            </a:pPr>
            <a:r>
              <a:rPr lang="en-US" sz="2290">
                <a:solidFill>
                  <a:srgbClr val="000000"/>
                </a:solidFill>
                <a:latin typeface="Arial"/>
                <a:ea typeface="Arial"/>
                <a:cs typeface="Arial"/>
                <a:sym typeface="Arial"/>
              </a:rPr>
              <a:t>Search &amp; Ranking:</a:t>
            </a:r>
          </a:p>
          <a:p>
            <a:pPr algn="l" marL="989206" indent="-329735" lvl="2">
              <a:lnSpc>
                <a:spcPts val="3207"/>
              </a:lnSpc>
              <a:buFont typeface="Arial"/>
              <a:buChar char="⚬"/>
            </a:pPr>
            <a:r>
              <a:rPr lang="en-US" sz="2290">
                <a:solidFill>
                  <a:srgbClr val="000000"/>
                </a:solidFill>
                <a:latin typeface="Arial"/>
                <a:ea typeface="Arial"/>
                <a:cs typeface="Arial"/>
                <a:sym typeface="Arial"/>
              </a:rPr>
              <a:t>Used TF-IDF and cosine similarity to rank relevant stories.</a:t>
            </a:r>
          </a:p>
          <a:p>
            <a:pPr algn="l" marL="989206" indent="-329735" lvl="2">
              <a:lnSpc>
                <a:spcPts val="3207"/>
              </a:lnSpc>
              <a:buFont typeface="Arial"/>
              <a:buChar char="⚬"/>
            </a:pPr>
            <a:r>
              <a:rPr lang="en-US" sz="2290">
                <a:solidFill>
                  <a:srgbClr val="000000"/>
                </a:solidFill>
                <a:latin typeface="Arial"/>
                <a:ea typeface="Arial"/>
                <a:cs typeface="Arial"/>
                <a:sym typeface="Arial"/>
              </a:rPr>
              <a:t>Retrieved and displayed the most contextually relevant story.</a:t>
            </a:r>
          </a:p>
          <a:p>
            <a:pPr algn="l">
              <a:lnSpc>
                <a:spcPts val="3207"/>
              </a:lnSpc>
            </a:pPr>
          </a:p>
          <a:p>
            <a:pPr algn="l">
              <a:lnSpc>
                <a:spcPts val="3207"/>
              </a:lnSpc>
            </a:pPr>
            <a:r>
              <a:rPr lang="en-US" sz="2290" b="true">
                <a:solidFill>
                  <a:srgbClr val="000000"/>
                </a:solidFill>
                <a:latin typeface="Arial Bold"/>
                <a:ea typeface="Arial Bold"/>
                <a:cs typeface="Arial Bold"/>
                <a:sym typeface="Arial Bold"/>
              </a:rPr>
              <a:t>4. Answer Extraction</a:t>
            </a:r>
          </a:p>
          <a:p>
            <a:pPr algn="l">
              <a:lnSpc>
                <a:spcPts val="3207"/>
              </a:lnSpc>
            </a:pPr>
            <a:r>
              <a:rPr lang="en-US" sz="2290" b="true">
                <a:solidFill>
                  <a:srgbClr val="000000"/>
                </a:solidFill>
                <a:latin typeface="Arial Bold"/>
                <a:ea typeface="Arial Bold"/>
                <a:cs typeface="Arial Bold"/>
                <a:sym typeface="Arial Bold"/>
              </a:rPr>
              <a:t>I</a:t>
            </a:r>
            <a:r>
              <a:rPr lang="en-US" sz="2290">
                <a:solidFill>
                  <a:srgbClr val="000000"/>
                </a:solidFill>
                <a:latin typeface="Arial"/>
                <a:ea typeface="Arial"/>
                <a:cs typeface="Arial"/>
                <a:sym typeface="Arial"/>
              </a:rPr>
              <a:t>n our project, answer extraction is performed by identifying and selecting relevant sentences from the retrieved story using its unique story_id. After retrieving the story from the database, it is split into sentences. These sentences are analyzed to determine their relevance to the user's question. Relevance is assessed based on features like semantic similarity and contextual cues specific to the question type (e.g., "where," "when," "who").</a:t>
            </a:r>
          </a:p>
          <a:p>
            <a:pPr algn="l">
              <a:lnSpc>
                <a:spcPts val="3207"/>
              </a:lnSpc>
            </a:pPr>
            <a:r>
              <a:rPr lang="en-US" sz="2290">
                <a:solidFill>
                  <a:srgbClr val="000000"/>
                </a:solidFill>
                <a:latin typeface="Arial"/>
                <a:ea typeface="Arial"/>
                <a:cs typeface="Arial"/>
                <a:sym typeface="Arial"/>
              </a:rPr>
              <a:t>The most relevant sentence is selected and return. This ensures that the response is given and directly addresses the user's query. In cases where no clear answer is found, fallback mechanisms are employed to provide a meaningful response or prompt the user for clarification.</a:t>
            </a:r>
          </a:p>
          <a:p>
            <a:pPr algn="l">
              <a:lnSpc>
                <a:spcPts val="3207"/>
              </a:lnSpc>
            </a:pPr>
          </a:p>
          <a:p>
            <a:pPr algn="l">
              <a:lnSpc>
                <a:spcPts val="264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9421103"/>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a:t>
            </a:r>
            <a:r>
              <a:rPr lang="en-US" b="true" sz="2700">
                <a:solidFill>
                  <a:srgbClr val="000000"/>
                </a:solidFill>
                <a:latin typeface="Arial Bold"/>
                <a:ea typeface="Arial Bold"/>
                <a:cs typeface="Arial Bold"/>
                <a:sym typeface="Arial Bold"/>
              </a:rPr>
              <a:t> | 2024</a:t>
            </a:r>
          </a:p>
        </p:txBody>
      </p:sp>
      <p:sp>
        <p:nvSpPr>
          <p:cNvPr name="AutoShape 3" id="3"/>
          <p:cNvSpPr/>
          <p:nvPr/>
        </p:nvSpPr>
        <p:spPr>
          <a:xfrm>
            <a:off x="-309820" y="9701138"/>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182583" y="9710663"/>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4630400" y="6402445"/>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81707" y="-131763"/>
            <a:ext cx="13180039"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PIPELINE</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2" id="12"/>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6086014" y="1333475"/>
            <a:ext cx="6115973" cy="8192403"/>
          </a:xfrm>
          <a:custGeom>
            <a:avLst/>
            <a:gdLst/>
            <a:ahLst/>
            <a:cxnLst/>
            <a:rect r="r" b="b" t="t" l="l"/>
            <a:pathLst>
              <a:path h="8192403" w="6115973">
                <a:moveTo>
                  <a:pt x="0" y="0"/>
                </a:moveTo>
                <a:lnTo>
                  <a:pt x="6115972" y="0"/>
                </a:lnTo>
                <a:lnTo>
                  <a:pt x="6115972" y="8192403"/>
                </a:lnTo>
                <a:lnTo>
                  <a:pt x="0" y="8192403"/>
                </a:lnTo>
                <a:lnTo>
                  <a:pt x="0" y="0"/>
                </a:lnTo>
                <a:close/>
              </a:path>
            </a:pathLst>
          </a:custGeom>
          <a:blipFill>
            <a:blip r:embed="rId4"/>
            <a:stretch>
              <a:fillRect l="-182" t="-4452" r="-182"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52657"/>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Arial Bold"/>
                <a:ea typeface="Arial Bold"/>
                <a:cs typeface="Arial Bold"/>
                <a:sym typeface="Arial Bold"/>
              </a:rPr>
              <a:t>IIIT-Delhi</a:t>
            </a:r>
            <a:r>
              <a:rPr lang="en-US" b="true" sz="2700">
                <a:solidFill>
                  <a:srgbClr val="000000"/>
                </a:solidFill>
                <a:latin typeface="Arial Bold"/>
                <a:ea typeface="Arial Bold"/>
                <a:cs typeface="Arial Bold"/>
                <a:sym typeface="Arial Bold"/>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4234678"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79116" y="60325"/>
            <a:ext cx="13180039"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Arial Bold"/>
                <a:ea typeface="Arial Bold"/>
                <a:cs typeface="Arial Bold"/>
                <a:sym typeface="Arial Bold"/>
              </a:rPr>
              <a:t>MODELS</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2" id="12"/>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95722" y="2430851"/>
            <a:ext cx="17496555" cy="6376035"/>
          </a:xfrm>
          <a:prstGeom prst="rect">
            <a:avLst/>
          </a:prstGeom>
        </p:spPr>
        <p:txBody>
          <a:bodyPr anchor="t" rtlCol="false" tIns="0" lIns="0" bIns="0" rIns="0">
            <a:spAutoFit/>
          </a:bodyPr>
          <a:lstStyle/>
          <a:p>
            <a:pPr algn="l">
              <a:lnSpc>
                <a:spcPts val="3220"/>
              </a:lnSpc>
            </a:pPr>
            <a:r>
              <a:rPr lang="en-US" sz="2300" b="true">
                <a:solidFill>
                  <a:srgbClr val="000000"/>
                </a:solidFill>
                <a:latin typeface="Arial Bold"/>
                <a:ea typeface="Arial Bold"/>
                <a:cs typeface="Arial Bold"/>
                <a:sym typeface="Arial Bold"/>
              </a:rPr>
              <a:t>1. Naive Bayes Classifier</a:t>
            </a:r>
          </a:p>
          <a:p>
            <a:pPr algn="l" marL="496571" indent="-248285" lvl="1">
              <a:lnSpc>
                <a:spcPts val="3220"/>
              </a:lnSpc>
              <a:buFont typeface="Arial"/>
              <a:buChar char="•"/>
            </a:pPr>
            <a:r>
              <a:rPr lang="en-US" sz="2300">
                <a:solidFill>
                  <a:srgbClr val="000000"/>
                </a:solidFill>
                <a:latin typeface="Arial"/>
                <a:ea typeface="Arial"/>
                <a:cs typeface="Arial"/>
                <a:sym typeface="Arial"/>
              </a:rPr>
              <a:t>Pu</a:t>
            </a:r>
            <a:r>
              <a:rPr lang="en-US" sz="2300">
                <a:solidFill>
                  <a:srgbClr val="000000"/>
                </a:solidFill>
                <a:latin typeface="Arial"/>
                <a:ea typeface="Arial"/>
                <a:cs typeface="Arial"/>
                <a:sym typeface="Arial"/>
              </a:rPr>
              <a:t>rpos</a:t>
            </a:r>
            <a:r>
              <a:rPr lang="en-US" sz="2300">
                <a:solidFill>
                  <a:srgbClr val="000000"/>
                </a:solidFill>
                <a:latin typeface="Arial"/>
                <a:ea typeface="Arial"/>
                <a:cs typeface="Arial"/>
                <a:sym typeface="Arial"/>
              </a:rPr>
              <a:t>e: Validates question-answer pairs as "valid" or "invalid."</a:t>
            </a:r>
          </a:p>
          <a:p>
            <a:pPr algn="l" marL="496571" indent="-248285" lvl="1">
              <a:lnSpc>
                <a:spcPts val="3220"/>
              </a:lnSpc>
              <a:buFont typeface="Arial"/>
              <a:buChar char="•"/>
            </a:pPr>
            <a:r>
              <a:rPr lang="en-US" sz="2300">
                <a:solidFill>
                  <a:srgbClr val="000000"/>
                </a:solidFill>
                <a:latin typeface="Arial"/>
                <a:ea typeface="Arial"/>
                <a:cs typeface="Arial"/>
                <a:sym typeface="Arial"/>
              </a:rPr>
              <a:t>A</a:t>
            </a:r>
            <a:r>
              <a:rPr lang="en-US" sz="2300">
                <a:solidFill>
                  <a:srgbClr val="000000"/>
                </a:solidFill>
                <a:latin typeface="Arial"/>
                <a:ea typeface="Arial"/>
                <a:cs typeface="Arial"/>
                <a:sym typeface="Arial"/>
              </a:rPr>
              <a:t>pproach: Based on Bayes' theorem with feature independence assumption.</a:t>
            </a:r>
          </a:p>
          <a:p>
            <a:pPr algn="l" marL="496571" indent="-248285" lvl="1">
              <a:lnSpc>
                <a:spcPts val="3220"/>
              </a:lnSpc>
              <a:buFont typeface="Arial"/>
              <a:buChar char="•"/>
            </a:pPr>
            <a:r>
              <a:rPr lang="en-US" sz="2300">
                <a:solidFill>
                  <a:srgbClr val="000000"/>
                </a:solidFill>
                <a:latin typeface="Arial"/>
                <a:ea typeface="Arial"/>
                <a:cs typeface="Arial"/>
                <a:sym typeface="Arial"/>
              </a:rPr>
              <a:t>Features Used:</a:t>
            </a:r>
          </a:p>
          <a:p>
            <a:pPr algn="l" marL="993141" indent="-331047" lvl="2">
              <a:lnSpc>
                <a:spcPts val="3220"/>
              </a:lnSpc>
              <a:buFont typeface="Arial"/>
              <a:buChar char="⚬"/>
            </a:pPr>
            <a:r>
              <a:rPr lang="en-US" sz="2300">
                <a:solidFill>
                  <a:srgbClr val="000000"/>
                </a:solidFill>
                <a:latin typeface="Arial"/>
                <a:ea typeface="Arial"/>
                <a:cs typeface="Arial"/>
                <a:sym typeface="Arial"/>
              </a:rPr>
              <a:t>Category-Specific: E.g., has_location_context for "where" and has_time_context for "when."</a:t>
            </a:r>
          </a:p>
          <a:p>
            <a:pPr algn="l" marL="993141" indent="-331047" lvl="2">
              <a:lnSpc>
                <a:spcPts val="3220"/>
              </a:lnSpc>
              <a:buFont typeface="Arial"/>
              <a:buChar char="⚬"/>
            </a:pPr>
            <a:r>
              <a:rPr lang="en-US" sz="2300">
                <a:solidFill>
                  <a:srgbClr val="000000"/>
                </a:solidFill>
                <a:latin typeface="Arial"/>
                <a:ea typeface="Arial"/>
                <a:cs typeface="Arial"/>
                <a:sym typeface="Arial"/>
              </a:rPr>
              <a:t>Common Features: Word overlap (shared words) and entity match (e.g., names, locations).</a:t>
            </a:r>
          </a:p>
          <a:p>
            <a:pPr algn="l" marL="496571" indent="-248285" lvl="1">
              <a:lnSpc>
                <a:spcPts val="3220"/>
              </a:lnSpc>
              <a:buFont typeface="Arial"/>
              <a:buChar char="•"/>
            </a:pPr>
            <a:r>
              <a:rPr lang="en-US" sz="2300">
                <a:solidFill>
                  <a:srgbClr val="000000"/>
                </a:solidFill>
                <a:latin typeface="Arial"/>
                <a:ea typeface="Arial"/>
                <a:cs typeface="Arial"/>
                <a:sym typeface="Arial"/>
              </a:rPr>
              <a:t>Adv</a:t>
            </a:r>
            <a:r>
              <a:rPr lang="en-US" sz="2300">
                <a:solidFill>
                  <a:srgbClr val="000000"/>
                </a:solidFill>
                <a:latin typeface="Arial"/>
                <a:ea typeface="Arial"/>
                <a:cs typeface="Arial"/>
                <a:sym typeface="Arial"/>
              </a:rPr>
              <a:t>antages: Simple, efficient, and effective for this classification task.</a:t>
            </a:r>
          </a:p>
          <a:p>
            <a:pPr algn="l">
              <a:lnSpc>
                <a:spcPts val="3220"/>
              </a:lnSpc>
            </a:pPr>
          </a:p>
          <a:p>
            <a:pPr algn="l">
              <a:lnSpc>
                <a:spcPts val="3220"/>
              </a:lnSpc>
            </a:pPr>
            <a:r>
              <a:rPr lang="en-US" sz="2300" b="true">
                <a:solidFill>
                  <a:srgbClr val="000000"/>
                </a:solidFill>
                <a:latin typeface="Arial Bold"/>
                <a:ea typeface="Arial Bold"/>
                <a:cs typeface="Arial Bold"/>
                <a:sym typeface="Arial Bold"/>
              </a:rPr>
              <a:t>2. Random Forest Classifier (RFC)</a:t>
            </a:r>
          </a:p>
          <a:p>
            <a:pPr algn="l" marL="496571" indent="-248285" lvl="1">
              <a:lnSpc>
                <a:spcPts val="3220"/>
              </a:lnSpc>
              <a:buFont typeface="Arial"/>
              <a:buChar char="•"/>
            </a:pPr>
            <a:r>
              <a:rPr lang="en-US" sz="2300">
                <a:solidFill>
                  <a:srgbClr val="000000"/>
                </a:solidFill>
                <a:latin typeface="Arial"/>
                <a:ea typeface="Arial"/>
                <a:cs typeface="Arial"/>
                <a:sym typeface="Arial"/>
              </a:rPr>
              <a:t>Purpose: Validates user-submitted questions for relevance and context.</a:t>
            </a:r>
          </a:p>
          <a:p>
            <a:pPr algn="l" marL="496571" indent="-248285" lvl="1">
              <a:lnSpc>
                <a:spcPts val="3220"/>
              </a:lnSpc>
              <a:buFont typeface="Arial"/>
              <a:buChar char="•"/>
            </a:pPr>
            <a:r>
              <a:rPr lang="en-US" sz="2300">
                <a:solidFill>
                  <a:srgbClr val="000000"/>
                </a:solidFill>
                <a:latin typeface="Arial"/>
                <a:ea typeface="Arial"/>
                <a:cs typeface="Arial"/>
                <a:sym typeface="Arial"/>
              </a:rPr>
              <a:t>Approach: Trains</a:t>
            </a:r>
            <a:r>
              <a:rPr lang="en-US" sz="2300">
                <a:solidFill>
                  <a:srgbClr val="000000"/>
                </a:solidFill>
                <a:latin typeface="Arial"/>
                <a:ea typeface="Arial"/>
                <a:cs typeface="Arial"/>
                <a:sym typeface="Arial"/>
              </a:rPr>
              <a:t> on </a:t>
            </a:r>
            <a:r>
              <a:rPr lang="en-US" sz="2300">
                <a:solidFill>
                  <a:srgbClr val="000000"/>
                </a:solidFill>
                <a:latin typeface="Arial"/>
                <a:ea typeface="Arial"/>
                <a:cs typeface="Arial"/>
                <a:sym typeface="Arial"/>
              </a:rPr>
              <a:t>a lab</a:t>
            </a:r>
            <a:r>
              <a:rPr lang="en-US" sz="2300">
                <a:solidFill>
                  <a:srgbClr val="000000"/>
                </a:solidFill>
                <a:latin typeface="Arial"/>
                <a:ea typeface="Arial"/>
                <a:cs typeface="Arial"/>
                <a:sym typeface="Arial"/>
              </a:rPr>
              <a:t>e</a:t>
            </a:r>
            <a:r>
              <a:rPr lang="en-US" sz="2300">
                <a:solidFill>
                  <a:srgbClr val="000000"/>
                </a:solidFill>
                <a:latin typeface="Arial"/>
                <a:ea typeface="Arial"/>
                <a:cs typeface="Arial"/>
                <a:sym typeface="Arial"/>
              </a:rPr>
              <a:t>led</a:t>
            </a:r>
            <a:r>
              <a:rPr lang="en-US" sz="2300">
                <a:solidFill>
                  <a:srgbClr val="000000"/>
                </a:solidFill>
                <a:latin typeface="Arial"/>
                <a:ea typeface="Arial"/>
                <a:cs typeface="Arial"/>
                <a:sym typeface="Arial"/>
              </a:rPr>
              <a:t> d</a:t>
            </a:r>
            <a:r>
              <a:rPr lang="en-US" sz="2300">
                <a:solidFill>
                  <a:srgbClr val="000000"/>
                </a:solidFill>
                <a:latin typeface="Arial"/>
                <a:ea typeface="Arial"/>
                <a:cs typeface="Arial"/>
                <a:sym typeface="Arial"/>
              </a:rPr>
              <a:t>ataset of valid and invalid questions to classify new queries.</a:t>
            </a:r>
          </a:p>
          <a:p>
            <a:pPr algn="l" marL="496571" indent="-248285" lvl="1">
              <a:lnSpc>
                <a:spcPts val="3220"/>
              </a:lnSpc>
              <a:buFont typeface="Arial"/>
              <a:buChar char="•"/>
            </a:pPr>
            <a:r>
              <a:rPr lang="en-US" sz="2300">
                <a:solidFill>
                  <a:srgbClr val="000000"/>
                </a:solidFill>
                <a:latin typeface="Arial"/>
                <a:ea typeface="Arial"/>
                <a:cs typeface="Arial"/>
                <a:sym typeface="Arial"/>
              </a:rPr>
              <a:t>Benefits:</a:t>
            </a:r>
          </a:p>
          <a:p>
            <a:pPr algn="l" marL="993141" indent="-331047" lvl="2">
              <a:lnSpc>
                <a:spcPts val="3220"/>
              </a:lnSpc>
              <a:buFont typeface="Arial"/>
              <a:buChar char="⚬"/>
            </a:pPr>
            <a:r>
              <a:rPr lang="en-US" sz="2300">
                <a:solidFill>
                  <a:srgbClr val="000000"/>
                </a:solidFill>
                <a:latin typeface="Arial"/>
                <a:ea typeface="Arial"/>
                <a:cs typeface="Arial"/>
                <a:sym typeface="Arial"/>
              </a:rPr>
              <a:t>Ensures only meaningful questions are processed for story retrieval.</a:t>
            </a:r>
          </a:p>
          <a:p>
            <a:pPr algn="l" marL="993141" indent="-331047" lvl="2">
              <a:lnSpc>
                <a:spcPts val="3220"/>
              </a:lnSpc>
              <a:buFont typeface="Arial"/>
              <a:buChar char="⚬"/>
            </a:pPr>
            <a:r>
              <a:rPr lang="en-US" sz="2300">
                <a:solidFill>
                  <a:srgbClr val="000000"/>
                </a:solidFill>
                <a:latin typeface="Arial"/>
                <a:ea typeface="Arial"/>
                <a:cs typeface="Arial"/>
                <a:sym typeface="Arial"/>
              </a:rPr>
              <a:t>Enhances system accuracy and efficiency by filtering irrelevant inputs.</a:t>
            </a:r>
          </a:p>
          <a:p>
            <a:pPr algn="l">
              <a:lnSpc>
                <a:spcPts val="3220"/>
              </a:lnSpc>
            </a:pPr>
            <a:r>
              <a:rPr lang="en-US" sz="2300">
                <a:solidFill>
                  <a:srgbClr val="000000"/>
                </a:solidFill>
                <a:latin typeface="Arial"/>
                <a:ea typeface="Arial"/>
                <a:cs typeface="Arial"/>
                <a:sym typeface="Arial"/>
              </a:rPr>
              <a:t>These models collectively improve the reliability of question validation and ensure accurate context-aware responses.</a:t>
            </a:r>
          </a:p>
          <a:p>
            <a:pPr algn="l">
              <a:lnSpc>
                <a:spcPts val="26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DAGXxhNPAXE</dc:identifier>
  <dcterms:modified xsi:type="dcterms:W3CDTF">2011-08-01T06:04:30Z</dcterms:modified>
  <cp:revision>1</cp:revision>
  <dc:title>Non Text Magic Studio Magic Design for Presentations L&amp;P</dc:title>
</cp:coreProperties>
</file>