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colors3.xml" ContentType="application/vnd.openxmlformats-officedocument.drawingml.diagramColors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heme/theme2.xml" ContentType="application/vnd.openxmlformats-officedocument.theme+xml"/>
  <Override PartName="/ppt/diagrams/drawing3.xml" ContentType="application/vnd.ms-office.drawingml.diagramDrawing+xml"/>
  <Override PartName="/ppt/theme/theme3.xml" ContentType="application/vnd.openxmlformats-officedocument.theme+xml"/>
  <Override PartName="/ppt/theme/theme1.xml" ContentType="application/vnd.openxmlformats-officedocument.theme+xml"/>
  <Override PartName="/ppt/diagrams/layout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2.xml" ContentType="application/vnd.ms-office.drawingml.diagramDrawing+xml"/>
  <Override PartName="/ppt/diagrams/quickStyle3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74" r:id="rId5"/>
    <p:sldId id="266" r:id="rId6"/>
    <p:sldId id="267" r:id="rId7"/>
    <p:sldId id="278" r:id="rId8"/>
    <p:sldId id="275" r:id="rId9"/>
    <p:sldId id="276" r:id="rId10"/>
    <p:sldId id="272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Weekly assignments</c:v>
                </c:pt>
                <c:pt idx="1">
                  <c:v>Projects</c:v>
                </c:pt>
                <c:pt idx="2">
                  <c:v>Quizzes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 smtClean="0"/>
            <a:t>Reading</a:t>
          </a:r>
          <a:endParaRPr lang="en-US" dirty="0"/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/>
        </a:p>
      </dgm:t>
    </dgm:pt>
    <dgm:pt modelId="{9804C411-831F-4DA6-8B1B-9C583352CE3D}">
      <dgm:prSet phldrT="[Text]"/>
      <dgm:spPr/>
      <dgm:t>
        <a:bodyPr/>
        <a:lstStyle/>
        <a:p>
          <a:r>
            <a:rPr lang="en-US" dirty="0" smtClean="0"/>
            <a:t>Books</a:t>
          </a:r>
          <a:endParaRPr lang="en-US" dirty="0"/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/>
        </a:p>
      </dgm:t>
    </dgm:pt>
    <dgm:pt modelId="{389C0EFA-19BF-411D-A158-4A1EE8E2C12E}">
      <dgm:prSet phldrT="[Text]"/>
      <dgm:spPr/>
      <dgm:t>
        <a:bodyPr/>
        <a:lstStyle/>
        <a:p>
          <a:r>
            <a:rPr lang="en-US" dirty="0" smtClean="0"/>
            <a:t>Articles</a:t>
          </a:r>
          <a:endParaRPr lang="en-US" dirty="0"/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/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/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/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/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smtClean="0"/>
            <a:t>Supplies</a:t>
          </a:r>
          <a:endParaRPr lang="en-US" dirty="0"/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/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/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 smtClean="0"/>
            <a:t>Other project materials</a:t>
          </a:r>
          <a:endParaRPr lang="en-US" dirty="0"/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/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/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 smtClean="0"/>
            <a:t>Technology/Tools</a:t>
          </a:r>
          <a:endParaRPr lang="en-US" dirty="0"/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/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/>
        </a:p>
      </dgm:t>
    </dgm:pt>
    <dgm:pt modelId="{13FC20E3-24F3-4E43-BA2C-BFEA9A5E6181}">
      <dgm:prSet phldrT="[Text]"/>
      <dgm:spPr/>
      <dgm:t>
        <a:bodyPr/>
        <a:lstStyle/>
        <a:p>
          <a:r>
            <a:rPr lang="en-US" dirty="0" smtClean="0"/>
            <a:t>Software and hardware</a:t>
          </a:r>
          <a:endParaRPr lang="en-US" dirty="0"/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/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/>
        </a:p>
      </dgm:t>
    </dgm:pt>
    <dgm:pt modelId="{09A103DB-070E-45E2-85EE-FB5E3CD7CAD5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/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/>
        </a:p>
      </dgm:t>
    </dgm:pt>
    <dgm:pt modelId="{AB81C759-98AF-444D-BABC-17F825693088}">
      <dgm:prSet phldrT="[Text]"/>
      <dgm:spPr/>
      <dgm:t>
        <a:bodyPr/>
        <a:lstStyle/>
        <a:p>
          <a:r>
            <a:rPr lang="en-US" dirty="0" smtClean="0"/>
            <a:t>Other </a:t>
          </a:r>
          <a:endParaRPr lang="en-US" dirty="0"/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/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/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smtClean="0"/>
            <a:t>Equipment</a:t>
          </a:r>
          <a:endParaRPr lang="en-US" dirty="0"/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/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 smtClean="0"/>
            <a:t>Web &amp; Software Tools</a:t>
          </a:r>
          <a:endParaRPr lang="en-US" dirty="0"/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 smtClean="0"/>
            <a:t>Class web site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dirty="0" smtClean="0"/>
            <a:t>Mobile/Other apps</a:t>
          </a:r>
          <a:endParaRPr lang="en-US" dirty="0"/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 smtClean="0"/>
            <a:t>Twitter</a:t>
          </a:r>
          <a:endParaRPr lang="en-US" dirty="0"/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 smtClean="0"/>
            <a:t>Facebook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 smtClean="0"/>
            <a:t>Labs, Study Groups</a:t>
          </a:r>
          <a:endParaRPr lang="en-US" dirty="0"/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 smtClean="0"/>
            <a:t>Labs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 smtClean="0"/>
            <a:t>Study groups</a:t>
          </a:r>
          <a:endParaRPr lang="en-US" dirty="0"/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 smtClean="0"/>
            <a:t>Collaboration tools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  <dgm:t>
        <a:bodyPr/>
        <a:lstStyle/>
        <a:p>
          <a:endParaRPr lang="en-US"/>
        </a:p>
      </dgm:t>
    </dgm:pt>
    <dgm:pt modelId="{39674946-8641-4D9C-B474-ADD5C2CCB996}" type="pres">
      <dgm:prSet presAssocID="{C1DF2E0B-F034-409C-97BE-B1E077D0166A}" presName="textNode" presStyleLbl="bgShp" presStyleIdx="0" presStyleCnt="3"/>
      <dgm:spPr/>
      <dgm:t>
        <a:bodyPr/>
        <a:lstStyle/>
        <a:p>
          <a:endParaRPr lang="en-US"/>
        </a:p>
      </dgm:t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  <dgm:t>
        <a:bodyPr/>
        <a:lstStyle/>
        <a:p>
          <a:endParaRPr lang="en-US"/>
        </a:p>
      </dgm:t>
    </dgm:pt>
    <dgm:pt modelId="{BB857315-7C35-4D47-8535-974ED697CCEF}" type="pres">
      <dgm:prSet presAssocID="{911EC251-C7E4-4814-90D4-8D36FE8DEC24}" presName="textNode" presStyleLbl="bgShp" presStyleIdx="1" presStyleCnt="3"/>
      <dgm:spPr/>
      <dgm:t>
        <a:bodyPr/>
        <a:lstStyle/>
        <a:p>
          <a:endParaRPr lang="en-US"/>
        </a:p>
      </dgm:t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  <dgm:t>
        <a:bodyPr/>
        <a:lstStyle/>
        <a:p>
          <a:endParaRPr lang="en-US"/>
        </a:p>
      </dgm:t>
    </dgm:pt>
    <dgm:pt modelId="{67D9D327-C476-4BF7-B7AB-E484AB473A27}" type="pres">
      <dgm:prSet presAssocID="{3685198B-5321-4885-BEE2-2A3D6DA5B4A6}" presName="textNode" presStyleLbl="bgShp" presStyleIdx="2" presStyleCnt="3"/>
      <dgm:spPr/>
      <dgm:t>
        <a:bodyPr/>
        <a:lstStyle/>
        <a:p>
          <a:endParaRPr lang="en-US"/>
        </a:p>
      </dgm:t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/>
        </a:p>
      </dgm:t>
    </dgm:pt>
    <dgm:pt modelId="{13EF7743-F837-4C14-ABD5-BECC83A95EAC}">
      <dgm:prSet phldrT="[Text]"/>
      <dgm:spPr/>
      <dgm:t>
        <a:bodyPr/>
        <a:lstStyle/>
        <a:p>
          <a:r>
            <a:rPr lang="en-US" dirty="0" smtClean="0"/>
            <a:t>Office phone</a:t>
          </a:r>
          <a:endParaRPr lang="en-US" dirty="0"/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/>
        </a:p>
      </dgm:t>
    </dgm:pt>
    <dgm:pt modelId="{5D68DDC3-675B-4FA3-BF42-6CEC3951F4B2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/>
        </a:p>
      </dgm:t>
    </dgm:pt>
    <dgm:pt modelId="{BD6099BC-12AC-4D40-A8D4-95F72DBC6085}">
      <dgm:prSet phldrT="[Text]"/>
      <dgm:spPr/>
      <dgm:t>
        <a:bodyPr/>
        <a:lstStyle/>
        <a:p>
          <a:r>
            <a:rPr lang="en-US" dirty="0" smtClean="0"/>
            <a:t>Instructor web page</a:t>
          </a:r>
          <a:endParaRPr lang="en-US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95514-DBA0-4CED-89BE-7504CBC7A432}" type="pres">
      <dgm:prSet presAssocID="{7D1E1409-B4D1-4074-90A1-337E7AFD57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Course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Teacher name | course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brief </a:t>
            </a:r>
            <a:r>
              <a:rPr lang="en-US" dirty="0" smtClean="0"/>
              <a:t>course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Location </a:t>
            </a:r>
          </a:p>
          <a:p>
            <a:r>
              <a:rPr lang="en-US" dirty="0" smtClean="0"/>
              <a:t>Lectures: Mon-Wed-Fri at 00:00 am</a:t>
            </a:r>
          </a:p>
          <a:p>
            <a:r>
              <a:rPr lang="en-US" dirty="0" smtClean="0"/>
              <a:t>Labs: Tues-Thurs at 00:00 am</a:t>
            </a:r>
          </a:p>
          <a:p>
            <a:r>
              <a:rPr lang="en-US" dirty="0" smtClean="0"/>
              <a:t>Prerequisites:</a:t>
            </a:r>
          </a:p>
          <a:p>
            <a:r>
              <a:rPr lang="en-US" dirty="0" smtClean="0"/>
              <a:t>Credits: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10081"/>
              </p:ext>
            </p:extLst>
          </p:nvPr>
        </p:nvGraphicFramePr>
        <p:xfrm>
          <a:off x="1103313" y="2052638"/>
          <a:ext cx="8947149" cy="294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Objectives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Results/Outcome</a:t>
                      </a:r>
                      <a:r>
                        <a:rPr lang="en-US" baseline="0" dirty="0" smtClean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Skills Developed</a:t>
                      </a:r>
                      <a:endParaRPr lang="en-US" dirty="0" smtClean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Skills Developed</a:t>
                      </a:r>
                      <a:endParaRPr lang="en-US" dirty="0" smtClean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Result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Skills Developed</a:t>
                      </a:r>
                      <a:endParaRPr lang="en-US" dirty="0" smtClean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Result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Skills Developed</a:t>
                      </a:r>
                      <a:endParaRPr lang="en-US" dirty="0" smtClean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Result </a:t>
                      </a:r>
                      <a:r>
                        <a:rPr lang="en-US" baseline="0" dirty="0" smtClean="0"/>
                        <a:t>4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Developed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smtClean="0"/>
              <a:t>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5138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describe instructional methods</a:t>
            </a:r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Class discussion/Virtual discussions</a:t>
            </a:r>
          </a:p>
          <a:p>
            <a:pPr lvl="1"/>
            <a:r>
              <a:rPr lang="en-US" dirty="0" smtClean="0"/>
              <a:t>Individual/group projects</a:t>
            </a:r>
          </a:p>
          <a:p>
            <a:pPr lvl="1"/>
            <a:r>
              <a:rPr lang="en-US" dirty="0" smtClean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88520"/>
              </p:ext>
            </p:extLst>
          </p:nvPr>
        </p:nvGraphicFramePr>
        <p:xfrm>
          <a:off x="1103313" y="2052638"/>
          <a:ext cx="8947148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388"/>
                <a:gridCol w="1418388"/>
                <a:gridCol w="3600785"/>
                <a:gridCol w="2509587"/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Assignment/Project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2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Brief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3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Brief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 4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Brief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Week 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Brief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Weekly assignments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Final Exam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108355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40688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98598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/>
</file>

<file path=customXml/itemProps2.xml><?xml version="1.0" encoding="utf-8"?>
<ds:datastoreItem xmlns:ds="http://schemas.openxmlformats.org/officeDocument/2006/customXml" ds:itemID="{BE3F18AE-EF60-42A5-B9E1-3F709899B7FB}"/>
</file>

<file path=customXml/itemProps3.xml><?xml version="1.0" encoding="utf-8"?>
<ds:datastoreItem xmlns:ds="http://schemas.openxmlformats.org/officeDocument/2006/customXml" ds:itemID="{CA7F0F3B-1D69-4071-934C-7373F1C638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Course Title</vt:lpstr>
      <vt:lpstr>Course Description</vt:lpstr>
      <vt:lpstr>Course Objectives</vt:lpstr>
      <vt:lpstr>Required Materials</vt:lpstr>
      <vt:lpstr>Instructional Methods</vt:lpstr>
      <vt:lpstr>Schedule</vt:lpstr>
      <vt:lpstr>Assessment Criteria</vt:lpstr>
      <vt:lpstr>Resources</vt:lpstr>
      <vt:lpstr>Instructor Contact Information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2013-07-31T14:41:39Z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