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7023100" cy="93091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69"/>
    <p:restoredTop sz="94660"/>
  </p:normalViewPr>
  <p:slideViewPr>
    <p:cSldViewPr showGuides="1" snapToGrid="0">
      <p:cViewPr varScale="1">
        <p:scale>
          <a:sx d="100" n="80"/>
          <a:sy d="100" n="8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63"/>
          <a:sy d="100" n="63"/>
        </p:scale>
        <p:origin x="280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handoutMaster" Target="handoutMasters/handoutMaster1.xml" /><Relationship Id="rId24" Type="http://schemas.openxmlformats.org/officeDocument/2006/relationships/customXml" Target="../customXml/item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26" Type="http://schemas.openxmlformats.org/officeDocument/2006/relationships/customXml" Target="../customXml/item3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5" Type="http://schemas.openxmlformats.org/officeDocument/2006/relationships/customXml" Target="../customXml/item2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slideLayouts/slideLayout19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 smtClean="0"/>
              <a:t>Click to 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l">
              <a:defRPr b="0" i="0" sz="1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b="0" i="0" sz="1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ctr">
              <a:defRPr b="0" i="0"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dur="indefinite" id="1" nodeType="tmRoot" restart="never"/>
      </p:par>
    </p:tnLst>
  </p:timing>
  <p:txStyles>
    <p:titleStyle>
      <a:lvl1pPr algn="l" defTabSz="457200" eaLnBrk="1" hangingPunct="1" latinLnBrk="0" rtl="0">
        <a:spcBef>
          <a:spcPct val="0"/>
        </a:spcBef>
        <a:buNone/>
        <a:defRPr b="0" i="0" kern="1200" sz="4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20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8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6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un.org" TargetMode="External" /><Relationship Id="rId3" Type="http://schemas.openxmlformats.org/officeDocument/2006/relationships/hyperlink" Target="https://worldbank.org" TargetMode="External" /><Relationship Id="rId4" Type="http://schemas.openxmlformats.org/officeDocument/2006/relationships/hyperlink" Target="https://who.org" TargetMode="External" /><Relationship Id="rId5" Type="http://schemas.openxmlformats.org/officeDocument/2006/relationships/hyperlink" Target="http://www.healthdata.org/" TargetMode="External" /><Relationship Id="rId6" Type="http://schemas.openxmlformats.org/officeDocument/2006/relationships/hyperlink" Target="https://gapminder.org" TargetMode="External" /><Relationship Id="rId7" Type="http://schemas.openxmlformats.org/officeDocument/2006/relationships/hyperlink" Target="https://creativecommons.org/licenses/by/2.0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End-Semester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Bivariate Analysis on GDP per capita, Sanitation and Life Expectancy across Nations in 2010</a:t>
            </a:r>
            <a:br/>
            <a:br/>
            <a:r>
              <a:rPr/>
              <a:t>Raj Pratap Singh [BS2219]</a:t>
            </a:r>
            <a:br/>
            <a:r>
              <a:rPr/>
              <a:t>Shreyansh Mukhopadhyay [BS2147]</a:t>
            </a:r>
            <a:br/>
            <a:r>
              <a:rPr/>
              <a:t>Aman Das [BS2206]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cov_mat = </a:t>
            </a:r>
            <a:r>
              <a:rPr>
                <a:solidFill>
                  <a:srgbClr val="4758AB"/>
                </a:solidFill>
                <a:latin typeface="Courier"/>
              </a:rPr>
              <a:t>cov</a:t>
            </a:r>
            <a:r>
              <a:rPr>
                <a:solidFill>
                  <a:srgbClr val="003B4F"/>
                </a:solidFill>
                <a:latin typeface="Courier"/>
              </a:rPr>
              <a:t>(d[,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(cov_mat, </a:t>
            </a:r>
            <a:r>
              <a:rPr>
                <a:solidFill>
                  <a:srgbClr val="657422"/>
                </a:solidFill>
                <a:latin typeface="Courier"/>
              </a:rPr>
              <a:t>digits=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2514600"/>
          <a:ext cx="43942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  <a:gridCol w="1092200"/>
                <a:gridCol w="1092200"/>
                <a:gridCol w="1092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lngdp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lfx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lngdp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2.01791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33.84045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9.52202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33.84045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872.29346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208.54155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lfx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9.52202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208.54155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75.33494</a:t>
                      </a:r>
                    </a:p>
                  </a:txBody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cov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4" name="Text Placeholder 3" /><p:cNvSpPr><a:spLocks noGrp="1" /></p:cNvSpPr><p:nvPr><p:ph idx="2" sz="half" type="body" /></p:nvPr></p:nvSpPr><p:spPr /><p:txBody><a:bodyPr /><a:lstStyle /><a:p><a:pPr lvl="0" indent="0" marL="0"><a:spcBef><a:spcPts val="3000" /></a:spcBef><a:buNone /></a:pPr><a:r><a:rPr b="1" /><a:t>Other Correlation Coefficients</a:t></a:r></a:p><a:p><a:pPr lvl="0" indent="0"><a:buNone /></a:pPr><a:r><a:rPr><a:solidFill><a:srgbClr val="003B4F" /></a:solidFill><a:latin typeface="Courier" /></a:rPr><a:t>d_cor = 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row.names =</a:t></a:r><a:r><a:rPr><a:solidFill><a:srgbClr val="003B4F" /></a:solidFill><a:latin typeface="Courier" /></a:rPr><a:t> </a:t></a:r><a:r><a:rPr><a:solidFill><a:srgbClr val="20794D" /></a:solidFill><a:latin typeface="Courier" /></a:rPr><a:t>&quot;Variable&quot;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Variable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&quot;*Sanitation vs. ln(GDP)*&quot;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&quot;*Life Exp. vs. ln(GDP)*&quot;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&quot;*Life Exp. vs. Sanitation*&quot;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Pearson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&quot;pearson&quot;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&quot;pearson&quot;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snt, </a:t></a:r><a:r><a:rPr><a:solidFill><a:srgbClr val="657422" /></a:solidFill><a:latin typeface="Courier" /></a:rPr><a:t>method=</a:t></a:r><a:r><a:rPr><a:solidFill><a:srgbClr val="20794D" /></a:solidFill><a:latin typeface="Courier" /></a:rPr><a:t>&quot;pearson&quot;</a:t></a:r><a:r><a:rPr><a:solidFill><a:srgbClr val="003B4F" /></a:solidFill><a:latin typeface="Courier" /></a:rPr><a:t>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Spearman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&quot;spearman&quot;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&quot;spearman&quot;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snt, </a:t></a:r><a:r><a:rPr><a:solidFill><a:srgbClr val="657422" /></a:solidFill><a:latin typeface="Courier" /></a:rPr><a:t>method=</a:t></a:r><a:r><a:rPr><a:solidFill><a:srgbClr val="20794D" /></a:solidFill><a:latin typeface="Courier" /></a:rPr><a:t>&quot;spearman&quot;</a:t></a:r><a:r><a:rPr><a:solidFill><a:srgbClr val="003B4F" /></a:solidFill><a:latin typeface="Courier" /></a:rPr><a:t>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Kendall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&quot;kendall&quot;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&quot;kendall&quot;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snt, </a:t></a:r><a:r><a:rPr><a:solidFill><a:srgbClr val="657422" /></a:solidFill><a:latin typeface="Courier" /></a:rPr><a:t>method=</a:t></a:r><a:r><a:rPr><a:solidFill><a:srgbClr val="20794D" /></a:solidFill><a:latin typeface="Courier" /></a:rPr><a:t>&quot;kendall&quot;</a:t></a:r><a:r><a:rPr><a:solidFill><a:srgbClr val="003B4F" /></a:solidFill><a:latin typeface="Courier" /></a:rPr><a:t>)</a:t></a:r><a:br /><a:r><a:rPr><a:solidFill><a:srgbClr val="003B4F" /></a:solidFill><a:latin typeface="Courier" /></a:rPr><a:t>  )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d_cor,</a:t></a:r><a:br /><a:r><a:rPr><a:solidFill><a:srgbClr val="003B4F" /></a:solidFill><a:latin typeface="Courier" /></a:rPr><a:t>  </a:t></a:r><a:r><a:rPr><a:solidFill><a:srgbClr val="657422" /></a:solidFill><a:latin typeface="Courier" /></a:rPr><a:t>digit =</a:t></a:r><a:r><a:rPr><a:solidFill><a:srgbClr val="003B4F" /></a:solidFill><a:latin typeface="Courier" /></a:rPr><a:t> </a:t></a:r><a:r><a:rPr><a:solidFill><a:srgbClr val="AD0000" /></a:solidFill><a:latin typeface="Courier" /></a:rPr><a:t>5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col.names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&quot;*Pearson&#39;s* $r$&quot;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&quot;*Spearman&#39;s* $r_s$&quot;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&quot;*Kendall&#39;s* $</a:t></a:r><a:r><a:rPr><a:solidFill><a:srgbClr val="5E5E5E" /></a:solidFill><a:latin typeface="Courier" /></a:rPr><a:t>\\</a:t></a:r><a:r><a:rPr><a:solidFill><a:srgbClr val="20794D" /></a:solidFill><a:latin typeface="Courier" /></a:rPr><a:t>tau$&quot;</a:t></a:r><a:br /><a:r><a:rPr><a:solidFill><a:srgbClr val="003B4F" /></a:solidFill><a:latin typeface="Courier" /></a:rPr><a:t>  )</a:t></a:r><a:br /><a:r><a:rPr><a:solidFill><a:srgbClr val="003B4F" /></a:solidFill><a:latin typeface="Courier" /></a:rPr><a:t>)</a:t></a:r></a:p></p:txBody></p:sp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1295400" /><a:gridCol w="1295400" /><a:gridCol w="1295400" /><a:gridCol w="1295400" /></a:tblGrid><a:tr h="0"><a:tc><a:txBody><a:bodyPr /><a:lstStyle /><a:p><a:endParaRPr /></a:p></a:txBody><a:tcPr /></a:tc><a:tc><a:txBody><a:bodyPr /><a:lstStyle /><a:p><a:pPr lvl="0" indent="0" marL="0" algn="r"><a:buNone /></a:pPr><a:r><a:rPr i="1" /><a:t>Pearson’s</a:t></a:r><a:r><a:rPr /><a:t> </a:t></a:r><a14:m><m:oMath xmlns:m="http://schemas.openxmlformats.org/officeDocument/2006/math"><m:r><m:t>r</m:t></m:r></m:oMath></a14:m></a:p></a:txBody><a:tcPr /></a:tc><a:tc><a:txBody><a:bodyPr /><a:lstStyle /><a:p><a:pPr lvl="0" indent="0" marL="0" algn="r"><a:buNone /></a:pPr><a:r><a:rPr i="1" /><a:t>Spearman’s</a:t></a:r><a:r><a:rPr /><a:t> </a:t></a:r><a14:m><m:oMath xmlns:m="http://schemas.openxmlformats.org/officeDocument/2006/math"><m:sSub><m:e><m:r><m:t>r</m:t></m:r></m:e><m:sub><m:r><m:t>s</m:t></m:r></m:sub></m:sSub></m:oMath></a14:m></a:p></a:txBody><a:tcPr /></a:tc><a:tc><a:txBody><a:bodyPr /><a:lstStyle /><a:p><a:pPr lvl="0" indent="0" marL="0" algn="r"><a:buNone /></a:pPr><a:r><a:rPr i="1" /><a:t>Kendall’s</a:t></a:r><a:r><a:rPr /><a:t> </a:t></a:r><a14:m><m:oMath xmlns:m="http://schemas.openxmlformats.org/officeDocument/2006/math"><m:r><m:t>τ</m:t></m:r></m:oMath></a14:m></a:p></a:txBody><a:tcPr /></a:tc></a:tr><a:tr h="0"><a:tc><a:txBody><a:bodyPr /><a:lstStyle /><a:p><a:pPr lvl="0" indent="0" marL="0" algn="l"><a:buNone /></a:pPr><a:r><a:rPr i="1" /><a:t>Sanitation vs. ln(GDP)</a:t></a:r></a:p></a:txBody></a:tc><a:tc><a:txBody><a:bodyPr /><a:lstStyle /><a:p><a:pPr lvl="0" indent="0" marL="0" algn="r"><a:buNone /></a:pPr><a:r><a:rPr /><a:t>0.80659</a:t></a:r></a:p></a:txBody></a:tc><a:tc><a:txBody><a:bodyPr /><a:lstStyle /><a:p><a:pPr lvl="0" indent="0" marL="0" algn="r"><a:buNone /></a:pPr><a:r><a:rPr /><a:t>0.85920</a:t></a:r></a:p></a:txBody></a:tc><a:tc><a:txBody><a:bodyPr /><a:lstStyle /><a:p><a:pPr lvl="0" indent="0" marL="0" algn="r"><a:buNone /></a:pPr><a:r><a:rPr /><a:t>0.67458</a:t></a:r></a:p></a:txBody></a:tc></a:tr><a:tr h="0"><a:tc><a:txBody><a:bodyPr /><a:lstStyle /><a:p><a:pPr lvl="0" indent="0" marL="0" algn="l"><a:buNone /></a:pPr><a:r><a:rPr i="1" /><a:t>Life Exp. vs. ln(GDP)</a:t></a:r></a:p></a:txBody></a:tc><a:tc><a:txBody><a:bodyPr /><a:lstStyle /><a:p><a:pPr lvl="0" indent="0" marL="0" algn="r"><a:buNone /></a:pPr><a:r><a:rPr /><a:t>0.77229</a:t></a:r></a:p></a:txBody></a:tc><a:tc><a:txBody><a:bodyPr /><a:lstStyle /><a:p><a:pPr lvl="0" indent="0" marL="0" algn="r"><a:buNone /></a:pPr><a:r><a:rPr /><a:t>0.81639</a:t></a:r></a:p></a:txBody></a:tc><a:tc><a:txBody><a:bodyPr /><a:lstStyle /><a:p><a:pPr lvl="0" indent="0" marL="0" algn="r"><a:buNone /></a:pPr><a:r><a:rPr /><a:t>0.62168</a:t></a:r></a:p></a:txBody></a:tc></a:tr><a:tr h="0"><a:tc><a:txBody><a:bodyPr /><a:lstStyle /><a:p><a:pPr lvl="0" indent="0" marL="0" algn="l"><a:buNone /></a:pPr><a:r><a:rPr i="1" /><a:t>Life Exp. vs. Sanitation</a:t></a:r></a:p></a:txBody></a:tc><a:tc><a:txBody><a:bodyPr /><a:lstStyle /><a:p><a:pPr lvl="0" indent="0" marL="0" algn="r"><a:buNone /></a:pPr><a:r><a:rPr /><a:t>0.81351</a:t></a:r></a:p></a:txBody></a:tc><a:tc><a:txBody><a:bodyPr /><a:lstStyle /><a:p><a:pPr lvl="0" indent="0" marL="0" algn="r"><a:buNone /></a:pPr><a:r><a:rPr /><a:t>0.83513</a:t></a:r></a:p></a:txBody></a:tc><a:tc><a:txBody><a:bodyPr /><a:lstStyle /><a:p><a:pPr lvl="0" indent="0" marL="0" algn="r"><a:buNone /></a:pPr><a:r><a:rPr /><a:t>0.63744</a:t></a:r></a:p></a:txBody></a:tc></a:tr></a:tbl></a:graphicData></a:graphic></p:graphicFrame></p:spTree></p:cSld></p:sld>
</file>

<file path=ppt/slides/slide1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1154954" y="1447800" /><a:ext cx="3401064" cy="1447800" /></a:xfrm></p:spPr><p:txBody><a:bodyPr /><a:lstStyle /><a:p><a:pPr lvl="0" indent="0" marL="0"><a:buNone /></a:pPr><a:r><a:rPr /><a:t>Linear Regression</a:t></a:r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i="1" /><a:t>Simple Univariate Linear Regression</a:t></a:r><a:r><a:rPr /><a:t> is a method for estimating the relationship </a:t></a:r><a14:m><m:oMath xmlns:m="http://schemas.openxmlformats.org/officeDocument/2006/math"><m:sSub><m:e><m:r><m:t>y</m:t></m:r></m:e><m:sub><m:r><m:t>i</m:t></m:r></m:sub></m:sSub><m:r><m:rPr><m:sty m:val="p" /></m:rPr><m:t>=</m:t></m:r><m:r><m:t>f</m:t></m:r><m:d><m:dPr><m:begChr m:val="(" /><m:endChr m:val=")" /><m:sepChr m:val="" /><m:grow /></m:dPr><m:e><m:sSub><m:e><m:r><m:t>x</m:t></m:r></m:e><m:sub><m:r><m:t>i</m:t></m:r></m:sub></m:sSub></m:e></m:d></m:oMath></a14:m><a:r><a:rPr /><a:t> of a </a:t></a:r><a:r><a:rPr i="1" /><a:t>response</a:t></a:r><a:r><a:rPr /><a:t> variable </a:t></a:r><a14:m><m:oMath xmlns:m="http://schemas.openxmlformats.org/officeDocument/2006/math"><m:r><m:t>y</m:t></m:r></m:oMath></a14:m><a:r><a:rPr /><a:t> with a </a:t></a:r><a:r><a:rPr i="1" /><a:t>predictor</a:t></a:r><a:r><a:rPr /><a:t> variable </a:t></a:r><a14:m><m:oMath xmlns:m="http://schemas.openxmlformats.org/officeDocument/2006/math"><m:r><m:t>x</m:t></m:r></m:oMath></a14:m><a:r><a:rPr /><a:t>, as a line that closely fits the </a:t></a:r><a14:m><m:oMath xmlns:m="http://schemas.openxmlformats.org/officeDocument/2006/math"><m:r><m:t>y</m:t></m:r></m:oMath></a14:m><a:r><a:rPr /><a:t> vs. </a:t></a:r><a14:m><m:oMath xmlns:m="http://schemas.openxmlformats.org/officeDocument/2006/math"><m:r><m:t>x</m:t></m:r></m:oMath></a14:m><a:r><a:rPr /><a:t> </a:t></a:r><a:r><a:rPr i="1" /><a:t>scatter plot</a:t></a:r><a:r><a:rPr /><a:t>.</a:t></a:r></a:p><a:p><a:pPr lvl="0" indent="0" marL="0"><a:buNone /></a:pPr><a14:m><m:oMathPara xmlns:m="http://schemas.openxmlformats.org/officeDocument/2006/math"><m:oMathParaPr><m:jc m:val="center" /></m:oMathParaPr><m:oMath><m:sSub><m:e><m:r><m:t>y</m:t></m:r></m:e><m:sub><m:r><m:t>i</m:t></m:r></m:sub></m:sSub><m:r><m:rPr><m:sty m:val="p" /></m:rPr><m:t>=</m:t></m:r><m:acc><m:accPr><m:chr m:val="̂" /></m:accPr><m:e><m:r><m:t>a</m:t></m:r></m:e></m:acc><m:r><m:rPr><m:sty m:val="p" /></m:rPr><m:t>+</m:t></m:r><m:acc><m:accPr><m:chr m:val="̂" /></m:accPr><m:e><m:r><m:t>b</m:t></m:r></m:e></m:acc><m:sSub><m:e><m:r><m:t>x</m:t></m:r></m:e><m:sub><m:r><m:t>i</m:t></m:r></m:sub></m:sSub><m:r><m:rPr><m:sty m:val="p" /></m:rPr><m:t>+</m:t></m:r><m:sSub><m:e><m:r><m:t>e</m:t></m:r></m:e><m:sub><m:r><m:t>i</m:t></m:r></m:sub></m:sSub><m:r><m:rPr><m:sty m:val="p" /></m:rPr><m:t>.</m:t></m:r></m:oMath></m:oMathPara></a14:m></a:p><a:p><a:pPr lvl="0" indent="0" marL="0"><a:buNone /></a:pPr><a:r><a:rPr /><a:t>Where </a:t></a:r><a14:m><m:oMath xmlns:m="http://schemas.openxmlformats.org/officeDocument/2006/math"><m:acc><m:accPr><m:chr m:val="̂" /></m:accPr><m:e><m:r><m:t>a</m:t></m:r></m:e></m:acc></m:oMath></a14:m><a:r><a:rPr /><a:t> is the </a:t></a:r><a:r><a:rPr i="1" /><a:t>intercept</a:t></a:r><a:r><a:rPr /><a:t>, </a:t></a:r><a14:m><m:oMath xmlns:m="http://schemas.openxmlformats.org/officeDocument/2006/math"><m:acc><m:accPr><m:chr m:val="̂" /></m:accPr><m:e><m:r><m:t>b</m:t></m:r></m:e></m:acc></m:oMath></a14:m><a:r><a:rPr /><a:t> is the </a:t></a:r><a:r><a:rPr i="1" /><a:t>slope</a:t></a:r><a:r><a:rPr /><a:t>, and </a:t></a:r><a14:m><m:oMath xmlns:m="http://schemas.openxmlformats.org/officeDocument/2006/math"><m:sSub><m:e><m:r><m:t>e</m:t></m:r></m:e><m:sub><m:r><m:t>i</m:t></m:r></m:sub></m:sSub></m:oMath></a14:m><a:r><a:rPr /><a:t> is the ith residual </a:t></a:r><a:r><a:rPr i="1" /><a:t>error</a:t></a:r><a:r><a:rPr /><a:t>. We aim to minimize </a:t></a:r><a14:m><m:oMath xmlns:m="http://schemas.openxmlformats.org/officeDocument/2006/math"><m:sSub><m:e><m:r><m:t>e</m:t></m:r></m:e><m:sub><m:r><m:t>i</m:t></m:r></m:sub></m:sSub></m:oMath></a14:m><a:r><a:rPr /><a:t> for better fit.</a:t></a:r></a:p><a:p><a:pPr lvl="0" indent="0" marL="0"><a:spcBef><a:spcPts val="3000" /></a:spcBef><a:buNone /></a:pPr><a:r><a:rPr b="1" /><a:t>Ordinary Least Squares</a:t></a:r></a:p><a:p><a:pPr lvl="0" indent="0" marL="0"><a:buNone /></a:pPr><a:r><a:rPr i="1" /><a:t>Ordinary Least squares method</a:t></a:r><a:r><a:rPr /><a:t> reduces </a:t></a:r><a14:m><m:oMath xmlns:m="http://schemas.openxmlformats.org/officeDocument/2006/math"><m:sSub><m:e><m:r><m:t>e</m:t></m:r></m:e><m:sub><m:r><m:t>i</m:t></m:r></m:sub></m:sSub></m:oMath></a14:m><a:r><a:rPr /><a:t> by minimizing </a:t></a:r><a:r><a:rPr i="1" /><a:t>error sum of squares</a:t></a:r><a:r><a:rPr /><a:t> </a:t></a:r><a14:m><m:oMath xmlns:m="http://schemas.openxmlformats.org/officeDocument/2006/math"><m:r><m:rPr><m:sty m:val="p" /></m:rPr><m:t>∑</m:t></m:r><m:sSubSup><m:e><m:r><m:t>e</m:t></m:r></m:e><m:sub><m:r><m:t>i</m:t></m:r></m:sub><m:sup><m:r><m:t>2</m:t></m:r></m:sup></m:sSubSup></m:oMath></a14:m><a:r><a:rPr /><a:t>.</a:t></a:r></a:p><a:p><a:pPr lvl="0" indent="0"><a:buNone /></a:pPr><a:r><a:rPr><a:solidFill><a:srgbClr val="003B4F" /></a:solidFill><a:latin typeface="Courier" /></a:rPr><a:t>olssmry = function(</a:t></a:r><a:br /><a:r><a:rPr><a:solidFill><a:srgbClr val="003B4F" /></a:solidFill><a:latin typeface="Courier" /></a:rPr><a:t>    d, x_map, y_map,</a:t></a:r><a:br /><a:r><a:rPr><a:solidFill><a:srgbClr val="003B4F" /></a:solidFill><a:latin typeface="Courier" /></a:rPr><a:t>    </a:t></a:r><a:r><a:rPr><a:solidFill><a:srgbClr val="657422" /></a:solidFill><a:latin typeface="Courier" /></a:rPr><a:t>x_lab=</a:t></a:r><a:r><a:rPr><a:solidFill><a:srgbClr val="4758AB" /></a:solidFill><a:latin typeface="Courier" /></a:rPr><a:t>waiver</a:t></a:r><a:r><a:rPr><a:solidFill><a:srgbClr val="003B4F" /></a:solidFill><a:latin typeface="Courier" /></a:rPr><a:t>(), </a:t></a:r><a:r><a:rPr><a:solidFill><a:srgbClr val="657422" /></a:solidFill><a:latin typeface="Courier" /></a:rPr><a:t>y_lab=</a:t></a:r><a:r><a:rPr><a:solidFill><a:srgbClr val="4758AB" /></a:solidFill><a:latin typeface="Courier" /></a:rPr><a:t>waiver</a:t></a:r><a:r><a:rPr><a:solidFill><a:srgbClr val="003B4F" /></a:solidFill><a:latin typeface="Courier" /></a:rPr><a:t>(),</a:t></a:r><a:br /><a:r><a:rPr><a:solidFill><a:srgbClr val="003B4F" /></a:solidFill><a:latin typeface="Courier" /></a:rPr><a:t>    </a:t></a:r><a:r><a:rPr><a:solidFill><a:srgbClr val="657422" /></a:solidFill><a:latin typeface="Courier" /></a:rPr><a:t>title=</a:t></a:r><a:r><a:rPr><a:solidFill><a:srgbClr val="4758AB" /></a:solidFill><a:latin typeface="Courier" /></a:rPr><a:t>waiver</a:t></a:r><a:r><a:rPr><a:solidFill><a:srgbClr val="003B4F" /></a:solidFill><a:latin typeface="Courier" /></a:rPr><a:t>()</a:t></a:r><a:br /><a:r><a:rPr><a:solidFill><a:srgbClr val="003B4F" /></a:solidFill><a:latin typeface="Courier" /></a:rPr><a:t>){</a:t></a:r><a:br /><a:r><a:rPr><a:solidFill><a:srgbClr val="003B4F" /></a:solidFill><a:latin typeface="Courier" /></a:rPr><a:t>  model = </a:t></a:r><a:r><a:rPr><a:solidFill><a:srgbClr val="4758AB" /></a:solidFill><a:latin typeface="Courier" /></a:rPr><a:t>lm</a:t></a:r><a:r><a:rPr><a:solidFill><a:srgbClr val="003B4F" /></a:solidFill><a:latin typeface="Courier" /></a:rPr><a:t>(</a:t></a:r><a:r><a:rPr><a:solidFill><a:srgbClr val="657422" /></a:solidFill><a:latin typeface="Courier" /></a:rPr><a:t>formula=</a:t></a:r><a:r><a:rPr><a:solidFill><a:srgbClr val="003B4F" /></a:solidFill><a:latin typeface="Courier" /></a:rPr><a:t>y_map</a:t></a:r><a:r><a:rPr><a:solidFill><a:srgbClr val="5E5E5E" /></a:solidFill><a:latin typeface="Courier" /></a:rPr><a:t>~</a:t></a:r><a:r><a:rPr><a:solidFill><a:srgbClr val="003B4F" /></a:solidFill><a:latin typeface="Courier" /></a:rPr><a:t>x_map)</a:t></a:r><a:br /><a:r><a:rPr><a:solidFill><a:srgbClr val="003B4F" /></a:solidFill><a:latin typeface="Courier" /></a:rPr><a:t>  smry = </a:t></a:r><a:r><a:rPr><a:solidFill><a:srgbClr val="4758AB" /></a:solidFill><a:latin typeface="Courier" /></a:rPr><a:t>summary</a:t></a:r><a:r><a:rPr><a:solidFill><a:srgbClr val="003B4F" /></a:solidFill><a:latin typeface="Courier" /></a:rPr><a:t>(model, </a:t></a:r><a:r><a:rPr><a:solidFill><a:srgbClr val="657422" /></a:solidFill><a:latin typeface="Courier" /></a:rPr><a:t>signif.stars=</a:t></a:r><a:r><a:rPr><a:solidFill><a:srgbClr val="8F5902" /></a:solidFill><a:latin typeface="Courier" /></a:rPr><a:t>TRUE</a:t></a:r><a:r><a:rPr><a:solidFill><a:srgbClr val="003B4F" /></a:solidFill><a:latin typeface="Courier" /></a:rPr><a:t>)</a:t></a:r><a:br /><a:r><a:rPr><a:solidFill><a:srgbClr val="003B4F" /></a:solidFill><a:latin typeface="Courier" /></a:rPr><a:t>  </a:t></a:r><a:br /><a:r><a:rPr><a:solidFill><a:srgbClr val="003B4F" /></a:solidFill><a:latin typeface="Courier" /></a:rPr><a:t>  smryvec =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as.numeric</a:t></a:r><a:r><a:rPr><a:solidFill><a:srgbClr val="003B4F" /></a:solidFill><a:latin typeface="Courier" /></a:rPr><a:t>(model</a:t></a:r><a:r><a:rPr><a:solidFill><a:srgbClr val="5E5E5E" /></a:solidFill><a:latin typeface="Courier" /></a:rPr><a:t>$</a:t></a:r><a:r><a:rPr><a:solidFill><a:srgbClr val="003B4F" /></a:solidFill><a:latin typeface="Courier" /></a:rPr><a:t>coefficients[</a:t></a:r><a:r><a:rPr><a:solidFill><a:srgbClr val="20794D" /></a:solidFill><a:latin typeface="Courier" /></a:rPr><a:t>&quot;(Intercept)&quot;</a:t></a:r><a:r><a:rPr><a:solidFill><a:srgbClr val="003B4F" /></a:solidFill><a:latin typeface="Courier" /></a:rPr><a:t>]),</a:t></a:r><a:br /><a:r><a:rPr><a:solidFill><a:srgbClr val="003B4F" /></a:solidFill><a:latin typeface="Courier" /></a:rPr><a:t>    </a:t></a:r><a:r><a:rPr><a:solidFill><a:srgbClr val="4758AB" /></a:solidFill><a:latin typeface="Courier" /></a:rPr><a:t>as.numeric</a:t></a:r><a:r><a:rPr><a:solidFill><a:srgbClr val="003B4F" /></a:solidFill><a:latin typeface="Courier" /></a:rPr><a:t>(model</a:t></a:r><a:r><a:rPr><a:solidFill><a:srgbClr val="5E5E5E" /></a:solidFill><a:latin typeface="Courier" /></a:rPr><a:t>$</a:t></a:r><a:r><a:rPr><a:solidFill><a:srgbClr val="003B4F" /></a:solidFill><a:latin typeface="Courier" /></a:rPr><a:t>coefficients[</a:t></a:r><a:r><a:rPr><a:solidFill><a:srgbClr val="20794D" /></a:solidFill><a:latin typeface="Courier" /></a:rPr><a:t>&quot;x_map&quot;</a:t></a:r><a:r><a:rPr><a:solidFill><a:srgbClr val="003B4F" /></a:solidFill><a:latin typeface="Courier" /></a:rPr><a:t>]),</a:t></a:r><a:br /><a:r><a:rPr><a:solidFill><a:srgbClr val="003B4F" /></a:solidFill><a:latin typeface="Courier" /></a:rPr><a:t>    smry</a:t></a:r><a:r><a:rPr><a:solidFill><a:srgbClr val="5E5E5E" /></a:solidFill><a:latin typeface="Courier" /></a:rPr><a:t>$</a:t></a:r><a:r><a:rPr><a:solidFill><a:srgbClr val="003B4F" /></a:solidFill><a:latin typeface="Courier" /></a:rPr><a:t>r.squared</a:t></a:r><a:br /><a:r><a:rPr><a:solidFill><a:srgbClr val="003B4F" /></a:solidFill><a:latin typeface="Courier" /></a:rPr><a:t>  )</a:t></a:r><a:br /><a:r><a:rPr><a:solidFill><a:srgbClr val="003B4F" /></a:solidFill><a:latin typeface="Courier" /></a:rPr><a:t>  </a:t></a:r><a:br /><a:r><a:rPr><a:solidFill><a:srgbClr val="003B4F" /></a:solidFill><a:latin typeface="Courier" /></a:rPr><a:t>  </a:t></a:r><a:r><a:rPr><a:solidFill><a:srgbClr val="4758AB" /></a:solidFill><a:latin typeface="Courier" /></a:rPr><a:t>return</a:t></a:r><a:r><a:rPr><a:solidFill><a:srgbClr val="003B4F" /></a:solidFill><a:latin typeface="Courier" /></a:rPr><a:t>(smryvec)</a:t></a:r><a:br /><a:r><a:rPr><a:solidFill><a:srgbClr val="003B4F" /></a:solidFill><a:latin typeface="Courier" /></a:rPr><a:t>}</a:t></a:r><a:br /><a:br /><a:r><a:rPr><a:solidFill><a:srgbClr val="003B4F" /></a:solidFill><a:latin typeface="Courier" /></a:rPr><a:t>olstab = </a:t></a:r><a:r><a:rPr><a:solidFill><a:srgbClr val="4758AB" /></a:solidFill><a:latin typeface="Courier" /></a:rPr><a:t>t</a:t></a:r><a:r><a:rPr><a:solidFill><a:srgbClr val="003B4F" /></a:solidFill><a:latin typeface="Courier" /></a:rPr><a:t>(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SvG =</a:t></a:r><a:r><a:rPr><a:solidFill><a:srgbClr val="003B4F" /></a:solidFill><a:latin typeface="Courier" /></a:rPr><a:t> </a:t></a:r><a:r><a:rPr><a:solidFill><a:srgbClr val="4758AB" /></a:solidFill><a:latin typeface="Courier" /></a:rPr><a:t>olssmry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lngdp, 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</a:t></a:r><a:r><a:rPr><a:solidFill><a:srgbClr val="657422" /></a:solidFill><a:latin typeface="Courier" /></a:rPr><a:t>LvG =</a:t></a:r><a:r><a:rPr><a:solidFill><a:srgbClr val="003B4F" /></a:solidFill><a:latin typeface="Courier" /></a:rPr><a:t> </a:t></a:r><a:r><a:rPr><a:solidFill><a:srgbClr val="4758AB" /></a:solidFill><a:latin typeface="Courier" /></a:rPr><a:t>olssmry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lngdp, d</a:t></a:r><a:r><a:rPr><a:solidFill><a:srgbClr val="5E5E5E" /></a:solidFill><a:latin typeface="Courier" /></a:rPr><a:t>$</a:t></a:r><a:r><a:rPr><a:solidFill><a:srgbClr val="003B4F" /></a:solidFill><a:latin typeface="Courier" /></a:rPr><a:t>lfx),</a:t></a:r><a:br /><a:r><a:rPr><a:solidFill><a:srgbClr val="003B4F" /></a:solidFill><a:latin typeface="Courier" /></a:rPr><a:t>  </a:t></a:r><a:r><a:rPr><a:solidFill><a:srgbClr val="657422" /></a:solidFill><a:latin typeface="Courier" /></a:rPr><a:t>LvS =</a:t></a:r><a:r><a:rPr><a:solidFill><a:srgbClr val="003B4F" /></a:solidFill><a:latin typeface="Courier" /></a:rPr><a:t> </a:t></a:r><a:r><a:rPr><a:solidFill><a:srgbClr val="4758AB" /></a:solidFill><a:latin typeface="Courier" /></a:rPr><a:t>olssmry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))</a:t></a:r><a:br /><a:br /><a:r><a:rPr><a:solidFill><a:srgbClr val="4758AB" /></a:solidFill><a:latin typeface="Courier" /></a:rPr><a:t>row.names</a:t></a:r><a:r><a:rPr><a:solidFill><a:srgbClr val="003B4F" /></a:solidFill><a:latin typeface="Courier" /></a:rPr><a:t>(olstab) =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20794D" /></a:solidFill><a:latin typeface="Courier" /></a:rPr><a:t>&quot;*Sanitation vs. ln(GDP)*&quot;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&quot;*Life Exp. vs. ln(GDP)*&quot;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&quot;*Life Exp. vs. Sanitation*&quot;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olstab,</a:t></a:r><a:br /><a:r><a:rPr><a:solidFill><a:srgbClr val="003B4F" /></a:solidFill><a:latin typeface="Courier" /></a:rPr><a:t>  </a:t></a:r><a:r><a:rPr><a:solidFill><a:srgbClr val="657422" /></a:solidFill><a:latin typeface="Courier" /></a:rPr><a:t>digit =</a:t></a:r><a:r><a:rPr><a:solidFill><a:srgbClr val="003B4F" /></a:solidFill><a:latin typeface="Courier" /></a:rPr><a:t> </a:t></a:r><a:r><a:rPr><a:solidFill><a:srgbClr val="AD0000" /></a:solidFill><a:latin typeface="Courier" /></a:rPr><a:t>5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col.names=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hat{a}$&quot;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hat{b}$&quot;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&quot;$R^2$&quot;</a:t></a:r><a:br /><a:r><a:rPr><a:solidFill><a:srgbClr val="003B4F" /></a:solidFill><a:latin typeface="Courier" /></a:rPr><a:t>  )</a:t></a:r><a:br /><a:r><a:rPr><a:solidFill><a:srgbClr val="003B4F" /></a:solidFill><a:latin typeface="Courier" /></a:rPr><a:t>)</a:t></a:r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1295400" /><a:gridCol w="1295400" /><a:gridCol w="1295400" /><a:gridCol w="1295400" /></a:tblGrid><a:tr h="0"><a:tc><a:txBody><a:bodyPr /><a:lstStyle /><a:p><a:endParaRPr /></a:p></a:txBody><a:tcPr /></a:tc><a:tc><a:txBody><a:bodyPr /><a:lstStyle /><a:p><a:pPr lvl="0" indent="0" marL="0" algn="r"><a:buNone /></a:pPr><a14:m><m:oMath xmlns:m="http://schemas.openxmlformats.org/officeDocument/2006/math"><m:acc><m:accPr><m:chr m:val="̂" /></m:accPr><m:e><m:r><m:t>a</m:t></m:r></m:e></m:acc></m:oMath></a14:m></a:p></a:txBody><a:tcPr /></a:tc><a:tc><a:txBody><a:bodyPr /><a:lstStyle /><a:p><a:pPr lvl="0" indent="0" marL="0" algn="r"><a:buNone /></a:pPr><a14:m><m:oMath xmlns:m="http://schemas.openxmlformats.org/officeDocument/2006/math"><m:acc><m:accPr><m:chr m:val="̂" /></m:accPr><m:e><m:r><m:t>b</m:t></m:r></m:e></m:acc></m:oMath></a14:m></a:p></a:txBody><a:tcPr /></a:tc><a:tc><a:txBody><a:bodyPr /><a:lstStyle /><a:p><a:pPr lvl="0" indent="0" marL="0" algn="r"><a:buNone /></a:pPr><a14:m><m:oMath xmlns:m="http://schemas.openxmlformats.org/officeDocument/2006/math"><m:sSup><m:e><m:r><m:t>R</m:t></m:r></m:e><m:sup><m:r><m:t>2</m:t></m:r></m:sup></m:sSup></m:oMath></a14:m></a:p></a:txBody><a:tcPr /></a:tc></a:tr><a:tr h="0"><a:tc><a:txBody><a:bodyPr /><a:lstStyle /><a:p><a:pPr lvl="0" indent="0" marL="0" algn="l"><a:buNone /></a:pPr><a:r><a:rPr i="1" /><a:t>Sanitation vs. ln(GDP)</a:t></a:r></a:p></a:txBody></a:tc><a:tc><a:txBody><a:bodyPr /><a:lstStyle /><a:p><a:pPr lvl="0" indent="0" marL="0" algn="r"><a:buNone /></a:pPr><a:r><a:rPr /><a:t>-70.79844</a:t></a:r></a:p></a:txBody></a:tc><a:tc><a:txBody><a:bodyPr /><a:lstStyle /><a:p><a:pPr lvl="0" indent="0" marL="0" algn="r"><a:buNone /></a:pPr><a:r><a:rPr /><a:t>16.77006</a:t></a:r></a:p></a:txBody></a:tc><a:tc><a:txBody><a:bodyPr /><a:lstStyle /><a:p><a:pPr lvl="0" indent="0" marL="0" algn="r"><a:buNone /></a:pPr><a:r><a:rPr /><a:t>0.65059</a:t></a:r></a:p></a:txBody></a:tc></a:tr><a:tr h="0"><a:tc><a:txBody><a:bodyPr /><a:lstStyle /><a:p><a:pPr lvl="0" indent="0" marL="0" algn="l"><a:buNone /></a:pPr><a:r><a:rPr i="1" /><a:t>Life Exp. vs. ln(GDP)</a:t></a:r></a:p></a:txBody></a:tc><a:tc><a:txBody><a:bodyPr /><a:lstStyle /><a:p><a:pPr lvl="0" indent="0" marL="0" algn="r"><a:buNone /></a:pPr><a:r><a:rPr /><a:t>30.24203</a:t></a:r></a:p></a:txBody></a:tc><a:tc><a:txBody><a:bodyPr /><a:lstStyle /><a:p><a:pPr lvl="0" indent="0" marL="0" algn="r"><a:buNone /></a:pPr><a:r><a:rPr /><a:t>4.71876</a:t></a:r></a:p></a:txBody></a:tc><a:tc><a:txBody><a:bodyPr /><a:lstStyle /><a:p><a:pPr lvl="0" indent="0" marL="0" algn="r"><a:buNone /></a:pPr><a:r><a:rPr /><a:t>0.59643</a:t></a:r></a:p></a:txBody></a:tc></a:tr><a:tr h="0"><a:tc><a:txBody><a:bodyPr /><a:lstStyle /><a:p><a:pPr lvl="0" indent="0" marL="0" algn="l"><a:buNone /></a:pPr><a:r><a:rPr i="1" /><a:t>Life Exp. vs. Sanitation</a:t></a:r></a:p></a:txBody></a:tc><a:tc><a:txBody><a:bodyPr /><a:lstStyle /><a:p><a:pPr lvl="0" indent="0" marL="0" algn="r"><a:buNone /></a:pPr><a:r><a:rPr /><a:t>53.22795</a:t></a:r></a:p></a:txBody></a:tc><a:tc><a:txBody><a:bodyPr /><a:lstStyle /><a:p><a:pPr lvl="0" indent="0" marL="0" algn="r"><a:buNone /></a:pPr><a:r><a:rPr /><a:t>0.23907</a:t></a:r></a:p></a:txBody></a:tc><a:tc><a:txBody><a:bodyPr /><a:lstStyle /><a:p><a:pPr lvl="0" indent="0" marL="0" algn="r"><a:buNone /></a:pPr><a:r><a:rPr /><a:t>0.66180</a:t></a:r></a:p></a:txBody></a:tc></a:tr></a:tbl></a:graphicData></a:graphic></p:graphicFrame></p:spTree></p:cSld></p:sld>
</file>

<file path=ppt/slides/slide1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 xmlns:m="http://schemas.openxmlformats.org/officeDocument/2006/math"><m:sSup><m:e><m:r><m:t>R</m:t></m:r></m:e><m:sup><m:r><m:t>2</m:t></m:r></m:sup></m:sSup></m:oMath></a14:m><a:r><a:rPr /><a:t>: Coefficient of Determination</a:t></a:r></a:p><a:p><a:pPr lvl="0" indent="0" marL="0"><a:spcBef><a:spcPts val="3000" /></a:spcBef><a:buNone /></a:pPr><a:r><a:rPr b="1" /><a:t>Least Absolute Deviation</a:t></a:r></a:p><a:p><a:pPr lvl="0" indent="0" marL="0"><a:buNone /></a:pPr><a:r><a:rPr i="1" /><a:t>Least absolute Deviation method</a:t></a:r><a:r><a:rPr /><a:t> reduces </a:t></a:r><a14:m><m:oMath xmlns:m="http://schemas.openxmlformats.org/officeDocument/2006/math"><m:sSub><m:e><m:r><m:t>e</m:t></m:r></m:e><m:sub><m:r><m:t>i</m:t></m:r></m:sub></m:sSub></m:oMath></a14:m><a:r><a:rPr /><a:t> by minimizing the </a:t></a:r><a:r><a:rPr i="1" /><a:t>sum of absolute deviations</a:t></a:r><a:r><a:rPr /><a:t> </a:t></a:r><a14:m><m:oMath xmlns:m="http://schemas.openxmlformats.org/officeDocument/2006/math"><m:r><m:rPr><m:sty m:val="p" /></m:rPr><m:t>∑</m:t></m:r><m:d><m:dPr><m:begChr m:val="|" /><m:endChr m:val="|" /><m:sepChr m:val="" /><m:grow /></m:dPr><m:e><m:sSub><m:e><m:r><m:t>e</m:t></m:r></m:e><m:sub><m:r><m:t>i</m:t></m:r></m:sub></m:sSub></m:e></m:d></m:oMath></a14:m><a:r><a:rPr /><a:t>.</a:t></a:r></a:p><a:p><a:pPr lvl="0" indent="0"><a:buNone /></a:pPr><a:r><a:rPr><a:solidFill><a:srgbClr val="003B4F" /></a:solidFill><a:latin typeface="Courier" /></a:rPr><a:t>ladsmry = function(</a:t></a:r><a:br /><a:r><a:rPr><a:solidFill><a:srgbClr val="003B4F" /></a:solidFill><a:latin typeface="Courier" /></a:rPr><a:t>    d, x_map, y_map,</a:t></a:r><a:br /><a:r><a:rPr><a:solidFill><a:srgbClr val="003B4F" /></a:solidFill><a:latin typeface="Courier" /></a:rPr><a:t>    </a:t></a:r><a:r><a:rPr><a:solidFill><a:srgbClr val="657422" /></a:solidFill><a:latin typeface="Courier" /></a:rPr><a:t>x_lab=</a:t></a:r><a:r><a:rPr><a:solidFill><a:srgbClr val="4758AB" /></a:solidFill><a:latin typeface="Courier" /></a:rPr><a:t>waiver</a:t></a:r><a:r><a:rPr><a:solidFill><a:srgbClr val="003B4F" /></a:solidFill><a:latin typeface="Courier" /></a:rPr><a:t>(), </a:t></a:r><a:r><a:rPr><a:solidFill><a:srgbClr val="657422" /></a:solidFill><a:latin typeface="Courier" /></a:rPr><a:t>y_lab=</a:t></a:r><a:r><a:rPr><a:solidFill><a:srgbClr val="4758AB" /></a:solidFill><a:latin typeface="Courier" /></a:rPr><a:t>waiver</a:t></a:r><a:r><a:rPr><a:solidFill><a:srgbClr val="003B4F" /></a:solidFill><a:latin typeface="Courier" /></a:rPr><a:t>(),</a:t></a:r><a:br /><a:r><a:rPr><a:solidFill><a:srgbClr val="003B4F" /></a:solidFill><a:latin typeface="Courier" /></a:rPr><a:t>    </a:t></a:r><a:r><a:rPr><a:solidFill><a:srgbClr val="657422" /></a:solidFill><a:latin typeface="Courier" /></a:rPr><a:t>title=</a:t></a:r><a:r><a:rPr><a:solidFill><a:srgbClr val="4758AB" /></a:solidFill><a:latin typeface="Courier" /></a:rPr><a:t>waiver</a:t></a:r><a:r><a:rPr><a:solidFill><a:srgbClr val="003B4F" /></a:solidFill><a:latin typeface="Courier" /></a:rPr><a:t>()</a:t></a:r><a:br /><a:r><a:rPr><a:solidFill><a:srgbClr val="003B4F" /></a:solidFill><a:latin typeface="Courier" /></a:rPr><a:t>){</a:t></a:r><a:br /><a:r><a:rPr><a:solidFill><a:srgbClr val="003B4F" /></a:solidFill><a:latin typeface="Courier" /></a:rPr><a:t>  model = </a:t></a:r><a:r><a:rPr><a:solidFill><a:srgbClr val="4758AB" /></a:solidFill><a:latin typeface="Courier" /></a:rPr><a:t>rq</a:t></a:r><a:r><a:rPr><a:solidFill><a:srgbClr val="003B4F" /></a:solidFill><a:latin typeface="Courier" /></a:rPr><a:t>(</a:t></a:r><a:r><a:rPr><a:solidFill><a:srgbClr val="657422" /></a:solidFill><a:latin typeface="Courier" /></a:rPr><a:t>formula=</a:t></a:r><a:r><a:rPr><a:solidFill><a:srgbClr val="003B4F" /></a:solidFill><a:latin typeface="Courier" /></a:rPr><a:t>y_map</a:t></a:r><a:r><a:rPr><a:solidFill><a:srgbClr val="5E5E5E" /></a:solidFill><a:latin typeface="Courier" /></a:rPr><a:t>~</a:t></a:r><a:r><a:rPr><a:solidFill><a:srgbClr val="003B4F" /></a:solidFill><a:latin typeface="Courier" /></a:rPr><a:t>x_map)</a:t></a:r><a:br /><a:r><a:rPr><a:solidFill><a:srgbClr val="003B4F" /></a:solidFill><a:latin typeface="Courier" /></a:rPr><a:t>  smry = </a:t></a:r><a:r><a:rPr><a:solidFill><a:srgbClr val="4758AB" /></a:solidFill><a:latin typeface="Courier" /></a:rPr><a:t>summary</a:t></a:r><a:r><a:rPr><a:solidFill><a:srgbClr val="003B4F" /></a:solidFill><a:latin typeface="Courier" /></a:rPr><a:t>(model)</a:t></a:r><a:br /><a:r><a:rPr><a:solidFill><a:srgbClr val="003B4F" /></a:solidFill><a:latin typeface="Courier" /></a:rPr><a:t>  </a:t></a:r><a:br /><a:r><a:rPr><a:solidFill><a:srgbClr val="003B4F" /></a:solidFill><a:latin typeface="Courier" /></a:rPr><a:t>  smryvec =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as.numeric</a:t></a:r><a:r><a:rPr><a:solidFill><a:srgbClr val="003B4F" /></a:solidFill><a:latin typeface="Courier" /></a:rPr><a:t>(model</a:t></a:r><a:r><a:rPr><a:solidFill><a:srgbClr val="5E5E5E" /></a:solidFill><a:latin typeface="Courier" /></a:rPr><a:t>$</a:t></a:r><a:r><a:rPr><a:solidFill><a:srgbClr val="003B4F" /></a:solidFill><a:latin typeface="Courier" /></a:rPr><a:t>coefficients[</a:t></a:r><a:r><a:rPr><a:solidFill><a:srgbClr val="AD0000" /></a:solidFill><a:latin typeface="Courier" /></a:rPr><a:t>1</a:t></a:r><a:r><a:rPr><a:solidFill><a:srgbClr val="003B4F" /></a:solidFill><a:latin typeface="Courier" /></a:rPr><a:t>]),</a:t></a:r><a:br /><a:r><a:rPr><a:solidFill><a:srgbClr val="003B4F" /></a:solidFill><a:latin typeface="Courier" /></a:rPr><a:t>    </a:t></a:r><a:r><a:rPr><a:solidFill><a:srgbClr val="4758AB" /></a:solidFill><a:latin typeface="Courier" /></a:rPr><a:t>as.numeric</a:t></a:r><a:r><a:rPr><a:solidFill><a:srgbClr val="003B4F" /></a:solidFill><a:latin typeface="Courier" /></a:rPr><a:t>(model</a:t></a:r><a:r><a:rPr><a:solidFill><a:srgbClr val="5E5E5E" /></a:solidFill><a:latin typeface="Courier" /></a:rPr><a:t>$</a:t></a:r><a:r><a:rPr><a:solidFill><a:srgbClr val="003B4F" /></a:solidFill><a:latin typeface="Courier" /></a:rPr><a:t>coefficients[</a:t></a:r><a:r><a:rPr><a:solidFill><a:srgbClr val="AD0000" /></a:solidFill><a:latin typeface="Courier" /></a:rPr><a:t>2</a:t></a:r><a:r><a:rPr><a:solidFill><a:srgbClr val="003B4F" /></a:solidFill><a:latin typeface="Courier" /></a:rPr><a:t>])</a:t></a:r><a:br /><a:r><a:rPr><a:solidFill><a:srgbClr val="003B4F" /></a:solidFill><a:latin typeface="Courier" /></a:rPr><a:t>  )</a:t></a:r><a:br /><a:r><a:rPr><a:solidFill><a:srgbClr val="003B4F" /></a:solidFill><a:latin typeface="Courier" /></a:rPr><a:t>  </a:t></a:r><a:br /><a:r><a:rPr><a:solidFill><a:srgbClr val="003B4F" /></a:solidFill><a:latin typeface="Courier" /></a:rPr><a:t>  </a:t></a:r><a:r><a:rPr><a:solidFill><a:srgbClr val="4758AB" /></a:solidFill><a:latin typeface="Courier" /></a:rPr><a:t>return</a:t></a:r><a:r><a:rPr><a:solidFill><a:srgbClr val="003B4F" /></a:solidFill><a:latin typeface="Courier" /></a:rPr><a:t>(smryvec)</a:t></a:r><a:br /><a:r><a:rPr><a:solidFill><a:srgbClr val="003B4F" /></a:solidFill><a:latin typeface="Courier" /></a:rPr><a:t>}</a:t></a:r><a:br /><a:br /><a:r><a:rPr><a:solidFill><a:srgbClr val="003B4F" /></a:solidFill><a:latin typeface="Courier" /></a:rPr><a:t>olstab = </a:t></a:r><a:r><a:rPr><a:solidFill><a:srgbClr val="4758AB" /></a:solidFill><a:latin typeface="Courier" /></a:rPr><a:t>t</a:t></a:r><a:r><a:rPr><a:solidFill><a:srgbClr val="003B4F" /></a:solidFill><a:latin typeface="Courier" /></a:rPr><a:t>(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SvG =</a:t></a:r><a:r><a:rPr><a:solidFill><a:srgbClr val="003B4F" /></a:solidFill><a:latin typeface="Courier" /></a:rPr><a:t> </a:t></a:r><a:r><a:rPr><a:solidFill><a:srgbClr val="4758AB" /></a:solidFill><a:latin typeface="Courier" /></a:rPr><a:t>ladsmry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lngdp, 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</a:t></a:r><a:r><a:rPr><a:solidFill><a:srgbClr val="657422" /></a:solidFill><a:latin typeface="Courier" /></a:rPr><a:t>LvG =</a:t></a:r><a:r><a:rPr><a:solidFill><a:srgbClr val="003B4F" /></a:solidFill><a:latin typeface="Courier" /></a:rPr><a:t> </a:t></a:r><a:r><a:rPr><a:solidFill><a:srgbClr val="4758AB" /></a:solidFill><a:latin typeface="Courier" /></a:rPr><a:t>ladsmry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lngdp, d</a:t></a:r><a:r><a:rPr><a:solidFill><a:srgbClr val="5E5E5E" /></a:solidFill><a:latin typeface="Courier" /></a:rPr><a:t>$</a:t></a:r><a:r><a:rPr><a:solidFill><a:srgbClr val="003B4F" /></a:solidFill><a:latin typeface="Courier" /></a:rPr><a:t>lfx),</a:t></a:r><a:br /><a:r><a:rPr><a:solidFill><a:srgbClr val="003B4F" /></a:solidFill><a:latin typeface="Courier" /></a:rPr><a:t>  </a:t></a:r><a:r><a:rPr><a:solidFill><a:srgbClr val="657422" /></a:solidFill><a:latin typeface="Courier" /></a:rPr><a:t>LvS =</a:t></a:r><a:r><a:rPr><a:solidFill><a:srgbClr val="003B4F" /></a:solidFill><a:latin typeface="Courier" /></a:rPr><a:t> </a:t></a:r><a:r><a:rPr><a:solidFill><a:srgbClr val="4758AB" /></a:solidFill><a:latin typeface="Courier" /></a:rPr><a:t>ladsmry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))</a:t></a:r><a:br /><a:br /><a:r><a:rPr><a:solidFill><a:srgbClr val="4758AB" /></a:solidFill><a:latin typeface="Courier" /></a:rPr><a:t>row.names</a:t></a:r><a:r><a:rPr><a:solidFill><a:srgbClr val="003B4F" /></a:solidFill><a:latin typeface="Courier" /></a:rPr><a:t>(olstab) =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20794D" /></a:solidFill><a:latin typeface="Courier" /></a:rPr><a:t>&quot;*Sanitation vs. ln(GDP)*&quot;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&quot;*Life Exp. vs. ln(GDP)*&quot;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&quot;*Life Exp. vs. Sanitation*&quot;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olstab,</a:t></a:r><a:br /><a:r><a:rPr><a:solidFill><a:srgbClr val="003B4F" /></a:solidFill><a:latin typeface="Courier" /></a:rPr><a:t>  </a:t></a:r><a:r><a:rPr><a:solidFill><a:srgbClr val="657422" /></a:solidFill><a:latin typeface="Courier" /></a:rPr><a:t>digit =</a:t></a:r><a:r><a:rPr><a:solidFill><a:srgbClr val="003B4F" /></a:solidFill><a:latin typeface="Courier" /></a:rPr><a:t> </a:t></a:r><a:r><a:rPr><a:solidFill><a:srgbClr val="AD0000" /></a:solidFill><a:latin typeface="Courier" /></a:rPr><a:t>5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col.names=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hat{a}$&quot;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hat{b}$&quot;</a:t></a:r><a:br /><a:r><a:rPr><a:solidFill><a:srgbClr val="003B4F" /></a:solidFill><a:latin typeface="Courier" /></a:rPr><a:t>  )</a:t></a:r><a:br /><a:r><a:rPr><a:solidFill><a:srgbClr val="003B4F" /></a:solidFill><a:latin typeface="Courier" /></a:rPr><a:t>)</a:t></a:r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1727200" /><a:gridCol w="1727200" /><a:gridCol w="1727200" /></a:tblGrid><a:tr h="0"><a:tc><a:txBody><a:bodyPr /><a:lstStyle /><a:p><a:endParaRPr /></a:p></a:txBody><a:tcPr /></a:tc><a:tc><a:txBody><a:bodyPr /><a:lstStyle /><a:p><a:pPr lvl="0" indent="0" marL="0" algn="r"><a:buNone /></a:pPr><a14:m><m:oMath xmlns:m="http://schemas.openxmlformats.org/officeDocument/2006/math"><m:acc><m:accPr><m:chr m:val="̂" /></m:accPr><m:e><m:r><m:t>a</m:t></m:r></m:e></m:acc></m:oMath></a14:m></a:p></a:txBody><a:tcPr /></a:tc><a:tc><a:txBody><a:bodyPr /><a:lstStyle /><a:p><a:pPr lvl="0" indent="0" marL="0" algn="r"><a:buNone /></a:pPr><a14:m><m:oMath xmlns:m="http://schemas.openxmlformats.org/officeDocument/2006/math"><m:acc><m:accPr><m:chr m:val="̂" /></m:accPr><m:e><m:r><m:t>b</m:t></m:r></m:e></m:acc></m:oMath></a14:m></a:p></a:txBody><a:tcPr /></a:tc></a:tr><a:tr h="0"><a:tc><a:txBody><a:bodyPr /><a:lstStyle /><a:p><a:pPr lvl="0" indent="0" marL="0" algn="l"><a:buNone /></a:pPr><a:r><a:rPr i="1" /><a:t>Sanitation vs. ln(GDP)</a:t></a:r></a:p></a:txBody></a:tc><a:tc><a:txBody><a:bodyPr /><a:lstStyle /><a:p><a:pPr lvl="0" indent="0" marL="0" algn="r"><a:buNone /></a:pPr><a:r><a:rPr /><a:t>-71.23153</a:t></a:r></a:p></a:txBody></a:tc><a:tc><a:txBody><a:bodyPr /><a:lstStyle /><a:p><a:pPr lvl="0" indent="0" marL="0" algn="r"><a:buNone /></a:pPr><a:r><a:rPr /><a:t>16.80472</a:t></a:r></a:p></a:txBody></a:tc></a:tr><a:tr h="0"><a:tc><a:txBody><a:bodyPr /><a:lstStyle /><a:p><a:pPr lvl="0" indent="0" marL="0" algn="l"><a:buNone /></a:pPr><a:r><a:rPr i="1" /><a:t>Life Exp. vs. ln(GDP)</a:t></a:r></a:p></a:txBody></a:tc><a:tc><a:txBody><a:bodyPr /><a:lstStyle /><a:p><a:pPr lvl="0" indent="0" marL="0" algn="r"><a:buNone /></a:pPr><a:r><a:rPr /><a:t>31.99047</a:t></a:r></a:p></a:txBody></a:tc><a:tc><a:txBody><a:bodyPr /><a:lstStyle /><a:p><a:pPr lvl="0" indent="0" marL="0" algn="r"><a:buNone /></a:pPr><a:r><a:rPr /><a:t>4.61340</a:t></a:r></a:p></a:txBody></a:tc></a:tr><a:tr h="0"><a:tc><a:txBody><a:bodyPr /><a:lstStyle /><a:p><a:pPr lvl="0" indent="0" marL="0" algn="l"><a:buNone /></a:pPr><a:r><a:rPr i="1" /><a:t>Life Exp. vs. Sanitation</a:t></a:r></a:p></a:txBody></a:tc><a:tc><a:txBody><a:bodyPr /><a:lstStyle /><a:p><a:pPr lvl="0" indent="0" marL="0" algn="r"><a:buNone /></a:pPr><a:r><a:rPr /><a:t>53.73041</a:t></a:r></a:p></a:txBody></a:tc><a:tc><a:txBody><a:bodyPr /><a:lstStyle /><a:p><a:pPr lvl="0" indent="0" marL="0" algn="r"><a:buNone /></a:pPr><a:r><a:rPr /><a:t>0.23963</a:t></a:r></a:p></a:txBody></a:tc></a:tr></a:tbl></a:graphicData></a:graphic></p:graphicFrame></p:spTree></p:cSld>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Line fitting</a:t>
            </a:r>
          </a:p>
          <a:p>
            <a:pPr lvl="0" indent="0" marL="0">
              <a:buNone/>
            </a:pPr>
            <a:r>
              <a:rPr/>
              <a:t>Plotting the estimated </a:t>
            </a:r>
            <a:r>
              <a:rPr i="1"/>
              <a:t>Linear Model</a:t>
            </a:r>
            <a:r>
              <a:rPr/>
              <a:t> on the Scatter Plot.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linearplot = function(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d, x_map, y_map,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x_lab=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y_lab=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plot1 =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(d, 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x_map,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y_map))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plot.background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element_rect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"#f9f5d7"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panel.grid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"#d5c4a1"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axis.line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"#928374"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x_lab,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y=</a:t>
            </a:r>
            <a:r>
              <a:rPr>
                <a:solidFill>
                  <a:srgbClr val="003B4F"/>
                </a:solidFill>
                <a:latin typeface="Courier"/>
              </a:rPr>
              <a:t>y_lab,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title=</a:t>
            </a:r>
            <a:r>
              <a:rPr>
                <a:solidFill>
                  <a:srgbClr val="003B4F"/>
                </a:solidFill>
                <a:latin typeface="Courier"/>
              </a:rPr>
              <a:t>title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method=</a:t>
            </a:r>
            <a:r>
              <a:rPr>
                <a:solidFill>
                  <a:srgbClr val="20794D"/>
                </a:solidFill>
                <a:latin typeface="Courier"/>
              </a:rPr>
              <a:t>"lm"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formula=</a:t>
            </a:r>
            <a:r>
              <a:rPr>
                <a:solidFill>
                  <a:srgbClr val="003B4F"/>
                </a:solidFill>
                <a:latin typeface="Courier"/>
              </a:rPr>
              <a:t>y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x,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se=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"Ordinary Least Squares"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method=</a:t>
            </a:r>
            <a:r>
              <a:rPr>
                <a:solidFill>
                  <a:srgbClr val="20794D"/>
                </a:solidFill>
                <a:latin typeface="Courier"/>
              </a:rPr>
              <a:t>"rq"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formula=</a:t>
            </a:r>
            <a:r>
              <a:rPr>
                <a:solidFill>
                  <a:srgbClr val="003B4F"/>
                </a:solidFill>
                <a:latin typeface="Courier"/>
              </a:rPr>
              <a:t>y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x,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se=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"Least Absolute Deviation"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20794D"/>
                </a:solidFill>
                <a:latin typeface="Courier"/>
              </a:rPr>
              <a:t>"Linear Model"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scale_color_manual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values=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"#cc241d80"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"#45858880"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(plot1)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Sanitation vs. GDP per Capita</a:t>
            </a:r>
          </a:p>
        </p:txBody>
      </p:sp>
      <p:pic>
        <p:nvPicPr>
          <p:cNvPr descr="End_Sem_Presentation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Life Expectancy vs. GDP per Capita</a:t>
            </a:r>
          </a:p>
        </p:txBody>
      </p:sp>
      <p:pic>
        <p:nvPicPr>
          <p:cNvPr descr="End_Sem_Presentation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Life Expectation vs. Sanitation</a:t>
            </a:r>
          </a:p>
        </p:txBody>
      </p:sp>
      <p:pic>
        <p:nvPicPr>
          <p:cNvPr descr="End_Sem_Presentation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Correlation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2044700"/>
          <a:ext cx="89408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Semi-Partial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Partial Correlation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i="1"/>
                        <a:t>Sanitation vs. ln(GDP)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0.2807101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0.4826925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i="1"/>
                        <a:t>Life Exp. vs. ln(GDP)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0.1964415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0.3377892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i="1"/>
                        <a:t>Life Exp. vs. Sanitation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0.3224245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0.5075384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Overview</a:t>
                </a:r>
              </a:p>
              <a:p>
                <a:pPr lvl="0" indent="0" marL="0">
                  <a:buNone/>
                </a:pPr>
                <a:r>
                  <a:rPr/>
                  <a:t>This presentation demonstrates the capabilities of </a:t>
                </a:r>
                <a:r>
                  <a:rPr i="1"/>
                  <a:t>Bivariate Analysis</a:t>
                </a:r>
                <a:r>
                  <a:rPr/>
                  <a:t> on datasets, to infer relationship between various features of Nations.</a:t>
                </a:r>
              </a:p>
              <a:p>
                <a:pPr lvl="0"/>
                <a:r>
                  <a:rPr b="1"/>
                  <a:t>log of GDP per capita</a:t>
                </a:r>
                <a:r>
                  <a:rPr/>
                  <a:t>: Logarithm (base </a:t>
                </a: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) of Gross Domestic Product (in $) per citizen. Adjusted for Inflation. [</a:t>
                </a:r>
                <a:r>
                  <a:rPr i="1"/>
                  <a:t>lngdp</a:t>
                </a:r>
                <a:r>
                  <a:rPr/>
                  <a:t>]</a:t>
                </a:r>
              </a:p>
              <a:p>
                <a:pPr lvl="0"/>
                <a:r>
                  <a:rPr b="1"/>
                  <a:t>Sanitation Access %</a:t>
                </a:r>
                <a:r>
                  <a:rPr/>
                  <a:t>: Percentage of people using at least basic Sanitation facilities, not shared with other households. [</a:t>
                </a:r>
                <a:r>
                  <a:rPr i="1"/>
                  <a:t>snt</a:t>
                </a:r>
                <a:r>
                  <a:rPr/>
                  <a:t>]</a:t>
                </a:r>
              </a:p>
              <a:p>
                <a:pPr lvl="0"/>
                <a:r>
                  <a:rPr b="1"/>
                  <a:t>Life Expectancy</a:t>
                </a:r>
                <a:r>
                  <a:rPr/>
                  <a:t>: The average number of years a newly born child would live, provided current mortality patterns hold. [</a:t>
                </a:r>
                <a:r>
                  <a:rPr i="1"/>
                  <a:t>lfx</a:t>
                </a:r>
                <a:r>
                  <a:rPr/>
                  <a:t>]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Data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script.dir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"~/Documents/Indian_Statistical_Institute/Sem_1/Statistical_Methods_1/Projects/Final_Sem/Formal"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setwd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(script.dir)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numerise = function(x){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x[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grepl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"k$"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x)]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as.numeric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"k$"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x[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grepl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"k$"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x)]))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^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x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as.numeric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return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}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d1_raw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read.csv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file.path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"."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"Data"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"gdp.csv"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fileEncoding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'UTF-8-BOM'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d2_raw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read.csv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file.path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"."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"Data"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"sanitation.csv"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fileEncoding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'UTF-8-BOM'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d3_raw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read.csv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file.path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"."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"Data"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"life_expectancy.csv"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fileEncoding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'UTF-8-BOM'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yearname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"X2010"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d1 = d1_raw[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!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is.na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numerise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(d1_raw[, yearname])),][,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yearname)]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colnames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(d1)[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"lngdp"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d2 = d2_raw[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!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is.na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numerise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(d2_raw[, yearname])),][,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yearname)]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colnames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(d2)[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"snt"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d3 = d3_raw[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!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is.na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numerise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(d3_raw[, yearname])),][,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yearname)]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colnames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(d3)[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"lfx"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dtemp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merge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x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d1,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d2,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by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merge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x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dtemp,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d3,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by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lngdp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log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numerise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lngdp))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write.csv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(d,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"./Data/assembled.csv"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kable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head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(d, 6L))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75200" y="1447800"/>
          <a:ext cx="51943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lngdp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lfx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Afghanistan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6.265301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60.5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Albania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8.183118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78.1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Algeria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8.273847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74.5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Andorra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10.454495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81.8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Angola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8.291547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60.2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Antigua and Barbuda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9.546813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86.3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75.9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FREE DATA FROM </a:t>
            </a:r>
            <a:r>
              <a:rPr>
                <a:hlinkClick r:id="rId2"/>
              </a:rPr>
              <a:t>UN</a:t>
            </a:r>
            <a:r>
              <a:rPr/>
              <a:t>, </a:t>
            </a:r>
            <a:r>
              <a:rPr>
                <a:hlinkClick r:id="rId3"/>
              </a:rPr>
              <a:t>WORLD BANK</a:t>
            </a:r>
            <a:r>
              <a:rPr/>
              <a:t>, </a:t>
            </a:r>
            <a:r>
              <a:rPr>
                <a:hlinkClick r:id="rId4"/>
              </a:rPr>
              <a:t>WHO</a:t>
            </a:r>
            <a:r>
              <a:rPr/>
              <a:t>, </a:t>
            </a:r>
            <a:r>
              <a:rPr>
                <a:hlinkClick r:id="rId5"/>
              </a:rPr>
              <a:t>IMHE</a:t>
            </a:r>
            <a:r>
              <a:rPr/>
              <a:t> VIA </a:t>
            </a:r>
            <a:r>
              <a:rPr>
                <a:hlinkClick r:id="rId6"/>
              </a:rPr>
              <a:t>GAPMINDER.ORG</a:t>
            </a:r>
            <a:r>
              <a:rPr/>
              <a:t>, </a:t>
            </a:r>
            <a:r>
              <a:rPr>
                <a:hlinkClick r:id="rId7"/>
              </a:rPr>
              <a:t>CC-BY LICENSE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1154954" y="1447800" /><a:ext cx="3401064" cy="1447800" /></a:xfrm></p:spPr><p:txBody><a:bodyPr /><a:lstStyle /><a:p><a:pPr lvl="0" indent="0" marL="0"><a:buNone /></a:pPr><a:r><a:rPr /><a:t>Univariate Statistics</a:t></a:r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spcBef><a:spcPts val="3000" /></a:spcBef><a:buNone /></a:pPr><a:r><a:rPr b="1" /><a:t>Measures of Central Tendency</a:t></a:r></a:p><a:p><a:pPr lvl="0" indent="0" marL="0"><a:buNone /></a:pPr><a:r><a:rPr i="1" /><a:t>Mean or Arithmetic Mean</a:t></a:r><a:r><a:rPr /><a:t> </a:t></a:r><a14:m><m:oMath xmlns:m="http://schemas.openxmlformats.org/officeDocument/2006/math"><m:acc><m:accPr><m:chr m:val="‾" /></m:accPr><m:e><m:r><m:t>x</m:t></m:r></m:e></m:acc></m:oMath></a14:m><a:r><a:rPr /><a:t>, </a:t></a:r><a:r><a:rPr i="1" /><a:t>Geometric Mean</a:t></a:r><a:r><a:rPr /><a:t> </a:t></a:r><a14:m><m:oMath xmlns:m="http://schemas.openxmlformats.org/officeDocument/2006/math"><m:r><m:rPr><m:sty m:val="p" /></m:rPr><m:t>GM</m:t></m:r><m:d><m:dPr><m:begChr m:val="(" /><m:endChr m:val=")" /><m:sepChr m:val="" /><m:grow /></m:dPr><m:e><m:r><m:t>x</m:t></m:r></m:e></m:d></m:oMath></a14:m><a:r><a:rPr /><a:t>, </a:t></a:r><a:r><a:rPr i="1" /><a:t>Harmonic Mean</a:t></a:r><a:r><a:rPr /><a:t> </a:t></a:r><a14:m><m:oMath xmlns:m="http://schemas.openxmlformats.org/officeDocument/2006/math"><m:r><m:rPr><m:sty m:val="p" /></m:rPr><m:t>HM</m:t></m:r><m:d><m:dPr><m:begChr m:val="(" /><m:endChr m:val=")" /><m:sepChr m:val="" /><m:grow /></m:dPr><m:e><m:r><m:t>x</m:t></m:r></m:e></m:d></m:oMath></a14:m><a:r><a:rPr /><a:t>, </a:t></a:r><a:r><a:rPr i="1" /><a:t>Median</a:t></a:r><a:r><a:rPr /><a:t> </a:t></a:r><a14:m><m:oMath xmlns:m="http://schemas.openxmlformats.org/officeDocument/2006/math"><m:r><m:rPr><m:sty m:val="p" /></m:rPr><m:t>median</m:t></m:r><m:d><m:dPr><m:begChr m:val="(" /><m:endChr m:val=")" /><m:sepChr m:val="" /><m:grow /></m:dPr><m:e><m:r><m:t>x</m:t></m:r></m:e></m:d></m:oMath></a14:m><a:r><a:rPr /><a:t> and </a:t></a:r><a:r><a:rPr i="1" /><a:t>Mode</a:t></a:r><a:r><a:rPr /><a:t> </a:t></a:r><a14:m><m:oMath xmlns:m="http://schemas.openxmlformats.org/officeDocument/2006/math"><m:r><m:rPr><m:sty m:val="p" /></m:rPr><m:t>mode</m:t></m:r><m:d><m:dPr><m:begChr m:val="(" /><m:endChr m:val=")" /><m:sepChr m:val="" /><m:grow /></m:dPr><m:e><m:r><m:t>x</m:t></m:r></m:e></m:d></m:oMath></a14:m><a:r><a:rPr /><a:t> are some measures of </a:t></a:r><a:r><a:rPr i="1" /><a:t>central tendency</a:t></a:r><a:r><a:rPr /><a:t> in the sample.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m:mc><m:mcPr><m:mcJc m:val="right" /><m:count m:val="1" /></m:mcPr></m:mc></m:mcs></m:mPr><m:mr><m:e><m:acc><m:accPr><m:chr m:val="‾" /></m:accPr><m:e><m:r><m:t>x</m:t></m:r></m:e></m:acc><m:r><m:rPr><m:sty m:val="p" /></m:rPr><m:t>=</m:t></m:r><m:f><m:fPr><m:type m:val="bar" /></m:fPr><m:num><m:nary><m:naryPr><m:chr m:val="∑" /><m:limLoc m:val="undOvr" /><m:subHide m:val="0" /><m:supHide m:val="0" /></m:naryPr><m:sub><m:r><m:t>i</m:t></m:r><m:r><m:rPr><m:sty m:val="p" /></m:rPr><m:t>=</m:t></m:r><m:r><m:t>1</m:t></m:r></m:sub><m:sup><m:r><m:t>n</m:t></m:r></m:sup><m:e><m:d><m:dPr><m:begChr m:val="(" /><m:endChr m:val=")" /><m:sepChr m:val="" /><m:grow /></m:dPr><m:e><m:sSub><m:e><m:r><m:t>x</m:t></m:r></m:e><m:sub><m:r><m:t>i</m:t></m:r></m:sub></m:sSub></m:e></m:d></m:e></m:nary></m:num><m:den><m:r><m:t>n</m:t></m:r></m:den></m:f></m:e><m:e /><m:e><m:r><m:rPr><m:sty m:val="p" /></m:rPr><m:t>GM</m:t></m:r><m:d><m:dPr><m:begChr m:val="(" /><m:endChr m:val=")" /><m:sepChr m:val="" /><m:grow /></m:dPr><m:e><m:r><m:t>x</m:t></m:r></m:e></m:d><m:r><m:rPr><m:sty m:val="p" /></m:rPr><m:t>=</m:t></m:r><m:sSup><m:e><m:d><m:dPr><m:begChr m:val="(" /><m:endChr m:val=")" /><m:sepChr m:val="" /><m:grow /></m:dPr><m:e><m:nary><m:naryPr><m:chr m:val="∏" /><m:limLoc m:val="undOvr" /><m:subHide m:val="0" /><m:supHide m:val="0" /></m:naryPr><m:sub><m:r><m:t>i</m:t></m:r><m:r><m:rPr><m:sty m:val="p" /></m:rPr><m:t>=</m:t></m:r><m:r><m:t>1</m:t></m:r></m:sub><m:sup><m:r><m:t>n</m:t></m:r></m:sup><m:e><m:sSub><m:e><m:r><m:t>a</m:t></m:r></m:e><m:sub><m:r><m:t>i</m:t></m:r></m:sub></m:sSub></m:e></m:nary></m:e></m:d></m:e><m:sup><m:f><m:fPr><m:type m:val="bar" /></m:fPr><m:num><m:r><m:t>1</m:t></m:r></m:num><m:den><m:r><m:t>n</m:t></m:r></m:den></m:f></m:sup></m:sSup></m:e></m:mr></m:m></m:oMath></m:oMathPara></a14:m></a:p><a:p><a:pPr lvl="0" indent="0"><a:buNone /></a:pPr><a:r><a:rPr><a:solidFill><a:srgbClr val="003B4F" /></a:solidFill><a:latin typeface="Courier" /></a:rPr><a:t>getmode &lt;- function(v) {</a:t></a:r><a:br /><a:r><a:rPr><a:solidFill><a:srgbClr val="003B4F" /></a:solidFill><a:latin typeface="Courier" /></a:rPr><a:t> uniqv &lt;- </a:t></a:r><a:r><a:rPr><a:solidFill><a:srgbClr val="4758AB" /></a:solidFill><a:latin typeface="Courier" /></a:rPr><a:t>unique</a:t></a:r><a:r><a:rPr><a:solidFill><a:srgbClr val="003B4F" /></a:solidFill><a:latin typeface="Courier" /></a:rPr><a:t>(v)</a:t></a:r><a:br /><a:r><a:rPr><a:solidFill><a:srgbClr val="003B4F" /></a:solidFill><a:latin typeface="Courier" /></a:rPr><a:t> freq = </a:t></a:r><a:r><a:rPr><a:solidFill><a:srgbClr val="4758AB" /></a:solidFill><a:latin typeface="Courier" /></a:rPr><a:t>max</a:t></a:r><a:r><a:rPr><a:solidFill><a:srgbClr val="003B4F" /></a:solidFill><a:latin typeface="Courier" /></a:rPr><a:t>(</a:t></a:r><a:r><a:rPr><a:solidFill><a:srgbClr val="4758AB" /></a:solidFill><a:latin typeface="Courier" /></a:rPr><a:t>tabulate</a:t></a:r><a:r><a:rPr><a:solidFill><a:srgbClr val="003B4F" /></a:solidFill><a:latin typeface="Courier" /></a:rPr><a:t>(</a:t></a:r><a:r><a:rPr><a:solidFill><a:srgbClr val="4758AB" /></a:solidFill><a:latin typeface="Courier" /></a:rPr><a:t>match</a:t></a:r><a:r><a:rPr><a:solidFill><a:srgbClr val="003B4F" /></a:solidFill><a:latin typeface="Courier" /></a:rPr><a:t>(v, uniqv)))</a:t></a:r><a:br /><a:r><a:rPr><a:solidFill><a:srgbClr val="003B4F" /></a:solidFill><a:latin typeface="Courier" /></a:rPr><a:t> res = uniqv[</a:t></a:r><a:r><a:rPr><a:solidFill><a:srgbClr val="4758AB" /></a:solidFill><a:latin typeface="Courier" /></a:rPr><a:t>which.max</a:t></a:r><a:r><a:rPr><a:solidFill><a:srgbClr val="003B4F" /></a:solidFill><a:latin typeface="Courier" /></a:rPr><a:t>(</a:t></a:r><a:r><a:rPr><a:solidFill><a:srgbClr val="4758AB" /></a:solidFill><a:latin typeface="Courier" /></a:rPr><a:t>tabulate</a:t></a:r><a:r><a:rPr><a:solidFill><a:srgbClr val="003B4F" /></a:solidFill><a:latin typeface="Courier" /></a:rPr><a:t>(</a:t></a:r><a:r><a:rPr><a:solidFill><a:srgbClr val="4758AB" /></a:solidFill><a:latin typeface="Courier" /></a:rPr><a:t>match</a:t></a:r><a:r><a:rPr><a:solidFill><a:srgbClr val="003B4F" /></a:solidFill><a:latin typeface="Courier" /></a:rPr><a:t>(v, uniqv)))]</a:t></a:r><a:br /><a:r><a:rPr><a:solidFill><a:srgbClr val="003B4F" /></a:solidFill><a:latin typeface="Courier" /></a:rPr><a:t> if (freq </a:t></a:r><a:r><a:rPr><a:solidFill><a:srgbClr val="5E5E5E" /></a:solidFill><a:latin typeface="Courier" /></a:rPr><a:t>==</a:t></a:r><a:r><a:rPr><a:solidFill><a:srgbClr val="003B4F" /></a:solidFill><a:latin typeface="Courier" /></a:rPr><a:t> </a:t></a:r><a:r><a:rPr><a:solidFill><a:srgbClr val="AD0000" /></a:solidFill><a:latin typeface="Courier" /></a:rPr><a:t>1</a:t></a:r><a:r><a:rPr><a:solidFill><a:srgbClr val="003B4F" /></a:solidFill><a:latin typeface="Courier" /></a:rPr><a:t>) res = </a:t></a:r><a:r><a:rPr><a:solidFill><a:srgbClr val="8F5902" /></a:solidFill><a:latin typeface="Courier" /></a:rPr><a:t>NULL</a:t></a:r><a:br /><a:r><a:rPr><a:solidFill><a:srgbClr val="003B4F" /></a:solidFill><a:latin typeface="Courier" /></a:rPr><a:t> </a:t></a:r><a:r><a:rPr><a:solidFill><a:srgbClr val="4758AB" /></a:solidFill><a:latin typeface="Courier" /></a:rPr><a:t>return</a:t></a:r><a:r><a:rPr><a:solidFill><a:srgbClr val="003B4F" /></a:solidFill><a:latin typeface="Courier" /></a:rPr><a:t>(res)</a:t></a:r><a:br /><a:r><a:rPr><a:solidFill><a:srgbClr val="003B4F" /></a:solidFill><a:latin typeface="Courier" /></a:rPr><a:t>}</a:t></a:r><a:br /><a:br /><a:r><a:rPr><a:solidFill><a:srgbClr val="003B4F" /></a:solidFill><a:latin typeface="Courier" /></a:rPr><a:t>d_central = 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row.names =</a:t></a:r><a:r><a:rPr><a:solidFill><a:srgbClr val="003B4F" /></a:solidFill><a:latin typeface="Courier" /></a:rPr><a:t> </a:t></a:r><a:r><a:rPr><a:solidFill><a:srgbClr val="20794D" /></a:solidFill><a:latin typeface="Courier" /></a:rPr><a:t>&quot;Variable&quot;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Variable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&quot;*ln(GDP)*&quot;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&quot;*Sanitation*&quot;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&quot;*Life Exp.*&quot;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Mean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GM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geometric.mean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geometric.mean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geometric.mean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HM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harmonic.mean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harmonic.mean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harmonic.mean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Median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median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median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median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Mode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getmode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getmode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getmode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d_central,</a:t></a:r><a:br /><a:r><a:rPr><a:solidFill><a:srgbClr val="003B4F" /></a:solidFill><a:latin typeface="Courier" /></a:rPr><a:t>  </a:t></a:r><a:r><a:rPr><a:solidFill><a:srgbClr val="657422" /></a:solidFill><a:latin typeface="Courier" /></a:rPr><a:t>col.names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bar{x}$&quot;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operatorname{GM}(x)$&quot;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operatorname{HM}(x)$&quot;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operatorname{median}(x)$&quot;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operatorname{mode}(x)$&quot;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digits=</a:t></a:r><a:r><a:rPr><a:solidFill><a:srgbClr val="AD0000" /></a:solidFill><a:latin typeface="Courier" /></a:rPr><a:t>5</a:t></a:r><a:br /><a:r><a:rPr><a:solidFill><a:srgbClr val="003B4F" /></a:solidFill><a:latin typeface="Courier" /></a:rPr><a:t>)</a:t></a:r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863600" /><a:gridCol w="863600" /><a:gridCol w="863600" /><a:gridCol w="863600" /><a:gridCol w="863600" /><a:gridCol w="863600" /></a:tblGrid><a:tr h="0"><a:tc><a:txBody><a:bodyPr /><a:lstStyle /><a:p><a:endParaRPr /></a:p></a:txBody><a:tcPr /></a:tc><a:tc><a:txBody><a:bodyPr /><a:lstStyle /><a:p><a:pPr lvl="0" indent="0" marL="0" algn="r"><a:buNone /></a:pPr><a14:m><m:oMath xmlns:m="http://schemas.openxmlformats.org/officeDocument/2006/math"><m:acc><m:accPr><m:chr m:val="‾" /></m:accPr><m:e><m:r><m:t>x</m:t></m:r></m:e></m:acc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GM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HM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median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mode</m:t></m:r><m:d><m:dPr><m:begChr m:val="(" /><m:endChr m:val=")" /><m:sepChr m:val="" /><m:grow /></m:dPr><m:e><m:r><m:t>x</m:t></m:r></m:e></m:d></m:oMath></a14:m></a:p></a:txBody><a:tcPr /></a:tc></a:tr><a:tr h="0"><a:tc><a:txBody><a:bodyPr /><a:lstStyle /><a:p><a:pPr lvl="0" indent="0" marL="0" algn="l"><a:buNone /></a:pPr><a:r><a:rPr i="1" /><a:t>ln(GDP)</a:t></a:r></a:p></a:txBody></a:tc><a:tc><a:txBody><a:bodyPr /><a:lstStyle /><a:p><a:pPr lvl="0" indent="0" marL="0" algn="r"><a:buNone /></a:pPr><a:r><a:rPr /><a:t>8.54124</a:t></a:r></a:p></a:txBody></a:tc><a:tc><a:txBody><a:bodyPr /><a:lstStyle /><a:p><a:pPr lvl="0" indent="0" marL="0" algn="r"><a:buNone /></a:pPr><a:r><a:rPr /><a:t>8.42229</a:t></a:r></a:p></a:txBody></a:tc><a:tc><a:txBody><a:bodyPr /><a:lstStyle /><a:p><a:pPr lvl="0" indent="0" marL="0" algn="r"><a:buNone /></a:pPr><a:r><a:rPr /><a:t>8.30248</a:t></a:r></a:p></a:txBody></a:tc><a:tc><a:txBody><a:bodyPr /><a:lstStyle /><a:p><a:pPr lvl="0" indent="0" marL="0" algn="r"><a:buNone /></a:pPr><a:r><a:rPr /><a:t>8.48673</a:t></a:r></a:p></a:txBody></a:tc><a:tc><a:txBody><a:bodyPr /><a:lstStyle /><a:p><a:pPr lvl="0" indent="0" marL="0" algn="r"><a:buNone /></a:pPr><a:r><a:rPr /><a:t>9.23014</a:t></a:r></a:p></a:txBody></a:tc></a:tr><a:tr h="0"><a:tc><a:txBody><a:bodyPr /><a:lstStyle /><a:p><a:pPr lvl="0" indent="0" marL="0" algn="l"><a:buNone /></a:pPr><a:r><a:rPr i="1" /><a:t>Sanitation</a:t></a:r></a:p></a:txBody></a:tc><a:tc><a:txBody><a:bodyPr /><a:lstStyle /><a:p><a:pPr lvl="0" indent="0" marL="0" algn="r"><a:buNone /></a:pPr><a:r><a:rPr /><a:t>72.43857</a:t></a:r></a:p></a:txBody></a:tc><a:tc><a:txBody><a:bodyPr /><a:lstStyle /><a:p><a:pPr lvl="0" indent="0" marL="0" algn="r"><a:buNone /></a:pPr><a:r><a:rPr /><a:t>62.58904</a:t></a:r></a:p></a:txBody></a:tc><a:tc><a:txBody><a:bodyPr /><a:lstStyle /><a:p><a:pPr lvl="0" indent="0" marL="0" algn="r"><a:buNone /></a:pPr><a:r><a:rPr /><a:t>47.61862</a:t></a:r></a:p></a:txBody></a:tc><a:tc><a:txBody><a:bodyPr /><a:lstStyle /><a:p><a:pPr lvl="0" indent="0" marL="0" algn="r"><a:buNone /></a:pPr><a:r><a:rPr /><a:t>85.60000</a:t></a:r></a:p></a:txBody></a:tc><a:tc><a:txBody><a:bodyPr /><a:lstStyle /><a:p><a:pPr lvl="0" indent="0" marL="0" algn="r"><a:buNone /></a:pPr><a:r><a:rPr /><a:t>100.00000</a:t></a:r></a:p></a:txBody></a:tc></a:tr><a:tr h="0"><a:tc><a:txBody><a:bodyPr /><a:lstStyle /><a:p><a:pPr lvl="0" indent="0" marL="0" algn="l"><a:buNone /></a:pPr><a:r><a:rPr i="1" /><a:t>Life Exp.</a:t></a:r></a:p></a:txBody></a:tc><a:tc><a:txBody><a:bodyPr /><a:lstStyle /><a:p><a:pPr lvl="0" indent="0" marL="0" algn="r"><a:buNone /></a:pPr><a:r><a:rPr /><a:t>70.54603</a:t></a:r></a:p></a:txBody></a:tc><a:tc><a:txBody><a:bodyPr /><a:lstStyle /><a:p><a:pPr lvl="0" indent="0" marL="0" algn="r"><a:buNone /></a:pPr><a:r><a:rPr /><a:t>69.95538</a:t></a:r></a:p></a:txBody></a:tc><a:tc><a:txBody><a:bodyPr /><a:lstStyle /><a:p><a:pPr lvl="0" indent="0" marL="0" algn="r"><a:buNone /></a:pPr><a:r><a:rPr /><a:t>69.28316</a:t></a:r></a:p></a:txBody></a:tc><a:tc><a:txBody><a:bodyPr /><a:lstStyle /><a:p><a:pPr lvl="0" indent="0" marL="0" algn="r"><a:buNone /></a:pPr><a:r><a:rPr /><a:t>72.40000</a:t></a:r></a:p></a:txBody></a:tc><a:tc><a:txBody><a:bodyPr /><a:lstStyle /><a:p><a:pPr lvl="0" indent="0" marL="0" algn="r"><a:buNone /></a:pPr><a:r><a:rPr /><a:t>73.20000</a:t></a:r></a:p></a:txBody></a:tc></a:tr></a:tbl></a:graphicData></a:graphic></p:graphicFrame></p:spTree></p:cSld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Note: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ith observation of the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Measures of Dispersion</a:t>
                </a:r>
              </a:p>
              <a:p>
                <a:pPr lvl="0" indent="0" marL="0">
                  <a:buNone/>
                </a:pPr>
                <a:r>
                  <a:rPr/>
                  <a:t>Range range(x), Semi-int</a:t>
                </a:r>
                <a:r>
                  <a:rPr>
                    <a:latin typeface="Courier"/>
                  </a:rPr>
                  <a:t>..</a:t>
                </a:r>
                <a:r>
                  <a:rPr/>
                  <a:t> SIR(x), Mean Deviation about x’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</m:rPr>
                          <m:t>MD</m:t>
                        </m:r>
                      </m:e>
                      <m: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′</m:t>
                            </m:r>
                          </m:e>
                        </m:d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, Variance </a:t>
                </a:r>
                <a14:m>
                  <m:oMath xmlns:m="http://schemas.openxmlformats.org/officeDocument/2006/math">
                    <m:sSubSup>
                      <m:e>
                        <m:r>
                          <m:t>s</m:t>
                        </m:r>
                      </m:e>
                      <m:sub>
                        <m:r>
                          <m:t>x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</m:oMath>
                </a14:m>
                <a:r>
                  <a:rPr/>
                  <a:t>, Standard Deviation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 </a:t>
                </a:r>
                <a:r>
                  <a:rPr>
                    <a:latin typeface="Courier"/>
                  </a:rPr>
                  <a:t>...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sSup>
                                          <m:e>
                                            <m:d>
                                              <m:dPr>
                                                <m:begChr m:val="("/>
                                                <m:endChr m:val=")"/>
                                                <m:sepChr m:val=""/>
                                                <m:grow/>
                                              </m:dPr>
                                              <m:e>
                                                <m:sSub>
                                                  <m:e>
                                                    <m:r>
                                                      <m:t>x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i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‾"/>
                                                  </m:accPr>
                                                  <m:e>
                                                    <m:r>
                                                      <m:t>x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m:t>n</m:t>
                                    </m:r>
                                  </m:den>
                                </m:f>
                              </m:e>
                            </m:rad>
                          </m:e>
                        </m:mr>
                      </m:m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d_disp = data.frame(
  row.names = "Variable",
  Variable = c(
    "*ln(GDP)*",
    "*Sanitation*",
    "*Life Exp.*"
  ),
  Range = c(
    max(d$lngdp) - min(d$lngdp),
    max(d$snt) - min(d$snt),
    max(d$lfx) - min(d$lfx)
  ),
  SIR = c(
    IQR(d$lngdp)/2,
    IQR(d$snt)/2,
    IQR(d$lfx)/2
  ),
  SD = c(
    sd(d$lngdp),
    sd(d$snt),
    sd(d$lfx)
  )
)
kable(
  d_disp,
  col.names = c(
    "Range",
    "SIR",
    "Range",
    "Standard Deviation $s_x$"
  ),
  digits=5
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Scatter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i="1"/>
              <a:t>Scatter plot</a:t>
            </a:r>
            <a:r>
              <a:rPr/>
              <a:t> is a type of Plot using Cartesian coordinate system to display values for two variables for a set of data. The data are displayed as a collection of points, each having one variable determining the </a:t>
            </a:r>
            <a:r>
              <a:rPr i="1"/>
              <a:t>abscissa</a:t>
            </a:r>
            <a:r>
              <a:rPr/>
              <a:t> and the other variable determining the </a:t>
            </a:r>
            <a:r>
              <a:rPr i="1"/>
              <a:t>ordinate</a:t>
            </a:r>
            <a:r>
              <a:rPr/>
              <a:t>. It helps us:</a:t>
            </a:r>
          </a:p>
          <a:p>
            <a:pPr lvl="0"/>
            <a:r>
              <a:rPr/>
              <a:t>take a short glance at effect of two variables.</a:t>
            </a:r>
          </a:p>
          <a:p>
            <a:pPr lvl="0"/>
            <a:r>
              <a:rPr/>
              <a:t>suggest kinds of correlations between variables.</a:t>
            </a:r>
          </a:p>
          <a:p>
            <a:pPr lvl="0"/>
            <a:r>
              <a:rPr/>
              <a:t>estimate the direction of correlation.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sctrplot = function(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d, x_map, y_map,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x_lab=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y_lab=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plot1 =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(d, 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x_map,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y_map))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plot.background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element_rect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"#f9f5d7"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panel.grid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"#d5c4a1"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axis.line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"#928374"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x_lab,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y=</a:t>
            </a:r>
            <a:r>
              <a:rPr>
                <a:solidFill>
                  <a:srgbClr val="003B4F"/>
                </a:solidFill>
                <a:latin typeface="Courier"/>
              </a:rPr>
              <a:t>y_lab,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title=</a:t>
            </a:r>
            <a:r>
              <a:rPr>
                <a:solidFill>
                  <a:srgbClr val="003B4F"/>
                </a:solidFill>
                <a:latin typeface="Courier"/>
              </a:rPr>
              <a:t>title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(plot1)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Sanitation vs. GDP per Capita</a:t>
            </a:r>
          </a:p>
        </p:txBody>
      </p:sp>
      <p:pic>
        <p:nvPicPr>
          <p:cNvPr descr="End_Sem_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Life Expectancy vs. GDP per Capita</a:t>
            </a:r>
          </a:p>
        </p:txBody>
      </p:sp>
      <p:pic>
        <p:nvPicPr>
          <p:cNvPr descr="End_Sem_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Life Expectation vs. Sanitation</a:t>
            </a:r>
          </a:p>
        </p:txBody>
      </p:sp>
      <p:pic>
        <p:nvPicPr>
          <p:cNvPr descr="End_Sem_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Bivariate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Covariance and Correlation Matrices</a:t>
                </a:r>
              </a:p>
              <a:p>
                <a:pPr lvl="0" indent="0" marL="0">
                  <a:buNone/>
                </a:pPr>
                <a:r>
                  <a:rPr i="1"/>
                  <a:t>Covariance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cov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a measure of the joint variability of two random variables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 i="1"/>
                  <a:t>Correlation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is any relationship, causal or spurious, between two random variables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 </a:t>
                </a:r>
                <a:r>
                  <a:rPr i="1"/>
                  <a:t>Pearson’s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correlation coefficient is considered here.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cov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n</m:t>
                                    </m:r>
                                  </m: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nary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m:t>n</m:t>
                                </m:r>
                              </m:den>
                            </m:f>
                          </m:e>
                          <m:e/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cov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y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Widescreen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Course Title</vt:lpstr>
      <vt:lpstr>Course Description</vt:lpstr>
      <vt:lpstr>Course Objectives</vt:lpstr>
      <vt:lpstr>Required Materials</vt:lpstr>
      <vt:lpstr>Instructional Methods</vt:lpstr>
      <vt:lpstr>Schedule</vt:lpstr>
      <vt:lpstr>Assessment Criteria</vt:lpstr>
      <vt:lpstr>Resources</vt:lpstr>
      <vt:lpstr>Instructor Contact Information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End-Semester Project</dc:title>
  <dc:creator>Raj Pratap Singh [BS2219]; Shreyansh Mukhopadhyay [BS2147]; Aman Das [BS2206]</dc:creator>
  <cp:keywords/>
  <dcterms:created xsi:type="dcterms:W3CDTF">2022-11-26T10:16:32Z</dcterms:created>
  <dcterms:modified xsi:type="dcterms:W3CDTF">2022-11-26T10:16:32Z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Bivariate Analysis on GDP per capita, Sanitation and Life Expectancy across Nations in 2010</vt:lpwstr>
  </property>
  <property fmtid="{D5CDD505-2E9C-101B-9397-08002B2CF9AE}" pid="11" name="toc-title">
    <vt:lpwstr>Table of contents</vt:lpwstr>
  </property>
</Properties>
</file>