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BD100DF-EBDE-4DD0-8A3D-0567064B3042}">
  <a:tblStyle styleId="{BBD100DF-EBDE-4DD0-8A3D-0567064B30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ab2d4d74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ab2d4d74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6ab2d4d74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6ab2d4d74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6ab2d4d741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6ab2d4d741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36ab2d4d74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36ab2d4d74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6ab2d4d74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6ab2d4d74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6ab2d4d74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6ab2d4d74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ab2d4d741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ab2d4d741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b63d2b0b4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b63d2b0b4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b63d2b0b4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6b63d2b0b4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6ab2d4d741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6ab2d4d741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colah.github.io/posts/2015-08-Understanding-LSTMs/" TargetMode="External"/><Relationship Id="rId4" Type="http://schemas.openxmlformats.org/officeDocument/2006/relationships/hyperlink" Target="https://www.youtube.com/watch?v=--2opBSVCfM&amp;t=918s" TargetMode="External"/><Relationship Id="rId5" Type="http://schemas.openxmlformats.org/officeDocument/2006/relationships/hyperlink" Target="https://www.data.gov.in/resource/area-weighted-monthly-seasonal-and-annual-rainfall-mm-36-meteorological-subdivisions-1901"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6.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GB"/>
              <a:t>Predicting Rainfall: LSTM Applications in Time Series Forecasting</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solidFill>
                  <a:schemeClr val="dk1"/>
                </a:solidFill>
              </a:rPr>
              <a:t>By Aman Adukoorie </a:t>
            </a:r>
            <a:endParaRPr>
              <a:solidFill>
                <a:schemeClr val="dk1"/>
              </a:solidFill>
            </a:endParaRPr>
          </a:p>
        </p:txBody>
      </p:sp>
      <p:pic>
        <p:nvPicPr>
          <p:cNvPr id="56" name="Google Shape;56;p13" title="PyData London.png"/>
          <p:cNvPicPr preferRelativeResize="0"/>
          <p:nvPr/>
        </p:nvPicPr>
        <p:blipFill>
          <a:blip r:embed="rId3">
            <a:alphaModFix/>
          </a:blip>
          <a:stretch>
            <a:fillRect/>
          </a:stretch>
        </p:blipFill>
        <p:spPr>
          <a:xfrm>
            <a:off x="5881225" y="3810695"/>
            <a:ext cx="3262774" cy="13000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Possible Improvements</a:t>
            </a:r>
            <a:endParaRPr/>
          </a:p>
        </p:txBody>
      </p:sp>
      <p:sp>
        <p:nvSpPr>
          <p:cNvPr id="116" name="Google Shape;116;p22"/>
          <p:cNvSpPr txBox="1"/>
          <p:nvPr>
            <p:ph idx="1" type="body"/>
          </p:nvPr>
        </p:nvSpPr>
        <p:spPr>
          <a:xfrm>
            <a:off x="606300" y="1087650"/>
            <a:ext cx="7931400" cy="3416400"/>
          </a:xfrm>
          <a:prstGeom prst="rect">
            <a:avLst/>
          </a:prstGeom>
        </p:spPr>
        <p:txBody>
          <a:bodyPr anchorCtr="0" anchor="t" bIns="91425" lIns="0" spcFirstLastPara="1" rIns="91425" wrap="square" tIns="91425">
            <a:normAutofit/>
          </a:bodyPr>
          <a:lstStyle/>
          <a:p>
            <a:pPr indent="0" lvl="0" marL="0" rtl="0" algn="l">
              <a:spcBef>
                <a:spcPts val="1200"/>
              </a:spcBef>
              <a:spcAft>
                <a:spcPts val="0"/>
              </a:spcAft>
              <a:buClr>
                <a:schemeClr val="dk1"/>
              </a:buClr>
              <a:buSzPts val="1100"/>
              <a:buFont typeface="Arial"/>
              <a:buNone/>
            </a:pPr>
            <a:r>
              <a:rPr b="1" lang="en-GB" sz="1400">
                <a:solidFill>
                  <a:schemeClr val="dk1"/>
                </a:solidFill>
              </a:rPr>
              <a:t>Decompose</a:t>
            </a:r>
            <a:r>
              <a:rPr b="1" lang="en-GB" sz="1400">
                <a:solidFill>
                  <a:schemeClr val="dk1"/>
                </a:solidFill>
              </a:rPr>
              <a:t> the </a:t>
            </a:r>
            <a:r>
              <a:rPr b="1" lang="en-GB" sz="1400">
                <a:solidFill>
                  <a:schemeClr val="dk1"/>
                </a:solidFill>
              </a:rPr>
              <a:t>Time Series</a:t>
            </a:r>
            <a:r>
              <a:rPr b="1" lang="en-GB" sz="1400">
                <a:solidFill>
                  <a:schemeClr val="dk1"/>
                </a:solidFill>
              </a:rPr>
              <a:t>: </a:t>
            </a:r>
            <a:r>
              <a:rPr lang="en-GB" sz="1400">
                <a:solidFill>
                  <a:schemeClr val="dk1"/>
                </a:solidFill>
              </a:rPr>
              <a:t>We could decompose the data in to two time series, the trend and the seasonality. Train a </a:t>
            </a:r>
            <a:r>
              <a:rPr lang="en-GB" sz="1400">
                <a:solidFill>
                  <a:schemeClr val="dk1"/>
                </a:solidFill>
              </a:rPr>
              <a:t>separate</a:t>
            </a:r>
            <a:r>
              <a:rPr lang="en-GB" sz="1400">
                <a:solidFill>
                  <a:schemeClr val="dk1"/>
                </a:solidFill>
              </a:rPr>
              <a:t> LSTM model for each of those time series and then train a Neural Network Model to </a:t>
            </a:r>
            <a:r>
              <a:rPr lang="en-GB" sz="1400">
                <a:solidFill>
                  <a:schemeClr val="dk1"/>
                </a:solidFill>
              </a:rPr>
              <a:t>aggregate</a:t>
            </a:r>
            <a:r>
              <a:rPr lang="en-GB" sz="1400">
                <a:solidFill>
                  <a:schemeClr val="dk1"/>
                </a:solidFill>
              </a:rPr>
              <a:t> the two </a:t>
            </a:r>
            <a:r>
              <a:rPr lang="en-GB" sz="1400">
                <a:solidFill>
                  <a:schemeClr val="dk1"/>
                </a:solidFill>
              </a:rPr>
              <a:t>forecasts</a:t>
            </a:r>
            <a:r>
              <a:rPr lang="en-GB" sz="1400">
                <a:solidFill>
                  <a:schemeClr val="dk1"/>
                </a:solidFill>
              </a:rPr>
              <a:t> into the final </a:t>
            </a:r>
            <a:r>
              <a:rPr lang="en-GB" sz="1400">
                <a:solidFill>
                  <a:schemeClr val="dk1"/>
                </a:solidFill>
              </a:rPr>
              <a:t>forecast. </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0"/>
              </a:spcAft>
              <a:buClr>
                <a:schemeClr val="dk1"/>
              </a:buClr>
              <a:buSzPts val="1100"/>
              <a:buFont typeface="Arial"/>
              <a:buNone/>
            </a:pPr>
            <a:r>
              <a:rPr b="1" lang="en-GB" sz="1400">
                <a:solidFill>
                  <a:schemeClr val="dk1"/>
                </a:solidFill>
              </a:rPr>
              <a:t>Additional Data: </a:t>
            </a:r>
            <a:r>
              <a:rPr lang="en-GB" sz="1400">
                <a:solidFill>
                  <a:schemeClr val="dk1"/>
                </a:solidFill>
              </a:rPr>
              <a:t>LSTM models can take multiple time series as input. Hence we could also use train the model with time series that are correlated with rainfall like, like </a:t>
            </a:r>
            <a:r>
              <a:rPr lang="en-GB" sz="1400">
                <a:solidFill>
                  <a:schemeClr val="dk1"/>
                </a:solidFill>
              </a:rPr>
              <a:t>wind speed</a:t>
            </a:r>
            <a:r>
              <a:rPr lang="en-GB" sz="1400">
                <a:solidFill>
                  <a:schemeClr val="dk1"/>
                </a:solidFill>
              </a:rPr>
              <a:t> data or </a:t>
            </a:r>
            <a:r>
              <a:rPr lang="en-GB" sz="1400">
                <a:solidFill>
                  <a:schemeClr val="dk1"/>
                </a:solidFill>
              </a:rPr>
              <a:t>temperature</a:t>
            </a:r>
            <a:r>
              <a:rPr lang="en-GB" sz="1400">
                <a:solidFill>
                  <a:schemeClr val="dk1"/>
                </a:solidFill>
              </a:rPr>
              <a:t> data. </a:t>
            </a: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marR="0" rtl="0" algn="l">
              <a:spcBef>
                <a:spcPts val="1200"/>
              </a:spcBef>
              <a:spcAft>
                <a:spcPts val="1200"/>
              </a:spcAft>
              <a:buClr>
                <a:schemeClr val="dk1"/>
              </a:buClr>
              <a:buSzPts val="1100"/>
              <a:buFont typeface="Arial"/>
              <a:buNone/>
            </a:pPr>
            <a:r>
              <a:rPr b="1" lang="en-GB" sz="1400">
                <a:solidFill>
                  <a:schemeClr val="dk1"/>
                </a:solidFill>
              </a:rPr>
              <a:t>Include Geographical:  </a:t>
            </a:r>
            <a:r>
              <a:rPr lang="en-GB" sz="1400">
                <a:solidFill>
                  <a:schemeClr val="dk1"/>
                </a:solidFill>
              </a:rPr>
              <a:t>States that are close to each other will have </a:t>
            </a:r>
            <a:r>
              <a:rPr lang="en-GB" sz="1400">
                <a:solidFill>
                  <a:schemeClr val="dk1"/>
                </a:solidFill>
              </a:rPr>
              <a:t>similar</a:t>
            </a:r>
            <a:r>
              <a:rPr lang="en-GB" sz="1400">
                <a:solidFill>
                  <a:schemeClr val="dk1"/>
                </a:solidFill>
              </a:rPr>
              <a:t> rainfall </a:t>
            </a:r>
            <a:r>
              <a:rPr lang="en-GB" sz="1400">
                <a:solidFill>
                  <a:schemeClr val="dk1"/>
                </a:solidFill>
              </a:rPr>
              <a:t>patterns, instead of training each state separately, we could train states that are close to each other together. </a:t>
            </a:r>
            <a:endParaRPr sz="14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References</a:t>
            </a:r>
            <a:endParaRPr/>
          </a:p>
        </p:txBody>
      </p:sp>
      <p:sp>
        <p:nvSpPr>
          <p:cNvPr id="122" name="Google Shape;122;p23"/>
          <p:cNvSpPr txBox="1"/>
          <p:nvPr>
            <p:ph idx="1" type="body"/>
          </p:nvPr>
        </p:nvSpPr>
        <p:spPr>
          <a:xfrm>
            <a:off x="637525" y="1152475"/>
            <a:ext cx="8007000" cy="3416400"/>
          </a:xfrm>
          <a:prstGeom prst="rect">
            <a:avLst/>
          </a:prstGeom>
        </p:spPr>
        <p:txBody>
          <a:bodyPr anchorCtr="0" anchor="t" bIns="91425" lIns="91425" spcFirstLastPara="1" rIns="91425" wrap="square" tIns="91425">
            <a:normAutofit/>
          </a:bodyPr>
          <a:lstStyle/>
          <a:p>
            <a:pPr indent="0" lvl="0" marL="0" marR="0" rtl="0" algn="l">
              <a:lnSpc>
                <a:spcPct val="115000"/>
              </a:lnSpc>
              <a:spcBef>
                <a:spcPts val="1200"/>
              </a:spcBef>
              <a:spcAft>
                <a:spcPts val="0"/>
              </a:spcAft>
              <a:buClr>
                <a:schemeClr val="dk1"/>
              </a:buClr>
              <a:buSzPts val="1100"/>
              <a:buFont typeface="Arial"/>
              <a:buNone/>
            </a:pPr>
            <a:r>
              <a:rPr b="1" lang="en-GB" sz="1400">
                <a:solidFill>
                  <a:schemeClr val="dk1"/>
                </a:solidFill>
              </a:rPr>
              <a:t>Colah’s</a:t>
            </a:r>
            <a:r>
              <a:rPr lang="en-GB" sz="1500">
                <a:solidFill>
                  <a:schemeClr val="dk1"/>
                </a:solidFill>
              </a:rPr>
              <a:t> Blog, </a:t>
            </a:r>
            <a:r>
              <a:rPr lang="en-GB" sz="1500">
                <a:solidFill>
                  <a:schemeClr val="dk1"/>
                </a:solidFill>
              </a:rPr>
              <a:t>Understanding</a:t>
            </a:r>
            <a:r>
              <a:rPr lang="en-GB" sz="1500">
                <a:solidFill>
                  <a:schemeClr val="dk1"/>
                </a:solidFill>
              </a:rPr>
              <a:t> LSTM Networks, </a:t>
            </a:r>
            <a:r>
              <a:rPr lang="en-GB" sz="1500" u="sng">
                <a:solidFill>
                  <a:schemeClr val="hlink"/>
                </a:solidFill>
                <a:hlinkClick r:id="rId3"/>
              </a:rPr>
              <a:t>https://colah.github.io/posts/2015-08-Understanding-LSTMs/</a:t>
            </a:r>
            <a:endParaRPr sz="1500">
              <a:solidFill>
                <a:schemeClr val="dk1"/>
              </a:solidFill>
            </a:endParaRPr>
          </a:p>
          <a:p>
            <a:pPr indent="0" lvl="0" marL="0" rtl="0" algn="l">
              <a:lnSpc>
                <a:spcPct val="115000"/>
              </a:lnSpc>
              <a:spcBef>
                <a:spcPts val="1200"/>
              </a:spcBef>
              <a:spcAft>
                <a:spcPts val="0"/>
              </a:spcAft>
              <a:buNone/>
            </a:pPr>
            <a:r>
              <a:rPr lang="en-GB" sz="1500">
                <a:solidFill>
                  <a:schemeClr val="dk1"/>
                </a:solidFill>
              </a:rPr>
              <a:t>Carnegie</a:t>
            </a:r>
            <a:r>
              <a:rPr lang="en-GB" sz="1500">
                <a:solidFill>
                  <a:schemeClr val="dk1"/>
                </a:solidFill>
              </a:rPr>
              <a:t> Mellon University, Introduction to Deep Learning Spring 2022, </a:t>
            </a:r>
            <a:r>
              <a:rPr lang="en-GB" sz="1500">
                <a:solidFill>
                  <a:srgbClr val="0F0F0F"/>
                </a:solidFill>
                <a:highlight>
                  <a:srgbClr val="FFFFFF"/>
                </a:highlight>
              </a:rPr>
              <a:t>Lecture 15: Recurrent Network, Stability Analysis and LSTMs, </a:t>
            </a:r>
            <a:r>
              <a:rPr lang="en-GB" sz="1500" u="sng">
                <a:solidFill>
                  <a:schemeClr val="hlink"/>
                </a:solidFill>
                <a:highlight>
                  <a:srgbClr val="FFFFFF"/>
                </a:highlight>
                <a:hlinkClick r:id="rId4"/>
              </a:rPr>
              <a:t>https://www.youtube.com/watch?v=--2opBSVCfM&amp;t=918s</a:t>
            </a:r>
            <a:endParaRPr sz="1500">
              <a:solidFill>
                <a:schemeClr val="dk1"/>
              </a:solidFill>
            </a:endParaRPr>
          </a:p>
          <a:p>
            <a:pPr indent="0" lvl="0" marL="0" rtl="0" algn="l">
              <a:lnSpc>
                <a:spcPct val="115000"/>
              </a:lnSpc>
              <a:spcBef>
                <a:spcPts val="1200"/>
              </a:spcBef>
              <a:spcAft>
                <a:spcPts val="0"/>
              </a:spcAft>
              <a:buNone/>
            </a:pPr>
            <a:r>
              <a:rPr lang="en-GB" sz="1500">
                <a:solidFill>
                  <a:srgbClr val="0F0F0F"/>
                </a:solidFill>
                <a:highlight>
                  <a:srgbClr val="FFFFFF"/>
                </a:highlight>
              </a:rPr>
              <a:t>Government of India, </a:t>
            </a:r>
            <a:r>
              <a:rPr lang="en-GB" sz="1500">
                <a:solidFill>
                  <a:schemeClr val="dk1"/>
                </a:solidFill>
                <a:highlight>
                  <a:srgbClr val="FFFFFF"/>
                </a:highlight>
              </a:rPr>
              <a:t>Area Weighted Monthly, Seasonal and Annual Rainfall from 1901-2015, </a:t>
            </a:r>
            <a:r>
              <a:rPr lang="en-GB" sz="1500" u="sng">
                <a:solidFill>
                  <a:schemeClr val="hlink"/>
                </a:solidFill>
                <a:highlight>
                  <a:srgbClr val="FFFFFF"/>
                </a:highlight>
                <a:hlinkClick r:id="rId5"/>
              </a:rPr>
              <a:t>https://www.data.gov.in/resource/area-weighted-monthly-seasonal-and-annual-rainfall-mm-36-meteorological-subdivisions-1901</a:t>
            </a:r>
            <a:endParaRPr sz="1500">
              <a:solidFill>
                <a:srgbClr val="0F0F0F"/>
              </a:solidFill>
              <a:highlight>
                <a:srgbClr val="FFFFFF"/>
              </a:highlight>
            </a:endParaRPr>
          </a:p>
          <a:p>
            <a:pPr indent="0" lvl="0" marL="0" rtl="0" algn="l">
              <a:lnSpc>
                <a:spcPct val="115000"/>
              </a:lnSpc>
              <a:spcBef>
                <a:spcPts val="1200"/>
              </a:spcBef>
              <a:spcAft>
                <a:spcPts val="1200"/>
              </a:spcAft>
              <a:buNone/>
            </a:pPr>
            <a:r>
              <a:t/>
            </a:r>
            <a:endParaRPr sz="1500">
              <a:solidFill>
                <a:srgbClr val="0F0F0F"/>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Introduction to RNNs</a:t>
            </a:r>
            <a:endParaRPr/>
          </a:p>
        </p:txBody>
      </p:sp>
      <p:sp>
        <p:nvSpPr>
          <p:cNvPr id="62" name="Google Shape;62;p14"/>
          <p:cNvSpPr txBox="1"/>
          <p:nvPr>
            <p:ph idx="1" type="body"/>
          </p:nvPr>
        </p:nvSpPr>
        <p:spPr>
          <a:xfrm>
            <a:off x="538600" y="1152475"/>
            <a:ext cx="8073600" cy="15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chemeClr val="dk1"/>
                </a:solidFill>
              </a:rPr>
              <a:t>Recurrent Neural Networks (RNNs) are designed to recognize patterns in sequences of data, they have internal memory, allowing them, in theory, to </a:t>
            </a:r>
            <a:r>
              <a:rPr lang="en-GB" sz="1500">
                <a:solidFill>
                  <a:schemeClr val="dk1"/>
                </a:solidFill>
              </a:rPr>
              <a:t>learn</a:t>
            </a:r>
            <a:r>
              <a:rPr lang="en-GB" sz="1500">
                <a:solidFill>
                  <a:schemeClr val="dk1"/>
                </a:solidFill>
              </a:rPr>
              <a:t> long term dependencies in data.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Clr>
                <a:schemeClr val="dk1"/>
              </a:buClr>
              <a:buSzPts val="1100"/>
              <a:buFont typeface="Arial"/>
              <a:buNone/>
            </a:pPr>
            <a:r>
              <a:rPr lang="en-GB" sz="1500">
                <a:solidFill>
                  <a:schemeClr val="dk1"/>
                </a:solidFill>
              </a:rPr>
              <a:t>In practice, we observe a vanishing gradient problem. During back propagation the gradient of the loss gets concentrated in a fews parameters and goes to zero for the rest. </a:t>
            </a:r>
            <a:endParaRPr sz="1500">
              <a:solidFill>
                <a:schemeClr val="dk1"/>
              </a:solidFill>
            </a:endParaRPr>
          </a:p>
        </p:txBody>
      </p:sp>
      <p:pic>
        <p:nvPicPr>
          <p:cNvPr id="63" name="Google Shape;63;p14" title="Screenshot 2025-06-30 at 2.07.45 PM.png"/>
          <p:cNvPicPr preferRelativeResize="0"/>
          <p:nvPr/>
        </p:nvPicPr>
        <p:blipFill>
          <a:blip r:embed="rId3">
            <a:alphaModFix/>
          </a:blip>
          <a:stretch>
            <a:fillRect/>
          </a:stretch>
        </p:blipFill>
        <p:spPr>
          <a:xfrm>
            <a:off x="1614275" y="2881725"/>
            <a:ext cx="5886133" cy="20917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LSTM Network </a:t>
            </a:r>
            <a:r>
              <a:rPr lang="en-GB"/>
              <a:t>Architecture</a:t>
            </a:r>
            <a:endParaRPr/>
          </a:p>
        </p:txBody>
      </p:sp>
      <p:sp>
        <p:nvSpPr>
          <p:cNvPr id="69" name="Google Shape;69;p15"/>
          <p:cNvSpPr txBox="1"/>
          <p:nvPr>
            <p:ph idx="1" type="body"/>
          </p:nvPr>
        </p:nvSpPr>
        <p:spPr>
          <a:xfrm>
            <a:off x="594300" y="1152475"/>
            <a:ext cx="7974600" cy="1594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sz="1300">
                <a:solidFill>
                  <a:schemeClr val="dk1"/>
                </a:solidFill>
              </a:rPr>
              <a:t>Long Short-Term Memory (LSTM) networks were introduced in 1997 by Hochreiter and Schmidhuber, specifically designed to address the vanishing gradient problem inherent in traditional RNNs. </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Clr>
                <a:schemeClr val="dk1"/>
              </a:buClr>
              <a:buSzPts val="1100"/>
              <a:buFont typeface="Arial"/>
              <a:buNone/>
            </a:pPr>
            <a:r>
              <a:rPr lang="en-GB" sz="1300">
                <a:solidFill>
                  <a:schemeClr val="dk1"/>
                </a:solidFill>
              </a:rPr>
              <a:t>LSTMs overcome the vanishing gradient through an architecture that includes a "memory cell" and specialized "gates." These gates—the input, forget, and output gates—regulate the flow of information into, out of, and within the memory cell, enabling LSTMs to selectively remember or forget information over sequence</a:t>
            </a:r>
            <a:endParaRPr sz="1300">
              <a:solidFill>
                <a:schemeClr val="dk1"/>
              </a:solidFill>
            </a:endParaRPr>
          </a:p>
        </p:txBody>
      </p:sp>
      <p:pic>
        <p:nvPicPr>
          <p:cNvPr id="70" name="Google Shape;70;p15" title="Screenshot 2025-06-30 at 8.34.37 PM.png"/>
          <p:cNvPicPr preferRelativeResize="0"/>
          <p:nvPr/>
        </p:nvPicPr>
        <p:blipFill>
          <a:blip r:embed="rId3">
            <a:alphaModFix/>
          </a:blip>
          <a:stretch>
            <a:fillRect/>
          </a:stretch>
        </p:blipFill>
        <p:spPr>
          <a:xfrm>
            <a:off x="387900" y="2881725"/>
            <a:ext cx="5144075" cy="1881725"/>
          </a:xfrm>
          <a:prstGeom prst="rect">
            <a:avLst/>
          </a:prstGeom>
          <a:noFill/>
          <a:ln>
            <a:noFill/>
          </a:ln>
        </p:spPr>
      </p:pic>
      <p:pic>
        <p:nvPicPr>
          <p:cNvPr id="71" name="Google Shape;71;p15" title="Screenshot 2025-06-30 at 11.24.38 PM.png"/>
          <p:cNvPicPr preferRelativeResize="0"/>
          <p:nvPr/>
        </p:nvPicPr>
        <p:blipFill>
          <a:blip r:embed="rId4">
            <a:alphaModFix/>
          </a:blip>
          <a:stretch>
            <a:fillRect/>
          </a:stretch>
        </p:blipFill>
        <p:spPr>
          <a:xfrm>
            <a:off x="5695250" y="2989375"/>
            <a:ext cx="2944100" cy="1984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Rainfall Dataset and Forecasting Problem</a:t>
            </a:r>
            <a:endParaRPr/>
          </a:p>
        </p:txBody>
      </p:sp>
      <p:sp>
        <p:nvSpPr>
          <p:cNvPr id="77" name="Google Shape;77;p16"/>
          <p:cNvSpPr txBox="1"/>
          <p:nvPr>
            <p:ph idx="1" type="body"/>
          </p:nvPr>
        </p:nvSpPr>
        <p:spPr>
          <a:xfrm>
            <a:off x="669950" y="1152475"/>
            <a:ext cx="782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rPr>
              <a:t>Given a dataset containing rain time series data, specifically average monthly and rainfall measurements, for 33 Indian geographical subdivisions from 1901 to 2015. We want to build a forecasting model, the model will forecast rainfall for the last five years (2011 to 2015), after being trained on the first 110 years (1901 to 2010). </a:t>
            </a:r>
            <a:endParaRPr sz="1400">
              <a:solidFill>
                <a:schemeClr val="dk1"/>
              </a:solidFill>
            </a:endParaRPr>
          </a:p>
          <a:p>
            <a:pPr indent="0" lvl="0" marL="0" rtl="0" algn="l">
              <a:spcBef>
                <a:spcPts val="1200"/>
              </a:spcBef>
              <a:spcAft>
                <a:spcPts val="1200"/>
              </a:spcAft>
              <a:buNone/>
            </a:pPr>
            <a:r>
              <a:rPr lang="en-GB" sz="1400">
                <a:solidFill>
                  <a:schemeClr val="dk1"/>
                </a:solidFill>
              </a:rPr>
              <a:t>An effective </a:t>
            </a:r>
            <a:r>
              <a:rPr lang="en-GB" sz="1400">
                <a:solidFill>
                  <a:schemeClr val="dk1"/>
                </a:solidFill>
              </a:rPr>
              <a:t>forecasting</a:t>
            </a:r>
            <a:r>
              <a:rPr lang="en-GB" sz="1400">
                <a:solidFill>
                  <a:schemeClr val="dk1"/>
                </a:solidFill>
              </a:rPr>
              <a:t> model model would have significant practical applications, for example, it could be used to by farmers for irrigation management and by market participants to gain an edge while speculating on agricultural derivatives.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LSTM Networks for Rainfall Forecasting</a:t>
            </a:r>
            <a:endParaRPr/>
          </a:p>
        </p:txBody>
      </p:sp>
      <p:sp>
        <p:nvSpPr>
          <p:cNvPr id="83" name="Google Shape;83;p17"/>
          <p:cNvSpPr txBox="1"/>
          <p:nvPr>
            <p:ph idx="1" type="body"/>
          </p:nvPr>
        </p:nvSpPr>
        <p:spPr>
          <a:xfrm>
            <a:off x="799625" y="1228675"/>
            <a:ext cx="7801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400">
                <a:solidFill>
                  <a:schemeClr val="dk1"/>
                </a:solidFill>
              </a:rPr>
              <a:t>LSTMs are particularly well-suited for rainfall forecasting because they excel at capturing the complex temporal dependencies and long-term patterns inherent in meteorological data. </a:t>
            </a:r>
            <a:endParaRPr sz="1400">
              <a:solidFill>
                <a:schemeClr val="dk1"/>
              </a:solidFill>
            </a:endParaRPr>
          </a:p>
          <a:p>
            <a:pPr indent="0" lvl="0" marL="0" rtl="0" algn="l">
              <a:spcBef>
                <a:spcPts val="0"/>
              </a:spcBef>
              <a:spcAft>
                <a:spcPts val="0"/>
              </a:spcAft>
              <a:buNone/>
            </a:pPr>
            <a:r>
              <a:t/>
            </a:r>
            <a:endParaRPr sz="1400">
              <a:solidFill>
                <a:schemeClr val="dk1"/>
              </a:solidFill>
            </a:endParaRPr>
          </a:p>
          <a:p>
            <a:pPr indent="0" lvl="0" marL="0" rtl="0" algn="l">
              <a:spcBef>
                <a:spcPts val="0"/>
              </a:spcBef>
              <a:spcAft>
                <a:spcPts val="0"/>
              </a:spcAft>
              <a:buClr>
                <a:schemeClr val="dk1"/>
              </a:buClr>
              <a:buSzPts val="1100"/>
              <a:buFont typeface="Arial"/>
              <a:buNone/>
            </a:pPr>
            <a:r>
              <a:rPr lang="en-GB" sz="1400">
                <a:solidFill>
                  <a:schemeClr val="dk1"/>
                </a:solidFill>
              </a:rPr>
              <a:t>Rainfall exhibits both short-term variability (daily weather patterns) and long-term cyclical behaviors (seasonal monsoons, annual precipitation cycles, multi-year climate oscillations), which traditional forecasting methods often struggle to model simultaneously.</a:t>
            </a:r>
            <a:endParaRPr sz="2100">
              <a:solidFill>
                <a:schemeClr val="dk1"/>
              </a:solidFill>
            </a:endParaRPr>
          </a:p>
          <a:p>
            <a:pPr indent="0" lvl="0" marL="0" rtl="0" algn="l">
              <a:spcBef>
                <a:spcPts val="0"/>
              </a:spcBef>
              <a:spcAft>
                <a:spcPts val="1200"/>
              </a:spcAft>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788825" y="1152475"/>
            <a:ext cx="7855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chemeClr val="dk1"/>
                </a:solidFill>
              </a:rPr>
              <a:t>Preprocessing:</a:t>
            </a:r>
            <a:r>
              <a:rPr lang="en-GB" sz="1400">
                <a:solidFill>
                  <a:schemeClr val="dk1"/>
                </a:solidFill>
              </a:rPr>
              <a:t> The model handles missing values in monthly precipitation data using KNN imputation with 5 neighbors, then reshapes the data from yearly records into continuous monthly time series for each geographical subdivision. Each subdivision's data is normalized using MinMaxScaler to the 0-1 range, and sliding window sequences are created with 24-month input windows paired with 60-month forecast targets.</a:t>
            </a:r>
            <a:r>
              <a:rPr lang="en-GB" sz="1400">
                <a:solidFill>
                  <a:schemeClr val="dk1"/>
                </a:solidFill>
              </a:rPr>
              <a:t>	     </a:t>
            </a:r>
            <a:endParaRPr sz="1400">
              <a:solidFill>
                <a:schemeClr val="dk1"/>
              </a:solidFill>
            </a:endParaRPr>
          </a:p>
          <a:p>
            <a:pPr indent="0" lvl="0" marL="0" rtl="0" algn="l">
              <a:spcBef>
                <a:spcPts val="1200"/>
              </a:spcBef>
              <a:spcAft>
                <a:spcPts val="0"/>
              </a:spcAft>
              <a:buNone/>
            </a:pPr>
            <a:r>
              <a:rPr b="1" lang="en-GB" sz="1400">
                <a:solidFill>
                  <a:schemeClr val="dk1"/>
                </a:solidFill>
              </a:rPr>
              <a:t>Model Architecture:</a:t>
            </a:r>
            <a:r>
              <a:rPr lang="en-GB" sz="1400">
                <a:solidFill>
                  <a:schemeClr val="dk1"/>
                </a:solidFill>
              </a:rPr>
              <a:t> The model employs an encoder-decoder LSTM architecture where the encoder processes 24 months of historical data through 2-3 stacked LSTM layers (32-50 units each) with dropout regularization, capturing temporal patterns and outputting hidden states. The decoder initializes with the encoder's final states and uses RepeatVector to generate 60-month forecasts through matching LSTM layers</a:t>
            </a:r>
            <a:endParaRPr sz="1400">
              <a:solidFill>
                <a:schemeClr val="dk1"/>
              </a:solidFill>
            </a:endParaRPr>
          </a:p>
          <a:p>
            <a:pPr indent="0" lvl="0" marL="0" rtl="0" algn="l">
              <a:spcBef>
                <a:spcPts val="1200"/>
              </a:spcBef>
              <a:spcAft>
                <a:spcPts val="1200"/>
              </a:spcAft>
              <a:buClr>
                <a:schemeClr val="dk1"/>
              </a:buClr>
              <a:buSzPts val="1100"/>
              <a:buFont typeface="Arial"/>
              <a:buNone/>
            </a:pPr>
            <a:r>
              <a:t/>
            </a:r>
            <a:endParaRPr sz="1400">
              <a:solidFill>
                <a:schemeClr val="dk1"/>
              </a:solidFill>
            </a:endParaRPr>
          </a:p>
        </p:txBody>
      </p:sp>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320"/>
              <a:t>Preprocessing and Model Architecture</a:t>
            </a:r>
            <a:endParaRPr sz="232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idx="1" type="body"/>
          </p:nvPr>
        </p:nvSpPr>
        <p:spPr>
          <a:xfrm>
            <a:off x="478475" y="1152475"/>
            <a:ext cx="81990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1200"/>
              </a:spcAft>
              <a:buClr>
                <a:schemeClr val="dk1"/>
              </a:buClr>
              <a:buSzPts val="1100"/>
              <a:buFont typeface="Arial"/>
              <a:buNone/>
            </a:pPr>
            <a:r>
              <a:rPr b="1" lang="en-GB" sz="1400">
                <a:solidFill>
                  <a:schemeClr val="dk1"/>
                </a:solidFill>
              </a:rPr>
              <a:t>Training:</a:t>
            </a:r>
            <a:r>
              <a:rPr lang="en-GB" sz="1400">
                <a:solidFill>
                  <a:schemeClr val="dk1"/>
                </a:solidFill>
              </a:rPr>
              <a:t> The model uses grid search to optimize hyperparameters including LSTM units, layer depth, learning rate, batch size, dropout rate, epochs, and early stopping patience. Training employs the Adam optimizer with Mean Absolute Error loss, incorporating early stopping based on validation loss to prevent overfitting. The best model is selected based on the lowest validation loss, with final evaluation conducted on the held-out 60-month test forecasts across all subdivisions.</a:t>
            </a:r>
            <a:endParaRPr sz="2100"/>
          </a:p>
        </p:txBody>
      </p:sp>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320"/>
              <a:t>Hyperparameters and Training</a:t>
            </a:r>
            <a:endParaRPr sz="232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90"/>
              <a:buNone/>
            </a:pPr>
            <a:r>
              <a:rPr lang="en-GB" sz="2320"/>
              <a:t>Evaluation and Baseline Models</a:t>
            </a:r>
            <a:endParaRPr sz="2320"/>
          </a:p>
        </p:txBody>
      </p:sp>
      <p:sp>
        <p:nvSpPr>
          <p:cNvPr id="101" name="Google Shape;101;p20"/>
          <p:cNvSpPr txBox="1"/>
          <p:nvPr>
            <p:ph idx="1" type="body"/>
          </p:nvPr>
        </p:nvSpPr>
        <p:spPr>
          <a:xfrm>
            <a:off x="583508" y="1109252"/>
            <a:ext cx="8292600" cy="3416400"/>
          </a:xfrm>
          <a:prstGeom prst="rect">
            <a:avLst/>
          </a:prstGeom>
        </p:spPr>
        <p:txBody>
          <a:bodyPr anchorCtr="0" anchor="t" bIns="91425" lIns="91425" spcFirstLastPara="1" rIns="91425" wrap="square" tIns="91425">
            <a:normAutofit lnSpcReduction="20000"/>
          </a:bodyPr>
          <a:lstStyle/>
          <a:p>
            <a:pPr indent="0" lvl="0" marL="0" rtl="0" algn="l">
              <a:lnSpc>
                <a:spcPct val="150000"/>
              </a:lnSpc>
              <a:spcBef>
                <a:spcPts val="0"/>
              </a:spcBef>
              <a:spcAft>
                <a:spcPts val="0"/>
              </a:spcAft>
              <a:buNone/>
            </a:pPr>
            <a:r>
              <a:rPr lang="en-GB" sz="1600">
                <a:solidFill>
                  <a:schemeClr val="dk1"/>
                </a:solidFill>
              </a:rPr>
              <a:t>Evaluation </a:t>
            </a:r>
            <a:r>
              <a:rPr lang="en-GB" sz="1600">
                <a:solidFill>
                  <a:schemeClr val="dk1"/>
                </a:solidFill>
              </a:rPr>
              <a:t>Metrics</a:t>
            </a:r>
            <a:r>
              <a:rPr lang="en-GB" sz="1600">
                <a:solidFill>
                  <a:schemeClr val="dk1"/>
                </a:solidFill>
              </a:rPr>
              <a:t>: Mean Absolute Error</a:t>
            </a:r>
            <a:endParaRPr sz="1600">
              <a:solidFill>
                <a:schemeClr val="dk1"/>
              </a:solidFill>
            </a:endParaRPr>
          </a:p>
          <a:p>
            <a:pPr indent="0" lvl="0" marL="0" rtl="0" algn="l">
              <a:lnSpc>
                <a:spcPct val="150000"/>
              </a:lnSpc>
              <a:spcBef>
                <a:spcPts val="1200"/>
              </a:spcBef>
              <a:spcAft>
                <a:spcPts val="0"/>
              </a:spcAft>
              <a:buNone/>
            </a:pPr>
            <a:r>
              <a:t/>
            </a:r>
            <a:endParaRPr sz="1600">
              <a:solidFill>
                <a:schemeClr val="dk1"/>
              </a:solidFill>
            </a:endParaRPr>
          </a:p>
          <a:p>
            <a:pPr indent="0" lvl="0" marL="914400" rtl="0" algn="l">
              <a:lnSpc>
                <a:spcPct val="150000"/>
              </a:lnSpc>
              <a:spcBef>
                <a:spcPts val="1200"/>
              </a:spcBef>
              <a:spcAft>
                <a:spcPts val="0"/>
              </a:spcAft>
              <a:buNone/>
            </a:pPr>
            <a:r>
              <a:rPr lang="en-GB" sz="1600">
                <a:solidFill>
                  <a:schemeClr val="dk1"/>
                </a:solidFill>
              </a:rPr>
              <a:t>   	       Root Mean Square Error</a:t>
            </a:r>
            <a:endParaRPr sz="1600">
              <a:solidFill>
                <a:schemeClr val="dk1"/>
              </a:solidFill>
            </a:endParaRPr>
          </a:p>
          <a:p>
            <a:pPr indent="0" lvl="0" marL="914400" rtl="0" algn="l">
              <a:lnSpc>
                <a:spcPct val="150000"/>
              </a:lnSpc>
              <a:spcBef>
                <a:spcPts val="1200"/>
              </a:spcBef>
              <a:spcAft>
                <a:spcPts val="0"/>
              </a:spcAft>
              <a:buNone/>
            </a:pPr>
            <a:r>
              <a:t/>
            </a:r>
            <a:endParaRPr sz="1600">
              <a:solidFill>
                <a:schemeClr val="dk1"/>
              </a:solidFill>
            </a:endParaRPr>
          </a:p>
          <a:p>
            <a:pPr indent="0" lvl="0" marL="0" rtl="0" algn="l">
              <a:lnSpc>
                <a:spcPct val="150000"/>
              </a:lnSpc>
              <a:spcBef>
                <a:spcPts val="1200"/>
              </a:spcBef>
              <a:spcAft>
                <a:spcPts val="0"/>
              </a:spcAft>
              <a:buNone/>
            </a:pPr>
            <a:r>
              <a:rPr lang="en-GB" sz="1600">
                <a:solidFill>
                  <a:schemeClr val="dk1"/>
                </a:solidFill>
              </a:rPr>
              <a:t>Baseline Models: Naive </a:t>
            </a:r>
            <a:r>
              <a:rPr lang="en-GB" sz="1600">
                <a:solidFill>
                  <a:schemeClr val="dk1"/>
                </a:solidFill>
              </a:rPr>
              <a:t>Forecast</a:t>
            </a:r>
            <a:endParaRPr sz="1600">
              <a:solidFill>
                <a:schemeClr val="dk1"/>
              </a:solidFill>
            </a:endParaRPr>
          </a:p>
          <a:p>
            <a:pPr indent="0" lvl="0" marL="1371600" rtl="0" algn="l">
              <a:lnSpc>
                <a:spcPct val="150000"/>
              </a:lnSpc>
              <a:spcBef>
                <a:spcPts val="1200"/>
              </a:spcBef>
              <a:spcAft>
                <a:spcPts val="0"/>
              </a:spcAft>
              <a:buNone/>
            </a:pPr>
            <a:r>
              <a:rPr lang="en-GB" sz="1600">
                <a:solidFill>
                  <a:schemeClr val="dk1"/>
                </a:solidFill>
              </a:rPr>
              <a:t>    </a:t>
            </a:r>
            <a:r>
              <a:rPr lang="en-GB" sz="1600">
                <a:solidFill>
                  <a:schemeClr val="dk1"/>
                </a:solidFill>
              </a:rPr>
              <a:t>S-ARIMA Model</a:t>
            </a:r>
            <a:endParaRPr sz="1600">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02" name="Google Shape;102;p20" title="Screenshot 2025-07-01 at 12.15.36 AM.png"/>
          <p:cNvPicPr preferRelativeResize="0"/>
          <p:nvPr/>
        </p:nvPicPr>
        <p:blipFill>
          <a:blip r:embed="rId3">
            <a:alphaModFix/>
          </a:blip>
          <a:stretch>
            <a:fillRect/>
          </a:stretch>
        </p:blipFill>
        <p:spPr>
          <a:xfrm>
            <a:off x="2437055" y="1549875"/>
            <a:ext cx="1807830" cy="572700"/>
          </a:xfrm>
          <a:prstGeom prst="rect">
            <a:avLst/>
          </a:prstGeom>
          <a:noFill/>
          <a:ln>
            <a:noFill/>
          </a:ln>
        </p:spPr>
      </p:pic>
      <p:pic>
        <p:nvPicPr>
          <p:cNvPr id="103" name="Google Shape;103;p20" title="Screenshot 2025-07-01 at 12.37.28 AM.png"/>
          <p:cNvPicPr preferRelativeResize="0"/>
          <p:nvPr/>
        </p:nvPicPr>
        <p:blipFill>
          <a:blip r:embed="rId4">
            <a:alphaModFix/>
          </a:blip>
          <a:stretch>
            <a:fillRect/>
          </a:stretch>
        </p:blipFill>
        <p:spPr>
          <a:xfrm>
            <a:off x="2479697" y="2450675"/>
            <a:ext cx="1956825" cy="666579"/>
          </a:xfrm>
          <a:prstGeom prst="rect">
            <a:avLst/>
          </a:prstGeom>
          <a:noFill/>
          <a:ln>
            <a:noFill/>
          </a:ln>
        </p:spPr>
      </p:pic>
      <p:pic>
        <p:nvPicPr>
          <p:cNvPr id="104" name="Google Shape;104;p20" title="Screenshot 2025-07-01 at 1.34.52 AM copy.png"/>
          <p:cNvPicPr preferRelativeResize="0"/>
          <p:nvPr/>
        </p:nvPicPr>
        <p:blipFill>
          <a:blip r:embed="rId5">
            <a:alphaModFix/>
          </a:blip>
          <a:stretch>
            <a:fillRect/>
          </a:stretch>
        </p:blipFill>
        <p:spPr>
          <a:xfrm>
            <a:off x="2314967" y="3875420"/>
            <a:ext cx="4816630" cy="7831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GB"/>
              <a:t>Results with the Standard LSTM Model</a:t>
            </a:r>
            <a:endParaRPr/>
          </a:p>
        </p:txBody>
      </p:sp>
      <p:graphicFrame>
        <p:nvGraphicFramePr>
          <p:cNvPr id="110" name="Google Shape;110;p21"/>
          <p:cNvGraphicFramePr/>
          <p:nvPr/>
        </p:nvGraphicFramePr>
        <p:xfrm>
          <a:off x="903875" y="1319475"/>
          <a:ext cx="3000000" cy="3000000"/>
        </p:xfrm>
        <a:graphic>
          <a:graphicData uri="http://schemas.openxmlformats.org/drawingml/2006/table">
            <a:tbl>
              <a:tblPr>
                <a:noFill/>
                <a:tableStyleId>{BBD100DF-EBDE-4DD0-8A3D-0567064B3042}</a:tableStyleId>
              </a:tblPr>
              <a:tblGrid>
                <a:gridCol w="3668125"/>
                <a:gridCol w="3668125"/>
              </a:tblGrid>
              <a:tr h="987625">
                <a:tc>
                  <a:txBody>
                    <a:bodyPr/>
                    <a:lstStyle/>
                    <a:p>
                      <a:pPr indent="0" lvl="0" marL="0" rtl="0" algn="ctr">
                        <a:spcBef>
                          <a:spcPts val="0"/>
                        </a:spcBef>
                        <a:spcAft>
                          <a:spcPts val="0"/>
                        </a:spcAft>
                        <a:buNone/>
                      </a:pPr>
                      <a:r>
                        <a:rPr lang="en-GB"/>
                        <a:t>Naive Model</a:t>
                      </a:r>
                      <a:endParaRPr/>
                    </a:p>
                  </a:txBody>
                  <a:tcPr marT="91425" marB="91425" marR="91425" marL="91425"/>
                </a:tc>
                <a:tc>
                  <a:txBody>
                    <a:bodyPr/>
                    <a:lstStyle/>
                    <a:p>
                      <a:pPr indent="0" lvl="0" marL="0" rtl="0" algn="l">
                        <a:spcBef>
                          <a:spcPts val="0"/>
                        </a:spcBef>
                        <a:spcAft>
                          <a:spcPts val="0"/>
                        </a:spcAft>
                        <a:buNone/>
                      </a:pPr>
                      <a:r>
                        <a:rPr lang="en-GB"/>
                        <a:t>Mean Absolute Error: 42.031</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Root Mean Square Error: 75.72</a:t>
                      </a:r>
                      <a:endParaRPr/>
                    </a:p>
                  </a:txBody>
                  <a:tcPr marT="91425" marB="91425" marR="91425" marL="91425"/>
                </a:tc>
              </a:tr>
              <a:tr h="949750">
                <a:tc>
                  <a:txBody>
                    <a:bodyPr/>
                    <a:lstStyle/>
                    <a:p>
                      <a:pPr indent="0" lvl="0" marL="0" rtl="0" algn="ctr">
                        <a:spcBef>
                          <a:spcPts val="0"/>
                        </a:spcBef>
                        <a:spcAft>
                          <a:spcPts val="0"/>
                        </a:spcAft>
                        <a:buNone/>
                      </a:pPr>
                      <a:r>
                        <a:rPr lang="en-GB"/>
                        <a:t>S-ARIMA Model</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Mean Absolute Error: 41.57</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Root Mean Square Error: 68.707</a:t>
                      </a:r>
                      <a:endParaRPr/>
                    </a:p>
                  </a:txBody>
                  <a:tcPr marT="91425" marB="91425" marR="91425" marL="91425"/>
                </a:tc>
              </a:tr>
              <a:tr h="949750">
                <a:tc>
                  <a:txBody>
                    <a:bodyPr/>
                    <a:lstStyle/>
                    <a:p>
                      <a:pPr indent="0" lvl="0" marL="0" rtl="0" algn="ctr">
                        <a:spcBef>
                          <a:spcPts val="0"/>
                        </a:spcBef>
                        <a:spcAft>
                          <a:spcPts val="0"/>
                        </a:spcAft>
                        <a:buNone/>
                      </a:pPr>
                      <a:r>
                        <a:rPr lang="en-GB"/>
                        <a:t>LSTM Model</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lang="en-GB">
                          <a:solidFill>
                            <a:schemeClr val="dk1"/>
                          </a:solidFill>
                        </a:rPr>
                        <a:t>Mean Absolute Error: 38.55</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GB">
                          <a:solidFill>
                            <a:schemeClr val="dk1"/>
                          </a:solidFill>
                        </a:rPr>
                        <a:t>Root Mean Square Error: 70.92</a:t>
                      </a:r>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