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Aparajita" panose="020B0502040204020203" pitchFamily="18" charset="0"/>
      <p:regular r:id="rId12"/>
      <p:bold r:id="rId13"/>
    </p:embeddedFont>
    <p:embeddedFont>
      <p:font typeface="Poppins Light" panose="00000400000000000000" pitchFamily="2" charset="0"/>
      <p:regular r:id="rId14"/>
    </p:embeddedFont>
    <p:embeddedFont>
      <p:font typeface="Roboto Light" panose="02000000000000000000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3" d="100"/>
          <a:sy n="33" d="100"/>
        </p:scale>
        <p:origin x="4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09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89" y="885107"/>
            <a:ext cx="7556421" cy="354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 Comparative Analysis of LSTM and TCN Models for Anomaly Detection in Healthcare Time Series Data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88" y="4605218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This presentation explores the comparative strengths and limitations of Long Short-Term Memory (LSTM) and Temporal Convolutional Network (TCN) models for anomaly detection in healthcare time series, focusing on chronic disease monitoring. </a:t>
            </a:r>
            <a:endParaRPr lang="en-US" sz="175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65FC137-4C87-6D62-672E-C3767597F10C}"/>
              </a:ext>
            </a:extLst>
          </p:cNvPr>
          <p:cNvSpPr/>
          <p:nvPr/>
        </p:nvSpPr>
        <p:spPr>
          <a:xfrm>
            <a:off x="6280189" y="6410149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Aman Agrawal – 220962104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b="1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Dhimanth</a:t>
            </a:r>
            <a:r>
              <a:rPr lang="en-US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Kumar Singh – 220962230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Pranav Kumar Gupta – 220962250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7A1D07-86BC-EAC9-D901-2B4B67442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4502" y="7624448"/>
            <a:ext cx="2495898" cy="5906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9937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7829" y="3336488"/>
            <a:ext cx="13174742" cy="1299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Introduction and Challenges in Healthcare Time Series Anomaly Detection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727829" y="4947999"/>
            <a:ext cx="4253032" cy="2544366"/>
          </a:xfrm>
          <a:prstGeom prst="roundRect">
            <a:avLst>
              <a:gd name="adj" fmla="val 34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943332" y="5163503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Data Complexity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943332" y="5612963"/>
            <a:ext cx="3822025" cy="166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Continuous physiological data from chronic disease patients include heart rate, glucose, blood pressure, and respiratory rates, requiring advanced analysis for early anomaly detection.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5188744" y="4947999"/>
            <a:ext cx="4253032" cy="2544366"/>
          </a:xfrm>
          <a:prstGeom prst="roundRect">
            <a:avLst>
              <a:gd name="adj" fmla="val 34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5404247" y="5163503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Key Challenges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5404247" y="5612963"/>
            <a:ext cx="3822025" cy="1331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Real-time processing, multi-modal data streams, noise from sensors, and the need for high accuracy with low false positives complicate anomaly detection.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9649658" y="4947999"/>
            <a:ext cx="4253032" cy="2544366"/>
          </a:xfrm>
          <a:prstGeom prst="roundRect">
            <a:avLst>
              <a:gd name="adj" fmla="val 34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9865162" y="5163503"/>
            <a:ext cx="3822025" cy="649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Limitations of Traditional Methods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9865162" y="5937766"/>
            <a:ext cx="3822025" cy="1331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Classical statistical techniques struggle with nonlinear patterns and long-term dependencies, necessitating deep learning approaches.</a:t>
            </a:r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F715FB-7C41-5E0B-AAA8-EC27CA5DF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4502" y="7624448"/>
            <a:ext cx="2495898" cy="5906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0406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LSTM and TCN Architectures for Healthcare Anomaly Detection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88594"/>
            <a:ext cx="45433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Long Short-Term Memory (LSTM)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6973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Uses memory cells and gating to capture long-range dependencies, effective for gradual trends like slow glucose rises. Processes data sequentially, suitable for temporal patterns.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88594"/>
            <a:ext cx="54435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Temporal Convolutional Network (TCN)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6973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Employs dilated causal convolutions for multi-scale temporal pattern capture. Processes sequences in parallel, faster and better at detecting sudden shifts like blood pressure spikes.</a:t>
            </a:r>
            <a:endParaRPr lang="en-US" sz="17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3A87E-2A31-3343-1F4C-A471BA481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502" y="7624448"/>
            <a:ext cx="2495898" cy="5906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8825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Research Gaps and Objectives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011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365260" y="334363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Research Gaps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791545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Challenges include balancing efficiency and accuracy, limited cross-series attention, lack of adaptive architectures, interpretability issues, and robustness to noise.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0190" y="53622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6365260" y="540472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7017306" y="5362218"/>
            <a:ext cx="28603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Research Objectives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7017306" y="5852636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Develop optimized LSTM and TCN models, compare performance, enhance interpretability, process multimodal data, and provide deployment guidelines for healthcare monitoring.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28BE2-8DA3-A392-51D1-410104490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4502" y="7624448"/>
            <a:ext cx="2495898" cy="5906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8902" y="919639"/>
            <a:ext cx="7666196" cy="13194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Proposed Methodology: Data and Model Architecture</a:t>
            </a:r>
            <a:endParaRPr lang="en-US" sz="41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02" y="2555796"/>
            <a:ext cx="1055608" cy="237708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11216" y="2766893"/>
            <a:ext cx="4160044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Dataset Collection &amp; Processing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2111216" y="3223498"/>
            <a:ext cx="6293882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MIMIC-IV and PhysioNet datasets with physiological parameters</a:t>
            </a:r>
            <a:endParaRPr lang="en-US" sz="1650" dirty="0"/>
          </a:p>
        </p:txBody>
      </p:sp>
      <p:sp>
        <p:nvSpPr>
          <p:cNvPr id="7" name="Text 3"/>
          <p:cNvSpPr/>
          <p:nvPr/>
        </p:nvSpPr>
        <p:spPr>
          <a:xfrm>
            <a:off x="2111216" y="3634978"/>
            <a:ext cx="6293882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Synthetic augmentation with noise and sensor dropout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2111216" y="4046458"/>
            <a:ext cx="6293882" cy="675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Normalization, missing data imputation, denoising, and multi-modal alignment</a:t>
            </a:r>
            <a:endParaRPr lang="en-US" sz="16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02" y="4932878"/>
            <a:ext cx="1055608" cy="237708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11216" y="5143976"/>
            <a:ext cx="263925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Model Architecture</a:t>
            </a:r>
            <a:endParaRPr lang="en-US" sz="2050" dirty="0"/>
          </a:p>
        </p:txBody>
      </p:sp>
      <p:sp>
        <p:nvSpPr>
          <p:cNvPr id="11" name="Text 6"/>
          <p:cNvSpPr/>
          <p:nvPr/>
        </p:nvSpPr>
        <p:spPr>
          <a:xfrm>
            <a:off x="2111216" y="5600581"/>
            <a:ext cx="6293882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LSTM with bidirectional layers and attention gates</a:t>
            </a:r>
            <a:endParaRPr lang="en-US" sz="1650" dirty="0"/>
          </a:p>
        </p:txBody>
      </p:sp>
      <p:sp>
        <p:nvSpPr>
          <p:cNvPr id="12" name="Text 7"/>
          <p:cNvSpPr/>
          <p:nvPr/>
        </p:nvSpPr>
        <p:spPr>
          <a:xfrm>
            <a:off x="2111216" y="6012061"/>
            <a:ext cx="6293882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TCN with dilated and depthwise separable convolutions</a:t>
            </a:r>
            <a:endParaRPr lang="en-US" sz="1650" dirty="0"/>
          </a:p>
        </p:txBody>
      </p:sp>
      <p:sp>
        <p:nvSpPr>
          <p:cNvPr id="13" name="Text 8"/>
          <p:cNvSpPr/>
          <p:nvPr/>
        </p:nvSpPr>
        <p:spPr>
          <a:xfrm>
            <a:off x="2111216" y="6423541"/>
            <a:ext cx="6293882" cy="675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Hybrid model combining LSTM and TCN outputs via attention fusion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93570"/>
            <a:ext cx="122921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Training Protocol and Evaluation Framework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69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Training Protocol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750469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Loss combines focal loss and mean absolute error to handle class imbalance and reconstruction errors. AdamW optimizer with FP16 training and gradient checkpointing improves efficiency.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40615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Validation uses stratified 5-fold splits and early stopping to ensure robust model performance.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169325"/>
            <a:ext cx="30800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Evaluation Framework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3750469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Performance metrics focus on clinical relevance and computational efficiency. Robustness testing and validation on multiple datasets ensure practical applicability in resource-constrained environments.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8A39FD-0DBB-4E9D-C76F-4845985C4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502" y="7624448"/>
            <a:ext cx="2495898" cy="5906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6271974" y="411939"/>
            <a:ext cx="7588091" cy="13894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Experimental Results: Model Performance Comparison</a:t>
            </a:r>
            <a:endParaRPr lang="en-US" sz="4350" dirty="0"/>
          </a:p>
        </p:txBody>
      </p:sp>
      <p:sp>
        <p:nvSpPr>
          <p:cNvPr id="5" name="Shape 2"/>
          <p:cNvSpPr/>
          <p:nvPr/>
        </p:nvSpPr>
        <p:spPr>
          <a:xfrm>
            <a:off x="6264354" y="2679263"/>
            <a:ext cx="7588091" cy="3276838"/>
          </a:xfrm>
          <a:prstGeom prst="roundRect">
            <a:avLst>
              <a:gd name="adj" fmla="val 284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6271974" y="2686883"/>
            <a:ext cx="7572851" cy="6375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6494621" y="2827853"/>
            <a:ext cx="1066919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Model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013740" y="2827853"/>
            <a:ext cx="1395532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Precision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861471" y="2827853"/>
            <a:ext cx="950952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Recall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1264622" y="2827853"/>
            <a:ext cx="950952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F1 Score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2667774" y="2827853"/>
            <a:ext cx="954762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ROC AUC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71974" y="3324463"/>
            <a:ext cx="7572851" cy="63758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6494621" y="3465433"/>
            <a:ext cx="1066919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LSTM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8013740" y="3465433"/>
            <a:ext cx="1395532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0.94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9861471" y="3465433"/>
            <a:ext cx="950952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0.95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1264622" y="3465433"/>
            <a:ext cx="950952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0.945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12667774" y="3465433"/>
            <a:ext cx="954762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0.99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6271974" y="3962043"/>
            <a:ext cx="7572851" cy="6375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Text 16"/>
          <p:cNvSpPr/>
          <p:nvPr/>
        </p:nvSpPr>
        <p:spPr>
          <a:xfrm>
            <a:off x="6494621" y="4103013"/>
            <a:ext cx="1066919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TCN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8013740" y="4103013"/>
            <a:ext cx="1395532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0.81</a:t>
            </a:r>
            <a:endParaRPr lang="en-US" sz="1750" dirty="0"/>
          </a:p>
        </p:txBody>
      </p:sp>
      <p:sp>
        <p:nvSpPr>
          <p:cNvPr id="21" name="Text 18"/>
          <p:cNvSpPr/>
          <p:nvPr/>
        </p:nvSpPr>
        <p:spPr>
          <a:xfrm>
            <a:off x="9861471" y="4103013"/>
            <a:ext cx="950952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0.99</a:t>
            </a:r>
            <a:endParaRPr lang="en-US" sz="1750" dirty="0"/>
          </a:p>
        </p:txBody>
      </p:sp>
      <p:sp>
        <p:nvSpPr>
          <p:cNvPr id="22" name="Text 19"/>
          <p:cNvSpPr/>
          <p:nvPr/>
        </p:nvSpPr>
        <p:spPr>
          <a:xfrm>
            <a:off x="11264622" y="4103013"/>
            <a:ext cx="950952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0.89</a:t>
            </a:r>
            <a:endParaRPr lang="en-US" sz="1750" dirty="0"/>
          </a:p>
        </p:txBody>
      </p:sp>
      <p:sp>
        <p:nvSpPr>
          <p:cNvPr id="23" name="Text 20"/>
          <p:cNvSpPr/>
          <p:nvPr/>
        </p:nvSpPr>
        <p:spPr>
          <a:xfrm>
            <a:off x="12667774" y="4103013"/>
            <a:ext cx="954762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0.99</a:t>
            </a:r>
            <a:endParaRPr lang="en-US" sz="1750" dirty="0"/>
          </a:p>
        </p:txBody>
      </p:sp>
      <p:sp>
        <p:nvSpPr>
          <p:cNvPr id="24" name="Shape 21"/>
          <p:cNvSpPr/>
          <p:nvPr/>
        </p:nvSpPr>
        <p:spPr>
          <a:xfrm>
            <a:off x="6271974" y="4599623"/>
            <a:ext cx="7572851" cy="134885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5" name="Text 22"/>
          <p:cNvSpPr/>
          <p:nvPr/>
        </p:nvSpPr>
        <p:spPr>
          <a:xfrm>
            <a:off x="6494621" y="4740593"/>
            <a:ext cx="1066919" cy="1066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Hybrid (LSTM-TCN)</a:t>
            </a:r>
            <a:endParaRPr lang="en-US" sz="1750" dirty="0"/>
          </a:p>
        </p:txBody>
      </p:sp>
      <p:sp>
        <p:nvSpPr>
          <p:cNvPr id="26" name="Text 23"/>
          <p:cNvSpPr/>
          <p:nvPr/>
        </p:nvSpPr>
        <p:spPr>
          <a:xfrm>
            <a:off x="8013740" y="4740593"/>
            <a:ext cx="1395532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0.89</a:t>
            </a:r>
            <a:endParaRPr lang="en-US" sz="1750" dirty="0"/>
          </a:p>
        </p:txBody>
      </p:sp>
      <p:sp>
        <p:nvSpPr>
          <p:cNvPr id="27" name="Text 24"/>
          <p:cNvSpPr/>
          <p:nvPr/>
        </p:nvSpPr>
        <p:spPr>
          <a:xfrm>
            <a:off x="9861471" y="4740593"/>
            <a:ext cx="950952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0.97</a:t>
            </a:r>
            <a:endParaRPr lang="en-US" sz="1750" dirty="0"/>
          </a:p>
        </p:txBody>
      </p:sp>
      <p:sp>
        <p:nvSpPr>
          <p:cNvPr id="28" name="Text 25"/>
          <p:cNvSpPr/>
          <p:nvPr/>
        </p:nvSpPr>
        <p:spPr>
          <a:xfrm>
            <a:off x="11264622" y="4740593"/>
            <a:ext cx="950952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0.93</a:t>
            </a:r>
            <a:endParaRPr lang="en-US" sz="1750" dirty="0"/>
          </a:p>
        </p:txBody>
      </p:sp>
      <p:sp>
        <p:nvSpPr>
          <p:cNvPr id="29" name="Text 26"/>
          <p:cNvSpPr/>
          <p:nvPr/>
        </p:nvSpPr>
        <p:spPr>
          <a:xfrm>
            <a:off x="12667774" y="4740593"/>
            <a:ext cx="954762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0.99</a:t>
            </a:r>
            <a:endParaRPr lang="en-US" sz="1750" dirty="0"/>
          </a:p>
        </p:txBody>
      </p:sp>
      <p:sp>
        <p:nvSpPr>
          <p:cNvPr id="30" name="Text 27"/>
          <p:cNvSpPr/>
          <p:nvPr/>
        </p:nvSpPr>
        <p:spPr>
          <a:xfrm>
            <a:off x="6264354" y="6206133"/>
            <a:ext cx="7588091" cy="1066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 hybrid model balances precision and recall, outperforming individual models in balanced accuracy and F1 score, demonstrating the complementary strengths of convolutional and recurrent architectures.</a:t>
            </a:r>
            <a:endParaRPr lang="en-US" sz="1750" dirty="0"/>
          </a:p>
        </p:txBody>
      </p:sp>
      <p:pic>
        <p:nvPicPr>
          <p:cNvPr id="32" name="Picture 31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11C1FC42-5D23-59E3-A423-8380D5913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60" y="851918"/>
            <a:ext cx="5171250" cy="34289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1D8EB9-B339-BECF-24A7-761EEC85B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4502" y="7624448"/>
            <a:ext cx="2495898" cy="5906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8825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Conclusion and Future Directions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011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7017306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Summary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791545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This study presents a thorough comparison of LSTM and TCN models for healthcare anomaly detection, addressing challenges like real-time processing, interpretability, and robustness.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53622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017306" y="5362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Future Work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5852636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Plans include exploring real-time deployment, enhancing interpretability mechanisms, and integrating broader datasets to improve clinical applicability and patient outcomes.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C30214-C220-6AF3-E4B1-FB0A7F09F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4502" y="7624448"/>
            <a:ext cx="2495898" cy="5906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449F00-D8D5-7FBE-6A2D-260984CD47DD}"/>
              </a:ext>
            </a:extLst>
          </p:cNvPr>
          <p:cNvSpPr/>
          <p:nvPr/>
        </p:nvSpPr>
        <p:spPr>
          <a:xfrm>
            <a:off x="2134138" y="2791361"/>
            <a:ext cx="10362132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parajita" panose="020B0502040204020203" pitchFamily="18" charset="0"/>
                <a:cs typeface="Aparajita" panose="020B0502040204020203" pitchFamily="18" charset="0"/>
              </a:rPr>
              <a:t>Thank you 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213D2-A993-9FCF-653B-04F504D26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502" y="7624448"/>
            <a:ext cx="2495898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4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549</Words>
  <Application>Microsoft Office PowerPoint</Application>
  <PresentationFormat>Custom</PresentationFormat>
  <Paragraphs>75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Poppins Light</vt:lpstr>
      <vt:lpstr>Arial</vt:lpstr>
      <vt:lpstr>Roboto Light</vt:lpstr>
      <vt:lpstr>Aparajita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PRANAV KUMAR GUPTA - 122143725 - MITMPL</cp:lastModifiedBy>
  <cp:revision>3</cp:revision>
  <dcterms:created xsi:type="dcterms:W3CDTF">2025-04-22T08:55:38Z</dcterms:created>
  <dcterms:modified xsi:type="dcterms:W3CDTF">2025-04-22T09:03:00Z</dcterms:modified>
</cp:coreProperties>
</file>