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d54c804d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d54c804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d54c804d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d54c804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d54c804d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d54c804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d54c804d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d54c804d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d54c804d8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d54c804d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d54c804d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d54c804d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d54c804d8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d54c804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9" name="Google Shape;8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2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2565750" y="2271700"/>
            <a:ext cx="6205800" cy="717900"/>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b="1" lang="en-IN" sz="4000"/>
              <a:t> </a:t>
            </a:r>
            <a:r>
              <a:rPr b="1" lang="en-IN" sz="4111">
                <a:solidFill>
                  <a:srgbClr val="3C78D8"/>
                </a:solidFill>
              </a:rPr>
              <a:t> </a:t>
            </a:r>
            <a:r>
              <a:rPr b="1" lang="en-IN" sz="4111">
                <a:solidFill>
                  <a:schemeClr val="accent2"/>
                </a:solidFill>
              </a:rPr>
              <a:t>Project Name – Book Shop</a:t>
            </a:r>
            <a:endParaRPr sz="5511">
              <a:solidFill>
                <a:schemeClr val="accent2"/>
              </a:solidFill>
            </a:endParaRPr>
          </a:p>
        </p:txBody>
      </p:sp>
      <p:sp>
        <p:nvSpPr>
          <p:cNvPr id="144" name="Google Shape;144;p18"/>
          <p:cNvSpPr txBox="1"/>
          <p:nvPr>
            <p:ph idx="1" type="subTitle"/>
          </p:nvPr>
        </p:nvSpPr>
        <p:spPr>
          <a:xfrm>
            <a:off x="2709325" y="3284600"/>
            <a:ext cx="5915400" cy="17307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IN" sz="2200">
                <a:solidFill>
                  <a:srgbClr val="171717"/>
                </a:solidFill>
              </a:rPr>
              <a:t>Team Member –  </a:t>
            </a:r>
            <a:r>
              <a:rPr b="1" i="1" lang="en-IN" sz="2200">
                <a:solidFill>
                  <a:srgbClr val="0C0C0C"/>
                </a:solidFill>
              </a:rPr>
              <a:t>SHADAB HUSSAIN</a:t>
            </a:r>
            <a:endParaRPr sz="2200"/>
          </a:p>
          <a:p>
            <a:pPr indent="0" lvl="0" marL="0" rtl="0" algn="ctr">
              <a:spcBef>
                <a:spcPts val="1000"/>
              </a:spcBef>
              <a:spcAft>
                <a:spcPts val="0"/>
              </a:spcAft>
              <a:buSzPts val="1440"/>
              <a:buNone/>
            </a:pPr>
            <a:r>
              <a:rPr b="1" i="1" lang="en-IN" sz="2200">
                <a:solidFill>
                  <a:srgbClr val="0C0C0C"/>
                </a:solidFill>
              </a:rPr>
              <a:t>                         AMAN AGRAHARI</a:t>
            </a:r>
            <a:endParaRPr sz="2200"/>
          </a:p>
          <a:p>
            <a:pPr indent="0" lvl="0" marL="0" rtl="0" algn="ctr">
              <a:spcBef>
                <a:spcPts val="1000"/>
              </a:spcBef>
              <a:spcAft>
                <a:spcPts val="0"/>
              </a:spcAft>
              <a:buSzPts val="1440"/>
              <a:buNone/>
            </a:pPr>
            <a:r>
              <a:rPr b="1" i="1" lang="en-IN" sz="2200">
                <a:solidFill>
                  <a:srgbClr val="0C0C0C"/>
                </a:solidFill>
              </a:rPr>
              <a:t>                      ARPIT PANDEY</a:t>
            </a:r>
            <a:endParaRPr sz="2200"/>
          </a:p>
        </p:txBody>
      </p:sp>
      <p:sp>
        <p:nvSpPr>
          <p:cNvPr id="145" name="Google Shape;145;p18"/>
          <p:cNvSpPr txBox="1"/>
          <p:nvPr/>
        </p:nvSpPr>
        <p:spPr>
          <a:xfrm>
            <a:off x="2887979" y="5310394"/>
            <a:ext cx="8769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Trebuchet MS"/>
                <a:ea typeface="Trebuchet MS"/>
                <a:cs typeface="Trebuchet MS"/>
                <a:sym typeface="Trebuchet MS"/>
              </a:rPr>
              <a:t>Faculty in charge – </a:t>
            </a:r>
            <a:r>
              <a:rPr b="1" i="1" lang="en-IN" sz="2400" u="none" cap="none" strike="noStrike">
                <a:solidFill>
                  <a:schemeClr val="dk1"/>
                </a:solidFill>
                <a:latin typeface="Trebuchet MS"/>
                <a:ea typeface="Trebuchet MS"/>
                <a:cs typeface="Trebuchet MS"/>
                <a:sym typeface="Trebuchet MS"/>
              </a:rPr>
              <a:t>DR.</a:t>
            </a:r>
            <a:r>
              <a:rPr b="0" i="0" lang="en-IN" sz="2400" u="none" cap="none" strike="noStrike">
                <a:solidFill>
                  <a:schemeClr val="dk1"/>
                </a:solidFill>
                <a:latin typeface="Trebuchet MS"/>
                <a:ea typeface="Trebuchet MS"/>
                <a:cs typeface="Trebuchet MS"/>
                <a:sym typeface="Trebuchet MS"/>
              </a:rPr>
              <a:t> </a:t>
            </a:r>
            <a:r>
              <a:rPr b="1" i="1" lang="en-IN" sz="2400" u="none" cap="none" strike="noStrike">
                <a:solidFill>
                  <a:schemeClr val="dk1"/>
                </a:solidFill>
                <a:latin typeface="Trebuchet MS"/>
                <a:ea typeface="Trebuchet MS"/>
                <a:cs typeface="Trebuchet MS"/>
                <a:sym typeface="Trebuchet MS"/>
              </a:rPr>
              <a:t>ALEKHA KUMAR MISHRA</a:t>
            </a:r>
            <a:endParaRPr/>
          </a:p>
        </p:txBody>
      </p:sp>
      <p:pic>
        <p:nvPicPr>
          <p:cNvPr descr="NIT JAMSHEDPUR _ OFFICIAL (@jamshedpur_nit) / Twitter" id="146" name="Google Shape;146;p18"/>
          <p:cNvPicPr preferRelativeResize="0"/>
          <p:nvPr/>
        </p:nvPicPr>
        <p:blipFill rotWithShape="1">
          <a:blip r:embed="rId3">
            <a:alphaModFix/>
          </a:blip>
          <a:srcRect b="0" l="0" r="0" t="0"/>
          <a:stretch/>
        </p:blipFill>
        <p:spPr>
          <a:xfrm>
            <a:off x="465500" y="164300"/>
            <a:ext cx="2291025" cy="2291025"/>
          </a:xfrm>
          <a:prstGeom prst="rect">
            <a:avLst/>
          </a:prstGeom>
          <a:noFill/>
          <a:ln>
            <a:noFill/>
          </a:ln>
        </p:spPr>
      </p:pic>
      <p:sp>
        <p:nvSpPr>
          <p:cNvPr id="147" name="Google Shape;147;p18"/>
          <p:cNvSpPr txBox="1"/>
          <p:nvPr/>
        </p:nvSpPr>
        <p:spPr>
          <a:xfrm>
            <a:off x="2709325" y="332025"/>
            <a:ext cx="7204200" cy="1015800"/>
          </a:xfrm>
          <a:prstGeom prst="rect">
            <a:avLst/>
          </a:prstGeom>
          <a:no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IN" sz="3000">
                <a:solidFill>
                  <a:srgbClr val="16B0E3"/>
                </a:solidFill>
                <a:latin typeface="Trebuchet MS"/>
                <a:ea typeface="Trebuchet MS"/>
                <a:cs typeface="Trebuchet MS"/>
                <a:sym typeface="Trebuchet MS"/>
              </a:rPr>
              <a:t>NATIONAL</a:t>
            </a:r>
            <a:r>
              <a:rPr b="1" lang="en-IN" sz="2400">
                <a:solidFill>
                  <a:srgbClr val="16B0E3"/>
                </a:solidFill>
                <a:latin typeface="Trebuchet MS"/>
                <a:ea typeface="Trebuchet MS"/>
                <a:cs typeface="Trebuchet MS"/>
                <a:sym typeface="Trebuchet MS"/>
              </a:rPr>
              <a:t> </a:t>
            </a:r>
            <a:r>
              <a:rPr b="1" lang="en-IN" sz="3000">
                <a:solidFill>
                  <a:srgbClr val="16B0E3"/>
                </a:solidFill>
                <a:latin typeface="Trebuchet MS"/>
                <a:ea typeface="Trebuchet MS"/>
                <a:cs typeface="Trebuchet MS"/>
                <a:sym typeface="Trebuchet MS"/>
              </a:rPr>
              <a:t>INSTITUTE OF TECHNOLOGY </a:t>
            </a:r>
            <a:endParaRPr>
              <a:solidFill>
                <a:srgbClr val="16B0E3"/>
              </a:solidFill>
            </a:endParaRPr>
          </a:p>
          <a:p>
            <a:pPr indent="0" lvl="0" marL="0" marR="0" rtl="0" algn="l">
              <a:spcBef>
                <a:spcPts val="0"/>
              </a:spcBef>
              <a:spcAft>
                <a:spcPts val="0"/>
              </a:spcAft>
              <a:buNone/>
            </a:pPr>
            <a:r>
              <a:rPr b="1" lang="en-IN" sz="3000">
                <a:solidFill>
                  <a:srgbClr val="16B0E3"/>
                </a:solidFill>
                <a:latin typeface="Trebuchet MS"/>
                <a:ea typeface="Trebuchet MS"/>
                <a:cs typeface="Trebuchet MS"/>
                <a:sym typeface="Trebuchet MS"/>
              </a:rPr>
              <a:t>	            JAMSHEDPUR</a:t>
            </a:r>
            <a:endParaRPr>
              <a:solidFill>
                <a:srgbClr val="16B0E3"/>
              </a:solidFill>
            </a:endParaRPr>
          </a:p>
        </p:txBody>
      </p:sp>
      <p:sp>
        <p:nvSpPr>
          <p:cNvPr id="148" name="Google Shape;148;p18"/>
          <p:cNvSpPr txBox="1"/>
          <p:nvPr/>
        </p:nvSpPr>
        <p:spPr>
          <a:xfrm>
            <a:off x="2887979" y="1549622"/>
            <a:ext cx="5736657"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000">
                <a:solidFill>
                  <a:schemeClr val="dk1"/>
                </a:solidFill>
                <a:latin typeface="Trebuchet MS"/>
                <a:ea typeface="Trebuchet MS"/>
                <a:cs typeface="Trebuchet MS"/>
                <a:sym typeface="Trebuchet MS"/>
              </a:rPr>
              <a:t>SECOND</a:t>
            </a:r>
            <a:r>
              <a:rPr b="1" lang="en-IN" sz="2400">
                <a:solidFill>
                  <a:schemeClr val="dk1"/>
                </a:solidFill>
                <a:latin typeface="Trebuchet MS"/>
                <a:ea typeface="Trebuchet MS"/>
                <a:cs typeface="Trebuchet MS"/>
                <a:sym typeface="Trebuchet MS"/>
              </a:rPr>
              <a:t>  </a:t>
            </a:r>
            <a:r>
              <a:rPr b="1" lang="en-IN" sz="3000">
                <a:solidFill>
                  <a:schemeClr val="dk1"/>
                </a:solidFill>
                <a:latin typeface="Trebuchet MS"/>
                <a:ea typeface="Trebuchet MS"/>
                <a:cs typeface="Trebuchet MS"/>
                <a:sym typeface="Trebuchet MS"/>
              </a:rPr>
              <a:t>SEMESTER</a:t>
            </a:r>
            <a:r>
              <a:rPr b="1" lang="en-IN" sz="2400">
                <a:solidFill>
                  <a:schemeClr val="dk1"/>
                </a:solidFill>
                <a:latin typeface="Trebuchet MS"/>
                <a:ea typeface="Trebuchet MS"/>
                <a:cs typeface="Trebuchet MS"/>
                <a:sym typeface="Trebuchet MS"/>
              </a:rPr>
              <a:t> </a:t>
            </a:r>
            <a:r>
              <a:rPr b="1" lang="en-IN" sz="3000">
                <a:solidFill>
                  <a:schemeClr val="dk1"/>
                </a:solidFill>
                <a:latin typeface="Trebuchet MS"/>
                <a:ea typeface="Trebuchet MS"/>
                <a:cs typeface="Trebuchet MS"/>
                <a:sym typeface="Trebuchet MS"/>
              </a:rPr>
              <a:t>PROJECT</a:t>
            </a:r>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nvSpPr>
        <p:spPr>
          <a:xfrm>
            <a:off x="104503" y="58846"/>
            <a:ext cx="11835000" cy="686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IN" sz="2200">
                <a:solidFill>
                  <a:schemeClr val="dk1"/>
                </a:solidFill>
                <a:latin typeface="Trebuchet MS"/>
                <a:ea typeface="Trebuchet MS"/>
                <a:cs typeface="Trebuchet MS"/>
                <a:sym typeface="Trebuchet MS"/>
              </a:rPr>
              <a:t>//function for adding new book in records</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void BookShop::add_book()</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system("CLS");</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endl &lt;&lt; endl;</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SzPts val="1100"/>
              <a:buNone/>
            </a:pPr>
            <a:r>
              <a:rPr lang="en-IN" sz="2200">
                <a:solidFill>
                  <a:schemeClr val="dk1"/>
                </a:solidFill>
                <a:latin typeface="Trebuchet MS"/>
                <a:ea typeface="Trebuchet MS"/>
                <a:cs typeface="Trebuchet MS"/>
                <a:sym typeface="Trebuchet MS"/>
              </a:rPr>
              <a:t>    cout &lt;&lt; "\t\t\t ######################## Add Only New Books in Shop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design(120,'_');</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Book ID :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cin &gt;&gt; BookID;</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Book Name :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getline(cin&gt;&gt;ws,BookName);</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Author Name :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getline(cin&gt;&gt;ws,AuthorName);</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No Of It's Copies :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cin &gt;&gt; NoOfCopy;</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SzPts val="1100"/>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nvSpPr>
        <p:spPr>
          <a:xfrm>
            <a:off x="60960" y="165463"/>
            <a:ext cx="11956800" cy="6818700"/>
          </a:xfrm>
          <a:prstGeom prst="rect">
            <a:avLst/>
          </a:prstGeom>
          <a:noFill/>
          <a:ln>
            <a:noFill/>
          </a:ln>
        </p:spPr>
        <p:txBody>
          <a:bodyPr anchorCtr="0" anchor="t" bIns="45700" lIns="91425" spcFirstLastPara="1" rIns="91425" wrap="square" tIns="45700">
            <a:spAutoFit/>
          </a:bodyPr>
          <a:lstStyle/>
          <a:p>
            <a:pPr indent="457200" lvl="0" marL="4572000" rtl="0" algn="l">
              <a:spcBef>
                <a:spcPts val="0"/>
              </a:spcBef>
              <a:spcAft>
                <a:spcPts val="0"/>
              </a:spcAft>
              <a:buSzPts val="1100"/>
              <a:buNone/>
            </a:pPr>
            <a:r>
              <a:rPr lang="en-IN" sz="2300">
                <a:solidFill>
                  <a:srgbClr val="16B0E3"/>
                </a:solidFill>
                <a:latin typeface="Trebuchet MS"/>
                <a:ea typeface="Trebuchet MS"/>
                <a:cs typeface="Trebuchet MS"/>
                <a:sym typeface="Trebuchet MS"/>
              </a:rPr>
              <a:t>Continue….</a:t>
            </a: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r>
              <a:rPr lang="en-IN" sz="2200">
                <a:solidFill>
                  <a:schemeClr val="dk1"/>
                </a:solidFill>
                <a:latin typeface="Trebuchet MS"/>
                <a:ea typeface="Trebuchet MS"/>
                <a:cs typeface="Trebuchet MS"/>
                <a:sym typeface="Trebuchet MS"/>
              </a:rPr>
              <a:t>cout &lt;&lt; "\n\t Enter Price per Book :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cin &gt;&gt; price_per_book;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ofstream fout("BookData.txt",ios::out | ios::app);</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if(fout.is_open())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fout &lt;&lt; BookID&lt;&lt;"\n" &lt;&lt; BookName &lt;&lt; "\n" &lt;&lt; AuthorName &lt;&lt; "\n" &lt;&lt; NoOfCopy &lt;&lt; "\n"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&lt;&lt; price_per_book &lt;&lt; "\n\n";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  Books are added in shop _\n";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  Error in opening file __ \n";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fout.close();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cout&lt;&lt;"\n";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return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nvSpPr>
        <p:spPr>
          <a:xfrm>
            <a:off x="60950" y="95800"/>
            <a:ext cx="12044100" cy="720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IN" sz="2200">
                <a:solidFill>
                  <a:schemeClr val="dk1"/>
                </a:solidFill>
                <a:latin typeface="Trebuchet MS"/>
                <a:ea typeface="Trebuchet MS"/>
                <a:cs typeface="Trebuchet MS"/>
                <a:sym typeface="Trebuchet MS"/>
              </a:rPr>
              <a:t>//function for displaying record of books</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void BookShop::show_book()</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system("CLS");</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SzPts val="1100"/>
              <a:buNone/>
            </a:pPr>
            <a:r>
              <a:rPr lang="en-IN" sz="2200">
                <a:solidFill>
                  <a:schemeClr val="dk1"/>
                </a:solidFill>
                <a:latin typeface="Trebuchet MS"/>
                <a:ea typeface="Trebuchet MS"/>
                <a:cs typeface="Trebuchet MS"/>
                <a:sym typeface="Trebuchet MS"/>
              </a:rPr>
              <a:t>     cout &lt;&lt; "\t\t\t ######################## Show All Books of Shop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design(120,'_');</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endl &lt;&lt; endl;</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ifstream fin("BookData.txt",ios::in);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if(fin.is_open()){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SzPts val="1100"/>
              <a:buNone/>
            </a:pPr>
            <a:r>
              <a:rPr lang="en-IN" sz="2200">
                <a:solidFill>
                  <a:schemeClr val="dk1"/>
                </a:solidFill>
                <a:latin typeface="Trebuchet MS"/>
                <a:ea typeface="Trebuchet MS"/>
                <a:cs typeface="Trebuchet MS"/>
                <a:sym typeface="Trebuchet MS"/>
              </a:rPr>
              <a:t>            cout &lt;&lt; "\n\n"&lt;&lt;setw(15) &lt;&lt; "Book ID" &lt;&lt; setw(25) &lt;&lt; "Book Name"&lt;&lt;setw(25)</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&lt;&lt;"Author Name"&lt;&lt;setw(15) &lt;&lt; "NoOfCopies" &lt;&lt; setw(20) &lt;&lt; "price per book"&lt;&lt; "\n\n";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BookID;</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getline(fin&gt;&gt;ws,BookName);</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getline(fin&gt;&gt;ws,AuthorName);</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r>
              <a:rPr lang="en-IN" sz="2200">
                <a:solidFill>
                  <a:schemeClr val="dk1"/>
                </a:solidFill>
                <a:latin typeface="Trebuchet MS"/>
                <a:ea typeface="Trebuchet MS"/>
                <a:cs typeface="Trebuchet MS"/>
                <a:sym typeface="Trebuchet MS"/>
              </a:rPr>
              <a:t> fin&gt;&gt;NoOfCopy;</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IN" sz="2200">
                <a:solidFill>
                  <a:schemeClr val="dk1"/>
                </a:solidFill>
                <a:latin typeface="Trebuchet MS"/>
                <a:ea typeface="Trebuchet MS"/>
                <a:cs typeface="Trebuchet MS"/>
                <a:sym typeface="Trebuchet MS"/>
              </a:rPr>
              <a:t>		 </a:t>
            </a:r>
            <a:r>
              <a:rPr lang="en-IN" sz="2200">
                <a:solidFill>
                  <a:schemeClr val="dk1"/>
                </a:solidFill>
                <a:latin typeface="Trebuchet MS"/>
                <a:ea typeface="Trebuchet MS"/>
                <a:cs typeface="Trebuchet MS"/>
                <a:sym typeface="Trebuchet MS"/>
              </a:rPr>
              <a:t>fin&gt;&gt;price_per_book;</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nvSpPr>
        <p:spPr>
          <a:xfrm>
            <a:off x="0" y="0"/>
            <a:ext cx="11922000" cy="6880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a:t>
            </a:r>
            <a:r>
              <a:rPr lang="en-IN" sz="2300">
                <a:solidFill>
                  <a:srgbClr val="16B0E3"/>
                </a:solidFill>
                <a:latin typeface="Trebuchet MS"/>
                <a:ea typeface="Trebuchet MS"/>
                <a:cs typeface="Trebuchet MS"/>
                <a:sym typeface="Trebuchet MS"/>
              </a:rPr>
              <a:t>Continue….</a:t>
            </a: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while(!fin.eof())</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cout&lt;&lt;setw(15)&lt;&lt;BookID&lt;&lt;setw(25)&lt;&lt;BookName&lt;&lt;setw(25)&lt;&lt;AuthorName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&lt;&lt;setw(15)&lt;&lt;NoOfCopy&lt;&lt;setw(15)&lt;&lt;price_per_book&lt;&lt;"\n";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fin&gt;&gt;BookID;</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getline(fin&gt;&gt;ws,BookName);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getline(fin&gt;&gt;ws,AuthorName);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NoOfCopy;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price_per_book;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system("pause");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 Error in File Opening _\n";}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fin.close();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return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nvSpPr>
        <p:spPr>
          <a:xfrm>
            <a:off x="88900" y="152400"/>
            <a:ext cx="11899800" cy="686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IN" sz="2200">
                <a:solidFill>
                  <a:schemeClr val="dk1"/>
                </a:solidFill>
                <a:latin typeface="Trebuchet MS"/>
                <a:ea typeface="Trebuchet MS"/>
                <a:cs typeface="Trebuchet MS"/>
                <a:sym typeface="Trebuchet MS"/>
              </a:rPr>
              <a:t>//function for checking book present or not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void BookShop::check_availability()</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system("CLS");</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SzPts val="1100"/>
              <a:buNone/>
            </a:pPr>
            <a:r>
              <a:rPr lang="en-IN" sz="2200">
                <a:solidFill>
                  <a:schemeClr val="dk1"/>
                </a:solidFill>
                <a:latin typeface="Trebuchet MS"/>
                <a:ea typeface="Trebuchet MS"/>
                <a:cs typeface="Trebuchet MS"/>
                <a:sym typeface="Trebuchet MS"/>
              </a:rPr>
              <a:t>     cout &lt;&lt; "\n\n \t\t\t ######################## Check Book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 \n";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design(120,'_');</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int flag=0;</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int Bid;</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 Enter Book Id to search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cin &gt;&gt; Bid;</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ifstream fin("BookData.txt",ios::in);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if(fin.is_open()){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BookID;</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getline(fin&gt;&gt;ws,BookName);</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SzPts val="1100"/>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0" y="139700"/>
            <a:ext cx="11963400" cy="6880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a:t>
            </a:r>
            <a:r>
              <a:rPr lang="en-IN" sz="2300">
                <a:solidFill>
                  <a:srgbClr val="16B0E3"/>
                </a:solidFill>
                <a:latin typeface="Trebuchet MS"/>
                <a:ea typeface="Trebuchet MS"/>
                <a:cs typeface="Trebuchet MS"/>
                <a:sym typeface="Trebuchet MS"/>
              </a:rPr>
              <a:t>Continue….</a:t>
            </a: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r>
              <a:rPr lang="en-IN" sz="2200">
                <a:solidFill>
                  <a:schemeClr val="dk1"/>
                </a:solidFill>
                <a:latin typeface="Trebuchet MS"/>
                <a:ea typeface="Trebuchet MS"/>
                <a:cs typeface="Trebuchet MS"/>
                <a:sym typeface="Trebuchet MS"/>
              </a:rPr>
              <a:t>getline(fin&gt;&gt;ws,AuthorName);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NoOfCopy;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price_per_book;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while(!fin.eof())</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if(Bid==BookID)</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cout &lt;&lt; "\n\n"&lt;&lt;setw(15) &lt;&lt; "Book ID"&lt;&lt;setw(25) &lt;&lt; "Book Name"&lt;&lt;setw(25)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&lt;&lt; "Author Name"&lt;&lt;setw(15) &lt;&lt; "NoOfCopies"&lt;&lt; setw(25) &lt;&lt; "price per book "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&lt;&lt; "\n\n";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cout &lt;&lt; setw(15) &lt;&lt; BookID &lt;&lt; setw(25) &lt;&lt; BookName &lt;&lt; setw(25) &lt;&lt; AuthorName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&lt;&lt; setw(15) &lt;&lt; NoOfCopy &lt;&lt; setw(15) &lt;&lt; price_per_book &lt;&lt; "\n";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flag=1;</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break;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BookID;</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getline(fin&gt;&gt;ws,BookName);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getline(fin&gt;&gt;ws,AuthorName);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nvSpPr>
        <p:spPr>
          <a:xfrm>
            <a:off x="0" y="215900"/>
            <a:ext cx="12027000" cy="5464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a:t>
            </a:r>
            <a:r>
              <a:rPr lang="en-IN" sz="2300">
                <a:solidFill>
                  <a:srgbClr val="16B0E3"/>
                </a:solidFill>
                <a:latin typeface="Trebuchet MS"/>
                <a:ea typeface="Trebuchet MS"/>
                <a:cs typeface="Trebuchet MS"/>
                <a:sym typeface="Trebuchet MS"/>
              </a:rPr>
              <a:t>Continue….</a:t>
            </a: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fin &gt;&gt; NoOfCopy;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price_per_book;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if(flag==0)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 cout &lt;&lt; "\n\t _ Book Is Not Available __\n";}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 Error in File Opening ___\n";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endl;</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fin.close();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return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nvSpPr>
        <p:spPr>
          <a:xfrm>
            <a:off x="0" y="12700"/>
            <a:ext cx="12090300" cy="720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IN" sz="2200">
                <a:solidFill>
                  <a:schemeClr val="dk1"/>
                </a:solidFill>
                <a:latin typeface="Trebuchet MS"/>
                <a:ea typeface="Trebuchet MS"/>
                <a:cs typeface="Trebuchet MS"/>
                <a:sym typeface="Trebuchet MS"/>
              </a:rPr>
              <a:t>//function for deleting copy of book</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void BookShop::sell_book()</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int ct=0;</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int Bid;</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int no;</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system("CLS");</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 \t\t\t ######################## Delete Book ######################## \n";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design(120,'_');</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endl;</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 Enter Book Id that has to be purchased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cin &gt;&gt; Bid;</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 Enter no of copies you wanna purchase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cin &gt;&gt; no;</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ifstream fin("BookData.txt",ios::in);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ofstream fout("BookData1.txt",ios::app);</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SzPts val="1100"/>
              <a:buNone/>
            </a:pPr>
            <a:r>
              <a:t/>
            </a:r>
            <a:endParaRPr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nvSpPr>
        <p:spPr>
          <a:xfrm>
            <a:off x="203200" y="266700"/>
            <a:ext cx="11506200" cy="6818700"/>
          </a:xfrm>
          <a:prstGeom prst="rect">
            <a:avLst/>
          </a:prstGeom>
          <a:noFill/>
          <a:ln>
            <a:noFill/>
          </a:ln>
        </p:spPr>
        <p:txBody>
          <a:bodyPr anchorCtr="0" anchor="t" bIns="45700" lIns="91425" spcFirstLastPara="1" rIns="91425" wrap="square" tIns="45700">
            <a:spAutoFit/>
          </a:bodyPr>
          <a:lstStyle/>
          <a:p>
            <a:pPr indent="0" lvl="0" marL="4572000" rtl="0" algn="l">
              <a:spcBef>
                <a:spcPts val="0"/>
              </a:spcBef>
              <a:spcAft>
                <a:spcPts val="0"/>
              </a:spcAft>
              <a:buClr>
                <a:schemeClr val="dk1"/>
              </a:buClr>
              <a:buSzPts val="1100"/>
              <a:buFont typeface="Arial"/>
              <a:buNone/>
            </a:pPr>
            <a:r>
              <a:rPr lang="en-IN" sz="2300">
                <a:solidFill>
                  <a:srgbClr val="16B0E3"/>
                </a:solidFill>
                <a:latin typeface="Trebuchet MS"/>
                <a:ea typeface="Trebuchet MS"/>
                <a:cs typeface="Trebuchet MS"/>
                <a:sym typeface="Trebuchet MS"/>
              </a:rPr>
              <a:t>Continue….</a:t>
            </a:r>
            <a:endParaRPr sz="2300">
              <a:solidFill>
                <a:srgbClr val="16B0E3"/>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if(fin.is_open())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BookID;</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getline(fin&gt;&gt;ws,BookName);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getline(fin&gt;&gt;ws,AuthorName);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NoOfCopy;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price_per_book;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while(!fin.eof()){</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if(BookID==Bid)</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ct=1;</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if(no&lt;NoOfCopy)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fout &lt;&lt; BookID&lt;&lt;"\n" &lt;&lt; BookName &lt;&lt; "\n" &lt;&lt; AuthorName &lt;&lt; "\n" &lt;&lt; (NoOfCopy-no ) &lt;&lt; "\n"&lt;&lt;price_per_book&lt;&lt;"\n\n";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nvSpPr>
        <p:spPr>
          <a:xfrm>
            <a:off x="0" y="139700"/>
            <a:ext cx="11976000" cy="6880500"/>
          </a:xfrm>
          <a:prstGeom prst="rect">
            <a:avLst/>
          </a:prstGeom>
          <a:noFill/>
          <a:ln>
            <a:noFill/>
          </a:ln>
        </p:spPr>
        <p:txBody>
          <a:bodyPr anchorCtr="0" anchor="t" bIns="45700" lIns="91425" spcFirstLastPara="1" rIns="91425" wrap="square" tIns="45700">
            <a:spAutoFit/>
          </a:bodyPr>
          <a:lstStyle/>
          <a:p>
            <a:pPr indent="0" lvl="0" marL="4572000" rtl="0" algn="l">
              <a:spcBef>
                <a:spcPts val="0"/>
              </a:spcBef>
              <a:spcAft>
                <a:spcPts val="0"/>
              </a:spcAft>
              <a:buSzPts val="1100"/>
              <a:buNone/>
            </a:pPr>
            <a:r>
              <a:rPr lang="en-IN" sz="2300">
                <a:solidFill>
                  <a:srgbClr val="16B0E3"/>
                </a:solidFill>
                <a:latin typeface="Trebuchet MS"/>
                <a:ea typeface="Trebuchet MS"/>
                <a:cs typeface="Trebuchet MS"/>
                <a:sym typeface="Trebuchet MS"/>
              </a:rPr>
              <a:t>Continue….</a:t>
            </a:r>
            <a:endParaRPr sz="2300">
              <a:solidFill>
                <a:srgbClr val="16B0E3"/>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cout&lt;&lt;"\n\t __ Books Are Purchased Successfully __ \n";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 if(no&gt;NoOfCopy)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fout &lt;&lt; BookID &lt;&lt; "\n" &lt;&lt; BookName &lt;&lt; "\n" &lt;&lt; AuthorName &lt;&lt; "\n" &lt;&lt; (NoOfCopy) &lt;&lt; "\n" &lt;&lt; price_per_book &lt;&lt; "\n\n";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__ Only " &lt;&lt; NoOfCopy &lt;&lt; " Books are/is available in shop___ \n";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__All the Books of BookID " &lt;&lt; BookID &lt;&lt; " has been purchased __ \n";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nvSpPr>
        <p:spPr>
          <a:xfrm>
            <a:off x="426720" y="644434"/>
            <a:ext cx="109119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Trebuchet MS"/>
                <a:ea typeface="Trebuchet MS"/>
                <a:cs typeface="Trebuchet MS"/>
                <a:sym typeface="Trebuchet MS"/>
              </a:rPr>
              <a:t>								</a:t>
            </a:r>
            <a:r>
              <a:rPr b="1" lang="en-IN" sz="2800">
                <a:solidFill>
                  <a:srgbClr val="16B0E3"/>
                </a:solidFill>
                <a:latin typeface="Trebuchet MS"/>
                <a:ea typeface="Trebuchet MS"/>
                <a:cs typeface="Trebuchet MS"/>
                <a:sym typeface="Trebuchet MS"/>
              </a:rPr>
              <a:t>	</a:t>
            </a:r>
            <a:r>
              <a:rPr b="1" lang="en-IN" sz="3000" u="sng">
                <a:solidFill>
                  <a:srgbClr val="16B0E3"/>
                </a:solidFill>
                <a:latin typeface="Trebuchet MS"/>
                <a:ea typeface="Trebuchet MS"/>
                <a:cs typeface="Trebuchet MS"/>
                <a:sym typeface="Trebuchet MS"/>
              </a:rPr>
              <a:t>INTRODUCTION</a:t>
            </a:r>
            <a:endParaRPr sz="1600">
              <a:solidFill>
                <a:srgbClr val="16B0E3"/>
              </a:solidFill>
            </a:endParaRPr>
          </a:p>
        </p:txBody>
      </p:sp>
      <p:sp>
        <p:nvSpPr>
          <p:cNvPr id="154" name="Google Shape;154;p19"/>
          <p:cNvSpPr txBox="1"/>
          <p:nvPr/>
        </p:nvSpPr>
        <p:spPr>
          <a:xfrm>
            <a:off x="850231" y="1521745"/>
            <a:ext cx="10491537"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200">
                <a:solidFill>
                  <a:schemeClr val="dk1"/>
                </a:solidFill>
                <a:latin typeface="Trebuchet MS"/>
                <a:ea typeface="Trebuchet MS"/>
                <a:cs typeface="Trebuchet MS"/>
                <a:sym typeface="Trebuchet MS"/>
              </a:rPr>
              <a:t>Every book shop, big or small, has challenges to manage the information of books. This application software have been developed by us to overcome the problem of manual record maintenance system.</a:t>
            </a:r>
            <a:endParaRPr sz="2200">
              <a:solidFill>
                <a:schemeClr val="dk1"/>
              </a:solidFill>
              <a:latin typeface="Trebuchet MS"/>
              <a:ea typeface="Trebuchet MS"/>
              <a:cs typeface="Trebuchet MS"/>
              <a:sym typeface="Trebuchet MS"/>
            </a:endParaRPr>
          </a:p>
        </p:txBody>
      </p:sp>
      <p:sp>
        <p:nvSpPr>
          <p:cNvPr id="155" name="Google Shape;155;p19"/>
          <p:cNvSpPr txBox="1"/>
          <p:nvPr/>
        </p:nvSpPr>
        <p:spPr>
          <a:xfrm>
            <a:off x="3946358" y="3657600"/>
            <a:ext cx="34170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000" u="sng">
                <a:solidFill>
                  <a:srgbClr val="16B0E3"/>
                </a:solidFill>
                <a:latin typeface="Trebuchet MS"/>
                <a:ea typeface="Trebuchet MS"/>
                <a:cs typeface="Trebuchet MS"/>
                <a:sym typeface="Trebuchet MS"/>
              </a:rPr>
              <a:t>OBJECTIVE</a:t>
            </a:r>
            <a:endParaRPr sz="1600">
              <a:solidFill>
                <a:srgbClr val="16B0E3"/>
              </a:solidFill>
            </a:endParaRPr>
          </a:p>
        </p:txBody>
      </p:sp>
      <p:sp>
        <p:nvSpPr>
          <p:cNvPr id="156" name="Google Shape;156;p19"/>
          <p:cNvSpPr txBox="1"/>
          <p:nvPr/>
        </p:nvSpPr>
        <p:spPr>
          <a:xfrm>
            <a:off x="1222408" y="4331368"/>
            <a:ext cx="9923647"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200">
                <a:solidFill>
                  <a:schemeClr val="dk1"/>
                </a:solidFill>
                <a:latin typeface="Trebuchet MS"/>
                <a:ea typeface="Trebuchet MS"/>
                <a:cs typeface="Trebuchet MS"/>
                <a:sym typeface="Trebuchet MS"/>
              </a:rPr>
              <a:t>The objective of developing this software is that administrator will be able to maintain the record of books digitally. With the implementation of computerized system, the task of keeping records in an organized manner and retrieval of information will be solved.</a:t>
            </a:r>
            <a:endParaRPr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nvSpPr>
        <p:spPr>
          <a:xfrm>
            <a:off x="127000" y="101600"/>
            <a:ext cx="11887200" cy="7218900"/>
          </a:xfrm>
          <a:prstGeom prst="rect">
            <a:avLst/>
          </a:prstGeom>
          <a:noFill/>
          <a:ln>
            <a:noFill/>
          </a:ln>
        </p:spPr>
        <p:txBody>
          <a:bodyPr anchorCtr="0" anchor="t" bIns="45700" lIns="91425" spcFirstLastPara="1" rIns="91425" wrap="square" tIns="45700">
            <a:spAutoFit/>
          </a:bodyPr>
          <a:lstStyle/>
          <a:p>
            <a:pPr indent="0" lvl="0" marL="4572000" rtl="0" algn="l">
              <a:spcBef>
                <a:spcPts val="0"/>
              </a:spcBef>
              <a:spcAft>
                <a:spcPts val="0"/>
              </a:spcAft>
              <a:buSzPts val="1100"/>
              <a:buNone/>
            </a:pPr>
            <a:r>
              <a:rPr lang="en-IN" sz="2300">
                <a:solidFill>
                  <a:srgbClr val="16B0E3"/>
                </a:solidFill>
                <a:latin typeface="Trebuchet MS"/>
                <a:ea typeface="Trebuchet MS"/>
                <a:cs typeface="Trebuchet MS"/>
                <a:sym typeface="Trebuchet MS"/>
              </a:rPr>
              <a:t>Continue….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fout &lt;&lt; BookID &lt;&lt; "\n" &lt;&lt; BookName &lt;&lt; "\n" &lt;&lt; AuthorName &lt;&lt; "\n" &lt;&lt; (NoOfCopy) &lt;&lt; "\n" &lt;&lt; price_per_book &lt;&lt; "\n\n";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BookID;</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getline(fin&gt;&gt;ws,BookName);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getline(fin&gt;&gt;ws,AuthorName);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NoOfCopy;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price_per_book;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if(ct==0)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 Book Not Available  __\n";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 Error in File Opening __\n";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nvSpPr>
        <p:spPr>
          <a:xfrm>
            <a:off x="508000" y="101600"/>
            <a:ext cx="9753600" cy="3463200"/>
          </a:xfrm>
          <a:prstGeom prst="rect">
            <a:avLst/>
          </a:prstGeom>
          <a:noFill/>
          <a:ln>
            <a:noFill/>
          </a:ln>
        </p:spPr>
        <p:txBody>
          <a:bodyPr anchorCtr="0" anchor="t" bIns="91425" lIns="91425" spcFirstLastPara="1" rIns="91425" wrap="square" tIns="91425">
            <a:spAutoFit/>
          </a:bodyPr>
          <a:lstStyle/>
          <a:p>
            <a:pPr indent="0" lvl="0" marL="4572000" rtl="0" algn="l">
              <a:spcBef>
                <a:spcPts val="0"/>
              </a:spcBef>
              <a:spcAft>
                <a:spcPts val="0"/>
              </a:spcAft>
              <a:buNone/>
            </a:pPr>
            <a:r>
              <a:rPr lang="en-IN" sz="2300">
                <a:solidFill>
                  <a:srgbClr val="16B0E3"/>
                </a:solidFill>
                <a:latin typeface="Trebuchet MS"/>
                <a:ea typeface="Trebuchet MS"/>
                <a:cs typeface="Trebuchet MS"/>
                <a:sym typeface="Trebuchet MS"/>
              </a:rPr>
              <a:t>Continue….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design(120,'=');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fout.close();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fin.close();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remove("BookData.txt");</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rename("BookData1.txt","BookData.txt");</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return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nvSpPr>
        <p:spPr>
          <a:xfrm>
            <a:off x="677325" y="440275"/>
            <a:ext cx="10701900" cy="661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latin typeface="Trebuchet MS"/>
                <a:ea typeface="Trebuchet MS"/>
                <a:cs typeface="Trebuchet MS"/>
                <a:sym typeface="Trebuchet MS"/>
              </a:rPr>
              <a:t>//function for updating book information in record</a:t>
            </a:r>
            <a:endParaRPr b="1"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IN" sz="2200">
                <a:latin typeface="Trebuchet MS"/>
                <a:ea typeface="Trebuchet MS"/>
                <a:cs typeface="Trebuchet MS"/>
                <a:sym typeface="Trebuchet MS"/>
              </a:rPr>
              <a:t>void BookShop::update_book()</a:t>
            </a:r>
            <a:endParaRPr b="1"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IN" sz="2200">
                <a:latin typeface="Trebuchet MS"/>
                <a:ea typeface="Trebuchet MS"/>
                <a:cs typeface="Trebuchet MS"/>
                <a:sym typeface="Trebuchet MS"/>
              </a:rPr>
              <a:t>{</a:t>
            </a:r>
            <a:endParaRPr b="1"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system("CLS");</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design(120,'=');</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cout &lt;&lt; "\n \n\t\t\t ######################## Update Existing Book  ########################\n";</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design(120,'_');</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cout &lt;&lt; endl;</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int flag=0;</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string B_name,A_name;</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int Bid,no;</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float price;</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cout &lt;&lt; "\n\t Enter Book ID ";</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cin &gt;&gt; Bid;</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cout &lt;&lt; "\n\t Enter Book Name ";</a:t>
            </a:r>
            <a:endParaRPr sz="22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latin typeface="Trebuchet MS"/>
                <a:ea typeface="Trebuchet MS"/>
                <a:cs typeface="Trebuchet MS"/>
                <a:sym typeface="Trebuchet MS"/>
              </a:rPr>
              <a:t>     getline(cin&gt;&gt;ws,B_name);</a:t>
            </a:r>
            <a:endParaRPr sz="2200">
              <a:latin typeface="Trebuchet MS"/>
              <a:ea typeface="Trebuchet MS"/>
              <a:cs typeface="Trebuchet MS"/>
              <a:sym typeface="Trebuchet MS"/>
            </a:endParaRPr>
          </a:p>
          <a:p>
            <a:pPr indent="0" lvl="0" marL="0" rtl="0" algn="l">
              <a:spcBef>
                <a:spcPts val="0"/>
              </a:spcBef>
              <a:spcAft>
                <a:spcPts val="0"/>
              </a:spcAft>
              <a:buNone/>
            </a:pPr>
            <a:r>
              <a:rPr lang="en-IN" sz="2200">
                <a:latin typeface="Trebuchet MS"/>
                <a:ea typeface="Trebuchet MS"/>
                <a:cs typeface="Trebuchet MS"/>
                <a:sym typeface="Trebuchet MS"/>
              </a:rPr>
              <a:t>    </a:t>
            </a:r>
            <a:endParaRPr sz="2200">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nvSpPr>
        <p:spPr>
          <a:xfrm>
            <a:off x="406400" y="135475"/>
            <a:ext cx="11446800" cy="7188300"/>
          </a:xfrm>
          <a:prstGeom prst="rect">
            <a:avLst/>
          </a:prstGeom>
          <a:noFill/>
          <a:ln>
            <a:noFill/>
          </a:ln>
        </p:spPr>
        <p:txBody>
          <a:bodyPr anchorCtr="0" anchor="t" bIns="91425" lIns="91425" spcFirstLastPara="1" rIns="91425" wrap="square" tIns="91425">
            <a:spAutoFit/>
          </a:bodyPr>
          <a:lstStyle/>
          <a:p>
            <a:pPr indent="0" lvl="0" marL="4572000" rtl="0" algn="l">
              <a:spcBef>
                <a:spcPts val="0"/>
              </a:spcBef>
              <a:spcAft>
                <a:spcPts val="0"/>
              </a:spcAft>
              <a:buClr>
                <a:schemeClr val="dk1"/>
              </a:buClr>
              <a:buSzPts val="1100"/>
              <a:buFont typeface="Arial"/>
              <a:buNone/>
            </a:pPr>
            <a:r>
              <a:rPr lang="en-IN" sz="2300">
                <a:solidFill>
                  <a:srgbClr val="16B0E3"/>
                </a:solidFill>
                <a:latin typeface="Trebuchet MS"/>
                <a:ea typeface="Trebuchet MS"/>
                <a:cs typeface="Trebuchet MS"/>
                <a:sym typeface="Trebuchet MS"/>
              </a:rPr>
              <a:t>Continue….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IN" sz="2200">
                <a:solidFill>
                  <a:schemeClr val="dk1"/>
                </a:solidFill>
                <a:latin typeface="Trebuchet MS"/>
                <a:ea typeface="Trebuchet MS"/>
                <a:cs typeface="Trebuchet MS"/>
                <a:sym typeface="Trebuchet MS"/>
              </a:rPr>
              <a:t>      cout &lt;&lt; "\n\t Enter Author Name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IN" sz="2200">
                <a:solidFill>
                  <a:schemeClr val="dk1"/>
                </a:solidFill>
                <a:latin typeface="Trebuchet MS"/>
                <a:ea typeface="Trebuchet MS"/>
                <a:cs typeface="Trebuchet MS"/>
                <a:sym typeface="Trebuchet MS"/>
              </a:rPr>
              <a:t>     getline(cin&gt;&gt;ws,A_name);</a:t>
            </a:r>
            <a:endParaRPr sz="2200">
              <a:solidFill>
                <a:schemeClr val="dk1"/>
              </a:solidFill>
              <a:latin typeface="Trebuchet MS"/>
              <a:ea typeface="Trebuchet MS"/>
              <a:cs typeface="Trebuchet MS"/>
              <a:sym typeface="Trebuchet MS"/>
            </a:endParaRPr>
          </a:p>
          <a:p>
            <a:pPr indent="45720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cout &lt;&lt; "\n\t Enter No Of It's Copies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cin &gt;&gt; no;</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Price per Book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cin &gt;&gt; price;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ifstream fin("BookData.txt",ios::in);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ofstream fout("BookData1.txt",ios::app);</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if(fin.is_open())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fin&gt;&gt;BookID;</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getline(fin&gt;&gt;ws,BookName);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getline(fin&gt;&gt;ws,AuthorName);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NoOfCopy;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price_per_book;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while(!fin.eof())</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if(BookID==Bid)</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nvSpPr>
        <p:spPr>
          <a:xfrm>
            <a:off x="237075" y="237075"/>
            <a:ext cx="11531700" cy="718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solidFill>
                  <a:schemeClr val="dk1"/>
                </a:solidFill>
                <a:latin typeface="Trebuchet MS"/>
                <a:ea typeface="Trebuchet MS"/>
                <a:cs typeface="Trebuchet MS"/>
                <a:sym typeface="Trebuchet MS"/>
              </a:rPr>
              <a:t>     											</a:t>
            </a:r>
            <a:r>
              <a:rPr lang="en-IN" sz="2300">
                <a:solidFill>
                  <a:srgbClr val="16B0E3"/>
                </a:solidFill>
                <a:latin typeface="Trebuchet MS"/>
                <a:ea typeface="Trebuchet MS"/>
                <a:cs typeface="Trebuchet MS"/>
                <a:sym typeface="Trebuchet MS"/>
              </a:rPr>
              <a:t>Continue….</a:t>
            </a: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45720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IN" sz="2200">
                <a:solidFill>
                  <a:schemeClr val="dk1"/>
                </a:solidFill>
                <a:latin typeface="Trebuchet MS"/>
                <a:ea typeface="Trebuchet MS"/>
                <a:cs typeface="Trebuchet MS"/>
                <a:sym typeface="Trebuchet MS"/>
              </a:rPr>
              <a:t>     		fout &lt;&lt; Bid &lt;&lt; "\n" &lt;&lt; B_name &lt;&lt; "\n" &lt;&lt; A_name &lt;&lt; "\n" &lt;&lt; no &lt;&lt; "\n"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&lt;&lt; price &lt;&lt; "\n\n";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IN" sz="2200">
                <a:solidFill>
                  <a:schemeClr val="dk1"/>
                </a:solidFill>
                <a:latin typeface="Trebuchet MS"/>
                <a:ea typeface="Trebuchet MS"/>
                <a:cs typeface="Trebuchet MS"/>
                <a:sym typeface="Trebuchet MS"/>
              </a:rPr>
              <a:t>     		 flag=1;</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IN" sz="2200">
                <a:solidFill>
                  <a:schemeClr val="dk1"/>
                </a:solidFill>
                <a:latin typeface="Trebuchet MS"/>
                <a:ea typeface="Trebuchet MS"/>
                <a:cs typeface="Trebuchet MS"/>
                <a:sym typeface="Trebuchet MS"/>
              </a:rPr>
              <a:t>             fout &lt;&lt; BookID &lt;&lt; "\n" &lt;&lt; BookName &lt;&lt; "\n" &lt;&lt; AuthorName &lt;&lt; "\n" \</a:t>
            </a:r>
            <a:endParaRPr sz="2200">
              <a:solidFill>
                <a:schemeClr val="dk1"/>
              </a:solidFill>
              <a:latin typeface="Trebuchet MS"/>
              <a:ea typeface="Trebuchet MS"/>
              <a:cs typeface="Trebuchet MS"/>
              <a:sym typeface="Trebuchet MS"/>
            </a:endParaRPr>
          </a:p>
          <a:p>
            <a:pPr indent="0" lvl="0" marL="91440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&lt;&lt; (NoOfCopy) &lt;&lt; "\n" &lt;&lt; price_per_book &lt;&lt; "\n\n";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BookID;</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getline(fin&gt;&gt;ws,BookName);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getline(fin&gt;&gt;ws,AuthorName);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NoOfCopy;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 &gt;&gt; price_per_book;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if(flag==0)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nvSpPr>
        <p:spPr>
          <a:xfrm>
            <a:off x="660425" y="119700"/>
            <a:ext cx="10431000" cy="697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solidFill>
                  <a:schemeClr val="dk1"/>
                </a:solidFill>
                <a:latin typeface="Trebuchet MS"/>
                <a:ea typeface="Trebuchet MS"/>
                <a:cs typeface="Trebuchet MS"/>
                <a:sym typeface="Trebuchet MS"/>
              </a:rPr>
              <a:t>     										</a:t>
            </a:r>
            <a:r>
              <a:rPr lang="en-IN" sz="2300">
                <a:solidFill>
                  <a:srgbClr val="16B0E3"/>
                </a:solidFill>
                <a:latin typeface="Trebuchet MS"/>
                <a:ea typeface="Trebuchet MS"/>
                <a:cs typeface="Trebuchet MS"/>
                <a:sym typeface="Trebuchet MS"/>
              </a:rPr>
              <a:t>Continue….</a:t>
            </a:r>
            <a:endParaRPr sz="2200">
              <a:solidFill>
                <a:schemeClr val="dk1"/>
              </a:solidFill>
              <a:latin typeface="Trebuchet MS"/>
              <a:ea typeface="Trebuchet MS"/>
              <a:cs typeface="Trebuchet MS"/>
              <a:sym typeface="Trebuchet MS"/>
            </a:endParaRPr>
          </a:p>
          <a:p>
            <a:pPr indent="457200" lvl="0" marL="45720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cout &lt;&lt; "\n\t _ That Book is unavailable __\n";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 Books Are Updated __ \n";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else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_ Error in File Opening _\n";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endl &lt;&lt; endl;</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fout.close();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fin.close();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remove("BookData.txt");</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rename("BookData1.txt","BookData.txt");</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return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nvSpPr>
        <p:spPr>
          <a:xfrm>
            <a:off x="2421450" y="152400"/>
            <a:ext cx="5384700" cy="554100"/>
          </a:xfrm>
          <a:prstGeom prst="rect">
            <a:avLst/>
          </a:prstGeom>
          <a:noFill/>
          <a:ln>
            <a:noFill/>
          </a:ln>
        </p:spPr>
        <p:txBody>
          <a:bodyPr anchorCtr="0" anchor="t" bIns="91425" lIns="91425" spcFirstLastPara="1" rIns="91425" wrap="square" tIns="91425">
            <a:spAutoFit/>
          </a:bodyPr>
          <a:lstStyle/>
          <a:p>
            <a:pPr indent="457200" lvl="0" marL="1828800" rtl="0" algn="l">
              <a:spcBef>
                <a:spcPts val="0"/>
              </a:spcBef>
              <a:spcAft>
                <a:spcPts val="0"/>
              </a:spcAft>
              <a:buNone/>
            </a:pPr>
            <a:r>
              <a:rPr b="1" lang="en-IN" sz="2400" u="sng">
                <a:solidFill>
                  <a:srgbClr val="16B0E3"/>
                </a:solidFill>
                <a:highlight>
                  <a:schemeClr val="lt1"/>
                </a:highlight>
                <a:latin typeface="Trebuchet MS"/>
                <a:ea typeface="Trebuchet MS"/>
                <a:cs typeface="Trebuchet MS"/>
                <a:sym typeface="Trebuchet MS"/>
              </a:rPr>
              <a:t>INTERFACE</a:t>
            </a:r>
            <a:endParaRPr b="1" sz="2400" u="sng">
              <a:solidFill>
                <a:srgbClr val="16B0E3"/>
              </a:solidFill>
              <a:highlight>
                <a:schemeClr val="lt1"/>
              </a:highlight>
              <a:latin typeface="Trebuchet MS"/>
              <a:ea typeface="Trebuchet MS"/>
              <a:cs typeface="Trebuchet MS"/>
              <a:sym typeface="Trebuchet MS"/>
            </a:endParaRPr>
          </a:p>
        </p:txBody>
      </p:sp>
      <p:sp>
        <p:nvSpPr>
          <p:cNvPr id="279" name="Google Shape;279;p43"/>
          <p:cNvSpPr txBox="1"/>
          <p:nvPr/>
        </p:nvSpPr>
        <p:spPr>
          <a:xfrm>
            <a:off x="1507075" y="1540925"/>
            <a:ext cx="96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pic>
        <p:nvPicPr>
          <p:cNvPr id="280" name="Google Shape;280;p43"/>
          <p:cNvPicPr preferRelativeResize="0"/>
          <p:nvPr/>
        </p:nvPicPr>
        <p:blipFill>
          <a:blip r:embed="rId3">
            <a:alphaModFix/>
          </a:blip>
          <a:stretch>
            <a:fillRect/>
          </a:stretch>
        </p:blipFill>
        <p:spPr>
          <a:xfrm>
            <a:off x="152400" y="706500"/>
            <a:ext cx="11565475" cy="5999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nvSpPr>
        <p:spPr>
          <a:xfrm>
            <a:off x="1051025" y="1694800"/>
            <a:ext cx="9459300" cy="15237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n-IN" sz="8700">
                <a:latin typeface="Trebuchet MS"/>
                <a:ea typeface="Trebuchet MS"/>
                <a:cs typeface="Trebuchet MS"/>
                <a:sym typeface="Trebuchet MS"/>
              </a:rPr>
              <a:t>Thank You </a:t>
            </a:r>
            <a:endParaRPr sz="87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nvSpPr>
        <p:spPr>
          <a:xfrm>
            <a:off x="2947489" y="425269"/>
            <a:ext cx="43629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000" u="sng">
                <a:solidFill>
                  <a:srgbClr val="16B0E3"/>
                </a:solidFill>
                <a:latin typeface="Trebuchet MS"/>
                <a:ea typeface="Trebuchet MS"/>
                <a:cs typeface="Trebuchet MS"/>
                <a:sym typeface="Trebuchet MS"/>
              </a:rPr>
              <a:t>MODULES</a:t>
            </a:r>
            <a:endParaRPr>
              <a:solidFill>
                <a:srgbClr val="16B0E3"/>
              </a:solidFill>
            </a:endParaRPr>
          </a:p>
        </p:txBody>
      </p:sp>
      <p:sp>
        <p:nvSpPr>
          <p:cNvPr id="162" name="Google Shape;162;p20"/>
          <p:cNvSpPr txBox="1"/>
          <p:nvPr/>
        </p:nvSpPr>
        <p:spPr>
          <a:xfrm>
            <a:off x="592183" y="1489166"/>
            <a:ext cx="11321100" cy="532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226292"/>
                </a:solidFill>
                <a:latin typeface="Trebuchet MS"/>
                <a:ea typeface="Trebuchet MS"/>
                <a:cs typeface="Trebuchet MS"/>
                <a:sym typeface="Trebuchet MS"/>
              </a:rPr>
              <a:t>Add Book- </a:t>
            </a:r>
            <a:endParaRPr sz="2400">
              <a:solidFill>
                <a:srgbClr val="226292"/>
              </a:solidFill>
              <a:latin typeface="Trebuchet MS"/>
              <a:ea typeface="Trebuchet MS"/>
              <a:cs typeface="Trebuchet MS"/>
              <a:sym typeface="Trebuchet MS"/>
            </a:endParaRPr>
          </a:p>
          <a:p>
            <a:pPr indent="0" lvl="0" marL="0" marR="0" rtl="0" algn="l">
              <a:spcBef>
                <a:spcPts val="0"/>
              </a:spcBef>
              <a:spcAft>
                <a:spcPts val="0"/>
              </a:spcAft>
              <a:buNone/>
            </a:pPr>
            <a:r>
              <a:rPr lang="en-IN" sz="2200">
                <a:solidFill>
                  <a:schemeClr val="dk1"/>
                </a:solidFill>
                <a:latin typeface="Trebuchet MS"/>
                <a:ea typeface="Trebuchet MS"/>
                <a:cs typeface="Trebuchet MS"/>
                <a:sym typeface="Trebuchet MS"/>
              </a:rPr>
              <a:t>	Function for adding new book in records.</a:t>
            </a:r>
            <a:endParaRPr/>
          </a:p>
          <a:p>
            <a:pPr indent="0" lvl="0" marL="0" marR="0" rtl="0" algn="l">
              <a:spcBef>
                <a:spcPts val="0"/>
              </a:spcBef>
              <a:spcAft>
                <a:spcPts val="0"/>
              </a:spcAft>
              <a:buNone/>
            </a:pPr>
            <a:r>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IN" sz="2200">
                <a:solidFill>
                  <a:schemeClr val="dk1"/>
                </a:solidFill>
                <a:latin typeface="Trebuchet MS"/>
                <a:ea typeface="Trebuchet MS"/>
                <a:cs typeface="Trebuchet MS"/>
                <a:sym typeface="Trebuchet MS"/>
              </a:rPr>
              <a:t> </a:t>
            </a:r>
            <a:r>
              <a:rPr b="1" lang="en-IN" sz="2400">
                <a:solidFill>
                  <a:srgbClr val="226292"/>
                </a:solidFill>
                <a:latin typeface="Trebuchet MS"/>
                <a:ea typeface="Trebuchet MS"/>
                <a:cs typeface="Trebuchet MS"/>
                <a:sym typeface="Trebuchet MS"/>
              </a:rPr>
              <a:t>Show</a:t>
            </a:r>
            <a:r>
              <a:rPr b="1" lang="en-IN" sz="2200">
                <a:solidFill>
                  <a:srgbClr val="226292"/>
                </a:solidFill>
                <a:latin typeface="Trebuchet MS"/>
                <a:ea typeface="Trebuchet MS"/>
                <a:cs typeface="Trebuchet MS"/>
                <a:sym typeface="Trebuchet MS"/>
              </a:rPr>
              <a:t> </a:t>
            </a:r>
            <a:r>
              <a:rPr b="1" lang="en-IN" sz="2400">
                <a:solidFill>
                  <a:srgbClr val="226292"/>
                </a:solidFill>
                <a:latin typeface="Trebuchet MS"/>
                <a:ea typeface="Trebuchet MS"/>
                <a:cs typeface="Trebuchet MS"/>
                <a:sym typeface="Trebuchet MS"/>
              </a:rPr>
              <a:t>book-</a:t>
            </a:r>
            <a:endParaRPr/>
          </a:p>
          <a:p>
            <a:pPr indent="0" lvl="0" marL="0" marR="0" rtl="0" algn="l">
              <a:spcBef>
                <a:spcPts val="0"/>
              </a:spcBef>
              <a:spcAft>
                <a:spcPts val="0"/>
              </a:spcAft>
              <a:buNone/>
            </a:pPr>
            <a:r>
              <a:rPr b="1" lang="en-IN" sz="2200">
                <a:solidFill>
                  <a:schemeClr val="dk1"/>
                </a:solidFill>
                <a:latin typeface="Trebuchet MS"/>
                <a:ea typeface="Trebuchet MS"/>
                <a:cs typeface="Trebuchet MS"/>
                <a:sym typeface="Trebuchet MS"/>
              </a:rPr>
              <a:t>	</a:t>
            </a:r>
            <a:r>
              <a:rPr lang="en-IN" sz="2200">
                <a:solidFill>
                  <a:schemeClr val="dk1"/>
                </a:solidFill>
                <a:latin typeface="Trebuchet MS"/>
                <a:ea typeface="Trebuchet MS"/>
                <a:cs typeface="Trebuchet MS"/>
                <a:sym typeface="Trebuchet MS"/>
              </a:rPr>
              <a:t>Function for displaying record of books.</a:t>
            </a:r>
            <a:endParaRPr/>
          </a:p>
          <a:p>
            <a:pPr indent="0" lvl="0" marL="0" marR="0" rtl="0" algn="l">
              <a:spcBef>
                <a:spcPts val="0"/>
              </a:spcBef>
              <a:spcAft>
                <a:spcPts val="0"/>
              </a:spcAft>
              <a:buNone/>
            </a:pPr>
            <a:r>
              <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IN" sz="2400">
                <a:solidFill>
                  <a:srgbClr val="226292"/>
                </a:solidFill>
                <a:latin typeface="Trebuchet MS"/>
                <a:ea typeface="Trebuchet MS"/>
                <a:cs typeface="Trebuchet MS"/>
                <a:sym typeface="Trebuchet MS"/>
              </a:rPr>
              <a:t>Check availability</a:t>
            </a:r>
            <a:r>
              <a:rPr b="1" lang="en-IN" sz="2200">
                <a:solidFill>
                  <a:srgbClr val="226292"/>
                </a:solidFill>
                <a:latin typeface="Trebuchet MS"/>
                <a:ea typeface="Trebuchet MS"/>
                <a:cs typeface="Trebuchet MS"/>
                <a:sym typeface="Trebuchet MS"/>
              </a:rPr>
              <a:t>-</a:t>
            </a:r>
            <a:endParaRPr/>
          </a:p>
          <a:p>
            <a:pPr indent="0" lvl="0" marL="0" marR="0" rtl="0" algn="l">
              <a:spcBef>
                <a:spcPts val="0"/>
              </a:spcBef>
              <a:spcAft>
                <a:spcPts val="0"/>
              </a:spcAft>
              <a:buNone/>
            </a:pPr>
            <a:r>
              <a:rPr b="1" lang="en-IN" sz="2200">
                <a:solidFill>
                  <a:schemeClr val="dk1"/>
                </a:solidFill>
                <a:latin typeface="Trebuchet MS"/>
                <a:ea typeface="Trebuchet MS"/>
                <a:cs typeface="Trebuchet MS"/>
                <a:sym typeface="Trebuchet MS"/>
              </a:rPr>
              <a:t>	</a:t>
            </a:r>
            <a:r>
              <a:rPr lang="en-IN" sz="2200">
                <a:solidFill>
                  <a:schemeClr val="dk1"/>
                </a:solidFill>
                <a:latin typeface="Trebuchet MS"/>
                <a:ea typeface="Trebuchet MS"/>
                <a:cs typeface="Trebuchet MS"/>
                <a:sym typeface="Trebuchet MS"/>
              </a:rPr>
              <a:t>Function for checking book is present or not.</a:t>
            </a:r>
            <a:endParaRPr/>
          </a:p>
          <a:p>
            <a:pPr indent="0" lvl="0" marL="0" marR="0" rtl="0" algn="l">
              <a:spcBef>
                <a:spcPts val="0"/>
              </a:spcBef>
              <a:spcAft>
                <a:spcPts val="0"/>
              </a:spcAft>
              <a:buNone/>
            </a:pPr>
            <a:r>
              <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IN" sz="2400">
                <a:solidFill>
                  <a:srgbClr val="226292"/>
                </a:solidFill>
                <a:latin typeface="Trebuchet MS"/>
                <a:ea typeface="Trebuchet MS"/>
                <a:cs typeface="Trebuchet MS"/>
                <a:sym typeface="Trebuchet MS"/>
              </a:rPr>
              <a:t>Update Book-</a:t>
            </a:r>
            <a:endParaRPr/>
          </a:p>
          <a:p>
            <a:pPr indent="0" lvl="0" marL="0" marR="0" rtl="0" algn="l">
              <a:spcBef>
                <a:spcPts val="0"/>
              </a:spcBef>
              <a:spcAft>
                <a:spcPts val="0"/>
              </a:spcAft>
              <a:buNone/>
            </a:pPr>
            <a:r>
              <a:rPr b="1" lang="en-IN" sz="2200">
                <a:solidFill>
                  <a:schemeClr val="dk1"/>
                </a:solidFill>
                <a:latin typeface="Trebuchet MS"/>
                <a:ea typeface="Trebuchet MS"/>
                <a:cs typeface="Trebuchet MS"/>
                <a:sym typeface="Trebuchet MS"/>
              </a:rPr>
              <a:t>	</a:t>
            </a:r>
            <a:r>
              <a:rPr lang="en-IN" sz="2200">
                <a:solidFill>
                  <a:schemeClr val="dk1"/>
                </a:solidFill>
                <a:latin typeface="Trebuchet MS"/>
                <a:ea typeface="Trebuchet MS"/>
                <a:cs typeface="Trebuchet MS"/>
                <a:sym typeface="Trebuchet MS"/>
              </a:rPr>
              <a:t>Function for updating book.</a:t>
            </a:r>
            <a:endParaRPr/>
          </a:p>
          <a:p>
            <a:pPr indent="0" lvl="0" marL="0" marR="0" rtl="0" algn="l">
              <a:spcBef>
                <a:spcPts val="0"/>
              </a:spcBef>
              <a:spcAft>
                <a:spcPts val="0"/>
              </a:spcAft>
              <a:buNone/>
            </a:pPr>
            <a:r>
              <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IN" sz="2400">
                <a:solidFill>
                  <a:srgbClr val="226292"/>
                </a:solidFill>
                <a:latin typeface="Trebuchet MS"/>
                <a:ea typeface="Trebuchet MS"/>
                <a:cs typeface="Trebuchet MS"/>
                <a:sym typeface="Trebuchet MS"/>
              </a:rPr>
              <a:t>Sell book- </a:t>
            </a:r>
            <a:endParaRPr/>
          </a:p>
          <a:p>
            <a:pPr indent="0" lvl="0" marL="0" marR="0" rtl="0" algn="l">
              <a:spcBef>
                <a:spcPts val="0"/>
              </a:spcBef>
              <a:spcAft>
                <a:spcPts val="0"/>
              </a:spcAft>
              <a:buNone/>
            </a:pPr>
            <a:r>
              <a:rPr b="1" lang="en-IN" sz="2200">
                <a:solidFill>
                  <a:schemeClr val="dk1"/>
                </a:solidFill>
                <a:latin typeface="Trebuchet MS"/>
                <a:ea typeface="Trebuchet MS"/>
                <a:cs typeface="Trebuchet MS"/>
                <a:sym typeface="Trebuchet MS"/>
              </a:rPr>
              <a:t>	</a:t>
            </a:r>
            <a:r>
              <a:rPr lang="en-IN" sz="2200">
                <a:solidFill>
                  <a:schemeClr val="dk1"/>
                </a:solidFill>
                <a:latin typeface="Trebuchet MS"/>
                <a:ea typeface="Trebuchet MS"/>
                <a:cs typeface="Trebuchet MS"/>
                <a:sym typeface="Trebuchet MS"/>
              </a:rPr>
              <a:t>Function for deleting copy of book.</a:t>
            </a:r>
            <a:endParaRPr/>
          </a:p>
          <a:p>
            <a:pPr indent="0" lvl="0" marL="0" marR="0" rtl="0" algn="l">
              <a:spcBef>
                <a:spcPts val="0"/>
              </a:spcBef>
              <a:spcAft>
                <a:spcPts val="0"/>
              </a:spcAft>
              <a:buNone/>
            </a:pPr>
            <a:r>
              <a:t/>
            </a:r>
            <a:endParaRPr b="1"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nvSpPr>
        <p:spPr>
          <a:xfrm>
            <a:off x="2578725" y="2"/>
            <a:ext cx="50424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000" u="sng">
                <a:solidFill>
                  <a:srgbClr val="16B0E3"/>
                </a:solidFill>
                <a:latin typeface="Trebuchet MS"/>
                <a:ea typeface="Trebuchet MS"/>
                <a:cs typeface="Trebuchet MS"/>
                <a:sym typeface="Trebuchet MS"/>
              </a:rPr>
              <a:t>Implementation</a:t>
            </a:r>
            <a:endParaRPr sz="2000">
              <a:solidFill>
                <a:srgbClr val="16B0E3"/>
              </a:solidFill>
            </a:endParaRPr>
          </a:p>
        </p:txBody>
      </p:sp>
      <p:sp>
        <p:nvSpPr>
          <p:cNvPr id="168" name="Google Shape;168;p21"/>
          <p:cNvSpPr txBox="1"/>
          <p:nvPr/>
        </p:nvSpPr>
        <p:spPr>
          <a:xfrm>
            <a:off x="317850" y="711200"/>
            <a:ext cx="11556300" cy="655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IN" sz="2100">
                <a:solidFill>
                  <a:schemeClr val="dk1"/>
                </a:solidFill>
                <a:latin typeface="Trebuchet MS"/>
                <a:ea typeface="Trebuchet MS"/>
                <a:cs typeface="Trebuchet MS"/>
                <a:sym typeface="Trebuchet MS"/>
              </a:rPr>
              <a:t>//Start of bookshop.cpp file</a:t>
            </a:r>
            <a:endParaRPr b="1"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#include&lt;bits/stdc++.h&gt;</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#include&lt;fstream&gt;</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#include&lt;conio.h&gt;</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#include&lt;cassert&gt;</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#include "bookshopclass.h"</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using namespace std;</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100">
                <a:solidFill>
                  <a:schemeClr val="dk1"/>
                </a:solidFill>
                <a:latin typeface="Trebuchet MS"/>
                <a:ea typeface="Trebuchet MS"/>
                <a:cs typeface="Trebuchet MS"/>
                <a:sym typeface="Trebuchet MS"/>
              </a:rPr>
              <a:t>int main()</a:t>
            </a:r>
            <a:endParaRPr b="1"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100">
                <a:solidFill>
                  <a:schemeClr val="dk1"/>
                </a:solidFill>
                <a:latin typeface="Trebuchet MS"/>
                <a:ea typeface="Trebuchet MS"/>
                <a:cs typeface="Trebuchet MS"/>
                <a:sym typeface="Trebuchet MS"/>
              </a:rPr>
              <a:t>{</a:t>
            </a:r>
            <a:endParaRPr b="1"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    system("color 0A");</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    BookShop B;</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    int choice;</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    char x='n';</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    while (1)</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    {</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        B.control_panel();</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100">
                <a:solidFill>
                  <a:schemeClr val="dk1"/>
                </a:solidFill>
                <a:latin typeface="Trebuchet MS"/>
                <a:ea typeface="Trebuchet MS"/>
                <a:cs typeface="Trebuchet MS"/>
                <a:sym typeface="Trebuchet MS"/>
              </a:rPr>
              <a:t>               </a:t>
            </a:r>
            <a:endParaRPr sz="21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1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nvSpPr>
        <p:spPr>
          <a:xfrm>
            <a:off x="182880" y="235130"/>
            <a:ext cx="11852400" cy="7188300"/>
          </a:xfrm>
          <a:prstGeom prst="rect">
            <a:avLst/>
          </a:prstGeom>
          <a:noFill/>
          <a:ln>
            <a:noFill/>
          </a:ln>
        </p:spPr>
        <p:txBody>
          <a:bodyPr anchorCtr="0" anchor="t" bIns="45700" lIns="91425" spcFirstLastPara="1" rIns="91425" wrap="square" tIns="45700">
            <a:spAutoFit/>
          </a:bodyPr>
          <a:lstStyle/>
          <a:p>
            <a:pPr indent="0" lvl="0" marL="4572000" rtl="0" algn="l">
              <a:spcBef>
                <a:spcPts val="0"/>
              </a:spcBef>
              <a:spcAft>
                <a:spcPts val="0"/>
              </a:spcAft>
              <a:buSzPts val="1100"/>
              <a:buNone/>
            </a:pPr>
            <a:r>
              <a:rPr lang="en-IN" sz="2300">
                <a:solidFill>
                  <a:srgbClr val="16B0E3"/>
                </a:solidFill>
                <a:latin typeface="Trebuchet MS"/>
                <a:ea typeface="Trebuchet MS"/>
                <a:cs typeface="Trebuchet MS"/>
                <a:sym typeface="Trebuchet MS"/>
              </a:rPr>
              <a:t>Continue….</a:t>
            </a:r>
            <a:endParaRPr sz="21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100">
                <a:solidFill>
                  <a:schemeClr val="dk1"/>
                </a:solidFill>
                <a:latin typeface="Trebuchet MS"/>
                <a:ea typeface="Trebuchet MS"/>
                <a:cs typeface="Trebuchet MS"/>
                <a:sym typeface="Trebuchet MS"/>
              </a:rPr>
              <a:t>cout &lt;&lt; "\n\nEnter your choice : ";</a:t>
            </a:r>
            <a:endParaRPr sz="21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100">
                <a:solidFill>
                  <a:schemeClr val="dk1"/>
                </a:solidFill>
                <a:latin typeface="Trebuchet MS"/>
                <a:ea typeface="Trebuchet MS"/>
                <a:cs typeface="Trebuchet MS"/>
                <a:sym typeface="Trebuchet MS"/>
              </a:rPr>
              <a:t>cin &gt;&gt; choice;</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switch (choice)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case 1:{</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do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B.add_book();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"\n\nWant to add another book? (y/n) :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cin &gt;&gt; x;</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 while (x == 'y');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break;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case 2:</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B.show_book();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break;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SzPts val="1100"/>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nvSpPr>
        <p:spPr>
          <a:xfrm>
            <a:off x="108850" y="67750"/>
            <a:ext cx="11120700" cy="7496100"/>
          </a:xfrm>
          <a:prstGeom prst="rect">
            <a:avLst/>
          </a:prstGeom>
          <a:noFill/>
          <a:ln>
            <a:noFill/>
          </a:ln>
        </p:spPr>
        <p:txBody>
          <a:bodyPr anchorCtr="0" anchor="t" bIns="45700" lIns="91425" spcFirstLastPara="1" rIns="91425" wrap="square" tIns="45700">
            <a:spAutoFit/>
          </a:bodyPr>
          <a:lstStyle/>
          <a:p>
            <a:pPr indent="0" lvl="0" marL="4572000" rtl="0" algn="l">
              <a:spcBef>
                <a:spcPts val="0"/>
              </a:spcBef>
              <a:spcAft>
                <a:spcPts val="0"/>
              </a:spcAft>
              <a:buSzPts val="1100"/>
              <a:buNone/>
            </a:pPr>
            <a:r>
              <a:rPr lang="en-IN" sz="2300">
                <a:solidFill>
                  <a:srgbClr val="16B0E3"/>
                </a:solidFill>
                <a:latin typeface="Trebuchet MS"/>
                <a:ea typeface="Trebuchet MS"/>
                <a:cs typeface="Trebuchet MS"/>
                <a:sym typeface="Trebuchet MS"/>
              </a:rPr>
              <a:t>Continue….</a:t>
            </a: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45720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r>
              <a:rPr lang="en-IN" sz="2200">
                <a:solidFill>
                  <a:schemeClr val="dk1"/>
                </a:solidFill>
                <a:latin typeface="Trebuchet MS"/>
                <a:ea typeface="Trebuchet MS"/>
                <a:cs typeface="Trebuchet MS"/>
                <a:sym typeface="Trebuchet MS"/>
              </a:rPr>
              <a:t>case 3:</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B.check_availability();</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break;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case 4:</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B.update_book();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break;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case 5:</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B.sell_book();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break;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case 6:</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exit(0);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break;</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default:</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"\n\nINVALID CHOICE\n";</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getch();</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return 0;</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r>
              <a:rPr lang="en-IN" sz="2200">
                <a:solidFill>
                  <a:schemeClr val="dk1"/>
                </a:solidFill>
                <a:latin typeface="Trebuchet MS"/>
                <a:ea typeface="Trebuchet MS"/>
                <a:cs typeface="Trebuchet MS"/>
                <a:sym typeface="Trebuchet MS"/>
              </a:rPr>
              <a:t>// End of bookshop.cpp file which include the header file bookshopclass.h</a:t>
            </a:r>
            <a:endParaRPr sz="22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nvSpPr>
        <p:spPr>
          <a:xfrm>
            <a:off x="276275" y="133424"/>
            <a:ext cx="9866700" cy="538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IN" sz="2200">
                <a:solidFill>
                  <a:schemeClr val="dk1"/>
                </a:solidFill>
                <a:latin typeface="Trebuchet MS"/>
                <a:ea typeface="Trebuchet MS"/>
                <a:cs typeface="Trebuchet MS"/>
                <a:sym typeface="Trebuchet MS"/>
              </a:rPr>
              <a:t>// start of content in header file bookshopclass</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SzPts val="1100"/>
              <a:buNone/>
            </a:pPr>
            <a:r>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#include&lt;bits/stdc++.h&gt;</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#include&lt;fstream&gt;</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#include&lt;cassert&gt;</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using namespace std;</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//function for printing = symbol</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void design(short size,char symbol)</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for(short i=0;i&lt;size;i++)</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symbol;</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nvSpPr>
        <p:spPr>
          <a:xfrm>
            <a:off x="139338" y="69669"/>
            <a:ext cx="11451900" cy="584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IN" sz="2200">
                <a:solidFill>
                  <a:schemeClr val="dk1"/>
                </a:solidFill>
                <a:latin typeface="Trebuchet MS"/>
                <a:ea typeface="Trebuchet MS"/>
                <a:cs typeface="Trebuchet MS"/>
                <a:sym typeface="Trebuchet MS"/>
              </a:rPr>
              <a:t>//class for bookshop</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class BookShop</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int BookID,NoOfCopy;</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string BookName,AuthorName;</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float price_per_book;</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public:</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void control_panel();</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void add_book();</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void show_book();</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void check_availability();</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void update_book();</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void sell_book();</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nvSpPr>
        <p:spPr>
          <a:xfrm>
            <a:off x="122387" y="140789"/>
            <a:ext cx="11748000" cy="720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IN" sz="2200">
                <a:solidFill>
                  <a:schemeClr val="dk1"/>
                </a:solidFill>
                <a:latin typeface="Trebuchet MS"/>
                <a:ea typeface="Trebuchet MS"/>
                <a:cs typeface="Trebuchet MS"/>
                <a:sym typeface="Trebuchet MS"/>
              </a:rPr>
              <a:t>//function for displaying MENU of book shop</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void BookShop::control_panel()</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system("CLS");</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"\n\n\t\t\t ######################## CONTROL PANEL ######################## \n";</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design(120,'_');</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endl &lt;&lt; endl;</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1 for add book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2 for show book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3 for check Availability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4 for update book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5 to Sell book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"\n\t Enter 6 to exit";</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cout &lt;&lt; endl;</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design(120,'=');</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IN" sz="2200">
                <a:solidFill>
                  <a:schemeClr val="dk1"/>
                </a:solidFill>
                <a:latin typeface="Trebuchet MS"/>
                <a:ea typeface="Trebuchet MS"/>
                <a:cs typeface="Trebuchet MS"/>
                <a:sym typeface="Trebuchet MS"/>
              </a:rPr>
              <a:t>		return ;</a:t>
            </a:r>
            <a:endParaRPr sz="2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b="1" lang="en-IN" sz="2200">
                <a:solidFill>
                  <a:schemeClr val="dk1"/>
                </a:solidFill>
                <a:latin typeface="Trebuchet MS"/>
                <a:ea typeface="Trebuchet MS"/>
                <a:cs typeface="Trebuchet MS"/>
                <a:sym typeface="Trebuchet MS"/>
              </a:rPr>
              <a:t>}</a:t>
            </a:r>
            <a:endParaRPr b="1" sz="2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2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