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iQvJuvAyXif76qEMhz3MlSb1P9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bb2b8ba5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bb2b8ba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1bb2b8ba5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1bb2b8ba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bb2b8ba50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bb2b8ba5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8f975fd00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8f975fd0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8f975fd00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8f975fd00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8f975fd00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8f975fd00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8f975fd008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8f975fd00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8f975fd008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8f975fd00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8f975fd008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8f975fd00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6"/>
          <p:cNvSpPr/>
          <p:nvPr>
            <p:ph idx="2" type="pic"/>
          </p:nvPr>
        </p:nvSpPr>
        <p:spPr>
          <a:xfrm>
            <a:off x="5183188" y="987425"/>
            <a:ext cx="6172200" cy="4873625"/>
          </a:xfrm>
          <a:prstGeom prst="rect">
            <a:avLst/>
          </a:prstGeom>
          <a:noFill/>
          <a:ln>
            <a:noFill/>
          </a:ln>
        </p:spPr>
      </p:sp>
      <p:sp>
        <p:nvSpPr>
          <p:cNvPr id="64" name="Google Shape;64;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Unit-5</a:t>
            </a:r>
            <a:br>
              <a:rPr lang="en-US"/>
            </a:br>
            <a:r>
              <a:rPr lang="en-US"/>
              <a:t>Files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Access Methods</a:t>
            </a:r>
            <a:endParaRPr/>
          </a:p>
        </p:txBody>
      </p:sp>
      <p:sp>
        <p:nvSpPr>
          <p:cNvPr id="142" name="Google Shape;14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Bulit on top of a direct-access method.</a:t>
            </a:r>
            <a:endParaRPr/>
          </a:p>
          <a:p>
            <a:pPr indent="-228600" lvl="0" marL="228600" rtl="0" algn="l">
              <a:lnSpc>
                <a:spcPct val="90000"/>
              </a:lnSpc>
              <a:spcBef>
                <a:spcPts val="1000"/>
              </a:spcBef>
              <a:spcAft>
                <a:spcPts val="0"/>
              </a:spcAft>
              <a:buClr>
                <a:schemeClr val="dk1"/>
              </a:buClr>
              <a:buSzPts val="2800"/>
              <a:buChar char="•"/>
            </a:pPr>
            <a:r>
              <a:rPr lang="en-US"/>
              <a:t>an index contains pointers to the various blocks</a:t>
            </a:r>
            <a:endParaRPr/>
          </a:p>
          <a:p>
            <a:pPr indent="-228600" lvl="0" marL="228600" rtl="0" algn="l">
              <a:lnSpc>
                <a:spcPct val="90000"/>
              </a:lnSpc>
              <a:spcBef>
                <a:spcPts val="1000"/>
              </a:spcBef>
              <a:spcAft>
                <a:spcPts val="0"/>
              </a:spcAft>
              <a:buClr>
                <a:schemeClr val="dk1"/>
              </a:buClr>
              <a:buSzPts val="2800"/>
              <a:buChar char="•"/>
            </a:pPr>
            <a:r>
              <a:rPr lang="en-US"/>
              <a:t>we first search the index and then use the pointer to access the file directly and to find the desired record.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43" name="Google Shape;143;p10"/>
          <p:cNvPicPr preferRelativeResize="0"/>
          <p:nvPr/>
        </p:nvPicPr>
        <p:blipFill rotWithShape="1">
          <a:blip r:embed="rId3">
            <a:alphaModFix/>
          </a:blip>
          <a:srcRect b="0" l="0" r="0" t="0"/>
          <a:stretch/>
        </p:blipFill>
        <p:spPr>
          <a:xfrm>
            <a:off x="6554975" y="3600283"/>
            <a:ext cx="5048509" cy="32577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Directory and Disk Structure</a:t>
            </a:r>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Files are stored on random-access storage devices, including hard disks, optical disks, and solid-state (memory-based) disks.</a:t>
            </a:r>
            <a:endParaRPr/>
          </a:p>
          <a:p>
            <a:pPr indent="-228600" lvl="0" marL="228600" rtl="0" algn="l">
              <a:lnSpc>
                <a:spcPct val="90000"/>
              </a:lnSpc>
              <a:spcBef>
                <a:spcPts val="1000"/>
              </a:spcBef>
              <a:spcAft>
                <a:spcPts val="0"/>
              </a:spcAft>
              <a:buClr>
                <a:schemeClr val="dk1"/>
              </a:buClr>
              <a:buSzPts val="2800"/>
              <a:buChar char="•"/>
            </a:pPr>
            <a:r>
              <a:rPr lang="en-US"/>
              <a:t>A storage device can be used in its entirety for a file system.</a:t>
            </a:r>
            <a:endParaRPr/>
          </a:p>
          <a:p>
            <a:pPr indent="-228600" lvl="0" marL="228600" rtl="0" algn="l">
              <a:lnSpc>
                <a:spcPct val="90000"/>
              </a:lnSpc>
              <a:spcBef>
                <a:spcPts val="1000"/>
              </a:spcBef>
              <a:spcAft>
                <a:spcPts val="0"/>
              </a:spcAft>
              <a:buClr>
                <a:schemeClr val="dk1"/>
              </a:buClr>
              <a:buSzPts val="2800"/>
              <a:buChar char="•"/>
            </a:pPr>
            <a:r>
              <a:rPr lang="en-US"/>
              <a:t>It can also be subdivided for finer-grained control. </a:t>
            </a:r>
            <a:endParaRPr/>
          </a:p>
          <a:p>
            <a:pPr indent="-228600" lvl="0" marL="228600" rtl="0" algn="l">
              <a:lnSpc>
                <a:spcPct val="90000"/>
              </a:lnSpc>
              <a:spcBef>
                <a:spcPts val="1000"/>
              </a:spcBef>
              <a:spcAft>
                <a:spcPts val="0"/>
              </a:spcAft>
              <a:buClr>
                <a:schemeClr val="dk1"/>
              </a:buClr>
              <a:buSzPts val="2800"/>
              <a:buChar char="•"/>
            </a:pPr>
            <a:r>
              <a:rPr lang="en-US"/>
              <a:t>For example, a disk can be partitioned into quarters, and each quarter can hold a separate file system. </a:t>
            </a:r>
            <a:endParaRPr/>
          </a:p>
          <a:p>
            <a:pPr indent="-228600" lvl="0" marL="228600" rtl="0" algn="l">
              <a:lnSpc>
                <a:spcPct val="90000"/>
              </a:lnSpc>
              <a:spcBef>
                <a:spcPts val="1000"/>
              </a:spcBef>
              <a:spcAft>
                <a:spcPts val="0"/>
              </a:spcAft>
              <a:buClr>
                <a:schemeClr val="dk1"/>
              </a:buClr>
              <a:buSzPts val="2800"/>
              <a:buChar char="•"/>
            </a:pPr>
            <a:r>
              <a:rPr lang="en-US"/>
              <a:t>Storage devices can also be collected together into RAID sets that provide protection from the failure of a single disk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5" name="Google Shape;15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Partitioning helps in putting multiple file-system types on the same device</a:t>
            </a:r>
            <a:endParaRPr/>
          </a:p>
          <a:p>
            <a:pPr indent="-228600" lvl="0" marL="228600" rtl="0" algn="l">
              <a:lnSpc>
                <a:spcPct val="90000"/>
              </a:lnSpc>
              <a:spcBef>
                <a:spcPts val="1000"/>
              </a:spcBef>
              <a:spcAft>
                <a:spcPts val="0"/>
              </a:spcAft>
              <a:buClr>
                <a:schemeClr val="dk1"/>
              </a:buClr>
              <a:buSzPct val="100000"/>
              <a:buChar char="•"/>
            </a:pPr>
            <a:r>
              <a:rPr lang="en-US"/>
              <a:t>A file system can be created on each of these parts of the disk. Any entity containing a file system is generally known as a</a:t>
            </a:r>
            <a:r>
              <a:rPr b="1" lang="en-US"/>
              <a:t> volume</a:t>
            </a:r>
            <a:r>
              <a:rPr lang="en-US"/>
              <a:t>.</a:t>
            </a:r>
            <a:endParaRPr/>
          </a:p>
          <a:p>
            <a:pPr indent="-228600" lvl="0" marL="228600" rtl="0" algn="l">
              <a:lnSpc>
                <a:spcPct val="90000"/>
              </a:lnSpc>
              <a:spcBef>
                <a:spcPts val="1000"/>
              </a:spcBef>
              <a:spcAft>
                <a:spcPts val="0"/>
              </a:spcAft>
              <a:buClr>
                <a:schemeClr val="dk1"/>
              </a:buClr>
              <a:buSzPct val="100000"/>
              <a:buChar char="•"/>
            </a:pPr>
            <a:r>
              <a:rPr b="1" lang="en-US"/>
              <a:t>Volumes</a:t>
            </a:r>
            <a:r>
              <a:rPr lang="en-US"/>
              <a:t> can also store multiple operating systems, allowing a system to </a:t>
            </a:r>
            <a:r>
              <a:rPr b="1" lang="en-US"/>
              <a:t>boot </a:t>
            </a:r>
            <a:r>
              <a:rPr lang="en-US"/>
              <a:t>and run more than one operating system.</a:t>
            </a:r>
            <a:endParaRPr/>
          </a:p>
          <a:p>
            <a:pPr indent="-228600" lvl="0" marL="228600" rtl="0" algn="l">
              <a:lnSpc>
                <a:spcPct val="90000"/>
              </a:lnSpc>
              <a:spcBef>
                <a:spcPts val="1000"/>
              </a:spcBef>
              <a:spcAft>
                <a:spcPts val="0"/>
              </a:spcAft>
              <a:buClr>
                <a:schemeClr val="dk1"/>
              </a:buClr>
              <a:buSzPct val="100000"/>
              <a:buChar char="•"/>
            </a:pPr>
            <a:r>
              <a:rPr lang="en-US"/>
              <a:t>Each volume that contains a file system must also contain information about the files in the system. </a:t>
            </a:r>
            <a:endParaRPr/>
          </a:p>
          <a:p>
            <a:pPr indent="-228600" lvl="0" marL="228600" rtl="0" algn="l">
              <a:lnSpc>
                <a:spcPct val="90000"/>
              </a:lnSpc>
              <a:spcBef>
                <a:spcPts val="1000"/>
              </a:spcBef>
              <a:spcAft>
                <a:spcPts val="0"/>
              </a:spcAft>
              <a:buClr>
                <a:schemeClr val="dk1"/>
              </a:buClr>
              <a:buSzPct val="100000"/>
              <a:buChar char="•"/>
            </a:pPr>
            <a:r>
              <a:rPr lang="en-US"/>
              <a:t>This information is kept in entries in a </a:t>
            </a:r>
            <a:r>
              <a:rPr b="1" lang="en-US"/>
              <a:t>device directory </a:t>
            </a:r>
            <a:r>
              <a:rPr lang="en-US"/>
              <a:t>or </a:t>
            </a:r>
            <a:r>
              <a:rPr b="1" lang="en-US"/>
              <a:t>volume table of contents. </a:t>
            </a:r>
            <a:endParaRPr/>
          </a:p>
          <a:p>
            <a:pPr indent="-228600" lvl="0" marL="228600" rtl="0" algn="l">
              <a:lnSpc>
                <a:spcPct val="90000"/>
              </a:lnSpc>
              <a:spcBef>
                <a:spcPts val="1000"/>
              </a:spcBef>
              <a:spcAft>
                <a:spcPts val="0"/>
              </a:spcAft>
              <a:buClr>
                <a:schemeClr val="dk1"/>
              </a:buClr>
              <a:buSzPct val="100000"/>
              <a:buChar char="•"/>
            </a:pPr>
            <a:r>
              <a:rPr lang="en-US"/>
              <a:t>The device directory (more commonly known simply as the directory) records information—such as name, location, size, and type—for all files on that volume.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1" name="Google Shape;1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2" name="Google Shape;162;p13"/>
          <p:cNvPicPr preferRelativeResize="0"/>
          <p:nvPr/>
        </p:nvPicPr>
        <p:blipFill rotWithShape="1">
          <a:blip r:embed="rId3">
            <a:alphaModFix/>
          </a:blip>
          <a:srcRect b="0" l="0" r="0" t="0"/>
          <a:stretch/>
        </p:blipFill>
        <p:spPr>
          <a:xfrm>
            <a:off x="2514600" y="1976665"/>
            <a:ext cx="6526669" cy="42055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Directory Overview</a:t>
            </a:r>
            <a:endParaRPr/>
          </a:p>
        </p:txBody>
      </p:sp>
      <p:sp>
        <p:nvSpPr>
          <p:cNvPr id="168" name="Google Shape;168;p14"/>
          <p:cNvSpPr txBox="1"/>
          <p:nvPr>
            <p:ph idx="1" type="body"/>
          </p:nvPr>
        </p:nvSpPr>
        <p:spPr>
          <a:xfrm>
            <a:off x="838200" y="1825624"/>
            <a:ext cx="10515600" cy="488378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directory can be viewed as a </a:t>
            </a:r>
            <a:r>
              <a:rPr b="1" lang="en-US"/>
              <a:t>symbol table </a:t>
            </a:r>
            <a:r>
              <a:rPr lang="en-US"/>
              <a:t>that translates file names into their directory entries.</a:t>
            </a:r>
            <a:endParaRPr/>
          </a:p>
          <a:p>
            <a:pPr indent="-228600" lvl="0" marL="228600" rtl="0" algn="l">
              <a:lnSpc>
                <a:spcPct val="90000"/>
              </a:lnSpc>
              <a:spcBef>
                <a:spcPts val="1000"/>
              </a:spcBef>
              <a:spcAft>
                <a:spcPts val="0"/>
              </a:spcAft>
              <a:buClr>
                <a:schemeClr val="dk1"/>
              </a:buClr>
              <a:buSzPct val="100000"/>
              <a:buChar char="•"/>
            </a:pPr>
            <a:r>
              <a:rPr lang="en-US"/>
              <a:t>considering a particular directory structure, we need to keep in mind the operations that are to be performed on a directory:</a:t>
            </a:r>
            <a:endParaRPr/>
          </a:p>
          <a:p>
            <a:pPr indent="-228600" lvl="1" marL="685800" rtl="0" algn="l">
              <a:lnSpc>
                <a:spcPct val="90000"/>
              </a:lnSpc>
              <a:spcBef>
                <a:spcPts val="500"/>
              </a:spcBef>
              <a:spcAft>
                <a:spcPts val="0"/>
              </a:spcAft>
              <a:buClr>
                <a:schemeClr val="dk1"/>
              </a:buClr>
              <a:buSzPct val="100000"/>
              <a:buChar char="•"/>
            </a:pPr>
            <a:r>
              <a:rPr lang="en-US"/>
              <a:t>Search for a file-We need to be able to search a directory structure to find the entry for a particular file.</a:t>
            </a:r>
            <a:endParaRPr/>
          </a:p>
          <a:p>
            <a:pPr indent="-228600" lvl="1" marL="685800" rtl="0" algn="l">
              <a:lnSpc>
                <a:spcPct val="90000"/>
              </a:lnSpc>
              <a:spcBef>
                <a:spcPts val="500"/>
              </a:spcBef>
              <a:spcAft>
                <a:spcPts val="0"/>
              </a:spcAft>
              <a:buClr>
                <a:schemeClr val="dk1"/>
              </a:buClr>
              <a:buSzPct val="100000"/>
              <a:buChar char="•"/>
            </a:pPr>
            <a:r>
              <a:rPr lang="en-US"/>
              <a:t>Create a file. New files need to be created and added to the directory. </a:t>
            </a:r>
            <a:endParaRPr/>
          </a:p>
          <a:p>
            <a:pPr indent="-228600" lvl="1" marL="685800" rtl="0" algn="l">
              <a:lnSpc>
                <a:spcPct val="90000"/>
              </a:lnSpc>
              <a:spcBef>
                <a:spcPts val="500"/>
              </a:spcBef>
              <a:spcAft>
                <a:spcPts val="0"/>
              </a:spcAft>
              <a:buClr>
                <a:schemeClr val="dk1"/>
              </a:buClr>
              <a:buSzPct val="100000"/>
              <a:buChar char="•"/>
            </a:pPr>
            <a:r>
              <a:rPr lang="en-US"/>
              <a:t>Delete a file. When a file is no longer needed, we want to be able to remove it from the directory. </a:t>
            </a:r>
            <a:endParaRPr/>
          </a:p>
          <a:p>
            <a:pPr indent="-228600" lvl="1" marL="685800" rtl="0" algn="l">
              <a:lnSpc>
                <a:spcPct val="90000"/>
              </a:lnSpc>
              <a:spcBef>
                <a:spcPts val="500"/>
              </a:spcBef>
              <a:spcAft>
                <a:spcPts val="0"/>
              </a:spcAft>
              <a:buClr>
                <a:schemeClr val="dk1"/>
              </a:buClr>
              <a:buSzPct val="100000"/>
              <a:buChar char="•"/>
            </a:pPr>
            <a:r>
              <a:rPr lang="en-US"/>
              <a:t>List a directory. We need to be able to list the files in a directory and the contents of the directory entry for each file in the list. </a:t>
            </a:r>
            <a:endParaRPr/>
          </a:p>
          <a:p>
            <a:pPr indent="-228600" lvl="1" marL="685800" rtl="0" algn="l">
              <a:lnSpc>
                <a:spcPct val="90000"/>
              </a:lnSpc>
              <a:spcBef>
                <a:spcPts val="500"/>
              </a:spcBef>
              <a:spcAft>
                <a:spcPts val="0"/>
              </a:spcAft>
              <a:buClr>
                <a:schemeClr val="dk1"/>
              </a:buClr>
              <a:buSzPct val="100000"/>
              <a:buChar char="•"/>
            </a:pPr>
            <a:r>
              <a:rPr lang="en-US"/>
              <a:t>Rename a file. Because the name of a file represents its contents to its users, we must be able to change the name when the contents or use of the file changes. </a:t>
            </a:r>
            <a:endParaRPr/>
          </a:p>
          <a:p>
            <a:pPr indent="-228600" lvl="1" marL="685800" rtl="0" algn="l">
              <a:lnSpc>
                <a:spcPct val="90000"/>
              </a:lnSpc>
              <a:spcBef>
                <a:spcPts val="500"/>
              </a:spcBef>
              <a:spcAft>
                <a:spcPts val="0"/>
              </a:spcAft>
              <a:buClr>
                <a:schemeClr val="dk1"/>
              </a:buClr>
              <a:buSzPct val="100000"/>
              <a:buChar char="•"/>
            </a:pPr>
            <a:r>
              <a:rPr lang="en-US"/>
              <a:t>Traverse the file system. We may wish to access every directory and every file within a directory structure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4" name="Google Shape;17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Single-Level Directory –</a:t>
            </a:r>
            <a:endParaRPr/>
          </a:p>
          <a:p>
            <a:pPr indent="-228600" lvl="0" marL="228600" rtl="0" algn="l">
              <a:lnSpc>
                <a:spcPct val="90000"/>
              </a:lnSpc>
              <a:spcBef>
                <a:spcPts val="1000"/>
              </a:spcBef>
              <a:spcAft>
                <a:spcPts val="0"/>
              </a:spcAft>
              <a:buClr>
                <a:schemeClr val="dk1"/>
              </a:buClr>
              <a:buSzPct val="100000"/>
              <a:buChar char="•"/>
            </a:pPr>
            <a:r>
              <a:rPr lang="en-US"/>
              <a:t>The simplest directory structure is the single-level directory.</a:t>
            </a:r>
            <a:endParaRPr/>
          </a:p>
          <a:p>
            <a:pPr indent="-228600" lvl="0" marL="228600" rtl="0" algn="l">
              <a:lnSpc>
                <a:spcPct val="90000"/>
              </a:lnSpc>
              <a:spcBef>
                <a:spcPts val="1000"/>
              </a:spcBef>
              <a:spcAft>
                <a:spcPts val="0"/>
              </a:spcAft>
              <a:buClr>
                <a:schemeClr val="dk1"/>
              </a:buClr>
              <a:buSzPct val="100000"/>
              <a:buChar char="•"/>
            </a:pPr>
            <a:r>
              <a:rPr lang="en-US"/>
              <a:t>All files are contained in the same directory, which is easy to support and understand.</a:t>
            </a:r>
            <a:endParaRPr/>
          </a:p>
          <a:p>
            <a:pPr indent="-228600" lvl="0" marL="228600" rtl="0" algn="l">
              <a:lnSpc>
                <a:spcPct val="90000"/>
              </a:lnSpc>
              <a:spcBef>
                <a:spcPts val="1000"/>
              </a:spcBef>
              <a:spcAft>
                <a:spcPts val="0"/>
              </a:spcAft>
              <a:buClr>
                <a:schemeClr val="dk1"/>
              </a:buClr>
              <a:buSzPct val="100000"/>
              <a:buChar char="•"/>
            </a:pPr>
            <a:r>
              <a:rPr lang="en-US"/>
              <a:t>A single-level directory has significant limitations, however, when the number of files increases or when the system has more than one user. Since all files are in the same directory, they must have unique names. </a:t>
            </a:r>
            <a:endParaRPr/>
          </a:p>
          <a:p>
            <a:pPr indent="-228600" lvl="0" marL="228600" rtl="0" algn="l">
              <a:lnSpc>
                <a:spcPct val="90000"/>
              </a:lnSpc>
              <a:spcBef>
                <a:spcPts val="1000"/>
              </a:spcBef>
              <a:spcAft>
                <a:spcPts val="0"/>
              </a:spcAft>
              <a:buClr>
                <a:schemeClr val="dk1"/>
              </a:buClr>
              <a:buSzPct val="100000"/>
              <a:buChar char="•"/>
            </a:pPr>
            <a:r>
              <a:rPr lang="en-US"/>
              <a:t>Fortunately, most file systems support file names of up to 255 characters, so it is relatively easy to select unique file names.</a:t>
            </a:r>
            <a:endParaRPr/>
          </a:p>
          <a:p>
            <a:pPr indent="0" lvl="0" marL="0" rtl="0" algn="l">
              <a:lnSpc>
                <a:spcPct val="90000"/>
              </a:lnSpc>
              <a:spcBef>
                <a:spcPts val="1000"/>
              </a:spcBef>
              <a:spcAft>
                <a:spcPts val="0"/>
              </a:spcAft>
              <a:buClr>
                <a:schemeClr val="dk1"/>
              </a:buClr>
              <a:buSzPct val="100000"/>
              <a:buNone/>
            </a:pPr>
            <a:r>
              <a:rPr lang="en-US"/>
              <a:t>Two-Level Directory-</a:t>
            </a:r>
            <a:endParaRPr/>
          </a:p>
          <a:p>
            <a:pPr indent="-228600" lvl="0" marL="228600" rtl="0" algn="l">
              <a:lnSpc>
                <a:spcPct val="90000"/>
              </a:lnSpc>
              <a:spcBef>
                <a:spcPts val="1000"/>
              </a:spcBef>
              <a:spcAft>
                <a:spcPts val="0"/>
              </a:spcAft>
              <a:buClr>
                <a:schemeClr val="dk1"/>
              </a:buClr>
              <a:buSzPct val="100000"/>
              <a:buChar char="•"/>
            </a:pPr>
            <a:r>
              <a:rPr b="1" lang="en-US"/>
              <a:t>Each user </a:t>
            </a:r>
            <a:r>
              <a:rPr lang="en-US"/>
              <a:t>has </a:t>
            </a:r>
            <a:r>
              <a:rPr b="1" lang="en-US"/>
              <a:t>his own </a:t>
            </a:r>
            <a:r>
              <a:rPr lang="en-US"/>
              <a:t>user file directory (UFD). The UFDs have similar structures, but each lists only the files of a single user.</a:t>
            </a:r>
            <a:endParaRPr/>
          </a:p>
          <a:p>
            <a:pPr indent="-228600" lvl="0" marL="228600" rtl="0" algn="l">
              <a:lnSpc>
                <a:spcPct val="90000"/>
              </a:lnSpc>
              <a:spcBef>
                <a:spcPts val="1000"/>
              </a:spcBef>
              <a:spcAft>
                <a:spcPts val="0"/>
              </a:spcAft>
              <a:buClr>
                <a:schemeClr val="dk1"/>
              </a:buClr>
              <a:buSzPct val="100000"/>
              <a:buChar char="•"/>
            </a:pPr>
            <a:r>
              <a:rPr lang="en-US"/>
              <a:t>When a user job starts or a user logs in, the system’s master file directory (MFD) is searched. The MFD is indexed by user name or account number, and each entry points to the UFD for that user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0" name="Google Shape;18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p:txBody>
      </p:sp>
      <p:pic>
        <p:nvPicPr>
          <p:cNvPr id="181" name="Google Shape;181;p16"/>
          <p:cNvPicPr preferRelativeResize="0"/>
          <p:nvPr/>
        </p:nvPicPr>
        <p:blipFill rotWithShape="1">
          <a:blip r:embed="rId3">
            <a:alphaModFix/>
          </a:blip>
          <a:srcRect b="0" l="0" r="0" t="0"/>
          <a:stretch/>
        </p:blipFill>
        <p:spPr>
          <a:xfrm>
            <a:off x="1853412" y="1825624"/>
            <a:ext cx="7153427" cy="3296863"/>
          </a:xfrm>
          <a:prstGeom prst="rect">
            <a:avLst/>
          </a:prstGeom>
          <a:noFill/>
          <a:ln>
            <a:noFill/>
          </a:ln>
        </p:spPr>
      </p:pic>
      <p:sp>
        <p:nvSpPr>
          <p:cNvPr id="182" name="Google Shape;182;p16"/>
          <p:cNvSpPr txBox="1"/>
          <p:nvPr/>
        </p:nvSpPr>
        <p:spPr>
          <a:xfrm>
            <a:off x="511492" y="5103674"/>
            <a:ext cx="1040415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For example, if user A wishes to access her own test file named test.txt, she can simply refer to test.txt. To access the file named test.txt of user B (with directory-entry name userb), however, she might have to refer to /userb/test.txt. Every system has its own syntax for naming files in directories other than the user’s own.</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idx="1" type="body"/>
          </p:nvPr>
        </p:nvSpPr>
        <p:spPr>
          <a:xfrm>
            <a:off x="655320" y="431164"/>
            <a:ext cx="10515600" cy="642683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lang="en-US"/>
              <a:t>Tree-Structured Directories-</a:t>
            </a:r>
            <a:endParaRPr/>
          </a:p>
          <a:p>
            <a:pPr indent="0" lvl="0" marL="0" rtl="0" algn="just">
              <a:lnSpc>
                <a:spcPct val="90000"/>
              </a:lnSpc>
              <a:spcBef>
                <a:spcPts val="1000"/>
              </a:spcBef>
              <a:spcAft>
                <a:spcPts val="0"/>
              </a:spcAft>
              <a:buClr>
                <a:schemeClr val="dk1"/>
              </a:buClr>
              <a:buSzPct val="100000"/>
              <a:buNone/>
            </a:pPr>
            <a:r>
              <a:rPr lang="en-US"/>
              <a:t>Once we have seen how to view a two-level directory as a two-level tree, the natural generalization is to extend the directory structure to a tree of arbitrary height. A tree is the most common directory structure.</a:t>
            </a:r>
            <a:endParaRPr/>
          </a:p>
          <a:p>
            <a:pPr indent="0" lvl="0" marL="0" rtl="0" algn="just">
              <a:lnSpc>
                <a:spcPct val="90000"/>
              </a:lnSpc>
              <a:spcBef>
                <a:spcPts val="1000"/>
              </a:spcBef>
              <a:spcAft>
                <a:spcPts val="0"/>
              </a:spcAft>
              <a:buClr>
                <a:schemeClr val="dk1"/>
              </a:buClr>
              <a:buSzPct val="100000"/>
              <a:buNone/>
            </a:pPr>
            <a:r>
              <a:rPr lang="en-US"/>
              <a:t> The tree has a </a:t>
            </a:r>
            <a:r>
              <a:rPr b="1" lang="en-US"/>
              <a:t>root directory</a:t>
            </a:r>
            <a:r>
              <a:rPr lang="en-US"/>
              <a:t>, and every </a:t>
            </a:r>
            <a:r>
              <a:rPr b="1" lang="en-US"/>
              <a:t>file</a:t>
            </a:r>
            <a:r>
              <a:rPr lang="en-US"/>
              <a:t> in the system has a </a:t>
            </a:r>
            <a:r>
              <a:rPr b="1" lang="en-US"/>
              <a:t>unique path name</a:t>
            </a:r>
            <a:r>
              <a:rPr lang="en-US"/>
              <a:t>.</a:t>
            </a:r>
            <a:endParaRPr/>
          </a:p>
          <a:p>
            <a:pPr indent="0" lvl="0" marL="0" rtl="0" algn="just">
              <a:lnSpc>
                <a:spcPct val="90000"/>
              </a:lnSpc>
              <a:spcBef>
                <a:spcPts val="1000"/>
              </a:spcBef>
              <a:spcAft>
                <a:spcPts val="0"/>
              </a:spcAft>
              <a:buClr>
                <a:schemeClr val="dk1"/>
              </a:buClr>
              <a:buSzPct val="100000"/>
              <a:buNone/>
            </a:pPr>
            <a:r>
              <a:rPr lang="en-US"/>
              <a:t>A directory (or subdirectory) contains a set of files or subdirectories. </a:t>
            </a:r>
            <a:endParaRPr/>
          </a:p>
          <a:p>
            <a:pPr indent="0" lvl="0" marL="0" rtl="0" algn="just">
              <a:lnSpc>
                <a:spcPct val="90000"/>
              </a:lnSpc>
              <a:spcBef>
                <a:spcPts val="1000"/>
              </a:spcBef>
              <a:spcAft>
                <a:spcPts val="0"/>
              </a:spcAft>
              <a:buClr>
                <a:schemeClr val="dk1"/>
              </a:buClr>
              <a:buSzPct val="100000"/>
              <a:buNone/>
            </a:pPr>
            <a:r>
              <a:rPr lang="en-US"/>
              <a:t>One bit in each directory entry defines the entry as a file (0) or as a subdirectory (1). </a:t>
            </a:r>
            <a:endParaRPr/>
          </a:p>
          <a:p>
            <a:pPr indent="0" lvl="0" marL="0" rtl="0" algn="just">
              <a:lnSpc>
                <a:spcPct val="90000"/>
              </a:lnSpc>
              <a:spcBef>
                <a:spcPts val="1000"/>
              </a:spcBef>
              <a:spcAft>
                <a:spcPts val="0"/>
              </a:spcAft>
              <a:buClr>
                <a:schemeClr val="dk1"/>
              </a:buClr>
              <a:buSzPct val="100000"/>
              <a:buNone/>
            </a:pPr>
            <a:r>
              <a:rPr lang="en-US"/>
              <a:t>Each process has a current directory. The current directory should contain most of the files that are of current interest to the process. </a:t>
            </a:r>
            <a:r>
              <a:rPr b="1" lang="en-US"/>
              <a:t>When reference is made </a:t>
            </a:r>
            <a:r>
              <a:rPr lang="en-US"/>
              <a:t>to a file, the current directory is searched. If a file is needed that is not in the current directory, then the user usually must either specify a path name or change the current directory to be the directory holding that file.</a:t>
            </a:r>
            <a:endParaRPr/>
          </a:p>
          <a:p>
            <a:pPr indent="0" lvl="0" marL="0" rtl="0" algn="just">
              <a:lnSpc>
                <a:spcPct val="90000"/>
              </a:lnSpc>
              <a:spcBef>
                <a:spcPts val="1000"/>
              </a:spcBef>
              <a:spcAft>
                <a:spcPts val="0"/>
              </a:spcAft>
              <a:buClr>
                <a:schemeClr val="dk1"/>
              </a:buClr>
              <a:buSzPct val="100000"/>
              <a:buNone/>
            </a:pPr>
            <a:r>
              <a:rPr lang="en-US"/>
              <a:t>From one change directory() system call to the next, all open() system calls search the current directory for the specified file.</a:t>
            </a:r>
            <a:endParaRPr/>
          </a:p>
          <a:p>
            <a:pPr indent="0" lvl="0" marL="0" rtl="0" algn="just">
              <a:lnSpc>
                <a:spcPct val="90000"/>
              </a:lnSpc>
              <a:spcBef>
                <a:spcPts val="1000"/>
              </a:spcBef>
              <a:spcAft>
                <a:spcPts val="0"/>
              </a:spcAft>
              <a:buClr>
                <a:schemeClr val="dk1"/>
              </a:buClr>
              <a:buSzPct val="100000"/>
              <a:buNone/>
            </a:pPr>
            <a:r>
              <a:rPr lang="en-US"/>
              <a:t>Path names can be of two types: absolute and relative.</a:t>
            </a:r>
            <a:endParaRPr/>
          </a:p>
          <a:p>
            <a:pPr indent="0" lvl="0" marL="0" rtl="0" algn="just">
              <a:lnSpc>
                <a:spcPct val="90000"/>
              </a:lnSpc>
              <a:spcBef>
                <a:spcPts val="1000"/>
              </a:spcBef>
              <a:spcAft>
                <a:spcPts val="0"/>
              </a:spcAft>
              <a:buClr>
                <a:schemeClr val="dk1"/>
              </a:buClr>
              <a:buSzPct val="100000"/>
              <a:buNone/>
            </a:pPr>
            <a:r>
              <a:rPr lang="en-US"/>
              <a:t> An absolute path name begins at the root and follows a path down to the specified file, giving the directory names on the path. </a:t>
            </a:r>
            <a:endParaRPr/>
          </a:p>
          <a:p>
            <a:pPr indent="0" lvl="0" marL="0" rtl="0" algn="just">
              <a:lnSpc>
                <a:spcPct val="90000"/>
              </a:lnSpc>
              <a:spcBef>
                <a:spcPts val="1000"/>
              </a:spcBef>
              <a:spcAft>
                <a:spcPts val="0"/>
              </a:spcAft>
              <a:buClr>
                <a:schemeClr val="dk1"/>
              </a:buClr>
              <a:buSzPct val="100000"/>
              <a:buNone/>
            </a:pPr>
            <a:r>
              <a:rPr lang="en-US"/>
              <a:t>A relative path name defines a path from the current directory.</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3" name="Google Shape;19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4" name="Google Shape;194;p18"/>
          <p:cNvPicPr preferRelativeResize="0"/>
          <p:nvPr/>
        </p:nvPicPr>
        <p:blipFill rotWithShape="1">
          <a:blip r:embed="rId3">
            <a:alphaModFix/>
          </a:blip>
          <a:srcRect b="0" l="0" r="0" t="0"/>
          <a:stretch/>
        </p:blipFill>
        <p:spPr>
          <a:xfrm>
            <a:off x="102870" y="275414"/>
            <a:ext cx="7436626" cy="5605411"/>
          </a:xfrm>
          <a:prstGeom prst="rect">
            <a:avLst/>
          </a:prstGeom>
          <a:noFill/>
          <a:ln>
            <a:noFill/>
          </a:ln>
        </p:spPr>
      </p:pic>
      <p:sp>
        <p:nvSpPr>
          <p:cNvPr id="195" name="Google Shape;195;p18"/>
          <p:cNvSpPr txBox="1"/>
          <p:nvPr/>
        </p:nvSpPr>
        <p:spPr>
          <a:xfrm>
            <a:off x="6094096" y="4680496"/>
            <a:ext cx="609790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 in the tree-structured file system of Figure 11.11, if the current directory is root/spell/mail, then the relative path name prt/first refers to the same file as does the absolute path name root/spell/mail/prt/first.</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1" name="Google Shape;20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lang="en-US"/>
              <a:t>Acyclic-Graph Directories</a:t>
            </a:r>
            <a:endParaRPr/>
          </a:p>
          <a:p>
            <a:pPr indent="-228600" lvl="0" marL="228600" rtl="0" algn="just">
              <a:lnSpc>
                <a:spcPct val="90000"/>
              </a:lnSpc>
              <a:spcBef>
                <a:spcPts val="1000"/>
              </a:spcBef>
              <a:spcAft>
                <a:spcPts val="0"/>
              </a:spcAft>
              <a:buClr>
                <a:schemeClr val="dk1"/>
              </a:buClr>
              <a:buSzPct val="100000"/>
              <a:buChar char="•"/>
            </a:pPr>
            <a:r>
              <a:rPr lang="en-US"/>
              <a:t>Consider two programmers who are working on a joint project. The files associated with that project can be stored in a subdirectory, separating them from other projects and files of the two programmers.</a:t>
            </a:r>
            <a:endParaRPr/>
          </a:p>
          <a:p>
            <a:pPr indent="-228600" lvl="0" marL="228600" rtl="0" algn="just">
              <a:lnSpc>
                <a:spcPct val="90000"/>
              </a:lnSpc>
              <a:spcBef>
                <a:spcPts val="1000"/>
              </a:spcBef>
              <a:spcAft>
                <a:spcPts val="0"/>
              </a:spcAft>
              <a:buClr>
                <a:schemeClr val="dk1"/>
              </a:buClr>
              <a:buSzPct val="100000"/>
              <a:buChar char="•"/>
            </a:pPr>
            <a:r>
              <a:rPr lang="en-US"/>
              <a:t>But since both programmers are equally responsible for the project, both want the subdirectory to be in their own directories. In this situation, the </a:t>
            </a:r>
            <a:r>
              <a:rPr b="1" lang="en-US"/>
              <a:t>common subdirectory </a:t>
            </a:r>
            <a:r>
              <a:rPr lang="en-US"/>
              <a:t>should be shared. </a:t>
            </a:r>
            <a:endParaRPr/>
          </a:p>
          <a:p>
            <a:pPr indent="-228600" lvl="0" marL="228600" rtl="0" algn="just">
              <a:lnSpc>
                <a:spcPct val="90000"/>
              </a:lnSpc>
              <a:spcBef>
                <a:spcPts val="1000"/>
              </a:spcBef>
              <a:spcAft>
                <a:spcPts val="0"/>
              </a:spcAft>
              <a:buClr>
                <a:schemeClr val="dk1"/>
              </a:buClr>
              <a:buSzPct val="100000"/>
              <a:buChar char="•"/>
            </a:pPr>
            <a:r>
              <a:rPr lang="en-US"/>
              <a:t>A shared directory or file exists in the file system in two (or more) places at once.</a:t>
            </a:r>
            <a:endParaRPr/>
          </a:p>
          <a:p>
            <a:pPr indent="-228600" lvl="0" marL="228600" rtl="0" algn="just">
              <a:lnSpc>
                <a:spcPct val="90000"/>
              </a:lnSpc>
              <a:spcBef>
                <a:spcPts val="1000"/>
              </a:spcBef>
              <a:spcAft>
                <a:spcPts val="0"/>
              </a:spcAft>
              <a:buClr>
                <a:schemeClr val="dk1"/>
              </a:buClr>
              <a:buSzPct val="100000"/>
              <a:buChar char="•"/>
            </a:pPr>
            <a:r>
              <a:rPr lang="en-US"/>
              <a:t>A tree structure prohibits the sharing of files or directories. </a:t>
            </a:r>
            <a:endParaRPr/>
          </a:p>
          <a:p>
            <a:pPr indent="-228600" lvl="0" marL="228600" rtl="0" algn="just">
              <a:lnSpc>
                <a:spcPct val="90000"/>
              </a:lnSpc>
              <a:spcBef>
                <a:spcPts val="1000"/>
              </a:spcBef>
              <a:spcAft>
                <a:spcPts val="0"/>
              </a:spcAft>
              <a:buClr>
                <a:schemeClr val="dk1"/>
              </a:buClr>
              <a:buSzPct val="100000"/>
              <a:buChar char="•"/>
            </a:pPr>
            <a:r>
              <a:rPr lang="en-US"/>
              <a:t>An acyclic graph —that is, a graph with no cycles—allows directories to share subdirectories and files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2"/>
          <p:cNvSpPr txBox="1"/>
          <p:nvPr>
            <p:ph idx="1" type="body"/>
          </p:nvPr>
        </p:nvSpPr>
        <p:spPr>
          <a:xfrm>
            <a:off x="838200" y="183927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file is a named </a:t>
            </a:r>
            <a:r>
              <a:rPr b="1" lang="en-US"/>
              <a:t>collection of related information </a:t>
            </a:r>
            <a:r>
              <a:rPr lang="en-US"/>
              <a:t>that is recorded on </a:t>
            </a:r>
            <a:r>
              <a:rPr b="1" lang="en-US"/>
              <a:t>secondary storage</a:t>
            </a:r>
            <a:r>
              <a:rPr lang="en-US"/>
              <a:t>. </a:t>
            </a:r>
            <a:endParaRPr/>
          </a:p>
          <a:p>
            <a:pPr indent="-228600" lvl="0" marL="228600" rtl="0" algn="just">
              <a:lnSpc>
                <a:spcPct val="90000"/>
              </a:lnSpc>
              <a:spcBef>
                <a:spcPts val="1000"/>
              </a:spcBef>
              <a:spcAft>
                <a:spcPts val="0"/>
              </a:spcAft>
              <a:buClr>
                <a:schemeClr val="dk1"/>
              </a:buClr>
              <a:buSzPts val="2800"/>
              <a:buChar char="•"/>
            </a:pPr>
            <a:r>
              <a:rPr lang="en-US"/>
              <a:t>files may be numeric, alphabetic, alphanumeric, or binary</a:t>
            </a:r>
            <a:endParaRPr/>
          </a:p>
          <a:p>
            <a:pPr indent="-228600" lvl="0" marL="228600" rtl="0" algn="just">
              <a:lnSpc>
                <a:spcPct val="90000"/>
              </a:lnSpc>
              <a:spcBef>
                <a:spcPts val="1000"/>
              </a:spcBef>
              <a:spcAft>
                <a:spcPts val="0"/>
              </a:spcAft>
              <a:buClr>
                <a:schemeClr val="dk1"/>
              </a:buClr>
              <a:buSzPts val="2800"/>
              <a:buChar char="•"/>
            </a:pPr>
            <a:r>
              <a:rPr lang="en-US"/>
              <a:t>A </a:t>
            </a:r>
            <a:r>
              <a:rPr b="1" lang="en-US"/>
              <a:t>text file </a:t>
            </a:r>
            <a:r>
              <a:rPr lang="en-US"/>
              <a:t>is a sequence of characters organized into lines (and possibly pages)</a:t>
            </a:r>
            <a:endParaRPr/>
          </a:p>
          <a:p>
            <a:pPr indent="-228600" lvl="0" marL="228600" rtl="0" algn="just">
              <a:lnSpc>
                <a:spcPct val="90000"/>
              </a:lnSpc>
              <a:spcBef>
                <a:spcPts val="1000"/>
              </a:spcBef>
              <a:spcAft>
                <a:spcPts val="0"/>
              </a:spcAft>
              <a:buClr>
                <a:schemeClr val="dk1"/>
              </a:buClr>
              <a:buSzPts val="2800"/>
              <a:buChar char="•"/>
            </a:pPr>
            <a:r>
              <a:rPr lang="en-US"/>
              <a:t>A </a:t>
            </a:r>
            <a:r>
              <a:rPr b="1" lang="en-US"/>
              <a:t>source</a:t>
            </a:r>
            <a:r>
              <a:rPr lang="en-US"/>
              <a:t> file is a sequence of functions, each of which is further organized as declarations followed by executable statements</a:t>
            </a:r>
            <a:endParaRPr/>
          </a:p>
          <a:p>
            <a:pPr indent="-228600" lvl="0" marL="228600" rtl="0" algn="just">
              <a:lnSpc>
                <a:spcPct val="90000"/>
              </a:lnSpc>
              <a:spcBef>
                <a:spcPts val="1000"/>
              </a:spcBef>
              <a:spcAft>
                <a:spcPts val="0"/>
              </a:spcAft>
              <a:buClr>
                <a:schemeClr val="dk1"/>
              </a:buClr>
              <a:buSzPts val="2800"/>
              <a:buChar char="•"/>
            </a:pPr>
            <a:r>
              <a:rPr lang="en-US"/>
              <a:t>An </a:t>
            </a:r>
            <a:r>
              <a:rPr b="1" lang="en-US"/>
              <a:t>executable file </a:t>
            </a:r>
            <a:r>
              <a:rPr lang="en-US"/>
              <a:t>is a series of code sections that the loader can bring into memory and execute.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207" name="Google Shape;207;p20"/>
          <p:cNvSpPr txBox="1"/>
          <p:nvPr>
            <p:ph idx="1" type="body"/>
          </p:nvPr>
        </p:nvSpPr>
        <p:spPr>
          <a:xfrm>
            <a:off x="541020" y="55689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General Graph Directory-</a:t>
            </a:r>
            <a:endParaRPr/>
          </a:p>
          <a:p>
            <a:pPr indent="0" lvl="0" marL="0" rtl="0" algn="just">
              <a:lnSpc>
                <a:spcPct val="90000"/>
              </a:lnSpc>
              <a:spcBef>
                <a:spcPts val="1000"/>
              </a:spcBef>
              <a:spcAft>
                <a:spcPts val="0"/>
              </a:spcAft>
              <a:buClr>
                <a:schemeClr val="dk1"/>
              </a:buClr>
              <a:buSzPts val="2800"/>
              <a:buNone/>
            </a:pPr>
            <a:r>
              <a:rPr lang="en-US"/>
              <a:t>A serious problem with using an acyclic-graph structure is ensuring that there are no cycles. If we start with a two-level directory and allow users to create subdirectories, a tree-structured directory results. </a:t>
            </a:r>
            <a:endParaRPr/>
          </a:p>
          <a:p>
            <a:pPr indent="0" lvl="0" marL="0" rtl="0" algn="just">
              <a:lnSpc>
                <a:spcPct val="90000"/>
              </a:lnSpc>
              <a:spcBef>
                <a:spcPts val="1000"/>
              </a:spcBef>
              <a:spcAft>
                <a:spcPts val="0"/>
              </a:spcAft>
              <a:buClr>
                <a:schemeClr val="dk1"/>
              </a:buClr>
              <a:buSzPts val="2800"/>
              <a:buNone/>
            </a:pPr>
            <a:r>
              <a:rPr lang="en-US"/>
              <a:t>It should be fairly easy to see that simply adding new files and subdirectories to an existing tree-structured directory preserves the tree-structured nature. </a:t>
            </a:r>
            <a:endParaRPr/>
          </a:p>
          <a:p>
            <a:pPr indent="0" lvl="0" marL="0" rtl="0" algn="just">
              <a:lnSpc>
                <a:spcPct val="90000"/>
              </a:lnSpc>
              <a:spcBef>
                <a:spcPts val="1000"/>
              </a:spcBef>
              <a:spcAft>
                <a:spcPts val="0"/>
              </a:spcAft>
              <a:buClr>
                <a:schemeClr val="dk1"/>
              </a:buClr>
              <a:buSzPts val="2800"/>
              <a:buNone/>
            </a:pPr>
            <a:r>
              <a:rPr lang="en-US"/>
              <a:t>However, when we add links, the tree structure is destroyed, resulting in a simple graph structure</a:t>
            </a:r>
            <a:endParaRPr/>
          </a:p>
          <a:p>
            <a:pPr indent="0" lvl="0" marL="0" rtl="0" algn="just">
              <a:lnSpc>
                <a:spcPct val="90000"/>
              </a:lnSpc>
              <a:spcBef>
                <a:spcPts val="1000"/>
              </a:spcBef>
              <a:spcAft>
                <a:spcPts val="0"/>
              </a:spcAft>
              <a:buClr>
                <a:schemeClr val="dk1"/>
              </a:buClr>
              <a:buSzPts val="2800"/>
              <a:buNone/>
            </a:pPr>
            <a:r>
              <a:t/>
            </a:r>
            <a:endParaRPr/>
          </a:p>
        </p:txBody>
      </p:sp>
      <p:pic>
        <p:nvPicPr>
          <p:cNvPr id="208" name="Google Shape;208;p20"/>
          <p:cNvPicPr preferRelativeResize="0"/>
          <p:nvPr/>
        </p:nvPicPr>
        <p:blipFill rotWithShape="1">
          <a:blip r:embed="rId3">
            <a:alphaModFix/>
          </a:blip>
          <a:srcRect b="0" l="0" r="0" t="0"/>
          <a:stretch/>
        </p:blipFill>
        <p:spPr>
          <a:xfrm>
            <a:off x="6310356" y="3986027"/>
            <a:ext cx="5340624" cy="36196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4" name="Google Shape;21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Char char="•"/>
            </a:pPr>
            <a:r>
              <a:rPr lang="en-US"/>
              <a:t>The primary advantage of an acyclic graph is the relative simplicity of the algorithms to traverse the graph and to determine when there are no more references to a file.</a:t>
            </a:r>
            <a:endParaRPr/>
          </a:p>
          <a:p>
            <a:pPr indent="-228600" lvl="0" marL="228600" rtl="0" algn="just">
              <a:lnSpc>
                <a:spcPct val="90000"/>
              </a:lnSpc>
              <a:spcBef>
                <a:spcPts val="1000"/>
              </a:spcBef>
              <a:spcAft>
                <a:spcPts val="0"/>
              </a:spcAft>
              <a:buClr>
                <a:schemeClr val="dk1"/>
              </a:buClr>
              <a:buSzPct val="100000"/>
              <a:buChar char="•"/>
            </a:pPr>
            <a:r>
              <a:rPr lang="en-US"/>
              <a:t>We want to avoid traversing shared sections of an acyclic graph twice, mainly for performance reasons. If we have just searched a major shared subdirectory for a particular file without finding it, we want to avoid searching that subdirectory again; the second search would be a waste of time.</a:t>
            </a:r>
            <a:endParaRPr/>
          </a:p>
          <a:p>
            <a:pPr indent="-228600" lvl="0" marL="228600" rtl="0" algn="just">
              <a:lnSpc>
                <a:spcPct val="90000"/>
              </a:lnSpc>
              <a:spcBef>
                <a:spcPts val="1000"/>
              </a:spcBef>
              <a:spcAft>
                <a:spcPts val="0"/>
              </a:spcAft>
              <a:buClr>
                <a:schemeClr val="dk1"/>
              </a:buClr>
              <a:buSzPct val="100000"/>
              <a:buChar char="•"/>
            </a:pPr>
            <a:r>
              <a:rPr lang="en-US"/>
              <a:t>If cycles are allowed to exist in the directory, we likewise want to avoid searching any component twice, for reasons of correctness as well as performance.</a:t>
            </a:r>
            <a:endParaRPr/>
          </a:p>
          <a:p>
            <a:pPr indent="-228600" lvl="0" marL="228600" rtl="0" algn="just">
              <a:lnSpc>
                <a:spcPct val="90000"/>
              </a:lnSpc>
              <a:spcBef>
                <a:spcPts val="1000"/>
              </a:spcBef>
              <a:spcAft>
                <a:spcPts val="0"/>
              </a:spcAft>
              <a:buClr>
                <a:schemeClr val="dk1"/>
              </a:buClr>
              <a:buSzPct val="100000"/>
              <a:buChar char="•"/>
            </a:pPr>
            <a:r>
              <a:rPr lang="en-US"/>
              <a:t>Garbage collection involves traversing the entire file system, marking everything that can be accessed. Then, a second pass collects everything that is not marked onto a list of free space.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File-System Mounting </a:t>
            </a:r>
            <a:endParaRPr/>
          </a:p>
        </p:txBody>
      </p:sp>
      <p:sp>
        <p:nvSpPr>
          <p:cNvPr id="220" name="Google Shape;220;p22"/>
          <p:cNvSpPr txBox="1"/>
          <p:nvPr>
            <p:ph idx="1" type="body"/>
          </p:nvPr>
        </p:nvSpPr>
        <p:spPr>
          <a:xfrm>
            <a:off x="838200" y="137985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Just as a file must be opened before it is used</a:t>
            </a:r>
            <a:endParaRPr/>
          </a:p>
          <a:p>
            <a:pPr indent="-228600" lvl="0" marL="228600" rtl="0" algn="l">
              <a:lnSpc>
                <a:spcPct val="90000"/>
              </a:lnSpc>
              <a:spcBef>
                <a:spcPts val="1000"/>
              </a:spcBef>
              <a:spcAft>
                <a:spcPts val="0"/>
              </a:spcAft>
              <a:buClr>
                <a:schemeClr val="dk1"/>
              </a:buClr>
              <a:buSzPts val="2800"/>
              <a:buChar char="•"/>
            </a:pPr>
            <a:r>
              <a:rPr lang="en-US"/>
              <a:t>a file system must be mounted before it can be available to processes on the system.</a:t>
            </a:r>
            <a:endParaRPr/>
          </a:p>
          <a:p>
            <a:pPr indent="-228600" lvl="0" marL="228600" rtl="0" algn="l">
              <a:lnSpc>
                <a:spcPct val="90000"/>
              </a:lnSpc>
              <a:spcBef>
                <a:spcPts val="1000"/>
              </a:spcBef>
              <a:spcAft>
                <a:spcPts val="0"/>
              </a:spcAft>
              <a:buClr>
                <a:schemeClr val="dk1"/>
              </a:buClr>
              <a:buSzPts val="2800"/>
              <a:buChar char="•"/>
            </a:pPr>
            <a:r>
              <a:rPr lang="en-US"/>
              <a:t>The operating system is given the </a:t>
            </a:r>
            <a:r>
              <a:rPr b="1" lang="en-US"/>
              <a:t>name of the device </a:t>
            </a:r>
            <a:r>
              <a:rPr lang="en-US"/>
              <a:t>and the </a:t>
            </a:r>
            <a:r>
              <a:rPr b="1" lang="en-US"/>
              <a:t>mount point</a:t>
            </a:r>
            <a:r>
              <a:rPr lang="en-US"/>
              <a:t>—the location within the file structure where the file system is to be attached.</a:t>
            </a:r>
            <a:endParaRPr/>
          </a:p>
        </p:txBody>
      </p:sp>
      <p:pic>
        <p:nvPicPr>
          <p:cNvPr id="221" name="Google Shape;221;p22"/>
          <p:cNvPicPr preferRelativeResize="0"/>
          <p:nvPr/>
        </p:nvPicPr>
        <p:blipFill rotWithShape="1">
          <a:blip r:embed="rId3">
            <a:alphaModFix/>
          </a:blip>
          <a:srcRect b="0" l="0" r="0" t="0"/>
          <a:stretch/>
        </p:blipFill>
        <p:spPr>
          <a:xfrm>
            <a:off x="2189889" y="4281906"/>
            <a:ext cx="2902099" cy="2392477"/>
          </a:xfrm>
          <a:prstGeom prst="rect">
            <a:avLst/>
          </a:prstGeom>
          <a:noFill/>
          <a:ln>
            <a:noFill/>
          </a:ln>
        </p:spPr>
      </p:pic>
      <p:pic>
        <p:nvPicPr>
          <p:cNvPr id="222" name="Google Shape;222;p22"/>
          <p:cNvPicPr preferRelativeResize="0"/>
          <p:nvPr/>
        </p:nvPicPr>
        <p:blipFill rotWithShape="1">
          <a:blip r:embed="rId4">
            <a:alphaModFix/>
          </a:blip>
          <a:srcRect b="0" l="0" r="0" t="0"/>
          <a:stretch/>
        </p:blipFill>
        <p:spPr>
          <a:xfrm>
            <a:off x="7100013" y="3900955"/>
            <a:ext cx="4368275" cy="27734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 Sharing</a:t>
            </a:r>
            <a:endParaRPr/>
          </a:p>
        </p:txBody>
      </p:sp>
      <p:sp>
        <p:nvSpPr>
          <p:cNvPr id="228" name="Google Shape;22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lang="en-US"/>
              <a:t>Multiple Users</a:t>
            </a:r>
            <a:endParaRPr/>
          </a:p>
          <a:p>
            <a:pPr indent="-228600" lvl="0" marL="228600" rtl="0" algn="just">
              <a:lnSpc>
                <a:spcPct val="90000"/>
              </a:lnSpc>
              <a:spcBef>
                <a:spcPts val="1000"/>
              </a:spcBef>
              <a:spcAft>
                <a:spcPts val="0"/>
              </a:spcAft>
              <a:buClr>
                <a:schemeClr val="dk1"/>
              </a:buClr>
              <a:buSzPct val="100000"/>
              <a:buChar char="•"/>
            </a:pPr>
            <a:r>
              <a:rPr lang="en-US"/>
              <a:t>The </a:t>
            </a:r>
            <a:r>
              <a:rPr b="1" lang="en-US"/>
              <a:t>owner</a:t>
            </a:r>
            <a:r>
              <a:rPr lang="en-US"/>
              <a:t> is the user who can </a:t>
            </a:r>
            <a:r>
              <a:rPr b="1" lang="en-US"/>
              <a:t>change attributes and grant access </a:t>
            </a:r>
            <a:r>
              <a:rPr lang="en-US"/>
              <a:t>and who has the most control over the file.</a:t>
            </a:r>
            <a:endParaRPr/>
          </a:p>
          <a:p>
            <a:pPr indent="-228600" lvl="0" marL="228600" rtl="0" algn="just">
              <a:lnSpc>
                <a:spcPct val="90000"/>
              </a:lnSpc>
              <a:spcBef>
                <a:spcPts val="1000"/>
              </a:spcBef>
              <a:spcAft>
                <a:spcPts val="0"/>
              </a:spcAft>
              <a:buClr>
                <a:schemeClr val="dk1"/>
              </a:buClr>
              <a:buSzPct val="100000"/>
              <a:buChar char="•"/>
            </a:pPr>
            <a:r>
              <a:rPr lang="en-US"/>
              <a:t>The group attribute defines a subset of users who can share access to the file.</a:t>
            </a:r>
            <a:endParaRPr/>
          </a:p>
          <a:p>
            <a:pPr indent="-228600" lvl="0" marL="228600" rtl="0" algn="just">
              <a:lnSpc>
                <a:spcPct val="90000"/>
              </a:lnSpc>
              <a:spcBef>
                <a:spcPts val="1000"/>
              </a:spcBef>
              <a:spcAft>
                <a:spcPts val="0"/>
              </a:spcAft>
              <a:buClr>
                <a:schemeClr val="dk1"/>
              </a:buClr>
              <a:buSzPct val="100000"/>
              <a:buChar char="•"/>
            </a:pPr>
            <a:r>
              <a:rPr lang="en-US"/>
              <a:t>For example, the owner of a file on a UNIX system can issue all operations on a file, while members of the file’s group can execute one subset of those operations, and all other users can execute another subset of operations.</a:t>
            </a:r>
            <a:endParaRPr/>
          </a:p>
          <a:p>
            <a:pPr indent="-228600" lvl="0" marL="228600" rtl="0" algn="just">
              <a:lnSpc>
                <a:spcPct val="90000"/>
              </a:lnSpc>
              <a:spcBef>
                <a:spcPts val="1000"/>
              </a:spcBef>
              <a:spcAft>
                <a:spcPts val="0"/>
              </a:spcAft>
              <a:buClr>
                <a:schemeClr val="dk1"/>
              </a:buClr>
              <a:buSzPct val="100000"/>
              <a:buChar char="•"/>
            </a:pPr>
            <a:r>
              <a:rPr lang="en-US"/>
              <a:t>The owner and group IDs of a given file (or directory) are stored with the other file attributes. When a user requests an operation on a file, the user ID can be compared with the owner attribute to determine if the requesting user is the owner of the file. Likewise, the group IDs can be compared.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4" name="Google Shape;23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Remote File Systems</a:t>
            </a:r>
            <a:endParaRPr/>
          </a:p>
          <a:p>
            <a:pPr indent="-228600" lvl="0" marL="228600" rtl="0" algn="just">
              <a:lnSpc>
                <a:spcPct val="90000"/>
              </a:lnSpc>
              <a:spcBef>
                <a:spcPts val="1000"/>
              </a:spcBef>
              <a:spcAft>
                <a:spcPts val="0"/>
              </a:spcAft>
              <a:buClr>
                <a:schemeClr val="dk1"/>
              </a:buClr>
              <a:buSzPct val="100000"/>
              <a:buChar char="•"/>
            </a:pPr>
            <a:r>
              <a:rPr lang="en-US"/>
              <a:t>With the advent of networks, communication among remote computers became possible. Networking allows the sharing of resources spread across a campus or even around the world</a:t>
            </a:r>
            <a:endParaRPr/>
          </a:p>
          <a:p>
            <a:pPr indent="-228600" lvl="0" marL="228600" rtl="0" algn="just">
              <a:lnSpc>
                <a:spcPct val="90000"/>
              </a:lnSpc>
              <a:spcBef>
                <a:spcPts val="1000"/>
              </a:spcBef>
              <a:spcAft>
                <a:spcPts val="0"/>
              </a:spcAft>
              <a:buClr>
                <a:schemeClr val="dk1"/>
              </a:buClr>
              <a:buSzPct val="100000"/>
              <a:buChar char="•"/>
            </a:pPr>
            <a:r>
              <a:rPr lang="en-US"/>
              <a:t>The first implemented method involves manually transferring files between machines via programs like ftp. </a:t>
            </a:r>
            <a:endParaRPr/>
          </a:p>
          <a:p>
            <a:pPr indent="-228600" lvl="0" marL="228600" rtl="0" algn="just">
              <a:lnSpc>
                <a:spcPct val="90000"/>
              </a:lnSpc>
              <a:spcBef>
                <a:spcPts val="1000"/>
              </a:spcBef>
              <a:spcAft>
                <a:spcPts val="0"/>
              </a:spcAft>
              <a:buClr>
                <a:schemeClr val="dk1"/>
              </a:buClr>
              <a:buSzPct val="100000"/>
              <a:buChar char="•"/>
            </a:pPr>
            <a:r>
              <a:rPr lang="en-US"/>
              <a:t>The second major method uses a distributed file system (DFS) in which remote directories are visible from a local machine.</a:t>
            </a:r>
            <a:endParaRPr/>
          </a:p>
          <a:p>
            <a:pPr indent="-228600" lvl="0" marL="228600" rtl="0" algn="just">
              <a:lnSpc>
                <a:spcPct val="90000"/>
              </a:lnSpc>
              <a:spcBef>
                <a:spcPts val="1000"/>
              </a:spcBef>
              <a:spcAft>
                <a:spcPts val="0"/>
              </a:spcAft>
              <a:buClr>
                <a:schemeClr val="dk1"/>
              </a:buClr>
              <a:buSzPct val="100000"/>
              <a:buChar char="•"/>
            </a:pPr>
            <a:r>
              <a:rPr lang="en-US"/>
              <a:t>In some ways, the third method, the World Wide Web, is a reversion to the first. A browser is needed to gain access to the remote files, and separate operations (essentially a wrapper for ftp) are used to transfer files.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0" name="Google Shape;24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Client–Server Mode</a:t>
            </a:r>
            <a:endParaRPr/>
          </a:p>
          <a:p>
            <a:pPr indent="-228600" lvl="0" marL="228600" rtl="0" algn="l">
              <a:lnSpc>
                <a:spcPct val="90000"/>
              </a:lnSpc>
              <a:spcBef>
                <a:spcPts val="1000"/>
              </a:spcBef>
              <a:spcAft>
                <a:spcPts val="0"/>
              </a:spcAft>
              <a:buClr>
                <a:schemeClr val="dk1"/>
              </a:buClr>
              <a:buSzPts val="2800"/>
              <a:buChar char="•"/>
            </a:pPr>
            <a:r>
              <a:rPr lang="en-US"/>
              <a:t>In this case, the machine containing the files is the server, and the machine seeking access to the files is the client. The client–server relationship is common with networked machines.</a:t>
            </a:r>
            <a:endParaRPr/>
          </a:p>
          <a:p>
            <a:pPr indent="-228600" lvl="0" marL="228600" rtl="0" algn="l">
              <a:lnSpc>
                <a:spcPct val="90000"/>
              </a:lnSpc>
              <a:spcBef>
                <a:spcPts val="1000"/>
              </a:spcBef>
              <a:spcAft>
                <a:spcPts val="0"/>
              </a:spcAft>
              <a:buClr>
                <a:schemeClr val="dk1"/>
              </a:buClr>
              <a:buSzPts val="2800"/>
              <a:buChar char="•"/>
            </a:pPr>
            <a:r>
              <a:rPr lang="en-US"/>
              <a:t>A server can serve multiple clients, and a client can use multiple servers, depending on the implementation details of a given client–server facility.</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6" name="Google Shape;24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Distributed Information Systems</a:t>
            </a:r>
            <a:endParaRPr/>
          </a:p>
          <a:p>
            <a:pPr indent="-228600" lvl="0" marL="228600" rtl="0" algn="l">
              <a:lnSpc>
                <a:spcPct val="90000"/>
              </a:lnSpc>
              <a:spcBef>
                <a:spcPts val="1000"/>
              </a:spcBef>
              <a:spcAft>
                <a:spcPts val="0"/>
              </a:spcAft>
              <a:buClr>
                <a:schemeClr val="dk1"/>
              </a:buClr>
              <a:buSzPts val="2800"/>
              <a:buChar char="•"/>
            </a:pPr>
            <a:r>
              <a:rPr lang="en-US"/>
              <a:t>To make client–server systems easier to manage, distributed information systems, also known as distributed naming services, provide unified access to the information needed for remote computing</a:t>
            </a:r>
            <a:endParaRPr/>
          </a:p>
          <a:p>
            <a:pPr indent="-228600" lvl="0" marL="228600" rtl="0" algn="l">
              <a:lnSpc>
                <a:spcPct val="90000"/>
              </a:lnSpc>
              <a:spcBef>
                <a:spcPts val="1000"/>
              </a:spcBef>
              <a:spcAft>
                <a:spcPts val="0"/>
              </a:spcAft>
              <a:buClr>
                <a:schemeClr val="dk1"/>
              </a:buClr>
              <a:buSzPts val="2800"/>
              <a:buChar char="•"/>
            </a:pPr>
            <a:r>
              <a:rPr lang="en-US"/>
              <a:t>The domain name system (DNS) provides host-name-to-network-address translations for the entire Internet. Before DNS became widespread, files containing the same information were sent via e-mail or ftp between all networked hosts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252" name="Google Shape;252;p27"/>
          <p:cNvSpPr txBox="1"/>
          <p:nvPr>
            <p:ph idx="1" type="body"/>
          </p:nvPr>
        </p:nvSpPr>
        <p:spPr>
          <a:xfrm>
            <a:off x="838200" y="218364"/>
            <a:ext cx="10515600" cy="595859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Consistency semantics </a:t>
            </a:r>
            <a:endParaRPr/>
          </a:p>
          <a:p>
            <a:pPr indent="-228600" lvl="0" marL="228600" rtl="0" algn="l">
              <a:lnSpc>
                <a:spcPct val="90000"/>
              </a:lnSpc>
              <a:spcBef>
                <a:spcPts val="1000"/>
              </a:spcBef>
              <a:spcAft>
                <a:spcPts val="0"/>
              </a:spcAft>
              <a:buClr>
                <a:schemeClr val="dk1"/>
              </a:buClr>
              <a:buSzPct val="100000"/>
              <a:buChar char="•"/>
            </a:pPr>
            <a:r>
              <a:rPr lang="en-US"/>
              <a:t>represent an important criterion for </a:t>
            </a:r>
            <a:r>
              <a:rPr b="1" lang="en-US"/>
              <a:t>evaluating any file system </a:t>
            </a:r>
            <a:r>
              <a:rPr lang="en-US"/>
              <a:t>that supports file sharing. </a:t>
            </a:r>
            <a:endParaRPr/>
          </a:p>
          <a:p>
            <a:pPr indent="-228600" lvl="0" marL="228600" rtl="0" algn="l">
              <a:lnSpc>
                <a:spcPct val="90000"/>
              </a:lnSpc>
              <a:spcBef>
                <a:spcPts val="1000"/>
              </a:spcBef>
              <a:spcAft>
                <a:spcPts val="0"/>
              </a:spcAft>
              <a:buClr>
                <a:schemeClr val="dk1"/>
              </a:buClr>
              <a:buSzPct val="100000"/>
              <a:buChar char="•"/>
            </a:pPr>
            <a:r>
              <a:rPr lang="en-US"/>
              <a:t>These semantics </a:t>
            </a:r>
            <a:r>
              <a:rPr b="1" lang="en-US"/>
              <a:t>specify how multiple users of a system are to access a shared file </a:t>
            </a:r>
            <a:r>
              <a:rPr lang="en-US"/>
              <a:t>simultaneously.</a:t>
            </a:r>
            <a:endParaRPr/>
          </a:p>
          <a:p>
            <a:pPr indent="-228600" lvl="0" marL="228600" rtl="0" algn="l">
              <a:lnSpc>
                <a:spcPct val="90000"/>
              </a:lnSpc>
              <a:spcBef>
                <a:spcPts val="1000"/>
              </a:spcBef>
              <a:spcAft>
                <a:spcPts val="0"/>
              </a:spcAft>
              <a:buClr>
                <a:schemeClr val="dk1"/>
              </a:buClr>
              <a:buSzPct val="100000"/>
              <a:buChar char="•"/>
            </a:pPr>
            <a:r>
              <a:rPr lang="en-US"/>
              <a:t>They specify when modifications of data by one user will be observable by other users. </a:t>
            </a:r>
            <a:endParaRPr/>
          </a:p>
          <a:p>
            <a:pPr indent="-228600" lvl="0" marL="228600" rtl="0" algn="l">
              <a:lnSpc>
                <a:spcPct val="90000"/>
              </a:lnSpc>
              <a:spcBef>
                <a:spcPts val="1000"/>
              </a:spcBef>
              <a:spcAft>
                <a:spcPts val="0"/>
              </a:spcAft>
              <a:buClr>
                <a:schemeClr val="dk1"/>
              </a:buClr>
              <a:buSzPct val="100000"/>
              <a:buChar char="•"/>
            </a:pPr>
            <a:r>
              <a:rPr lang="en-US"/>
              <a:t>Consistency semantics are directly related to the process synchronization</a:t>
            </a:r>
            <a:endParaRPr/>
          </a:p>
          <a:p>
            <a:pPr indent="-228600" lvl="0" marL="228600" rtl="0" algn="l">
              <a:lnSpc>
                <a:spcPct val="90000"/>
              </a:lnSpc>
              <a:spcBef>
                <a:spcPts val="1000"/>
              </a:spcBef>
              <a:spcAft>
                <a:spcPts val="0"/>
              </a:spcAft>
              <a:buClr>
                <a:schemeClr val="dk1"/>
              </a:buClr>
              <a:buSzPct val="100000"/>
              <a:buChar char="•"/>
            </a:pPr>
            <a:r>
              <a:rPr lang="en-US"/>
              <a:t>UNIX Semantics-uses the following consistency semantics:</a:t>
            </a:r>
            <a:endParaRPr/>
          </a:p>
          <a:p>
            <a:pPr indent="-228600" lvl="1" marL="685800" rtl="0" algn="l">
              <a:lnSpc>
                <a:spcPct val="90000"/>
              </a:lnSpc>
              <a:spcBef>
                <a:spcPts val="500"/>
              </a:spcBef>
              <a:spcAft>
                <a:spcPts val="0"/>
              </a:spcAft>
              <a:buClr>
                <a:schemeClr val="dk1"/>
              </a:buClr>
              <a:buSzPct val="100000"/>
              <a:buChar char="•"/>
            </a:pPr>
            <a:r>
              <a:rPr lang="en-US"/>
              <a:t>Writes to an open file by a user are visible immediately to other users who have this file open.</a:t>
            </a:r>
            <a:endParaRPr/>
          </a:p>
          <a:p>
            <a:pPr indent="-228600" lvl="1" marL="685800" rtl="0" algn="l">
              <a:lnSpc>
                <a:spcPct val="90000"/>
              </a:lnSpc>
              <a:spcBef>
                <a:spcPts val="500"/>
              </a:spcBef>
              <a:spcAft>
                <a:spcPts val="0"/>
              </a:spcAft>
              <a:buClr>
                <a:schemeClr val="dk1"/>
              </a:buClr>
              <a:buSzPct val="100000"/>
              <a:buChar char="•"/>
            </a:pPr>
            <a:r>
              <a:rPr lang="en-US"/>
              <a:t>One mode of sharing allows users to share the pointer of current location into the file</a:t>
            </a:r>
            <a:endParaRPr/>
          </a:p>
          <a:p>
            <a:pPr indent="-228600" lvl="0" marL="228600" rtl="0" algn="l">
              <a:lnSpc>
                <a:spcPct val="90000"/>
              </a:lnSpc>
              <a:spcBef>
                <a:spcPts val="1000"/>
              </a:spcBef>
              <a:spcAft>
                <a:spcPts val="0"/>
              </a:spcAft>
              <a:buClr>
                <a:schemeClr val="dk1"/>
              </a:buClr>
              <a:buSzPct val="100000"/>
              <a:buChar char="•"/>
            </a:pPr>
            <a:r>
              <a:rPr lang="en-US"/>
              <a:t>Session Semantics</a:t>
            </a:r>
            <a:endParaRPr/>
          </a:p>
          <a:p>
            <a:pPr indent="-228600" lvl="0" marL="228600" rtl="0" algn="l">
              <a:lnSpc>
                <a:spcPct val="90000"/>
              </a:lnSpc>
              <a:spcBef>
                <a:spcPts val="1000"/>
              </a:spcBef>
              <a:spcAft>
                <a:spcPts val="0"/>
              </a:spcAft>
              <a:buClr>
                <a:schemeClr val="dk1"/>
              </a:buClr>
              <a:buSzPct val="100000"/>
              <a:buChar char="•"/>
            </a:pPr>
            <a:r>
              <a:rPr lang="en-US"/>
              <a:t>Andrew file system (OpenAFS) uses the following semantics:</a:t>
            </a:r>
            <a:endParaRPr/>
          </a:p>
          <a:p>
            <a:pPr indent="-228600" lvl="1" marL="685800" rtl="0" algn="l">
              <a:lnSpc>
                <a:spcPct val="90000"/>
              </a:lnSpc>
              <a:spcBef>
                <a:spcPts val="500"/>
              </a:spcBef>
              <a:spcAft>
                <a:spcPts val="0"/>
              </a:spcAft>
              <a:buClr>
                <a:schemeClr val="dk1"/>
              </a:buClr>
              <a:buSzPct val="100000"/>
              <a:buChar char="•"/>
            </a:pPr>
            <a:r>
              <a:rPr lang="en-US"/>
              <a:t>Writes to an open file by a user are not visible immediately to other users that have the same file open. </a:t>
            </a:r>
            <a:endParaRPr/>
          </a:p>
          <a:p>
            <a:pPr indent="-228600" lvl="1" marL="685800" rtl="0" algn="l">
              <a:lnSpc>
                <a:spcPct val="90000"/>
              </a:lnSpc>
              <a:spcBef>
                <a:spcPts val="500"/>
              </a:spcBef>
              <a:spcAft>
                <a:spcPts val="0"/>
              </a:spcAft>
              <a:buClr>
                <a:schemeClr val="dk1"/>
              </a:buClr>
              <a:buSzPct val="100000"/>
              <a:buChar char="•"/>
            </a:pPr>
            <a:r>
              <a:rPr lang="en-US"/>
              <a:t>Once a file is closed, the changes made to it are visible only in sessions starting later. Already open instances of the file do not reflect these changes.</a:t>
            </a:r>
            <a:endParaRPr/>
          </a:p>
          <a:p>
            <a:pPr indent="-228600" lvl="0" marL="228600" rtl="0" algn="l">
              <a:lnSpc>
                <a:spcPct val="90000"/>
              </a:lnSpc>
              <a:spcBef>
                <a:spcPts val="1000"/>
              </a:spcBef>
              <a:spcAft>
                <a:spcPts val="0"/>
              </a:spcAft>
              <a:buClr>
                <a:schemeClr val="dk1"/>
              </a:buClr>
              <a:buSzPct val="100000"/>
              <a:buChar char="•"/>
            </a:pPr>
            <a:r>
              <a:rPr lang="en-US"/>
              <a:t>Immutable-Shared-Files Semantics</a:t>
            </a:r>
            <a:endParaRPr/>
          </a:p>
          <a:p>
            <a:pPr indent="-228600" lvl="1" marL="685800" rtl="0" algn="l">
              <a:lnSpc>
                <a:spcPct val="90000"/>
              </a:lnSpc>
              <a:spcBef>
                <a:spcPts val="500"/>
              </a:spcBef>
              <a:spcAft>
                <a:spcPts val="0"/>
              </a:spcAft>
              <a:buClr>
                <a:schemeClr val="dk1"/>
              </a:buClr>
              <a:buSzPct val="100000"/>
              <a:buChar char="•"/>
            </a:pPr>
            <a:r>
              <a:rPr lang="en-US"/>
              <a:t>A unique approach is that of immutable shared files. Once a file is declared as shared by its creator, it cannot be modified. </a:t>
            </a:r>
            <a:endParaRPr/>
          </a:p>
          <a:p>
            <a:pPr indent="-228600" lvl="1" marL="685800" rtl="0" algn="l">
              <a:lnSpc>
                <a:spcPct val="90000"/>
              </a:lnSpc>
              <a:spcBef>
                <a:spcPts val="500"/>
              </a:spcBef>
              <a:spcAft>
                <a:spcPts val="0"/>
              </a:spcAft>
              <a:buClr>
                <a:schemeClr val="dk1"/>
              </a:buClr>
              <a:buSzPct val="100000"/>
              <a:buChar char="•"/>
            </a:pPr>
            <a:r>
              <a:rPr lang="en-US"/>
              <a:t>An immutable file has two key properties: its name may not be reused, and its contents may not be altered.</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File-System Structure</a:t>
            </a:r>
            <a:endParaRPr/>
          </a:p>
        </p:txBody>
      </p:sp>
      <p:sp>
        <p:nvSpPr>
          <p:cNvPr id="258" name="Google Shape;25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Disks provide most of the secondary storage on which file systems are maintained. Two characteristics make them convenient for this purpose:</a:t>
            </a:r>
            <a:endParaRPr/>
          </a:p>
          <a:p>
            <a:pPr indent="0" lvl="0" marL="0" rtl="0" algn="just">
              <a:lnSpc>
                <a:spcPct val="90000"/>
              </a:lnSpc>
              <a:spcBef>
                <a:spcPts val="1000"/>
              </a:spcBef>
              <a:spcAft>
                <a:spcPts val="0"/>
              </a:spcAft>
              <a:buClr>
                <a:schemeClr val="dk1"/>
              </a:buClr>
              <a:buSzPts val="2800"/>
              <a:buNone/>
            </a:pPr>
            <a:r>
              <a:rPr lang="en-US"/>
              <a:t>1. A disk can be rewritten in place; it is possible to read a block from the disk, modify the block, and write it back into the same place. </a:t>
            </a:r>
            <a:endParaRPr/>
          </a:p>
          <a:p>
            <a:pPr indent="0" lvl="0" marL="0" rtl="0" algn="just">
              <a:lnSpc>
                <a:spcPct val="90000"/>
              </a:lnSpc>
              <a:spcBef>
                <a:spcPts val="1000"/>
              </a:spcBef>
              <a:spcAft>
                <a:spcPts val="0"/>
              </a:spcAft>
              <a:buClr>
                <a:schemeClr val="dk1"/>
              </a:buClr>
              <a:buSzPts val="2800"/>
              <a:buNone/>
            </a:pPr>
            <a:r>
              <a:rPr lang="en-US"/>
              <a:t>2. A disk can access directly any block of information it contains. Thus, it is simple to access any file either sequentially or randomly</a:t>
            </a:r>
            <a:endParaRPr/>
          </a:p>
          <a:p>
            <a:pPr indent="-228600" lvl="0" marL="228600" rtl="0" algn="just">
              <a:lnSpc>
                <a:spcPct val="90000"/>
              </a:lnSpc>
              <a:spcBef>
                <a:spcPts val="1000"/>
              </a:spcBef>
              <a:spcAft>
                <a:spcPts val="0"/>
              </a:spcAft>
              <a:buClr>
                <a:schemeClr val="dk1"/>
              </a:buClr>
              <a:buSzPts val="2800"/>
              <a:buChar char="•"/>
            </a:pPr>
            <a:r>
              <a:rPr lang="en-US"/>
              <a:t>File systems provide efficient and convenient access to the disk by allowing data to be stored, located, and retrieved easily. </a:t>
            </a:r>
            <a:endParaRPr/>
          </a:p>
          <a:p>
            <a:pPr indent="-228600" lvl="0" marL="228600" rtl="0" algn="just">
              <a:lnSpc>
                <a:spcPct val="90000"/>
              </a:lnSpc>
              <a:spcBef>
                <a:spcPts val="1000"/>
              </a:spcBef>
              <a:spcAft>
                <a:spcPts val="0"/>
              </a:spcAft>
              <a:buClr>
                <a:schemeClr val="dk1"/>
              </a:buClr>
              <a:buSzPts val="2800"/>
              <a:buChar char="•"/>
            </a:pPr>
            <a:r>
              <a:rPr lang="en-US"/>
              <a:t>The file system itself is generally composed of many different levels.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4" name="Google Shape;264;p29"/>
          <p:cNvSpPr txBox="1"/>
          <p:nvPr>
            <p:ph idx="1" type="body"/>
          </p:nvPr>
        </p:nvSpPr>
        <p:spPr>
          <a:xfrm>
            <a:off x="341194" y="1825625"/>
            <a:ext cx="892563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I/O control level consists of device drivers and interrupt handlers to transfer information between the main memory and the disk system.</a:t>
            </a:r>
            <a:endParaRPr/>
          </a:p>
          <a:p>
            <a:pPr indent="-228600" lvl="0" marL="228600" rtl="0" algn="l">
              <a:lnSpc>
                <a:spcPct val="90000"/>
              </a:lnSpc>
              <a:spcBef>
                <a:spcPts val="1000"/>
              </a:spcBef>
              <a:spcAft>
                <a:spcPts val="0"/>
              </a:spcAft>
              <a:buClr>
                <a:schemeClr val="dk1"/>
              </a:buClr>
              <a:buSzPts val="2800"/>
              <a:buChar char="•"/>
            </a:pPr>
            <a:r>
              <a:rPr lang="en-US"/>
              <a:t>The basic file system needs only to issue generic commands to the appropriate device driver to read and write physical blocks on the disk.</a:t>
            </a:r>
            <a:endParaRPr/>
          </a:p>
          <a:p>
            <a:pPr indent="-228600" lvl="0" marL="228600" rtl="0" algn="l">
              <a:lnSpc>
                <a:spcPct val="90000"/>
              </a:lnSpc>
              <a:spcBef>
                <a:spcPts val="1000"/>
              </a:spcBef>
              <a:spcAft>
                <a:spcPts val="0"/>
              </a:spcAft>
              <a:buClr>
                <a:schemeClr val="dk1"/>
              </a:buClr>
              <a:buSzPts val="2800"/>
              <a:buChar char="•"/>
            </a:pPr>
            <a:r>
              <a:rPr lang="en-US"/>
              <a:t>The file-organization module knows about files and their logical blocks, as well as physical blocks. </a:t>
            </a:r>
            <a:endParaRPr/>
          </a:p>
          <a:p>
            <a:pPr indent="-228600" lvl="0" marL="228600" rtl="0" algn="l">
              <a:lnSpc>
                <a:spcPct val="90000"/>
              </a:lnSpc>
              <a:spcBef>
                <a:spcPts val="1000"/>
              </a:spcBef>
              <a:spcAft>
                <a:spcPts val="0"/>
              </a:spcAft>
              <a:buClr>
                <a:schemeClr val="dk1"/>
              </a:buClr>
              <a:buSzPts val="2800"/>
              <a:buChar char="•"/>
            </a:pPr>
            <a:r>
              <a:rPr lang="en-US"/>
              <a:t>The logical file system manages metadata information</a:t>
            </a:r>
            <a:endParaRPr/>
          </a:p>
        </p:txBody>
      </p:sp>
      <p:pic>
        <p:nvPicPr>
          <p:cNvPr id="265" name="Google Shape;265;p29"/>
          <p:cNvPicPr preferRelativeResize="0"/>
          <p:nvPr/>
        </p:nvPicPr>
        <p:blipFill rotWithShape="1">
          <a:blip r:embed="rId3">
            <a:alphaModFix/>
          </a:blip>
          <a:srcRect b="0" l="0" r="21777" t="0"/>
          <a:stretch/>
        </p:blipFill>
        <p:spPr>
          <a:xfrm>
            <a:off x="9403307" y="1825625"/>
            <a:ext cx="2788693" cy="3905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 Attributes</a:t>
            </a:r>
            <a:endParaRPr/>
          </a:p>
        </p:txBody>
      </p:sp>
      <p:sp>
        <p:nvSpPr>
          <p:cNvPr id="97" name="Google Shape;97;p3"/>
          <p:cNvSpPr txBox="1"/>
          <p:nvPr>
            <p:ph idx="1" type="body"/>
          </p:nvPr>
        </p:nvSpPr>
        <p:spPr>
          <a:xfrm>
            <a:off x="838200" y="1593613"/>
            <a:ext cx="11062648" cy="50323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 file is named, for the convenience of its human users, and is referred to by its name. </a:t>
            </a:r>
            <a:endParaRPr/>
          </a:p>
          <a:p>
            <a:pPr indent="-228600" lvl="0" marL="228600" rtl="0" algn="l">
              <a:lnSpc>
                <a:spcPct val="90000"/>
              </a:lnSpc>
              <a:spcBef>
                <a:spcPts val="1000"/>
              </a:spcBef>
              <a:spcAft>
                <a:spcPts val="0"/>
              </a:spcAft>
              <a:buClr>
                <a:schemeClr val="dk1"/>
              </a:buClr>
              <a:buSzPct val="100000"/>
              <a:buChar char="•"/>
            </a:pPr>
            <a:r>
              <a:rPr lang="en-US"/>
              <a:t>A </a:t>
            </a:r>
            <a:r>
              <a:rPr b="1" lang="en-US"/>
              <a:t>name </a:t>
            </a:r>
            <a:r>
              <a:rPr lang="en-US"/>
              <a:t>is usually a string of characters, such as example.c. </a:t>
            </a:r>
            <a:endParaRPr/>
          </a:p>
          <a:p>
            <a:pPr indent="-228600" lvl="0" marL="228600" rtl="0" algn="l">
              <a:lnSpc>
                <a:spcPct val="90000"/>
              </a:lnSpc>
              <a:spcBef>
                <a:spcPts val="1000"/>
              </a:spcBef>
              <a:spcAft>
                <a:spcPts val="0"/>
              </a:spcAft>
              <a:buClr>
                <a:schemeClr val="dk1"/>
              </a:buClr>
              <a:buSzPct val="100000"/>
              <a:buChar char="•"/>
            </a:pPr>
            <a:r>
              <a:rPr lang="en-US"/>
              <a:t>A file’s </a:t>
            </a:r>
            <a:r>
              <a:rPr b="1" lang="en-US"/>
              <a:t>attribute</a:t>
            </a:r>
            <a:r>
              <a:rPr lang="en-US"/>
              <a:t>s vary from one operating system to another but typically consist of these:</a:t>
            </a:r>
            <a:endParaRPr/>
          </a:p>
          <a:p>
            <a:pPr indent="-228600" lvl="1" marL="685800" rtl="0" algn="l">
              <a:lnSpc>
                <a:spcPct val="90000"/>
              </a:lnSpc>
              <a:spcBef>
                <a:spcPts val="500"/>
              </a:spcBef>
              <a:spcAft>
                <a:spcPts val="0"/>
              </a:spcAft>
              <a:buClr>
                <a:schemeClr val="dk1"/>
              </a:buClr>
              <a:buSzPct val="100000"/>
              <a:buChar char="•"/>
            </a:pPr>
            <a:r>
              <a:rPr lang="en-US"/>
              <a:t>Name. The symbolic file name is the only information kept in human readable form.</a:t>
            </a:r>
            <a:endParaRPr/>
          </a:p>
          <a:p>
            <a:pPr indent="-228600" lvl="1" marL="685800" rtl="0" algn="l">
              <a:lnSpc>
                <a:spcPct val="90000"/>
              </a:lnSpc>
              <a:spcBef>
                <a:spcPts val="500"/>
              </a:spcBef>
              <a:spcAft>
                <a:spcPts val="0"/>
              </a:spcAft>
              <a:buClr>
                <a:schemeClr val="dk1"/>
              </a:buClr>
              <a:buSzPct val="100000"/>
              <a:buChar char="•"/>
            </a:pPr>
            <a:r>
              <a:rPr lang="en-US"/>
              <a:t>Identifier. This unique tag, usually a number, identifies the file within the file system; it is the non-human-readable name for the file.</a:t>
            </a:r>
            <a:endParaRPr/>
          </a:p>
          <a:p>
            <a:pPr indent="-228600" lvl="1" marL="685800" rtl="0" algn="l">
              <a:lnSpc>
                <a:spcPct val="90000"/>
              </a:lnSpc>
              <a:spcBef>
                <a:spcPts val="500"/>
              </a:spcBef>
              <a:spcAft>
                <a:spcPts val="0"/>
              </a:spcAft>
              <a:buClr>
                <a:schemeClr val="dk1"/>
              </a:buClr>
              <a:buSzPct val="100000"/>
              <a:buChar char="•"/>
            </a:pPr>
            <a:r>
              <a:rPr lang="en-US"/>
              <a:t>Type. This information is needed for systems that support different types of files.</a:t>
            </a:r>
            <a:endParaRPr/>
          </a:p>
          <a:p>
            <a:pPr indent="-228600" lvl="1" marL="685800" rtl="0" algn="l">
              <a:lnSpc>
                <a:spcPct val="90000"/>
              </a:lnSpc>
              <a:spcBef>
                <a:spcPts val="500"/>
              </a:spcBef>
              <a:spcAft>
                <a:spcPts val="0"/>
              </a:spcAft>
              <a:buClr>
                <a:schemeClr val="dk1"/>
              </a:buClr>
              <a:buSzPct val="100000"/>
              <a:buChar char="•"/>
            </a:pPr>
            <a:r>
              <a:rPr lang="en-US"/>
              <a:t>Location. This information is a pointer to a device and to the location of the file on that device.</a:t>
            </a:r>
            <a:endParaRPr/>
          </a:p>
          <a:p>
            <a:pPr indent="-228600" lvl="1" marL="685800" rtl="0" algn="l">
              <a:lnSpc>
                <a:spcPct val="90000"/>
              </a:lnSpc>
              <a:spcBef>
                <a:spcPts val="500"/>
              </a:spcBef>
              <a:spcAft>
                <a:spcPts val="0"/>
              </a:spcAft>
              <a:buClr>
                <a:schemeClr val="dk1"/>
              </a:buClr>
              <a:buSzPct val="100000"/>
              <a:buChar char="•"/>
            </a:pPr>
            <a:r>
              <a:rPr lang="en-US"/>
              <a:t>Size. The current size of the file (in bytes, words, or blocks)</a:t>
            </a:r>
            <a:endParaRPr/>
          </a:p>
          <a:p>
            <a:pPr indent="-228600" lvl="1" marL="685800" rtl="0" algn="l">
              <a:lnSpc>
                <a:spcPct val="90000"/>
              </a:lnSpc>
              <a:spcBef>
                <a:spcPts val="500"/>
              </a:spcBef>
              <a:spcAft>
                <a:spcPts val="0"/>
              </a:spcAft>
              <a:buClr>
                <a:schemeClr val="dk1"/>
              </a:buClr>
              <a:buSzPct val="100000"/>
              <a:buChar char="•"/>
            </a:pPr>
            <a:r>
              <a:rPr lang="en-US"/>
              <a:t>Protection. Access-control information determines who can do reading, writing, executing, and so on</a:t>
            </a:r>
            <a:endParaRPr/>
          </a:p>
          <a:p>
            <a:pPr indent="-228600" lvl="1" marL="685800" rtl="0" algn="l">
              <a:lnSpc>
                <a:spcPct val="90000"/>
              </a:lnSpc>
              <a:spcBef>
                <a:spcPts val="500"/>
              </a:spcBef>
              <a:spcAft>
                <a:spcPts val="0"/>
              </a:spcAft>
              <a:buClr>
                <a:schemeClr val="dk1"/>
              </a:buClr>
              <a:buSzPct val="100000"/>
              <a:buChar char="•"/>
            </a:pPr>
            <a:r>
              <a:rPr lang="en-US"/>
              <a:t>Time, date, and user identification. This information may be kept for creation, last modification, and last use. These data can be useful for protection, security, and usage monitoring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File-System Implementation</a:t>
            </a:r>
            <a:endParaRPr/>
          </a:p>
        </p:txBody>
      </p:sp>
      <p:sp>
        <p:nvSpPr>
          <p:cNvPr id="271" name="Google Shape;27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 </a:t>
            </a:r>
            <a:r>
              <a:rPr b="1" lang="en-US"/>
              <a:t>boot control block</a:t>
            </a:r>
            <a:r>
              <a:rPr lang="en-US"/>
              <a:t> (per volume) can contain information needed by the system to boot an operating system from that volume. In UFS, it is called the boot block. In NTFS, it is the partition boot sector.</a:t>
            </a:r>
            <a:endParaRPr/>
          </a:p>
          <a:p>
            <a:pPr indent="-228600" lvl="0" marL="228600" rtl="0" algn="l">
              <a:lnSpc>
                <a:spcPct val="90000"/>
              </a:lnSpc>
              <a:spcBef>
                <a:spcPts val="1000"/>
              </a:spcBef>
              <a:spcAft>
                <a:spcPts val="0"/>
              </a:spcAft>
              <a:buClr>
                <a:schemeClr val="dk1"/>
              </a:buClr>
              <a:buSzPct val="100000"/>
              <a:buChar char="•"/>
            </a:pPr>
            <a:r>
              <a:rPr lang="en-US"/>
              <a:t>A </a:t>
            </a:r>
            <a:r>
              <a:rPr b="1" lang="en-US"/>
              <a:t>volume control block</a:t>
            </a:r>
            <a:r>
              <a:rPr lang="en-US"/>
              <a:t> (per volume) contains volume (or partition) details, such as the number of blocks in the partition, the size of the blocks. In UFS, this is called a </a:t>
            </a:r>
            <a:r>
              <a:rPr b="1" lang="en-US"/>
              <a:t>superblock</a:t>
            </a:r>
            <a:r>
              <a:rPr lang="en-US"/>
              <a:t>. In NTFS, it is stored in the </a:t>
            </a:r>
            <a:r>
              <a:rPr b="1" lang="en-US"/>
              <a:t>master file table.</a:t>
            </a:r>
            <a:endParaRPr b="1"/>
          </a:p>
          <a:p>
            <a:pPr indent="-228600" lvl="0" marL="228600" rtl="0" algn="l">
              <a:lnSpc>
                <a:spcPct val="90000"/>
              </a:lnSpc>
              <a:spcBef>
                <a:spcPts val="1000"/>
              </a:spcBef>
              <a:spcAft>
                <a:spcPts val="0"/>
              </a:spcAft>
              <a:buClr>
                <a:schemeClr val="dk1"/>
              </a:buClr>
              <a:buSzPct val="100000"/>
              <a:buChar char="•"/>
            </a:pPr>
            <a:r>
              <a:rPr lang="en-US"/>
              <a:t>A </a:t>
            </a:r>
            <a:r>
              <a:rPr b="1" lang="en-US"/>
              <a:t>directory structure</a:t>
            </a:r>
            <a:r>
              <a:rPr lang="en-US"/>
              <a:t> (per file system) is used to organize the files</a:t>
            </a:r>
            <a:endParaRPr/>
          </a:p>
          <a:p>
            <a:pPr indent="-228600" lvl="0" marL="228600" rtl="0" algn="l">
              <a:lnSpc>
                <a:spcPct val="90000"/>
              </a:lnSpc>
              <a:spcBef>
                <a:spcPts val="1000"/>
              </a:spcBef>
              <a:spcAft>
                <a:spcPts val="0"/>
              </a:spcAft>
              <a:buClr>
                <a:schemeClr val="dk1"/>
              </a:buClr>
              <a:buSzPct val="100000"/>
              <a:buChar char="•"/>
            </a:pPr>
            <a:r>
              <a:rPr lang="en-US"/>
              <a:t>An i</a:t>
            </a:r>
            <a:r>
              <a:rPr b="1" lang="en-US"/>
              <a:t>n-memory mount table contains</a:t>
            </a:r>
            <a:r>
              <a:rPr lang="en-US"/>
              <a:t> information about each mounted volume.</a:t>
            </a:r>
            <a:endParaRPr/>
          </a:p>
          <a:p>
            <a:pPr indent="-228600" lvl="0" marL="228600" rtl="0" algn="l">
              <a:lnSpc>
                <a:spcPct val="90000"/>
              </a:lnSpc>
              <a:spcBef>
                <a:spcPts val="1000"/>
              </a:spcBef>
              <a:spcAft>
                <a:spcPts val="0"/>
              </a:spcAft>
              <a:buClr>
                <a:schemeClr val="dk1"/>
              </a:buClr>
              <a:buSzPct val="100000"/>
              <a:buChar char="•"/>
            </a:pPr>
            <a:r>
              <a:rPr lang="en-US"/>
              <a:t>An i</a:t>
            </a:r>
            <a:r>
              <a:rPr b="1" lang="en-US"/>
              <a:t>n-memory directory-structure</a:t>
            </a:r>
            <a:r>
              <a:rPr lang="en-US"/>
              <a:t> cache holds the directory information of recently accessed directories.</a:t>
            </a:r>
            <a:endParaRPr/>
          </a:p>
          <a:p>
            <a:pPr indent="-228600" lvl="0" marL="228600" rtl="0" algn="l">
              <a:lnSpc>
                <a:spcPct val="90000"/>
              </a:lnSpc>
              <a:spcBef>
                <a:spcPts val="1000"/>
              </a:spcBef>
              <a:spcAft>
                <a:spcPts val="0"/>
              </a:spcAft>
              <a:buClr>
                <a:schemeClr val="dk1"/>
              </a:buClr>
              <a:buSzPct val="100000"/>
              <a:buChar char="•"/>
            </a:pPr>
            <a:r>
              <a:rPr lang="en-US"/>
              <a:t>The </a:t>
            </a:r>
            <a:r>
              <a:rPr b="1" lang="en-US"/>
              <a:t>system-wide open-file table</a:t>
            </a:r>
            <a:r>
              <a:rPr lang="en-US"/>
              <a:t> contains a copy of the FCB of each open file, as well as other information.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7" name="Google Shape;27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228600" lvl="0" marL="228600" rtl="0" algn="l">
              <a:spcBef>
                <a:spcPts val="0"/>
              </a:spcBef>
              <a:spcAft>
                <a:spcPts val="0"/>
              </a:spcAft>
              <a:buSzPts val="2800"/>
              <a:buChar char="•"/>
            </a:pPr>
            <a:r>
              <a:rPr lang="en-US"/>
              <a:t>All file operations are then performed via this pointer. </a:t>
            </a:r>
            <a:endParaRPr/>
          </a:p>
          <a:p>
            <a:pPr indent="-228600" lvl="0" marL="228600" rtl="0" algn="l">
              <a:spcBef>
                <a:spcPts val="1000"/>
              </a:spcBef>
              <a:spcAft>
                <a:spcPts val="0"/>
              </a:spcAft>
              <a:buSzPts val="2800"/>
              <a:buChar char="•"/>
            </a:pPr>
            <a:r>
              <a:rPr lang="en-US"/>
              <a:t>UNIX systems refer to it as a file descriptor; Windows refers to it as a file handle.</a:t>
            </a:r>
            <a:endParaRPr/>
          </a:p>
          <a:p>
            <a:pPr indent="-50800" lvl="0" marL="228600" rtl="0" algn="l">
              <a:lnSpc>
                <a:spcPct val="90000"/>
              </a:lnSpc>
              <a:spcBef>
                <a:spcPts val="0"/>
              </a:spcBef>
              <a:spcAft>
                <a:spcPts val="0"/>
              </a:spcAft>
              <a:buClr>
                <a:schemeClr val="dk1"/>
              </a:buClr>
              <a:buSzPts val="2800"/>
              <a:buNone/>
            </a:pPr>
            <a:r>
              <a:t/>
            </a:r>
            <a:endParaRPr/>
          </a:p>
        </p:txBody>
      </p:sp>
      <p:pic>
        <p:nvPicPr>
          <p:cNvPr id="278" name="Google Shape;278;p31"/>
          <p:cNvPicPr preferRelativeResize="0"/>
          <p:nvPr/>
        </p:nvPicPr>
        <p:blipFill rotWithShape="1">
          <a:blip r:embed="rId3">
            <a:alphaModFix/>
          </a:blip>
          <a:srcRect b="0" l="0" r="0" t="0"/>
          <a:stretch/>
        </p:blipFill>
        <p:spPr>
          <a:xfrm>
            <a:off x="2946925" y="365114"/>
            <a:ext cx="6062168" cy="413512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284" name="Google Shape;284;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p:txBody>
      </p:sp>
      <p:pic>
        <p:nvPicPr>
          <p:cNvPr id="285" name="Google Shape;285;p33"/>
          <p:cNvPicPr preferRelativeResize="0"/>
          <p:nvPr/>
        </p:nvPicPr>
        <p:blipFill rotWithShape="1">
          <a:blip r:embed="rId3">
            <a:alphaModFix/>
          </a:blip>
          <a:srcRect b="0" l="0" r="0" t="0"/>
          <a:stretch/>
        </p:blipFill>
        <p:spPr>
          <a:xfrm>
            <a:off x="2224586" y="365125"/>
            <a:ext cx="7139946" cy="61135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291" name="Google Shape;291;p34"/>
          <p:cNvSpPr txBox="1"/>
          <p:nvPr>
            <p:ph idx="1" type="body"/>
          </p:nvPr>
        </p:nvSpPr>
        <p:spPr>
          <a:xfrm>
            <a:off x="838200" y="1057427"/>
            <a:ext cx="10515600" cy="51195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750"/>
              <a:buNone/>
            </a:pPr>
            <a:r>
              <a:rPr lang="en-US" sz="1950"/>
              <a:t>Partitions and Mounting-</a:t>
            </a:r>
            <a:endParaRPr sz="1950"/>
          </a:p>
          <a:p>
            <a:pPr indent="-241300" lvl="0" marL="228600" rtl="0" algn="l">
              <a:lnSpc>
                <a:spcPct val="70000"/>
              </a:lnSpc>
              <a:spcBef>
                <a:spcPts val="1000"/>
              </a:spcBef>
              <a:spcAft>
                <a:spcPts val="0"/>
              </a:spcAft>
              <a:buClr>
                <a:schemeClr val="dk1"/>
              </a:buClr>
              <a:buSzPts val="1950"/>
              <a:buChar char="•"/>
            </a:pPr>
            <a:r>
              <a:rPr lang="en-US" sz="1950"/>
              <a:t>The layout of a disk can have many variations, depending on the operating system. A disk can be sliced into multiple partitions.</a:t>
            </a:r>
            <a:endParaRPr sz="1950"/>
          </a:p>
          <a:p>
            <a:pPr indent="-241300" lvl="0" marL="228600" rtl="0" algn="l">
              <a:lnSpc>
                <a:spcPct val="70000"/>
              </a:lnSpc>
              <a:spcBef>
                <a:spcPts val="1000"/>
              </a:spcBef>
              <a:spcAft>
                <a:spcPts val="0"/>
              </a:spcAft>
              <a:buClr>
                <a:schemeClr val="dk1"/>
              </a:buClr>
              <a:buSzPts val="1950"/>
              <a:buChar char="•"/>
            </a:pPr>
            <a:r>
              <a:rPr lang="en-US" sz="1950"/>
              <a:t>Modern operating systems must concurrently </a:t>
            </a:r>
            <a:r>
              <a:rPr b="1" lang="en-US" sz="1950"/>
              <a:t>support multiple types of file systems</a:t>
            </a:r>
            <a:endParaRPr b="1" sz="1950"/>
          </a:p>
          <a:p>
            <a:pPr indent="0" lvl="0" marL="0" rtl="0" algn="l">
              <a:lnSpc>
                <a:spcPct val="70000"/>
              </a:lnSpc>
              <a:spcBef>
                <a:spcPts val="1000"/>
              </a:spcBef>
              <a:spcAft>
                <a:spcPts val="0"/>
              </a:spcAft>
              <a:buClr>
                <a:schemeClr val="dk1"/>
              </a:buClr>
              <a:buSzPts val="1750"/>
              <a:buNone/>
            </a:pPr>
            <a:r>
              <a:rPr b="1" lang="en-US" sz="1950"/>
              <a:t>Virtual File Systems(VFS)</a:t>
            </a:r>
            <a:r>
              <a:rPr lang="en-US" sz="1950"/>
              <a:t>-</a:t>
            </a:r>
            <a:endParaRPr sz="1950"/>
          </a:p>
          <a:p>
            <a:pPr indent="-241300" lvl="0" marL="228600" rtl="0" algn="l">
              <a:lnSpc>
                <a:spcPct val="70000"/>
              </a:lnSpc>
              <a:spcBef>
                <a:spcPts val="1000"/>
              </a:spcBef>
              <a:spcAft>
                <a:spcPts val="0"/>
              </a:spcAft>
              <a:buClr>
                <a:schemeClr val="dk1"/>
              </a:buClr>
              <a:buSzPts val="1950"/>
              <a:buChar char="•"/>
            </a:pPr>
            <a:r>
              <a:rPr lang="en-US" sz="1950"/>
              <a:t>Data structures and procedures are used to </a:t>
            </a:r>
            <a:r>
              <a:rPr b="1" lang="en-US" sz="1950"/>
              <a:t>isolate the basic system call functionality</a:t>
            </a:r>
            <a:r>
              <a:rPr lang="en-US" sz="1950"/>
              <a:t> from the implementation details</a:t>
            </a:r>
            <a:endParaRPr sz="1950"/>
          </a:p>
          <a:p>
            <a:pPr indent="-241300" lvl="0" marL="228600" rtl="0" algn="l">
              <a:lnSpc>
                <a:spcPct val="70000"/>
              </a:lnSpc>
              <a:spcBef>
                <a:spcPts val="1000"/>
              </a:spcBef>
              <a:spcAft>
                <a:spcPts val="0"/>
              </a:spcAft>
              <a:buClr>
                <a:schemeClr val="dk1"/>
              </a:buClr>
              <a:buSzPts val="1950"/>
              <a:buChar char="•"/>
            </a:pPr>
            <a:r>
              <a:rPr lang="en-US" sz="1950"/>
              <a:t>The first layer is the file-system interface, based on the open(), read(), write(), and close() calls and on file descriptors</a:t>
            </a:r>
            <a:endParaRPr sz="1950"/>
          </a:p>
          <a:p>
            <a:pPr indent="-241300" lvl="0" marL="228600" rtl="0" algn="l">
              <a:lnSpc>
                <a:spcPct val="70000"/>
              </a:lnSpc>
              <a:spcBef>
                <a:spcPts val="1000"/>
              </a:spcBef>
              <a:spcAft>
                <a:spcPts val="0"/>
              </a:spcAft>
              <a:buClr>
                <a:schemeClr val="dk1"/>
              </a:buClr>
              <a:buSzPts val="1950"/>
              <a:buChar char="•"/>
            </a:pPr>
            <a:r>
              <a:rPr lang="en-US" sz="1950"/>
              <a:t>The second layer is called the virtual file system (VFS) layer. The VFS layer serves two important functions:</a:t>
            </a:r>
            <a:endParaRPr sz="1950"/>
          </a:p>
          <a:p>
            <a:pPr indent="-241300" lvl="1" marL="685800" rtl="0" algn="l">
              <a:lnSpc>
                <a:spcPct val="70000"/>
              </a:lnSpc>
              <a:spcBef>
                <a:spcPts val="500"/>
              </a:spcBef>
              <a:spcAft>
                <a:spcPts val="0"/>
              </a:spcAft>
              <a:buClr>
                <a:schemeClr val="dk1"/>
              </a:buClr>
              <a:buSzPts val="1700"/>
              <a:buChar char="•"/>
            </a:pPr>
            <a:r>
              <a:rPr lang="en-US" sz="1700"/>
              <a:t>It separates file-system-generic operations from their implementation by defining a clean VFS interface.</a:t>
            </a:r>
            <a:endParaRPr sz="1700"/>
          </a:p>
          <a:p>
            <a:pPr indent="-241300" lvl="1" marL="685800" rtl="0" algn="l">
              <a:lnSpc>
                <a:spcPct val="70000"/>
              </a:lnSpc>
              <a:spcBef>
                <a:spcPts val="500"/>
              </a:spcBef>
              <a:spcAft>
                <a:spcPts val="0"/>
              </a:spcAft>
              <a:buClr>
                <a:schemeClr val="dk1"/>
              </a:buClr>
              <a:buSzPts val="1700"/>
              <a:buChar char="•"/>
            </a:pPr>
            <a:r>
              <a:rPr lang="en-US" sz="1700"/>
              <a:t>It provides a mechanism for uniquely representing a file throughout a network. The VFS is based on a file-representation structure, called a vnode</a:t>
            </a:r>
            <a:endParaRPr sz="1700"/>
          </a:p>
          <a:p>
            <a:pPr indent="-241300" lvl="1" marL="685800" rtl="0" algn="l">
              <a:lnSpc>
                <a:spcPct val="70000"/>
              </a:lnSpc>
              <a:spcBef>
                <a:spcPts val="500"/>
              </a:spcBef>
              <a:spcAft>
                <a:spcPts val="0"/>
              </a:spcAft>
              <a:buClr>
                <a:schemeClr val="dk1"/>
              </a:buClr>
              <a:buSzPts val="1700"/>
              <a:buChar char="•"/>
            </a:pPr>
            <a:r>
              <a:rPr lang="en-US" sz="1700"/>
              <a:t>Thus, the VFS distinguishes local files from remote ones, and local files are further distinguished according to their file-system types.</a:t>
            </a:r>
            <a:endParaRPr sz="1700"/>
          </a:p>
          <a:p>
            <a:pPr indent="-241300" lvl="1" marL="685800" rtl="0" algn="l">
              <a:lnSpc>
                <a:spcPct val="70000"/>
              </a:lnSpc>
              <a:spcBef>
                <a:spcPts val="500"/>
              </a:spcBef>
              <a:spcAft>
                <a:spcPts val="0"/>
              </a:spcAft>
              <a:buClr>
                <a:schemeClr val="dk1"/>
              </a:buClr>
              <a:buSzPts val="1700"/>
              <a:buChar char="•"/>
            </a:pPr>
            <a:r>
              <a:rPr lang="en-US" sz="1700"/>
              <a:t>The VFS activates file-system-specific operations to handle local requests according to their file-system types and calls the NFS protocol procedures for remote requests. </a:t>
            </a:r>
            <a:endParaRPr sz="1700"/>
          </a:p>
          <a:p>
            <a:pPr indent="-117475" lvl="0" marL="228600" rtl="0" algn="l">
              <a:lnSpc>
                <a:spcPct val="70000"/>
              </a:lnSpc>
              <a:spcBef>
                <a:spcPts val="1000"/>
              </a:spcBef>
              <a:spcAft>
                <a:spcPts val="0"/>
              </a:spcAft>
              <a:buClr>
                <a:schemeClr val="dk1"/>
              </a:buClr>
              <a:buSzPts val="1750"/>
              <a:buNone/>
            </a:pPr>
            <a:r>
              <a:t/>
            </a:r>
            <a:endParaRPr sz="1950"/>
          </a:p>
          <a:p>
            <a:pPr indent="-117475" lvl="0" marL="228600" rtl="0" algn="l">
              <a:lnSpc>
                <a:spcPct val="70000"/>
              </a:lnSpc>
              <a:spcBef>
                <a:spcPts val="1000"/>
              </a:spcBef>
              <a:spcAft>
                <a:spcPts val="0"/>
              </a:spcAft>
              <a:buClr>
                <a:schemeClr val="dk1"/>
              </a:buClr>
              <a:buSzPts val="1750"/>
              <a:buNone/>
            </a:pPr>
            <a:r>
              <a:t/>
            </a:r>
            <a:endParaRPr sz="175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7" name="Google Shape;29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The four main object types defined by the Linux VFS are:</a:t>
            </a:r>
            <a:endParaRPr/>
          </a:p>
          <a:p>
            <a:pPr indent="-228600" lvl="1" marL="685800" rtl="0" algn="l">
              <a:lnSpc>
                <a:spcPct val="90000"/>
              </a:lnSpc>
              <a:spcBef>
                <a:spcPts val="500"/>
              </a:spcBef>
              <a:spcAft>
                <a:spcPts val="0"/>
              </a:spcAft>
              <a:buClr>
                <a:schemeClr val="dk1"/>
              </a:buClr>
              <a:buSzPct val="100000"/>
              <a:buChar char="•"/>
            </a:pPr>
            <a:r>
              <a:rPr lang="en-US"/>
              <a:t>The inode object, which represents an individual file </a:t>
            </a:r>
            <a:endParaRPr/>
          </a:p>
          <a:p>
            <a:pPr indent="-228600" lvl="1" marL="685800" rtl="0" algn="l">
              <a:lnSpc>
                <a:spcPct val="90000"/>
              </a:lnSpc>
              <a:spcBef>
                <a:spcPts val="500"/>
              </a:spcBef>
              <a:spcAft>
                <a:spcPts val="0"/>
              </a:spcAft>
              <a:buClr>
                <a:schemeClr val="dk1"/>
              </a:buClr>
              <a:buSzPct val="100000"/>
              <a:buChar char="•"/>
            </a:pPr>
            <a:r>
              <a:rPr lang="en-US"/>
              <a:t>The file object, which represents an open file </a:t>
            </a:r>
            <a:endParaRPr/>
          </a:p>
          <a:p>
            <a:pPr indent="-228600" lvl="1" marL="685800" rtl="0" algn="l">
              <a:lnSpc>
                <a:spcPct val="90000"/>
              </a:lnSpc>
              <a:spcBef>
                <a:spcPts val="500"/>
              </a:spcBef>
              <a:spcAft>
                <a:spcPts val="0"/>
              </a:spcAft>
              <a:buClr>
                <a:schemeClr val="dk1"/>
              </a:buClr>
              <a:buSzPct val="100000"/>
              <a:buChar char="•"/>
            </a:pPr>
            <a:r>
              <a:rPr lang="en-US"/>
              <a:t>The superblock object, which represents an entire file system </a:t>
            </a:r>
            <a:endParaRPr/>
          </a:p>
          <a:p>
            <a:pPr indent="-228600" lvl="1" marL="685800" rtl="0" algn="l">
              <a:lnSpc>
                <a:spcPct val="90000"/>
              </a:lnSpc>
              <a:spcBef>
                <a:spcPts val="500"/>
              </a:spcBef>
              <a:spcAft>
                <a:spcPts val="0"/>
              </a:spcAft>
              <a:buClr>
                <a:schemeClr val="dk1"/>
              </a:buClr>
              <a:buSzPct val="100000"/>
              <a:buChar char="•"/>
            </a:pPr>
            <a:r>
              <a:rPr lang="en-US"/>
              <a:t>The dentry object, which represents an individual directory entry</a:t>
            </a:r>
            <a:endParaRPr/>
          </a:p>
          <a:p>
            <a:pPr indent="-228600" lvl="0" marL="228600" rtl="0" algn="l">
              <a:lnSpc>
                <a:spcPct val="90000"/>
              </a:lnSpc>
              <a:spcBef>
                <a:spcPts val="1000"/>
              </a:spcBef>
              <a:spcAft>
                <a:spcPts val="0"/>
              </a:spcAft>
              <a:buClr>
                <a:schemeClr val="dk1"/>
              </a:buClr>
              <a:buSzPct val="100000"/>
              <a:buChar char="•"/>
            </a:pPr>
            <a:r>
              <a:rPr lang="en-US"/>
              <a:t>an abbreviated API for some of the operations for the file object includes: </a:t>
            </a:r>
            <a:endParaRPr/>
          </a:p>
          <a:p>
            <a:pPr indent="-228600" lvl="1" marL="685800" rtl="0" algn="l">
              <a:lnSpc>
                <a:spcPct val="90000"/>
              </a:lnSpc>
              <a:spcBef>
                <a:spcPts val="500"/>
              </a:spcBef>
              <a:spcAft>
                <a:spcPts val="0"/>
              </a:spcAft>
              <a:buClr>
                <a:schemeClr val="dk1"/>
              </a:buClr>
              <a:buSzPct val="100000"/>
              <a:buChar char="•"/>
            </a:pPr>
            <a:r>
              <a:rPr lang="en-US"/>
              <a:t>int open(. . .)—Open a file.</a:t>
            </a:r>
            <a:endParaRPr/>
          </a:p>
          <a:p>
            <a:pPr indent="-228600" lvl="1" marL="685800" rtl="0" algn="l">
              <a:lnSpc>
                <a:spcPct val="90000"/>
              </a:lnSpc>
              <a:spcBef>
                <a:spcPts val="500"/>
              </a:spcBef>
              <a:spcAft>
                <a:spcPts val="0"/>
              </a:spcAft>
              <a:buClr>
                <a:schemeClr val="dk1"/>
              </a:buClr>
              <a:buSzPct val="100000"/>
              <a:buChar char="•"/>
            </a:pPr>
            <a:r>
              <a:rPr lang="en-US"/>
              <a:t>int close(...)—Close an already-open file. </a:t>
            </a:r>
            <a:endParaRPr/>
          </a:p>
          <a:p>
            <a:pPr indent="-228600" lvl="1" marL="685800" rtl="0" algn="l">
              <a:lnSpc>
                <a:spcPct val="90000"/>
              </a:lnSpc>
              <a:spcBef>
                <a:spcPts val="500"/>
              </a:spcBef>
              <a:spcAft>
                <a:spcPts val="0"/>
              </a:spcAft>
              <a:buClr>
                <a:schemeClr val="dk1"/>
              </a:buClr>
              <a:buSzPct val="100000"/>
              <a:buChar char="•"/>
            </a:pPr>
            <a:r>
              <a:rPr lang="en-US"/>
              <a:t>ssize t read(. . .)—Read from a file. </a:t>
            </a:r>
            <a:endParaRPr/>
          </a:p>
          <a:p>
            <a:pPr indent="-228600" lvl="1" marL="685800" rtl="0" algn="l">
              <a:lnSpc>
                <a:spcPct val="90000"/>
              </a:lnSpc>
              <a:spcBef>
                <a:spcPts val="500"/>
              </a:spcBef>
              <a:spcAft>
                <a:spcPts val="0"/>
              </a:spcAft>
              <a:buClr>
                <a:schemeClr val="dk1"/>
              </a:buClr>
              <a:buSzPct val="100000"/>
              <a:buChar char="•"/>
            </a:pPr>
            <a:r>
              <a:rPr lang="en-US"/>
              <a:t>ssize t write(. . .)—Write to a file. </a:t>
            </a:r>
            <a:endParaRPr/>
          </a:p>
          <a:p>
            <a:pPr indent="-228600" lvl="1" marL="685800" rtl="0" algn="l">
              <a:lnSpc>
                <a:spcPct val="90000"/>
              </a:lnSpc>
              <a:spcBef>
                <a:spcPts val="500"/>
              </a:spcBef>
              <a:spcAft>
                <a:spcPts val="0"/>
              </a:spcAft>
              <a:buClr>
                <a:schemeClr val="dk1"/>
              </a:buClr>
              <a:buSzPct val="100000"/>
              <a:buChar char="•"/>
            </a:pPr>
            <a:r>
              <a:rPr lang="en-US"/>
              <a:t>int mmap(. . .)—Memory-map a file.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1bb2b8ba50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03" name="Google Shape;303;g21bb2b8ba50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04" name="Google Shape;304;g21bb2b8ba50_0_1"/>
          <p:cNvPicPr preferRelativeResize="0"/>
          <p:nvPr/>
        </p:nvPicPr>
        <p:blipFill>
          <a:blip r:embed="rId3">
            <a:alphaModFix/>
          </a:blip>
          <a:stretch>
            <a:fillRect/>
          </a:stretch>
        </p:blipFill>
        <p:spPr>
          <a:xfrm>
            <a:off x="2586475" y="1323038"/>
            <a:ext cx="5772150" cy="4505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Directory Implementation</a:t>
            </a:r>
            <a:endParaRPr/>
          </a:p>
        </p:txBody>
      </p:sp>
      <p:sp>
        <p:nvSpPr>
          <p:cNvPr id="310" name="Google Shape;310;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rPr lang="en-US" sz="2400"/>
              <a:t>Linear List</a:t>
            </a:r>
            <a:endParaRPr sz="2400"/>
          </a:p>
          <a:p>
            <a:pPr indent="-381000" lvl="0" marL="457200" rtl="0" algn="l">
              <a:lnSpc>
                <a:spcPct val="90000"/>
              </a:lnSpc>
              <a:spcBef>
                <a:spcPts val="0"/>
              </a:spcBef>
              <a:spcAft>
                <a:spcPts val="0"/>
              </a:spcAft>
              <a:buSzPts val="2400"/>
              <a:buChar char="•"/>
            </a:pPr>
            <a:r>
              <a:rPr lang="en-US" sz="2400"/>
              <a:t>The simplest method of implementing a directory</a:t>
            </a:r>
            <a:endParaRPr sz="2400"/>
          </a:p>
          <a:p>
            <a:pPr indent="-381000" lvl="0" marL="457200" rtl="0" algn="l">
              <a:lnSpc>
                <a:spcPct val="90000"/>
              </a:lnSpc>
              <a:spcBef>
                <a:spcPts val="0"/>
              </a:spcBef>
              <a:spcAft>
                <a:spcPts val="0"/>
              </a:spcAft>
              <a:buSzPts val="2400"/>
              <a:buChar char="•"/>
            </a:pPr>
            <a:r>
              <a:rPr lang="en-US" sz="2400"/>
              <a:t>This method is simple to program but time-consuming to execute.</a:t>
            </a:r>
            <a:endParaRPr sz="2400"/>
          </a:p>
          <a:p>
            <a:pPr indent="-381000" lvl="0" marL="457200" rtl="0" algn="l">
              <a:lnSpc>
                <a:spcPct val="90000"/>
              </a:lnSpc>
              <a:spcBef>
                <a:spcPts val="0"/>
              </a:spcBef>
              <a:spcAft>
                <a:spcPts val="0"/>
              </a:spcAft>
              <a:buSzPts val="2400"/>
              <a:buChar char="•"/>
            </a:pPr>
            <a:r>
              <a:rPr lang="en-US" sz="2400"/>
              <a:t>To create a new file, we must first search the directory to be sure that no existing file has the same name. Then, we add a new entry at the end of the directory. </a:t>
            </a:r>
            <a:endParaRPr sz="2400"/>
          </a:p>
          <a:p>
            <a:pPr indent="-381000" lvl="0" marL="457200" rtl="0" algn="l">
              <a:lnSpc>
                <a:spcPct val="90000"/>
              </a:lnSpc>
              <a:spcBef>
                <a:spcPts val="0"/>
              </a:spcBef>
              <a:spcAft>
                <a:spcPts val="0"/>
              </a:spcAft>
              <a:buSzPts val="2400"/>
              <a:buChar char="•"/>
            </a:pPr>
            <a:r>
              <a:rPr lang="en-US" sz="2400"/>
              <a:t>To delete a file, we search the directory for the named file and then release the space allocated to it. </a:t>
            </a:r>
            <a:endParaRPr sz="2400"/>
          </a:p>
          <a:p>
            <a:pPr indent="-381000" lvl="0" marL="457200" rtl="0" algn="l">
              <a:lnSpc>
                <a:spcPct val="90000"/>
              </a:lnSpc>
              <a:spcBef>
                <a:spcPts val="0"/>
              </a:spcBef>
              <a:spcAft>
                <a:spcPts val="0"/>
              </a:spcAft>
              <a:buSzPts val="2400"/>
              <a:buChar char="•"/>
            </a:pPr>
            <a:r>
              <a:rPr lang="en-US" sz="2400"/>
              <a:t>To reuse the directory entry, we can do one of several things. </a:t>
            </a:r>
            <a:endParaRPr sz="2400"/>
          </a:p>
          <a:p>
            <a:pPr indent="-381000" lvl="1" marL="914400" rtl="0" algn="l">
              <a:lnSpc>
                <a:spcPct val="90000"/>
              </a:lnSpc>
              <a:spcBef>
                <a:spcPts val="0"/>
              </a:spcBef>
              <a:spcAft>
                <a:spcPts val="0"/>
              </a:spcAft>
              <a:buSzPts val="2400"/>
              <a:buChar char="•"/>
            </a:pPr>
            <a:r>
              <a:rPr lang="en-US"/>
              <a:t>we can mark the entry as unused</a:t>
            </a:r>
            <a:endParaRPr/>
          </a:p>
          <a:p>
            <a:pPr indent="-381000" lvl="1" marL="914400" rtl="0" algn="l">
              <a:lnSpc>
                <a:spcPct val="90000"/>
              </a:lnSpc>
              <a:spcBef>
                <a:spcPts val="0"/>
              </a:spcBef>
              <a:spcAft>
                <a:spcPts val="0"/>
              </a:spcAft>
              <a:buSzPts val="2400"/>
              <a:buChar char="•"/>
            </a:pPr>
            <a:r>
              <a:rPr lang="en-US"/>
              <a:t>we can attach it to a list of free directory entries</a:t>
            </a:r>
            <a:endParaRPr/>
          </a:p>
          <a:p>
            <a:pPr indent="-381000" lvl="1" marL="914400" rtl="0" algn="l">
              <a:lnSpc>
                <a:spcPct val="90000"/>
              </a:lnSpc>
              <a:spcBef>
                <a:spcPts val="0"/>
              </a:spcBef>
              <a:spcAft>
                <a:spcPts val="0"/>
              </a:spcAft>
              <a:buSzPts val="2400"/>
              <a:buChar char="•"/>
            </a:pPr>
            <a:r>
              <a:rPr lang="en-US"/>
              <a:t>To copy the entry into the freed location and to decrease the length of the directory</a:t>
            </a:r>
            <a:endParaRPr/>
          </a:p>
          <a:p>
            <a:pPr indent="-381000" lvl="0" marL="457200" rtl="0" algn="l">
              <a:lnSpc>
                <a:spcPct val="90000"/>
              </a:lnSpc>
              <a:spcBef>
                <a:spcPts val="0"/>
              </a:spcBef>
              <a:spcAft>
                <a:spcPts val="0"/>
              </a:spcAft>
              <a:buSzPts val="2400"/>
              <a:buChar char="•"/>
            </a:pPr>
            <a:r>
              <a:rPr lang="en-US" sz="2400"/>
              <a:t>The real disadvantage of a linear list of directory entries is that finding a file requires a linear search</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1bb2b8ba50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16" name="Google Shape;316;g21bb2b8ba50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Hash Table</a:t>
            </a:r>
            <a:endParaRPr/>
          </a:p>
          <a:p>
            <a:pPr indent="-317500" lvl="0" marL="457200" rtl="0" algn="l">
              <a:spcBef>
                <a:spcPts val="1000"/>
              </a:spcBef>
              <a:spcAft>
                <a:spcPts val="0"/>
              </a:spcAft>
              <a:buSzPts val="1400"/>
              <a:buChar char="•"/>
            </a:pPr>
            <a:r>
              <a:rPr lang="en-US" sz="2400"/>
              <a:t>Here, a linear list stores the directory entries, but a hash data structure is also used.</a:t>
            </a:r>
            <a:endParaRPr sz="2400"/>
          </a:p>
          <a:p>
            <a:pPr indent="-317500" lvl="0" marL="457200" rtl="0" algn="l">
              <a:spcBef>
                <a:spcPts val="0"/>
              </a:spcBef>
              <a:spcAft>
                <a:spcPts val="0"/>
              </a:spcAft>
              <a:buSzPts val="1400"/>
              <a:buChar char="•"/>
            </a:pPr>
            <a:r>
              <a:rPr lang="en-US" sz="2400"/>
              <a:t>The hash table takes a value computed from the file name and returns a pointer to the file name in the linear list. Therefore, it can greatly decrease the directory search time</a:t>
            </a:r>
            <a:endParaRPr sz="2400"/>
          </a:p>
          <a:p>
            <a:pPr indent="-317500" lvl="0" marL="457200" rtl="0" algn="l">
              <a:spcBef>
                <a:spcPts val="0"/>
              </a:spcBef>
              <a:spcAft>
                <a:spcPts val="0"/>
              </a:spcAft>
              <a:buSzPts val="1400"/>
              <a:buChar char="•"/>
            </a:pPr>
            <a:r>
              <a:rPr lang="en-US" sz="2400"/>
              <a:t>Insertion and deletion are also fairly straightforward, although some provision must be made for collisions—situations in which two file names hash to the same location</a:t>
            </a:r>
            <a:endParaRPr sz="2400"/>
          </a:p>
          <a:p>
            <a:pPr indent="-342900" lvl="0" marL="457200" rtl="0" algn="l">
              <a:spcBef>
                <a:spcPts val="0"/>
              </a:spcBef>
              <a:spcAft>
                <a:spcPts val="0"/>
              </a:spcAft>
              <a:buSzPts val="1800"/>
              <a:buChar char="•"/>
            </a:pPr>
            <a:r>
              <a:rPr lang="en-US" sz="2400"/>
              <a:t>The major difficulties with a hash table are its generally fixed size and the d</a:t>
            </a:r>
            <a:r>
              <a:rPr lang="en-US"/>
              <a:t>ependence of the hash function on that size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1bb2b8ba50_0_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800"/>
              <a:t>Allocation Methods</a:t>
            </a:r>
            <a:endParaRPr/>
          </a:p>
        </p:txBody>
      </p:sp>
      <p:sp>
        <p:nvSpPr>
          <p:cNvPr id="322" name="Google Shape;322;g21bb2b8ba50_0_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None/>
            </a:pPr>
            <a:r>
              <a:rPr lang="en-US"/>
              <a:t>Three major methods of allocating disk space are in wide use: contiguous, linked, and indexed. </a:t>
            </a:r>
            <a:endParaRPr/>
          </a:p>
          <a:p>
            <a:pPr indent="0" lvl="0" marL="0" rtl="0" algn="l">
              <a:spcBef>
                <a:spcPts val="1000"/>
              </a:spcBef>
              <a:spcAft>
                <a:spcPts val="0"/>
              </a:spcAft>
              <a:buNone/>
            </a:pPr>
            <a:r>
              <a:rPr b="1" lang="en-US"/>
              <a:t>Contiguous allocation:</a:t>
            </a:r>
            <a:endParaRPr b="1"/>
          </a:p>
          <a:p>
            <a:pPr indent="0" lvl="0" marL="0" rtl="0" algn="l">
              <a:spcBef>
                <a:spcPts val="1000"/>
              </a:spcBef>
              <a:spcAft>
                <a:spcPts val="0"/>
              </a:spcAft>
              <a:buNone/>
            </a:pPr>
            <a:r>
              <a:rPr lang="en-US"/>
              <a:t> requires that each file occupy a set of contiguous blocks on the disk. </a:t>
            </a:r>
            <a:endParaRPr/>
          </a:p>
          <a:p>
            <a:pPr indent="0" lvl="0" marL="0" rtl="0" algn="l">
              <a:spcBef>
                <a:spcPts val="1000"/>
              </a:spcBef>
              <a:spcAft>
                <a:spcPts val="0"/>
              </a:spcAft>
              <a:buNone/>
            </a:pPr>
            <a:r>
              <a:rPr lang="en-US"/>
              <a:t> accessing block b + 1 after block b normally requires no head movement. </a:t>
            </a:r>
            <a:endParaRPr/>
          </a:p>
          <a:p>
            <a:pPr indent="0" lvl="0" marL="0" rtl="0" algn="l">
              <a:spcBef>
                <a:spcPts val="1000"/>
              </a:spcBef>
              <a:spcAft>
                <a:spcPts val="0"/>
              </a:spcAft>
              <a:buNone/>
            </a:pPr>
            <a:r>
              <a:rPr lang="en-US"/>
              <a:t>When head movement is needed (from the last sector of one cylinder to the first sector of the next cylinder), the head need only move from one track to the next</a:t>
            </a:r>
            <a:endParaRPr/>
          </a:p>
          <a:p>
            <a:pPr indent="0" lvl="0" marL="0" rtl="0" algn="l">
              <a:spcBef>
                <a:spcPts val="1000"/>
              </a:spcBef>
              <a:spcAft>
                <a:spcPts val="0"/>
              </a:spcAft>
              <a:buNone/>
            </a:pPr>
            <a:r>
              <a:rPr lang="en-US"/>
              <a:t>If the file is n blocks long and starts at location b, then it  can hop blocks b, b + 1, b + 2, ..., b + n − 1.</a:t>
            </a:r>
            <a:endParaRPr/>
          </a:p>
          <a:p>
            <a:pPr indent="0" lvl="0" marL="0" rtl="0" algn="l">
              <a:spcBef>
                <a:spcPts val="1000"/>
              </a:spcBef>
              <a:spcAft>
                <a:spcPts val="0"/>
              </a:spcAft>
              <a:buNone/>
            </a:pPr>
            <a:r>
              <a:rPr lang="en-US"/>
              <a:t>For direct access to block i of a file that starts at block b, we can immediately access block b + i. Thus, both sequential and direct access can be supported by contiguous allocation.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8f975fd008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28" name="Google Shape;328;g28f975fd008_0_5"/>
          <p:cNvSpPr txBox="1"/>
          <p:nvPr>
            <p:ph idx="1" type="body"/>
          </p:nvPr>
        </p:nvSpPr>
        <p:spPr>
          <a:xfrm>
            <a:off x="6760725" y="1825625"/>
            <a:ext cx="45930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All these algorithms suffer from the problem of external fragmentation. </a:t>
            </a:r>
            <a:endParaRPr/>
          </a:p>
          <a:p>
            <a:pPr indent="0" lvl="0" marL="0" rtl="0" algn="l">
              <a:spcBef>
                <a:spcPts val="1000"/>
              </a:spcBef>
              <a:spcAft>
                <a:spcPts val="0"/>
              </a:spcAft>
              <a:buNone/>
            </a:pPr>
            <a:r>
              <a:rPr lang="en-US"/>
              <a:t>As files are allocated and deleted, the free disk space is broken into little pieces.</a:t>
            </a:r>
            <a:endParaRPr/>
          </a:p>
          <a:p>
            <a:pPr indent="0" lvl="0" marL="0" rtl="0" algn="l">
              <a:spcBef>
                <a:spcPts val="1000"/>
              </a:spcBef>
              <a:spcAft>
                <a:spcPts val="0"/>
              </a:spcAft>
              <a:buNone/>
            </a:pPr>
            <a:r>
              <a:rPr lang="en-US"/>
              <a:t> External fragmentation exists whenever free space is broken into chunks. It</a:t>
            </a:r>
            <a:endParaRPr/>
          </a:p>
        </p:txBody>
      </p:sp>
      <p:pic>
        <p:nvPicPr>
          <p:cNvPr id="329" name="Google Shape;329;g28f975fd008_0_5"/>
          <p:cNvPicPr preferRelativeResize="0"/>
          <p:nvPr/>
        </p:nvPicPr>
        <p:blipFill>
          <a:blip r:embed="rId3">
            <a:alphaModFix/>
          </a:blip>
          <a:stretch>
            <a:fillRect/>
          </a:stretch>
        </p:blipFill>
        <p:spPr>
          <a:xfrm>
            <a:off x="-118562" y="854350"/>
            <a:ext cx="6467475" cy="552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13984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 Operations</a:t>
            </a:r>
            <a:endParaRPr/>
          </a:p>
        </p:txBody>
      </p:sp>
      <p:sp>
        <p:nvSpPr>
          <p:cNvPr id="103" name="Google Shape;103;p4"/>
          <p:cNvSpPr txBox="1"/>
          <p:nvPr>
            <p:ph idx="1" type="body"/>
          </p:nvPr>
        </p:nvSpPr>
        <p:spPr>
          <a:xfrm>
            <a:off x="838200" y="1009935"/>
            <a:ext cx="10515600" cy="57320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US" sz="1600"/>
              <a:t>A file is an abstract data type. To define a file properly, we need to consider the operations that can be performed on files.</a:t>
            </a:r>
            <a:endParaRPr/>
          </a:p>
          <a:p>
            <a:pPr indent="-228600" lvl="0" marL="228600" rtl="0" algn="l">
              <a:lnSpc>
                <a:spcPct val="90000"/>
              </a:lnSpc>
              <a:spcBef>
                <a:spcPts val="1000"/>
              </a:spcBef>
              <a:spcAft>
                <a:spcPts val="0"/>
              </a:spcAft>
              <a:buClr>
                <a:schemeClr val="dk1"/>
              </a:buClr>
              <a:buSzPts val="1600"/>
              <a:buChar char="•"/>
            </a:pPr>
            <a:r>
              <a:rPr lang="en-US" sz="1600"/>
              <a:t>The operating system can provide system calls to </a:t>
            </a:r>
            <a:r>
              <a:rPr b="1" lang="en-US" sz="1600"/>
              <a:t>create, write, read, reposition, delete, and truncate files.</a:t>
            </a:r>
            <a:endParaRPr/>
          </a:p>
          <a:p>
            <a:pPr indent="-228600" lvl="0" marL="228600" rtl="0" algn="l">
              <a:lnSpc>
                <a:spcPct val="90000"/>
              </a:lnSpc>
              <a:spcBef>
                <a:spcPts val="1000"/>
              </a:spcBef>
              <a:spcAft>
                <a:spcPts val="0"/>
              </a:spcAft>
              <a:buClr>
                <a:schemeClr val="dk1"/>
              </a:buClr>
              <a:buSzPts val="1600"/>
              <a:buChar char="•"/>
            </a:pPr>
            <a:r>
              <a:rPr lang="en-US" sz="1600"/>
              <a:t>Let’s examine what the operating system must do to perform each of these six basic file operations. </a:t>
            </a:r>
            <a:endParaRPr/>
          </a:p>
          <a:p>
            <a:pPr indent="-228600" lvl="0" marL="228600" rtl="0" algn="l">
              <a:lnSpc>
                <a:spcPct val="90000"/>
              </a:lnSpc>
              <a:spcBef>
                <a:spcPts val="1000"/>
              </a:spcBef>
              <a:spcAft>
                <a:spcPts val="0"/>
              </a:spcAft>
              <a:buClr>
                <a:schemeClr val="dk1"/>
              </a:buClr>
              <a:buSzPts val="1600"/>
              <a:buChar char="•"/>
            </a:pPr>
            <a:r>
              <a:rPr b="1" lang="en-US" sz="1600"/>
              <a:t>Creating a file. </a:t>
            </a:r>
            <a:r>
              <a:rPr lang="en-US" sz="1600"/>
              <a:t>Two steps are necessary to create a file. First, </a:t>
            </a:r>
            <a:r>
              <a:rPr b="1" lang="en-US" sz="1600"/>
              <a:t>space</a:t>
            </a:r>
            <a:r>
              <a:rPr lang="en-US" sz="1600"/>
              <a:t> in the file system must be found for the file. Second, an </a:t>
            </a:r>
            <a:r>
              <a:rPr b="1" lang="en-US" sz="1600"/>
              <a:t>entry </a:t>
            </a:r>
            <a:r>
              <a:rPr lang="en-US" sz="1600"/>
              <a:t>for the new file must be made in the </a:t>
            </a:r>
            <a:r>
              <a:rPr b="1" lang="en-US" sz="1600"/>
              <a:t>directory.</a:t>
            </a:r>
            <a:endParaRPr/>
          </a:p>
          <a:p>
            <a:pPr indent="-228600" lvl="0" marL="228600" rtl="0" algn="l">
              <a:lnSpc>
                <a:spcPct val="90000"/>
              </a:lnSpc>
              <a:spcBef>
                <a:spcPts val="1000"/>
              </a:spcBef>
              <a:spcAft>
                <a:spcPts val="0"/>
              </a:spcAft>
              <a:buClr>
                <a:schemeClr val="dk1"/>
              </a:buClr>
              <a:buSzPts val="1600"/>
              <a:buChar char="•"/>
            </a:pPr>
            <a:r>
              <a:rPr b="1" lang="en-US" sz="1600"/>
              <a:t>Writing a file. </a:t>
            </a:r>
            <a:r>
              <a:rPr lang="en-US" sz="1600"/>
              <a:t>To write a file, we make a </a:t>
            </a:r>
            <a:r>
              <a:rPr i="1" lang="en-US" sz="1600"/>
              <a:t>system call </a:t>
            </a:r>
            <a:r>
              <a:rPr b="1" lang="en-US" sz="1600"/>
              <a:t>specifying</a:t>
            </a:r>
            <a:r>
              <a:rPr lang="en-US" sz="1600"/>
              <a:t> both the name of the </a:t>
            </a:r>
            <a:r>
              <a:rPr b="1" i="1" lang="en-US" sz="1600"/>
              <a:t>file and the information</a:t>
            </a:r>
            <a:r>
              <a:rPr b="1" lang="en-US" sz="1600"/>
              <a:t> </a:t>
            </a:r>
            <a:r>
              <a:rPr lang="en-US" sz="1600"/>
              <a:t>to be written to the file. Given the name of the file, the </a:t>
            </a:r>
            <a:r>
              <a:rPr i="1" lang="en-US" sz="1600"/>
              <a:t>system searches the directory </a:t>
            </a:r>
            <a:r>
              <a:rPr lang="en-US" sz="1600"/>
              <a:t>to find the file’s location. The system must keep a </a:t>
            </a:r>
            <a:r>
              <a:rPr b="1" i="1" lang="en-US" sz="1600"/>
              <a:t>write pointer </a:t>
            </a:r>
            <a:r>
              <a:rPr lang="en-US" sz="1600"/>
              <a:t>to the location in the file where the next write is to take place. The write pointer must be </a:t>
            </a:r>
            <a:r>
              <a:rPr i="1" lang="en-US" sz="1600"/>
              <a:t>updated </a:t>
            </a:r>
            <a:r>
              <a:rPr lang="en-US" sz="1600"/>
              <a:t>whenever a write occurs.</a:t>
            </a:r>
            <a:endParaRPr/>
          </a:p>
          <a:p>
            <a:pPr indent="-228600" lvl="0" marL="228600" rtl="0" algn="l">
              <a:lnSpc>
                <a:spcPct val="90000"/>
              </a:lnSpc>
              <a:spcBef>
                <a:spcPts val="1000"/>
              </a:spcBef>
              <a:spcAft>
                <a:spcPts val="0"/>
              </a:spcAft>
              <a:buClr>
                <a:schemeClr val="dk1"/>
              </a:buClr>
              <a:buSzPts val="1600"/>
              <a:buChar char="•"/>
            </a:pPr>
            <a:r>
              <a:rPr b="1" lang="en-US" sz="1600"/>
              <a:t>Reading a file. </a:t>
            </a:r>
            <a:r>
              <a:rPr lang="en-US" sz="1600"/>
              <a:t>To read from a file, we use a </a:t>
            </a:r>
            <a:r>
              <a:rPr b="1" lang="en-US" sz="1600"/>
              <a:t>system call </a:t>
            </a:r>
            <a:r>
              <a:rPr lang="en-US" sz="1600"/>
              <a:t>that specifies the </a:t>
            </a:r>
            <a:r>
              <a:rPr b="1" lang="en-US" sz="1600"/>
              <a:t>name of the file</a:t>
            </a:r>
            <a:r>
              <a:rPr lang="en-US" sz="1600"/>
              <a:t>. system needs to keep </a:t>
            </a:r>
            <a:r>
              <a:rPr b="1" lang="en-US" sz="1600"/>
              <a:t>a read pointer </a:t>
            </a:r>
            <a:r>
              <a:rPr lang="en-US" sz="1600"/>
              <a:t>to the location in the file where the next read is to take place. Once the read has taken place, the </a:t>
            </a:r>
            <a:r>
              <a:rPr b="1" lang="en-US" sz="1600"/>
              <a:t>read pointer is updated</a:t>
            </a:r>
            <a:r>
              <a:rPr lang="en-US" sz="1600"/>
              <a:t>. Because a process is usually either reading from or writing to a file, the </a:t>
            </a:r>
            <a:r>
              <a:rPr b="1" lang="en-US" sz="1600"/>
              <a:t>current operation location </a:t>
            </a:r>
            <a:r>
              <a:rPr lang="en-US" sz="1600"/>
              <a:t>can be kept as a per-process </a:t>
            </a:r>
            <a:r>
              <a:rPr b="1" lang="en-US" sz="1600"/>
              <a:t>current-file-position</a:t>
            </a:r>
            <a:r>
              <a:rPr lang="en-US" sz="1600"/>
              <a:t> pointer. Both the read and write operations use this same pointer, saving space.</a:t>
            </a:r>
            <a:endParaRPr/>
          </a:p>
          <a:p>
            <a:pPr indent="-228600" lvl="0" marL="228600" rtl="0" algn="l">
              <a:lnSpc>
                <a:spcPct val="90000"/>
              </a:lnSpc>
              <a:spcBef>
                <a:spcPts val="1000"/>
              </a:spcBef>
              <a:spcAft>
                <a:spcPts val="0"/>
              </a:spcAft>
              <a:buClr>
                <a:schemeClr val="dk1"/>
              </a:buClr>
              <a:buSzPts val="1600"/>
              <a:buChar char="•"/>
            </a:pPr>
            <a:r>
              <a:rPr b="1" lang="en-US" sz="1600"/>
              <a:t>Repositioning within a file. </a:t>
            </a:r>
            <a:r>
              <a:rPr lang="en-US" sz="1600"/>
              <a:t>The directory is searched for the appropriate entry, and </a:t>
            </a:r>
            <a:r>
              <a:rPr b="1" lang="en-US" sz="1600"/>
              <a:t>the current-file-position pointer </a:t>
            </a:r>
            <a:r>
              <a:rPr lang="en-US" sz="1600"/>
              <a:t>is repositioned to a given value. Repositioning within a file need not involve any actual I/O. This file operation is also known as a file seek.</a:t>
            </a:r>
            <a:endParaRPr/>
          </a:p>
          <a:p>
            <a:pPr indent="-228600" lvl="0" marL="228600" rtl="0" algn="l">
              <a:lnSpc>
                <a:spcPct val="90000"/>
              </a:lnSpc>
              <a:spcBef>
                <a:spcPts val="1000"/>
              </a:spcBef>
              <a:spcAft>
                <a:spcPts val="0"/>
              </a:spcAft>
              <a:buClr>
                <a:schemeClr val="dk1"/>
              </a:buClr>
              <a:buSzPts val="1600"/>
              <a:buChar char="•"/>
            </a:pPr>
            <a:r>
              <a:rPr b="1" lang="en-US" sz="1600"/>
              <a:t>Deleting a file. </a:t>
            </a:r>
            <a:r>
              <a:rPr lang="en-US" sz="1600"/>
              <a:t>To delete a file, we search the directory for the named file. Having found the associated directory entry, we </a:t>
            </a:r>
            <a:r>
              <a:rPr b="1" lang="en-US" sz="1600"/>
              <a:t>release all file space</a:t>
            </a:r>
            <a:r>
              <a:rPr lang="en-US" sz="1600"/>
              <a:t>, so that it can be reused by other files, and </a:t>
            </a:r>
            <a:r>
              <a:rPr b="1" lang="en-US" sz="1600"/>
              <a:t>erase the directory entry</a:t>
            </a:r>
            <a:r>
              <a:rPr lang="en-US" sz="1600"/>
              <a:t>.</a:t>
            </a:r>
            <a:endParaRPr/>
          </a:p>
          <a:p>
            <a:pPr indent="-228600" lvl="0" marL="228600" rtl="0" algn="l">
              <a:lnSpc>
                <a:spcPct val="90000"/>
              </a:lnSpc>
              <a:spcBef>
                <a:spcPts val="1000"/>
              </a:spcBef>
              <a:spcAft>
                <a:spcPts val="0"/>
              </a:spcAft>
              <a:buClr>
                <a:schemeClr val="dk1"/>
              </a:buClr>
              <a:buSzPts val="1600"/>
              <a:buChar char="•"/>
            </a:pPr>
            <a:r>
              <a:rPr b="1" lang="en-US" sz="1600"/>
              <a:t>Truncating a file. </a:t>
            </a:r>
            <a:r>
              <a:rPr lang="en-US" sz="1600"/>
              <a:t>The user may want to </a:t>
            </a:r>
            <a:r>
              <a:rPr b="1" lang="en-US" sz="1600"/>
              <a:t>erase the contents of a file but keep its attributes</a:t>
            </a:r>
            <a:r>
              <a:rPr lang="en-US" sz="1600"/>
              <a:t>. Rather than forcing the user to delete the file and then recreate it, this function allows all attributes to remain unchanged—except for file length</a:t>
            </a:r>
            <a:endParaRPr b="1"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8f975fd008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335" name="Google Shape;335;g28f975fd008_0_12"/>
          <p:cNvSpPr txBox="1"/>
          <p:nvPr>
            <p:ph idx="1" type="body"/>
          </p:nvPr>
        </p:nvSpPr>
        <p:spPr>
          <a:xfrm>
            <a:off x="442150" y="365125"/>
            <a:ext cx="10911600" cy="18375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None/>
            </a:pPr>
            <a:r>
              <a:rPr b="1" lang="en-US"/>
              <a:t> Linked Allocation:</a:t>
            </a:r>
            <a:endParaRPr b="1"/>
          </a:p>
          <a:p>
            <a:pPr indent="0" lvl="0" marL="0" rtl="0" algn="l">
              <a:spcBef>
                <a:spcPts val="1000"/>
              </a:spcBef>
              <a:spcAft>
                <a:spcPts val="0"/>
              </a:spcAft>
              <a:buNone/>
            </a:pPr>
            <a:r>
              <a:rPr lang="en-US"/>
              <a:t>Linked allocation solves all problems of contiguous allocation. </a:t>
            </a:r>
            <a:endParaRPr/>
          </a:p>
          <a:p>
            <a:pPr indent="0" lvl="0" marL="0" rtl="0" algn="l">
              <a:spcBef>
                <a:spcPts val="1000"/>
              </a:spcBef>
              <a:spcAft>
                <a:spcPts val="0"/>
              </a:spcAft>
              <a:buNone/>
            </a:pPr>
            <a:r>
              <a:rPr lang="en-US"/>
              <a:t>With linked allocation, each file is a linked list of disk blocks; the disk blocks may be scattered anywhere on the disk. </a:t>
            </a:r>
            <a:endParaRPr/>
          </a:p>
          <a:p>
            <a:pPr indent="0" lvl="0" marL="0" rtl="0" algn="l">
              <a:spcBef>
                <a:spcPts val="1000"/>
              </a:spcBef>
              <a:spcAft>
                <a:spcPts val="0"/>
              </a:spcAft>
              <a:buNone/>
            </a:pPr>
            <a:r>
              <a:rPr lang="en-US"/>
              <a:t>The directory contains a pointer to the first and last blocks of the file.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b="1"/>
          </a:p>
        </p:txBody>
      </p:sp>
      <p:pic>
        <p:nvPicPr>
          <p:cNvPr id="336" name="Google Shape;336;g28f975fd008_0_12"/>
          <p:cNvPicPr preferRelativeResize="0"/>
          <p:nvPr/>
        </p:nvPicPr>
        <p:blipFill>
          <a:blip r:embed="rId3">
            <a:alphaModFix/>
          </a:blip>
          <a:stretch>
            <a:fillRect/>
          </a:stretch>
        </p:blipFill>
        <p:spPr>
          <a:xfrm>
            <a:off x="5933363" y="1689575"/>
            <a:ext cx="6029325" cy="4953000"/>
          </a:xfrm>
          <a:prstGeom prst="rect">
            <a:avLst/>
          </a:prstGeom>
          <a:noFill/>
          <a:ln>
            <a:noFill/>
          </a:ln>
        </p:spPr>
      </p:pic>
      <p:pic>
        <p:nvPicPr>
          <p:cNvPr id="337" name="Google Shape;337;g28f975fd008_0_12"/>
          <p:cNvPicPr preferRelativeResize="0"/>
          <p:nvPr/>
        </p:nvPicPr>
        <p:blipFill>
          <a:blip r:embed="rId4">
            <a:alphaModFix/>
          </a:blip>
          <a:stretch>
            <a:fillRect/>
          </a:stretch>
        </p:blipFill>
        <p:spPr>
          <a:xfrm>
            <a:off x="621498" y="1565750"/>
            <a:ext cx="4784300" cy="5200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8f975fd008_0_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343" name="Google Shape;343;g28f975fd008_0_22"/>
          <p:cNvSpPr txBox="1"/>
          <p:nvPr>
            <p:ph idx="1" type="body"/>
          </p:nvPr>
        </p:nvSpPr>
        <p:spPr>
          <a:xfrm>
            <a:off x="0" y="991825"/>
            <a:ext cx="6047700" cy="55050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None/>
            </a:pPr>
            <a:r>
              <a:rPr b="1" lang="en-US"/>
              <a:t>Indexed Allocation:</a:t>
            </a:r>
            <a:endParaRPr b="1"/>
          </a:p>
          <a:p>
            <a:pPr indent="-325755" lvl="0" marL="457200" rtl="0" algn="l">
              <a:spcBef>
                <a:spcPts val="1000"/>
              </a:spcBef>
              <a:spcAft>
                <a:spcPts val="0"/>
              </a:spcAft>
              <a:buSzPct val="64285"/>
              <a:buChar char="•"/>
            </a:pPr>
            <a:r>
              <a:rPr lang="en-US"/>
              <a:t>Linked allocation solves the external-fragmentation and size-declaration problems of contiguous allocation. </a:t>
            </a:r>
            <a:endParaRPr/>
          </a:p>
          <a:p>
            <a:pPr indent="-325755" lvl="0" marL="457200" rtl="0" algn="l">
              <a:spcBef>
                <a:spcPts val="0"/>
              </a:spcBef>
              <a:spcAft>
                <a:spcPts val="0"/>
              </a:spcAft>
              <a:buSzPct val="64285"/>
              <a:buChar char="•"/>
            </a:pPr>
            <a:r>
              <a:rPr lang="en-US"/>
              <a:t>However, in the absence of a FAT, linked allocation cannot support efficient direct access, since the pointers to the blocks are scattered with the blocks themselves all over the disk and must be retrieved in order. </a:t>
            </a:r>
            <a:endParaRPr/>
          </a:p>
          <a:p>
            <a:pPr indent="-325755" lvl="0" marL="457200" rtl="0" algn="l">
              <a:spcBef>
                <a:spcPts val="0"/>
              </a:spcBef>
              <a:spcAft>
                <a:spcPts val="0"/>
              </a:spcAft>
              <a:buSzPct val="64285"/>
              <a:buChar char="•"/>
            </a:pPr>
            <a:r>
              <a:rPr lang="en-US"/>
              <a:t>Indexed allocation solves this problem by bringing all the pointers together into one location: the index block.</a:t>
            </a:r>
            <a:endParaRPr/>
          </a:p>
          <a:p>
            <a:pPr indent="-325755" lvl="0" marL="457200" rtl="0" algn="l">
              <a:spcBef>
                <a:spcPts val="0"/>
              </a:spcBef>
              <a:spcAft>
                <a:spcPts val="0"/>
              </a:spcAft>
              <a:buSzPct val="64285"/>
              <a:buChar char="•"/>
            </a:pPr>
            <a:r>
              <a:rPr lang="en-US"/>
              <a:t>The directory contains the address of the index block. </a:t>
            </a:r>
            <a:endParaRPr/>
          </a:p>
          <a:p>
            <a:pPr indent="-325755" lvl="0" marL="457200" rtl="0" algn="l">
              <a:spcBef>
                <a:spcPts val="0"/>
              </a:spcBef>
              <a:spcAft>
                <a:spcPts val="0"/>
              </a:spcAft>
              <a:buSzPct val="64285"/>
              <a:buChar char="•"/>
            </a:pPr>
            <a:r>
              <a:rPr lang="en-US"/>
              <a:t>To find and read the ith block, we use the pointer in the ith index-block entry. This scheme is similar to the paging scheme</a:t>
            </a:r>
            <a:endParaRPr/>
          </a:p>
        </p:txBody>
      </p:sp>
      <p:pic>
        <p:nvPicPr>
          <p:cNvPr id="344" name="Google Shape;344;g28f975fd008_0_22"/>
          <p:cNvPicPr preferRelativeResize="0"/>
          <p:nvPr/>
        </p:nvPicPr>
        <p:blipFill>
          <a:blip r:embed="rId3">
            <a:alphaModFix/>
          </a:blip>
          <a:stretch>
            <a:fillRect/>
          </a:stretch>
        </p:blipFill>
        <p:spPr>
          <a:xfrm>
            <a:off x="5947775" y="1165250"/>
            <a:ext cx="6244226" cy="5486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8f975fd008_0_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Free-Space Management</a:t>
            </a:r>
            <a:endParaRPr/>
          </a:p>
        </p:txBody>
      </p:sp>
      <p:sp>
        <p:nvSpPr>
          <p:cNvPr id="350" name="Google Shape;350;g28f975fd008_0_37"/>
          <p:cNvSpPr txBox="1"/>
          <p:nvPr>
            <p:ph idx="1" type="body"/>
          </p:nvPr>
        </p:nvSpPr>
        <p:spPr>
          <a:xfrm>
            <a:off x="838200" y="1492125"/>
            <a:ext cx="11154600" cy="50463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1000"/>
              </a:spcBef>
              <a:spcAft>
                <a:spcPts val="0"/>
              </a:spcAft>
              <a:buSzPct val="64285"/>
              <a:buChar char="•"/>
            </a:pPr>
            <a:r>
              <a:rPr lang="en-US"/>
              <a:t>Since disk space is limited, we need to reuse the space from deleted files for new files, if possible. </a:t>
            </a:r>
            <a:endParaRPr/>
          </a:p>
          <a:p>
            <a:pPr indent="-334327" lvl="0" marL="457200" rtl="0" algn="l">
              <a:spcBef>
                <a:spcPts val="0"/>
              </a:spcBef>
              <a:spcAft>
                <a:spcPts val="0"/>
              </a:spcAft>
              <a:buSzPct val="64285"/>
              <a:buChar char="•"/>
            </a:pPr>
            <a:r>
              <a:rPr lang="en-US"/>
              <a:t>SOMETIMES Write-once optical disks allow only one write to any given sector, and thus reuse is not physically possible.</a:t>
            </a:r>
            <a:endParaRPr/>
          </a:p>
          <a:p>
            <a:pPr indent="-334327" lvl="0" marL="457200" rtl="0" algn="l">
              <a:spcBef>
                <a:spcPts val="0"/>
              </a:spcBef>
              <a:spcAft>
                <a:spcPts val="0"/>
              </a:spcAft>
              <a:buSzPct val="64285"/>
              <a:buChar char="•"/>
            </a:pPr>
            <a:r>
              <a:rPr lang="en-US"/>
              <a:t> To keep track of free disk space, the system maintains a free-space list. </a:t>
            </a:r>
            <a:endParaRPr/>
          </a:p>
          <a:p>
            <a:pPr indent="-334327" lvl="0" marL="457200" rtl="0" algn="l">
              <a:spcBef>
                <a:spcPts val="0"/>
              </a:spcBef>
              <a:spcAft>
                <a:spcPts val="0"/>
              </a:spcAft>
              <a:buSzPct val="64285"/>
              <a:buChar char="•"/>
            </a:pPr>
            <a:r>
              <a:rPr lang="en-US"/>
              <a:t>The free-space list records all free disk blocks—those not allocated to some file or directory. </a:t>
            </a:r>
            <a:endParaRPr/>
          </a:p>
          <a:p>
            <a:pPr indent="0" lvl="0" marL="0" rtl="0" algn="l">
              <a:spcBef>
                <a:spcPts val="1000"/>
              </a:spcBef>
              <a:spcAft>
                <a:spcPts val="0"/>
              </a:spcAft>
              <a:buNone/>
            </a:pPr>
            <a:r>
              <a:rPr b="1" lang="en-US"/>
              <a:t>Bit Vector</a:t>
            </a:r>
            <a:endParaRPr b="1"/>
          </a:p>
          <a:p>
            <a:pPr indent="-334327" lvl="0" marL="457200" rtl="0" algn="l">
              <a:spcBef>
                <a:spcPts val="1000"/>
              </a:spcBef>
              <a:spcAft>
                <a:spcPts val="0"/>
              </a:spcAft>
              <a:buSzPct val="64285"/>
              <a:buChar char="•"/>
            </a:pPr>
            <a:r>
              <a:rPr lang="en-US"/>
              <a:t>Frequently, the free-space list is implemented as a bit map or bit vector. </a:t>
            </a:r>
            <a:endParaRPr/>
          </a:p>
          <a:p>
            <a:pPr indent="-334327" lvl="0" marL="457200" rtl="0" algn="l">
              <a:spcBef>
                <a:spcPts val="0"/>
              </a:spcBef>
              <a:spcAft>
                <a:spcPts val="0"/>
              </a:spcAft>
              <a:buSzPct val="64285"/>
              <a:buChar char="•"/>
            </a:pPr>
            <a:r>
              <a:rPr lang="en-US"/>
              <a:t>Each block is represented by 1 bit. If the block is free, the bit is 1; if the block is allocated, the bit is 0. </a:t>
            </a:r>
            <a:endParaRPr/>
          </a:p>
          <a:p>
            <a:pPr indent="-334327" lvl="0" marL="457200" rtl="0" algn="l">
              <a:spcBef>
                <a:spcPts val="0"/>
              </a:spcBef>
              <a:spcAft>
                <a:spcPts val="0"/>
              </a:spcAft>
              <a:buSzPct val="64285"/>
              <a:buChar char="•"/>
            </a:pPr>
            <a:r>
              <a:rPr lang="en-US"/>
              <a:t>For example, consider a disk where blocks 2, 3, 4, 5, 8, 9, 10, 11, 12, 13, 17, 18, 25, 26, and 27 are free and the rest of the blocks are allocated. </a:t>
            </a:r>
            <a:endParaRPr/>
          </a:p>
          <a:p>
            <a:pPr indent="-334327" lvl="0" marL="457200" rtl="0" algn="l">
              <a:spcBef>
                <a:spcPts val="0"/>
              </a:spcBef>
              <a:spcAft>
                <a:spcPts val="0"/>
              </a:spcAft>
              <a:buSzPct val="64285"/>
              <a:buChar char="•"/>
            </a:pPr>
            <a:r>
              <a:rPr lang="en-US"/>
              <a:t>The free-space bit map would be 001111001111110001100000011100000 </a:t>
            </a:r>
            <a:r>
              <a:rPr lang="en-US"/>
              <a:t>.</a:t>
            </a:r>
            <a:r>
              <a:rPr lang="en-US"/>
              <a:t>...</a:t>
            </a:r>
            <a:endParaRPr/>
          </a:p>
          <a:p>
            <a:pPr indent="0" lvl="0" marL="457200" rtl="0" algn="l">
              <a:spcBef>
                <a:spcPts val="1000"/>
              </a:spcBef>
              <a:spcAft>
                <a:spcPts val="0"/>
              </a:spcAft>
              <a:buNone/>
            </a:pPr>
            <a:r>
              <a:rPr lang="en-US"/>
              <a:t>Adv:</a:t>
            </a:r>
            <a:endParaRPr/>
          </a:p>
          <a:p>
            <a:pPr indent="-334327" lvl="0" marL="457200" rtl="0" algn="l">
              <a:spcBef>
                <a:spcPts val="1000"/>
              </a:spcBef>
              <a:spcAft>
                <a:spcPts val="0"/>
              </a:spcAft>
              <a:buSzPct val="64285"/>
              <a:buChar char="•"/>
            </a:pPr>
            <a:r>
              <a:rPr lang="en-US"/>
              <a:t>Relative simplicity and its efficiency in finding the first free block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8f975fd008_0_5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356" name="Google Shape;356;g28f975fd008_0_51"/>
          <p:cNvSpPr txBox="1"/>
          <p:nvPr>
            <p:ph idx="1" type="body"/>
          </p:nvPr>
        </p:nvSpPr>
        <p:spPr>
          <a:xfrm>
            <a:off x="132025" y="658300"/>
            <a:ext cx="7650000" cy="4351200"/>
          </a:xfrm>
          <a:prstGeom prst="rect">
            <a:avLst/>
          </a:prstGeom>
        </p:spPr>
        <p:txBody>
          <a:bodyPr anchorCtr="0" anchor="t" bIns="45700" lIns="91425" spcFirstLastPara="1" rIns="91425" wrap="square" tIns="45700">
            <a:normAutofit fontScale="85000" lnSpcReduction="10000"/>
          </a:bodyPr>
          <a:lstStyle/>
          <a:p>
            <a:pPr indent="0" lvl="0" marL="457200" rtl="0" algn="l">
              <a:spcBef>
                <a:spcPts val="1000"/>
              </a:spcBef>
              <a:spcAft>
                <a:spcPts val="0"/>
              </a:spcAft>
              <a:buNone/>
            </a:pPr>
            <a:r>
              <a:rPr b="1" lang="en-US"/>
              <a:t>Linked List</a:t>
            </a:r>
            <a:endParaRPr b="1"/>
          </a:p>
          <a:p>
            <a:pPr indent="-325755" lvl="0" marL="457200" rtl="0" algn="l">
              <a:spcBef>
                <a:spcPts val="1000"/>
              </a:spcBef>
              <a:spcAft>
                <a:spcPts val="0"/>
              </a:spcAft>
              <a:buSzPct val="64285"/>
              <a:buChar char="•"/>
            </a:pPr>
            <a:r>
              <a:rPr lang="en-US"/>
              <a:t>Another approach to free-space management is to link together all the free disk blocks.</a:t>
            </a:r>
            <a:endParaRPr/>
          </a:p>
          <a:p>
            <a:pPr indent="-325755" lvl="0" marL="457200" rtl="0" algn="l">
              <a:spcBef>
                <a:spcPts val="0"/>
              </a:spcBef>
              <a:spcAft>
                <a:spcPts val="0"/>
              </a:spcAft>
              <a:buSzPct val="64285"/>
              <a:buChar char="•"/>
            </a:pPr>
            <a:r>
              <a:rPr lang="en-US"/>
              <a:t>This first block contains a pointer to the next free disk block, and so on.</a:t>
            </a:r>
            <a:endParaRPr/>
          </a:p>
          <a:p>
            <a:pPr indent="-325755" lvl="0" marL="457200" rtl="0" algn="l">
              <a:spcBef>
                <a:spcPts val="0"/>
              </a:spcBef>
              <a:spcAft>
                <a:spcPts val="0"/>
              </a:spcAft>
              <a:buSzPct val="64285"/>
              <a:buChar char="•"/>
            </a:pPr>
            <a:r>
              <a:rPr lang="en-US"/>
              <a:t>ex blocks 2, 3, 4, 5, 8, 9, 10, 11, 12, 13, 17, 18, 25, 26, and 27 were free and the rest of the blocks were allocated.</a:t>
            </a:r>
            <a:endParaRPr/>
          </a:p>
          <a:p>
            <a:pPr indent="-325755" lvl="0" marL="457200" rtl="0" algn="l">
              <a:spcBef>
                <a:spcPts val="0"/>
              </a:spcBef>
              <a:spcAft>
                <a:spcPts val="0"/>
              </a:spcAft>
              <a:buSzPct val="64285"/>
              <a:buChar char="•"/>
            </a:pPr>
            <a:r>
              <a:rPr lang="en-US"/>
              <a:t>keep a pointer to block 2 as the first free block. Block 2 would contain a pointer to block 3, which would point to block 4, which would point to block 5, which would point to block 8, and so on.</a:t>
            </a:r>
            <a:endParaRPr/>
          </a:p>
          <a:p>
            <a:pPr indent="-325755" lvl="0" marL="457200" rtl="0" algn="l">
              <a:spcBef>
                <a:spcPts val="0"/>
              </a:spcBef>
              <a:spcAft>
                <a:spcPts val="0"/>
              </a:spcAft>
              <a:buSzPct val="64285"/>
              <a:buChar char="•"/>
            </a:pPr>
            <a:r>
              <a:rPr lang="en-US"/>
              <a:t>This scheme is not efficient; to traverse the list, we must read each block, which requires substantial I/O time.</a:t>
            </a:r>
            <a:endParaRPr/>
          </a:p>
        </p:txBody>
      </p:sp>
      <p:pic>
        <p:nvPicPr>
          <p:cNvPr id="357" name="Google Shape;357;g28f975fd008_0_51"/>
          <p:cNvPicPr preferRelativeResize="0"/>
          <p:nvPr/>
        </p:nvPicPr>
        <p:blipFill>
          <a:blip r:embed="rId3">
            <a:alphaModFix/>
          </a:blip>
          <a:stretch>
            <a:fillRect/>
          </a:stretch>
        </p:blipFill>
        <p:spPr>
          <a:xfrm>
            <a:off x="7782025" y="279850"/>
            <a:ext cx="3911584" cy="4862374"/>
          </a:xfrm>
          <a:prstGeom prst="rect">
            <a:avLst/>
          </a:prstGeom>
          <a:noFill/>
          <a:ln>
            <a:noFill/>
          </a:ln>
        </p:spPr>
      </p:pic>
      <p:sp>
        <p:nvSpPr>
          <p:cNvPr id="358" name="Google Shape;358;g28f975fd008_0_51"/>
          <p:cNvSpPr txBox="1"/>
          <p:nvPr/>
        </p:nvSpPr>
        <p:spPr>
          <a:xfrm>
            <a:off x="778200" y="5287675"/>
            <a:ext cx="10318200" cy="1146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Grouping:</a:t>
            </a:r>
            <a:endParaRPr b="1"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Calibri"/>
                <a:ea typeface="Calibri"/>
                <a:cs typeface="Calibri"/>
                <a:sym typeface="Calibri"/>
              </a:rPr>
              <a:t>A modification of the free-list approach stores the addresses of n free blocks in the first free block.</a:t>
            </a:r>
            <a:endParaRPr sz="2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8f975fd008_0_6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4" name="Google Shape;364;g28f975fd008_0_6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838200" y="1825624"/>
            <a:ext cx="10515600" cy="488318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90000"/>
              </a:lnSpc>
              <a:spcBef>
                <a:spcPts val="0"/>
              </a:spcBef>
              <a:spcAft>
                <a:spcPts val="0"/>
              </a:spcAft>
              <a:buClr>
                <a:schemeClr val="dk1"/>
              </a:buClr>
              <a:buSzPct val="100000"/>
              <a:buChar char="•"/>
            </a:pPr>
            <a:r>
              <a:rPr lang="en-US"/>
              <a:t>The operating system keeps a table, called the </a:t>
            </a:r>
            <a:r>
              <a:rPr b="1" lang="en-US"/>
              <a:t>open-file table</a:t>
            </a:r>
            <a:r>
              <a:rPr lang="en-US"/>
              <a:t>, containing information about all open files.</a:t>
            </a:r>
            <a:endParaRPr/>
          </a:p>
          <a:p>
            <a:pPr indent="-228600" lvl="0" marL="228600" rtl="0" algn="just">
              <a:lnSpc>
                <a:spcPct val="90000"/>
              </a:lnSpc>
              <a:spcBef>
                <a:spcPts val="1000"/>
              </a:spcBef>
              <a:spcAft>
                <a:spcPts val="0"/>
              </a:spcAft>
              <a:buClr>
                <a:schemeClr val="dk1"/>
              </a:buClr>
              <a:buSzPct val="100000"/>
              <a:buChar char="•"/>
            </a:pPr>
            <a:r>
              <a:rPr lang="en-US"/>
              <a:t>Some systems implicitly open a file when the first reference to it is made. The file is automatically closed when the job or program that opened the file terminates. </a:t>
            </a:r>
            <a:endParaRPr/>
          </a:p>
          <a:p>
            <a:pPr indent="-228600" lvl="0" marL="228600" rtl="0" algn="just">
              <a:lnSpc>
                <a:spcPct val="90000"/>
              </a:lnSpc>
              <a:spcBef>
                <a:spcPts val="1000"/>
              </a:spcBef>
              <a:spcAft>
                <a:spcPts val="0"/>
              </a:spcAft>
              <a:buClr>
                <a:schemeClr val="dk1"/>
              </a:buClr>
              <a:buSzPct val="100000"/>
              <a:buChar char="•"/>
            </a:pPr>
            <a:r>
              <a:rPr lang="en-US"/>
              <a:t>The implementation of the open() and close() operations is more complicated in an environment where several processes may open the file simultaneously. </a:t>
            </a:r>
            <a:endParaRPr/>
          </a:p>
          <a:p>
            <a:pPr indent="-228600" lvl="0" marL="228600" rtl="0" algn="just">
              <a:lnSpc>
                <a:spcPct val="90000"/>
              </a:lnSpc>
              <a:spcBef>
                <a:spcPts val="1000"/>
              </a:spcBef>
              <a:spcAft>
                <a:spcPts val="0"/>
              </a:spcAft>
              <a:buClr>
                <a:schemeClr val="dk1"/>
              </a:buClr>
              <a:buSzPct val="100000"/>
              <a:buChar char="•"/>
            </a:pPr>
            <a:r>
              <a:rPr lang="en-US"/>
              <a:t>Typically, the operating system </a:t>
            </a:r>
            <a:r>
              <a:rPr b="1" lang="en-US"/>
              <a:t>uses two levels of internal tables</a:t>
            </a:r>
            <a:r>
              <a:rPr lang="en-US"/>
              <a:t>: a </a:t>
            </a:r>
            <a:r>
              <a:rPr b="1" lang="en-US"/>
              <a:t>per-process table </a:t>
            </a:r>
            <a:r>
              <a:rPr lang="en-US"/>
              <a:t>and a </a:t>
            </a:r>
            <a:r>
              <a:rPr b="1" lang="en-US"/>
              <a:t>system-wide table</a:t>
            </a:r>
            <a:r>
              <a:rPr lang="en-US"/>
              <a:t>. </a:t>
            </a:r>
            <a:endParaRPr/>
          </a:p>
          <a:p>
            <a:pPr indent="-228600" lvl="0" marL="228600" rtl="0" algn="just">
              <a:lnSpc>
                <a:spcPct val="90000"/>
              </a:lnSpc>
              <a:spcBef>
                <a:spcPts val="1000"/>
              </a:spcBef>
              <a:spcAft>
                <a:spcPts val="0"/>
              </a:spcAft>
              <a:buClr>
                <a:schemeClr val="dk1"/>
              </a:buClr>
              <a:buSzPct val="100000"/>
              <a:buChar char="•"/>
            </a:pPr>
            <a:r>
              <a:rPr lang="en-US"/>
              <a:t>The </a:t>
            </a:r>
            <a:r>
              <a:rPr b="1" lang="en-US"/>
              <a:t>per-process table </a:t>
            </a:r>
            <a:r>
              <a:rPr lang="en-US"/>
              <a:t>tracks all files that a process has open. Stored in this table is information regarding the process’s use of the file. For instance, the current file pointer for each file is found here. Access rights to the file and accounting information can also be included.</a:t>
            </a:r>
            <a:endParaRPr/>
          </a:p>
          <a:p>
            <a:pPr indent="-228600" lvl="0" marL="228600" rtl="0" algn="just">
              <a:lnSpc>
                <a:spcPct val="90000"/>
              </a:lnSpc>
              <a:spcBef>
                <a:spcPts val="1000"/>
              </a:spcBef>
              <a:spcAft>
                <a:spcPts val="0"/>
              </a:spcAft>
              <a:buClr>
                <a:schemeClr val="dk1"/>
              </a:buClr>
              <a:buSzPct val="100000"/>
              <a:buChar char="•"/>
            </a:pPr>
            <a:r>
              <a:rPr lang="en-US"/>
              <a:t>Each entry in the </a:t>
            </a:r>
            <a:r>
              <a:rPr b="1" lang="en-US"/>
              <a:t>per-process table in turn points to a system-wide open-file table</a:t>
            </a:r>
            <a:r>
              <a:rPr lang="en-US"/>
              <a:t>. The system-wide table contains process-independent information, such as the location of the file on disk, access dates, and file size.</a:t>
            </a:r>
            <a:endParaRPr/>
          </a:p>
          <a:p>
            <a:pPr indent="-228600" lvl="0" marL="228600" rtl="0" algn="just">
              <a:lnSpc>
                <a:spcPct val="90000"/>
              </a:lnSpc>
              <a:spcBef>
                <a:spcPts val="1000"/>
              </a:spcBef>
              <a:spcAft>
                <a:spcPts val="0"/>
              </a:spcAft>
              <a:buClr>
                <a:schemeClr val="dk1"/>
              </a:buClr>
              <a:buSzPct val="100000"/>
              <a:buChar char="•"/>
            </a:pPr>
            <a:r>
              <a:rPr b="1" lang="en-US"/>
              <a:t>Once a file has been opened </a:t>
            </a:r>
            <a:r>
              <a:rPr lang="en-US"/>
              <a:t>by one process, the system-wide table includes an entry for the file.</a:t>
            </a:r>
            <a:endParaRPr/>
          </a:p>
          <a:p>
            <a:pPr indent="-228600" lvl="0" marL="228600" rtl="0" algn="just">
              <a:lnSpc>
                <a:spcPct val="90000"/>
              </a:lnSpc>
              <a:spcBef>
                <a:spcPts val="1000"/>
              </a:spcBef>
              <a:spcAft>
                <a:spcPts val="0"/>
              </a:spcAft>
              <a:buClr>
                <a:schemeClr val="dk1"/>
              </a:buClr>
              <a:buSzPct val="100000"/>
              <a:buChar char="•"/>
            </a:pPr>
            <a:r>
              <a:rPr lang="en-US"/>
              <a:t>When another process executes an open() call, a new entry is simply added to the process’s open-file table</a:t>
            </a:r>
            <a:endParaRPr/>
          </a:p>
          <a:p>
            <a:pPr indent="-228600" lvl="0" marL="228600" rtl="0" algn="just">
              <a:lnSpc>
                <a:spcPct val="90000"/>
              </a:lnSpc>
              <a:spcBef>
                <a:spcPts val="1000"/>
              </a:spcBef>
              <a:spcAft>
                <a:spcPts val="0"/>
              </a:spcAft>
              <a:buClr>
                <a:schemeClr val="dk1"/>
              </a:buClr>
              <a:buSzPct val="100000"/>
              <a:buChar char="•"/>
            </a:pPr>
            <a:r>
              <a:rPr lang="en-US"/>
              <a:t>Typically, the open-file table also has an </a:t>
            </a:r>
            <a:r>
              <a:rPr b="1" lang="en-US"/>
              <a:t>open count </a:t>
            </a:r>
            <a:r>
              <a:rPr lang="en-US"/>
              <a:t>associated with each file to indicate how many processes have the file open. Each close() </a:t>
            </a:r>
            <a:r>
              <a:rPr b="1" lang="en-US"/>
              <a:t>decreases this open count</a:t>
            </a:r>
            <a:r>
              <a:rPr lang="en-US"/>
              <a:t>, and when the open count reaches zero, the file is no longer in use, and the </a:t>
            </a:r>
            <a:r>
              <a:rPr b="1" lang="en-US"/>
              <a:t>file’s entry is removed from the open-file table.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several pieces of information are associated with an open file. </a:t>
            </a:r>
            <a:endParaRPr/>
          </a:p>
          <a:p>
            <a:pPr indent="-228600" lvl="0" marL="228600" rtl="0" algn="l">
              <a:lnSpc>
                <a:spcPct val="90000"/>
              </a:lnSpc>
              <a:spcBef>
                <a:spcPts val="1000"/>
              </a:spcBef>
              <a:spcAft>
                <a:spcPts val="0"/>
              </a:spcAft>
              <a:buClr>
                <a:schemeClr val="dk1"/>
              </a:buClr>
              <a:buSzPts val="2800"/>
              <a:buChar char="•"/>
            </a:pPr>
            <a:r>
              <a:rPr lang="en-US"/>
              <a:t>File pointer-</a:t>
            </a:r>
            <a:endParaRPr/>
          </a:p>
          <a:p>
            <a:pPr indent="-228600" lvl="0" marL="228600" rtl="0" algn="l">
              <a:lnSpc>
                <a:spcPct val="90000"/>
              </a:lnSpc>
              <a:spcBef>
                <a:spcPts val="1000"/>
              </a:spcBef>
              <a:spcAft>
                <a:spcPts val="0"/>
              </a:spcAft>
              <a:buClr>
                <a:schemeClr val="dk1"/>
              </a:buClr>
              <a:buSzPts val="2800"/>
              <a:buChar char="•"/>
            </a:pPr>
            <a:r>
              <a:rPr lang="en-US"/>
              <a:t>File-open count-</a:t>
            </a:r>
            <a:endParaRPr/>
          </a:p>
          <a:p>
            <a:pPr indent="-228600" lvl="0" marL="228600" rtl="0" algn="l">
              <a:lnSpc>
                <a:spcPct val="90000"/>
              </a:lnSpc>
              <a:spcBef>
                <a:spcPts val="1000"/>
              </a:spcBef>
              <a:spcAft>
                <a:spcPts val="0"/>
              </a:spcAft>
              <a:buClr>
                <a:schemeClr val="dk1"/>
              </a:buClr>
              <a:buSzPts val="2800"/>
              <a:buChar char="•"/>
            </a:pPr>
            <a:r>
              <a:rPr lang="en-US"/>
              <a:t>Disk location of the file-</a:t>
            </a:r>
            <a:endParaRPr/>
          </a:p>
          <a:p>
            <a:pPr indent="-228600" lvl="0" marL="228600" rtl="0" algn="l">
              <a:lnSpc>
                <a:spcPct val="90000"/>
              </a:lnSpc>
              <a:spcBef>
                <a:spcPts val="1000"/>
              </a:spcBef>
              <a:spcAft>
                <a:spcPts val="0"/>
              </a:spcAft>
              <a:buClr>
                <a:schemeClr val="dk1"/>
              </a:buClr>
              <a:buSzPts val="2800"/>
              <a:buChar char="•"/>
            </a:pPr>
            <a:r>
              <a:rPr lang="en-US"/>
              <a:t>Access rights-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9725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 Types</a:t>
            </a:r>
            <a:endParaRPr/>
          </a:p>
        </p:txBody>
      </p:sp>
      <p:sp>
        <p:nvSpPr>
          <p:cNvPr id="121" name="Google Shape;121;p7"/>
          <p:cNvSpPr txBox="1"/>
          <p:nvPr>
            <p:ph idx="1" type="body"/>
          </p:nvPr>
        </p:nvSpPr>
        <p:spPr>
          <a:xfrm>
            <a:off x="838200" y="87693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 common technique for implementing file types is to include the type as part of the file name. The name is split into two parts—a name and an extension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2" name="Google Shape;122;p7"/>
          <p:cNvPicPr preferRelativeResize="0"/>
          <p:nvPr/>
        </p:nvPicPr>
        <p:blipFill rotWithShape="1">
          <a:blip r:embed="rId3">
            <a:alphaModFix/>
          </a:blip>
          <a:srcRect b="0" l="0" r="0" t="0"/>
          <a:stretch/>
        </p:blipFill>
        <p:spPr>
          <a:xfrm>
            <a:off x="1450249" y="1675450"/>
            <a:ext cx="4539071" cy="5192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678180" y="-1949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Access Methods</a:t>
            </a:r>
            <a:endParaRPr/>
          </a:p>
        </p:txBody>
      </p:sp>
      <p:sp>
        <p:nvSpPr>
          <p:cNvPr id="128" name="Google Shape;128;p8"/>
          <p:cNvSpPr txBox="1"/>
          <p:nvPr>
            <p:ph idx="1" type="body"/>
          </p:nvPr>
        </p:nvSpPr>
        <p:spPr>
          <a:xfrm>
            <a:off x="678180" y="80756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Sequential Access </a:t>
            </a:r>
            <a:endParaRPr/>
          </a:p>
          <a:p>
            <a:pPr indent="-228600" lvl="0" marL="228600" rtl="0" algn="l">
              <a:lnSpc>
                <a:spcPct val="90000"/>
              </a:lnSpc>
              <a:spcBef>
                <a:spcPts val="1000"/>
              </a:spcBef>
              <a:spcAft>
                <a:spcPts val="0"/>
              </a:spcAft>
              <a:buClr>
                <a:schemeClr val="dk1"/>
              </a:buClr>
              <a:buSzPts val="2800"/>
              <a:buChar char="•"/>
            </a:pPr>
            <a:r>
              <a:rPr lang="en-US"/>
              <a:t>Information in the file is processed in order, </a:t>
            </a:r>
            <a:r>
              <a:rPr b="1" lang="en-US"/>
              <a:t>one record after the other</a:t>
            </a:r>
            <a:r>
              <a:rPr lang="en-US"/>
              <a:t>. This mode of access is by far the most common; for example, editors and compilers usually access files in this fashion.</a:t>
            </a:r>
            <a:endParaRPr/>
          </a:p>
          <a:p>
            <a:pPr indent="-228600" lvl="0" marL="228600" rtl="0" algn="l">
              <a:lnSpc>
                <a:spcPct val="90000"/>
              </a:lnSpc>
              <a:spcBef>
                <a:spcPts val="1000"/>
              </a:spcBef>
              <a:spcAft>
                <a:spcPts val="0"/>
              </a:spcAft>
              <a:buClr>
                <a:schemeClr val="dk1"/>
              </a:buClr>
              <a:buSzPts val="2800"/>
              <a:buChar char="•"/>
            </a:pPr>
            <a:r>
              <a:rPr lang="en-US"/>
              <a:t>operation—read next()—reads the next portion of the file and automatically advances a file pointer</a:t>
            </a:r>
            <a:endParaRPr/>
          </a:p>
          <a:p>
            <a:pPr indent="-228600" lvl="0" marL="228600" rtl="0" algn="l">
              <a:lnSpc>
                <a:spcPct val="90000"/>
              </a:lnSpc>
              <a:spcBef>
                <a:spcPts val="1000"/>
              </a:spcBef>
              <a:spcAft>
                <a:spcPts val="0"/>
              </a:spcAft>
              <a:buClr>
                <a:schemeClr val="dk1"/>
              </a:buClr>
              <a:buSzPts val="2800"/>
              <a:buChar char="•"/>
            </a:pPr>
            <a:r>
              <a:rPr lang="en-US"/>
              <a:t>operation—write next()—appends to the end of the file and advances to the end of the newly written material</a:t>
            </a:r>
            <a:endParaRPr/>
          </a:p>
          <a:p>
            <a:pPr indent="-228600" lvl="0" marL="228600" rtl="0" algn="l">
              <a:lnSpc>
                <a:spcPct val="90000"/>
              </a:lnSpc>
              <a:spcBef>
                <a:spcPts val="1000"/>
              </a:spcBef>
              <a:spcAft>
                <a:spcPts val="0"/>
              </a:spcAft>
              <a:buClr>
                <a:schemeClr val="dk1"/>
              </a:buClr>
              <a:buSzPts val="2800"/>
              <a:buChar char="•"/>
            </a:pPr>
            <a:r>
              <a:rPr lang="en-US"/>
              <a:t>Such a file can be reset to the beginning</a:t>
            </a:r>
            <a:endParaRPr/>
          </a:p>
        </p:txBody>
      </p:sp>
      <p:pic>
        <p:nvPicPr>
          <p:cNvPr id="129" name="Google Shape;129;p8"/>
          <p:cNvPicPr preferRelativeResize="0"/>
          <p:nvPr/>
        </p:nvPicPr>
        <p:blipFill rotWithShape="1">
          <a:blip r:embed="rId3">
            <a:alphaModFix/>
          </a:blip>
          <a:srcRect b="0" l="0" r="0" t="0"/>
          <a:stretch/>
        </p:blipFill>
        <p:spPr>
          <a:xfrm>
            <a:off x="839981" y="4831668"/>
            <a:ext cx="4819898" cy="18352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135" name="Google Shape;135;p9"/>
          <p:cNvSpPr txBox="1"/>
          <p:nvPr>
            <p:ph idx="1" type="body"/>
          </p:nvPr>
        </p:nvSpPr>
        <p:spPr>
          <a:xfrm>
            <a:off x="643890" y="77406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a:t>Direct Access</a:t>
            </a:r>
            <a:endParaRPr/>
          </a:p>
          <a:p>
            <a:pPr indent="-228600" lvl="0" marL="228600" rtl="0" algn="l">
              <a:lnSpc>
                <a:spcPct val="90000"/>
              </a:lnSpc>
              <a:spcBef>
                <a:spcPts val="1000"/>
              </a:spcBef>
              <a:spcAft>
                <a:spcPts val="0"/>
              </a:spcAft>
              <a:buClr>
                <a:schemeClr val="dk1"/>
              </a:buClr>
              <a:buSzPct val="100000"/>
              <a:buChar char="•"/>
            </a:pPr>
            <a:r>
              <a:rPr lang="en-US"/>
              <a:t>Also called relative access</a:t>
            </a:r>
            <a:endParaRPr/>
          </a:p>
          <a:p>
            <a:pPr indent="-228600" lvl="0" marL="228600" rtl="0" algn="l">
              <a:lnSpc>
                <a:spcPct val="90000"/>
              </a:lnSpc>
              <a:spcBef>
                <a:spcPts val="1000"/>
              </a:spcBef>
              <a:spcAft>
                <a:spcPts val="0"/>
              </a:spcAft>
              <a:buClr>
                <a:schemeClr val="dk1"/>
              </a:buClr>
              <a:buSzPct val="100000"/>
              <a:buChar char="•"/>
            </a:pPr>
            <a:r>
              <a:rPr lang="en-US"/>
              <a:t>The file is viewed as a numbered sequence of blocks or records. Thus, we may read block 14, then read block 53, and then write block 7. There are no restrictions on the order of reading or writing for a direct-access file.</a:t>
            </a:r>
            <a:endParaRPr b="1"/>
          </a:p>
          <a:p>
            <a:pPr indent="-228600" lvl="0" marL="228600" rtl="0" algn="l">
              <a:lnSpc>
                <a:spcPct val="90000"/>
              </a:lnSpc>
              <a:spcBef>
                <a:spcPts val="1000"/>
              </a:spcBef>
              <a:spcAft>
                <a:spcPts val="0"/>
              </a:spcAft>
              <a:buClr>
                <a:schemeClr val="dk1"/>
              </a:buClr>
              <a:buSzPct val="100000"/>
              <a:buChar char="•"/>
            </a:pPr>
            <a:r>
              <a:rPr lang="en-US"/>
              <a:t>For the direct-access method, the file operations must be modified to include the block number as a parameter. </a:t>
            </a:r>
            <a:endParaRPr/>
          </a:p>
          <a:p>
            <a:pPr indent="-228600" lvl="0" marL="228600" rtl="0" algn="l">
              <a:lnSpc>
                <a:spcPct val="90000"/>
              </a:lnSpc>
              <a:spcBef>
                <a:spcPts val="1000"/>
              </a:spcBef>
              <a:spcAft>
                <a:spcPts val="0"/>
              </a:spcAft>
              <a:buClr>
                <a:schemeClr val="dk1"/>
              </a:buClr>
              <a:buSzPct val="100000"/>
              <a:buChar char="•"/>
            </a:pPr>
            <a:r>
              <a:rPr lang="en-US"/>
              <a:t>Thus, we have read(n), where n is the block number, rather than read next()</a:t>
            </a:r>
            <a:endParaRPr/>
          </a:p>
          <a:p>
            <a:pPr indent="0" lvl="0" marL="0" rtl="0" algn="l">
              <a:lnSpc>
                <a:spcPct val="90000"/>
              </a:lnSpc>
              <a:spcBef>
                <a:spcPts val="1000"/>
              </a:spcBef>
              <a:spcAft>
                <a:spcPts val="0"/>
              </a:spcAft>
              <a:buClr>
                <a:schemeClr val="dk1"/>
              </a:buClr>
              <a:buSzPct val="100000"/>
              <a:buNone/>
            </a:pPr>
            <a:r>
              <a:rPr lang="en-US"/>
              <a:t>    and write(n) rather than write next(). </a:t>
            </a:r>
            <a:endParaRPr/>
          </a:p>
          <a:p>
            <a:pPr indent="-228600" lvl="0" marL="228600" rtl="0" algn="l">
              <a:lnSpc>
                <a:spcPct val="90000"/>
              </a:lnSpc>
              <a:spcBef>
                <a:spcPts val="1000"/>
              </a:spcBef>
              <a:spcAft>
                <a:spcPts val="0"/>
              </a:spcAft>
              <a:buClr>
                <a:schemeClr val="dk1"/>
              </a:buClr>
              <a:buSzPct val="100000"/>
              <a:buChar char="•"/>
            </a:pPr>
            <a:r>
              <a:rPr lang="en-US"/>
              <a:t>An alternative approach is to retain read next() and write next(), as with sequential access, and to add an operation position file(n) where n is the block number.</a:t>
            </a:r>
            <a:endParaRPr/>
          </a:p>
          <a:p>
            <a:pPr indent="-228600" lvl="0" marL="228600" rtl="0" algn="l">
              <a:lnSpc>
                <a:spcPct val="90000"/>
              </a:lnSpc>
              <a:spcBef>
                <a:spcPts val="1000"/>
              </a:spcBef>
              <a:spcAft>
                <a:spcPts val="0"/>
              </a:spcAft>
              <a:buClr>
                <a:schemeClr val="dk1"/>
              </a:buClr>
              <a:buSzPct val="100000"/>
              <a:buChar char="•"/>
            </a:pPr>
            <a:r>
              <a:rPr lang="en-US"/>
              <a:t>position file(n) and then read next().</a:t>
            </a:r>
            <a:endParaRPr b="1"/>
          </a:p>
        </p:txBody>
      </p:sp>
      <p:pic>
        <p:nvPicPr>
          <p:cNvPr id="136" name="Google Shape;136;p9"/>
          <p:cNvPicPr preferRelativeResize="0"/>
          <p:nvPr/>
        </p:nvPicPr>
        <p:blipFill rotWithShape="1">
          <a:blip r:embed="rId3">
            <a:alphaModFix/>
          </a:blip>
          <a:srcRect b="0" l="0" r="0" t="0"/>
          <a:stretch/>
        </p:blipFill>
        <p:spPr>
          <a:xfrm>
            <a:off x="6428497" y="4690693"/>
            <a:ext cx="4730993" cy="20257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2024-07-14T16:05:55Z</dcterms:created>
  <dc:creator>Jahnavi S</dc:creator>
</cp:coreProperties>
</file>