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2"/>
  </p:notesMasterIdLst>
  <p:sldIdLst>
    <p:sldId id="278" r:id="rId5"/>
    <p:sldId id="294" r:id="rId6"/>
    <p:sldId id="295" r:id="rId7"/>
    <p:sldId id="296" r:id="rId8"/>
    <p:sldId id="280" r:id="rId9"/>
    <p:sldId id="281" r:id="rId10"/>
    <p:sldId id="284" r:id="rId11"/>
    <p:sldId id="282" r:id="rId12"/>
    <p:sldId id="285" r:id="rId13"/>
    <p:sldId id="287" r:id="rId14"/>
    <p:sldId id="290" r:id="rId15"/>
    <p:sldId id="288" r:id="rId16"/>
    <p:sldId id="289" r:id="rId17"/>
    <p:sldId id="291" r:id="rId18"/>
    <p:sldId id="279" r:id="rId19"/>
    <p:sldId id="292" r:id="rId20"/>
    <p:sldId id="293"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5" d="100"/>
          <a:sy n="85" d="100"/>
        </p:scale>
        <p:origin x="590"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err="1"/>
              <a:t>Bulkpro</a:t>
            </a:r>
            <a:r>
              <a:rPr lang="en-US" dirty="0"/>
              <a:t> analysis </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Case study</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62" name="TextBox 61">
            <a:extLst>
              <a:ext uri="{FF2B5EF4-FFF2-40B4-BE49-F238E27FC236}">
                <a16:creationId xmlns:a16="http://schemas.microsoft.com/office/drawing/2014/main" id="{7B776EDC-8000-FBB3-7C57-3A54ADDD4C34}"/>
              </a:ext>
            </a:extLst>
          </p:cNvPr>
          <p:cNvSpPr txBox="1"/>
          <p:nvPr/>
        </p:nvSpPr>
        <p:spPr>
          <a:xfrm>
            <a:off x="968189" y="968187"/>
            <a:ext cx="10551458" cy="2677656"/>
          </a:xfrm>
          <a:prstGeom prst="rect">
            <a:avLst/>
          </a:prstGeom>
          <a:noFill/>
        </p:spPr>
        <p:txBody>
          <a:bodyPr wrap="square" rtlCol="0">
            <a:spAutoFit/>
          </a:bodyPr>
          <a:lstStyle/>
          <a:p>
            <a:br>
              <a:rPr lang="en-US" sz="2400" dirty="0"/>
            </a:br>
            <a:r>
              <a:rPr lang="en-US" sz="2400" b="0" i="0" dirty="0">
                <a:solidFill>
                  <a:srgbClr val="0D0D0D"/>
                </a:solidFill>
                <a:effectLst/>
                <a:latin typeface="Söhne"/>
              </a:rPr>
              <a:t>In the daily trend, we noticed a pattern where the quantity of orders alternated between increasing and decreasing day by day. The peak day for orders was the 28th day of the month, with around 3.5k units ordered, surpassing other days significantly. Interestingly, although the average order quantity remained balanced, the 29th day saw the highest number of orders placed, indicating a noteworthy spike in sales for that day.</a:t>
            </a:r>
            <a:endParaRPr lang="en-IN" sz="2400" dirty="0"/>
          </a:p>
        </p:txBody>
      </p:sp>
      <p:pic>
        <p:nvPicPr>
          <p:cNvPr id="64" name="Picture 63">
            <a:extLst>
              <a:ext uri="{FF2B5EF4-FFF2-40B4-BE49-F238E27FC236}">
                <a16:creationId xmlns:a16="http://schemas.microsoft.com/office/drawing/2014/main" id="{6FB34E7C-F3D9-3FF6-5997-6C88B30021A0}"/>
              </a:ext>
            </a:extLst>
          </p:cNvPr>
          <p:cNvPicPr>
            <a:picLocks noChangeAspect="1"/>
          </p:cNvPicPr>
          <p:nvPr/>
        </p:nvPicPr>
        <p:blipFill>
          <a:blip r:embed="rId2"/>
          <a:stretch>
            <a:fillRect/>
          </a:stretch>
        </p:blipFill>
        <p:spPr>
          <a:xfrm>
            <a:off x="470702" y="3882510"/>
            <a:ext cx="11250595" cy="2191056"/>
          </a:xfrm>
          <a:prstGeom prst="rect">
            <a:avLst/>
          </a:prstGeom>
        </p:spPr>
      </p:pic>
    </p:spTree>
    <p:extLst>
      <p:ext uri="{BB962C8B-B14F-4D97-AF65-F5344CB8AC3E}">
        <p14:creationId xmlns:p14="http://schemas.microsoft.com/office/powerpoint/2010/main" val="2452269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86784" y="161365"/>
            <a:ext cx="8165592" cy="1183341"/>
          </a:xfrm>
        </p:spPr>
        <p:txBody>
          <a:bodyPr/>
          <a:lstStyle/>
          <a:p>
            <a:r>
              <a:rPr lang="en-US" sz="3600" dirty="0"/>
              <a:t>3. Average Daily order quantity per product</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16" name="Picture 15">
            <a:extLst>
              <a:ext uri="{FF2B5EF4-FFF2-40B4-BE49-F238E27FC236}">
                <a16:creationId xmlns:a16="http://schemas.microsoft.com/office/drawing/2014/main" id="{9C6CC12B-65B0-7757-84FA-D0F0D7088F5F}"/>
              </a:ext>
            </a:extLst>
          </p:cNvPr>
          <p:cNvPicPr>
            <a:picLocks noChangeAspect="1"/>
          </p:cNvPicPr>
          <p:nvPr/>
        </p:nvPicPr>
        <p:blipFill>
          <a:blip r:embed="rId2"/>
          <a:stretch>
            <a:fillRect/>
          </a:stretch>
        </p:blipFill>
        <p:spPr>
          <a:xfrm>
            <a:off x="3541060" y="3808733"/>
            <a:ext cx="8534400" cy="2465293"/>
          </a:xfrm>
          <a:prstGeom prst="rect">
            <a:avLst/>
          </a:prstGeom>
        </p:spPr>
      </p:pic>
      <p:sp>
        <p:nvSpPr>
          <p:cNvPr id="18" name="TextBox 17">
            <a:extLst>
              <a:ext uri="{FF2B5EF4-FFF2-40B4-BE49-F238E27FC236}">
                <a16:creationId xmlns:a16="http://schemas.microsoft.com/office/drawing/2014/main" id="{60410C1E-53DD-E0C5-5C5E-9BA1E0A73B7D}"/>
              </a:ext>
            </a:extLst>
          </p:cNvPr>
          <p:cNvSpPr txBox="1"/>
          <p:nvPr/>
        </p:nvSpPr>
        <p:spPr>
          <a:xfrm>
            <a:off x="3986784" y="1622612"/>
            <a:ext cx="7855592" cy="1908215"/>
          </a:xfrm>
          <a:prstGeom prst="rect">
            <a:avLst/>
          </a:prstGeom>
          <a:noFill/>
        </p:spPr>
        <p:txBody>
          <a:bodyPr wrap="square" rtlCol="0">
            <a:spAutoFit/>
          </a:bodyPr>
          <a:lstStyle/>
          <a:p>
            <a:r>
              <a:rPr lang="en-US" sz="2000" b="1" i="0" dirty="0">
                <a:solidFill>
                  <a:srgbClr val="0D0D0D"/>
                </a:solidFill>
                <a:effectLst/>
                <a:latin typeface="Söhne"/>
              </a:rPr>
              <a:t>The chart displays the average daily order quantity per product. Initially, the total quantity shows a gradual increase. However, towards the end of the month, there's a rapid decrease in quantity. Interestingly, despite this decline, the average order quantity per product increases towards the end of the month.</a:t>
            </a:r>
            <a:endParaRPr lang="en-IN" sz="2000" b="1" dirty="0"/>
          </a:p>
          <a:p>
            <a:endParaRPr lang="en-IN" dirty="0"/>
          </a:p>
        </p:txBody>
      </p:sp>
    </p:spTree>
    <p:extLst>
      <p:ext uri="{BB962C8B-B14F-4D97-AF65-F5344CB8AC3E}">
        <p14:creationId xmlns:p14="http://schemas.microsoft.com/office/powerpoint/2010/main" val="3170280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758952" y="591671"/>
            <a:ext cx="10671048" cy="1604682"/>
          </a:xfrm>
        </p:spPr>
        <p:txBody>
          <a:bodyPr/>
          <a:lstStyle/>
          <a:p>
            <a:r>
              <a:rPr lang="en-US" dirty="0"/>
              <a:t>4. New products onboarding </a:t>
            </a:r>
            <a:br>
              <a:rPr lang="en-US" dirty="0"/>
            </a:br>
            <a:r>
              <a:rPr lang="en-US" dirty="0"/>
              <a:t>(monthly/ monthly/ daily)</a:t>
            </a:r>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44" name="Picture 43">
            <a:extLst>
              <a:ext uri="{FF2B5EF4-FFF2-40B4-BE49-F238E27FC236}">
                <a16:creationId xmlns:a16="http://schemas.microsoft.com/office/drawing/2014/main" id="{BE3C4AF3-50AC-CF6A-7E0E-06C95DEFB19B}"/>
              </a:ext>
            </a:extLst>
          </p:cNvPr>
          <p:cNvPicPr>
            <a:picLocks noChangeAspect="1"/>
          </p:cNvPicPr>
          <p:nvPr/>
        </p:nvPicPr>
        <p:blipFill>
          <a:blip r:embed="rId2"/>
          <a:stretch>
            <a:fillRect/>
          </a:stretch>
        </p:blipFill>
        <p:spPr>
          <a:xfrm>
            <a:off x="896470" y="3034185"/>
            <a:ext cx="4823012" cy="2900450"/>
          </a:xfrm>
          <a:prstGeom prst="rect">
            <a:avLst/>
          </a:prstGeom>
        </p:spPr>
      </p:pic>
      <p:pic>
        <p:nvPicPr>
          <p:cNvPr id="50" name="Picture 49">
            <a:extLst>
              <a:ext uri="{FF2B5EF4-FFF2-40B4-BE49-F238E27FC236}">
                <a16:creationId xmlns:a16="http://schemas.microsoft.com/office/drawing/2014/main" id="{B065C86D-4A19-EB9D-309C-72AFC0DD0C6A}"/>
              </a:ext>
            </a:extLst>
          </p:cNvPr>
          <p:cNvPicPr>
            <a:picLocks noChangeAspect="1"/>
          </p:cNvPicPr>
          <p:nvPr/>
        </p:nvPicPr>
        <p:blipFill>
          <a:blip r:embed="rId3"/>
          <a:stretch>
            <a:fillRect/>
          </a:stretch>
        </p:blipFill>
        <p:spPr>
          <a:xfrm>
            <a:off x="6275115" y="3034185"/>
            <a:ext cx="5020415" cy="2900450"/>
          </a:xfrm>
          <a:prstGeom prst="rect">
            <a:avLst/>
          </a:prstGeom>
        </p:spPr>
      </p:pic>
    </p:spTree>
    <p:extLst>
      <p:ext uri="{BB962C8B-B14F-4D97-AF65-F5344CB8AC3E}">
        <p14:creationId xmlns:p14="http://schemas.microsoft.com/office/powerpoint/2010/main" val="1600494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0251C1A9-CA67-069C-12C0-92ACFBB04C78}"/>
              </a:ext>
            </a:extLst>
          </p:cNvPr>
          <p:cNvPicPr>
            <a:picLocks noChangeAspect="1"/>
          </p:cNvPicPr>
          <p:nvPr/>
        </p:nvPicPr>
        <p:blipFill>
          <a:blip r:embed="rId2"/>
          <a:stretch>
            <a:fillRect/>
          </a:stretch>
        </p:blipFill>
        <p:spPr>
          <a:xfrm>
            <a:off x="708212" y="4195482"/>
            <a:ext cx="10865223" cy="2501153"/>
          </a:xfrm>
          <a:prstGeom prst="rect">
            <a:avLst/>
          </a:prstGeom>
        </p:spPr>
      </p:pic>
      <p:sp>
        <p:nvSpPr>
          <p:cNvPr id="30" name="TextBox 29">
            <a:extLst>
              <a:ext uri="{FF2B5EF4-FFF2-40B4-BE49-F238E27FC236}">
                <a16:creationId xmlns:a16="http://schemas.microsoft.com/office/drawing/2014/main" id="{D8E09436-7B99-46B6-E15D-7ADB2E126A57}"/>
              </a:ext>
            </a:extLst>
          </p:cNvPr>
          <p:cNvSpPr txBox="1"/>
          <p:nvPr/>
        </p:nvSpPr>
        <p:spPr>
          <a:xfrm>
            <a:off x="2823883" y="761999"/>
            <a:ext cx="8812306" cy="3108543"/>
          </a:xfrm>
          <a:prstGeom prst="rect">
            <a:avLst/>
          </a:prstGeom>
          <a:noFill/>
        </p:spPr>
        <p:txBody>
          <a:bodyPr wrap="square" rtlCol="0">
            <a:spAutoFit/>
          </a:bodyPr>
          <a:lstStyle/>
          <a:p>
            <a:pPr marL="342900" indent="-342900">
              <a:buAutoNum type="arabicPeriod"/>
            </a:pPr>
            <a:r>
              <a:rPr lang="en-IN" sz="2000" dirty="0"/>
              <a:t>Monthly new products onboarding has been increased from January to April.</a:t>
            </a:r>
          </a:p>
          <a:p>
            <a:pPr marL="342900" indent="-342900">
              <a:buAutoNum type="arabicPeriod"/>
            </a:pPr>
            <a:endParaRPr lang="en-IN" sz="2000" dirty="0"/>
          </a:p>
          <a:p>
            <a:pPr marL="342900" indent="-342900">
              <a:buAutoNum type="arabicPeriod"/>
            </a:pPr>
            <a:r>
              <a:rPr lang="en-IN" sz="2000" dirty="0"/>
              <a:t>Weekly new products onboarding was lower at beginning and end of every month except of 4</a:t>
            </a:r>
            <a:r>
              <a:rPr lang="en-IN" sz="2000" baseline="30000" dirty="0"/>
              <a:t>th</a:t>
            </a:r>
            <a:r>
              <a:rPr lang="en-IN" sz="2000" dirty="0"/>
              <a:t> week, 6</a:t>
            </a:r>
            <a:r>
              <a:rPr lang="en-IN" sz="2000" baseline="30000" dirty="0"/>
              <a:t>th</a:t>
            </a:r>
            <a:r>
              <a:rPr lang="en-IN" sz="2000" dirty="0"/>
              <a:t> week and 9</a:t>
            </a:r>
            <a:r>
              <a:rPr lang="en-IN" sz="2000" baseline="30000" dirty="0"/>
              <a:t>th</a:t>
            </a:r>
            <a:r>
              <a:rPr lang="en-IN" sz="2000" dirty="0"/>
              <a:t> week between January to April months.</a:t>
            </a:r>
          </a:p>
          <a:p>
            <a:pPr marL="342900" indent="-342900">
              <a:buAutoNum type="arabicPeriod"/>
            </a:pPr>
            <a:endParaRPr lang="en-IN" sz="2000" dirty="0"/>
          </a:p>
          <a:p>
            <a:pPr marL="342900" indent="-342900">
              <a:buAutoNum type="arabicPeriod"/>
            </a:pPr>
            <a:r>
              <a:rPr lang="en-IN" sz="2000" dirty="0"/>
              <a:t>Daily new products onboarding has been picked on 5</a:t>
            </a:r>
            <a:r>
              <a:rPr lang="en-IN" sz="2000" baseline="30000" dirty="0"/>
              <a:t>th</a:t>
            </a:r>
            <a:r>
              <a:rPr lang="en-IN" sz="2000" dirty="0"/>
              <a:t>, 8</a:t>
            </a:r>
            <a:r>
              <a:rPr lang="en-IN" sz="2000" baseline="30000" dirty="0"/>
              <a:t>th</a:t>
            </a:r>
            <a:r>
              <a:rPr lang="en-IN" sz="2000" dirty="0"/>
              <a:t> and 22</a:t>
            </a:r>
            <a:r>
              <a:rPr lang="en-IN" sz="2000" baseline="30000" dirty="0"/>
              <a:t>nd</a:t>
            </a:r>
            <a:r>
              <a:rPr lang="en-IN" sz="2000" dirty="0"/>
              <a:t>  of all months.</a:t>
            </a:r>
          </a:p>
          <a:p>
            <a:pPr marL="342900" indent="-342900">
              <a:buAutoNum type="arabicPeriod"/>
            </a:pPr>
            <a:endParaRPr lang="en-IN" dirty="0"/>
          </a:p>
          <a:p>
            <a:pPr marL="342900" indent="-342900">
              <a:buAutoNum type="arabicPeriod"/>
            </a:pPr>
            <a:endParaRPr lang="en-IN" dirty="0"/>
          </a:p>
        </p:txBody>
      </p:sp>
    </p:spTree>
    <p:extLst>
      <p:ext uri="{BB962C8B-B14F-4D97-AF65-F5344CB8AC3E}">
        <p14:creationId xmlns:p14="http://schemas.microsoft.com/office/powerpoint/2010/main" val="2502887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33" name="Title 6">
            <a:extLst>
              <a:ext uri="{FF2B5EF4-FFF2-40B4-BE49-F238E27FC236}">
                <a16:creationId xmlns:a16="http://schemas.microsoft.com/office/drawing/2014/main" id="{71B6450D-15F3-CD09-E086-ECD24ADC05E0}"/>
              </a:ext>
            </a:extLst>
          </p:cNvPr>
          <p:cNvSpPr>
            <a:spLocks noGrp="1"/>
          </p:cNvSpPr>
          <p:nvPr>
            <p:ph type="title"/>
          </p:nvPr>
        </p:nvSpPr>
        <p:spPr>
          <a:xfrm>
            <a:off x="758952" y="152400"/>
            <a:ext cx="10186416" cy="1210235"/>
          </a:xfrm>
        </p:spPr>
        <p:txBody>
          <a:bodyPr/>
          <a:lstStyle/>
          <a:p>
            <a:r>
              <a:rPr lang="en-US" sz="3600" dirty="0"/>
              <a:t>5. Sales of new products onboarded</a:t>
            </a:r>
          </a:p>
        </p:txBody>
      </p:sp>
      <p:pic>
        <p:nvPicPr>
          <p:cNvPr id="37" name="Picture 36">
            <a:extLst>
              <a:ext uri="{FF2B5EF4-FFF2-40B4-BE49-F238E27FC236}">
                <a16:creationId xmlns:a16="http://schemas.microsoft.com/office/drawing/2014/main" id="{D23E82FA-7209-FDA5-C39D-250BD57EC48B}"/>
              </a:ext>
            </a:extLst>
          </p:cNvPr>
          <p:cNvPicPr>
            <a:picLocks noChangeAspect="1"/>
          </p:cNvPicPr>
          <p:nvPr/>
        </p:nvPicPr>
        <p:blipFill>
          <a:blip r:embed="rId2"/>
          <a:stretch>
            <a:fillRect/>
          </a:stretch>
        </p:blipFill>
        <p:spPr>
          <a:xfrm>
            <a:off x="585018" y="3657600"/>
            <a:ext cx="11021963" cy="3048000"/>
          </a:xfrm>
          <a:prstGeom prst="rect">
            <a:avLst/>
          </a:prstGeom>
        </p:spPr>
      </p:pic>
      <p:sp>
        <p:nvSpPr>
          <p:cNvPr id="38" name="TextBox 37">
            <a:extLst>
              <a:ext uri="{FF2B5EF4-FFF2-40B4-BE49-F238E27FC236}">
                <a16:creationId xmlns:a16="http://schemas.microsoft.com/office/drawing/2014/main" id="{93586FF1-D92E-E397-3D0E-9553761F70C3}"/>
              </a:ext>
            </a:extLst>
          </p:cNvPr>
          <p:cNvSpPr txBox="1"/>
          <p:nvPr/>
        </p:nvSpPr>
        <p:spPr>
          <a:xfrm>
            <a:off x="1156447" y="1434353"/>
            <a:ext cx="10186416" cy="1754326"/>
          </a:xfrm>
          <a:prstGeom prst="rect">
            <a:avLst/>
          </a:prstGeom>
          <a:noFill/>
        </p:spPr>
        <p:txBody>
          <a:bodyPr wrap="square" rtlCol="0">
            <a:spAutoFit/>
          </a:bodyPr>
          <a:lstStyle/>
          <a:p>
            <a:br>
              <a:rPr lang="en-US" dirty="0"/>
            </a:br>
            <a:r>
              <a:rPr lang="en-US" b="0" i="0" dirty="0">
                <a:solidFill>
                  <a:srgbClr val="0D0D0D"/>
                </a:solidFill>
                <a:effectLst/>
                <a:latin typeface="Söhne"/>
              </a:rPr>
              <a:t>This bar chart illustrates that sales of new products via tele-sales significantly surpass those from other sources, despite having fewer product listings compared to the website and Google. Interestingly, the number of product listings on tele-sales is equal to that of the Android product source. This suggests that tele-sales drive higher product orders and sales compared to other channels. Furthermore, within each product segment, the Platinum category outperforms others in terms of sales.</a:t>
            </a:r>
            <a:endParaRPr lang="en-IN" dirty="0"/>
          </a:p>
        </p:txBody>
      </p:sp>
    </p:spTree>
    <p:extLst>
      <p:ext uri="{BB962C8B-B14F-4D97-AF65-F5344CB8AC3E}">
        <p14:creationId xmlns:p14="http://schemas.microsoft.com/office/powerpoint/2010/main" val="249904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181B9F0-3629-31DF-C20E-CC59F8D197DA}"/>
              </a:ext>
            </a:extLst>
          </p:cNvPr>
          <p:cNvPicPr>
            <a:picLocks noChangeAspect="1"/>
          </p:cNvPicPr>
          <p:nvPr/>
        </p:nvPicPr>
        <p:blipFill>
          <a:blip r:embed="rId2"/>
          <a:stretch>
            <a:fillRect/>
          </a:stretch>
        </p:blipFill>
        <p:spPr>
          <a:xfrm>
            <a:off x="950259" y="97697"/>
            <a:ext cx="4025074" cy="6662606"/>
          </a:xfrm>
          <a:prstGeom prst="rect">
            <a:avLst/>
          </a:prstGeom>
        </p:spPr>
      </p:pic>
    </p:spTree>
    <p:extLst>
      <p:ext uri="{BB962C8B-B14F-4D97-AF65-F5344CB8AC3E}">
        <p14:creationId xmlns:p14="http://schemas.microsoft.com/office/powerpoint/2010/main" val="3855531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br>
              <a:rPr lang="en-US" dirty="0"/>
            </a:br>
            <a:r>
              <a:rPr lang="en-US" b="0" i="0" dirty="0">
                <a:solidFill>
                  <a:srgbClr val="0D0D0D"/>
                </a:solidFill>
                <a:effectLst/>
                <a:latin typeface="Söhne"/>
              </a:rPr>
              <a:t>Bulk pro analysis involves the examination of data in large quantities, typically using automated or semi-automated processes. It aims to identify patterns, trends, and insights within massive datasets efficiently. This analysis can uncover hidden relationships, anomalies, or opportunities that may not be apparent when looking at smaller subsets of data. By leveraging tools like statistical analysis, machine learning algorithms, or data visualization techniques, bulk pro analysis helps organizations make data-driven decisions, optimize processes, and gain a competitive edge in various industries.</a:t>
            </a:r>
            <a:endParaRPr lang="en-US" dirty="0"/>
          </a:p>
        </p:txBody>
      </p:sp>
    </p:spTree>
    <p:extLst>
      <p:ext uri="{BB962C8B-B14F-4D97-AF65-F5344CB8AC3E}">
        <p14:creationId xmlns:p14="http://schemas.microsoft.com/office/powerpoint/2010/main" val="94818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Aman Choudhary</a:t>
            </a:r>
          </a:p>
          <a:p>
            <a:r>
              <a:rPr lang="en-US" dirty="0"/>
              <a:t>Amanchoudhary11189.ac@gmail.com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0561DB6-A806-5646-E035-ED487EC8B3C3}"/>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74CA2664-3590-0856-C782-1A87156A0BCD}"/>
              </a:ext>
            </a:extLst>
          </p:cNvPr>
          <p:cNvSpPr>
            <a:spLocks noGrp="1"/>
          </p:cNvSpPr>
          <p:nvPr>
            <p:ph type="sldNum" sz="quarter" idx="12"/>
          </p:nvPr>
        </p:nvSpPr>
        <p:spPr/>
        <p:txBody>
          <a:bodyPr/>
          <a:lstStyle/>
          <a:p>
            <a:fld id="{48F63A3B-78C7-47BE-AE5E-E10140E04643}" type="slidenum">
              <a:rPr lang="en-US" smtClean="0"/>
              <a:t>2</a:t>
            </a:fld>
            <a:endParaRPr lang="en-US" dirty="0"/>
          </a:p>
        </p:txBody>
      </p:sp>
      <p:pic>
        <p:nvPicPr>
          <p:cNvPr id="5" name="Picture 4">
            <a:extLst>
              <a:ext uri="{FF2B5EF4-FFF2-40B4-BE49-F238E27FC236}">
                <a16:creationId xmlns:a16="http://schemas.microsoft.com/office/drawing/2014/main" id="{E088234D-A390-9D9D-401E-33D48CCC1961}"/>
              </a:ext>
            </a:extLst>
          </p:cNvPr>
          <p:cNvPicPr>
            <a:picLocks noChangeAspect="1"/>
          </p:cNvPicPr>
          <p:nvPr/>
        </p:nvPicPr>
        <p:blipFill>
          <a:blip r:embed="rId2"/>
          <a:stretch>
            <a:fillRect/>
          </a:stretch>
        </p:blipFill>
        <p:spPr>
          <a:xfrm>
            <a:off x="259080" y="200882"/>
            <a:ext cx="11572316" cy="6456236"/>
          </a:xfrm>
          <a:prstGeom prst="rect">
            <a:avLst/>
          </a:prstGeom>
        </p:spPr>
      </p:pic>
    </p:spTree>
    <p:extLst>
      <p:ext uri="{BB962C8B-B14F-4D97-AF65-F5344CB8AC3E}">
        <p14:creationId xmlns:p14="http://schemas.microsoft.com/office/powerpoint/2010/main" val="3871330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84C5C8-41EB-B0BA-47A7-39C0608690DB}"/>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682BED5B-7348-7261-36EB-FE8D32795B01}"/>
              </a:ext>
            </a:extLst>
          </p:cNvPr>
          <p:cNvSpPr>
            <a:spLocks noGrp="1"/>
          </p:cNvSpPr>
          <p:nvPr>
            <p:ph type="sldNum" sz="quarter" idx="12"/>
          </p:nvPr>
        </p:nvSpPr>
        <p:spPr/>
        <p:txBody>
          <a:bodyPr/>
          <a:lstStyle/>
          <a:p>
            <a:fld id="{48F63A3B-78C7-47BE-AE5E-E10140E04643}" type="slidenum">
              <a:rPr lang="en-US" smtClean="0"/>
              <a:t>3</a:t>
            </a:fld>
            <a:endParaRPr lang="en-US" dirty="0"/>
          </a:p>
        </p:txBody>
      </p:sp>
      <p:pic>
        <p:nvPicPr>
          <p:cNvPr id="5" name="Picture 4">
            <a:extLst>
              <a:ext uri="{FF2B5EF4-FFF2-40B4-BE49-F238E27FC236}">
                <a16:creationId xmlns:a16="http://schemas.microsoft.com/office/drawing/2014/main" id="{597FF186-6BA6-DEEA-90BC-0F0385E4B36A}"/>
              </a:ext>
            </a:extLst>
          </p:cNvPr>
          <p:cNvPicPr>
            <a:picLocks noChangeAspect="1"/>
          </p:cNvPicPr>
          <p:nvPr/>
        </p:nvPicPr>
        <p:blipFill>
          <a:blip r:embed="rId2"/>
          <a:stretch>
            <a:fillRect/>
          </a:stretch>
        </p:blipFill>
        <p:spPr>
          <a:xfrm>
            <a:off x="599308" y="332943"/>
            <a:ext cx="10993384" cy="6192114"/>
          </a:xfrm>
          <a:prstGeom prst="rect">
            <a:avLst/>
          </a:prstGeom>
        </p:spPr>
      </p:pic>
    </p:spTree>
    <p:extLst>
      <p:ext uri="{BB962C8B-B14F-4D97-AF65-F5344CB8AC3E}">
        <p14:creationId xmlns:p14="http://schemas.microsoft.com/office/powerpoint/2010/main" val="79967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EEC519-83D9-49E6-6563-06BDB09686FA}"/>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5F92AEE4-241C-256C-51F5-86D2DBAEEC87}"/>
              </a:ext>
            </a:extLst>
          </p:cNvPr>
          <p:cNvSpPr>
            <a:spLocks noGrp="1"/>
          </p:cNvSpPr>
          <p:nvPr>
            <p:ph type="sldNum" sz="quarter" idx="12"/>
          </p:nvPr>
        </p:nvSpPr>
        <p:spPr/>
        <p:txBody>
          <a:bodyPr/>
          <a:lstStyle/>
          <a:p>
            <a:fld id="{48F63A3B-78C7-47BE-AE5E-E10140E04643}" type="slidenum">
              <a:rPr lang="en-US" smtClean="0"/>
              <a:t>4</a:t>
            </a:fld>
            <a:endParaRPr lang="en-US" dirty="0"/>
          </a:p>
        </p:txBody>
      </p:sp>
      <p:pic>
        <p:nvPicPr>
          <p:cNvPr id="5" name="Picture 4">
            <a:extLst>
              <a:ext uri="{FF2B5EF4-FFF2-40B4-BE49-F238E27FC236}">
                <a16:creationId xmlns:a16="http://schemas.microsoft.com/office/drawing/2014/main" id="{AC67362E-4448-64A2-1158-A66D249300D4}"/>
              </a:ext>
            </a:extLst>
          </p:cNvPr>
          <p:cNvPicPr>
            <a:picLocks noChangeAspect="1"/>
          </p:cNvPicPr>
          <p:nvPr/>
        </p:nvPicPr>
        <p:blipFill>
          <a:blip r:embed="rId2"/>
          <a:stretch>
            <a:fillRect/>
          </a:stretch>
        </p:blipFill>
        <p:spPr>
          <a:xfrm>
            <a:off x="546913" y="323416"/>
            <a:ext cx="11098174" cy="6211167"/>
          </a:xfrm>
          <a:prstGeom prst="rect">
            <a:avLst/>
          </a:prstGeom>
        </p:spPr>
      </p:pic>
    </p:spTree>
    <p:extLst>
      <p:ext uri="{BB962C8B-B14F-4D97-AF65-F5344CB8AC3E}">
        <p14:creationId xmlns:p14="http://schemas.microsoft.com/office/powerpoint/2010/main" val="1240724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222751"/>
            <a:ext cx="6766560" cy="2989789"/>
          </a:xfrm>
        </p:spPr>
        <p:txBody>
          <a:bodyPr/>
          <a:lstStyle/>
          <a:p>
            <a:r>
              <a:rPr lang="en-US" dirty="0">
                <a:solidFill>
                  <a:srgbClr val="0D0D0D"/>
                </a:solidFill>
                <a:latin typeface="Söhne"/>
              </a:rPr>
              <a:t>Purpose of case study to analysis the </a:t>
            </a:r>
            <a:r>
              <a:rPr lang="en-US" b="0" i="0" dirty="0">
                <a:solidFill>
                  <a:srgbClr val="0D0D0D"/>
                </a:solidFill>
                <a:effectLst/>
                <a:latin typeface="Söhne"/>
              </a:rPr>
              <a:t> important numbers like how much we sell each month and each day, as well as how many products we sell on average each day. We'll also check out the new products we've added and how well they're selling. Plus, we'll see which channels and parts of our business are doing the best. </a:t>
            </a:r>
          </a:p>
          <a:p>
            <a:r>
              <a:rPr lang="en-US" dirty="0">
                <a:solidFill>
                  <a:srgbClr val="0D0D0D"/>
                </a:solidFill>
                <a:latin typeface="Söhne"/>
              </a:rPr>
              <a:t> with the key metrics of –</a:t>
            </a:r>
          </a:p>
          <a:p>
            <a:pPr marL="342900" indent="-342900">
              <a:buAutoNum type="arabicPeriod"/>
            </a:pPr>
            <a:r>
              <a:rPr lang="en-US" b="0" i="0" dirty="0">
                <a:solidFill>
                  <a:srgbClr val="0D0D0D"/>
                </a:solidFill>
                <a:effectLst/>
                <a:latin typeface="Söhne"/>
              </a:rPr>
              <a:t>Monthly total order quantity </a:t>
            </a:r>
          </a:p>
          <a:p>
            <a:pPr marL="342900" indent="-342900">
              <a:buAutoNum type="arabicPeriod"/>
            </a:pPr>
            <a:r>
              <a:rPr lang="en-US" b="0" i="0" dirty="0">
                <a:solidFill>
                  <a:srgbClr val="0D0D0D"/>
                </a:solidFill>
                <a:effectLst/>
                <a:latin typeface="Söhne"/>
              </a:rPr>
              <a:t> Daily total order quantity</a:t>
            </a:r>
          </a:p>
          <a:p>
            <a:pPr marL="342900" indent="-342900">
              <a:buAutoNum type="arabicPeriod"/>
            </a:pPr>
            <a:r>
              <a:rPr lang="en-US" b="0" i="0" dirty="0">
                <a:solidFill>
                  <a:srgbClr val="0D0D0D"/>
                </a:solidFill>
                <a:effectLst/>
                <a:latin typeface="Söhne"/>
              </a:rPr>
              <a:t> Average Daily order quantity per product</a:t>
            </a:r>
            <a:endParaRPr lang="en-US" dirty="0">
              <a:solidFill>
                <a:srgbClr val="0D0D0D"/>
              </a:solidFill>
              <a:latin typeface="Söhne"/>
            </a:endParaRPr>
          </a:p>
          <a:p>
            <a:pPr marL="342900" indent="-342900">
              <a:buAutoNum type="arabicPeriod"/>
            </a:pPr>
            <a:r>
              <a:rPr lang="en-US" b="0" i="0" dirty="0">
                <a:solidFill>
                  <a:srgbClr val="0D0D0D"/>
                </a:solidFill>
                <a:effectLst/>
                <a:latin typeface="Söhne"/>
              </a:rPr>
              <a:t> New products onboarded (Monthly / Weekly / Daily) </a:t>
            </a:r>
          </a:p>
          <a:p>
            <a:pPr marL="342900" indent="-342900">
              <a:buAutoNum type="arabicPeriod"/>
            </a:pPr>
            <a:r>
              <a:rPr lang="en-US" b="0" i="0" dirty="0">
                <a:solidFill>
                  <a:srgbClr val="0D0D0D"/>
                </a:solidFill>
                <a:effectLst/>
                <a:latin typeface="Söhne"/>
              </a:rPr>
              <a:t>Sales of new products onboarded (not every product that is listed on the website would actually be purchased)</a:t>
            </a:r>
            <a:endParaRPr lang="en-US" dirty="0">
              <a:solidFill>
                <a:srgbClr val="0D0D0D"/>
              </a:solidFill>
              <a:latin typeface="Söhne"/>
            </a:endParaRPr>
          </a:p>
          <a:p>
            <a:endParaRPr lang="en-US" dirty="0">
              <a:solidFill>
                <a:srgbClr val="0D0D0D"/>
              </a:solidFill>
              <a:latin typeface="Söhne"/>
            </a:endParaRPr>
          </a:p>
          <a:p>
            <a:endParaRPr lang="en-US" dirty="0">
              <a:solidFill>
                <a:srgbClr val="0D0D0D"/>
              </a:solidFill>
              <a:latin typeface="Söhne"/>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3767328" y="457200"/>
            <a:ext cx="3200400" cy="274320"/>
          </a:xfrm>
        </p:spPr>
        <p:txBody>
          <a:bodyPr/>
          <a:lstStyle/>
          <a:p>
            <a:r>
              <a:rPr lang="en-US" dirty="0" err="1"/>
              <a:t>Bulkpro</a:t>
            </a:r>
            <a:r>
              <a:rPr lang="en-US" dirty="0"/>
              <a:t> Analysis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US" sz="2400" dirty="0">
                <a:solidFill>
                  <a:schemeClr val="accent6"/>
                </a:solidFill>
                <a:latin typeface="Sabon Next LT" panose="02000500000000000000" pitchFamily="2" charset="0"/>
                <a:cs typeface="Sabon Next LT" panose="02000500000000000000" pitchFamily="2" charset="0"/>
              </a:rPr>
              <a:t>Finding Key Insights</a:t>
            </a:r>
          </a:p>
        </p:txBody>
      </p:sp>
    </p:spTree>
    <p:extLst>
      <p:ext uri="{BB962C8B-B14F-4D97-AF65-F5344CB8AC3E}">
        <p14:creationId xmlns:p14="http://schemas.microsoft.com/office/powerpoint/2010/main" val="295292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1. </a:t>
            </a:r>
            <a:r>
              <a:rPr lang="en-IN" dirty="0"/>
              <a:t>Monthly and weekly total order quantity</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9" name="Content Placeholder 8">
            <a:extLst>
              <a:ext uri="{FF2B5EF4-FFF2-40B4-BE49-F238E27FC236}">
                <a16:creationId xmlns:a16="http://schemas.microsoft.com/office/drawing/2014/main" id="{5F362008-220A-E5B2-7671-C8752AE3AACA}"/>
              </a:ext>
            </a:extLst>
          </p:cNvPr>
          <p:cNvPicPr>
            <a:picLocks noGrp="1" noChangeAspect="1"/>
          </p:cNvPicPr>
          <p:nvPr>
            <p:ph sz="half" idx="1"/>
          </p:nvPr>
        </p:nvPicPr>
        <p:blipFill>
          <a:blip r:embed="rId2"/>
          <a:stretch>
            <a:fillRect/>
          </a:stretch>
        </p:blipFill>
        <p:spPr>
          <a:xfrm>
            <a:off x="1205095" y="3020122"/>
            <a:ext cx="4200622" cy="2860723"/>
          </a:xfrm>
        </p:spPr>
      </p:pic>
      <p:pic>
        <p:nvPicPr>
          <p:cNvPr id="11" name="Picture 10">
            <a:extLst>
              <a:ext uri="{FF2B5EF4-FFF2-40B4-BE49-F238E27FC236}">
                <a16:creationId xmlns:a16="http://schemas.microsoft.com/office/drawing/2014/main" id="{5FC4E045-F821-6279-E2C2-11930B526941}"/>
              </a:ext>
            </a:extLst>
          </p:cNvPr>
          <p:cNvPicPr>
            <a:picLocks noChangeAspect="1"/>
          </p:cNvPicPr>
          <p:nvPr/>
        </p:nvPicPr>
        <p:blipFill>
          <a:blip r:embed="rId3"/>
          <a:stretch>
            <a:fillRect/>
          </a:stretch>
        </p:blipFill>
        <p:spPr>
          <a:xfrm>
            <a:off x="6786285" y="3020121"/>
            <a:ext cx="4276165" cy="2860723"/>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389120" y="2395728"/>
            <a:ext cx="7802880" cy="4363660"/>
          </a:xfrm>
        </p:spPr>
        <p:txBody>
          <a:bodyPr/>
          <a:lstStyle/>
          <a:p>
            <a:r>
              <a:rPr lang="en-US" b="0" i="0" dirty="0">
                <a:solidFill>
                  <a:srgbClr val="0D0D0D"/>
                </a:solidFill>
                <a:effectLst/>
                <a:latin typeface="Söhne"/>
              </a:rPr>
              <a:t>In February, </a:t>
            </a:r>
            <a:r>
              <a:rPr lang="en-US" b="0" i="0" dirty="0" err="1">
                <a:solidFill>
                  <a:srgbClr val="0D0D0D"/>
                </a:solidFill>
                <a:effectLst/>
                <a:latin typeface="Söhne"/>
              </a:rPr>
              <a:t>Bulkpro</a:t>
            </a:r>
            <a:r>
              <a:rPr lang="en-US" b="0" i="0" dirty="0">
                <a:solidFill>
                  <a:srgbClr val="0D0D0D"/>
                </a:solidFill>
                <a:effectLst/>
                <a:latin typeface="Söhne"/>
              </a:rPr>
              <a:t> experienced a significant increase in order quantity, with approximately 22,000 units ordered, surpassing all other months. Additionally, analysis by week number revealed that the 6th, 8th, and 9th weeks saw notably higher quantities ordered compared to other weeks.</a:t>
            </a:r>
            <a:endParaRPr lang="en-US" dirty="0"/>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a:xfrm>
            <a:off x="3611880" y="2052918"/>
            <a:ext cx="45719" cy="80682"/>
          </a:xfrm>
        </p:spPr>
        <p:txBody>
          <a:bodyPr/>
          <a:lstStyle/>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8" name="Text Placeholder 7">
            <a:extLst>
              <a:ext uri="{FF2B5EF4-FFF2-40B4-BE49-F238E27FC236}">
                <a16:creationId xmlns:a16="http://schemas.microsoft.com/office/drawing/2014/main" id="{F18392FA-AC1E-4500-5F90-08B7EF1931F3}"/>
              </a:ext>
            </a:extLst>
          </p:cNvPr>
          <p:cNvSpPr>
            <a:spLocks noGrp="1"/>
          </p:cNvSpPr>
          <p:nvPr>
            <p:ph type="body" sz="quarter" idx="14"/>
          </p:nvPr>
        </p:nvSpPr>
        <p:spPr/>
        <p:txBody>
          <a:bodyPr/>
          <a:lstStyle/>
          <a:p>
            <a:endParaRPr lang="en-IN" dirty="0"/>
          </a:p>
          <a:p>
            <a:endParaRPr lang="en-IN" dirty="0"/>
          </a:p>
        </p:txBody>
      </p:sp>
    </p:spTree>
    <p:extLst>
      <p:ext uri="{BB962C8B-B14F-4D97-AF65-F5344CB8AC3E}">
        <p14:creationId xmlns:p14="http://schemas.microsoft.com/office/powerpoint/2010/main" val="68568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758952" y="331694"/>
            <a:ext cx="10671048" cy="1766047"/>
          </a:xfrm>
        </p:spPr>
        <p:txBody>
          <a:bodyPr/>
          <a:lstStyle/>
          <a:p>
            <a:r>
              <a:rPr lang="en-US" dirty="0"/>
              <a:t>2. Daily total order quantity with  their average</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40" name="Picture 39">
            <a:extLst>
              <a:ext uri="{FF2B5EF4-FFF2-40B4-BE49-F238E27FC236}">
                <a16:creationId xmlns:a16="http://schemas.microsoft.com/office/drawing/2014/main" id="{761AE649-5DAB-0745-BDBE-CBB502C74471}"/>
              </a:ext>
            </a:extLst>
          </p:cNvPr>
          <p:cNvPicPr>
            <a:picLocks noChangeAspect="1"/>
          </p:cNvPicPr>
          <p:nvPr/>
        </p:nvPicPr>
        <p:blipFill>
          <a:blip r:embed="rId2"/>
          <a:stretch>
            <a:fillRect/>
          </a:stretch>
        </p:blipFill>
        <p:spPr>
          <a:xfrm>
            <a:off x="2572172" y="2917416"/>
            <a:ext cx="7576134" cy="3685687"/>
          </a:xfrm>
          <a:prstGeom prst="rect">
            <a:avLst/>
          </a:prstGeom>
        </p:spPr>
      </p:pic>
    </p:spTree>
    <p:extLst>
      <p:ext uri="{BB962C8B-B14F-4D97-AF65-F5344CB8AC3E}">
        <p14:creationId xmlns:p14="http://schemas.microsoft.com/office/powerpoint/2010/main" val="201193018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{C477045E-6E5A-4F37-AA8E-A154EEFBEBE0}tf78438558_win32</Template>
  <TotalTime>204</TotalTime>
  <Words>629</Words>
  <Application>Microsoft Office PowerPoint</Application>
  <PresentationFormat>Widescreen</PresentationFormat>
  <Paragraphs>48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Black</vt:lpstr>
      <vt:lpstr>Sabon Next LT</vt:lpstr>
      <vt:lpstr>Söhne</vt:lpstr>
      <vt:lpstr>Office Theme</vt:lpstr>
      <vt:lpstr>Bulkpro analysis </vt:lpstr>
      <vt:lpstr>PowerPoint Presentation</vt:lpstr>
      <vt:lpstr>PowerPoint Presentation</vt:lpstr>
      <vt:lpstr>PowerPoint Presentation</vt:lpstr>
      <vt:lpstr>Introduction</vt:lpstr>
      <vt:lpstr>PRIMARY GOALS</vt:lpstr>
      <vt:lpstr>1. Monthly and weekly total order quantity</vt:lpstr>
      <vt:lpstr>In February, Bulkpro experienced a significant increase in order quantity, with approximately 22,000 units ordered, surpassing all other months. Additionally, analysis by week number revealed that the 6th, 8th, and 9th weeks saw notably higher quantities ordered compared to other weeks.</vt:lpstr>
      <vt:lpstr>2. Daily total order quantity with  their average</vt:lpstr>
      <vt:lpstr>PowerPoint Presentation</vt:lpstr>
      <vt:lpstr>3. Average Daily order quantity per product </vt:lpstr>
      <vt:lpstr>4. New products onboarding  (monthly/ monthly/ daily)</vt:lpstr>
      <vt:lpstr>PowerPoint Presentation</vt:lpstr>
      <vt:lpstr>5. Sales of new products onboarded</vt:lpstr>
      <vt:lpstr>PowerPoint Presentation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Bulkpro analysis </dc:title>
  <dc:subject/>
  <dc:creator>amanchoudhary11189.ac@gmail.com</dc:creator>
  <cp:lastModifiedBy>amanchoudhary11189.ac@gmail.com</cp:lastModifiedBy>
  <cp:revision>1</cp:revision>
  <dcterms:created xsi:type="dcterms:W3CDTF">2024-02-15T07:37:36Z</dcterms:created>
  <dcterms:modified xsi:type="dcterms:W3CDTF">2024-02-15T11:01:38Z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