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1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362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5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19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5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6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2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7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09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9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3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8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DC92-5445-4580-9A18-75B33D367D4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7D4479-75F8-4FC2-9EEB-309603386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49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F25B-D496-B9B7-A15F-D7D5CF980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8" y="237392"/>
            <a:ext cx="7927731" cy="1591408"/>
          </a:xfrm>
        </p:spPr>
        <p:txBody>
          <a:bodyPr>
            <a:noAutofit/>
          </a:bodyPr>
          <a:lstStyle/>
          <a:p>
            <a:r>
              <a:rPr lang="en-US" sz="4000" dirty="0"/>
              <a:t>Interrupts in Computer Organization and </a:t>
            </a:r>
            <a:r>
              <a:rPr lang="en-US" sz="3600" dirty="0"/>
              <a:t>Architecture</a:t>
            </a:r>
            <a:endParaRPr lang="en-IN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2B972C-BD51-B4A4-7772-7260123240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15859" y="3128680"/>
            <a:ext cx="69163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Interrupts in Computer Organization and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Interrupt Hardware, Types of Interrupts, and Exceptions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Presenter 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Aman ,Aditya ,Astha ,Ayush ,Ankit ,Dolly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23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 01 /2025</a:t>
            </a:r>
          </a:p>
        </p:txBody>
      </p:sp>
    </p:spTree>
    <p:extLst>
      <p:ext uri="{BB962C8B-B14F-4D97-AF65-F5344CB8AC3E}">
        <p14:creationId xmlns:p14="http://schemas.microsoft.com/office/powerpoint/2010/main" val="26441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71B3-7965-420E-2F0B-4BB73F6E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4623"/>
            <a:ext cx="8596668" cy="568569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to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FA17-9028-D1AB-76D2-8C58DDA9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03" y="1608993"/>
            <a:ext cx="8596668" cy="441478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What is an Interrupt?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The interrupt is a signal emitted by hardware or software when a process or 	an event needs immediate attention. It alerts the processor to a high-	priority 	process requiring interruption of the current working process. In I/O  devices 	one of the bus control lines is dedicated for this purpose and is called the 	Interrupt Service Routine (ISR).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Purpose: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Efficient CPU Utilization:</a:t>
            </a:r>
            <a:r>
              <a:rPr lang="en-US" dirty="0">
                <a:solidFill>
                  <a:schemeClr val="tx1"/>
                </a:solidFill>
              </a:rPr>
              <a:t> Interrupts allow the CPU to perform other tasks instead of waiting for I/O operations to complete, thereby improving overall system efficiency.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Asynchronous Event Handling:</a:t>
            </a:r>
            <a:r>
              <a:rPr lang="en-US" dirty="0">
                <a:solidFill>
                  <a:schemeClr val="tx1"/>
                </a:solidFill>
              </a:rPr>
              <a:t> They enable the system to respond promptly to external events, such as user inputs or hardware signals, ensuring timely processing.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Multitasking Support:</a:t>
            </a:r>
            <a:r>
              <a:rPr lang="en-US" dirty="0">
                <a:solidFill>
                  <a:schemeClr val="tx1"/>
                </a:solidFill>
              </a:rPr>
              <a:t> Interrupts facilitate the implementation of multitasking by allowing the CPU to switch between different tasks or processes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5769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iro.medium.com/max/622/1*WIAAayNd__6spCjyk75eWA.jpeg">
            <a:extLst>
              <a:ext uri="{FF2B5EF4-FFF2-40B4-BE49-F238E27FC236}">
                <a16:creationId xmlns:a16="http://schemas.microsoft.com/office/drawing/2014/main" id="{A74B2840-8560-FFC5-FC61-F52AF544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85" y="712177"/>
            <a:ext cx="655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5F82BF-163F-755D-CB79-633856FEC123}"/>
              </a:ext>
            </a:extLst>
          </p:cNvPr>
          <p:cNvSpPr txBox="1"/>
          <p:nvPr/>
        </p:nvSpPr>
        <p:spPr>
          <a:xfrm>
            <a:off x="3613639" y="5600700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  <a:cs typeface="Arial" charset="0"/>
              </a:rPr>
              <a:t>Interrupt service routine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2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9B2B-C1AA-4054-6B07-864B454B8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6564" y="-409004"/>
            <a:ext cx="7766936" cy="1646302"/>
          </a:xfrm>
        </p:spPr>
        <p:txBody>
          <a:bodyPr/>
          <a:lstStyle/>
          <a:p>
            <a:r>
              <a:rPr lang="en-IN" sz="4400" dirty="0"/>
              <a:t>Types of Interrupt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908D4-18E3-F0C5-6FB8-F59EF387A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0697C-3F48-2AB5-06C4-4BCE49DB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9" y="1951891"/>
            <a:ext cx="7715578" cy="38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6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255549-774E-C92F-A003-E2605AF43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636" y="677008"/>
            <a:ext cx="7766936" cy="5864469"/>
          </a:xfrm>
        </p:spPr>
        <p:txBody>
          <a:bodyPr>
            <a:norm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Hardware Interrupts:</a:t>
            </a:r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 If the signal for the processor is from external device or hardware is called hardware interrupts. Example: from keyboard we will press the key to do some action this pressing of key in keyboard will generate a signal which is given to the processor to do action, such interrupts are called hardware interrupts. Hardware interrupts can be classified into two types they are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Maskable Interrupt:</a:t>
            </a:r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 The hardware interrupts which can be delayed when a much highest priority interrupt has occurred to the processor.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Non Maskable Interrupt:</a:t>
            </a:r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 The hardware which cannot be delayed and should process by the processor immediately.</a:t>
            </a:r>
          </a:p>
          <a:p>
            <a:pPr marL="742950" lvl="1" indent="-285750" algn="just" fontAlgn="base">
              <a:buFont typeface="+mj-lt"/>
              <a:buAutoNum type="arabicPeriod"/>
            </a:pPr>
            <a:endParaRPr lang="en-US" b="0" i="0" dirty="0">
              <a:solidFill>
                <a:srgbClr val="34444C"/>
              </a:solidFill>
              <a:effectLst/>
              <a:latin typeface="Open Sans" panose="020B0606030504020204" pitchFamily="34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Software Interrupts:</a:t>
            </a:r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 Software interrupt can also divided in to two types. They are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Normal Interrupts:</a:t>
            </a:r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 the interrupts which are caused by the software instructions are called software instructions.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Exception:</a:t>
            </a:r>
            <a:r>
              <a:rPr lang="en-US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 unplanned interrupts while executing a program is called Exception. For example: while executing a program if we got a value which should be divided by zero is called a exception.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28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E6BF-81AD-1DCA-0F76-66F5415AE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238" y="345321"/>
            <a:ext cx="9274003" cy="824056"/>
          </a:xfrm>
        </p:spPr>
        <p:txBody>
          <a:bodyPr/>
          <a:lstStyle/>
          <a:p>
            <a:r>
              <a:rPr lang="en-IN" sz="4400" dirty="0"/>
              <a:t>Identifying the source of Interrupts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C77C5-0BCE-CA49-7EEB-6FDA9B106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29" y="1679331"/>
            <a:ext cx="7766936" cy="455441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</a:rPr>
              <a:t>1.Polled Interrupt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Iterative checking of status or interrupt request lines of devices to identify pending interrupts.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Systematically polling devices to detect interrupt requests.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CPU periodically checks each device for interrupt status, determining if an interrupt is pending.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2. Vectored Interrupt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interrupt source is assigned a unique vector stored in an interrupt vector table.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interrupting device sends a signal with its specific vector to the CPU.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CPU uses this vector to directly jump to the corresponding Interrupt Service Routine (ISR).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Fast and direct identification of interrupt sources.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Devices signal their interrupt through a unique vector, enabling direct access to specific ISRs</a:t>
            </a:r>
            <a:endParaRPr lang="en-IN" b="1" dirty="0">
              <a:solidFill>
                <a:schemeClr val="tx1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65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1946-4E80-86A7-65D1-301C1AB0E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0627" y="-114581"/>
            <a:ext cx="9900137" cy="1096899"/>
          </a:xfrm>
        </p:spPr>
        <p:txBody>
          <a:bodyPr/>
          <a:lstStyle/>
          <a:p>
            <a:r>
              <a:rPr lang="en-IN" sz="4400" dirty="0"/>
              <a:t>Resolving the Source of Interrupt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5729A-7E0E-014C-E817-4089A664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813" y="1477109"/>
            <a:ext cx="7766936" cy="45632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1.</a:t>
            </a:r>
            <a:r>
              <a:rPr lang="en-IN" b="1" dirty="0">
                <a:solidFill>
                  <a:schemeClr val="tx1"/>
                </a:solidFill>
              </a:rPr>
              <a:t>Polling Method: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Iterative checking of devices to determine the source of the interrupt.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CPU sequentially polls each device until the interrupting device is identified.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Systematically resolving the interrupt source by checking each device in sequence.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Devices are polled in a predetermined order until the interrupting device is found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dirty="0">
                <a:solidFill>
                  <a:schemeClr val="tx1"/>
                </a:solidFill>
              </a:rPr>
              <a:t>2</a:t>
            </a:r>
            <a:r>
              <a:rPr lang="en-IN" b="1" dirty="0">
                <a:solidFill>
                  <a:schemeClr val="tx1"/>
                </a:solidFill>
              </a:rPr>
              <a:t>. Daisy Chaining: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Devices are connected in a chain, each with a unique priority level.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an interrupt occurs, the CPU identifies the source based on the priority level of the interrupting device in the chain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Efficiently resolving interrupt sources with a prioritized chaining mechanism.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1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DBC3-75A3-7BE8-CA31-A0126194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631" y="0"/>
            <a:ext cx="7766936" cy="945335"/>
          </a:xfrm>
        </p:spPr>
        <p:txBody>
          <a:bodyPr/>
          <a:lstStyle/>
          <a:p>
            <a:r>
              <a:rPr lang="en-IN" sz="4400" dirty="0"/>
              <a:t>Interrupt Processing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9EDF37-45AC-7C46-5B9B-3136D33EF1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74431" y="1402482"/>
            <a:ext cx="973143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Interrupt Signal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Continuous monitoring of interrupt lines or flags for device or system requests.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Interrupt Request (IRQ): </a:t>
            </a:r>
            <a:r>
              <a:rPr lang="en-IN" altLang="en-US" dirty="0">
                <a:solidFill>
                  <a:schemeClr val="tx1"/>
                </a:solidFill>
                <a:latin typeface="Arial" panose="020B0604020202020204" pitchFamily="34" charset="0"/>
              </a:rPr>
              <a:t>Device signals CPU with an interrupt request indicating an occurrence.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CPU State: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CPU preserves its current state, including program counter and register contents.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Acknowledge Interrupt: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CPU confirms interrupt receipt, potentially sending a signal back to the device.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Interrupt Vectoring 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CPU uses interrupt vector to locate the ISR’s(Interrupt Service Routine) address for specific interrupt source 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Jump to ISR: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IN" altLang="en-US" dirty="0">
                <a:solidFill>
                  <a:schemeClr val="tx1"/>
                </a:solidFill>
                <a:latin typeface="Arial" panose="020B0604020202020204" pitchFamily="34" charset="0"/>
              </a:rPr>
              <a:t>PU jumps to ISR’s address specified by interrupt vector or fixed location for a non vectored interrupts.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 ISR: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ISR performs necessary operations e.g. data read /write, flag updates.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Restore CPU State: </a:t>
            </a:r>
            <a:r>
              <a:rPr kumimoji="0" lang="en-I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 restores, including program counter and register contents.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from </a:t>
            </a:r>
            <a:r>
              <a:rPr lang="en-IN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Interrupt : </a:t>
            </a:r>
            <a:r>
              <a:rPr lang="en-IN" altLang="en-US" dirty="0">
                <a:solidFill>
                  <a:schemeClr val="tx1"/>
                </a:solidFill>
                <a:latin typeface="Arial" panose="020B0604020202020204" pitchFamily="34" charset="0"/>
              </a:rPr>
              <a:t>CPU executives return from interrupt instruction resuming control at the interrupted point.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 Execution</a:t>
            </a:r>
            <a:r>
              <a:rPr kumimoji="0" lang="en-I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Back to </a:t>
            </a:r>
            <a:r>
              <a:rPr lang="en-IN" altLang="en-US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kumimoji="0" lang="en-I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ormal program ,task execution continues.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61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796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Open Sans</vt:lpstr>
      <vt:lpstr>Trebuchet MS</vt:lpstr>
      <vt:lpstr>Wingdings</vt:lpstr>
      <vt:lpstr>Wingdings 3</vt:lpstr>
      <vt:lpstr>Facet</vt:lpstr>
      <vt:lpstr>Interrupts in Computer Organization and Architecture</vt:lpstr>
      <vt:lpstr>Introduction to Interrupts</vt:lpstr>
      <vt:lpstr>PowerPoint Presentation</vt:lpstr>
      <vt:lpstr>Types of Interrupt</vt:lpstr>
      <vt:lpstr>PowerPoint Presentation</vt:lpstr>
      <vt:lpstr>Identifying the source of Interrupts</vt:lpstr>
      <vt:lpstr>Resolving the Source of Interrupt</vt:lpstr>
      <vt:lpstr>Interrupt Processing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</dc:creator>
  <cp:lastModifiedBy>Vikas</cp:lastModifiedBy>
  <cp:revision>6</cp:revision>
  <dcterms:created xsi:type="dcterms:W3CDTF">2025-01-20T17:26:11Z</dcterms:created>
  <dcterms:modified xsi:type="dcterms:W3CDTF">2025-01-22T14:11:18Z</dcterms:modified>
</cp:coreProperties>
</file>