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570dd9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570dd9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move on to our own results on these experiments. </a:t>
            </a:r>
            <a:endParaRPr/>
          </a:p>
          <a:p>
            <a:pPr indent="0" lvl="0" marL="0" rtl="0" algn="l">
              <a:spcBef>
                <a:spcPts val="0"/>
              </a:spcBef>
              <a:spcAft>
                <a:spcPts val="0"/>
              </a:spcAft>
              <a:buNone/>
            </a:pPr>
            <a:r>
              <a:rPr lang="en"/>
              <a:t>No code was officially released with the paper; We implemented the method from scratch using the architecture details provided by the authors </a:t>
            </a:r>
            <a:endParaRPr/>
          </a:p>
          <a:p>
            <a:pPr indent="0" lvl="0" marL="0" rtl="0" algn="l">
              <a:spcBef>
                <a:spcPts val="0"/>
              </a:spcBef>
              <a:spcAft>
                <a:spcPts val="0"/>
              </a:spcAft>
              <a:buNone/>
            </a:pPr>
            <a:r>
              <a:rPr lang="en"/>
              <a:t>So we were able to get very similar test accuracies on both datasets, that is why we marked it in green which means this was reproducible </a:t>
            </a:r>
            <a:endParaRPr/>
          </a:p>
          <a:p>
            <a:pPr indent="0" lvl="0" marL="0" rtl="0" algn="l">
              <a:spcBef>
                <a:spcPts val="0"/>
              </a:spcBef>
              <a:spcAft>
                <a:spcPts val="0"/>
              </a:spcAft>
              <a:buNone/>
            </a:pPr>
            <a:r>
              <a:rPr lang="en"/>
              <a:t>The next experiment has a red headline because the quality in terms of interpretebility of explanations was not reproducible. On top we have here an example of a good explanation that is similarly interpretable than the authors’ examples but the lower one is an example for a bad explanation which is not realy human interpretable (a human can not make sense out of it) </a:t>
            </a:r>
            <a:endParaRPr/>
          </a:p>
          <a:p>
            <a:pPr indent="0" lvl="0" marL="0" rtl="0" algn="l">
              <a:spcBef>
                <a:spcPts val="0"/>
              </a:spcBef>
              <a:spcAft>
                <a:spcPts val="0"/>
              </a:spcAft>
              <a:buNone/>
            </a:pPr>
            <a:r>
              <a:rPr lang="en"/>
              <a:t>And we observed that the vast majority of the explanations actually looked more like the lower example. And we believe that the authors cherry-picked their results a 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study of the negative impact of the robustness regularisation on the accuracy we observed the same downward trend as the authors, however the drop in accuracy we experienced is a lot higher than reported by the authors. To compare: they reported a drop of about 4% points while we observed a drop of 15% point. So this is marked as dark orange because we observe the same tendency but the amount of the effect is not reproducible.</a:t>
            </a:r>
            <a:endParaRPr/>
          </a:p>
          <a:p>
            <a:pPr indent="0" lvl="0" marL="0" rtl="0" algn="l">
              <a:spcBef>
                <a:spcPts val="0"/>
              </a:spcBef>
              <a:spcAft>
                <a:spcPts val="0"/>
              </a:spcAft>
              <a:buNone/>
            </a:pPr>
            <a:r>
              <a:rPr lang="en"/>
              <a:t>These are the results we produced with our own implementation:</a:t>
            </a:r>
            <a:endParaRPr/>
          </a:p>
          <a:p>
            <a:pPr indent="-317500" lvl="0" marL="457200" rtl="0" algn="l">
              <a:spcBef>
                <a:spcPts val="0"/>
              </a:spcBef>
              <a:spcAft>
                <a:spcPts val="0"/>
              </a:spcAft>
              <a:buSzPts val="1400"/>
              <a:buAutoNum type="arabicPeriod"/>
            </a:pPr>
            <a:r>
              <a:rPr lang="en"/>
              <a:t>The test accuracies match the ones presented by the authors pretty well, there is only a small difference (this is why it is marked as green because we consider it reproducible)</a:t>
            </a:r>
            <a:endParaRPr/>
          </a:p>
          <a:p>
            <a:pPr indent="-317500" lvl="0" marL="457200" rtl="0" algn="l">
              <a:spcBef>
                <a:spcPts val="0"/>
              </a:spcBef>
              <a:spcAft>
                <a:spcPts val="0"/>
              </a:spcAft>
              <a:buSzPts val="1400"/>
              <a:buAutoNum type="arabicPeriod"/>
            </a:pPr>
            <a:r>
              <a:rPr lang="en"/>
              <a:t>When it comes to the Interpretability of explanations we observed that in the general case the results in the paper are not reproducible:</a:t>
            </a:r>
            <a:endParaRPr/>
          </a:p>
          <a:p>
            <a:pPr indent="0" lvl="0" marL="457200" rtl="0" algn="l">
              <a:spcBef>
                <a:spcPts val="0"/>
              </a:spcBef>
              <a:spcAft>
                <a:spcPts val="0"/>
              </a:spcAft>
              <a:buNone/>
            </a:pPr>
            <a:r>
              <a:rPr lang="en"/>
              <a:t>We can show that our implementation is able to produce explanations that are on the same level of the ones in the paper (which shows out implementation works in general) BUT this example was selected by hand and the majority of explanations looks like the second example which is not really interpretable -&gt; We believe that the authors cherry-picked the examples as they did not mention anything about how these examples were selected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tendency of the downward trend of accuracy for increasing regularization we observe is similar to the one presented in the original paper, however the impact of this effect is a lot bigger than in the authors paper. To compare: ~84.5-80.5% is 4% points difference whereas for us it was from 79%-64% 15% points less</a:t>
            </a:r>
            <a:endParaRPr/>
          </a:p>
          <a:p>
            <a:pPr indent="0" lvl="0" marL="457200" rtl="0" algn="l">
              <a:spcBef>
                <a:spcPts val="0"/>
              </a:spcBef>
              <a:spcAft>
                <a:spcPts val="0"/>
              </a:spcAft>
              <a:buNone/>
            </a:pPr>
            <a:r>
              <a:rPr lang="en"/>
              <a:t>-&gt; this implies that it might become an issue to use the framework if accuracy is important</a:t>
            </a:r>
            <a:endParaRPr/>
          </a:p>
          <a:p>
            <a:pPr indent="0" lvl="0" marL="457200" rtl="0" algn="l">
              <a:spcBef>
                <a:spcPts val="0"/>
              </a:spcBef>
              <a:spcAft>
                <a:spcPts val="0"/>
              </a:spcAft>
              <a:buNone/>
            </a:pPr>
            <a:r>
              <a:rPr lang="en"/>
              <a:t>The effect is reproducible the magnitude is NOT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Conclusion for reproducibility part: Reproducibility only very limited</a:t>
            </a:r>
            <a:endParaRPr/>
          </a:p>
          <a:p>
            <a:pPr indent="0" lvl="0" marL="0" rtl="0" algn="l">
              <a:spcBef>
                <a:spcPts val="0"/>
              </a:spcBef>
              <a:spcAft>
                <a:spcPts val="0"/>
              </a:spcAft>
              <a:buNone/>
            </a:pPr>
            <a:r>
              <a:rPr lang="en"/>
              <a:t>Then we come to to our second part of the paper: The Extensions… mic-drop -&gt; Ivan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e570dd9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e570dd9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570dd93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570dd9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enforce robustness so that similar inputs should give us similar explanations. One of the experiments the authors show in the paper is this kind of robustness study, where they alter an input image with Guassian noise and explore how the relevance scores change. We thought that Guassian noise is rather artificial and we need to find a way to test our model on semantically similar images. So we came up with a more natural way to find similar images from the dataset that we feed our model. As you can see from these plots the input is very much the same but not exactly and despite their differences the model is robust enough to depict similar concepts and similar relevance scores.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570dd93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570dd9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come to the main problem - we want the concepts to be interpretable so that the explanations make sense. To give meaning to the concepts, the authors propose the highest activation method which takes images from the dataset which activate each concept maximally. However, they mention another possibilities for how to visualize the concepts and here we have the highest contrast which is very much similar to the highest activation but it also tries to ensure that the rest of the concepts are activated as little as possible, somehow trying to isolate each specific concept. By comparing these it can be seen that the results are pretty different which according to us is one of the major drawbacks of the framework as it is. For example, i would like to point your attention at concept 4 which produces completely different results in both cases, so it is very hard to reason about its exact meaning. Lastly, we tried another approach proposed by the authors, to visualize the filters of the last layer of the encoder part of the autoencoder. However, as it can be seen from the plot in the left corner, again it is hard to give any meaningful interpretation to what they represent.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570dd93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570dd93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 up, in our opinion the current framework has some critical issues when it comes to the interpretation of concepts. Firstly, there isnt 1 systematic way to visualize the concept explanations which also leads to </a:t>
            </a:r>
            <a:r>
              <a:rPr lang="en"/>
              <a:t>inconsistent</a:t>
            </a:r>
            <a:r>
              <a:rPr lang="en"/>
              <a:t> explanations produced by the different techniques. That is a serious problem as it shows that the current model does not </a:t>
            </a:r>
            <a:r>
              <a:rPr lang="en"/>
              <a:t>fulfil</a:t>
            </a:r>
            <a:r>
              <a:rPr lang="en"/>
              <a:t> all the concept requirements and the concept interpretation might not be immediate to humans.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explanations are hard to interpret because they are not non-overlapping so it is hard to reason about what a certain concept means. We believe this is caused by the way the </a:t>
            </a:r>
            <a:r>
              <a:rPr lang="en"/>
              <a:t>authors generate their concepts - in other words using a sparse autoencoder. Although sparsity guarantees few activations in the concepts it does not guarantee that the concepts are actually going to be non-overlapping.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e570dd93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570dd93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propose an extension of the SENN framework.</a:t>
            </a:r>
            <a:endParaRPr/>
          </a:p>
          <a:p>
            <a:pPr indent="0" lvl="0" marL="0" rtl="0" algn="l">
              <a:spcBef>
                <a:spcPts val="0"/>
              </a:spcBef>
              <a:spcAft>
                <a:spcPts val="0"/>
              </a:spcAft>
              <a:buNone/>
            </a:pPr>
            <a:r>
              <a:rPr lang="en"/>
              <a:t>Where we enforce disentanglement on the basis concepts.</a:t>
            </a:r>
            <a:endParaRPr/>
          </a:p>
          <a:p>
            <a:pPr indent="0" lvl="0" marL="0" rtl="0" algn="l">
              <a:spcBef>
                <a:spcPts val="0"/>
              </a:spcBef>
              <a:spcAft>
                <a:spcPts val="0"/>
              </a:spcAft>
              <a:buNone/>
            </a:pPr>
            <a:r>
              <a:rPr lang="en"/>
              <a:t>What is disentanglement?</a:t>
            </a:r>
            <a:endParaRPr/>
          </a:p>
          <a:p>
            <a:pPr indent="0" lvl="0" marL="0" rtl="0" algn="l">
              <a:spcBef>
                <a:spcPts val="0"/>
              </a:spcBef>
              <a:spcAft>
                <a:spcPts val="0"/>
              </a:spcAft>
              <a:buNone/>
            </a:pPr>
            <a:r>
              <a:rPr lang="en"/>
              <a:t>Where the each dimension of the </a:t>
            </a:r>
            <a:r>
              <a:rPr lang="en"/>
              <a:t>representation</a:t>
            </a:r>
            <a:r>
              <a:rPr lang="en"/>
              <a:t> is independently sensitive to single generative factors.</a:t>
            </a:r>
            <a:endParaRPr/>
          </a:p>
          <a:p>
            <a:pPr indent="0" lvl="0" marL="0" rtl="0" algn="l">
              <a:spcBef>
                <a:spcPts val="0"/>
              </a:spcBef>
              <a:spcAft>
                <a:spcPts val="0"/>
              </a:spcAft>
              <a:buNone/>
            </a:pPr>
            <a:r>
              <a:rPr lang="en"/>
              <a:t>Like in the animation here.</a:t>
            </a:r>
            <a:endParaRPr/>
          </a:p>
          <a:p>
            <a:pPr indent="0" lvl="0" marL="0" rtl="0" algn="l">
              <a:spcBef>
                <a:spcPts val="0"/>
              </a:spcBef>
              <a:spcAft>
                <a:spcPts val="0"/>
              </a:spcAft>
              <a:buNone/>
            </a:pPr>
            <a:r>
              <a:rPr lang="en"/>
              <a:t>We aim to disentangle all the factors that influence predictions.</a:t>
            </a:r>
            <a:endParaRPr/>
          </a:p>
          <a:p>
            <a:pPr indent="0" lvl="0" marL="0" rtl="0" algn="l">
              <a:spcBef>
                <a:spcPts val="0"/>
              </a:spcBef>
              <a:spcAft>
                <a:spcPts val="0"/>
              </a:spcAft>
              <a:buNone/>
            </a:pPr>
            <a:r>
              <a:rPr lang="en"/>
              <a:t>Visualize them independently to have greater clarity and simplicity in the explanations.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570dd93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570dd93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570dd93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570dd93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 Beta Variational Auto Encoder to generate disentangled concepts.</a:t>
            </a:r>
            <a:endParaRPr/>
          </a:p>
          <a:p>
            <a:pPr indent="0" lvl="0" marL="0" rtl="0" algn="l">
              <a:spcBef>
                <a:spcPts val="0"/>
              </a:spcBef>
              <a:spcAft>
                <a:spcPts val="0"/>
              </a:spcAft>
              <a:buNone/>
            </a:pPr>
            <a:r>
              <a:rPr lang="en"/>
              <a:t>This is just a variation on the ELBO objective of a standard VAE.</a:t>
            </a:r>
            <a:endParaRPr/>
          </a:p>
          <a:p>
            <a:pPr indent="0" lvl="0" marL="0" rtl="0" algn="l">
              <a:spcBef>
                <a:spcPts val="0"/>
              </a:spcBef>
              <a:spcAft>
                <a:spcPts val="0"/>
              </a:spcAft>
              <a:buNone/>
            </a:pPr>
            <a:r>
              <a:rPr lang="en"/>
              <a:t>So the VAE learns a prior distribution on the latent space.</a:t>
            </a:r>
            <a:endParaRPr/>
          </a:p>
          <a:p>
            <a:pPr indent="0" lvl="0" marL="0" rtl="0" algn="l">
              <a:spcBef>
                <a:spcPts val="0"/>
              </a:spcBef>
              <a:spcAft>
                <a:spcPts val="0"/>
              </a:spcAft>
              <a:buNone/>
            </a:pPr>
            <a:r>
              <a:rPr lang="en"/>
              <a:t>And a beta VAE just enforces a stronger KL divergence loss on the latent space.</a:t>
            </a:r>
            <a:endParaRPr/>
          </a:p>
          <a:p>
            <a:pPr indent="0" lvl="0" marL="0" rtl="0" algn="l">
              <a:spcBef>
                <a:spcPts val="0"/>
              </a:spcBef>
              <a:spcAft>
                <a:spcPts val="0"/>
              </a:spcAft>
              <a:buNone/>
            </a:pPr>
            <a:r>
              <a:rPr lang="en"/>
              <a:t>This forces the latent space to resemble a uncorrelated multivariate gaussian</a:t>
            </a:r>
            <a:endParaRPr/>
          </a:p>
          <a:p>
            <a:pPr indent="0" lvl="0" marL="0" rtl="0" algn="l">
              <a:spcBef>
                <a:spcPts val="0"/>
              </a:spcBef>
              <a:spcAft>
                <a:spcPts val="0"/>
              </a:spcAft>
              <a:buNone/>
            </a:pPr>
            <a:r>
              <a:rPr lang="en"/>
              <a:t>Where the dimensions are independent.</a:t>
            </a:r>
            <a:endParaRPr/>
          </a:p>
          <a:p>
            <a:pPr indent="0" lvl="0" marL="0" rtl="0" algn="l">
              <a:spcBef>
                <a:spcPts val="0"/>
              </a:spcBef>
              <a:spcAft>
                <a:spcPts val="0"/>
              </a:spcAft>
              <a:buNone/>
            </a:pPr>
            <a:r>
              <a:rPr lang="en"/>
              <a:t>We use this Beta VAE as our Concept Encoder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e570e56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570e56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BVAE used as a Concept Encoder</a:t>
            </a:r>
            <a:endParaRPr/>
          </a:p>
          <a:p>
            <a:pPr indent="0" lvl="0" marL="0" rtl="0" algn="l">
              <a:spcBef>
                <a:spcPts val="0"/>
              </a:spcBef>
              <a:spcAft>
                <a:spcPts val="0"/>
              </a:spcAft>
              <a:buNone/>
            </a:pPr>
            <a:r>
              <a:rPr lang="en"/>
              <a:t>The decoder is used to generate prototypes</a:t>
            </a:r>
            <a:endParaRPr/>
          </a:p>
          <a:p>
            <a:pPr indent="0" lvl="0" marL="0" rtl="0" algn="l">
              <a:spcBef>
                <a:spcPts val="0"/>
              </a:spcBef>
              <a:spcAft>
                <a:spcPts val="0"/>
              </a:spcAft>
              <a:buNone/>
            </a:pPr>
            <a:r>
              <a:rPr lang="en"/>
              <a:t>Variance of prototypes shows you the meaning of a concept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e570e56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570e56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570dd93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570dd93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e570e56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e570e56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55e5aa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55e5aa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5ed4d1b1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5ed4d1b1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5ed4d1b1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5ed4d1b1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e55e5aaa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55e5aaa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that you know the basics I will continue with the reproducibility experiments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e55e5aaa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55e5aaa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summarized the main results of the original paper</a:t>
            </a:r>
            <a:endParaRPr/>
          </a:p>
          <a:p>
            <a:pPr indent="0" lvl="0" marL="0" rtl="0" algn="l">
              <a:spcBef>
                <a:spcPts val="0"/>
              </a:spcBef>
              <a:spcAft>
                <a:spcPts val="0"/>
              </a:spcAft>
              <a:buNone/>
            </a:pPr>
            <a:r>
              <a:rPr lang="en"/>
              <a:t>We focused on two datasets, one of them is the MNIST dataset which is a representative dataset for the image domain and the other one is the Compas (Recidivism Risk Score dataset) which is a nice example of tabular data which is especially interesting for the FACT community because it is a classification task on how likely a convicted person will commit a crime again and some features contain sensitive data like gender,age or race. So it is interesting to see on which features the model’s decision is based. </a:t>
            </a:r>
            <a:endParaRPr/>
          </a:p>
          <a:p>
            <a:pPr indent="0" lvl="0" marL="0" rtl="0" algn="l">
              <a:spcBef>
                <a:spcPts val="0"/>
              </a:spcBef>
              <a:spcAft>
                <a:spcPts val="0"/>
              </a:spcAft>
              <a:buNone/>
            </a:pPr>
            <a:r>
              <a:rPr lang="en"/>
              <a:t>As you can see the achieved test accuracies are quite high, but to be honest both of these datasets are very simple</a:t>
            </a:r>
            <a:endParaRPr/>
          </a:p>
          <a:p>
            <a:pPr indent="0" lvl="0" marL="0" rtl="0" algn="l">
              <a:spcBef>
                <a:spcPts val="0"/>
              </a:spcBef>
              <a:spcAft>
                <a:spcPts val="0"/>
              </a:spcAft>
              <a:buNone/>
            </a:pPr>
            <a:r>
              <a:rPr lang="en"/>
              <a:t>The main experiment is concerned about the interpretebility of the explanations. So looking at this first example of digit 9 the most relevant concept predicted by the model is concept number 3; looking at this concept the prototypes share the property of a diagonal dash and this is why the explanation makes sense as this stroke is also present in the digit 9. (The concept are here represented with some prototypes that activate the specific concept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Robustness term in the loss that omar talked about is a kind of regularisation that enforces the model to have only small changes in the predicted relevances for small changes in the input. As the regularisation constrains the model there is a natural trade-off between the accuracy and the amount of robustnes regularisation. This effect </a:t>
            </a:r>
            <a:r>
              <a:rPr lang="en">
                <a:solidFill>
                  <a:schemeClr val="dk1"/>
                </a:solidFill>
              </a:rPr>
              <a:t>is shown in this figure (on the right)</a:t>
            </a:r>
            <a:r>
              <a:rPr lang="en"/>
              <a:t>, p</a:t>
            </a:r>
            <a:r>
              <a:rPr lang="en"/>
              <a:t>lease ignore the bars and only look at the red curve. The Y axis is the accuracy and on the x axis we have an increasing  amount of regularisation, and the authors observed a downward trend of the accuracy with increasing regularizsation as was to expect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authors used several different datasets. we decided on testing on two datasets, namely, MNIST and COMPAS to have a representative example for image data as well as tabular data</a:t>
            </a:r>
            <a:endParaRPr/>
          </a:p>
          <a:p>
            <a:pPr indent="0" lvl="0" marL="0" rtl="0" algn="l">
              <a:spcBef>
                <a:spcPts val="0"/>
              </a:spcBef>
              <a:spcAft>
                <a:spcPts val="0"/>
              </a:spcAft>
              <a:buNone/>
            </a:pPr>
            <a:r>
              <a:rPr lang="en">
                <a:solidFill>
                  <a:schemeClr val="dk1"/>
                </a:solidFill>
              </a:rPr>
              <a:t>COMPAS contains data about whether or not a convicted criminal will commit a crime again  or not (features contain race, age -&gt; interesting how model decides because of fairnes)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look at three different aspects, and this slide shows the results reported by the AUTHORS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 1. Is the classification performance reproducible with the architecture and hyperparameters details provided </a:t>
            </a:r>
            <a:endParaRPr>
              <a:solidFill>
                <a:schemeClr val="dk1"/>
              </a:solidFill>
            </a:endParaRPr>
          </a:p>
          <a:p>
            <a:pPr indent="0" lvl="0" marL="457200" rtl="0" algn="l">
              <a:spcBef>
                <a:spcPts val="0"/>
              </a:spcBef>
              <a:spcAft>
                <a:spcPts val="0"/>
              </a:spcAft>
              <a:buNone/>
            </a:pPr>
            <a:r>
              <a:rPr lang="en">
                <a:solidFill>
                  <a:schemeClr val="dk1"/>
                </a:solidFill>
              </a:rPr>
              <a:t>	- 98.7% sounds high but is not hard to achieve for MNIST and also COMPAS is rather simple (only 11 input features)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2. The main contribution of the paper is to generate human interpretable explanations of the model’s prediction, this example is from the paper</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-left: two MNIST test set examples, middle: relevances from parameterizer, right: representation of concepts via prototypes (examples from dataset that activate the concept the most)</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-The authors argue that the positive contribution of concept 3 for digit 9 is because 7s look most similar to 9s and the rest is negative because they look dissimilar.</a:t>
            </a:r>
            <a:endParaRPr>
              <a:solidFill>
                <a:schemeClr val="dk1"/>
              </a:solidFill>
            </a:endParaRPr>
          </a:p>
          <a:p>
            <a:pPr indent="0" lvl="0" marL="457200" rtl="0" algn="l">
              <a:spcBef>
                <a:spcPts val="0"/>
              </a:spcBef>
              <a:spcAft>
                <a:spcPts val="0"/>
              </a:spcAft>
              <a:buNone/>
            </a:pPr>
            <a:r>
              <a:rPr lang="en">
                <a:solidFill>
                  <a:schemeClr val="dk1"/>
                </a:solidFill>
              </a:rPr>
              <a:t>Same in the second example and concept 3 gets activated because of the diagonal dash</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3. Ignore vertical bars! Robustness loss component which should enforce stability regularizes the model to be locally linear to make explanations similar for similar inputs BUT this comes at cost of reduced accuracy: Trade-off: in most cases not too bad and even in extreme cases it is still ok (from 84.5% to 80.5%)</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15.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0.gif"/><Relationship Id="rId5" Type="http://schemas.openxmlformats.org/officeDocument/2006/relationships/image" Target="../media/image19.gif"/><Relationship Id="rId6" Type="http://schemas.openxmlformats.org/officeDocument/2006/relationships/image" Target="../media/image2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rxiv.org/abs/1806.07538" TargetMode="External"/><Relationship Id="rId4" Type="http://schemas.openxmlformats.org/officeDocument/2006/relationships/hyperlink" Target="https://arxiv.org/abs/1806.07538" TargetMode="External"/><Relationship Id="rId5" Type="http://schemas.openxmlformats.org/officeDocument/2006/relationships/hyperlink" Target="https://lilianweng.github.io/lil-log/2018/08/12/from-autoencoder-to-beta-vae.html" TargetMode="External"/><Relationship Id="rId6" Type="http://schemas.openxmlformats.org/officeDocument/2006/relationships/hyperlink" Target="https://ai.googleblog.com/2019/04/evaluating-unsupervised-learning-of.html" TargetMode="External"/><Relationship Id="rId7" Type="http://schemas.openxmlformats.org/officeDocument/2006/relationships/hyperlink" Target="https://ai.googleblog.com/2019/04/evaluating-unsupervised-learning-of.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S</a:t>
            </a:r>
            <a:r>
              <a:rPr lang="en"/>
              <a:t>elf-</a:t>
            </a:r>
            <a:r>
              <a:rPr b="1" lang="en">
                <a:solidFill>
                  <a:schemeClr val="lt2"/>
                </a:solidFill>
              </a:rPr>
              <a:t>E</a:t>
            </a:r>
            <a:r>
              <a:rPr lang="en"/>
              <a:t>xplaining </a:t>
            </a:r>
            <a:r>
              <a:rPr b="1" lang="en">
                <a:solidFill>
                  <a:schemeClr val="lt2"/>
                </a:solidFill>
              </a:rPr>
              <a:t>N</a:t>
            </a:r>
            <a:r>
              <a:rPr lang="en"/>
              <a:t>eural </a:t>
            </a:r>
            <a:r>
              <a:rPr b="1" lang="en">
                <a:solidFill>
                  <a:schemeClr val="lt2"/>
                </a:solidFill>
              </a:rPr>
              <a:t>N</a:t>
            </a:r>
            <a:r>
              <a:rPr lang="en"/>
              <a:t>etworks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review with extensions</a:t>
            </a:r>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 name="Google Shape;62;p13"/>
          <p:cNvSpPr txBox="1"/>
          <p:nvPr/>
        </p:nvSpPr>
        <p:spPr>
          <a:xfrm>
            <a:off x="512700" y="1251450"/>
            <a:ext cx="38343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Old Standard TT"/>
                <a:ea typeface="Old Standard TT"/>
                <a:cs typeface="Old Standard TT"/>
                <a:sym typeface="Old Standard TT"/>
              </a:rPr>
              <a:t>Towards Robust Interpretability with</a:t>
            </a:r>
            <a:endParaRPr sz="15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Reproduced</a:t>
            </a:r>
            <a:r>
              <a:rPr lang="en"/>
              <a:t> Experimental Results</a:t>
            </a:r>
            <a:endParaRPr/>
          </a:p>
        </p:txBody>
      </p:sp>
      <p:sp>
        <p:nvSpPr>
          <p:cNvPr id="143" name="Google Shape;143;p22"/>
          <p:cNvSpPr txBox="1"/>
          <p:nvPr>
            <p:ph idx="1" type="body"/>
          </p:nvPr>
        </p:nvSpPr>
        <p:spPr>
          <a:xfrm>
            <a:off x="311700" y="1171675"/>
            <a:ext cx="3999900" cy="10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8761D"/>
                </a:solidFill>
              </a:rPr>
              <a:t>Accuracy on MNIST (Image Data)</a:t>
            </a:r>
            <a:endParaRPr b="1">
              <a:solidFill>
                <a:srgbClr val="38761D"/>
              </a:solidFill>
            </a:endParaRPr>
          </a:p>
          <a:p>
            <a:pPr indent="0" lvl="0" marL="0" rtl="0" algn="ctr">
              <a:spcBef>
                <a:spcPts val="1600"/>
              </a:spcBef>
              <a:spcAft>
                <a:spcPts val="1600"/>
              </a:spcAft>
              <a:buNone/>
            </a:pPr>
            <a:r>
              <a:rPr b="1" lang="en" sz="2400">
                <a:solidFill>
                  <a:srgbClr val="38761D"/>
                </a:solidFill>
              </a:rPr>
              <a:t>98.9%</a:t>
            </a:r>
            <a:r>
              <a:rPr b="1" lang="en"/>
              <a:t> </a:t>
            </a:r>
            <a:r>
              <a:rPr lang="en"/>
              <a:t> </a:t>
            </a:r>
            <a:endParaRPr/>
          </a:p>
        </p:txBody>
      </p:sp>
      <p:sp>
        <p:nvSpPr>
          <p:cNvPr id="144" name="Google Shape;14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2"/>
          <p:cNvSpPr txBox="1"/>
          <p:nvPr>
            <p:ph idx="2" type="body"/>
          </p:nvPr>
        </p:nvSpPr>
        <p:spPr>
          <a:xfrm>
            <a:off x="4832400" y="1171675"/>
            <a:ext cx="3999900" cy="10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38761D"/>
                </a:solidFill>
              </a:rPr>
              <a:t>Accuracy on COMPAS (Tabular Data)</a:t>
            </a:r>
            <a:endParaRPr b="1">
              <a:solidFill>
                <a:srgbClr val="38761D"/>
              </a:solidFill>
            </a:endParaRPr>
          </a:p>
          <a:p>
            <a:pPr indent="0" lvl="0" marL="0" rtl="0" algn="ctr">
              <a:spcBef>
                <a:spcPts val="1600"/>
              </a:spcBef>
              <a:spcAft>
                <a:spcPts val="1600"/>
              </a:spcAft>
              <a:buClr>
                <a:schemeClr val="dk1"/>
              </a:buClr>
              <a:buSzPts val="1100"/>
              <a:buFont typeface="Arial"/>
              <a:buNone/>
            </a:pPr>
            <a:r>
              <a:rPr b="1" lang="en" sz="2400">
                <a:solidFill>
                  <a:srgbClr val="38761D"/>
                </a:solidFill>
              </a:rPr>
              <a:t>80.9%</a:t>
            </a:r>
            <a:endParaRPr b="1"/>
          </a:p>
        </p:txBody>
      </p:sp>
      <p:sp>
        <p:nvSpPr>
          <p:cNvPr id="146" name="Google Shape;146;p22"/>
          <p:cNvSpPr txBox="1"/>
          <p:nvPr>
            <p:ph idx="2" type="body"/>
          </p:nvPr>
        </p:nvSpPr>
        <p:spPr>
          <a:xfrm>
            <a:off x="458625" y="2291325"/>
            <a:ext cx="3999900" cy="169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990000"/>
                </a:solidFill>
                <a:highlight>
                  <a:srgbClr val="F4CCCC"/>
                </a:highlight>
              </a:rPr>
              <a:t>Interpretability of Explanations</a:t>
            </a:r>
            <a:endParaRPr b="1">
              <a:solidFill>
                <a:srgbClr val="990000"/>
              </a:solidFill>
              <a:highlight>
                <a:srgbClr val="F4CCCC"/>
              </a:highlight>
            </a:endParaRPr>
          </a:p>
        </p:txBody>
      </p:sp>
      <p:sp>
        <p:nvSpPr>
          <p:cNvPr id="147" name="Google Shape;147;p22"/>
          <p:cNvSpPr txBox="1"/>
          <p:nvPr>
            <p:ph idx="2" type="body"/>
          </p:nvPr>
        </p:nvSpPr>
        <p:spPr>
          <a:xfrm>
            <a:off x="4832400" y="2291325"/>
            <a:ext cx="3999900" cy="169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B45F06"/>
                </a:solidFill>
              </a:rPr>
              <a:t>Accuracy trade-off with Regularization</a:t>
            </a:r>
            <a:endParaRPr b="1">
              <a:solidFill>
                <a:srgbClr val="B45F06"/>
              </a:solidFill>
            </a:endParaRPr>
          </a:p>
        </p:txBody>
      </p:sp>
      <p:pic>
        <p:nvPicPr>
          <p:cNvPr id="148" name="Google Shape;148;p22"/>
          <p:cNvPicPr preferRelativeResize="0"/>
          <p:nvPr/>
        </p:nvPicPr>
        <p:blipFill>
          <a:blip r:embed="rId3">
            <a:alphaModFix/>
          </a:blip>
          <a:stretch>
            <a:fillRect/>
          </a:stretch>
        </p:blipFill>
        <p:spPr>
          <a:xfrm>
            <a:off x="110175" y="2707875"/>
            <a:ext cx="5430774" cy="1694400"/>
          </a:xfrm>
          <a:prstGeom prst="rect">
            <a:avLst/>
          </a:prstGeom>
          <a:noFill/>
          <a:ln>
            <a:noFill/>
          </a:ln>
        </p:spPr>
      </p:pic>
      <p:pic>
        <p:nvPicPr>
          <p:cNvPr id="149" name="Google Shape;149;p22"/>
          <p:cNvPicPr preferRelativeResize="0"/>
          <p:nvPr/>
        </p:nvPicPr>
        <p:blipFill>
          <a:blip r:embed="rId4">
            <a:alphaModFix/>
          </a:blip>
          <a:stretch>
            <a:fillRect/>
          </a:stretch>
        </p:blipFill>
        <p:spPr>
          <a:xfrm>
            <a:off x="5779759" y="2707875"/>
            <a:ext cx="2105178" cy="169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Extensions</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2808000" cy="119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Study of</a:t>
            </a:r>
            <a:endParaRPr>
              <a:solidFill>
                <a:srgbClr val="000000"/>
              </a:solidFill>
            </a:endParaRPr>
          </a:p>
          <a:p>
            <a:pPr indent="0" lvl="0" marL="0" rtl="0" algn="l">
              <a:spcBef>
                <a:spcPts val="0"/>
              </a:spcBef>
              <a:spcAft>
                <a:spcPts val="0"/>
              </a:spcAft>
              <a:buNone/>
            </a:pPr>
            <a:r>
              <a:rPr lang="en">
                <a:solidFill>
                  <a:srgbClr val="000000"/>
                </a:solidFill>
              </a:rPr>
              <a:t>Robustness</a:t>
            </a:r>
            <a:endParaRPr>
              <a:solidFill>
                <a:srgbClr val="000000"/>
              </a:solidFill>
            </a:endParaRPr>
          </a:p>
          <a:p>
            <a:pPr indent="0" lvl="0" marL="0" rtl="0" algn="l">
              <a:spcBef>
                <a:spcPts val="0"/>
              </a:spcBef>
              <a:spcAft>
                <a:spcPts val="0"/>
              </a:spcAft>
              <a:buNone/>
            </a:pPr>
            <a:r>
              <a:rPr lang="en">
                <a:solidFill>
                  <a:srgbClr val="000000"/>
                </a:solidFill>
              </a:rPr>
              <a:t>Regularization</a:t>
            </a:r>
            <a:endParaRPr>
              <a:solidFill>
                <a:srgbClr val="000000"/>
              </a:solidFill>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rotWithShape="1">
          <a:blip r:embed="rId3">
            <a:alphaModFix/>
          </a:blip>
          <a:srcRect b="0" l="0" r="16839" t="0"/>
          <a:stretch/>
        </p:blipFill>
        <p:spPr>
          <a:xfrm>
            <a:off x="4422600" y="362458"/>
            <a:ext cx="4049850" cy="1755693"/>
          </a:xfrm>
          <a:prstGeom prst="rect">
            <a:avLst/>
          </a:prstGeom>
          <a:noFill/>
          <a:ln>
            <a:noFill/>
          </a:ln>
          <a:effectLst>
            <a:outerShdw blurRad="57150" rotWithShape="0" algn="bl" dir="5400000" dist="19050">
              <a:srgbClr val="000000">
                <a:alpha val="50000"/>
              </a:srgbClr>
            </a:outerShdw>
          </a:effectLst>
        </p:spPr>
      </p:pic>
      <p:pic>
        <p:nvPicPr>
          <p:cNvPr id="163" name="Google Shape;163;p24"/>
          <p:cNvPicPr preferRelativeResize="0"/>
          <p:nvPr/>
        </p:nvPicPr>
        <p:blipFill>
          <a:blip r:embed="rId4">
            <a:alphaModFix/>
          </a:blip>
          <a:stretch>
            <a:fillRect/>
          </a:stretch>
        </p:blipFill>
        <p:spPr>
          <a:xfrm>
            <a:off x="4422588" y="2195350"/>
            <a:ext cx="4049875" cy="2725625"/>
          </a:xfrm>
          <a:prstGeom prst="rect">
            <a:avLst/>
          </a:prstGeom>
          <a:noFill/>
          <a:ln>
            <a:noFill/>
          </a:ln>
          <a:effectLst>
            <a:outerShdw blurRad="57150" rotWithShape="0" algn="bl" dir="5400000" dist="19050">
              <a:srgbClr val="000000">
                <a:alpha val="50000"/>
              </a:srgbClr>
            </a:outerShdw>
          </a:effectLst>
        </p:spPr>
      </p:pic>
      <p:sp>
        <p:nvSpPr>
          <p:cNvPr id="164" name="Google Shape;164;p24"/>
          <p:cNvSpPr txBox="1"/>
          <p:nvPr>
            <p:ph idx="1" type="body"/>
          </p:nvPr>
        </p:nvSpPr>
        <p:spPr>
          <a:xfrm>
            <a:off x="311700" y="1641425"/>
            <a:ext cx="3339300" cy="292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04800" lvl="0" marL="457200" rtl="0" algn="l">
              <a:spcBef>
                <a:spcPts val="1600"/>
              </a:spcBef>
              <a:spcAft>
                <a:spcPts val="0"/>
              </a:spcAft>
              <a:buSzPts val="1200"/>
              <a:buChar char="●"/>
            </a:pPr>
            <a:r>
              <a:rPr lang="en"/>
              <a:t>Original Experiment </a:t>
            </a:r>
            <a:endParaRPr/>
          </a:p>
          <a:p>
            <a:pPr indent="-304800" lvl="1" marL="914400" rtl="0" algn="l">
              <a:spcBef>
                <a:spcPts val="0"/>
              </a:spcBef>
              <a:spcAft>
                <a:spcPts val="0"/>
              </a:spcAft>
              <a:buSzPts val="1200"/>
              <a:buChar char="○"/>
            </a:pPr>
            <a:r>
              <a:rPr lang="en"/>
              <a:t>Add Gaussian noise to input</a:t>
            </a:r>
            <a:endParaRPr/>
          </a:p>
          <a:p>
            <a:pPr indent="-304800" lvl="1" marL="914400" rtl="0" algn="l">
              <a:spcBef>
                <a:spcPts val="0"/>
              </a:spcBef>
              <a:spcAft>
                <a:spcPts val="0"/>
              </a:spcAft>
              <a:buSzPts val="1200"/>
              <a:buChar char="○"/>
            </a:pPr>
            <a:r>
              <a:rPr lang="en"/>
              <a:t>Do relevance parameters vary?</a:t>
            </a:r>
            <a:endParaRPr/>
          </a:p>
          <a:p>
            <a:pPr indent="0" lvl="0" marL="914400" rtl="0" algn="l">
              <a:spcBef>
                <a:spcPts val="1600"/>
              </a:spcBef>
              <a:spcAft>
                <a:spcPts val="0"/>
              </a:spcAft>
              <a:buNone/>
            </a:pPr>
            <a:r>
              <a:t/>
            </a:r>
            <a:endParaRPr/>
          </a:p>
          <a:p>
            <a:pPr indent="-304800" lvl="0" marL="457200" rtl="0" algn="l">
              <a:spcBef>
                <a:spcPts val="1600"/>
              </a:spcBef>
              <a:spcAft>
                <a:spcPts val="0"/>
              </a:spcAft>
              <a:buSzPts val="1200"/>
              <a:buChar char="●"/>
            </a:pPr>
            <a:r>
              <a:rPr lang="en"/>
              <a:t>Our Experiment</a:t>
            </a:r>
            <a:endParaRPr/>
          </a:p>
          <a:p>
            <a:pPr indent="-304800" lvl="1" marL="914400" rtl="0" algn="l">
              <a:spcBef>
                <a:spcPts val="0"/>
              </a:spcBef>
              <a:spcAft>
                <a:spcPts val="0"/>
              </a:spcAft>
              <a:buSzPts val="1200"/>
              <a:buChar char="○"/>
            </a:pPr>
            <a:r>
              <a:rPr lang="en"/>
              <a:t>Find semantically similar inputs</a:t>
            </a:r>
            <a:endParaRPr/>
          </a:p>
          <a:p>
            <a:pPr indent="-304800" lvl="1" marL="914400" rtl="0" algn="l">
              <a:spcBef>
                <a:spcPts val="0"/>
              </a:spcBef>
              <a:spcAft>
                <a:spcPts val="0"/>
              </a:spcAft>
              <a:buSzPts val="1200"/>
              <a:buChar char="○"/>
            </a:pPr>
            <a:r>
              <a:rPr lang="en"/>
              <a:t>Do relevance parameters vary?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25"/>
          <p:cNvSpPr txBox="1"/>
          <p:nvPr>
            <p:ph type="title"/>
          </p:nvPr>
        </p:nvSpPr>
        <p:spPr>
          <a:xfrm>
            <a:off x="524100" y="555600"/>
            <a:ext cx="2595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90000"/>
                </a:solidFill>
                <a:highlight>
                  <a:srgbClr val="F4CCCC"/>
                </a:highlight>
              </a:rPr>
              <a:t>Interpretability</a:t>
            </a:r>
            <a:endParaRPr>
              <a:solidFill>
                <a:srgbClr val="990000"/>
              </a:solidFill>
              <a:highlight>
                <a:srgbClr val="F4CCCC"/>
              </a:highlight>
            </a:endParaRPr>
          </a:p>
          <a:p>
            <a:pPr indent="0" lvl="0" marL="0" rtl="0" algn="l">
              <a:spcBef>
                <a:spcPts val="0"/>
              </a:spcBef>
              <a:spcAft>
                <a:spcPts val="0"/>
              </a:spcAft>
              <a:buNone/>
            </a:pPr>
            <a:r>
              <a:rPr lang="en">
                <a:solidFill>
                  <a:srgbClr val="990000"/>
                </a:solidFill>
                <a:highlight>
                  <a:srgbClr val="F4CCCC"/>
                </a:highlight>
              </a:rPr>
              <a:t>of Concepts</a:t>
            </a:r>
            <a:endParaRPr>
              <a:solidFill>
                <a:srgbClr val="990000"/>
              </a:solidFill>
              <a:highlight>
                <a:srgbClr val="F4CCCC"/>
              </a:highlight>
            </a:endParaRPr>
          </a:p>
        </p:txBody>
      </p:sp>
      <p:sp>
        <p:nvSpPr>
          <p:cNvPr id="170" name="Google Shape;170;p25"/>
          <p:cNvSpPr txBox="1"/>
          <p:nvPr>
            <p:ph idx="1" type="body"/>
          </p:nvPr>
        </p:nvSpPr>
        <p:spPr>
          <a:xfrm>
            <a:off x="524200" y="1389600"/>
            <a:ext cx="2595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ways to interpret concepts:</a:t>
            </a:r>
            <a:endParaRPr/>
          </a:p>
          <a:p>
            <a:pPr indent="-304800" lvl="0" marL="457200" rtl="0" algn="l">
              <a:spcBef>
                <a:spcPts val="1600"/>
              </a:spcBef>
              <a:spcAft>
                <a:spcPts val="0"/>
              </a:spcAft>
              <a:buSzPts val="1200"/>
              <a:buChar char="●"/>
            </a:pPr>
            <a:r>
              <a:rPr lang="en"/>
              <a:t>Highest Activation</a:t>
            </a:r>
            <a:endParaRPr/>
          </a:p>
          <a:p>
            <a:pPr indent="-304800" lvl="0" marL="457200" rtl="0" algn="l">
              <a:spcBef>
                <a:spcPts val="0"/>
              </a:spcBef>
              <a:spcAft>
                <a:spcPts val="0"/>
              </a:spcAft>
              <a:buSzPts val="1200"/>
              <a:buChar char="●"/>
            </a:pPr>
            <a:r>
              <a:rPr lang="en"/>
              <a:t>Highest Contrast</a:t>
            </a:r>
            <a:endParaRPr/>
          </a:p>
          <a:p>
            <a:pPr indent="-304800" lvl="0" marL="457200" rtl="0" algn="l">
              <a:spcBef>
                <a:spcPts val="0"/>
              </a:spcBef>
              <a:spcAft>
                <a:spcPts val="0"/>
              </a:spcAft>
              <a:buSzPts val="1200"/>
              <a:buChar char="●"/>
            </a:pPr>
            <a:r>
              <a:rPr lang="en"/>
              <a:t>Filter Visualization</a:t>
            </a:r>
            <a:endParaRPr/>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5"/>
          <p:cNvPicPr preferRelativeResize="0"/>
          <p:nvPr/>
        </p:nvPicPr>
        <p:blipFill rotWithShape="1">
          <a:blip r:embed="rId3">
            <a:alphaModFix/>
          </a:blip>
          <a:srcRect b="0" l="42716" r="0" t="0"/>
          <a:stretch/>
        </p:blipFill>
        <p:spPr>
          <a:xfrm>
            <a:off x="4733274" y="555600"/>
            <a:ext cx="3111024" cy="1694400"/>
          </a:xfrm>
          <a:prstGeom prst="rect">
            <a:avLst/>
          </a:prstGeom>
          <a:noFill/>
          <a:ln>
            <a:noFill/>
          </a:ln>
        </p:spPr>
      </p:pic>
      <p:pic>
        <p:nvPicPr>
          <p:cNvPr id="173" name="Google Shape;173;p25"/>
          <p:cNvPicPr preferRelativeResize="0"/>
          <p:nvPr/>
        </p:nvPicPr>
        <p:blipFill>
          <a:blip r:embed="rId4">
            <a:alphaModFix/>
          </a:blip>
          <a:stretch>
            <a:fillRect/>
          </a:stretch>
        </p:blipFill>
        <p:spPr>
          <a:xfrm>
            <a:off x="4733275" y="2704050"/>
            <a:ext cx="3111025" cy="1759086"/>
          </a:xfrm>
          <a:prstGeom prst="rect">
            <a:avLst/>
          </a:prstGeom>
          <a:noFill/>
          <a:ln>
            <a:noFill/>
          </a:ln>
        </p:spPr>
      </p:pic>
      <p:pic>
        <p:nvPicPr>
          <p:cNvPr id="174" name="Google Shape;174;p25"/>
          <p:cNvPicPr preferRelativeResize="0"/>
          <p:nvPr/>
        </p:nvPicPr>
        <p:blipFill>
          <a:blip r:embed="rId5">
            <a:alphaModFix/>
          </a:blip>
          <a:stretch>
            <a:fillRect/>
          </a:stretch>
        </p:blipFill>
        <p:spPr>
          <a:xfrm>
            <a:off x="612575" y="2637908"/>
            <a:ext cx="3624629" cy="1891375"/>
          </a:xfrm>
          <a:prstGeom prst="rect">
            <a:avLst/>
          </a:prstGeom>
          <a:noFill/>
          <a:ln>
            <a:noFill/>
          </a:ln>
        </p:spPr>
      </p:pic>
      <p:sp>
        <p:nvSpPr>
          <p:cNvPr id="175" name="Google Shape;175;p25"/>
          <p:cNvSpPr txBox="1"/>
          <p:nvPr/>
        </p:nvSpPr>
        <p:spPr>
          <a:xfrm>
            <a:off x="1794100" y="4529275"/>
            <a:ext cx="17115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ld Standard TT"/>
                <a:ea typeface="Old Standard TT"/>
                <a:cs typeface="Old Standard TT"/>
                <a:sym typeface="Old Standard TT"/>
              </a:rPr>
              <a:t>Filter Visualization</a:t>
            </a:r>
            <a:endParaRPr b="1" sz="1200">
              <a:latin typeface="Old Standard TT"/>
              <a:ea typeface="Old Standard TT"/>
              <a:cs typeface="Old Standard TT"/>
              <a:sym typeface="Old Standard TT"/>
            </a:endParaRPr>
          </a:p>
        </p:txBody>
      </p:sp>
      <p:sp>
        <p:nvSpPr>
          <p:cNvPr id="176" name="Google Shape;176;p25"/>
          <p:cNvSpPr txBox="1"/>
          <p:nvPr/>
        </p:nvSpPr>
        <p:spPr>
          <a:xfrm>
            <a:off x="5697400" y="2250000"/>
            <a:ext cx="17115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ld Standard TT"/>
                <a:ea typeface="Old Standard TT"/>
                <a:cs typeface="Old Standard TT"/>
                <a:sym typeface="Old Standard TT"/>
              </a:rPr>
              <a:t>Highest Activation</a:t>
            </a:r>
            <a:endParaRPr b="1" sz="1200">
              <a:latin typeface="Old Standard TT"/>
              <a:ea typeface="Old Standard TT"/>
              <a:cs typeface="Old Standard TT"/>
              <a:sym typeface="Old Standard TT"/>
            </a:endParaRPr>
          </a:p>
        </p:txBody>
      </p:sp>
      <p:sp>
        <p:nvSpPr>
          <p:cNvPr id="177" name="Google Shape;177;p25"/>
          <p:cNvSpPr txBox="1"/>
          <p:nvPr/>
        </p:nvSpPr>
        <p:spPr>
          <a:xfrm>
            <a:off x="5697400" y="4529275"/>
            <a:ext cx="17115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ld Standard TT"/>
                <a:ea typeface="Old Standard TT"/>
                <a:cs typeface="Old Standard TT"/>
                <a:sym typeface="Old Standard TT"/>
              </a:rPr>
              <a:t>Highest Contrast</a:t>
            </a:r>
            <a:endParaRPr b="1" sz="1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Issues</a:t>
            </a:r>
            <a:endParaRPr/>
          </a:p>
        </p:txBody>
      </p:sp>
      <p:sp>
        <p:nvSpPr>
          <p:cNvPr id="183" name="Google Shape;183;p26"/>
          <p:cNvSpPr txBox="1"/>
          <p:nvPr>
            <p:ph idx="1" type="body"/>
          </p:nvPr>
        </p:nvSpPr>
        <p:spPr>
          <a:xfrm>
            <a:off x="311700" y="1171600"/>
            <a:ext cx="8520600" cy="112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Arbitrarily</a:t>
            </a:r>
            <a:r>
              <a:rPr lang="en"/>
              <a:t> many ways to visualize explanations</a:t>
            </a:r>
            <a:endParaRPr/>
          </a:p>
          <a:p>
            <a:pPr indent="-342900" lvl="0" marL="457200" rtl="0" algn="l">
              <a:spcBef>
                <a:spcPts val="0"/>
              </a:spcBef>
              <a:spcAft>
                <a:spcPts val="0"/>
              </a:spcAft>
              <a:buSzPts val="1800"/>
              <a:buChar char="●"/>
            </a:pPr>
            <a:r>
              <a:rPr lang="en"/>
              <a:t>Leads to </a:t>
            </a:r>
            <a:r>
              <a:rPr b="1" lang="en"/>
              <a:t>inconsistent</a:t>
            </a:r>
            <a:r>
              <a:rPr lang="en"/>
              <a:t> explanations</a:t>
            </a:r>
            <a:endParaRPr/>
          </a:p>
          <a:p>
            <a:pPr indent="-342900" lvl="0" marL="457200" rtl="0" algn="l">
              <a:spcBef>
                <a:spcPts val="0"/>
              </a:spcBef>
              <a:spcAft>
                <a:spcPts val="0"/>
              </a:spcAft>
              <a:buSzPts val="1800"/>
              <a:buChar char="●"/>
            </a:pPr>
            <a:r>
              <a:rPr lang="en"/>
              <a:t>Explanations hard to </a:t>
            </a:r>
            <a:r>
              <a:rPr b="1" lang="en"/>
              <a:t>interpret</a:t>
            </a:r>
            <a:endParaRPr b="1"/>
          </a:p>
        </p:txBody>
      </p:sp>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6"/>
          <p:cNvSpPr txBox="1"/>
          <p:nvPr>
            <p:ph idx="1" type="body"/>
          </p:nvPr>
        </p:nvSpPr>
        <p:spPr>
          <a:xfrm>
            <a:off x="311700" y="2917413"/>
            <a:ext cx="8520600" cy="11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Autoencoder sparsity partially fulfils “</a:t>
            </a:r>
            <a:r>
              <a:rPr b="1" lang="en"/>
              <a:t>Diversity</a:t>
            </a:r>
            <a:r>
              <a:rPr lang="en"/>
              <a:t>”: </a:t>
            </a:r>
            <a:endParaRPr/>
          </a:p>
          <a:p>
            <a:pPr indent="0" lvl="0" marL="0" rtl="0" algn="ctr">
              <a:spcBef>
                <a:spcPts val="1600"/>
              </a:spcBef>
              <a:spcAft>
                <a:spcPts val="1600"/>
              </a:spcAft>
              <a:buNone/>
            </a:pPr>
            <a:r>
              <a:rPr b="1" lang="en">
                <a:solidFill>
                  <a:srgbClr val="38761D"/>
                </a:solidFill>
              </a:rPr>
              <a:t>few</a:t>
            </a:r>
            <a:r>
              <a:rPr lang="en"/>
              <a:t> &amp; </a:t>
            </a:r>
            <a:r>
              <a:rPr b="1" lang="en">
                <a:solidFill>
                  <a:srgbClr val="990000"/>
                </a:solidFill>
              </a:rPr>
              <a:t>non-overlapping</a:t>
            </a:r>
            <a:endParaRPr b="1">
              <a:solidFill>
                <a:srgbClr val="990000"/>
              </a:solidFill>
            </a:endParaRPr>
          </a:p>
        </p:txBody>
      </p:sp>
      <p:pic>
        <p:nvPicPr>
          <p:cNvPr id="186" name="Google Shape;186;p26"/>
          <p:cNvPicPr preferRelativeResize="0"/>
          <p:nvPr/>
        </p:nvPicPr>
        <p:blipFill rotWithShape="1">
          <a:blip r:embed="rId3">
            <a:alphaModFix/>
          </a:blip>
          <a:srcRect b="0" l="42716" r="0" t="0"/>
          <a:stretch/>
        </p:blipFill>
        <p:spPr>
          <a:xfrm>
            <a:off x="5648824" y="601025"/>
            <a:ext cx="3111024" cy="169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512700" y="4172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t>
            </a:r>
            <a:r>
              <a:rPr lang="en"/>
              <a:t>sentangled SENN</a:t>
            </a:r>
            <a:endParaRPr/>
          </a:p>
        </p:txBody>
      </p:sp>
      <p:sp>
        <p:nvSpPr>
          <p:cNvPr id="192" name="Google Shape;19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pic>
        <p:nvPicPr>
          <p:cNvPr id="193" name="Google Shape;193;p27"/>
          <p:cNvPicPr preferRelativeResize="0"/>
          <p:nvPr/>
        </p:nvPicPr>
        <p:blipFill>
          <a:blip r:embed="rId3">
            <a:alphaModFix/>
          </a:blip>
          <a:stretch>
            <a:fillRect/>
          </a:stretch>
        </p:blipFill>
        <p:spPr>
          <a:xfrm>
            <a:off x="678037" y="1940075"/>
            <a:ext cx="2119175" cy="144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8"/>
          <p:cNvPicPr preferRelativeResize="0"/>
          <p:nvPr/>
        </p:nvPicPr>
        <p:blipFill>
          <a:blip r:embed="rId3">
            <a:alphaModFix/>
          </a:blip>
          <a:stretch>
            <a:fillRect/>
          </a:stretch>
        </p:blipFill>
        <p:spPr>
          <a:xfrm>
            <a:off x="262350" y="1135200"/>
            <a:ext cx="8619300" cy="1436550"/>
          </a:xfrm>
          <a:prstGeom prst="rect">
            <a:avLst/>
          </a:prstGeom>
          <a:noFill/>
          <a:ln>
            <a:noFill/>
          </a:ln>
        </p:spPr>
      </p:pic>
      <p:pic>
        <p:nvPicPr>
          <p:cNvPr id="201" name="Google Shape;201;p28"/>
          <p:cNvPicPr preferRelativeResize="0"/>
          <p:nvPr/>
        </p:nvPicPr>
        <p:blipFill>
          <a:blip r:embed="rId4">
            <a:alphaModFix/>
          </a:blip>
          <a:stretch>
            <a:fillRect/>
          </a:stretch>
        </p:blipFill>
        <p:spPr>
          <a:xfrm>
            <a:off x="262350" y="2775500"/>
            <a:ext cx="8619299" cy="14343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45025"/>
            <a:ext cx="8520600" cy="11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Disentangled Representation of Concepts</a:t>
            </a:r>
            <a:endParaRPr/>
          </a:p>
          <a:p>
            <a:pPr indent="0" lvl="0" marL="0" rtl="0" algn="l">
              <a:spcBef>
                <a:spcPts val="0"/>
              </a:spcBef>
              <a:spcAft>
                <a:spcPts val="0"/>
              </a:spcAft>
              <a:buNone/>
            </a:pPr>
            <a:r>
              <a:rPr lang="en" sz="1800"/>
              <a:t>Independent sensitivity to single generative factors</a:t>
            </a:r>
            <a:endParaRPr sz="1800"/>
          </a:p>
        </p:txBody>
      </p:sp>
      <p:sp>
        <p:nvSpPr>
          <p:cNvPr id="207" name="Google Shape;20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9"/>
          <p:cNvPicPr preferRelativeResize="0"/>
          <p:nvPr/>
        </p:nvPicPr>
        <p:blipFill>
          <a:blip r:embed="rId3">
            <a:alphaModFix/>
          </a:blip>
          <a:stretch>
            <a:fillRect/>
          </a:stretch>
        </p:blipFill>
        <p:spPr>
          <a:xfrm>
            <a:off x="1811238" y="1933451"/>
            <a:ext cx="5521522" cy="2557724"/>
          </a:xfrm>
          <a:prstGeom prst="rect">
            <a:avLst/>
          </a:prstGeom>
          <a:noFill/>
          <a:ln>
            <a:noFill/>
          </a:ln>
        </p:spPr>
      </p:pic>
      <p:pic>
        <p:nvPicPr>
          <p:cNvPr id="209" name="Google Shape;209;p29"/>
          <p:cNvPicPr preferRelativeResize="0"/>
          <p:nvPr/>
        </p:nvPicPr>
        <p:blipFill>
          <a:blip r:embed="rId4">
            <a:alphaModFix/>
          </a:blip>
          <a:stretch>
            <a:fillRect/>
          </a:stretch>
        </p:blipFill>
        <p:spPr>
          <a:xfrm>
            <a:off x="1579113" y="1581425"/>
            <a:ext cx="5985772" cy="219276"/>
          </a:xfrm>
          <a:prstGeom prst="rect">
            <a:avLst/>
          </a:prstGeom>
          <a:noFill/>
          <a:ln>
            <a:noFill/>
          </a:ln>
        </p:spPr>
      </p:pic>
      <p:sp>
        <p:nvSpPr>
          <p:cNvPr id="210" name="Google Shape;210;p29"/>
          <p:cNvSpPr/>
          <p:nvPr/>
        </p:nvSpPr>
        <p:spPr>
          <a:xfrm>
            <a:off x="5823400" y="1497150"/>
            <a:ext cx="1836300" cy="393600"/>
          </a:xfrm>
          <a:prstGeom prst="rect">
            <a:avLst/>
          </a:prstGeom>
          <a:solidFill>
            <a:srgbClr val="FB8C00">
              <a:alpha val="39440"/>
            </a:srgbClr>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4" name="Shape 214"/>
        <p:cNvGrpSpPr/>
        <p:nvPr/>
      </p:nvGrpSpPr>
      <p:grpSpPr>
        <a:xfrm>
          <a:off x="0" y="0"/>
          <a:ext cx="0" cy="0"/>
          <a:chOff x="0" y="0"/>
          <a:chExt cx="0" cy="0"/>
        </a:xfrm>
      </p:grpSpPr>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0"/>
          <p:cNvPicPr preferRelativeResize="0"/>
          <p:nvPr/>
        </p:nvPicPr>
        <p:blipFill>
          <a:blip r:embed="rId3">
            <a:alphaModFix/>
          </a:blip>
          <a:stretch>
            <a:fillRect/>
          </a:stretch>
        </p:blipFill>
        <p:spPr>
          <a:xfrm>
            <a:off x="1649650" y="439618"/>
            <a:ext cx="6822800" cy="4264256"/>
          </a:xfrm>
          <a:prstGeom prst="rect">
            <a:avLst/>
          </a:prstGeom>
          <a:noFill/>
          <a:ln>
            <a:noFill/>
          </a:ln>
        </p:spPr>
      </p:pic>
      <p:sp>
        <p:nvSpPr>
          <p:cNvPr id="217" name="Google Shape;217;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DiSENN</a:t>
            </a:r>
            <a:endParaRPr/>
          </a:p>
        </p:txBody>
      </p:sp>
      <p:pic>
        <p:nvPicPr>
          <p:cNvPr id="218" name="Google Shape;218;p30"/>
          <p:cNvPicPr preferRelativeResize="0"/>
          <p:nvPr/>
        </p:nvPicPr>
        <p:blipFill>
          <a:blip r:embed="rId4">
            <a:alphaModFix/>
          </a:blip>
          <a:stretch>
            <a:fillRect/>
          </a:stretch>
        </p:blipFill>
        <p:spPr>
          <a:xfrm>
            <a:off x="6088825" y="2133675"/>
            <a:ext cx="371475" cy="342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6460300" y="2133675"/>
            <a:ext cx="371475" cy="342900"/>
          </a:xfrm>
          <a:prstGeom prst="rect">
            <a:avLst/>
          </a:prstGeom>
          <a:noFill/>
          <a:ln>
            <a:noFill/>
          </a:ln>
        </p:spPr>
      </p:pic>
      <p:pic>
        <p:nvPicPr>
          <p:cNvPr id="220" name="Google Shape;220;p30"/>
          <p:cNvPicPr preferRelativeResize="0"/>
          <p:nvPr/>
        </p:nvPicPr>
        <p:blipFill>
          <a:blip r:embed="rId6">
            <a:alphaModFix/>
          </a:blip>
          <a:stretch>
            <a:fillRect/>
          </a:stretch>
        </p:blipFill>
        <p:spPr>
          <a:xfrm>
            <a:off x="7163425" y="2133675"/>
            <a:ext cx="371475" cy="34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26" name="Google Shape;226;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Transparent by design</a:t>
            </a:r>
            <a:endParaRPr/>
          </a:p>
          <a:p>
            <a:pPr indent="-342900" lvl="0" marL="457200" rtl="0" algn="l">
              <a:spcBef>
                <a:spcPts val="0"/>
              </a:spcBef>
              <a:spcAft>
                <a:spcPts val="0"/>
              </a:spcAft>
              <a:buSzPts val="1800"/>
              <a:buChar char="●"/>
            </a:pPr>
            <a:r>
              <a:rPr lang="en"/>
              <a:t>Accuracy reproducible</a:t>
            </a:r>
            <a:endParaRPr/>
          </a:p>
          <a:p>
            <a:pPr indent="-342900" lvl="0" marL="457200" rtl="0" algn="l">
              <a:spcBef>
                <a:spcPts val="0"/>
              </a:spcBef>
              <a:spcAft>
                <a:spcPts val="0"/>
              </a:spcAft>
              <a:buSzPts val="1800"/>
              <a:buChar char="●"/>
            </a:pPr>
            <a:r>
              <a:rPr lang="en"/>
              <a:t>Explanations not interpretable</a:t>
            </a:r>
            <a:endParaRPr/>
          </a:p>
          <a:p>
            <a:pPr indent="-342900" lvl="0" marL="457200" rtl="0" algn="l">
              <a:spcBef>
                <a:spcPts val="0"/>
              </a:spcBef>
              <a:spcAft>
                <a:spcPts val="0"/>
              </a:spcAft>
              <a:buSzPts val="1800"/>
              <a:buChar char="●"/>
            </a:pPr>
            <a:r>
              <a:rPr lang="en"/>
              <a:t>Disentangle</a:t>
            </a:r>
            <a:endParaRPr/>
          </a:p>
        </p:txBody>
      </p:sp>
      <p:sp>
        <p:nvSpPr>
          <p:cNvPr id="227" name="Google Shape;22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8" name="Google Shape;6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Self Explaining Neural Network</a:t>
            </a:r>
            <a:endParaRPr/>
          </a:p>
          <a:p>
            <a:pPr indent="-342900" lvl="0" marL="457200" rtl="0" algn="l">
              <a:spcBef>
                <a:spcPts val="1600"/>
              </a:spcBef>
              <a:spcAft>
                <a:spcPts val="0"/>
              </a:spcAft>
              <a:buSzPts val="1800"/>
              <a:buChar char="●"/>
            </a:pPr>
            <a:r>
              <a:rPr lang="en"/>
              <a:t>Reproducibility</a:t>
            </a:r>
            <a:endParaRPr/>
          </a:p>
          <a:p>
            <a:pPr indent="-342900" lvl="0" marL="457200" rtl="0" algn="l">
              <a:spcBef>
                <a:spcPts val="1600"/>
              </a:spcBef>
              <a:spcAft>
                <a:spcPts val="1600"/>
              </a:spcAft>
              <a:buSzPts val="1800"/>
              <a:buChar char="●"/>
            </a:pPr>
            <a:r>
              <a:rPr lang="en"/>
              <a:t>Improvements</a:t>
            </a: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3" name="Google Shape;233;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Architecture and results slides 6,7,9,12: </a:t>
            </a:r>
            <a:r>
              <a:rPr lang="en" u="sng">
                <a:solidFill>
                  <a:schemeClr val="hlink"/>
                </a:solidFill>
                <a:hlinkClick r:id="rId3"/>
              </a:rPr>
              <a:t>“Towards Robust Interpretability with Self-Explaining Neural Networks”</a:t>
            </a:r>
            <a:r>
              <a:rPr lang="en" u="sng">
                <a:solidFill>
                  <a:schemeClr val="hlink"/>
                </a:solidFill>
                <a:hlinkClick r:id="rId4"/>
              </a:rPr>
              <a:t>, by David Alvarez-Melis, Tommi S. Jaakkola</a:t>
            </a:r>
            <a:endParaRPr/>
          </a:p>
          <a:p>
            <a:pPr indent="-342900" lvl="0" marL="457200" rtl="0" algn="l">
              <a:spcBef>
                <a:spcPts val="0"/>
              </a:spcBef>
              <a:spcAft>
                <a:spcPts val="0"/>
              </a:spcAft>
              <a:buSzPts val="1800"/>
              <a:buAutoNum type="arabicParenR"/>
            </a:pPr>
            <a:r>
              <a:rPr lang="en"/>
              <a:t>Figure on slide 12: </a:t>
            </a:r>
            <a:r>
              <a:rPr lang="en" u="sng">
                <a:solidFill>
                  <a:schemeClr val="hlink"/>
                </a:solidFill>
                <a:hlinkClick r:id="rId5"/>
              </a:rPr>
              <a:t>“From Autoencoder to Beta-VAE” by Lilian Weng</a:t>
            </a:r>
            <a:endParaRPr/>
          </a:p>
          <a:p>
            <a:pPr indent="-342900" lvl="0" marL="457200" rtl="0" algn="l">
              <a:spcBef>
                <a:spcPts val="0"/>
              </a:spcBef>
              <a:spcAft>
                <a:spcPts val="0"/>
              </a:spcAft>
              <a:buSzPts val="1800"/>
              <a:buAutoNum type="arabicParenR"/>
            </a:pPr>
            <a:r>
              <a:rPr lang="en"/>
              <a:t>GIF on slide 11: </a:t>
            </a:r>
            <a:r>
              <a:rPr lang="en" u="sng">
                <a:solidFill>
                  <a:schemeClr val="hlink"/>
                </a:solidFill>
                <a:hlinkClick r:id="rId6"/>
              </a:rPr>
              <a:t>“</a:t>
            </a:r>
            <a:r>
              <a:rPr lang="en" u="sng">
                <a:solidFill>
                  <a:schemeClr val="hlink"/>
                </a:solidFill>
                <a:hlinkClick r:id="rId7"/>
              </a:rPr>
              <a:t>Evaluating the Unsupervised Learning of Disentangled Representations” by Olivier Bachem</a:t>
            </a:r>
            <a:endParaRPr/>
          </a:p>
        </p:txBody>
      </p:sp>
      <p:sp>
        <p:nvSpPr>
          <p:cNvPr id="234" name="Google Shape;23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SENN Framework</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Transparency by Design</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Explicitness</a:t>
            </a:r>
            <a:endParaRPr/>
          </a:p>
          <a:p>
            <a:pPr indent="-342900" lvl="0" marL="457200" rtl="0" algn="l">
              <a:lnSpc>
                <a:spcPct val="200000"/>
              </a:lnSpc>
              <a:spcBef>
                <a:spcPts val="0"/>
              </a:spcBef>
              <a:spcAft>
                <a:spcPts val="0"/>
              </a:spcAft>
              <a:buSzPts val="1800"/>
              <a:buChar char="●"/>
            </a:pPr>
            <a:r>
              <a:rPr lang="en"/>
              <a:t>Faithfulness</a:t>
            </a:r>
            <a:endParaRPr/>
          </a:p>
          <a:p>
            <a:pPr indent="-342900" lvl="0" marL="457200" rtl="0" algn="l">
              <a:lnSpc>
                <a:spcPct val="200000"/>
              </a:lnSpc>
              <a:spcBef>
                <a:spcPts val="0"/>
              </a:spcBef>
              <a:spcAft>
                <a:spcPts val="0"/>
              </a:spcAft>
              <a:buSzPts val="1800"/>
              <a:buChar char="●"/>
            </a:pPr>
            <a:r>
              <a:rPr lang="en"/>
              <a:t>Stability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Neural Network</a:t>
            </a:r>
            <a:endParaRPr sz="2300"/>
          </a:p>
          <a:p>
            <a:pPr indent="0" lvl="0" marL="0" rtl="0" algn="l">
              <a:spcBef>
                <a:spcPts val="0"/>
              </a:spcBef>
              <a:spcAft>
                <a:spcPts val="0"/>
              </a:spcAft>
              <a:buNone/>
            </a:pPr>
            <a:r>
              <a:rPr lang="en" sz="2300"/>
              <a:t>Architecture</a:t>
            </a:r>
            <a:endParaRPr sz="2300"/>
          </a:p>
        </p:txBody>
      </p:sp>
      <p:pic>
        <p:nvPicPr>
          <p:cNvPr id="89" name="Google Shape;89;p17"/>
          <p:cNvPicPr preferRelativeResize="0"/>
          <p:nvPr/>
        </p:nvPicPr>
        <p:blipFill>
          <a:blip r:embed="rId3">
            <a:alphaModFix/>
          </a:blip>
          <a:stretch>
            <a:fillRect/>
          </a:stretch>
        </p:blipFill>
        <p:spPr>
          <a:xfrm>
            <a:off x="5134822" y="499024"/>
            <a:ext cx="477898" cy="1057500"/>
          </a:xfrm>
          <a:prstGeom prst="rect">
            <a:avLst/>
          </a:prstGeom>
          <a:noFill/>
          <a:ln>
            <a:noFill/>
          </a:ln>
        </p:spPr>
      </p:pic>
      <p:pic>
        <p:nvPicPr>
          <p:cNvPr id="90" name="Google Shape;90;p17"/>
          <p:cNvPicPr preferRelativeResize="0"/>
          <p:nvPr/>
        </p:nvPicPr>
        <p:blipFill>
          <a:blip r:embed="rId4">
            <a:alphaModFix/>
          </a:blip>
          <a:stretch>
            <a:fillRect/>
          </a:stretch>
        </p:blipFill>
        <p:spPr>
          <a:xfrm>
            <a:off x="3341575" y="763052"/>
            <a:ext cx="1556635" cy="529462"/>
          </a:xfrm>
          <a:prstGeom prst="rect">
            <a:avLst/>
          </a:prstGeom>
          <a:noFill/>
          <a:ln>
            <a:noFill/>
          </a:ln>
        </p:spPr>
      </p:pic>
      <p:pic>
        <p:nvPicPr>
          <p:cNvPr id="91" name="Google Shape;91;p17"/>
          <p:cNvPicPr preferRelativeResize="0"/>
          <p:nvPr/>
        </p:nvPicPr>
        <p:blipFill>
          <a:blip r:embed="rId5">
            <a:alphaModFix/>
          </a:blip>
          <a:stretch>
            <a:fillRect/>
          </a:stretch>
        </p:blipFill>
        <p:spPr>
          <a:xfrm>
            <a:off x="6394300" y="860600"/>
            <a:ext cx="548700" cy="414875"/>
          </a:xfrm>
          <a:prstGeom prst="rect">
            <a:avLst/>
          </a:prstGeom>
          <a:noFill/>
          <a:ln>
            <a:noFill/>
          </a:ln>
        </p:spPr>
      </p:pic>
      <p:pic>
        <p:nvPicPr>
          <p:cNvPr id="92" name="Google Shape;92;p17"/>
          <p:cNvPicPr preferRelativeResize="0"/>
          <p:nvPr/>
        </p:nvPicPr>
        <p:blipFill>
          <a:blip r:embed="rId6">
            <a:alphaModFix/>
          </a:blip>
          <a:stretch>
            <a:fillRect/>
          </a:stretch>
        </p:blipFill>
        <p:spPr>
          <a:xfrm>
            <a:off x="5849338" y="781350"/>
            <a:ext cx="365912" cy="529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8"/>
          <p:cNvPicPr preferRelativeResize="0"/>
          <p:nvPr/>
        </p:nvPicPr>
        <p:blipFill>
          <a:blip r:embed="rId3">
            <a:alphaModFix/>
          </a:blip>
          <a:stretch>
            <a:fillRect/>
          </a:stretch>
        </p:blipFill>
        <p:spPr>
          <a:xfrm>
            <a:off x="3119688" y="1556525"/>
            <a:ext cx="5353601" cy="3012474"/>
          </a:xfrm>
          <a:prstGeom prst="rect">
            <a:avLst/>
          </a:prstGeom>
          <a:noFill/>
          <a:ln>
            <a:noFill/>
          </a:ln>
        </p:spPr>
      </p:pic>
      <p:sp>
        <p:nvSpPr>
          <p:cNvPr id="99" name="Google Shape;99;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Neural Network</a:t>
            </a:r>
            <a:endParaRPr sz="2300"/>
          </a:p>
          <a:p>
            <a:pPr indent="0" lvl="0" marL="0" rtl="0" algn="l">
              <a:spcBef>
                <a:spcPts val="0"/>
              </a:spcBef>
              <a:spcAft>
                <a:spcPts val="0"/>
              </a:spcAft>
              <a:buNone/>
            </a:pPr>
            <a:r>
              <a:rPr lang="en" sz="2300"/>
              <a:t>Architecture</a:t>
            </a:r>
            <a:endParaRPr sz="2300"/>
          </a:p>
        </p:txBody>
      </p:sp>
      <p:sp>
        <p:nvSpPr>
          <p:cNvPr id="100" name="Google Shape;100;p18"/>
          <p:cNvSpPr txBox="1"/>
          <p:nvPr>
            <p:ph idx="1" type="body"/>
          </p:nvPr>
        </p:nvSpPr>
        <p:spPr>
          <a:xfrm>
            <a:off x="311700" y="1556525"/>
            <a:ext cx="3539400" cy="1599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rgbClr val="38761D"/>
                </a:solidFill>
              </a:rPr>
              <a:t>Autoencoder as Concept Encoder</a:t>
            </a:r>
            <a:endParaRPr b="1" sz="1400">
              <a:solidFill>
                <a:srgbClr val="38761D"/>
              </a:solidFill>
            </a:endParaRPr>
          </a:p>
          <a:p>
            <a:pPr indent="-304800" lvl="0" marL="457200" rtl="0" algn="l">
              <a:lnSpc>
                <a:spcPct val="100000"/>
              </a:lnSpc>
              <a:spcBef>
                <a:spcPts val="0"/>
              </a:spcBef>
              <a:spcAft>
                <a:spcPts val="0"/>
              </a:spcAft>
              <a:buSzPts val="1200"/>
              <a:buChar char="●"/>
            </a:pPr>
            <a:r>
              <a:rPr b="1" lang="en"/>
              <a:t>Fidelity</a:t>
            </a:r>
            <a:r>
              <a:rPr lang="en"/>
              <a:t> (relevant representation):      Reconstruction Loss</a:t>
            </a:r>
            <a:endParaRPr/>
          </a:p>
          <a:p>
            <a:pPr indent="-304800" lvl="0" marL="457200" rtl="0" algn="l">
              <a:lnSpc>
                <a:spcPct val="100000"/>
              </a:lnSpc>
              <a:spcBef>
                <a:spcPts val="0"/>
              </a:spcBef>
              <a:spcAft>
                <a:spcPts val="0"/>
              </a:spcAft>
              <a:buSzPts val="1200"/>
              <a:buChar char="●"/>
            </a:pPr>
            <a:r>
              <a:rPr b="1" lang="en"/>
              <a:t>Diversity</a:t>
            </a:r>
            <a:r>
              <a:rPr lang="en"/>
              <a:t> (non-overlapping concepts): Sparsity Loss</a:t>
            </a:r>
            <a:endParaRPr/>
          </a:p>
          <a:p>
            <a:pPr indent="-304800" lvl="0" marL="457200" rtl="0" algn="l">
              <a:lnSpc>
                <a:spcPct val="100000"/>
              </a:lnSpc>
              <a:spcBef>
                <a:spcPts val="0"/>
              </a:spcBef>
              <a:spcAft>
                <a:spcPts val="0"/>
              </a:spcAft>
              <a:buSzPts val="1200"/>
              <a:buChar char="●"/>
            </a:pPr>
            <a:r>
              <a:rPr b="1" lang="en"/>
              <a:t>Grounding</a:t>
            </a:r>
            <a:r>
              <a:rPr lang="en"/>
              <a:t>: Human Interpretable</a:t>
            </a:r>
            <a:endParaRPr/>
          </a:p>
          <a:p>
            <a:pPr indent="0" lvl="0" marL="0" rtl="0" algn="l">
              <a:spcBef>
                <a:spcPts val="0"/>
              </a:spcBef>
              <a:spcAft>
                <a:spcPts val="1600"/>
              </a:spcAft>
              <a:buNone/>
            </a:pPr>
            <a:r>
              <a:t/>
            </a:r>
            <a:endParaRPr b="1" sz="1400">
              <a:solidFill>
                <a:srgbClr val="0B5394"/>
              </a:solidFill>
            </a:endParaRPr>
          </a:p>
        </p:txBody>
      </p:sp>
      <p:pic>
        <p:nvPicPr>
          <p:cNvPr id="101" name="Google Shape;101;p18"/>
          <p:cNvPicPr preferRelativeResize="0"/>
          <p:nvPr/>
        </p:nvPicPr>
        <p:blipFill>
          <a:blip r:embed="rId4">
            <a:alphaModFix/>
          </a:blip>
          <a:stretch>
            <a:fillRect/>
          </a:stretch>
        </p:blipFill>
        <p:spPr>
          <a:xfrm>
            <a:off x="6451883" y="763076"/>
            <a:ext cx="1103017" cy="529399"/>
          </a:xfrm>
          <a:prstGeom prst="rect">
            <a:avLst/>
          </a:prstGeom>
          <a:noFill/>
          <a:ln>
            <a:noFill/>
          </a:ln>
        </p:spPr>
      </p:pic>
      <p:pic>
        <p:nvPicPr>
          <p:cNvPr id="102" name="Google Shape;102;p18"/>
          <p:cNvPicPr preferRelativeResize="0"/>
          <p:nvPr/>
        </p:nvPicPr>
        <p:blipFill>
          <a:blip r:embed="rId5">
            <a:alphaModFix/>
          </a:blip>
          <a:stretch>
            <a:fillRect/>
          </a:stretch>
        </p:blipFill>
        <p:spPr>
          <a:xfrm>
            <a:off x="5134822" y="499024"/>
            <a:ext cx="477898" cy="1057500"/>
          </a:xfrm>
          <a:prstGeom prst="rect">
            <a:avLst/>
          </a:prstGeom>
          <a:noFill/>
          <a:ln>
            <a:noFill/>
          </a:ln>
        </p:spPr>
      </p:pic>
      <p:pic>
        <p:nvPicPr>
          <p:cNvPr id="103" name="Google Shape;103;p18"/>
          <p:cNvPicPr preferRelativeResize="0"/>
          <p:nvPr/>
        </p:nvPicPr>
        <p:blipFill>
          <a:blip r:embed="rId6">
            <a:alphaModFix/>
          </a:blip>
          <a:stretch>
            <a:fillRect/>
          </a:stretch>
        </p:blipFill>
        <p:spPr>
          <a:xfrm>
            <a:off x="3341575" y="763052"/>
            <a:ext cx="1556635" cy="529462"/>
          </a:xfrm>
          <a:prstGeom prst="rect">
            <a:avLst/>
          </a:prstGeom>
          <a:noFill/>
          <a:ln>
            <a:noFill/>
          </a:ln>
        </p:spPr>
      </p:pic>
      <p:pic>
        <p:nvPicPr>
          <p:cNvPr id="104" name="Google Shape;104;p18"/>
          <p:cNvPicPr preferRelativeResize="0"/>
          <p:nvPr/>
        </p:nvPicPr>
        <p:blipFill>
          <a:blip r:embed="rId7">
            <a:alphaModFix/>
          </a:blip>
          <a:stretch>
            <a:fillRect/>
          </a:stretch>
        </p:blipFill>
        <p:spPr>
          <a:xfrm>
            <a:off x="5849338" y="781350"/>
            <a:ext cx="365912" cy="5299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8" name="Shape 108"/>
        <p:cNvGrpSpPr/>
        <p:nvPr/>
      </p:nvGrpSpPr>
      <p:grpSpPr>
        <a:xfrm>
          <a:off x="0" y="0"/>
          <a:ext cx="0" cy="0"/>
          <a:chOff x="0" y="0"/>
          <a:chExt cx="0" cy="0"/>
        </a:xfrm>
      </p:grpSpPr>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9"/>
          <p:cNvPicPr preferRelativeResize="0"/>
          <p:nvPr/>
        </p:nvPicPr>
        <p:blipFill>
          <a:blip r:embed="rId3">
            <a:alphaModFix/>
          </a:blip>
          <a:stretch>
            <a:fillRect/>
          </a:stretch>
        </p:blipFill>
        <p:spPr>
          <a:xfrm>
            <a:off x="3119688" y="1556525"/>
            <a:ext cx="5353601" cy="3012474"/>
          </a:xfrm>
          <a:prstGeom prst="rect">
            <a:avLst/>
          </a:prstGeom>
          <a:noFill/>
          <a:ln>
            <a:noFill/>
          </a:ln>
        </p:spPr>
      </p:pic>
      <p:sp>
        <p:nvSpPr>
          <p:cNvPr id="111" name="Google Shape;11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Neural Network</a:t>
            </a:r>
            <a:endParaRPr sz="2300"/>
          </a:p>
          <a:p>
            <a:pPr indent="0" lvl="0" marL="0" rtl="0" algn="l">
              <a:spcBef>
                <a:spcPts val="0"/>
              </a:spcBef>
              <a:spcAft>
                <a:spcPts val="0"/>
              </a:spcAft>
              <a:buNone/>
            </a:pPr>
            <a:r>
              <a:rPr lang="en" sz="2300"/>
              <a:t>Architecture</a:t>
            </a:r>
            <a:endParaRPr sz="2300"/>
          </a:p>
        </p:txBody>
      </p:sp>
      <p:sp>
        <p:nvSpPr>
          <p:cNvPr id="112" name="Google Shape;112;p19"/>
          <p:cNvSpPr txBox="1"/>
          <p:nvPr>
            <p:ph idx="1" type="body"/>
          </p:nvPr>
        </p:nvSpPr>
        <p:spPr>
          <a:xfrm>
            <a:off x="311700" y="1556525"/>
            <a:ext cx="3539400" cy="1599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rgbClr val="38761D"/>
                </a:solidFill>
              </a:rPr>
              <a:t>Autoencoder as Concept Encoder</a:t>
            </a:r>
            <a:endParaRPr b="1" sz="1400">
              <a:solidFill>
                <a:srgbClr val="38761D"/>
              </a:solidFill>
            </a:endParaRPr>
          </a:p>
          <a:p>
            <a:pPr indent="-304800" lvl="0" marL="457200" rtl="0" algn="l">
              <a:lnSpc>
                <a:spcPct val="100000"/>
              </a:lnSpc>
              <a:spcBef>
                <a:spcPts val="0"/>
              </a:spcBef>
              <a:spcAft>
                <a:spcPts val="0"/>
              </a:spcAft>
              <a:buSzPts val="1200"/>
              <a:buChar char="●"/>
            </a:pPr>
            <a:r>
              <a:rPr b="1" lang="en"/>
              <a:t>Fidelity</a:t>
            </a:r>
            <a:r>
              <a:rPr lang="en"/>
              <a:t> (relevant representation):      Reconstruction Loss</a:t>
            </a:r>
            <a:endParaRPr/>
          </a:p>
          <a:p>
            <a:pPr indent="-304800" lvl="0" marL="457200" rtl="0" algn="l">
              <a:lnSpc>
                <a:spcPct val="100000"/>
              </a:lnSpc>
              <a:spcBef>
                <a:spcPts val="0"/>
              </a:spcBef>
              <a:spcAft>
                <a:spcPts val="0"/>
              </a:spcAft>
              <a:buSzPts val="1200"/>
              <a:buChar char="●"/>
            </a:pPr>
            <a:r>
              <a:rPr b="1" lang="en"/>
              <a:t>Diversity</a:t>
            </a:r>
            <a:r>
              <a:rPr lang="en"/>
              <a:t> (non-overlapping concepts): Sparsity Loss</a:t>
            </a:r>
            <a:endParaRPr/>
          </a:p>
          <a:p>
            <a:pPr indent="-304800" lvl="0" marL="457200" rtl="0" algn="l">
              <a:lnSpc>
                <a:spcPct val="100000"/>
              </a:lnSpc>
              <a:spcBef>
                <a:spcPts val="0"/>
              </a:spcBef>
              <a:spcAft>
                <a:spcPts val="0"/>
              </a:spcAft>
              <a:buSzPts val="1200"/>
              <a:buChar char="●"/>
            </a:pPr>
            <a:r>
              <a:rPr b="1" lang="en"/>
              <a:t>Grounding</a:t>
            </a:r>
            <a:r>
              <a:rPr lang="en"/>
              <a:t>: Human Interpretable</a:t>
            </a:r>
            <a:endParaRPr/>
          </a:p>
          <a:p>
            <a:pPr indent="0" lvl="0" marL="0" rtl="0" algn="l">
              <a:spcBef>
                <a:spcPts val="0"/>
              </a:spcBef>
              <a:spcAft>
                <a:spcPts val="1600"/>
              </a:spcAft>
              <a:buNone/>
            </a:pPr>
            <a:r>
              <a:t/>
            </a:r>
            <a:endParaRPr b="1" sz="1400">
              <a:solidFill>
                <a:srgbClr val="0B5394"/>
              </a:solidFill>
            </a:endParaRPr>
          </a:p>
        </p:txBody>
      </p:sp>
      <p:sp>
        <p:nvSpPr>
          <p:cNvPr id="113" name="Google Shape;113;p19"/>
          <p:cNvSpPr txBox="1"/>
          <p:nvPr/>
        </p:nvSpPr>
        <p:spPr>
          <a:xfrm>
            <a:off x="311700" y="3511500"/>
            <a:ext cx="3539400" cy="10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B45F06"/>
                </a:solidFill>
                <a:latin typeface="Old Standard TT"/>
                <a:ea typeface="Old Standard TT"/>
                <a:cs typeface="Old Standard TT"/>
                <a:sym typeface="Old Standard TT"/>
              </a:rPr>
              <a:t>Regularized Parameterizer</a:t>
            </a:r>
            <a:endParaRPr b="1">
              <a:solidFill>
                <a:srgbClr val="B45F06"/>
              </a:solidFill>
              <a:latin typeface="Old Standard TT"/>
              <a:ea typeface="Old Standard TT"/>
              <a:cs typeface="Old Standard TT"/>
              <a:sym typeface="Old Standard TT"/>
            </a:endParaRPr>
          </a:p>
          <a:p>
            <a:pPr indent="-304800" lvl="0" marL="45720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Compute relevances for each concept</a:t>
            </a:r>
            <a:endParaRPr sz="1200">
              <a:solidFill>
                <a:schemeClr val="dk1"/>
              </a:solidFill>
              <a:latin typeface="Old Standard TT"/>
              <a:ea typeface="Old Standard TT"/>
              <a:cs typeface="Old Standard TT"/>
              <a:sym typeface="Old Standard TT"/>
            </a:endParaRPr>
          </a:p>
          <a:p>
            <a:pPr indent="-304800" lvl="0" marL="45720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Similar relevances for similar concepts</a:t>
            </a:r>
            <a:endParaRPr sz="1200">
              <a:solidFill>
                <a:schemeClr val="dk1"/>
              </a:solidFill>
              <a:latin typeface="Old Standard TT"/>
              <a:ea typeface="Old Standard TT"/>
              <a:cs typeface="Old Standard TT"/>
              <a:sym typeface="Old Standard TT"/>
            </a:endParaRPr>
          </a:p>
          <a:p>
            <a:pPr indent="-304800" lvl="0" marL="45720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Locally linear in concepts: Robustness Loss</a:t>
            </a:r>
            <a:endParaRPr sz="1200">
              <a:solidFill>
                <a:schemeClr val="dk1"/>
              </a:solidFill>
              <a:latin typeface="Old Standard TT"/>
              <a:ea typeface="Old Standard TT"/>
              <a:cs typeface="Old Standard TT"/>
              <a:sym typeface="Old Standard TT"/>
            </a:endParaRPr>
          </a:p>
          <a:p>
            <a:pPr indent="0" lvl="0" marL="0" rtl="0" algn="l">
              <a:lnSpc>
                <a:spcPct val="100000"/>
              </a:lnSpc>
              <a:spcBef>
                <a:spcPts val="0"/>
              </a:spcBef>
              <a:spcAft>
                <a:spcPts val="0"/>
              </a:spcAft>
              <a:buClr>
                <a:srgbClr val="000000"/>
              </a:buClr>
              <a:buSzPts val="1100"/>
              <a:buFont typeface="Arial"/>
              <a:buNone/>
            </a:pPr>
            <a:r>
              <a:t/>
            </a:r>
            <a:endParaRPr sz="1200">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b="1">
              <a:solidFill>
                <a:srgbClr val="B45F06"/>
              </a:solidFill>
              <a:latin typeface="Old Standard TT"/>
              <a:ea typeface="Old Standard TT"/>
              <a:cs typeface="Old Standard TT"/>
              <a:sym typeface="Old Standard TT"/>
            </a:endParaRPr>
          </a:p>
        </p:txBody>
      </p:sp>
      <p:pic>
        <p:nvPicPr>
          <p:cNvPr id="114" name="Google Shape;114;p19"/>
          <p:cNvPicPr preferRelativeResize="0"/>
          <p:nvPr/>
        </p:nvPicPr>
        <p:blipFill>
          <a:blip r:embed="rId4">
            <a:alphaModFix/>
          </a:blip>
          <a:stretch>
            <a:fillRect/>
          </a:stretch>
        </p:blipFill>
        <p:spPr>
          <a:xfrm>
            <a:off x="7148408" y="763076"/>
            <a:ext cx="1103017" cy="529399"/>
          </a:xfrm>
          <a:prstGeom prst="rect">
            <a:avLst/>
          </a:prstGeom>
          <a:noFill/>
          <a:ln>
            <a:noFill/>
          </a:ln>
        </p:spPr>
      </p:pic>
      <p:pic>
        <p:nvPicPr>
          <p:cNvPr id="115" name="Google Shape;115;p19"/>
          <p:cNvPicPr preferRelativeResize="0"/>
          <p:nvPr/>
        </p:nvPicPr>
        <p:blipFill>
          <a:blip r:embed="rId5">
            <a:alphaModFix/>
          </a:blip>
          <a:stretch>
            <a:fillRect/>
          </a:stretch>
        </p:blipFill>
        <p:spPr>
          <a:xfrm>
            <a:off x="5849347" y="763052"/>
            <a:ext cx="1102616" cy="529462"/>
          </a:xfrm>
          <a:prstGeom prst="rect">
            <a:avLst/>
          </a:prstGeom>
          <a:noFill/>
          <a:ln>
            <a:noFill/>
          </a:ln>
        </p:spPr>
      </p:pic>
      <p:pic>
        <p:nvPicPr>
          <p:cNvPr id="116" name="Google Shape;116;p19"/>
          <p:cNvPicPr preferRelativeResize="0"/>
          <p:nvPr/>
        </p:nvPicPr>
        <p:blipFill>
          <a:blip r:embed="rId6">
            <a:alphaModFix/>
          </a:blip>
          <a:stretch>
            <a:fillRect/>
          </a:stretch>
        </p:blipFill>
        <p:spPr>
          <a:xfrm>
            <a:off x="5134822" y="499024"/>
            <a:ext cx="477898" cy="1057500"/>
          </a:xfrm>
          <a:prstGeom prst="rect">
            <a:avLst/>
          </a:prstGeom>
          <a:noFill/>
          <a:ln>
            <a:noFill/>
          </a:ln>
        </p:spPr>
      </p:pic>
      <p:pic>
        <p:nvPicPr>
          <p:cNvPr id="117" name="Google Shape;117;p19"/>
          <p:cNvPicPr preferRelativeResize="0"/>
          <p:nvPr/>
        </p:nvPicPr>
        <p:blipFill>
          <a:blip r:embed="rId7">
            <a:alphaModFix/>
          </a:blip>
          <a:stretch>
            <a:fillRect/>
          </a:stretch>
        </p:blipFill>
        <p:spPr>
          <a:xfrm>
            <a:off x="3341575" y="763052"/>
            <a:ext cx="1556635" cy="5294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Reproducibility</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Experimental Results</a:t>
            </a:r>
            <a:endParaRPr/>
          </a:p>
        </p:txBody>
      </p:sp>
      <p:sp>
        <p:nvSpPr>
          <p:cNvPr id="129" name="Google Shape;129;p21"/>
          <p:cNvSpPr txBox="1"/>
          <p:nvPr>
            <p:ph idx="1" type="body"/>
          </p:nvPr>
        </p:nvSpPr>
        <p:spPr>
          <a:xfrm>
            <a:off x="311700" y="1171675"/>
            <a:ext cx="3999900" cy="10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on MNIST (Image Data)</a:t>
            </a:r>
            <a:endParaRPr/>
          </a:p>
          <a:p>
            <a:pPr indent="0" lvl="0" marL="0" rtl="0" algn="ctr">
              <a:spcBef>
                <a:spcPts val="1600"/>
              </a:spcBef>
              <a:spcAft>
                <a:spcPts val="1600"/>
              </a:spcAft>
              <a:buNone/>
            </a:pPr>
            <a:r>
              <a:rPr b="1" lang="en" sz="2400"/>
              <a:t>98.7%</a:t>
            </a:r>
            <a:r>
              <a:rPr b="1" lang="en"/>
              <a:t> </a:t>
            </a:r>
            <a:r>
              <a:rPr lang="en"/>
              <a:t> </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ph idx="2" type="body"/>
          </p:nvPr>
        </p:nvSpPr>
        <p:spPr>
          <a:xfrm>
            <a:off x="4832400" y="1171675"/>
            <a:ext cx="3999900" cy="100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Accuracy on COMPAS (Tabular Data)</a:t>
            </a:r>
            <a:endParaRPr/>
          </a:p>
          <a:p>
            <a:pPr indent="0" lvl="0" marL="0" rtl="0" algn="ctr">
              <a:spcBef>
                <a:spcPts val="1600"/>
              </a:spcBef>
              <a:spcAft>
                <a:spcPts val="1600"/>
              </a:spcAft>
              <a:buClr>
                <a:schemeClr val="dk1"/>
              </a:buClr>
              <a:buSzPts val="1100"/>
              <a:buFont typeface="Arial"/>
              <a:buNone/>
            </a:pPr>
            <a:r>
              <a:rPr b="1" lang="en" sz="2400"/>
              <a:t>82%</a:t>
            </a:r>
            <a:endParaRPr b="1"/>
          </a:p>
        </p:txBody>
      </p:sp>
      <p:sp>
        <p:nvSpPr>
          <p:cNvPr id="132" name="Google Shape;132;p21"/>
          <p:cNvSpPr txBox="1"/>
          <p:nvPr>
            <p:ph idx="2" type="body"/>
          </p:nvPr>
        </p:nvSpPr>
        <p:spPr>
          <a:xfrm>
            <a:off x="458625" y="2291325"/>
            <a:ext cx="3999900" cy="169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Interpretability of Explanations</a:t>
            </a:r>
            <a:endParaRPr/>
          </a:p>
        </p:txBody>
      </p:sp>
      <p:sp>
        <p:nvSpPr>
          <p:cNvPr id="133" name="Google Shape;133;p21"/>
          <p:cNvSpPr txBox="1"/>
          <p:nvPr>
            <p:ph idx="2" type="body"/>
          </p:nvPr>
        </p:nvSpPr>
        <p:spPr>
          <a:xfrm>
            <a:off x="4832400" y="2291325"/>
            <a:ext cx="3999900" cy="169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Accuracy trade-off with Regularization</a:t>
            </a:r>
            <a:endParaRPr/>
          </a:p>
        </p:txBody>
      </p:sp>
      <p:pic>
        <p:nvPicPr>
          <p:cNvPr id="134" name="Google Shape;134;p21"/>
          <p:cNvPicPr preferRelativeResize="0"/>
          <p:nvPr/>
        </p:nvPicPr>
        <p:blipFill>
          <a:blip r:embed="rId3">
            <a:alphaModFix/>
          </a:blip>
          <a:stretch>
            <a:fillRect/>
          </a:stretch>
        </p:blipFill>
        <p:spPr>
          <a:xfrm>
            <a:off x="5664187" y="2707875"/>
            <a:ext cx="2336324" cy="2166600"/>
          </a:xfrm>
          <a:prstGeom prst="rect">
            <a:avLst/>
          </a:prstGeom>
          <a:noFill/>
          <a:ln>
            <a:noFill/>
          </a:ln>
        </p:spPr>
      </p:pic>
      <p:pic>
        <p:nvPicPr>
          <p:cNvPr id="135" name="Google Shape;135;p21"/>
          <p:cNvPicPr preferRelativeResize="0"/>
          <p:nvPr/>
        </p:nvPicPr>
        <p:blipFill>
          <a:blip r:embed="rId4">
            <a:alphaModFix/>
          </a:blip>
          <a:stretch>
            <a:fillRect/>
          </a:stretch>
        </p:blipFill>
        <p:spPr>
          <a:xfrm>
            <a:off x="2509851" y="2707880"/>
            <a:ext cx="1369326" cy="1858800"/>
          </a:xfrm>
          <a:prstGeom prst="rect">
            <a:avLst/>
          </a:prstGeom>
          <a:noFill/>
          <a:ln>
            <a:noFill/>
          </a:ln>
        </p:spPr>
      </p:pic>
      <p:pic>
        <p:nvPicPr>
          <p:cNvPr id="136" name="Google Shape;136;p21"/>
          <p:cNvPicPr preferRelativeResize="0"/>
          <p:nvPr/>
        </p:nvPicPr>
        <p:blipFill>
          <a:blip r:embed="rId5">
            <a:alphaModFix/>
          </a:blip>
          <a:stretch>
            <a:fillRect/>
          </a:stretch>
        </p:blipFill>
        <p:spPr>
          <a:xfrm>
            <a:off x="362150" y="2707875"/>
            <a:ext cx="835975" cy="1858800"/>
          </a:xfrm>
          <a:prstGeom prst="rect">
            <a:avLst/>
          </a:prstGeom>
          <a:noFill/>
          <a:ln>
            <a:noFill/>
          </a:ln>
        </p:spPr>
      </p:pic>
      <p:pic>
        <p:nvPicPr>
          <p:cNvPr id="137" name="Google Shape;137;p21"/>
          <p:cNvPicPr preferRelativeResize="0"/>
          <p:nvPr/>
        </p:nvPicPr>
        <p:blipFill>
          <a:blip r:embed="rId6">
            <a:alphaModFix/>
          </a:blip>
          <a:stretch>
            <a:fillRect/>
          </a:stretch>
        </p:blipFill>
        <p:spPr>
          <a:xfrm>
            <a:off x="1414173" y="2743550"/>
            <a:ext cx="948125" cy="178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