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70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Text</a:t>
            </a:r>
            <a:endParaRPr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Deaf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Gesture</a:t>
            </a:r>
            <a:r>
              <a:rPr spc="-1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Classification</a:t>
            </a:r>
            <a:endParaRPr spc="-2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86637" y="1961945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5000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559" y="2038145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723" y="2572045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80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Apply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gaussian blur filter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threshold to 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frame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taken with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opencv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processed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image after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extraction.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27000" indent="-298450">
              <a:lnSpc>
                <a:spcPct val="1080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processed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image 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to the CNN model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prediction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if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letter 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detected 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more than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50 frames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then the letter 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printed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 taken into consideration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forming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words are considered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blank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8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detect various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sets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symbols which show similar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results on getting  detected.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 then classify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those sets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classifiers made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those sets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marR="6985" indent="-367030">
              <a:lnSpc>
                <a:spcPct val="108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In our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testing 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symbols were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showing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properly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 were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giving other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symbols also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: 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: 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T, D,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: M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Convolutional </a:t>
            </a:r>
            <a:r>
              <a:rPr sz="3000" spc="7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Neural</a:t>
            </a:r>
            <a:r>
              <a:rPr sz="3000" spc="-24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4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Networks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layer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extraction.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379095" marR="5080" indent="-367030">
              <a:lnSpc>
                <a:spcPct val="115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random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better.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Our </a:t>
            </a:r>
            <a:r>
              <a:rPr spc="50" dirty="0">
                <a:latin typeface="Times New Roman" panose="02020603050405020304" charset="0"/>
                <a:cs typeface="Times New Roman" panose="02020603050405020304" charset="0"/>
              </a:rPr>
              <a:t>CNN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Classifier</a:t>
            </a:r>
            <a:r>
              <a:rPr spc="-48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0" dirty="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spc="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542352" cy="5676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Finger </a:t>
            </a:r>
            <a:r>
              <a:rPr spc="35" dirty="0">
                <a:latin typeface="Times New Roman" panose="02020603050405020304" charset="0"/>
                <a:cs typeface="Times New Roman" panose="02020603050405020304" charset="0"/>
              </a:rPr>
              <a:t>Spelling</a:t>
            </a:r>
            <a:r>
              <a:rPr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0" dirty="0">
                <a:latin typeface="Times New Roman" panose="02020603050405020304" charset="0"/>
                <a:cs typeface="Times New Roman" panose="02020603050405020304" charset="0"/>
              </a:rPr>
              <a:t>Sentence 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Formation</a:t>
            </a:r>
            <a:endParaRPr spc="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80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Whenever the count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letter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detected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exceeds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 other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letter  is close to it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by 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threshold 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letter and add it to the current string(In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our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code 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kept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50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difference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threshold as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20).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eriod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589280" indent="-342900">
              <a:lnSpc>
                <a:spcPct val="108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Otherwise we clear the current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dictionary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count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detections of  present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 to avoid 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probability of 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wrong letter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getting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predicted.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eriod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1186815" indent="-354965">
              <a:lnSpc>
                <a:spcPct val="108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Whenever the count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a blank(plain background) detected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exceeds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if the current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empty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spaces are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detected.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 panose="02020603050405020304"/>
              <a:buAutoNum type="arabicPeriod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887730" indent="-342900">
              <a:lnSpc>
                <a:spcPct val="108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In other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case it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predicts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 end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by printing 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 and the current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gets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appended to the sentence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below.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Autocorrect</a:t>
            </a:r>
            <a:r>
              <a:rPr sz="3000" spc="-15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8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A python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Hunspell_suggest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to suggest correct alternatives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(incorrect)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input word and 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display 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words matching the current  word in which 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can select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word to append it to the current sentence.This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helps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reducing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mistakes committed in spellings and assists 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predicting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words.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aims to create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computer application and train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model which when shown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 real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video of hand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gestures  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American Sign Language  shows the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output for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that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particular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sign in text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format on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screen.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r>
              <a:rPr sz="3000" spc="-15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3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Faced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0673" y="1428400"/>
            <a:ext cx="7542653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5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couldn’t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raw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30" dirty="0">
                <a:latin typeface="Times New Roman" panose="02020603050405020304" charset="0"/>
                <a:cs typeface="Times New Roman" panose="02020603050405020304" charset="0"/>
              </a:rPr>
              <a:t>all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asl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characters</a:t>
            </a:r>
            <a:r>
              <a:rPr spc="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so 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made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own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dataset.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69265" marR="5080" indent="-457200">
              <a:lnSpc>
                <a:spcPct val="115000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Second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issue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was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pc="20" dirty="0">
                <a:latin typeface="Times New Roman" panose="02020603050405020304" charset="0"/>
                <a:cs typeface="Times New Roman" panose="02020603050405020304" charset="0"/>
              </a:rPr>
              <a:t>filter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feature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extraction.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We </a:t>
            </a:r>
            <a:r>
              <a:rPr spc="20" dirty="0">
                <a:latin typeface="Times New Roman" panose="02020603050405020304" charset="0"/>
                <a:cs typeface="Times New Roman" panose="02020603050405020304" charset="0"/>
              </a:rPr>
              <a:t>tried 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various </a:t>
            </a:r>
            <a:r>
              <a:rPr spc="20" dirty="0">
                <a:latin typeface="Times New Roman" panose="02020603050405020304" charset="0"/>
                <a:cs typeface="Times New Roman" panose="02020603050405020304" charset="0"/>
              </a:rPr>
              <a:t>filter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including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binary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threshold,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canny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edge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detection, 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gaussian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25" dirty="0">
                <a:latin typeface="Times New Roman" panose="02020603050405020304" charset="0"/>
                <a:cs typeface="Times New Roman" panose="02020603050405020304" charset="0"/>
              </a:rPr>
              <a:t>blur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etc.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,of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gaussian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25" dirty="0">
                <a:latin typeface="Times New Roman" panose="02020603050405020304" charset="0"/>
                <a:cs typeface="Times New Roman" panose="02020603050405020304" charset="0"/>
              </a:rPr>
              <a:t>blur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20" dirty="0">
                <a:latin typeface="Times New Roman" panose="02020603050405020304" charset="0"/>
                <a:cs typeface="Times New Roman" panose="02020603050405020304" charset="0"/>
              </a:rPr>
              <a:t>filter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was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giving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better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results.</a:t>
            </a:r>
            <a:endParaRPr spc="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69265" marR="294640" indent="-457200" algn="just">
              <a:lnSpc>
                <a:spcPct val="115000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Issues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were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faced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relating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5" dirty="0">
                <a:latin typeface="Times New Roman" panose="02020603050405020304" charset="0"/>
                <a:cs typeface="Times New Roman" panose="02020603050405020304" charset="0"/>
              </a:rPr>
              <a:t>trained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in  </a:t>
            </a:r>
            <a:r>
              <a:rPr spc="25" dirty="0">
                <a:latin typeface="Times New Roman" panose="02020603050405020304" charset="0"/>
                <a:cs typeface="Times New Roman" panose="02020603050405020304" charset="0"/>
              </a:rPr>
              <a:t>earlier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phases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eventually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improved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increasing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input 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" dirty="0">
                <a:latin typeface="Times New Roman" panose="02020603050405020304" charset="0"/>
                <a:cs typeface="Times New Roman" panose="02020603050405020304" charset="0"/>
              </a:rPr>
              <a:t>size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also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improving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dataset.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Software</a:t>
            </a:r>
            <a:r>
              <a:rPr sz="3000" spc="-19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2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57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Tensorflow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NumPy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Matplotlib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Hunspell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464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PIL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Limitations </a:t>
            </a:r>
            <a:r>
              <a:rPr sz="3000" spc="4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300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3000" spc="-43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9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2000" spc="-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works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well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only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2000" spc="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20" dirty="0">
                <a:latin typeface="Times New Roman" panose="02020603050405020304" charset="0"/>
                <a:cs typeface="Times New Roman" panose="02020603050405020304" charset="0"/>
              </a:rPr>
              <a:t>good</a:t>
            </a:r>
            <a:r>
              <a:rPr sz="2000" spc="-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10" dirty="0">
                <a:latin typeface="Times New Roman" panose="02020603050405020304" charset="0"/>
                <a:cs typeface="Times New Roman" panose="02020603050405020304" charset="0"/>
              </a:rPr>
              <a:t>lighting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5" dirty="0">
                <a:latin typeface="Times New Roman" panose="02020603050405020304" charset="0"/>
                <a:cs typeface="Times New Roman" panose="02020603050405020304" charset="0"/>
              </a:rPr>
              <a:t>conditions.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</a:pP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94335" marR="5080" indent="-382270">
              <a:lnSpc>
                <a:spcPct val="166000"/>
              </a:lnSpc>
              <a:buFont typeface="Arial" panose="020B0604020202020204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Times New Roman" panose="02020603050405020304" charset="0"/>
                <a:cs typeface="Times New Roman" panose="02020603050405020304" charset="0"/>
              </a:rPr>
              <a:t>Plain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15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needed</a:t>
            </a:r>
            <a:r>
              <a:rPr sz="20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r>
              <a:rPr sz="20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detect</a:t>
            </a:r>
            <a:r>
              <a:rPr sz="20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with  </a:t>
            </a:r>
            <a:r>
              <a:rPr sz="2000" spc="-5" dirty="0">
                <a:latin typeface="Times New Roman" panose="02020603050405020304" charset="0"/>
                <a:cs typeface="Times New Roman" panose="02020603050405020304" charset="0"/>
              </a:rPr>
              <a:t>accuracy.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report, a functional real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vision based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american sign language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recognition 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D&amp;M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people have been developed 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asl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alphabets.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 achieved an accuracy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00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%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 our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dataset.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79095" marR="15875" indent="-367030">
              <a:lnSpc>
                <a:spcPct val="115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has been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improved after implementing two layers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algorithms in  which we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verify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predict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symbols which are more similar to each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other.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Future</a:t>
            </a:r>
            <a:r>
              <a:rPr sz="3000" spc="-16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000" spc="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  <a:endParaRPr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5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	planning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achiev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	higher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accurac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eve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	of	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complex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backgrounds by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trying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out various background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subtraction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algorithms.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9265" marR="5080" indent="-457200">
              <a:lnSpc>
                <a:spcPct val="115000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 are also thinking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improving 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preprocessing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predict gestures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  low light conditions with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higher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accuracy.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4922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20"/>
              </a:spcBef>
            </a:pPr>
            <a:r>
              <a:rPr sz="2400" b="1" spc="1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</a:pPr>
            <a:r>
              <a:rPr lang="en-IN" altLang="en-US" sz="2400" b="1" spc="-5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Dr. Shally</a:t>
            </a:r>
            <a:endParaRPr lang="en-IN" altLang="en-US" sz="2400" b="1" spc="-5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1400" b="1" spc="-5" dirty="0">
                <a:latin typeface="Times New Roman" panose="02020603050405020304"/>
                <a:cs typeface="Times New Roman" panose="02020603050405020304"/>
              </a:rPr>
              <a:t>Aman Sharma</a:t>
            </a:r>
            <a:r>
              <a:rPr lang="en-US" sz="1400" b="1" spc="-5" dirty="0">
                <a:latin typeface="Times New Roman" panose="02020603050405020304"/>
                <a:cs typeface="Times New Roman" panose="02020603050405020304"/>
              </a:rPr>
              <a:t> – </a:t>
            </a:r>
            <a:r>
              <a:rPr lang="en-IN" altLang="en-US" sz="1400" b="1" spc="-5" dirty="0">
                <a:latin typeface="Times New Roman" panose="02020603050405020304"/>
                <a:cs typeface="Times New Roman" panose="02020603050405020304"/>
              </a:rPr>
              <a:t>2821010</a:t>
            </a:r>
            <a:endParaRPr lang="en-US" sz="14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1400" b="1" spc="-5" dirty="0">
                <a:latin typeface="Times New Roman" panose="02020603050405020304"/>
                <a:cs typeface="Times New Roman" panose="02020603050405020304"/>
              </a:rPr>
              <a:t>Nancy </a:t>
            </a:r>
            <a:r>
              <a:rPr lang="en-US" sz="1400" b="1" spc="-5" dirty="0">
                <a:latin typeface="Times New Roman" panose="02020603050405020304"/>
                <a:cs typeface="Times New Roman" panose="02020603050405020304"/>
              </a:rPr>
              <a:t> –  </a:t>
            </a:r>
            <a:r>
              <a:rPr lang="en-IN" altLang="en-US" sz="1400" b="1" spc="-5" dirty="0">
                <a:latin typeface="Times New Roman" panose="02020603050405020304"/>
                <a:cs typeface="Times New Roman" panose="02020603050405020304"/>
              </a:rPr>
              <a:t>2821464</a:t>
            </a:r>
            <a:endParaRPr lang="en-US" sz="14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/>
                <a:cs typeface="Times New Roman" panose="02020603050405020304"/>
              </a:rPr>
              <a:t>Vishal Kaushik  - 2821475</a:t>
            </a:r>
            <a:endParaRPr lang="en-IN" sz="1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/>
                <a:cs typeface="Times New Roman" panose="02020603050405020304"/>
              </a:rPr>
              <a:t>Akshit - 2821443</a:t>
            </a:r>
            <a:endParaRPr lang="en-IN" sz="14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>
                <a:latin typeface="Times New Roman" panose="02020603050405020304" charset="0"/>
                <a:cs typeface="Times New Roman" panose="02020603050405020304" charset="0"/>
              </a:rPr>
              <a:t>Thank </a:t>
            </a:r>
            <a:r>
              <a:rPr sz="6000" spc="-10" dirty="0">
                <a:latin typeface="Times New Roman" panose="02020603050405020304" charset="0"/>
                <a:cs typeface="Times New Roman" panose="02020603050405020304" charset="0"/>
              </a:rPr>
              <a:t>You</a:t>
            </a:r>
            <a:r>
              <a:rPr sz="6000" spc="-5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6000" spc="-160" dirty="0">
                <a:latin typeface="Times New Roman" panose="02020603050405020304" charset="0"/>
                <a:cs typeface="Times New Roman" panose="02020603050405020304" charset="0"/>
              </a:rPr>
              <a:t>!</a:t>
            </a:r>
            <a:endParaRPr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>
                <a:latin typeface="Times New Roman" panose="02020603050405020304" charset="0"/>
                <a:cs typeface="Times New Roman" panose="02020603050405020304" charset="0"/>
              </a:rPr>
              <a:t>Sign	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language	</a:t>
            </a:r>
            <a:r>
              <a:rPr sz="2400" spc="-100" dirty="0">
                <a:latin typeface="Times New Roman" panose="02020603050405020304" charset="0"/>
                <a:cs typeface="Times New Roman" panose="02020603050405020304" charset="0"/>
              </a:rPr>
              <a:t>is	</a:t>
            </a:r>
            <a:r>
              <a:rPr sz="2400" spc="40" dirty="0">
                <a:latin typeface="Times New Roman" panose="02020603050405020304" charset="0"/>
                <a:cs typeface="Times New Roman" panose="02020603050405020304" charset="0"/>
              </a:rPr>
              <a:t>a 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</a:rPr>
              <a:t>visual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45" dirty="0">
                <a:latin typeface="Times New Roman" panose="02020603050405020304" charset="0"/>
                <a:cs typeface="Times New Roman" panose="02020603050405020304" charset="0"/>
              </a:rPr>
              <a:t>language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spc="25" dirty="0">
                <a:latin typeface="Times New Roman" panose="02020603050405020304" charset="0"/>
                <a:cs typeface="Times New Roman" panose="02020603050405020304" charset="0"/>
              </a:rPr>
              <a:t>and  </a:t>
            </a:r>
            <a:r>
              <a:rPr sz="2400" spc="-50" dirty="0">
                <a:latin typeface="Times New Roman" panose="02020603050405020304" charset="0"/>
                <a:cs typeface="Times New Roman" panose="02020603050405020304" charset="0"/>
              </a:rPr>
              <a:t>consists	</a:t>
            </a:r>
            <a:r>
              <a:rPr sz="2400" spc="35" dirty="0">
                <a:latin typeface="Times New Roman" panose="02020603050405020304" charset="0"/>
                <a:cs typeface="Times New Roman" panose="02020603050405020304" charset="0"/>
              </a:rPr>
              <a:t>of	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3	</a:t>
            </a:r>
            <a:r>
              <a:rPr sz="2400" spc="15" dirty="0">
                <a:latin typeface="Times New Roman" panose="02020603050405020304" charset="0"/>
                <a:cs typeface="Times New Roman" panose="02020603050405020304" charset="0"/>
              </a:rPr>
              <a:t>major  </a:t>
            </a:r>
            <a:r>
              <a:rPr sz="2400" spc="-5" dirty="0">
                <a:latin typeface="Times New Roman" panose="02020603050405020304" charset="0"/>
                <a:cs typeface="Times New Roman" panose="02020603050405020304" charset="0"/>
              </a:rPr>
              <a:t>components: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233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18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project.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542352" cy="1127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pc="95" dirty="0">
                <a:latin typeface="Times New Roman" panose="02020603050405020304" charset="0"/>
                <a:cs typeface="Times New Roman" panose="02020603050405020304" charset="0"/>
              </a:rPr>
              <a:t>How</a:t>
            </a:r>
            <a:r>
              <a:rPr spc="-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8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95" dirty="0">
                <a:latin typeface="Times New Roman" panose="02020603050405020304" charset="0"/>
                <a:cs typeface="Times New Roman" panose="02020603050405020304" charset="0"/>
              </a:rPr>
              <a:t>generated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05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spc="-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40" dirty="0">
                <a:latin typeface="Times New Roman" panose="02020603050405020304" charset="0"/>
                <a:cs typeface="Times New Roman" panose="02020603050405020304" charset="0"/>
              </a:rPr>
              <a:t>set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0" dirty="0">
                <a:latin typeface="Times New Roman" panose="02020603050405020304" charset="0"/>
                <a:cs typeface="Times New Roman" panose="02020603050405020304" charset="0"/>
              </a:rPr>
              <a:t>and  did </a:t>
            </a:r>
            <a:r>
              <a:rPr spc="70" dirty="0">
                <a:latin typeface="Times New Roman" panose="02020603050405020304" charset="0"/>
                <a:cs typeface="Times New Roman" panose="02020603050405020304" charset="0"/>
              </a:rPr>
              <a:t>Data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  <a:r>
              <a:rPr spc="-5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450" dirty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spc="-4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 panose="02020603050405020304" charset="0"/>
                <a:cs typeface="Times New Roman" panose="02020603050405020304" charset="0"/>
              </a:rPr>
              <a:t>Capturing </a:t>
            </a:r>
            <a:r>
              <a:rPr sz="1800" b="1" spc="5" dirty="0">
                <a:latin typeface="Times New Roman" panose="02020603050405020304" charset="0"/>
                <a:cs typeface="Times New Roman" panose="02020603050405020304" charset="0"/>
              </a:rPr>
              <a:t>Raw</a:t>
            </a:r>
            <a:r>
              <a:rPr sz="1800" b="1" spc="-2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b="1" spc="10" dirty="0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Times New Roman" panose="02020603050405020304" charset="0"/>
                <a:cs typeface="Times New Roman" panose="02020603050405020304" charset="0"/>
              </a:rPr>
              <a:t>Gray </a:t>
            </a:r>
            <a:r>
              <a:rPr sz="1800" b="1" dirty="0">
                <a:latin typeface="Times New Roman" panose="02020603050405020304" charset="0"/>
                <a:cs typeface="Times New Roman" panose="02020603050405020304" charset="0"/>
              </a:rPr>
              <a:t>Scale</a:t>
            </a:r>
            <a:r>
              <a:rPr sz="1800" b="1" spc="-2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b="1" spc="10" dirty="0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6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20">
              <a:lnSpc>
                <a:spcPct val="101000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Blur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5" y="1974431"/>
            <a:ext cx="2321489" cy="23115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07" y="1962378"/>
            <a:ext cx="2125980" cy="23312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62451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latin typeface="Times New Roman" panose="02020603050405020304" charset="0"/>
                <a:cs typeface="Times New Roman" panose="02020603050405020304" charset="0"/>
              </a:rPr>
              <a:t>Why</a:t>
            </a:r>
            <a:r>
              <a:rPr spc="-1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18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75" dirty="0">
                <a:latin typeface="Times New Roman" panose="02020603050405020304" charset="0"/>
                <a:cs typeface="Times New Roman" panose="02020603050405020304" charset="0"/>
              </a:rPr>
              <a:t>Created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5" dirty="0">
                <a:latin typeface="Times New Roman" panose="02020603050405020304" charset="0"/>
                <a:cs typeface="Times New Roman" panose="02020603050405020304" charset="0"/>
              </a:rPr>
              <a:t>own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5" dirty="0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r>
              <a:rPr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450" dirty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spc="-4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5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</a:t>
            </a: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requirements.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values.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 panose="02020603050405020304" charset="0"/>
                <a:cs typeface="Times New Roman" panose="02020603050405020304" charset="0"/>
              </a:rPr>
              <a:t>set.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4551</Words>
  <Application>WPS Presentation</Application>
  <PresentationFormat>On-screen Show (16:9)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SimSun</vt:lpstr>
      <vt:lpstr>Wingdings</vt:lpstr>
      <vt:lpstr>Arial</vt:lpstr>
      <vt:lpstr>Lato</vt:lpstr>
      <vt:lpstr>Segoe Print</vt:lpstr>
      <vt:lpstr>Times New Roman</vt:lpstr>
      <vt:lpstr>AoyagiKouzanFontT</vt:lpstr>
      <vt:lpstr>Calibri</vt:lpstr>
      <vt:lpstr>Microsoft YaHei</vt:lpstr>
      <vt:lpstr>Arial Unicode MS</vt:lpstr>
      <vt:lpstr>Roboto</vt:lpstr>
      <vt:lpstr>Times New Roman</vt:lpstr>
      <vt:lpstr>RobotoRegular</vt:lpstr>
      <vt:lpstr>Algerian</vt:lpstr>
      <vt:lpstr>Bahnschrift Condensed</vt:lpstr>
      <vt:lpstr>Agency FB</vt:lpstr>
      <vt:lpstr>Arial Black</vt:lpstr>
      <vt:lpstr>Arial Narrow</vt:lpstr>
      <vt:lpstr>Bahnschrift</vt:lpstr>
      <vt:lpstr>Arial Rounded MT Bold</vt:lpstr>
      <vt:lpstr>Office Theme</vt:lpstr>
      <vt:lpstr>PowerPoint 演示文稿</vt:lpstr>
      <vt:lpstr>Abstract</vt:lpstr>
      <vt:lpstr>Sign	language	is	a  visual	language	and  consists	of	3	major  components:</vt:lpstr>
      <vt:lpstr>PowerPoint 演示文稿</vt:lpstr>
      <vt:lpstr>Methodology</vt:lpstr>
      <vt:lpstr>How we generated data set and  did Data Preprocessing ?</vt:lpstr>
      <vt:lpstr>Image Post Gaussian  Blur</vt:lpstr>
      <vt:lpstr>Why we Created our own Dataset ?</vt:lpstr>
      <vt:lpstr>PowerPoint 演示文稿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演示文稿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 Sharma</cp:lastModifiedBy>
  <cp:revision>6</cp:revision>
  <dcterms:created xsi:type="dcterms:W3CDTF">2021-09-22T17:48:00Z</dcterms:created>
  <dcterms:modified xsi:type="dcterms:W3CDTF">2024-11-09T05:40:14Z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2021-09-22T05:30:00Z</vt:filetime>
  </property>
  <property fmtid="{D5CDD505-2E9C-101B-9397-08002B2CF9AE}" pid="4" name="ICV">
    <vt:lpwstr>1DA49096FEC74A829A10D4DCE3DFBBFF_12</vt:lpwstr>
  </property>
  <property fmtid="{D5CDD505-2E9C-101B-9397-08002B2CF9AE}" pid="5" name="KSOProductBuildVer">
    <vt:lpwstr>1033-12.2.0.18607</vt:lpwstr>
  </property>
</Properties>
</file>