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3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Times New Roman Bold" panose="02030802070405020303"/>
      <p:bold r:id="rId21"/>
    </p:embeddedFont>
    <p:embeddedFont>
      <p:font typeface="Prata" panose="00000500000000000000"/>
      <p:regular r:id="rId22"/>
    </p:embeddedFont>
    <p:embeddedFont>
      <p:font typeface="Raleway" panose="020B0503030101060003"/>
      <p:regular r:id="rId23"/>
    </p:embeddedFont>
    <p:embeddedFont>
      <p:font typeface="Radley" panose="00000500000000000000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158895"/>
            <a:ext cx="5913783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SLRI Solutions, LLC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9158895"/>
            <a:ext cx="5913783" cy="103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Aman Sharma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amansharma9605@gmail.com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444100"/>
            <a:ext cx="5913783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Firm Name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0" y="8444100"/>
            <a:ext cx="5913783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Candidate Name &amp; Email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2548" y="2993072"/>
            <a:ext cx="14348342" cy="354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Agentic RAG Chatbot for Multi-Format Document QA using Model Context Protocol</a:t>
            </a:r>
            <a:endParaRPr lang="en-US" sz="65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10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2572" y="2591350"/>
            <a:ext cx="6405098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Demo-flow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376210"/>
            <a:ext cx="15425738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</a:t>
            </a: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essing &amp; Indexing : The system extracts text, generates embeddings, and indexes chunks.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12572" y="5143500"/>
            <a:ext cx="4048357" cy="4011554"/>
          </a:xfrm>
          <a:custGeom>
            <a:avLst/>
            <a:gdLst/>
            <a:ahLst/>
            <a:cxnLst/>
            <a:rect l="l" t="t" r="r" b="b"/>
            <a:pathLst>
              <a:path w="4048357" h="4011554">
                <a:moveTo>
                  <a:pt x="0" y="0"/>
                </a:moveTo>
                <a:lnTo>
                  <a:pt x="4048357" y="0"/>
                </a:lnTo>
                <a:lnTo>
                  <a:pt x="4048357" y="4011554"/>
                </a:lnTo>
                <a:lnTo>
                  <a:pt x="0" y="401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9361" y="3829359"/>
            <a:ext cx="5780412" cy="61846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2325" y="4778290"/>
            <a:ext cx="12080804" cy="5317497"/>
          </a:xfrm>
          <a:custGeom>
            <a:avLst/>
            <a:gdLst/>
            <a:ahLst/>
            <a:cxnLst/>
            <a:rect l="l" t="t" r="r" b="b"/>
            <a:pathLst>
              <a:path w="12080804" h="5317497">
                <a:moveTo>
                  <a:pt x="0" y="0"/>
                </a:moveTo>
                <a:lnTo>
                  <a:pt x="12080804" y="0"/>
                </a:lnTo>
                <a:lnTo>
                  <a:pt x="12080804" y="5317496"/>
                </a:lnTo>
                <a:lnTo>
                  <a:pt x="0" y="531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5" b="-168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11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2572" y="2591350"/>
            <a:ext cx="6405098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Demo-flow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395260"/>
            <a:ext cx="15635989" cy="118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0" lvl="1" indent="-280670" algn="l">
              <a:lnSpc>
                <a:spcPts val="468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</a:t>
            </a:r>
            <a:r>
              <a:rPr lang="en-US" sz="26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uestion &amp; Response : User submits a question based on the uploaded documents. The system retrieves relevant content, generates an answer using the LLM, and displays it along with source references.</a:t>
            </a:r>
            <a:endParaRPr lang="en-US" sz="26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12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0" y="3484038"/>
            <a:ext cx="16161611" cy="702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Multi-Format Parsing : 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504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Ensuring reliable text extraction across varied file types (PDF, DOCX, PPTX, etc.).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Embedding Quality &amp; Chunking :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504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Balancing chunk size a</a:t>
            </a: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nd semantic clarity for accurate context retrieval.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LLM Integration Limits : 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504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Managing API usage, rate limits, and deprecation of selected models.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Response Transparency : 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504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Mapping generated answers back to precise source content.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UI Responsiveness : 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504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Maintaining a smooth user experience within Streamlit's layout constraints.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504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261938" y="2699178"/>
            <a:ext cx="5366747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Challenges Faced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991311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13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632710"/>
            <a:ext cx="5366747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Errors and fixes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493770"/>
            <a:ext cx="14243567" cy="1478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1. Document Ingestion Failure</a:t>
            </a:r>
            <a:endParaRPr lang="en-US" sz="24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Issue: FileNotFoundError due to inconsistent file path handling during ingestion.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Resolution: Implemented robust file-saving logic using os.path.join and verified file presence before parsing.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076825"/>
            <a:ext cx="14333220" cy="1478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2. Incomplete LLM API Response</a:t>
            </a:r>
            <a:endParaRPr lang="en-US" sz="24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Issue: KeyError: 'choices' when parsing the LLM response payload.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Resolution: Introduced structured error handling and added fallback checks for missing keys in API responses.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31321" y="6659880"/>
            <a:ext cx="15709463" cy="1478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3. Hidden Environment Configuration</a:t>
            </a:r>
            <a:endParaRPr lang="en-US" sz="24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Issue: .env file not visible in development environment, affecting API key setup.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Resolution: Updated VS Code workspace settings to reveal hidden files and ensured .env inclusion in deployment configs.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31321" y="8237220"/>
            <a:ext cx="15959990" cy="196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4. Deprecated Model Usage</a:t>
            </a:r>
            <a:endParaRPr lang="en-US" sz="24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Issue: Groq API returned deprecation error for mixtral-8x7b-32768.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Resolution: Migrated to the supported llama3-8b-8192 model as per Groq’s official guidance and updated the .env  accordingly.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991311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14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632710"/>
            <a:ext cx="5366747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Conclusion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070033"/>
            <a:ext cx="14243567" cy="339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Developed a modular Agentic RAG Chatbot for multi-format document QA.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Implemented using Model Context Protocol with agent-driven architecture.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Enabled source-aware responses for transparency and trust.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Ensured scalable retrieval and clean UI via FAISS and Streamlit.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44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Ready for further enhancements and enterprise integration.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Thank you</a:t>
            </a:r>
            <a:endParaRPr lang="en-US" sz="1200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for the opportunity!</a:t>
            </a:r>
            <a:endParaRPr lang="en-US" sz="1200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158895"/>
            <a:ext cx="5913783" cy="103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SLRI Solutions, LLC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920"/>
              </a:lnSpc>
            </a:pPr>
          </a:p>
        </p:txBody>
      </p:sp>
      <p:grpSp>
        <p:nvGrpSpPr>
          <p:cNvPr id="4" name="Group 4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144000" y="9158895"/>
            <a:ext cx="5913783" cy="103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Aman Sharma 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amansharma9605@gmail.com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8444100"/>
            <a:ext cx="5913783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Firm Name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0" y="8444100"/>
            <a:ext cx="5913783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Candidate Name &amp; Email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991311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15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63108"/>
            <a:ext cx="6848808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Table of Contents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279153" y="3655613"/>
            <a:ext cx="9442033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79153" y="4270293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and Objectives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79153" y="4884973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79153" y="5499653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 Stack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279153" y="6114334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Workflow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785980" y="3655613"/>
            <a:ext cx="298338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591488" y="4202430"/>
            <a:ext cx="177879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785980" y="4817110"/>
            <a:ext cx="298338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785980" y="5499653"/>
            <a:ext cx="298338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785980" y="6114334"/>
            <a:ext cx="298338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28700" y="3655613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28700" y="4270293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II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4884973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III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5499653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IV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6167411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028700" y="6729014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279153" y="6729014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 - Flow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28700" y="7377721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279153" y="7343694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Challenges faced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874919" y="6729014"/>
            <a:ext cx="298338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8 - 11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785980" y="7343694"/>
            <a:ext cx="298338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79153" y="7958374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Errors and fixes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028700" y="7951761"/>
            <a:ext cx="65349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VII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785980" y="7951761"/>
            <a:ext cx="298338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13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28700" y="8566441"/>
            <a:ext cx="820181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VIII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279153" y="8573054"/>
            <a:ext cx="686484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874919" y="8573054"/>
            <a:ext cx="2894448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2D2D2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</a:t>
            </a:r>
            <a:endParaRPr lang="en-US" sz="2800">
              <a:solidFill>
                <a:srgbClr val="2D2D2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1935357" y="3412186"/>
            <a:ext cx="7665281" cy="6898753"/>
          </a:xfrm>
          <a:custGeom>
            <a:avLst/>
            <a:gdLst/>
            <a:ahLst/>
            <a:cxnLst/>
            <a:rect l="l" t="t" r="r" b="b"/>
            <a:pathLst>
              <a:path w="7665281" h="6898753">
                <a:moveTo>
                  <a:pt x="0" y="0"/>
                </a:moveTo>
                <a:lnTo>
                  <a:pt x="7665281" y="0"/>
                </a:lnTo>
                <a:lnTo>
                  <a:pt x="7665281" y="6898753"/>
                </a:lnTo>
                <a:lnTo>
                  <a:pt x="0" y="68987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91526" y="7585724"/>
            <a:ext cx="8649280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Und</a:t>
            </a:r>
            <a:r>
              <a:rPr lang="en-US" sz="25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erstand user queries,</a:t>
            </a:r>
            <a:endParaRPr lang="en-US" sz="25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39750" lvl="1" indent="-269875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Extract contextually relevant answers, and</a:t>
            </a:r>
            <a:endParaRPr lang="en-US" sz="25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39750" lvl="1" indent="-269875" algn="l">
              <a:lnSpc>
                <a:spcPts val="4500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 so accurately and efficiently across multiple document formats.</a:t>
            </a:r>
            <a:endParaRPr lang="en-US" sz="25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50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6230270" y="4003688"/>
            <a:ext cx="10010167" cy="339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 b="1" spc="27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Users often struggle to quickly extract relevant answers from large, multi-format documents.</a:t>
            </a:r>
            <a:endParaRPr lang="en-US" sz="2800" b="1" spc="27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4480"/>
              </a:lnSpc>
            </a:pPr>
            <a:r>
              <a:rPr lang="en-US" sz="2800" b="1" spc="27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There is a need for an intelligent system that can understand queries and return accurate, context-based responses—without manual searching.</a:t>
            </a:r>
            <a:endParaRPr lang="en-US" sz="2800" b="1" spc="27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448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3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991526" y="2858783"/>
            <a:ext cx="5342917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Problem Statement 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987720" y="4307205"/>
            <a:ext cx="4966054" cy="489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32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Ingestion</a:t>
            </a: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PDF, DOCX, PPTX, CSV, and TXT files.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8160" lvl="1" indent="-259080" algn="l">
              <a:lnSpc>
                <a:spcPts val="432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Context-aware question answering.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8160" lvl="1" indent="-259080" algn="l">
              <a:lnSpc>
                <a:spcPts val="432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Source-aware responses with traceable document chunks.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8160" lvl="1" indent="-259080" algn="l">
              <a:lnSpc>
                <a:spcPts val="432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Web-based interface built using Streamlit.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20"/>
              </a:lnSpc>
            </a:pPr>
          </a:p>
        </p:txBody>
      </p:sp>
      <p:sp>
        <p:nvSpPr>
          <p:cNvPr id="6" name="Freeform 6"/>
          <p:cNvSpPr/>
          <p:nvPr/>
        </p:nvSpPr>
        <p:spPr>
          <a:xfrm flipH="1">
            <a:off x="12104142" y="1781595"/>
            <a:ext cx="3425690" cy="7476705"/>
          </a:xfrm>
          <a:custGeom>
            <a:avLst/>
            <a:gdLst/>
            <a:ahLst/>
            <a:cxnLst/>
            <a:rect l="l" t="t" r="r" b="b"/>
            <a:pathLst>
              <a:path w="3425690" h="7476705">
                <a:moveTo>
                  <a:pt x="3425690" y="0"/>
                </a:moveTo>
                <a:lnTo>
                  <a:pt x="0" y="0"/>
                </a:lnTo>
                <a:lnTo>
                  <a:pt x="0" y="7476705"/>
                </a:lnTo>
                <a:lnTo>
                  <a:pt x="3425690" y="7476705"/>
                </a:lnTo>
                <a:lnTo>
                  <a:pt x="342569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307205"/>
            <a:ext cx="5425983" cy="5979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32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 a m</a:t>
            </a: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odular chatbot capable of answering user queries using content from multi-format documents.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8160" lvl="1" indent="-259080" algn="l">
              <a:lnSpc>
                <a:spcPts val="432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Leverage Retrieval-Augmented Generation (RAG) for accurate and context-driven responses.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8160" lvl="1" indent="-259080" algn="l">
              <a:lnSpc>
                <a:spcPts val="432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a structured communication protocol (MCP) to coordinate between agents.</a:t>
            </a:r>
            <a:endParaRPr lang="en-US" sz="24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32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219200" y="3268929"/>
            <a:ext cx="4002398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Objectives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469548" y="3268929"/>
            <a:ext cx="4002398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Features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4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61938" y="2861780"/>
            <a:ext cx="8850021" cy="7216826"/>
          </a:xfrm>
          <a:custGeom>
            <a:avLst/>
            <a:gdLst/>
            <a:ahLst/>
            <a:cxnLst/>
            <a:rect l="l" t="t" r="r" b="b"/>
            <a:pathLst>
              <a:path w="8850021" h="7216826">
                <a:moveTo>
                  <a:pt x="0" y="0"/>
                </a:moveTo>
                <a:lnTo>
                  <a:pt x="8850021" y="0"/>
                </a:lnTo>
                <a:lnTo>
                  <a:pt x="8850021" y="7216826"/>
                </a:lnTo>
                <a:lnTo>
                  <a:pt x="0" y="721682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1197" r="-1119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5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93526" y="3315221"/>
            <a:ext cx="6047258" cy="676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Th</a:t>
            </a: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e Agentic RAG Chatbot follows a modular architecture comprising three agents: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marL="604520" lvl="1" indent="-30226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Ingestion Agent: Processes and chunks uploaded documents.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Retrieval Agent: Indexes and retrieves relevant content using semantic search.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LLM Response Agent: Generates responses using a language model based on retrieved context.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l">
              <a:lnSpc>
                <a:spcPts val="4480"/>
              </a:lnSpc>
            </a:pPr>
          </a:p>
        </p:txBody>
      </p:sp>
      <p:sp>
        <p:nvSpPr>
          <p:cNvPr id="8" name="Freeform 8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43925" y="1945475"/>
            <a:ext cx="5290334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System Architecture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2383753" y="5309079"/>
            <a:ext cx="4013818" cy="4707037"/>
          </a:xfrm>
          <a:custGeom>
            <a:avLst/>
            <a:gdLst/>
            <a:ahLst/>
            <a:cxnLst/>
            <a:rect l="l" t="t" r="r" b="b"/>
            <a:pathLst>
              <a:path w="4013818" h="4707037">
                <a:moveTo>
                  <a:pt x="0" y="0"/>
                </a:moveTo>
                <a:lnTo>
                  <a:pt x="4013818" y="0"/>
                </a:lnTo>
                <a:lnTo>
                  <a:pt x="4013818" y="4707037"/>
                </a:lnTo>
                <a:lnTo>
                  <a:pt x="0" y="470703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6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42950" y="1606661"/>
            <a:ext cx="7804581" cy="100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Technology Stack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4979" y="3842429"/>
            <a:ext cx="10859587" cy="677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0"/>
              </a:lnSpc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Backend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Python – C</a:t>
            </a: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ore language for implementing agents</a:t>
            </a: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 and logic.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FAISS – Vector similarity search for efficient retrieval.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Sentence Transformers – Embedding generation for semantic search.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Groq / OpenAI API – Language model used for response generation.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algn="l">
              <a:lnSpc>
                <a:spcPts val="4180"/>
              </a:lnSpc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Frontend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Streamlit – Web interface for document upload and user interaction.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algn="l">
              <a:lnSpc>
                <a:spcPts val="4180"/>
              </a:lnSpc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Supporting Tools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PyMuPDF / python-docx / python-pptx – For parsing multi-format documents.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dotenv – For secure environment variable management.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marL="563880" lvl="1" indent="-281940" algn="l">
              <a:lnSpc>
                <a:spcPts val="4180"/>
              </a:lnSpc>
              <a:buFont typeface="Arial" panose="020B0604020202020204"/>
              <a:buChar char="•"/>
            </a:pPr>
            <a:r>
              <a:rPr lang="en-US" sz="2610">
                <a:solidFill>
                  <a:srgbClr val="804F3B"/>
                </a:solidFill>
                <a:latin typeface="Radley" panose="00000500000000000000"/>
                <a:ea typeface="Radley" panose="00000500000000000000"/>
                <a:cs typeface="Radley" panose="00000500000000000000"/>
                <a:sym typeface="Radley" panose="00000500000000000000"/>
              </a:rPr>
              <a:t>Pickle – To persist document chunks.</a:t>
            </a:r>
            <a:endParaRPr lang="en-US" sz="2610">
              <a:solidFill>
                <a:srgbClr val="804F3B"/>
              </a:solidFill>
              <a:latin typeface="Radley" panose="00000500000000000000"/>
              <a:ea typeface="Radley" panose="00000500000000000000"/>
              <a:cs typeface="Radley" panose="00000500000000000000"/>
              <a:sym typeface="Radley" panose="00000500000000000000"/>
            </a:endParaRPr>
          </a:p>
          <a:p>
            <a:pPr algn="l">
              <a:lnSpc>
                <a:spcPts val="4180"/>
              </a:lnSpc>
            </a:pPr>
          </a:p>
        </p:txBody>
      </p:sp>
      <p:sp>
        <p:nvSpPr>
          <p:cNvPr id="9" name="Freeform 9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1938" y="2746991"/>
            <a:ext cx="4522708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Technology Stack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61938" y="214313"/>
            <a:ext cx="7828551" cy="1957138"/>
          </a:xfrm>
          <a:custGeom>
            <a:avLst/>
            <a:gdLst/>
            <a:ahLst/>
            <a:cxnLst/>
            <a:rect l="l" t="t" r="r" b="b"/>
            <a:pathLst>
              <a:path w="7828551" h="1957138">
                <a:moveTo>
                  <a:pt x="0" y="0"/>
                </a:moveTo>
                <a:lnTo>
                  <a:pt x="7828550" y="0"/>
                </a:lnTo>
                <a:lnTo>
                  <a:pt x="7828550" y="1957137"/>
                </a:lnTo>
                <a:lnTo>
                  <a:pt x="0" y="195713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61938" y="2395220"/>
            <a:ext cx="5272122" cy="7653460"/>
          </a:xfrm>
          <a:custGeom>
            <a:avLst/>
            <a:gdLst/>
            <a:ahLst/>
            <a:cxnLst/>
            <a:rect l="l" t="t" r="r" b="b"/>
            <a:pathLst>
              <a:path w="5272122" h="7653460">
                <a:moveTo>
                  <a:pt x="0" y="0"/>
                </a:moveTo>
                <a:lnTo>
                  <a:pt x="5272122" y="0"/>
                </a:lnTo>
                <a:lnTo>
                  <a:pt x="5272122" y="7653460"/>
                </a:lnTo>
                <a:lnTo>
                  <a:pt x="0" y="7653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96" b="-169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7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13346" y="916656"/>
            <a:ext cx="7804581" cy="100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Workflow Overview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29455" y="2280920"/>
            <a:ext cx="9793296" cy="6977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Document Upload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User uploads documents in various formats.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Document Ingestion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Ingested documents are chunked and embedded.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Vector Indexing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FAISS indexes document embeddings for fast retrieval.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Query Input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User submits a question related to the uploaded documents.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Context Retrieval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Top relevant chunks are retrieved from the index.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LLM Response Generation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Retrieved context is sent to LLM to generate an answer.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04520" lvl="1" indent="-302260" algn="l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Answer Display</a:t>
            </a:r>
            <a:endParaRPr lang="en-US" sz="2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Final response and source chunks are shown to the user.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2572" y="4220125"/>
            <a:ext cx="12260748" cy="5695400"/>
          </a:xfrm>
          <a:custGeom>
            <a:avLst/>
            <a:gdLst/>
            <a:ahLst/>
            <a:cxnLst/>
            <a:rect l="l" t="t" r="r" b="b"/>
            <a:pathLst>
              <a:path w="12260748" h="5695400">
                <a:moveTo>
                  <a:pt x="0" y="0"/>
                </a:moveTo>
                <a:lnTo>
                  <a:pt x="12260748" y="0"/>
                </a:lnTo>
                <a:lnTo>
                  <a:pt x="12260748" y="5695400"/>
                </a:lnTo>
                <a:lnTo>
                  <a:pt x="0" y="569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9" b="-58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8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2572" y="2591350"/>
            <a:ext cx="6405098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Demo-flow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376210"/>
            <a:ext cx="10496550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Launch : User opens the Streamlit-based web application.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" name="TextBox 10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2025 August 24</a:t>
            </a:r>
            <a:endParaRPr lang="en-US" sz="18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 panose="00000500000000000000"/>
                <a:ea typeface="Prata" panose="00000500000000000000"/>
                <a:cs typeface="Prata" panose="00000500000000000000"/>
                <a:sym typeface="Prata" panose="00000500000000000000"/>
              </a:rPr>
              <a:t>2</a:t>
            </a:r>
            <a:endParaRPr lang="en-US" sz="3200">
              <a:solidFill>
                <a:srgbClr val="804F3B"/>
              </a:solidFill>
              <a:latin typeface="Prata" panose="00000500000000000000"/>
              <a:ea typeface="Prata" panose="00000500000000000000"/>
              <a:cs typeface="Prata" panose="00000500000000000000"/>
              <a:sym typeface="Prata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61938" y="214313"/>
            <a:ext cx="9795183" cy="2448796"/>
          </a:xfrm>
          <a:custGeom>
            <a:avLst/>
            <a:gdLst/>
            <a:ahLst/>
            <a:cxnLst/>
            <a:rect l="l" t="t" r="r" b="b"/>
            <a:pathLst>
              <a:path w="9795183" h="2448796">
                <a:moveTo>
                  <a:pt x="0" y="0"/>
                </a:moveTo>
                <a:lnTo>
                  <a:pt x="9795183" y="0"/>
                </a:lnTo>
                <a:lnTo>
                  <a:pt x="9795183" y="2448795"/>
                </a:lnTo>
                <a:lnTo>
                  <a:pt x="0" y="244879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2572" y="4631082"/>
            <a:ext cx="14887127" cy="4365281"/>
          </a:xfrm>
          <a:custGeom>
            <a:avLst/>
            <a:gdLst/>
            <a:ahLst/>
            <a:cxnLst/>
            <a:rect l="l" t="t" r="r" b="b"/>
            <a:pathLst>
              <a:path w="14887127" h="4365281">
                <a:moveTo>
                  <a:pt x="0" y="0"/>
                </a:moveTo>
                <a:lnTo>
                  <a:pt x="14887127" y="0"/>
                </a:lnTo>
                <a:lnTo>
                  <a:pt x="14887127" y="4365280"/>
                </a:lnTo>
                <a:lnTo>
                  <a:pt x="0" y="4365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9" r="-3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9</a:t>
            </a:r>
            <a:endParaRPr lang="en-US" sz="3000">
              <a:solidFill>
                <a:srgbClr val="804F3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2572" y="2591350"/>
            <a:ext cx="6405098" cy="100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4800" b="1">
                <a:solidFill>
                  <a:srgbClr val="804F3B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Demo-flow</a:t>
            </a:r>
            <a:endParaRPr lang="en-US" sz="4800" b="1">
              <a:solidFill>
                <a:srgbClr val="804F3B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376210"/>
            <a:ext cx="15425738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Doc</a:t>
            </a:r>
            <a:r>
              <a:rPr lang="en-US" sz="2800">
                <a:solidFill>
                  <a:srgbClr val="804F3B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ument Upload : User uploads one or more supported files (PDF, DOCX, PPTX, TXT, etc.).</a:t>
            </a:r>
            <a:endParaRPr lang="en-US" sz="2800">
              <a:solidFill>
                <a:srgbClr val="804F3B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4973</Words>
  <Application>WPS Presentation</Application>
  <PresentationFormat>On-screen Show (4:3)</PresentationFormat>
  <Paragraphs>259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Times New Roman Bold</vt:lpstr>
      <vt:lpstr>Prata</vt:lpstr>
      <vt:lpstr>Arial</vt:lpstr>
      <vt:lpstr>Raleway</vt:lpstr>
      <vt:lpstr>Radley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Research Project Final Defense Presentation Template</dc:title>
  <dc:creator/>
  <cp:lastModifiedBy>Aman Sharma</cp:lastModifiedBy>
  <cp:revision>2</cp:revision>
  <dcterms:created xsi:type="dcterms:W3CDTF">2006-08-16T00:00:00Z</dcterms:created>
  <dcterms:modified xsi:type="dcterms:W3CDTF">2025-07-21T15:02:07Z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5E9882D5E41B458DB5B460C848C22186_13</vt:lpwstr>
  </property>
  <property fmtid="{D5CDD505-2E9C-101B-9397-08002B2CF9AE}" pid="3" name="KSOProductBuildVer">
    <vt:lpwstr>1033-12.2.0.21931</vt:lpwstr>
  </property>
</Properties>
</file>