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Aman Dhanraj </a:t>
            </a:r>
            <a:r>
              <a:rPr lang="en-US" sz="2000" b="1" dirty="0" err="1">
                <a:solidFill>
                  <a:schemeClr val="accent1">
                    <a:lumMod val="75000"/>
                  </a:schemeClr>
                </a:solidFill>
                <a:latin typeface="Arial" pitchFamily="34" charset="0"/>
                <a:cs typeface="Arial" pitchFamily="34" charset="0"/>
              </a:rPr>
              <a:t>Dhargave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Aman Dhanraj </a:t>
            </a:r>
            <a:r>
              <a:rPr lang="en-US" sz="2000" b="1" dirty="0" err="1">
                <a:solidFill>
                  <a:schemeClr val="accent1">
                    <a:lumMod val="75000"/>
                  </a:schemeClr>
                </a:solidFill>
                <a:latin typeface="Arial"/>
                <a:cs typeface="Arial"/>
              </a:rPr>
              <a:t>Dhargave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Suryodaya</a:t>
            </a:r>
            <a:r>
              <a:rPr lang="en-US" sz="2000" b="1" dirty="0">
                <a:solidFill>
                  <a:schemeClr val="accent1">
                    <a:lumMod val="75000"/>
                  </a:schemeClr>
                </a:solidFill>
                <a:latin typeface="Arial"/>
                <a:cs typeface="Arial"/>
              </a:rPr>
              <a:t> College Of Engineering And Technology Nagpur(Computer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Rectangle 2">
            <a:extLst>
              <a:ext uri="{FF2B5EF4-FFF2-40B4-BE49-F238E27FC236}">
                <a16:creationId xmlns:a16="http://schemas.microsoft.com/office/drawing/2014/main" id="{091BD531-E586-9CE0-A58F-3B0B618C3C7A}"/>
              </a:ext>
            </a:extLst>
          </p:cNvPr>
          <p:cNvSpPr>
            <a:spLocks noGrp="1" noChangeArrowheads="1"/>
          </p:cNvSpPr>
          <p:nvPr>
            <p:ph idx="1"/>
          </p:nvPr>
        </p:nvSpPr>
        <p:spPr bwMode="auto">
          <a:xfrm>
            <a:off x="581193" y="1438085"/>
            <a:ext cx="1078202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Steganography Techniques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Combining LSB with DCT, DWT, or other advanced methods to enhance security and imperceptibility.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Steganalysis Resistance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Implementing machine learning algorithms to detect and counter steganalysis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Encoding Techniques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Developing dynamic embedding strategies based on image characteristics for improved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Using blockchain to verify and track hidden data for secure and tamper-proof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Secure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Enabling secure data hiding and retrieval over cloud platforms for remote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Payload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Enhancing data embedding efficiency while minimizing image distortion.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Applications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Implementing real-time secure messaging systems for government, corporate, and healthcare sectors.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3200" dirty="0">
                <a:latin typeface="Times New Roman" panose="02020603050405020304" pitchFamily="18" charset="0"/>
                <a:cs typeface="Times New Roman" panose="02020603050405020304" pitchFamily="18" charset="0"/>
              </a:rPr>
              <a:t>With the increasing need for secure data transmission, traditional encryption methods often attract attention and are susceptible to attacks. Steganography provides an alternative by concealing data within images to ensure confidentiality. However, existing methods face challenges in maintaining imperceptibility, robustness, and security against steganalysis. This study aims to develop an efficient image steganography technique that enhances data hiding capacity while minimizing visual distortion and resistance to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AA2388F5-3251-78FD-7AA7-80AC7B0F104A}"/>
              </a:ext>
            </a:extLst>
          </p:cNvPr>
          <p:cNvSpPr>
            <a:spLocks noGrp="1" noChangeArrowheads="1"/>
          </p:cNvSpPr>
          <p:nvPr>
            <p:ph idx="1"/>
          </p:nvPr>
        </p:nvSpPr>
        <p:spPr bwMode="auto">
          <a:xfrm>
            <a:off x="243401" y="1643896"/>
            <a:ext cx="89845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 Libraries: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 PIL (Python Imaging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Techniques: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Least Significant Bit (LSB) Substitution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Rectangle 4">
            <a:extLst>
              <a:ext uri="{FF2B5EF4-FFF2-40B4-BE49-F238E27FC236}">
                <a16:creationId xmlns:a16="http://schemas.microsoft.com/office/drawing/2014/main" id="{96D2F5E1-A90B-1456-D30D-E0FA3EFCF734}"/>
              </a:ext>
            </a:extLst>
          </p:cNvPr>
          <p:cNvSpPr>
            <a:spLocks noGrp="1" noChangeArrowheads="1"/>
          </p:cNvSpPr>
          <p:nvPr>
            <p:ph idx="1"/>
          </p:nvPr>
        </p:nvSpPr>
        <p:spPr bwMode="auto">
          <a:xfrm>
            <a:off x="581192" y="1376531"/>
            <a:ext cx="1082312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with AES Encryption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Before embedding, the secret data is encrypted using AES, adding an extra layer of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Data Hiding Capacity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LSB approach allows a significant amount of data to be embedded without noticeable distortion.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Image Distortion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Uses an optimized LSB method to ensure high imperceptibility, making changes undetectable to the human eye.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LSB Encoding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Instead of modifying only the least significant bit, an adaptive technique is used for better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Against Basic Steganalysis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embedded data remains hidden even under basic statistical and visual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 and Efficient 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LSB is computationally lightweight, making data embedding and extraction quick and efficient.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End Users of This Project</a:t>
            </a:r>
          </a:p>
          <a:p>
            <a:pPr>
              <a:buFont typeface="+mj-lt"/>
              <a:buAutoNum type="arabicPeriod"/>
            </a:pPr>
            <a:r>
              <a:rPr lang="en-US" sz="2000" b="1" dirty="0">
                <a:latin typeface="Times New Roman" panose="02020603050405020304" pitchFamily="18" charset="0"/>
                <a:cs typeface="Times New Roman" panose="02020603050405020304" pitchFamily="18" charset="0"/>
              </a:rPr>
              <a:t>Government and Defense Organizations</a:t>
            </a:r>
            <a:r>
              <a:rPr lang="en-US" sz="2000" dirty="0">
                <a:latin typeface="Times New Roman" panose="02020603050405020304" pitchFamily="18" charset="0"/>
                <a:cs typeface="Times New Roman" panose="02020603050405020304" pitchFamily="18" charset="0"/>
              </a:rPr>
              <a:t> – For secure communication and intelligence data protection.</a:t>
            </a:r>
          </a:p>
          <a:p>
            <a:pPr>
              <a:buFont typeface="+mj-lt"/>
              <a:buAutoNum type="arabicPeriod"/>
            </a:pPr>
            <a:r>
              <a:rPr lang="en-US" sz="2000" b="1" dirty="0">
                <a:latin typeface="Times New Roman" panose="02020603050405020304" pitchFamily="18" charset="0"/>
                <a:cs typeface="Times New Roman" panose="02020603050405020304" pitchFamily="18" charset="0"/>
              </a:rPr>
              <a:t>Journalists and Whistleblowers</a:t>
            </a:r>
            <a:r>
              <a:rPr lang="en-US" sz="2000" dirty="0">
                <a:latin typeface="Times New Roman" panose="02020603050405020304" pitchFamily="18" charset="0"/>
                <a:cs typeface="Times New Roman" panose="02020603050405020304" pitchFamily="18" charset="0"/>
              </a:rPr>
              <a:t> – To securely transmit sensitive information without detection.</a:t>
            </a:r>
          </a:p>
          <a:p>
            <a:pPr>
              <a:buFont typeface="+mj-lt"/>
              <a:buAutoNum type="arabicPeriod"/>
            </a:pPr>
            <a:r>
              <a:rPr lang="en-US" sz="2000" b="1" dirty="0">
                <a:latin typeface="Times New Roman" panose="02020603050405020304" pitchFamily="18" charset="0"/>
                <a:cs typeface="Times New Roman" panose="02020603050405020304" pitchFamily="18" charset="0"/>
              </a:rPr>
              <a:t>Corporate Sector</a:t>
            </a:r>
            <a:r>
              <a:rPr lang="en-US" sz="2000" dirty="0">
                <a:latin typeface="Times New Roman" panose="02020603050405020304" pitchFamily="18" charset="0"/>
                <a:cs typeface="Times New Roman" panose="02020603050405020304" pitchFamily="18" charset="0"/>
              </a:rPr>
              <a:t> – Protects confidential business data from cyber threats and industrial espionage.</a:t>
            </a:r>
          </a:p>
          <a:p>
            <a:pPr>
              <a:buFont typeface="+mj-lt"/>
              <a:buAutoNum type="arabicPeriod"/>
            </a:pPr>
            <a:r>
              <a:rPr lang="en-US" sz="2000" b="1" dirty="0">
                <a:latin typeface="Times New Roman" panose="02020603050405020304" pitchFamily="18" charset="0"/>
                <a:cs typeface="Times New Roman" panose="02020603050405020304" pitchFamily="18" charset="0"/>
              </a:rPr>
              <a:t>Healthcare Industry</a:t>
            </a:r>
            <a:r>
              <a:rPr lang="en-US" sz="2000" dirty="0">
                <a:latin typeface="Times New Roman" panose="02020603050405020304" pitchFamily="18" charset="0"/>
                <a:cs typeface="Times New Roman" panose="02020603050405020304" pitchFamily="18" charset="0"/>
              </a:rPr>
              <a:t> – Ensures secure transmission of medical records and patient data.</a:t>
            </a:r>
          </a:p>
          <a:p>
            <a:pPr>
              <a:buFont typeface="+mj-lt"/>
              <a:buAutoNum type="arabicPeriod"/>
            </a:pPr>
            <a:r>
              <a:rPr lang="en-US" sz="2000" b="1" dirty="0">
                <a:latin typeface="Times New Roman" panose="02020603050405020304" pitchFamily="18" charset="0"/>
                <a:cs typeface="Times New Roman" panose="02020603050405020304" pitchFamily="18" charset="0"/>
              </a:rPr>
              <a:t>Cybersecurity Professionals</a:t>
            </a:r>
            <a:r>
              <a:rPr lang="en-US" sz="2000" dirty="0">
                <a:latin typeface="Times New Roman" panose="02020603050405020304" pitchFamily="18" charset="0"/>
                <a:cs typeface="Times New Roman" panose="02020603050405020304" pitchFamily="18" charset="0"/>
              </a:rPr>
              <a:t> – Uses steganography to enhance digital security and prevent data breaches.</a:t>
            </a:r>
          </a:p>
          <a:p>
            <a:pPr>
              <a:buFont typeface="+mj-lt"/>
              <a:buAutoNum type="arabicPeriod"/>
            </a:pPr>
            <a:r>
              <a:rPr lang="en-US" sz="2000" b="1" dirty="0">
                <a:latin typeface="Times New Roman" panose="02020603050405020304" pitchFamily="18" charset="0"/>
                <a:cs typeface="Times New Roman" panose="02020603050405020304" pitchFamily="18" charset="0"/>
              </a:rPr>
              <a:t>General Users</a:t>
            </a:r>
            <a:r>
              <a:rPr lang="en-US" sz="2000" dirty="0">
                <a:latin typeface="Times New Roman" panose="02020603050405020304" pitchFamily="18" charset="0"/>
                <a:cs typeface="Times New Roman" panose="02020603050405020304" pitchFamily="18" charset="0"/>
              </a:rPr>
              <a:t> – Individuals who want to send private messages securely over the internet.</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0C624F91-A7CF-20E9-5304-82545DC66E18}"/>
              </a:ext>
            </a:extLst>
          </p:cNvPr>
          <p:cNvPicPr>
            <a:picLocks noGrp="1" noChangeAspect="1"/>
          </p:cNvPicPr>
          <p:nvPr>
            <p:ph idx="1"/>
          </p:nvPr>
        </p:nvPicPr>
        <p:blipFill>
          <a:blip r:embed="rId2"/>
          <a:stretch>
            <a:fillRect/>
          </a:stretch>
        </p:blipFill>
        <p:spPr>
          <a:xfrm>
            <a:off x="698516" y="2408672"/>
            <a:ext cx="4480421" cy="2520237"/>
          </a:xfrm>
        </p:spPr>
      </p:pic>
      <p:pic>
        <p:nvPicPr>
          <p:cNvPr id="13" name="Picture 12">
            <a:extLst>
              <a:ext uri="{FF2B5EF4-FFF2-40B4-BE49-F238E27FC236}">
                <a16:creationId xmlns:a16="http://schemas.microsoft.com/office/drawing/2014/main" id="{B7B2A469-701E-DFC1-349A-46CA12E2EC06}"/>
              </a:ext>
            </a:extLst>
          </p:cNvPr>
          <p:cNvPicPr>
            <a:picLocks noChangeAspect="1"/>
          </p:cNvPicPr>
          <p:nvPr/>
        </p:nvPicPr>
        <p:blipFill>
          <a:blip r:embed="rId3"/>
          <a:stretch>
            <a:fillRect/>
          </a:stretch>
        </p:blipFill>
        <p:spPr>
          <a:xfrm>
            <a:off x="6471006" y="1303665"/>
            <a:ext cx="3536022" cy="2210014"/>
          </a:xfrm>
          <a:prstGeom prst="rect">
            <a:avLst/>
          </a:prstGeom>
        </p:spPr>
      </p:pic>
      <p:pic>
        <p:nvPicPr>
          <p:cNvPr id="15" name="Picture 14">
            <a:extLst>
              <a:ext uri="{FF2B5EF4-FFF2-40B4-BE49-F238E27FC236}">
                <a16:creationId xmlns:a16="http://schemas.microsoft.com/office/drawing/2014/main" id="{50659208-DA66-0001-E442-318D34578C43}"/>
              </a:ext>
            </a:extLst>
          </p:cNvPr>
          <p:cNvPicPr>
            <a:picLocks noChangeAspect="1"/>
          </p:cNvPicPr>
          <p:nvPr/>
        </p:nvPicPr>
        <p:blipFill>
          <a:blip r:embed="rId4"/>
          <a:stretch>
            <a:fillRect/>
          </a:stretch>
        </p:blipFill>
        <p:spPr>
          <a:xfrm>
            <a:off x="6471006" y="4060491"/>
            <a:ext cx="3536021" cy="2210013"/>
          </a:xfrm>
          <a:prstGeom prst="rect">
            <a:avLst/>
          </a:prstGeom>
        </p:spPr>
      </p:pic>
      <p:sp>
        <p:nvSpPr>
          <p:cNvPr id="16" name="TextBox 15">
            <a:extLst>
              <a:ext uri="{FF2B5EF4-FFF2-40B4-BE49-F238E27FC236}">
                <a16:creationId xmlns:a16="http://schemas.microsoft.com/office/drawing/2014/main" id="{A3E7E5ED-F8AB-2E0F-59DA-932040675064}"/>
              </a:ext>
            </a:extLst>
          </p:cNvPr>
          <p:cNvSpPr txBox="1"/>
          <p:nvPr/>
        </p:nvSpPr>
        <p:spPr>
          <a:xfrm>
            <a:off x="1001255" y="4965442"/>
            <a:ext cx="321581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Figure 1. Code </a:t>
            </a:r>
          </a:p>
        </p:txBody>
      </p:sp>
      <p:sp>
        <p:nvSpPr>
          <p:cNvPr id="17" name="TextBox 16">
            <a:extLst>
              <a:ext uri="{FF2B5EF4-FFF2-40B4-BE49-F238E27FC236}">
                <a16:creationId xmlns:a16="http://schemas.microsoft.com/office/drawing/2014/main" id="{1EEB7DE7-EAF8-393F-BAEA-CC31C2F7426B}"/>
              </a:ext>
            </a:extLst>
          </p:cNvPr>
          <p:cNvSpPr txBox="1"/>
          <p:nvPr/>
        </p:nvSpPr>
        <p:spPr>
          <a:xfrm>
            <a:off x="6641384" y="3515533"/>
            <a:ext cx="31952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Figure 2. Original Image</a:t>
            </a:r>
          </a:p>
        </p:txBody>
      </p:sp>
      <p:sp>
        <p:nvSpPr>
          <p:cNvPr id="18" name="TextBox 17">
            <a:extLst>
              <a:ext uri="{FF2B5EF4-FFF2-40B4-BE49-F238E27FC236}">
                <a16:creationId xmlns:a16="http://schemas.microsoft.com/office/drawing/2014/main" id="{E2B36F6B-6E8D-948A-D9AD-400F54BABF10}"/>
              </a:ext>
            </a:extLst>
          </p:cNvPr>
          <p:cNvSpPr txBox="1"/>
          <p:nvPr/>
        </p:nvSpPr>
        <p:spPr>
          <a:xfrm>
            <a:off x="6641384" y="6274782"/>
            <a:ext cx="353602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Figure 3. Encrypted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This project demonstrates the effectiveness of </a:t>
            </a:r>
            <a:r>
              <a:rPr lang="en-US" sz="2800" b="1" dirty="0">
                <a:latin typeface="Times New Roman" panose="02020603050405020304" pitchFamily="18" charset="0"/>
                <a:cs typeface="Times New Roman" panose="02020603050405020304" pitchFamily="18" charset="0"/>
              </a:rPr>
              <a:t>Least Significant Bit (LSB) steganography</a:t>
            </a:r>
            <a:r>
              <a:rPr lang="en-US" sz="2800" dirty="0">
                <a:latin typeface="Times New Roman" panose="02020603050405020304" pitchFamily="18" charset="0"/>
                <a:cs typeface="Times New Roman" panose="02020603050405020304" pitchFamily="18" charset="0"/>
              </a:rPr>
              <a:t> for secure data hiding in images. By embedding secret information in the least significant bits of image pixels, it ensures high imperceptibility while maintaining data integrity. The integration of </a:t>
            </a:r>
            <a:r>
              <a:rPr lang="en-US" sz="2800" b="1" dirty="0">
                <a:latin typeface="Times New Roman" panose="02020603050405020304" pitchFamily="18" charset="0"/>
                <a:cs typeface="Times New Roman" panose="02020603050405020304" pitchFamily="18" charset="0"/>
              </a:rPr>
              <a:t>AES encryption</a:t>
            </a:r>
            <a:r>
              <a:rPr lang="en-US" sz="2800" dirty="0">
                <a:latin typeface="Times New Roman" panose="02020603050405020304" pitchFamily="18" charset="0"/>
                <a:cs typeface="Times New Roman" panose="02020603050405020304" pitchFamily="18" charset="0"/>
              </a:rPr>
              <a:t> further enhances security, making the hidden data resistant to unauthorized access. Additionally, the method is </a:t>
            </a:r>
            <a:r>
              <a:rPr lang="en-US" sz="2800" b="1" dirty="0">
                <a:latin typeface="Times New Roman" panose="02020603050405020304" pitchFamily="18" charset="0"/>
                <a:cs typeface="Times New Roman" panose="02020603050405020304" pitchFamily="18" charset="0"/>
              </a:rPr>
              <a:t>lightweight, efficient, and easy to implement</a:t>
            </a:r>
            <a:r>
              <a:rPr lang="en-US" sz="2800" dirty="0">
                <a:latin typeface="Times New Roman" panose="02020603050405020304" pitchFamily="18" charset="0"/>
                <a:cs typeface="Times New Roman" panose="02020603050405020304" pitchFamily="18" charset="0"/>
              </a:rPr>
              <a:t>, making it suitable for real-world applications such as </a:t>
            </a:r>
            <a:r>
              <a:rPr lang="en-US" sz="2800" b="1" dirty="0">
                <a:latin typeface="Times New Roman" panose="02020603050405020304" pitchFamily="18" charset="0"/>
                <a:cs typeface="Times New Roman" panose="02020603050405020304" pitchFamily="18" charset="0"/>
              </a:rPr>
              <a:t>secure communication, digital watermarking, and confidential data transmission</a:t>
            </a:r>
            <a:r>
              <a:rPr lang="en-US" sz="2800" dirty="0">
                <a:latin typeface="Times New Roman" panose="02020603050405020304" pitchFamily="18" charset="0"/>
                <a:cs typeface="Times New Roman" panose="02020603050405020304" pitchFamily="18" charset="0"/>
              </a:rPr>
              <a:t>. Future improvements may include hybrid techniques and AI-based steganalysis resistance for enhanced security.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https://github.com/AmanDhargave/Secure-Data-Hiding-in-Image-Using-Steganography.git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633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AMAN DHARGAWE</cp:lastModifiedBy>
  <cp:revision>29</cp:revision>
  <dcterms:created xsi:type="dcterms:W3CDTF">2021-05-26T16:50:10Z</dcterms:created>
  <dcterms:modified xsi:type="dcterms:W3CDTF">2025-02-21T13:38:27Z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