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2" r:id="rId6"/>
    <p:sldId id="302" r:id="rId7"/>
    <p:sldId id="263" r:id="rId8"/>
    <p:sldId id="261" r:id="rId9"/>
    <p:sldId id="265" r:id="rId10"/>
    <p:sldId id="268" r:id="rId11"/>
    <p:sldId id="269" r:id="rId12"/>
    <p:sldId id="266" r:id="rId13"/>
    <p:sldId id="303" r:id="rId14"/>
    <p:sldId id="267" r:id="rId15"/>
    <p:sldId id="270" r:id="rId16"/>
    <p:sldId id="271" r:id="rId17"/>
    <p:sldId id="272" r:id="rId18"/>
    <p:sldId id="273" r:id="rId19"/>
    <p:sldId id="274" r:id="rId20"/>
    <p:sldId id="276" r:id="rId21"/>
    <p:sldId id="275" r:id="rId22"/>
    <p:sldId id="277" r:id="rId23"/>
    <p:sldId id="278" r:id="rId24"/>
    <p:sldId id="279" r:id="rId25"/>
    <p:sldId id="280" r:id="rId26"/>
    <p:sldId id="282" r:id="rId27"/>
    <p:sldId id="281" r:id="rId28"/>
    <p:sldId id="317" r:id="rId29"/>
    <p:sldId id="324" r:id="rId30"/>
    <p:sldId id="318" r:id="rId31"/>
    <p:sldId id="319" r:id="rId32"/>
    <p:sldId id="283" r:id="rId33"/>
    <p:sldId id="284" r:id="rId34"/>
    <p:sldId id="298" r:id="rId35"/>
    <p:sldId id="285" r:id="rId36"/>
    <p:sldId id="286" r:id="rId37"/>
    <p:sldId id="287" r:id="rId38"/>
    <p:sldId id="288" r:id="rId39"/>
    <p:sldId id="289" r:id="rId40"/>
    <p:sldId id="299" r:id="rId41"/>
    <p:sldId id="290" r:id="rId42"/>
    <p:sldId id="293" r:id="rId43"/>
    <p:sldId id="291" r:id="rId44"/>
    <p:sldId id="292" r:id="rId45"/>
    <p:sldId id="294" r:id="rId46"/>
    <p:sldId id="300" r:id="rId47"/>
    <p:sldId id="301" r:id="rId48"/>
    <p:sldId id="322" r:id="rId49"/>
    <p:sldId id="323" r:id="rId50"/>
    <p:sldId id="326" r:id="rId51"/>
    <p:sldId id="325" r:id="rId52"/>
    <p:sldId id="311" r:id="rId53"/>
    <p:sldId id="315" r:id="rId54"/>
    <p:sldId id="316" r:id="rId55"/>
    <p:sldId id="312" r:id="rId56"/>
    <p:sldId id="313" r:id="rId57"/>
    <p:sldId id="314" r:id="rId58"/>
    <p:sldId id="320" r:id="rId59"/>
    <p:sldId id="304" r:id="rId60"/>
    <p:sldId id="305" r:id="rId61"/>
    <p:sldId id="306" r:id="rId62"/>
    <p:sldId id="307" r:id="rId63"/>
    <p:sldId id="308" r:id="rId64"/>
    <p:sldId id="309" r:id="rId65"/>
    <p:sldId id="31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9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839548-A9A2-4913-AB76-72D076BFD223}" type="datetimeFigureOut">
              <a:rPr lang="en-US" smtClean="0"/>
              <a:pPr/>
              <a:t>2/11/2020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0001B7-719B-4945-873F-6B780480710E}" type="slidenum">
              <a:rPr lang="en-US" smtClean="0"/>
              <a:pPr/>
              <a:t>‹#›</a:t>
            </a:fld>
            <a:endParaRPr lang="en-US"/>
          </a:p>
        </p:txBody>
      </p:sp>
    </p:spTree>
    <p:extLst>
      <p:ext uri="{BB962C8B-B14F-4D97-AF65-F5344CB8AC3E}">
        <p14:creationId xmlns:p14="http://schemas.microsoft.com/office/powerpoint/2010/main" val="2452417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001B7-719B-4945-873F-6B780480710E}" type="slidenum">
              <a:rPr lang="en-US" smtClean="0"/>
              <a:pPr/>
              <a:t>49</a:t>
            </a:fld>
            <a:endParaRPr lang="en-US"/>
          </a:p>
        </p:txBody>
      </p:sp>
    </p:spTree>
    <p:extLst>
      <p:ext uri="{BB962C8B-B14F-4D97-AF65-F5344CB8AC3E}">
        <p14:creationId xmlns:p14="http://schemas.microsoft.com/office/powerpoint/2010/main" val="89230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lstStyle/>
          <a:p>
            <a:endParaRPr lang="en-US"/>
          </a:p>
        </p:txBody>
      </p:sp>
      <p:sp>
        <p:nvSpPr>
          <p:cNvPr id="31747"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lstStyle/>
          <a:p>
            <a:pPr algn="r"/>
            <a:r>
              <a:rPr lang="en-US" sz="1000" i="1"/>
              <a:t>14</a:t>
            </a:r>
          </a:p>
        </p:txBody>
      </p:sp>
      <p:sp>
        <p:nvSpPr>
          <p:cNvPr id="317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en-US"/>
          </a:p>
        </p:txBody>
      </p:sp>
      <p:sp>
        <p:nvSpPr>
          <p:cNvPr id="317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en-US"/>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844366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45BA99-105E-4D75-9DCE-2FA606F45B0A}"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0BF5-82F5-4D46-BAB4-858203D44A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5BA99-105E-4D75-9DCE-2FA606F45B0A}"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0BF5-82F5-4D46-BAB4-858203D44A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5BA99-105E-4D75-9DCE-2FA606F45B0A}"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0BF5-82F5-4D46-BAB4-858203D44A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5BA99-105E-4D75-9DCE-2FA606F45B0A}"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0BF5-82F5-4D46-BAB4-858203D44A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45BA99-105E-4D75-9DCE-2FA606F45B0A}" type="datetimeFigureOut">
              <a:rPr lang="en-US" smtClean="0"/>
              <a:pPr/>
              <a:t>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B0BF5-82F5-4D46-BAB4-858203D44A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45BA99-105E-4D75-9DCE-2FA606F45B0A}"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B0BF5-82F5-4D46-BAB4-858203D44A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45BA99-105E-4D75-9DCE-2FA606F45B0A}" type="datetimeFigureOut">
              <a:rPr lang="en-US" smtClean="0"/>
              <a:pPr/>
              <a:t>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BB0BF5-82F5-4D46-BAB4-858203D44A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45BA99-105E-4D75-9DCE-2FA606F45B0A}" type="datetimeFigureOut">
              <a:rPr lang="en-US" smtClean="0"/>
              <a:pPr/>
              <a:t>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BB0BF5-82F5-4D46-BAB4-858203D44A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5BA99-105E-4D75-9DCE-2FA606F45B0A}" type="datetimeFigureOut">
              <a:rPr lang="en-US" smtClean="0"/>
              <a:pPr/>
              <a:t>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BB0BF5-82F5-4D46-BAB4-858203D44A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5BA99-105E-4D75-9DCE-2FA606F45B0A}"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B0BF5-82F5-4D46-BAB4-858203D44A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5BA99-105E-4D75-9DCE-2FA606F45B0A}" type="datetimeFigureOut">
              <a:rPr lang="en-US" smtClean="0"/>
              <a:pPr/>
              <a:t>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BB0BF5-82F5-4D46-BAB4-858203D44A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5BA99-105E-4D75-9DCE-2FA606F45B0A}" type="datetimeFigureOut">
              <a:rPr lang="en-US" smtClean="0"/>
              <a:pPr/>
              <a:t>2/11/2020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B0BF5-82F5-4D46-BAB4-858203D44A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7.wmf"/><Relationship Id="rId3" Type="http://schemas.openxmlformats.org/officeDocument/2006/relationships/notesSlide" Target="../notesSlides/notesSlide2.xml"/><Relationship Id="rId7" Type="http://schemas.openxmlformats.org/officeDocument/2006/relationships/image" Target="../media/image14.wmf"/><Relationship Id="rId12" Type="http://schemas.openxmlformats.org/officeDocument/2006/relationships/oleObject" Target="../embeddings/oleObject6.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8.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5.wmf"/><Relationship Id="rId14" Type="http://schemas.openxmlformats.org/officeDocument/2006/relationships/oleObject" Target="../embeddings/oleObject7.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Relational Algebra</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87362"/>
          </a:xfrm>
        </p:spPr>
        <p:txBody>
          <a:bodyPr>
            <a:normAutofit fontScale="90000"/>
          </a:bodyPr>
          <a:lstStyle/>
          <a:p>
            <a:r>
              <a:rPr lang="en-US" dirty="0" smtClean="0"/>
              <a:t>Example</a:t>
            </a:r>
            <a:endParaRPr lang="en-US" dirty="0"/>
          </a:p>
        </p:txBody>
      </p:sp>
      <p:sp>
        <p:nvSpPr>
          <p:cNvPr id="4" name="TextBox 3"/>
          <p:cNvSpPr txBox="1"/>
          <p:nvPr/>
        </p:nvSpPr>
        <p:spPr>
          <a:xfrm>
            <a:off x="533400" y="838200"/>
            <a:ext cx="7315200" cy="830997"/>
          </a:xfrm>
          <a:prstGeom prst="rect">
            <a:avLst/>
          </a:prstGeom>
          <a:noFill/>
        </p:spPr>
        <p:txBody>
          <a:bodyPr wrap="square" rtlCol="0">
            <a:spAutoFit/>
          </a:bodyPr>
          <a:lstStyle/>
          <a:p>
            <a:r>
              <a:rPr lang="en-US" sz="2400" b="1" dirty="0" smtClean="0"/>
              <a:t>To select the EMPLOYEE </a:t>
            </a:r>
            <a:r>
              <a:rPr lang="en-US" sz="2400" b="1" dirty="0" err="1" smtClean="0"/>
              <a:t>tuples</a:t>
            </a:r>
            <a:r>
              <a:rPr lang="en-US" sz="2400" b="1" dirty="0" smtClean="0"/>
              <a:t>  whose department is 4</a:t>
            </a:r>
          </a:p>
          <a:p>
            <a:r>
              <a:rPr lang="en-US" sz="2400" b="1" dirty="0" smtClean="0"/>
              <a:t>	</a:t>
            </a:r>
            <a:r>
              <a:rPr lang="en-US" sz="2000" b="1" dirty="0" smtClean="0"/>
              <a:t>EMPLOYEE(</a:t>
            </a:r>
            <a:r>
              <a:rPr lang="en-US" sz="2000" b="1" dirty="0" err="1" smtClean="0"/>
              <a:t>Eid</a:t>
            </a:r>
            <a:r>
              <a:rPr lang="en-US" sz="2000" b="1" dirty="0" smtClean="0"/>
              <a:t>, </a:t>
            </a:r>
            <a:r>
              <a:rPr lang="en-US" sz="2000" b="1" dirty="0" err="1" smtClean="0"/>
              <a:t>Ename</a:t>
            </a:r>
            <a:r>
              <a:rPr lang="en-US" sz="2000" b="1" dirty="0" smtClean="0"/>
              <a:t>, Salary, </a:t>
            </a:r>
            <a:r>
              <a:rPr lang="en-US" sz="2000" b="1" dirty="0" err="1" smtClean="0"/>
              <a:t>Dno</a:t>
            </a:r>
            <a:r>
              <a:rPr lang="en-US" sz="2000" b="1" dirty="0" smtClean="0"/>
              <a:t>) </a:t>
            </a:r>
            <a:endParaRPr lang="en-US" sz="2000" b="1" dirty="0"/>
          </a:p>
        </p:txBody>
      </p:sp>
      <p:sp>
        <p:nvSpPr>
          <p:cNvPr id="5" name="TextBox 4"/>
          <p:cNvSpPr txBox="1"/>
          <p:nvPr/>
        </p:nvSpPr>
        <p:spPr>
          <a:xfrm>
            <a:off x="609600" y="1752600"/>
            <a:ext cx="3276600" cy="477054"/>
          </a:xfrm>
          <a:prstGeom prst="rect">
            <a:avLst/>
          </a:prstGeom>
          <a:noFill/>
        </p:spPr>
        <p:txBody>
          <a:bodyPr wrap="square" rtlCol="0">
            <a:spAutoFit/>
          </a:bodyPr>
          <a:lstStyle/>
          <a:p>
            <a:pPr lvl="0"/>
            <a:r>
              <a:rPr lang="en-US" sz="2500" i="1" dirty="0" smtClean="0">
                <a:sym typeface="Symbol" pitchFamily="18" charset="2"/>
              </a:rPr>
              <a:t></a:t>
            </a:r>
            <a:r>
              <a:rPr lang="en-US" sz="2500" baseline="-25000" dirty="0" smtClean="0">
                <a:sym typeface="Symbol" pitchFamily="18" charset="2"/>
              </a:rPr>
              <a:t> </a:t>
            </a:r>
            <a:r>
              <a:rPr lang="en-US" sz="2500" baseline="-25000" dirty="0" err="1" smtClean="0">
                <a:sym typeface="Symbol" pitchFamily="18" charset="2"/>
              </a:rPr>
              <a:t>Dno</a:t>
            </a:r>
            <a:r>
              <a:rPr lang="en-US" sz="2500" baseline="-25000" dirty="0" smtClean="0">
                <a:sym typeface="Symbol" pitchFamily="18" charset="2"/>
              </a:rPr>
              <a:t> = 4</a:t>
            </a:r>
            <a:r>
              <a:rPr lang="en-US" sz="2500" i="1" baseline="-25000" dirty="0" smtClean="0">
                <a:sym typeface="Symbol" pitchFamily="18" charset="2"/>
              </a:rPr>
              <a:t> </a:t>
            </a:r>
            <a:r>
              <a:rPr lang="en-US" sz="2500" dirty="0" smtClean="0">
                <a:sym typeface="Symbol" pitchFamily="18" charset="2"/>
              </a:rPr>
              <a:t>(</a:t>
            </a:r>
            <a:r>
              <a:rPr lang="en-US" sz="2500" i="1" dirty="0" smtClean="0">
                <a:sym typeface="Symbol" pitchFamily="18" charset="2"/>
              </a:rPr>
              <a:t>EMPLOYEE</a:t>
            </a:r>
            <a:r>
              <a:rPr lang="en-US" sz="2500" dirty="0" smtClean="0">
                <a:sym typeface="Symbol" pitchFamily="18" charset="2"/>
              </a:rPr>
              <a:t>)</a:t>
            </a:r>
            <a:endParaRPr lang="en-US" sz="2500" dirty="0"/>
          </a:p>
        </p:txBody>
      </p:sp>
      <p:sp>
        <p:nvSpPr>
          <p:cNvPr id="6" name="TextBox 5"/>
          <p:cNvSpPr txBox="1"/>
          <p:nvPr/>
        </p:nvSpPr>
        <p:spPr>
          <a:xfrm>
            <a:off x="457200" y="2438400"/>
            <a:ext cx="8382000" cy="446276"/>
          </a:xfrm>
          <a:prstGeom prst="rect">
            <a:avLst/>
          </a:prstGeom>
          <a:noFill/>
        </p:spPr>
        <p:txBody>
          <a:bodyPr wrap="square" rtlCol="0">
            <a:spAutoFit/>
          </a:bodyPr>
          <a:lstStyle/>
          <a:p>
            <a:r>
              <a:rPr lang="en-US" sz="2300" b="1" dirty="0" smtClean="0"/>
              <a:t>To select the EMPLOYEE </a:t>
            </a:r>
            <a:r>
              <a:rPr lang="en-US" sz="2300" b="1" dirty="0" err="1" smtClean="0"/>
              <a:t>tuples</a:t>
            </a:r>
            <a:r>
              <a:rPr lang="en-US" sz="2300" b="1" dirty="0" smtClean="0"/>
              <a:t>  whose salary is greater than 10,000</a:t>
            </a:r>
            <a:endParaRPr lang="en-US" sz="2300" b="1" dirty="0"/>
          </a:p>
        </p:txBody>
      </p:sp>
      <p:sp>
        <p:nvSpPr>
          <p:cNvPr id="7" name="TextBox 6"/>
          <p:cNvSpPr txBox="1"/>
          <p:nvPr/>
        </p:nvSpPr>
        <p:spPr>
          <a:xfrm>
            <a:off x="685800" y="2819400"/>
            <a:ext cx="3733800" cy="477054"/>
          </a:xfrm>
          <a:prstGeom prst="rect">
            <a:avLst/>
          </a:prstGeom>
          <a:noFill/>
        </p:spPr>
        <p:txBody>
          <a:bodyPr wrap="square" rtlCol="0">
            <a:spAutoFit/>
          </a:bodyPr>
          <a:lstStyle/>
          <a:p>
            <a:pPr lvl="0"/>
            <a:r>
              <a:rPr lang="en-US" sz="2500" i="1" dirty="0" smtClean="0">
                <a:sym typeface="Symbol" pitchFamily="18" charset="2"/>
              </a:rPr>
              <a:t></a:t>
            </a:r>
            <a:r>
              <a:rPr lang="en-US" sz="2500" baseline="-25000" dirty="0" smtClean="0">
                <a:sym typeface="Symbol" pitchFamily="18" charset="2"/>
              </a:rPr>
              <a:t> Salary &gt; 10000</a:t>
            </a:r>
            <a:r>
              <a:rPr lang="en-US" sz="2500" i="1" baseline="-25000" dirty="0" smtClean="0">
                <a:sym typeface="Symbol" pitchFamily="18" charset="2"/>
              </a:rPr>
              <a:t> </a:t>
            </a:r>
            <a:r>
              <a:rPr lang="en-US" sz="2500" dirty="0" smtClean="0">
                <a:sym typeface="Symbol" pitchFamily="18" charset="2"/>
              </a:rPr>
              <a:t>(</a:t>
            </a:r>
            <a:r>
              <a:rPr lang="en-US" sz="2500" i="1" dirty="0" smtClean="0">
                <a:sym typeface="Symbol" pitchFamily="18" charset="2"/>
              </a:rPr>
              <a:t>EMPLOYEE</a:t>
            </a:r>
            <a:r>
              <a:rPr lang="en-US" sz="2500" dirty="0" smtClean="0">
                <a:sym typeface="Symbol" pitchFamily="18" charset="2"/>
              </a:rPr>
              <a:t>)</a:t>
            </a:r>
            <a:endParaRPr lang="en-US" sz="2500" dirty="0"/>
          </a:p>
        </p:txBody>
      </p:sp>
      <p:sp>
        <p:nvSpPr>
          <p:cNvPr id="8" name="TextBox 7"/>
          <p:cNvSpPr txBox="1"/>
          <p:nvPr/>
        </p:nvSpPr>
        <p:spPr>
          <a:xfrm>
            <a:off x="381000" y="3352800"/>
            <a:ext cx="8382000" cy="800219"/>
          </a:xfrm>
          <a:prstGeom prst="rect">
            <a:avLst/>
          </a:prstGeom>
          <a:noFill/>
        </p:spPr>
        <p:txBody>
          <a:bodyPr wrap="square" rtlCol="0">
            <a:spAutoFit/>
          </a:bodyPr>
          <a:lstStyle/>
          <a:p>
            <a:r>
              <a:rPr lang="en-US" sz="2300" b="1" dirty="0" smtClean="0"/>
              <a:t>To select the EMPLOYEE </a:t>
            </a:r>
            <a:r>
              <a:rPr lang="en-US" sz="2300" b="1" dirty="0" err="1" smtClean="0"/>
              <a:t>tuples</a:t>
            </a:r>
            <a:r>
              <a:rPr lang="en-US" sz="2300" b="1" dirty="0" smtClean="0"/>
              <a:t>  whose </a:t>
            </a:r>
            <a:r>
              <a:rPr lang="en-US" sz="2300" b="1" dirty="0" err="1" smtClean="0"/>
              <a:t>dapartment</a:t>
            </a:r>
            <a:r>
              <a:rPr lang="en-US" sz="2300" b="1" dirty="0" smtClean="0"/>
              <a:t> is 4 and salary is greater than 10,000</a:t>
            </a:r>
            <a:endParaRPr lang="en-US" sz="2300" b="1" dirty="0"/>
          </a:p>
        </p:txBody>
      </p:sp>
      <p:sp>
        <p:nvSpPr>
          <p:cNvPr id="9" name="TextBox 8"/>
          <p:cNvSpPr txBox="1"/>
          <p:nvPr/>
        </p:nvSpPr>
        <p:spPr>
          <a:xfrm>
            <a:off x="609600" y="4267200"/>
            <a:ext cx="5181600" cy="861774"/>
          </a:xfrm>
          <a:prstGeom prst="rect">
            <a:avLst/>
          </a:prstGeom>
          <a:noFill/>
        </p:spPr>
        <p:txBody>
          <a:bodyPr wrap="square" rtlCol="0">
            <a:spAutoFit/>
          </a:bodyPr>
          <a:lstStyle/>
          <a:p>
            <a:pPr lvl="0"/>
            <a:r>
              <a:rPr lang="en-US" sz="2500" i="1" dirty="0" smtClean="0">
                <a:sym typeface="Symbol" pitchFamily="18" charset="2"/>
              </a:rPr>
              <a:t></a:t>
            </a:r>
            <a:r>
              <a:rPr lang="en-US" sz="2500" baseline="-25000" dirty="0" smtClean="0">
                <a:sym typeface="Symbol" pitchFamily="18" charset="2"/>
              </a:rPr>
              <a:t> </a:t>
            </a:r>
            <a:r>
              <a:rPr lang="en-US" sz="2500" baseline="-25000" dirty="0" err="1" smtClean="0">
                <a:sym typeface="Symbol" pitchFamily="18" charset="2"/>
              </a:rPr>
              <a:t>Dno</a:t>
            </a:r>
            <a:r>
              <a:rPr lang="en-US" sz="2500" baseline="-25000" dirty="0" smtClean="0">
                <a:sym typeface="Symbol" pitchFamily="18" charset="2"/>
              </a:rPr>
              <a:t> = 4 </a:t>
            </a:r>
            <a:r>
              <a:rPr lang="en-US" sz="2500" dirty="0" smtClean="0">
                <a:sym typeface="Symbol" pitchFamily="18" charset="2"/>
              </a:rPr>
              <a:t>(</a:t>
            </a:r>
            <a:r>
              <a:rPr lang="en-US" sz="2500" i="1" dirty="0" smtClean="0">
                <a:sym typeface="Symbol" pitchFamily="18" charset="2"/>
              </a:rPr>
              <a:t></a:t>
            </a:r>
            <a:r>
              <a:rPr lang="en-US" sz="2500" baseline="-25000" dirty="0" smtClean="0">
                <a:sym typeface="Symbol" pitchFamily="18" charset="2"/>
              </a:rPr>
              <a:t> salary &gt;1000</a:t>
            </a:r>
            <a:r>
              <a:rPr lang="en-US" sz="2500" i="1" baseline="-25000" dirty="0" smtClean="0">
                <a:sym typeface="Symbol" pitchFamily="18" charset="2"/>
              </a:rPr>
              <a:t> </a:t>
            </a:r>
            <a:r>
              <a:rPr lang="en-US" sz="2500" dirty="0" smtClean="0">
                <a:sym typeface="Symbol" pitchFamily="18" charset="2"/>
              </a:rPr>
              <a:t>(</a:t>
            </a:r>
            <a:r>
              <a:rPr lang="en-US" sz="2500" i="1" dirty="0" smtClean="0">
                <a:sym typeface="Symbol" pitchFamily="18" charset="2"/>
              </a:rPr>
              <a:t>EMPLOYEE</a:t>
            </a:r>
            <a:r>
              <a:rPr lang="en-US" sz="2500" dirty="0" smtClean="0">
                <a:sym typeface="Symbol" pitchFamily="18" charset="2"/>
              </a:rPr>
              <a:t>))</a:t>
            </a:r>
          </a:p>
          <a:p>
            <a:endParaRPr lang="en-US" sz="2500" dirty="0"/>
          </a:p>
        </p:txBody>
      </p:sp>
      <p:sp>
        <p:nvSpPr>
          <p:cNvPr id="10" name="TextBox 9"/>
          <p:cNvSpPr txBox="1"/>
          <p:nvPr/>
        </p:nvSpPr>
        <p:spPr>
          <a:xfrm>
            <a:off x="533400" y="5181600"/>
            <a:ext cx="5181600" cy="477054"/>
          </a:xfrm>
          <a:prstGeom prst="rect">
            <a:avLst/>
          </a:prstGeom>
          <a:noFill/>
        </p:spPr>
        <p:txBody>
          <a:bodyPr wrap="square" rtlCol="0">
            <a:spAutoFit/>
          </a:bodyPr>
          <a:lstStyle/>
          <a:p>
            <a:pPr lvl="0"/>
            <a:r>
              <a:rPr lang="en-US" sz="2500" i="1" dirty="0" smtClean="0">
                <a:sym typeface="Symbol" pitchFamily="18" charset="2"/>
              </a:rPr>
              <a:t></a:t>
            </a:r>
            <a:r>
              <a:rPr lang="en-US" sz="2500" baseline="-25000" dirty="0" smtClean="0">
                <a:sym typeface="Symbol" pitchFamily="18" charset="2"/>
              </a:rPr>
              <a:t> Salary &gt;1000 </a:t>
            </a:r>
            <a:r>
              <a:rPr lang="en-US" sz="2500" dirty="0" smtClean="0">
                <a:sym typeface="Symbol" pitchFamily="18" charset="2"/>
              </a:rPr>
              <a:t>(</a:t>
            </a:r>
            <a:r>
              <a:rPr lang="en-US" sz="2500" i="1" dirty="0" smtClean="0">
                <a:sym typeface="Symbol" pitchFamily="18" charset="2"/>
              </a:rPr>
              <a:t></a:t>
            </a:r>
            <a:r>
              <a:rPr lang="en-US" sz="2500" baseline="-25000" dirty="0" smtClean="0">
                <a:sym typeface="Symbol" pitchFamily="18" charset="2"/>
              </a:rPr>
              <a:t> </a:t>
            </a:r>
            <a:r>
              <a:rPr lang="en-US" sz="2500" baseline="-25000" dirty="0" err="1" smtClean="0">
                <a:sym typeface="Symbol" pitchFamily="18" charset="2"/>
              </a:rPr>
              <a:t>Dno</a:t>
            </a:r>
            <a:r>
              <a:rPr lang="en-US" sz="2500" baseline="-25000" dirty="0" smtClean="0">
                <a:sym typeface="Symbol" pitchFamily="18" charset="2"/>
              </a:rPr>
              <a:t> = 4</a:t>
            </a:r>
            <a:r>
              <a:rPr lang="en-US" sz="2500" i="1" baseline="-25000" dirty="0" smtClean="0">
                <a:sym typeface="Symbol" pitchFamily="18" charset="2"/>
              </a:rPr>
              <a:t> </a:t>
            </a:r>
            <a:r>
              <a:rPr lang="en-US" sz="2500" dirty="0" smtClean="0">
                <a:sym typeface="Symbol" pitchFamily="18" charset="2"/>
              </a:rPr>
              <a:t>(</a:t>
            </a:r>
            <a:r>
              <a:rPr lang="en-US" sz="2500" i="1" dirty="0" smtClean="0">
                <a:sym typeface="Symbol" pitchFamily="18" charset="2"/>
              </a:rPr>
              <a:t>EMPLOYEE</a:t>
            </a:r>
            <a:r>
              <a:rPr lang="en-US" sz="2500" dirty="0" smtClean="0">
                <a:sym typeface="Symbol" pitchFamily="18" charset="2"/>
              </a:rPr>
              <a:t>))</a:t>
            </a:r>
          </a:p>
        </p:txBody>
      </p:sp>
      <p:sp>
        <p:nvSpPr>
          <p:cNvPr id="11" name="TextBox 10"/>
          <p:cNvSpPr txBox="1"/>
          <p:nvPr/>
        </p:nvSpPr>
        <p:spPr>
          <a:xfrm>
            <a:off x="762000" y="4724400"/>
            <a:ext cx="1143000" cy="400110"/>
          </a:xfrm>
          <a:prstGeom prst="rect">
            <a:avLst/>
          </a:prstGeom>
          <a:noFill/>
        </p:spPr>
        <p:txBody>
          <a:bodyPr wrap="square" rtlCol="0">
            <a:spAutoFit/>
          </a:bodyPr>
          <a:lstStyle/>
          <a:p>
            <a:r>
              <a:rPr lang="en-US" sz="2000" b="1" dirty="0" smtClean="0"/>
              <a:t>or</a:t>
            </a:r>
            <a:endParaRPr lang="en-US" sz="2000" b="1" dirty="0"/>
          </a:p>
        </p:txBody>
      </p:sp>
      <p:sp>
        <p:nvSpPr>
          <p:cNvPr id="13" name="TextBox 12"/>
          <p:cNvSpPr txBox="1"/>
          <p:nvPr/>
        </p:nvSpPr>
        <p:spPr>
          <a:xfrm>
            <a:off x="685800" y="5715000"/>
            <a:ext cx="1143000" cy="400110"/>
          </a:xfrm>
          <a:prstGeom prst="rect">
            <a:avLst/>
          </a:prstGeom>
          <a:noFill/>
        </p:spPr>
        <p:txBody>
          <a:bodyPr wrap="square" rtlCol="0">
            <a:spAutoFit/>
          </a:bodyPr>
          <a:lstStyle/>
          <a:p>
            <a:r>
              <a:rPr lang="en-US" sz="2000" b="1" dirty="0" smtClean="0"/>
              <a:t>or</a:t>
            </a:r>
            <a:endParaRPr lang="en-US" sz="2000" b="1" dirty="0"/>
          </a:p>
        </p:txBody>
      </p:sp>
      <p:sp>
        <p:nvSpPr>
          <p:cNvPr id="14" name="TextBox 13"/>
          <p:cNvSpPr txBox="1"/>
          <p:nvPr/>
        </p:nvSpPr>
        <p:spPr>
          <a:xfrm>
            <a:off x="533400" y="6076146"/>
            <a:ext cx="5181600" cy="477054"/>
          </a:xfrm>
          <a:prstGeom prst="rect">
            <a:avLst/>
          </a:prstGeom>
          <a:noFill/>
        </p:spPr>
        <p:txBody>
          <a:bodyPr wrap="square" rtlCol="0">
            <a:spAutoFit/>
          </a:bodyPr>
          <a:lstStyle/>
          <a:p>
            <a:pPr lvl="0"/>
            <a:r>
              <a:rPr lang="en-US" sz="2500" i="1" dirty="0" smtClean="0">
                <a:sym typeface="Symbol" pitchFamily="18" charset="2"/>
              </a:rPr>
              <a:t></a:t>
            </a:r>
            <a:r>
              <a:rPr lang="en-US" sz="2500" baseline="-25000" dirty="0" smtClean="0">
                <a:sym typeface="Symbol" pitchFamily="18" charset="2"/>
              </a:rPr>
              <a:t> Salary &gt;1000 AND </a:t>
            </a:r>
            <a:r>
              <a:rPr lang="en-US" sz="2500" baseline="-25000" dirty="0" err="1" smtClean="0">
                <a:sym typeface="Symbol" pitchFamily="18" charset="2"/>
              </a:rPr>
              <a:t>Dno</a:t>
            </a:r>
            <a:r>
              <a:rPr lang="en-US" sz="2500" baseline="-25000" dirty="0" smtClean="0">
                <a:sym typeface="Symbol" pitchFamily="18" charset="2"/>
              </a:rPr>
              <a:t> = 4</a:t>
            </a:r>
            <a:r>
              <a:rPr lang="en-US" sz="2500" i="1" baseline="-25000" dirty="0" smtClean="0">
                <a:sym typeface="Symbol" pitchFamily="18" charset="2"/>
              </a:rPr>
              <a:t> </a:t>
            </a:r>
            <a:r>
              <a:rPr lang="en-US" sz="2500" dirty="0" smtClean="0">
                <a:sym typeface="Symbol" pitchFamily="18" charset="2"/>
              </a:rPr>
              <a:t>(</a:t>
            </a:r>
            <a:r>
              <a:rPr lang="en-US" sz="2500" i="1" dirty="0" smtClean="0">
                <a:sym typeface="Symbol" pitchFamily="18" charset="2"/>
              </a:rPr>
              <a:t>EMPLOYEE</a:t>
            </a:r>
            <a:r>
              <a:rPr lang="en-US" sz="2500" dirty="0" smtClean="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a:t>
            </a:r>
            <a:endParaRPr lang="en-US" dirty="0"/>
          </a:p>
        </p:txBody>
      </p:sp>
      <p:sp>
        <p:nvSpPr>
          <p:cNvPr id="4" name="TextBox 3"/>
          <p:cNvSpPr txBox="1"/>
          <p:nvPr/>
        </p:nvSpPr>
        <p:spPr>
          <a:xfrm>
            <a:off x="457200" y="990600"/>
            <a:ext cx="8305800" cy="1200329"/>
          </a:xfrm>
          <a:prstGeom prst="rect">
            <a:avLst/>
          </a:prstGeom>
          <a:noFill/>
        </p:spPr>
        <p:txBody>
          <a:bodyPr wrap="square" rtlCol="0">
            <a:spAutoFit/>
          </a:bodyPr>
          <a:lstStyle/>
          <a:p>
            <a:pPr algn="just"/>
            <a:r>
              <a:rPr lang="en-US" sz="2400" b="1" dirty="0" smtClean="0"/>
              <a:t>To select the EMPLOYEE </a:t>
            </a:r>
            <a:r>
              <a:rPr lang="en-US" sz="2400" b="1" dirty="0" err="1" smtClean="0"/>
              <a:t>tuples</a:t>
            </a:r>
            <a:r>
              <a:rPr lang="en-US" sz="2400" b="1" dirty="0" smtClean="0"/>
              <a:t>  who either work in department 4  and make over Rs 15,000 per month or work in department 5 and make over Rs. 10,000 per month</a:t>
            </a:r>
            <a:endParaRPr lang="en-US" sz="2400" b="1" dirty="0"/>
          </a:p>
        </p:txBody>
      </p:sp>
      <p:sp>
        <p:nvSpPr>
          <p:cNvPr id="7" name="TextBox 6"/>
          <p:cNvSpPr txBox="1"/>
          <p:nvPr/>
        </p:nvSpPr>
        <p:spPr>
          <a:xfrm>
            <a:off x="685800" y="2667000"/>
            <a:ext cx="8229600" cy="846386"/>
          </a:xfrm>
          <a:prstGeom prst="rect">
            <a:avLst/>
          </a:prstGeom>
          <a:noFill/>
        </p:spPr>
        <p:txBody>
          <a:bodyPr wrap="square" rtlCol="0">
            <a:spAutoFit/>
          </a:bodyPr>
          <a:lstStyle/>
          <a:p>
            <a:pPr lvl="0"/>
            <a:r>
              <a:rPr lang="en-US" sz="2400" b="1" i="1" dirty="0" smtClean="0">
                <a:sym typeface="Symbol" pitchFamily="18" charset="2"/>
              </a:rPr>
              <a:t> </a:t>
            </a:r>
            <a:r>
              <a:rPr lang="en-US" sz="2400" b="1" i="1" baseline="-25000" dirty="0" smtClean="0">
                <a:sym typeface="Symbol" pitchFamily="18" charset="2"/>
              </a:rPr>
              <a:t>(</a:t>
            </a:r>
            <a:r>
              <a:rPr lang="en-US" sz="2400" b="1" baseline="-25000" dirty="0" err="1" smtClean="0">
                <a:sym typeface="Symbol" pitchFamily="18" charset="2"/>
              </a:rPr>
              <a:t>Dno</a:t>
            </a:r>
            <a:r>
              <a:rPr lang="en-US" sz="2400" b="1" baseline="-25000" dirty="0" smtClean="0">
                <a:sym typeface="Symbol" pitchFamily="18" charset="2"/>
              </a:rPr>
              <a:t> =4 AND salary &gt;=15000) OR (</a:t>
            </a:r>
            <a:r>
              <a:rPr lang="en-US" sz="2400" b="1" baseline="-25000" dirty="0" err="1" smtClean="0">
                <a:sym typeface="Symbol" pitchFamily="18" charset="2"/>
              </a:rPr>
              <a:t>Dno</a:t>
            </a:r>
            <a:r>
              <a:rPr lang="en-US" sz="2400" b="1" baseline="-25000" dirty="0" smtClean="0">
                <a:sym typeface="Symbol" pitchFamily="18" charset="2"/>
              </a:rPr>
              <a:t> =4 AND salary &gt;=10000)</a:t>
            </a:r>
            <a:r>
              <a:rPr lang="en-US" sz="2400" b="1" i="1" baseline="-25000" dirty="0" smtClean="0">
                <a:sym typeface="Symbol" pitchFamily="18" charset="2"/>
              </a:rPr>
              <a:t> </a:t>
            </a:r>
            <a:r>
              <a:rPr lang="en-US" sz="2400" b="1" dirty="0" smtClean="0">
                <a:sym typeface="Symbol" pitchFamily="18" charset="2"/>
              </a:rPr>
              <a:t>(</a:t>
            </a:r>
            <a:r>
              <a:rPr lang="en-US" sz="2400" b="1" i="1" dirty="0" smtClean="0">
                <a:sym typeface="Symbol" pitchFamily="18" charset="2"/>
              </a:rPr>
              <a:t>EMPLOYEE</a:t>
            </a:r>
            <a:r>
              <a:rPr lang="en-US" sz="2400" b="1" dirty="0" smtClean="0">
                <a:sym typeface="Symbol" pitchFamily="18" charset="2"/>
              </a:rPr>
              <a:t>)</a:t>
            </a:r>
          </a:p>
          <a:p>
            <a:endParaRPr lang="en-US"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sz="4000" b="1" dirty="0" smtClean="0"/>
              <a:t>Project Operation</a:t>
            </a:r>
          </a:p>
        </p:txBody>
      </p:sp>
      <p:sp>
        <p:nvSpPr>
          <p:cNvPr id="11270" name="Rectangle 3"/>
          <p:cNvSpPr>
            <a:spLocks noGrp="1" noChangeArrowheads="1"/>
          </p:cNvSpPr>
          <p:nvPr>
            <p:ph type="body" idx="1"/>
          </p:nvPr>
        </p:nvSpPr>
        <p:spPr>
          <a:xfrm>
            <a:off x="685800" y="1219200"/>
            <a:ext cx="8077200" cy="5410200"/>
          </a:xfrm>
        </p:spPr>
        <p:txBody>
          <a:bodyPr>
            <a:normAutofit fontScale="92500" lnSpcReduction="10000"/>
          </a:bodyPr>
          <a:lstStyle/>
          <a:p>
            <a:pPr eaLnBrk="1" hangingPunct="1">
              <a:tabLst>
                <a:tab pos="3257550" algn="ctr"/>
              </a:tabLst>
            </a:pPr>
            <a:r>
              <a:rPr lang="en-US" sz="2500" dirty="0" smtClean="0"/>
              <a:t>Is used to select some attributes from a relation.</a:t>
            </a:r>
          </a:p>
          <a:p>
            <a:pPr eaLnBrk="1" hangingPunct="1">
              <a:buFont typeface="Wingdings" pitchFamily="2" charset="2"/>
              <a:buNone/>
              <a:tabLst>
                <a:tab pos="3257550" algn="ctr"/>
              </a:tabLst>
            </a:pPr>
            <a:endParaRPr lang="en-US" sz="2500" dirty="0" smtClean="0"/>
          </a:p>
          <a:p>
            <a:pPr eaLnBrk="1" hangingPunct="1">
              <a:tabLst>
                <a:tab pos="3257550" algn="ctr"/>
              </a:tabLst>
            </a:pPr>
            <a:r>
              <a:rPr lang="en-US" sz="2500" dirty="0" smtClean="0"/>
              <a:t>Is denoted by:   </a:t>
            </a:r>
          </a:p>
          <a:p>
            <a:pPr eaLnBrk="1" hangingPunct="1">
              <a:buFont typeface="Wingdings" pitchFamily="2" charset="2"/>
              <a:buNone/>
              <a:tabLst>
                <a:tab pos="3257550" algn="ctr"/>
              </a:tabLst>
            </a:pPr>
            <a:r>
              <a:rPr lang="en-US" sz="2000" dirty="0" smtClean="0"/>
              <a:t>                          	</a:t>
            </a:r>
            <a:r>
              <a:rPr lang="en-US" sz="2000" b="1" dirty="0" smtClean="0">
                <a:sym typeface="Symbol" pitchFamily="18" charset="2"/>
              </a:rPr>
              <a:t>&lt;attribute list&gt;</a:t>
            </a:r>
            <a:r>
              <a:rPr lang="en-US" sz="2000" b="1" dirty="0" smtClean="0"/>
              <a:t>(</a:t>
            </a:r>
            <a:r>
              <a:rPr lang="en-US" sz="2000" b="1" i="1" dirty="0" smtClean="0"/>
              <a:t>r</a:t>
            </a:r>
            <a:r>
              <a:rPr lang="en-US" sz="2000" b="1" dirty="0" smtClean="0"/>
              <a:t>)</a:t>
            </a:r>
          </a:p>
          <a:p>
            <a:pPr eaLnBrk="1" hangingPunct="1">
              <a:buFont typeface="Wingdings" pitchFamily="2" charset="2"/>
              <a:buNone/>
              <a:tabLst>
                <a:tab pos="3257550" algn="ctr"/>
              </a:tabLst>
            </a:pPr>
            <a:endParaRPr lang="en-US" sz="1000" dirty="0" smtClean="0"/>
          </a:p>
          <a:p>
            <a:pPr algn="just" eaLnBrk="1" hangingPunct="1">
              <a:buFont typeface="Wingdings" pitchFamily="2" charset="2"/>
              <a:buNone/>
              <a:tabLst>
                <a:tab pos="3257550" algn="ctr"/>
              </a:tabLst>
            </a:pPr>
            <a:r>
              <a:rPr lang="en-US" sz="2000" dirty="0" smtClean="0"/>
              <a:t>	</a:t>
            </a:r>
            <a:r>
              <a:rPr lang="en-US" sz="2300" dirty="0" smtClean="0"/>
              <a:t>where &lt;attribute list&gt; are attribute names and </a:t>
            </a:r>
            <a:r>
              <a:rPr lang="en-US" sz="2300" i="1" dirty="0" smtClean="0"/>
              <a:t>r</a:t>
            </a:r>
            <a:r>
              <a:rPr lang="en-US" sz="2300" dirty="0" smtClean="0"/>
              <a:t> is a relation algebra expression</a:t>
            </a:r>
          </a:p>
          <a:p>
            <a:pPr eaLnBrk="1" hangingPunct="1">
              <a:buFont typeface="Wingdings" pitchFamily="2" charset="2"/>
              <a:buNone/>
              <a:tabLst>
                <a:tab pos="3257550" algn="ctr"/>
              </a:tabLst>
            </a:pPr>
            <a:endParaRPr lang="en-US" sz="2300" dirty="0" smtClean="0"/>
          </a:p>
          <a:p>
            <a:pPr algn="just" eaLnBrk="1" hangingPunct="1">
              <a:tabLst>
                <a:tab pos="3257550" algn="ctr"/>
              </a:tabLst>
            </a:pPr>
            <a:r>
              <a:rPr lang="en-US" sz="2300" dirty="0" smtClean="0"/>
              <a:t>The result is defined as the relation of &lt;attribute list&gt; columns obtained by erasing the columns that are not listed, and </a:t>
            </a:r>
            <a:r>
              <a:rPr lang="en-US" sz="2300" i="1" dirty="0" smtClean="0"/>
              <a:t>in the same order as they appear in the list.</a:t>
            </a:r>
          </a:p>
          <a:p>
            <a:pPr eaLnBrk="1" hangingPunct="1">
              <a:buNone/>
              <a:tabLst>
                <a:tab pos="3257550" algn="ctr"/>
              </a:tabLst>
            </a:pPr>
            <a:endParaRPr lang="en-US" sz="2300" dirty="0" smtClean="0"/>
          </a:p>
          <a:p>
            <a:pPr eaLnBrk="1" hangingPunct="1">
              <a:tabLst>
                <a:tab pos="3257550" algn="ctr"/>
              </a:tabLst>
            </a:pPr>
            <a:r>
              <a:rPr lang="en-US" sz="2300" dirty="0" smtClean="0"/>
              <a:t>Example: To eliminate the </a:t>
            </a:r>
            <a:r>
              <a:rPr lang="en-US" sz="2300" i="1" dirty="0" smtClean="0"/>
              <a:t>name</a:t>
            </a:r>
            <a:r>
              <a:rPr lang="en-US" sz="2300" dirty="0" smtClean="0"/>
              <a:t> attribute of </a:t>
            </a:r>
            <a:r>
              <a:rPr lang="en-US" sz="2300" i="1" dirty="0" smtClean="0"/>
              <a:t>DEPARTMENT</a:t>
            </a:r>
            <a:r>
              <a:rPr lang="en-US" sz="2300" dirty="0" smtClean="0"/>
              <a:t/>
            </a:r>
            <a:br>
              <a:rPr lang="en-US" sz="2300" dirty="0" smtClean="0"/>
            </a:br>
            <a:endParaRPr lang="en-US" sz="2300" dirty="0" smtClean="0"/>
          </a:p>
          <a:p>
            <a:pPr eaLnBrk="1" hangingPunct="1">
              <a:buFont typeface="Wingdings" pitchFamily="2" charset="2"/>
              <a:buNone/>
              <a:tabLst>
                <a:tab pos="3257550" algn="ctr"/>
              </a:tabLst>
            </a:pPr>
            <a:r>
              <a:rPr lang="en-US" sz="2000" dirty="0" smtClean="0"/>
              <a:t>          </a:t>
            </a:r>
            <a:r>
              <a:rPr lang="en-US" sz="2000" dirty="0" smtClean="0">
                <a:latin typeface="Comic Sans MS" pitchFamily="66" charset="0"/>
                <a:sym typeface="Symbol" pitchFamily="18" charset="2"/>
              </a:rPr>
              <a:t></a:t>
            </a:r>
            <a:r>
              <a:rPr lang="en-US" i="1" baseline="-25000" dirty="0" smtClean="0">
                <a:latin typeface="Comic Sans MS" pitchFamily="66" charset="0"/>
              </a:rPr>
              <a:t>number</a:t>
            </a:r>
            <a:r>
              <a:rPr lang="en-US" sz="2000" dirty="0" smtClean="0">
                <a:latin typeface="Comic Sans MS" pitchFamily="66" charset="0"/>
              </a:rPr>
              <a:t> (</a:t>
            </a:r>
            <a:r>
              <a:rPr lang="en-US" sz="2000" i="1" dirty="0" smtClean="0">
                <a:latin typeface="Comic Sans MS" pitchFamily="66" charset="0"/>
              </a:rPr>
              <a:t>DEPARTMENT</a:t>
            </a:r>
            <a:r>
              <a:rPr lang="en-US" sz="2000" dirty="0" smtClean="0">
                <a:latin typeface="Comic Sans MS" pitchFamily="66" charset="0"/>
              </a:rPr>
              <a:t>) </a:t>
            </a:r>
            <a:br>
              <a:rPr lang="en-US" sz="2000" dirty="0" smtClean="0">
                <a:latin typeface="Comic Sans MS" pitchFamily="66" charset="0"/>
              </a:rPr>
            </a:br>
            <a:endParaRPr lang="en-US" sz="2000" dirty="0" smtClean="0">
              <a:latin typeface="Comic Sans MS"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Projection</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1981201" y="1905000"/>
            <a:ext cx="5181599"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normAutofit/>
          </a:bodyPr>
          <a:lstStyle/>
          <a:p>
            <a:pPr eaLnBrk="1" hangingPunct="1"/>
            <a:r>
              <a:rPr lang="en-US" sz="4000" b="1" dirty="0" smtClean="0"/>
              <a:t>Project Operation – Example</a:t>
            </a:r>
          </a:p>
        </p:txBody>
      </p:sp>
      <p:sp>
        <p:nvSpPr>
          <p:cNvPr id="12294" name="Rectangle 4"/>
          <p:cNvSpPr>
            <a:spLocks noChangeArrowheads="1"/>
          </p:cNvSpPr>
          <p:nvPr/>
        </p:nvSpPr>
        <p:spPr bwMode="auto">
          <a:xfrm>
            <a:off x="1295400" y="24384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12295" name="Rectangle 5"/>
          <p:cNvSpPr>
            <a:spLocks noChangeArrowheads="1"/>
          </p:cNvSpPr>
          <p:nvPr/>
        </p:nvSpPr>
        <p:spPr bwMode="auto">
          <a:xfrm>
            <a:off x="1752600" y="24384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12296" name="Rectangle 6"/>
          <p:cNvSpPr>
            <a:spLocks noChangeArrowheads="1"/>
          </p:cNvSpPr>
          <p:nvPr/>
        </p:nvSpPr>
        <p:spPr bwMode="auto">
          <a:xfrm>
            <a:off x="2209800" y="24384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C</a:t>
            </a:r>
          </a:p>
        </p:txBody>
      </p:sp>
      <p:sp>
        <p:nvSpPr>
          <p:cNvPr id="12297" name="Rectangle 7"/>
          <p:cNvSpPr>
            <a:spLocks noChangeArrowheads="1"/>
          </p:cNvSpPr>
          <p:nvPr/>
        </p:nvSpPr>
        <p:spPr bwMode="auto">
          <a:xfrm>
            <a:off x="1295400" y="2971800"/>
            <a:ext cx="457200" cy="1676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solidFill>
                  <a:schemeClr val="hlink"/>
                </a:solidFill>
                <a:latin typeface="Helvetica" pitchFamily="34" charset="0"/>
                <a:sym typeface="Symbol" pitchFamily="18" charset="2"/>
              </a:rPr>
              <a:t></a:t>
            </a:r>
          </a:p>
          <a:p>
            <a:pPr algn="ctr" eaLnBrk="0" hangingPunct="0">
              <a:lnSpc>
                <a:spcPct val="150000"/>
              </a:lnSpc>
            </a:pPr>
            <a:r>
              <a:rPr lang="en-US" sz="1800" b="1" i="1">
                <a:solidFill>
                  <a:schemeClr val="tx2"/>
                </a:solidFill>
                <a:latin typeface="Helvetica" pitchFamily="34" charset="0"/>
                <a:sym typeface="Symbol" pitchFamily="18" charset="2"/>
              </a:rPr>
              <a:t></a:t>
            </a:r>
          </a:p>
          <a:p>
            <a:pPr algn="ctr" eaLnBrk="0" hangingPunct="0">
              <a:lnSpc>
                <a:spcPct val="150000"/>
              </a:lnSpc>
            </a:pPr>
            <a:r>
              <a:rPr lang="en-US" sz="1800" b="1" i="1">
                <a:solidFill>
                  <a:schemeClr val="hlink"/>
                </a:solidFill>
                <a:latin typeface="Helvetica" pitchFamily="34" charset="0"/>
                <a:sym typeface="Symbol" pitchFamily="18" charset="2"/>
              </a:rPr>
              <a:t></a:t>
            </a:r>
          </a:p>
          <a:p>
            <a:pPr algn="ctr" eaLnBrk="0" hangingPunct="0">
              <a:lnSpc>
                <a:spcPct val="150000"/>
              </a:lnSpc>
            </a:pPr>
            <a:r>
              <a:rPr lang="en-US" sz="1800" b="1" i="1">
                <a:solidFill>
                  <a:schemeClr val="hlink"/>
                </a:solidFill>
                <a:latin typeface="Helvetica" pitchFamily="34" charset="0"/>
                <a:sym typeface="Symbol" pitchFamily="18" charset="2"/>
              </a:rPr>
              <a:t></a:t>
            </a:r>
          </a:p>
        </p:txBody>
      </p:sp>
      <p:sp>
        <p:nvSpPr>
          <p:cNvPr id="12298" name="Rectangle 8"/>
          <p:cNvSpPr>
            <a:spLocks noChangeArrowheads="1"/>
          </p:cNvSpPr>
          <p:nvPr/>
        </p:nvSpPr>
        <p:spPr bwMode="auto">
          <a:xfrm>
            <a:off x="1752600" y="2971800"/>
            <a:ext cx="457200" cy="1676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latin typeface="Helvetica" pitchFamily="34" charset="0"/>
                <a:sym typeface="Symbol" pitchFamily="18" charset="2"/>
              </a:rPr>
              <a:t>10</a:t>
            </a:r>
          </a:p>
          <a:p>
            <a:pPr algn="ctr" eaLnBrk="0" hangingPunct="0">
              <a:lnSpc>
                <a:spcPct val="150000"/>
              </a:lnSpc>
            </a:pPr>
            <a:r>
              <a:rPr lang="en-US" sz="1800" b="1" i="1">
                <a:latin typeface="Helvetica" pitchFamily="34" charset="0"/>
                <a:sym typeface="Symbol" pitchFamily="18" charset="2"/>
              </a:rPr>
              <a:t>20</a:t>
            </a:r>
          </a:p>
          <a:p>
            <a:pPr algn="ctr" eaLnBrk="0" hangingPunct="0">
              <a:lnSpc>
                <a:spcPct val="150000"/>
              </a:lnSpc>
            </a:pPr>
            <a:r>
              <a:rPr lang="en-US" sz="1800" b="1" i="1">
                <a:latin typeface="Helvetica" pitchFamily="34" charset="0"/>
                <a:sym typeface="Symbol" pitchFamily="18" charset="2"/>
              </a:rPr>
              <a:t>30</a:t>
            </a:r>
          </a:p>
          <a:p>
            <a:pPr algn="ctr" eaLnBrk="0" hangingPunct="0">
              <a:lnSpc>
                <a:spcPct val="150000"/>
              </a:lnSpc>
            </a:pPr>
            <a:r>
              <a:rPr lang="en-US" sz="1800" b="1" i="1">
                <a:latin typeface="Helvetica" pitchFamily="34" charset="0"/>
                <a:sym typeface="Symbol" pitchFamily="18" charset="2"/>
              </a:rPr>
              <a:t>40</a:t>
            </a:r>
          </a:p>
        </p:txBody>
      </p:sp>
      <p:sp>
        <p:nvSpPr>
          <p:cNvPr id="12299" name="Rectangle 9"/>
          <p:cNvSpPr>
            <a:spLocks noChangeArrowheads="1"/>
          </p:cNvSpPr>
          <p:nvPr/>
        </p:nvSpPr>
        <p:spPr bwMode="auto">
          <a:xfrm>
            <a:off x="2209800" y="2971800"/>
            <a:ext cx="457200" cy="1676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solidFill>
                  <a:schemeClr val="hlink"/>
                </a:solidFill>
                <a:latin typeface="Helvetica" pitchFamily="34" charset="0"/>
                <a:sym typeface="Symbol" pitchFamily="18" charset="2"/>
              </a:rPr>
              <a:t>1</a:t>
            </a:r>
          </a:p>
          <a:p>
            <a:pPr algn="ctr" eaLnBrk="0" hangingPunct="0">
              <a:lnSpc>
                <a:spcPct val="150000"/>
              </a:lnSpc>
            </a:pPr>
            <a:r>
              <a:rPr lang="en-US" sz="1800" b="1" i="1">
                <a:solidFill>
                  <a:schemeClr val="tx2"/>
                </a:solidFill>
                <a:latin typeface="Helvetica" pitchFamily="34" charset="0"/>
                <a:sym typeface="Symbol" pitchFamily="18" charset="2"/>
              </a:rPr>
              <a:t>1</a:t>
            </a:r>
          </a:p>
          <a:p>
            <a:pPr algn="ctr" eaLnBrk="0" hangingPunct="0">
              <a:lnSpc>
                <a:spcPct val="150000"/>
              </a:lnSpc>
            </a:pPr>
            <a:r>
              <a:rPr lang="en-US" sz="1800" b="1" i="1">
                <a:solidFill>
                  <a:schemeClr val="hlink"/>
                </a:solidFill>
                <a:latin typeface="Helvetica" pitchFamily="34" charset="0"/>
                <a:sym typeface="Symbol" pitchFamily="18" charset="2"/>
              </a:rPr>
              <a:t>1</a:t>
            </a:r>
          </a:p>
          <a:p>
            <a:pPr algn="ctr" eaLnBrk="0" hangingPunct="0">
              <a:lnSpc>
                <a:spcPct val="150000"/>
              </a:lnSpc>
            </a:pPr>
            <a:r>
              <a:rPr lang="en-US" sz="1800" b="1" i="1">
                <a:solidFill>
                  <a:schemeClr val="hlink"/>
                </a:solidFill>
                <a:latin typeface="Helvetica" pitchFamily="34" charset="0"/>
                <a:sym typeface="Symbol" pitchFamily="18" charset="2"/>
              </a:rPr>
              <a:t>2</a:t>
            </a:r>
          </a:p>
        </p:txBody>
      </p:sp>
      <p:sp>
        <p:nvSpPr>
          <p:cNvPr id="12300" name="Rectangle 10"/>
          <p:cNvSpPr>
            <a:spLocks noChangeArrowheads="1"/>
          </p:cNvSpPr>
          <p:nvPr/>
        </p:nvSpPr>
        <p:spPr bwMode="auto">
          <a:xfrm>
            <a:off x="990600" y="4114800"/>
            <a:ext cx="7029450" cy="409575"/>
          </a:xfrm>
          <a:prstGeom prst="rect">
            <a:avLst/>
          </a:prstGeom>
          <a:noFill/>
          <a:ln w="9525">
            <a:noFill/>
            <a:miter lim="800000"/>
            <a:headEnd/>
            <a:tailEnd/>
          </a:ln>
        </p:spPr>
        <p:txBody>
          <a:bodyPr/>
          <a:lstStyle/>
          <a:p>
            <a:pPr eaLnBrk="0" hangingPunct="0"/>
            <a:endParaRPr lang="en-US" b="1">
              <a:latin typeface="Times New Roman" pitchFamily="18" charset="0"/>
            </a:endParaRPr>
          </a:p>
        </p:txBody>
      </p:sp>
      <p:sp>
        <p:nvSpPr>
          <p:cNvPr id="12301" name="Rectangle 12"/>
          <p:cNvSpPr>
            <a:spLocks noChangeArrowheads="1"/>
          </p:cNvSpPr>
          <p:nvPr/>
        </p:nvSpPr>
        <p:spPr bwMode="auto">
          <a:xfrm>
            <a:off x="533400" y="4114800"/>
            <a:ext cx="7029450" cy="409575"/>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None/>
            </a:pPr>
            <a:endParaRPr kumimoji="1" lang="en-US" sz="2000" b="1">
              <a:latin typeface="Times New Roman" pitchFamily="18" charset="0"/>
            </a:endParaRPr>
          </a:p>
        </p:txBody>
      </p:sp>
      <p:sp>
        <p:nvSpPr>
          <p:cNvPr id="12306" name="Rectangle 22"/>
          <p:cNvSpPr>
            <a:spLocks noChangeArrowheads="1"/>
          </p:cNvSpPr>
          <p:nvPr/>
        </p:nvSpPr>
        <p:spPr bwMode="auto">
          <a:xfrm>
            <a:off x="407988" y="4140200"/>
            <a:ext cx="7029450" cy="40957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endParaRPr lang="en-US"/>
          </a:p>
        </p:txBody>
      </p:sp>
      <p:sp>
        <p:nvSpPr>
          <p:cNvPr id="12307" name="Rectangle 23"/>
          <p:cNvSpPr>
            <a:spLocks noChangeArrowheads="1"/>
          </p:cNvSpPr>
          <p:nvPr/>
        </p:nvSpPr>
        <p:spPr bwMode="auto">
          <a:xfrm>
            <a:off x="3048000" y="3276600"/>
            <a:ext cx="1447800" cy="582613"/>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b="1">
                <a:sym typeface="Symbol" pitchFamily="18" charset="2"/>
              </a:rPr>
              <a:t></a:t>
            </a:r>
            <a:r>
              <a:rPr lang="en-US" sz="1800" b="1" baseline="-25000"/>
              <a:t>A,C</a:t>
            </a:r>
            <a:r>
              <a:rPr lang="en-US" sz="1800" b="1"/>
              <a:t> </a:t>
            </a:r>
            <a:r>
              <a:rPr lang="en-US" b="1"/>
              <a:t>(</a:t>
            </a:r>
            <a:r>
              <a:rPr lang="en-US" b="1" i="1"/>
              <a:t>r</a:t>
            </a:r>
            <a:r>
              <a:rPr lang="en-US" b="1"/>
              <a:t>)</a:t>
            </a:r>
          </a:p>
        </p:txBody>
      </p:sp>
      <p:sp>
        <p:nvSpPr>
          <p:cNvPr id="12308" name="Rectangle 25"/>
          <p:cNvSpPr>
            <a:spLocks noChangeArrowheads="1"/>
          </p:cNvSpPr>
          <p:nvPr/>
        </p:nvSpPr>
        <p:spPr bwMode="auto">
          <a:xfrm>
            <a:off x="1752600" y="4595813"/>
            <a:ext cx="338138" cy="519112"/>
          </a:xfrm>
          <a:prstGeom prst="rect">
            <a:avLst/>
          </a:prstGeom>
          <a:noFill/>
          <a:ln w="9525">
            <a:noFill/>
            <a:miter lim="800000"/>
            <a:headEnd/>
            <a:tailEnd/>
          </a:ln>
        </p:spPr>
        <p:txBody>
          <a:bodyPr wrap="none">
            <a:spAutoFit/>
          </a:bodyPr>
          <a:lstStyle/>
          <a:p>
            <a:r>
              <a:rPr lang="en-US" sz="2800" b="1" i="1"/>
              <a:t>r</a:t>
            </a:r>
          </a:p>
        </p:txBody>
      </p:sp>
      <p:sp>
        <p:nvSpPr>
          <p:cNvPr id="12309" name="Line 26"/>
          <p:cNvSpPr>
            <a:spLocks noChangeShapeType="1"/>
          </p:cNvSpPr>
          <p:nvPr/>
        </p:nvSpPr>
        <p:spPr bwMode="auto">
          <a:xfrm>
            <a:off x="4419600" y="3505200"/>
            <a:ext cx="457200" cy="0"/>
          </a:xfrm>
          <a:prstGeom prst="line">
            <a:avLst/>
          </a:prstGeom>
          <a:noFill/>
          <a:ln w="9525">
            <a:solidFill>
              <a:schemeClr val="tx1"/>
            </a:solidFill>
            <a:miter lim="800000"/>
            <a:headEnd/>
            <a:tailEnd type="triangle" w="med" len="med"/>
          </a:ln>
        </p:spPr>
        <p:txBody>
          <a:bodyPr wrap="none"/>
          <a:lstStyle/>
          <a:p>
            <a:endParaRPr lang="en-US"/>
          </a:p>
        </p:txBody>
      </p:sp>
      <p:grpSp>
        <p:nvGrpSpPr>
          <p:cNvPr id="24" name="Group 23"/>
          <p:cNvGrpSpPr/>
          <p:nvPr/>
        </p:nvGrpSpPr>
        <p:grpSpPr>
          <a:xfrm>
            <a:off x="5181600" y="2438400"/>
            <a:ext cx="1919180" cy="3234154"/>
            <a:chOff x="5181600" y="2438400"/>
            <a:chExt cx="1919180" cy="3234154"/>
          </a:xfrm>
        </p:grpSpPr>
        <p:sp>
          <p:nvSpPr>
            <p:cNvPr id="12302" name="Rectangle 18"/>
            <p:cNvSpPr>
              <a:spLocks noChangeArrowheads="1"/>
            </p:cNvSpPr>
            <p:nvPr/>
          </p:nvSpPr>
          <p:spPr bwMode="auto">
            <a:xfrm>
              <a:off x="5349875" y="24384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A</a:t>
              </a:r>
            </a:p>
          </p:txBody>
        </p:sp>
        <p:sp>
          <p:nvSpPr>
            <p:cNvPr id="12303" name="Rectangle 19"/>
            <p:cNvSpPr>
              <a:spLocks noChangeArrowheads="1"/>
            </p:cNvSpPr>
            <p:nvPr/>
          </p:nvSpPr>
          <p:spPr bwMode="auto">
            <a:xfrm>
              <a:off x="5807075" y="24384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C</a:t>
              </a:r>
            </a:p>
          </p:txBody>
        </p:sp>
        <p:sp>
          <p:nvSpPr>
            <p:cNvPr id="12304" name="Rectangle 20"/>
            <p:cNvSpPr>
              <a:spLocks noChangeArrowheads="1"/>
            </p:cNvSpPr>
            <p:nvPr/>
          </p:nvSpPr>
          <p:spPr bwMode="auto">
            <a:xfrm>
              <a:off x="5349875" y="2971800"/>
              <a:ext cx="457200" cy="12192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solidFill>
                    <a:schemeClr val="hlink"/>
                  </a:solidFill>
                  <a:latin typeface="Helvetica" pitchFamily="34" charset="0"/>
                  <a:sym typeface="Symbol" pitchFamily="18" charset="2"/>
                </a:rPr>
                <a:t></a:t>
              </a:r>
            </a:p>
            <a:p>
              <a:pPr algn="ctr" eaLnBrk="0" hangingPunct="0">
                <a:lnSpc>
                  <a:spcPct val="150000"/>
                </a:lnSpc>
              </a:pPr>
              <a:r>
                <a:rPr lang="en-US" sz="1800" b="1" i="1">
                  <a:solidFill>
                    <a:schemeClr val="hlink"/>
                  </a:solidFill>
                  <a:latin typeface="Helvetica" pitchFamily="34" charset="0"/>
                  <a:sym typeface="Symbol" pitchFamily="18" charset="2"/>
                </a:rPr>
                <a:t></a:t>
              </a:r>
            </a:p>
            <a:p>
              <a:pPr algn="ctr" eaLnBrk="0" hangingPunct="0">
                <a:lnSpc>
                  <a:spcPct val="150000"/>
                </a:lnSpc>
              </a:pPr>
              <a:r>
                <a:rPr lang="en-US" sz="1800" b="1" i="1">
                  <a:solidFill>
                    <a:schemeClr val="hlink"/>
                  </a:solidFill>
                  <a:latin typeface="Helvetica" pitchFamily="34" charset="0"/>
                  <a:sym typeface="Symbol" pitchFamily="18" charset="2"/>
                </a:rPr>
                <a:t></a:t>
              </a:r>
            </a:p>
          </p:txBody>
        </p:sp>
        <p:sp>
          <p:nvSpPr>
            <p:cNvPr id="12305" name="Rectangle 21"/>
            <p:cNvSpPr>
              <a:spLocks noChangeArrowheads="1"/>
            </p:cNvSpPr>
            <p:nvPr/>
          </p:nvSpPr>
          <p:spPr bwMode="auto">
            <a:xfrm>
              <a:off x="5807075" y="2971800"/>
              <a:ext cx="457200" cy="12192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solidFill>
                    <a:schemeClr val="hlink"/>
                  </a:solidFill>
                  <a:latin typeface="Helvetica" pitchFamily="34" charset="0"/>
                  <a:sym typeface="Symbol" pitchFamily="18" charset="2"/>
                </a:rPr>
                <a:t>1</a:t>
              </a:r>
            </a:p>
            <a:p>
              <a:pPr algn="ctr" eaLnBrk="0" hangingPunct="0">
                <a:lnSpc>
                  <a:spcPct val="150000"/>
                </a:lnSpc>
              </a:pPr>
              <a:r>
                <a:rPr lang="en-US" sz="1800" b="1" i="1">
                  <a:solidFill>
                    <a:schemeClr val="hlink"/>
                  </a:solidFill>
                  <a:latin typeface="Helvetica" pitchFamily="34" charset="0"/>
                  <a:sym typeface="Symbol" pitchFamily="18" charset="2"/>
                </a:rPr>
                <a:t>1</a:t>
              </a:r>
            </a:p>
            <a:p>
              <a:pPr algn="ctr" eaLnBrk="0" hangingPunct="0">
                <a:lnSpc>
                  <a:spcPct val="150000"/>
                </a:lnSpc>
              </a:pPr>
              <a:r>
                <a:rPr lang="en-US" sz="1800" b="1" i="1">
                  <a:solidFill>
                    <a:schemeClr val="hlink"/>
                  </a:solidFill>
                  <a:latin typeface="Helvetica" pitchFamily="34" charset="0"/>
                  <a:sym typeface="Symbol" pitchFamily="18" charset="2"/>
                </a:rPr>
                <a:t>2</a:t>
              </a:r>
            </a:p>
          </p:txBody>
        </p:sp>
        <p:sp>
          <p:nvSpPr>
            <p:cNvPr id="12310" name="Text Box 29"/>
            <p:cNvSpPr txBox="1">
              <a:spLocks noChangeArrowheads="1"/>
            </p:cNvSpPr>
            <p:nvPr/>
          </p:nvSpPr>
          <p:spPr bwMode="auto">
            <a:xfrm>
              <a:off x="5181600" y="5334000"/>
              <a:ext cx="1919180" cy="338554"/>
            </a:xfrm>
            <a:prstGeom prst="rect">
              <a:avLst/>
            </a:prstGeom>
            <a:noFill/>
            <a:ln w="9525">
              <a:noFill/>
              <a:miter lim="800000"/>
              <a:headEnd/>
              <a:tailEnd/>
            </a:ln>
          </p:spPr>
          <p:txBody>
            <a:bodyPr wrap="none">
              <a:spAutoFit/>
            </a:bodyPr>
            <a:lstStyle/>
            <a:p>
              <a:r>
                <a:rPr lang="en-US" sz="1600" b="1" dirty="0"/>
                <a:t>Duplicates Removed</a:t>
              </a:r>
            </a:p>
          </p:txBody>
        </p:sp>
        <p:sp>
          <p:nvSpPr>
            <p:cNvPr id="12311" name="Line 30"/>
            <p:cNvSpPr>
              <a:spLocks noChangeShapeType="1"/>
            </p:cNvSpPr>
            <p:nvPr/>
          </p:nvSpPr>
          <p:spPr bwMode="auto">
            <a:xfrm flipV="1">
              <a:off x="5959475" y="4267200"/>
              <a:ext cx="0" cy="914400"/>
            </a:xfrm>
            <a:prstGeom prst="line">
              <a:avLst/>
            </a:prstGeom>
            <a:noFill/>
            <a:ln w="9525" cap="rnd">
              <a:solidFill>
                <a:schemeClr val="tx1"/>
              </a:solidFill>
              <a:prstDash val="sysDot"/>
              <a:miter lim="800000"/>
              <a:headEnd/>
              <a:tailEnd type="triangle" w="med" len="me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b="1" dirty="0" smtClean="0"/>
              <a:t>Characteristics of PROJECT Operation</a:t>
            </a:r>
          </a:p>
        </p:txBody>
      </p:sp>
      <p:sp>
        <p:nvSpPr>
          <p:cNvPr id="13318" name="Rectangle 3"/>
          <p:cNvSpPr>
            <a:spLocks noGrp="1" noChangeArrowheads="1"/>
          </p:cNvSpPr>
          <p:nvPr>
            <p:ph type="body" idx="1"/>
          </p:nvPr>
        </p:nvSpPr>
        <p:spPr>
          <a:xfrm>
            <a:off x="457200" y="1143000"/>
            <a:ext cx="8458200" cy="5410200"/>
          </a:xfrm>
        </p:spPr>
        <p:txBody>
          <a:bodyPr/>
          <a:lstStyle/>
          <a:p>
            <a:pPr algn="just" eaLnBrk="1" hangingPunct="1">
              <a:lnSpc>
                <a:spcPct val="90000"/>
              </a:lnSpc>
            </a:pPr>
            <a:r>
              <a:rPr lang="en-US" sz="2300" dirty="0" smtClean="0"/>
              <a:t>The result of a PROJECT operation will be a relation consisting of the attributes specified in the &lt;attribute list&gt; in the same order.</a:t>
            </a:r>
          </a:p>
          <a:p>
            <a:pPr eaLnBrk="1" hangingPunct="1">
              <a:lnSpc>
                <a:spcPct val="90000"/>
              </a:lnSpc>
              <a:buFont typeface="Wingdings" pitchFamily="2" charset="2"/>
              <a:buNone/>
            </a:pPr>
            <a:endParaRPr lang="en-US" sz="2300" dirty="0" smtClean="0"/>
          </a:p>
          <a:p>
            <a:pPr eaLnBrk="1" hangingPunct="1">
              <a:lnSpc>
                <a:spcPct val="90000"/>
              </a:lnSpc>
            </a:pPr>
            <a:r>
              <a:rPr lang="en-US" sz="2300" dirty="0" smtClean="0"/>
              <a:t>The degree is equal to the </a:t>
            </a:r>
            <a:r>
              <a:rPr lang="en-US" sz="2300" b="1" dirty="0" smtClean="0"/>
              <a:t>number of attributes </a:t>
            </a:r>
            <a:r>
              <a:rPr lang="en-US" sz="2300" dirty="0" smtClean="0"/>
              <a:t>in the list.</a:t>
            </a:r>
          </a:p>
          <a:p>
            <a:pPr eaLnBrk="1" hangingPunct="1">
              <a:lnSpc>
                <a:spcPct val="90000"/>
              </a:lnSpc>
            </a:pPr>
            <a:endParaRPr lang="en-US" sz="2300" dirty="0" smtClean="0"/>
          </a:p>
          <a:p>
            <a:pPr eaLnBrk="1" hangingPunct="1">
              <a:lnSpc>
                <a:spcPct val="90000"/>
              </a:lnSpc>
            </a:pPr>
            <a:r>
              <a:rPr lang="en-US" sz="2300" dirty="0" smtClean="0"/>
              <a:t>The projection operations </a:t>
            </a:r>
            <a:r>
              <a:rPr lang="en-US" sz="2300" b="1" i="1" dirty="0" smtClean="0"/>
              <a:t>removes any duplicates.</a:t>
            </a:r>
          </a:p>
          <a:p>
            <a:pPr eaLnBrk="1" hangingPunct="1">
              <a:lnSpc>
                <a:spcPct val="90000"/>
              </a:lnSpc>
            </a:pPr>
            <a:endParaRPr lang="en-US" sz="2300" dirty="0" smtClean="0"/>
          </a:p>
          <a:p>
            <a:pPr algn="just" eaLnBrk="1" hangingPunct="1">
              <a:lnSpc>
                <a:spcPct val="90000"/>
              </a:lnSpc>
            </a:pPr>
            <a:r>
              <a:rPr lang="en-US" sz="2300" dirty="0" smtClean="0"/>
              <a:t>The cardinality of the resulting relation is always </a:t>
            </a:r>
            <a:r>
              <a:rPr lang="en-US" sz="2300" b="1" i="1" dirty="0" smtClean="0"/>
              <a:t>less than or equal to the cardinality of r.</a:t>
            </a:r>
          </a:p>
          <a:p>
            <a:pPr eaLnBrk="1" hangingPunct="1">
              <a:lnSpc>
                <a:spcPct val="90000"/>
              </a:lnSpc>
            </a:pPr>
            <a:endParaRPr lang="en-US" sz="2000" dirty="0" smtClean="0"/>
          </a:p>
          <a:p>
            <a:pPr algn="just" eaLnBrk="1" hangingPunct="1">
              <a:lnSpc>
                <a:spcPct val="90000"/>
              </a:lnSpc>
            </a:pPr>
            <a:r>
              <a:rPr lang="en-US" sz="2300" dirty="0" smtClean="0"/>
              <a:t>For a cascade of PROJECT operations, only the outermost need to be considered for evaluation. If &lt;list1&gt; </a:t>
            </a:r>
            <a:r>
              <a:rPr lang="en-US" sz="2300" dirty="0" smtClean="0">
                <a:sym typeface="Symbol" pitchFamily="18" charset="2"/>
              </a:rPr>
              <a:t> &lt;list2&gt;  …  &lt;</a:t>
            </a:r>
            <a:r>
              <a:rPr lang="en-US" sz="2300" dirty="0" err="1" smtClean="0">
                <a:sym typeface="Symbol" pitchFamily="18" charset="2"/>
              </a:rPr>
              <a:t>listn</a:t>
            </a:r>
            <a:r>
              <a:rPr lang="en-US" sz="2300" dirty="0" smtClean="0">
                <a:sym typeface="Symbol" pitchFamily="18" charset="2"/>
              </a:rPr>
              <a:t>&gt;  r, then</a:t>
            </a:r>
          </a:p>
          <a:p>
            <a:pPr lvl="1" eaLnBrk="1" hangingPunct="1">
              <a:lnSpc>
                <a:spcPct val="90000"/>
              </a:lnSpc>
            </a:pPr>
            <a:r>
              <a:rPr lang="en-US" sz="2300" dirty="0" smtClean="0"/>
              <a:t> </a:t>
            </a:r>
            <a:r>
              <a:rPr lang="en-US" sz="2300" dirty="0" smtClean="0">
                <a:sym typeface="Symbol" pitchFamily="18" charset="2"/>
              </a:rPr>
              <a:t>&lt;list1&gt;</a:t>
            </a:r>
            <a:r>
              <a:rPr lang="en-US" sz="2300" dirty="0" smtClean="0"/>
              <a:t>(</a:t>
            </a:r>
            <a:r>
              <a:rPr lang="en-US" sz="2300" dirty="0" smtClean="0">
                <a:sym typeface="Symbol" pitchFamily="18" charset="2"/>
              </a:rPr>
              <a:t>&lt;list2&gt;(… (&lt;</a:t>
            </a:r>
            <a:r>
              <a:rPr lang="en-US" sz="2300" dirty="0" err="1" smtClean="0">
                <a:sym typeface="Symbol" pitchFamily="18" charset="2"/>
              </a:rPr>
              <a:t>listn</a:t>
            </a:r>
            <a:r>
              <a:rPr lang="en-US" sz="2300" dirty="0" smtClean="0">
                <a:sym typeface="Symbol" pitchFamily="18" charset="2"/>
              </a:rPr>
              <a:t>&gt;</a:t>
            </a:r>
            <a:r>
              <a:rPr lang="en-US" sz="2300" dirty="0" smtClean="0"/>
              <a:t>(r))) = </a:t>
            </a:r>
            <a:r>
              <a:rPr lang="en-US" sz="2300" dirty="0" smtClean="0">
                <a:sym typeface="Symbol" pitchFamily="18" charset="2"/>
              </a:rPr>
              <a:t>&lt;list1&gt;</a:t>
            </a:r>
            <a:r>
              <a:rPr lang="en-US" sz="2300" dirty="0" smtClean="0"/>
              <a:t>(r)</a:t>
            </a:r>
          </a:p>
          <a:p>
            <a:pPr eaLnBrk="1" hangingPunct="1">
              <a:lnSpc>
                <a:spcPct val="90000"/>
              </a:lnSpc>
            </a:pPr>
            <a:endParaRPr lang="en-US"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b="1" dirty="0" smtClean="0"/>
              <a:t>Rename Operation</a:t>
            </a:r>
          </a:p>
        </p:txBody>
      </p:sp>
      <p:sp>
        <p:nvSpPr>
          <p:cNvPr id="14342" name="Rectangle 3"/>
          <p:cNvSpPr>
            <a:spLocks noGrp="1" noChangeArrowheads="1"/>
          </p:cNvSpPr>
          <p:nvPr>
            <p:ph type="body" idx="1"/>
          </p:nvPr>
        </p:nvSpPr>
        <p:spPr>
          <a:xfrm>
            <a:off x="685800" y="1219200"/>
            <a:ext cx="8077200" cy="5257800"/>
          </a:xfrm>
        </p:spPr>
        <p:txBody>
          <a:bodyPr>
            <a:normAutofit lnSpcReduction="10000"/>
          </a:bodyPr>
          <a:lstStyle/>
          <a:p>
            <a:pPr eaLnBrk="1" hangingPunct="1"/>
            <a:r>
              <a:rPr lang="en-US" sz="2500" dirty="0" smtClean="0"/>
              <a:t>The rename operation (</a:t>
            </a:r>
            <a:r>
              <a:rPr lang="en-US" sz="2500" i="1" dirty="0" smtClean="0">
                <a:sym typeface="Symbol" pitchFamily="18" charset="2"/>
              </a:rPr>
              <a:t></a:t>
            </a:r>
            <a:r>
              <a:rPr lang="en-US" sz="2500" dirty="0" smtClean="0"/>
              <a:t> )(Rho) allows us to name, and therefore to refer to, the results of relational-algebra expressions.</a:t>
            </a:r>
          </a:p>
          <a:p>
            <a:pPr eaLnBrk="1" hangingPunct="1"/>
            <a:r>
              <a:rPr lang="en-US" sz="2500" dirty="0" smtClean="0"/>
              <a:t>Allows us to refer to a relation by more than one name.</a:t>
            </a:r>
          </a:p>
          <a:p>
            <a:pPr eaLnBrk="1" hangingPunct="1">
              <a:buFont typeface="Wingdings" pitchFamily="2" charset="2"/>
              <a:buNone/>
            </a:pPr>
            <a:r>
              <a:rPr lang="en-US" sz="2500" dirty="0" smtClean="0"/>
              <a:t>     Example:</a:t>
            </a:r>
          </a:p>
          <a:p>
            <a:pPr eaLnBrk="1" hangingPunct="1">
              <a:buFont typeface="Wingdings" pitchFamily="2" charset="2"/>
              <a:buNone/>
            </a:pPr>
            <a:r>
              <a:rPr lang="en-US" sz="2500" dirty="0" smtClean="0"/>
              <a:t> 				</a:t>
            </a:r>
            <a:r>
              <a:rPr lang="en-US" sz="2500" i="1" dirty="0" smtClean="0">
                <a:sym typeface="Symbol" pitchFamily="18" charset="2"/>
              </a:rPr>
              <a:t></a:t>
            </a:r>
            <a:r>
              <a:rPr lang="en-US" sz="2500" i="1" dirty="0" smtClean="0"/>
              <a:t> </a:t>
            </a:r>
            <a:r>
              <a:rPr lang="en-US" sz="2500" i="1" baseline="-25000" dirty="0" smtClean="0"/>
              <a:t>s</a:t>
            </a:r>
            <a:r>
              <a:rPr lang="en-US" sz="2500" dirty="0" smtClean="0"/>
              <a:t> (</a:t>
            </a:r>
            <a:r>
              <a:rPr lang="en-US" sz="2500" i="1" dirty="0" smtClean="0"/>
              <a:t>r</a:t>
            </a:r>
            <a:r>
              <a:rPr lang="en-US" sz="2500" dirty="0" smtClean="0"/>
              <a:t>)</a:t>
            </a:r>
          </a:p>
          <a:p>
            <a:pPr eaLnBrk="1" hangingPunct="1">
              <a:buFont typeface="Wingdings" pitchFamily="2" charset="2"/>
              <a:buNone/>
            </a:pPr>
            <a:r>
              <a:rPr lang="en-US" sz="2500" dirty="0" smtClean="0"/>
              <a:t>     returns the expression </a:t>
            </a:r>
            <a:r>
              <a:rPr lang="en-US" sz="2500" i="1" dirty="0" smtClean="0"/>
              <a:t>r</a:t>
            </a:r>
            <a:r>
              <a:rPr lang="en-US" sz="2500" dirty="0" smtClean="0"/>
              <a:t> under the name </a:t>
            </a:r>
            <a:r>
              <a:rPr lang="en-US" sz="2500" i="1" dirty="0" smtClean="0"/>
              <a:t>s</a:t>
            </a:r>
          </a:p>
          <a:p>
            <a:pPr eaLnBrk="1" hangingPunct="1">
              <a:buFont typeface="Wingdings" pitchFamily="2" charset="2"/>
              <a:buNone/>
            </a:pPr>
            <a:endParaRPr lang="en-US" sz="2500" dirty="0" smtClean="0"/>
          </a:p>
          <a:p>
            <a:pPr eaLnBrk="1" hangingPunct="1"/>
            <a:r>
              <a:rPr lang="en-US" sz="2500" dirty="0" smtClean="0"/>
              <a:t>If a relational-algebra expression </a:t>
            </a:r>
            <a:r>
              <a:rPr lang="en-US" sz="2500" i="1" dirty="0" smtClean="0"/>
              <a:t>r</a:t>
            </a:r>
            <a:r>
              <a:rPr lang="en-US" sz="2500" dirty="0" smtClean="0"/>
              <a:t> has </a:t>
            </a:r>
            <a:r>
              <a:rPr lang="en-US" sz="2500" dirty="0" err="1" smtClean="0"/>
              <a:t>arity</a:t>
            </a:r>
            <a:r>
              <a:rPr lang="en-US" sz="2500" dirty="0" smtClean="0"/>
              <a:t> </a:t>
            </a:r>
            <a:r>
              <a:rPr lang="en-US" sz="2500" i="1" dirty="0" smtClean="0"/>
              <a:t>n</a:t>
            </a:r>
            <a:r>
              <a:rPr lang="en-US" sz="2500" dirty="0" smtClean="0"/>
              <a:t>, then </a:t>
            </a:r>
          </a:p>
          <a:p>
            <a:pPr eaLnBrk="1" hangingPunct="1">
              <a:buFont typeface="Wingdings" pitchFamily="2" charset="2"/>
              <a:buNone/>
            </a:pPr>
            <a:r>
              <a:rPr lang="en-US" sz="2500" dirty="0" smtClean="0"/>
              <a:t>                                          </a:t>
            </a:r>
            <a:r>
              <a:rPr lang="en-US" sz="2500" i="1" dirty="0" smtClean="0">
                <a:sym typeface="Symbol" pitchFamily="18" charset="2"/>
              </a:rPr>
              <a:t></a:t>
            </a:r>
            <a:r>
              <a:rPr lang="en-US" sz="2500" i="1" baseline="-25000" dirty="0" smtClean="0"/>
              <a:t>s</a:t>
            </a:r>
            <a:r>
              <a:rPr lang="en-US" sz="2500" dirty="0" smtClean="0"/>
              <a:t> </a:t>
            </a:r>
            <a:r>
              <a:rPr lang="en-US" sz="2500" baseline="-25000" dirty="0" smtClean="0"/>
              <a:t>(</a:t>
            </a:r>
            <a:r>
              <a:rPr lang="en-US" sz="2500" i="1" baseline="-25000" dirty="0" smtClean="0"/>
              <a:t>A1, A2, …, An</a:t>
            </a:r>
            <a:r>
              <a:rPr lang="en-US" sz="2500" baseline="-25000" dirty="0" smtClean="0"/>
              <a:t>) </a:t>
            </a:r>
            <a:r>
              <a:rPr lang="en-US" sz="2500" dirty="0" smtClean="0"/>
              <a:t>(</a:t>
            </a:r>
            <a:r>
              <a:rPr lang="en-US" sz="2500" i="1" dirty="0" smtClean="0"/>
              <a:t>r</a:t>
            </a:r>
            <a:r>
              <a:rPr lang="en-US" sz="2500" dirty="0" smtClean="0"/>
              <a:t>)</a:t>
            </a:r>
          </a:p>
          <a:p>
            <a:pPr eaLnBrk="1" hangingPunct="1">
              <a:buFont typeface="Wingdings" pitchFamily="2" charset="2"/>
              <a:buNone/>
            </a:pPr>
            <a:r>
              <a:rPr lang="en-US" sz="2500" dirty="0" smtClean="0"/>
              <a:t>    returns the result of expression </a:t>
            </a:r>
            <a:r>
              <a:rPr lang="en-US" sz="2500" i="1" dirty="0" smtClean="0"/>
              <a:t>r</a:t>
            </a:r>
            <a:r>
              <a:rPr lang="en-US" sz="2500" dirty="0" smtClean="0"/>
              <a:t> under the name </a:t>
            </a:r>
            <a:r>
              <a:rPr lang="en-US" sz="2500" i="1" dirty="0" smtClean="0"/>
              <a:t>s</a:t>
            </a:r>
            <a:r>
              <a:rPr lang="en-US" sz="2500" dirty="0" smtClean="0"/>
              <a:t>, and with the</a:t>
            </a:r>
          </a:p>
          <a:p>
            <a:pPr eaLnBrk="1" hangingPunct="1">
              <a:buFont typeface="Wingdings" pitchFamily="2" charset="2"/>
              <a:buNone/>
            </a:pPr>
            <a:r>
              <a:rPr lang="en-US" sz="2500" dirty="0" smtClean="0"/>
              <a:t>    attributes renamed to </a:t>
            </a:r>
            <a:r>
              <a:rPr lang="en-US" sz="2500" i="1" dirty="0" smtClean="0"/>
              <a:t>A1, A2, …., An</a:t>
            </a:r>
            <a:r>
              <a:rPr lang="en-US" sz="2500" dirty="0" smtClean="0"/>
              <a:t>.</a:t>
            </a:r>
          </a:p>
          <a:p>
            <a:pPr eaLnBrk="1" hangingPunct="1"/>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914400" y="228600"/>
            <a:ext cx="7793038" cy="609600"/>
          </a:xfrm>
        </p:spPr>
        <p:txBody>
          <a:bodyPr>
            <a:normAutofit fontScale="90000"/>
          </a:bodyPr>
          <a:lstStyle/>
          <a:p>
            <a:pPr eaLnBrk="1" hangingPunct="1"/>
            <a:r>
              <a:rPr lang="en-US" b="1" dirty="0" smtClean="0"/>
              <a:t>Rename Operations: Example </a:t>
            </a:r>
          </a:p>
        </p:txBody>
      </p:sp>
      <p:sp>
        <p:nvSpPr>
          <p:cNvPr id="15366" name="Text Box 27"/>
          <p:cNvSpPr txBox="1">
            <a:spLocks noChangeArrowheads="1"/>
          </p:cNvSpPr>
          <p:nvPr/>
        </p:nvSpPr>
        <p:spPr bwMode="auto">
          <a:xfrm>
            <a:off x="2895600" y="4159250"/>
            <a:ext cx="1073150" cy="793750"/>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sz="1800" i="1"/>
              <a:t>s</a:t>
            </a:r>
            <a:r>
              <a:rPr lang="en-US" sz="1400" i="1"/>
              <a:t>(D, E, F </a:t>
            </a:r>
            <a:r>
              <a:rPr lang="en-US" sz="1400"/>
              <a:t>)</a:t>
            </a:r>
            <a:r>
              <a:rPr lang="en-US" sz="1600"/>
              <a:t> </a:t>
            </a:r>
            <a:endParaRPr lang="en-US" sz="2800"/>
          </a:p>
          <a:p>
            <a:endParaRPr lang="en-US" sz="2800"/>
          </a:p>
        </p:txBody>
      </p:sp>
      <p:sp>
        <p:nvSpPr>
          <p:cNvPr id="15367" name="Text Box 28"/>
          <p:cNvSpPr txBox="1">
            <a:spLocks noChangeArrowheads="1"/>
          </p:cNvSpPr>
          <p:nvPr/>
        </p:nvSpPr>
        <p:spPr bwMode="auto">
          <a:xfrm>
            <a:off x="2743200" y="3898900"/>
            <a:ext cx="473075" cy="94615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lang="en-US" sz="2800" i="1">
                <a:sym typeface="Symbol" pitchFamily="18" charset="2"/>
              </a:rPr>
              <a:t></a:t>
            </a:r>
            <a:endParaRPr lang="en-US" sz="2800"/>
          </a:p>
          <a:p>
            <a:endParaRPr lang="en-US" sz="2800"/>
          </a:p>
        </p:txBody>
      </p:sp>
      <p:sp>
        <p:nvSpPr>
          <p:cNvPr id="15368" name="Text Box 29"/>
          <p:cNvSpPr txBox="1">
            <a:spLocks noChangeArrowheads="1"/>
          </p:cNvSpPr>
          <p:nvPr/>
        </p:nvSpPr>
        <p:spPr bwMode="auto">
          <a:xfrm>
            <a:off x="3733800" y="4006850"/>
            <a:ext cx="585788" cy="946150"/>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sz="2800" i="1"/>
              <a:t>(r)</a:t>
            </a:r>
          </a:p>
          <a:p>
            <a:endParaRPr lang="en-US" sz="2800"/>
          </a:p>
        </p:txBody>
      </p:sp>
      <p:sp>
        <p:nvSpPr>
          <p:cNvPr id="15369" name="Text Box 40"/>
          <p:cNvSpPr txBox="1">
            <a:spLocks noChangeArrowheads="1"/>
          </p:cNvSpPr>
          <p:nvPr/>
        </p:nvSpPr>
        <p:spPr bwMode="auto">
          <a:xfrm>
            <a:off x="2971800" y="2927350"/>
            <a:ext cx="285750" cy="793750"/>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sz="1800" i="1"/>
              <a:t>s</a:t>
            </a:r>
            <a:endParaRPr lang="en-US" sz="2800"/>
          </a:p>
          <a:p>
            <a:endParaRPr lang="en-US" sz="2800"/>
          </a:p>
        </p:txBody>
      </p:sp>
      <p:sp>
        <p:nvSpPr>
          <p:cNvPr id="15370" name="Text Box 41"/>
          <p:cNvSpPr txBox="1">
            <a:spLocks noChangeArrowheads="1"/>
          </p:cNvSpPr>
          <p:nvPr/>
        </p:nvSpPr>
        <p:spPr bwMode="auto">
          <a:xfrm>
            <a:off x="2819400" y="2667000"/>
            <a:ext cx="473075" cy="94615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lang="en-US" sz="2800" i="1">
                <a:sym typeface="Symbol" pitchFamily="18" charset="2"/>
              </a:rPr>
              <a:t></a:t>
            </a:r>
            <a:endParaRPr lang="en-US" sz="2800"/>
          </a:p>
          <a:p>
            <a:endParaRPr lang="en-US" sz="2800"/>
          </a:p>
        </p:txBody>
      </p:sp>
      <p:sp>
        <p:nvSpPr>
          <p:cNvPr id="15371" name="Text Box 42"/>
          <p:cNvSpPr txBox="1">
            <a:spLocks noChangeArrowheads="1"/>
          </p:cNvSpPr>
          <p:nvPr/>
        </p:nvSpPr>
        <p:spPr bwMode="auto">
          <a:xfrm>
            <a:off x="3100388" y="2787650"/>
            <a:ext cx="585787" cy="946150"/>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sz="2800" i="1"/>
              <a:t>(r)</a:t>
            </a:r>
          </a:p>
          <a:p>
            <a:endParaRPr lang="en-US" sz="2800"/>
          </a:p>
        </p:txBody>
      </p:sp>
      <p:sp>
        <p:nvSpPr>
          <p:cNvPr id="15372" name="Text Box 51"/>
          <p:cNvSpPr txBox="1">
            <a:spLocks noChangeArrowheads="1"/>
          </p:cNvSpPr>
          <p:nvPr/>
        </p:nvSpPr>
        <p:spPr bwMode="auto">
          <a:xfrm>
            <a:off x="5791200" y="1752600"/>
            <a:ext cx="382588" cy="519113"/>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s</a:t>
            </a:r>
          </a:p>
        </p:txBody>
      </p:sp>
      <p:sp>
        <p:nvSpPr>
          <p:cNvPr id="15373" name="Rectangle 60"/>
          <p:cNvSpPr>
            <a:spLocks noChangeArrowheads="1"/>
          </p:cNvSpPr>
          <p:nvPr/>
        </p:nvSpPr>
        <p:spPr bwMode="auto">
          <a:xfrm>
            <a:off x="6248400" y="17526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15374" name="Rectangle 61"/>
          <p:cNvSpPr>
            <a:spLocks noChangeArrowheads="1"/>
          </p:cNvSpPr>
          <p:nvPr/>
        </p:nvSpPr>
        <p:spPr bwMode="auto">
          <a:xfrm>
            <a:off x="6705600" y="17526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15375" name="Rectangle 62"/>
          <p:cNvSpPr>
            <a:spLocks noChangeArrowheads="1"/>
          </p:cNvSpPr>
          <p:nvPr/>
        </p:nvSpPr>
        <p:spPr bwMode="auto">
          <a:xfrm>
            <a:off x="6248400" y="2362200"/>
            <a:ext cx="457200" cy="838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15376" name="Rectangle 63"/>
          <p:cNvSpPr>
            <a:spLocks noChangeArrowheads="1"/>
          </p:cNvSpPr>
          <p:nvPr/>
        </p:nvSpPr>
        <p:spPr bwMode="auto">
          <a:xfrm>
            <a:off x="6705600" y="2362200"/>
            <a:ext cx="457200" cy="838200"/>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sz="1800" b="1">
              <a:latin typeface="Helvetica" pitchFamily="34" charset="0"/>
              <a:sym typeface="Symbol" pitchFamily="18" charset="2"/>
            </a:endParaRPr>
          </a:p>
          <a:p>
            <a:pPr algn="ctr" eaLnBrk="0" hangingPunct="0"/>
            <a:endParaRPr lang="en-US" sz="1800" b="1">
              <a:latin typeface="Helvetica" pitchFamily="34" charset="0"/>
              <a:sym typeface="Symbol" pitchFamily="18" charset="2"/>
            </a:endParaRPr>
          </a:p>
          <a:p>
            <a:pPr algn="ctr" eaLnBrk="0" hangingPunct="0"/>
            <a:r>
              <a:rPr lang="en-US" sz="1800" b="1">
                <a:latin typeface="Helvetica" pitchFamily="34" charset="0"/>
                <a:sym typeface="Symbol" pitchFamily="18" charset="2"/>
              </a:rPr>
              <a:t>a</a:t>
            </a:r>
          </a:p>
          <a:p>
            <a:pPr algn="ctr" eaLnBrk="0" hangingPunct="0"/>
            <a:r>
              <a:rPr lang="en-US" sz="1800" b="1">
                <a:latin typeface="Helvetica" pitchFamily="34" charset="0"/>
                <a:sym typeface="Symbol" pitchFamily="18" charset="2"/>
              </a:rPr>
              <a:t>a</a:t>
            </a:r>
          </a:p>
          <a:p>
            <a:pPr algn="ctr" eaLnBrk="0" hangingPunct="0"/>
            <a:r>
              <a:rPr lang="en-US" sz="1800" b="1">
                <a:latin typeface="Helvetica" pitchFamily="34" charset="0"/>
                <a:sym typeface="Symbol" pitchFamily="18" charset="2"/>
              </a:rPr>
              <a:t>a</a:t>
            </a:r>
          </a:p>
          <a:p>
            <a:pPr algn="ctr" eaLnBrk="0" hangingPunct="0"/>
            <a:endParaRPr lang="en-US" sz="1800" b="1">
              <a:latin typeface="Helvetica" pitchFamily="34" charset="0"/>
              <a:sym typeface="Symbol" pitchFamily="18" charset="2"/>
            </a:endParaRPr>
          </a:p>
          <a:p>
            <a:pPr algn="ctr" eaLnBrk="0" hangingPunct="0"/>
            <a:endParaRPr lang="en-US" sz="1800" b="1" i="1">
              <a:latin typeface="Helvetica" pitchFamily="34" charset="0"/>
              <a:sym typeface="Symbol" pitchFamily="18" charset="2"/>
            </a:endParaRPr>
          </a:p>
        </p:txBody>
      </p:sp>
      <p:sp>
        <p:nvSpPr>
          <p:cNvPr id="15377" name="Rectangle 64"/>
          <p:cNvSpPr>
            <a:spLocks noChangeArrowheads="1"/>
          </p:cNvSpPr>
          <p:nvPr/>
        </p:nvSpPr>
        <p:spPr bwMode="auto">
          <a:xfrm>
            <a:off x="7162800" y="17526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C</a:t>
            </a:r>
          </a:p>
        </p:txBody>
      </p:sp>
      <p:sp>
        <p:nvSpPr>
          <p:cNvPr id="15378" name="Rectangle 65"/>
          <p:cNvSpPr>
            <a:spLocks noChangeArrowheads="1"/>
          </p:cNvSpPr>
          <p:nvPr/>
        </p:nvSpPr>
        <p:spPr bwMode="auto">
          <a:xfrm>
            <a:off x="7162800" y="2362200"/>
            <a:ext cx="457200" cy="838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15379" name="Text Box 74"/>
          <p:cNvSpPr txBox="1">
            <a:spLocks noChangeArrowheads="1"/>
          </p:cNvSpPr>
          <p:nvPr/>
        </p:nvSpPr>
        <p:spPr bwMode="auto">
          <a:xfrm>
            <a:off x="381000" y="2819400"/>
            <a:ext cx="322263" cy="519113"/>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r</a:t>
            </a:r>
          </a:p>
        </p:txBody>
      </p:sp>
      <p:sp>
        <p:nvSpPr>
          <p:cNvPr id="15380" name="Rectangle 75"/>
          <p:cNvSpPr>
            <a:spLocks noChangeArrowheads="1"/>
          </p:cNvSpPr>
          <p:nvPr/>
        </p:nvSpPr>
        <p:spPr bwMode="auto">
          <a:xfrm>
            <a:off x="838200" y="2911475"/>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15381" name="Rectangle 76"/>
          <p:cNvSpPr>
            <a:spLocks noChangeArrowheads="1"/>
          </p:cNvSpPr>
          <p:nvPr/>
        </p:nvSpPr>
        <p:spPr bwMode="auto">
          <a:xfrm>
            <a:off x="1295400" y="2911475"/>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15382" name="Rectangle 77"/>
          <p:cNvSpPr>
            <a:spLocks noChangeArrowheads="1"/>
          </p:cNvSpPr>
          <p:nvPr/>
        </p:nvSpPr>
        <p:spPr bwMode="auto">
          <a:xfrm>
            <a:off x="838200" y="3521075"/>
            <a:ext cx="457200" cy="822325"/>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15383" name="Rectangle 78"/>
          <p:cNvSpPr>
            <a:spLocks noChangeArrowheads="1"/>
          </p:cNvSpPr>
          <p:nvPr/>
        </p:nvSpPr>
        <p:spPr bwMode="auto">
          <a:xfrm>
            <a:off x="1295400" y="3521075"/>
            <a:ext cx="457200" cy="822325"/>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sz="1800" b="1">
              <a:latin typeface="Helvetica" pitchFamily="34" charset="0"/>
              <a:sym typeface="Symbol" pitchFamily="18" charset="2"/>
            </a:endParaRPr>
          </a:p>
          <a:p>
            <a:pPr algn="ctr" eaLnBrk="0" hangingPunct="0"/>
            <a:endParaRPr lang="en-US" sz="1800" b="1">
              <a:latin typeface="Helvetica" pitchFamily="34" charset="0"/>
              <a:sym typeface="Symbol" pitchFamily="18" charset="2"/>
            </a:endParaRPr>
          </a:p>
          <a:p>
            <a:pPr algn="ctr" eaLnBrk="0" hangingPunct="0"/>
            <a:r>
              <a:rPr lang="en-US" sz="1800" b="1">
                <a:latin typeface="Helvetica" pitchFamily="34" charset="0"/>
                <a:sym typeface="Symbol" pitchFamily="18" charset="2"/>
              </a:rPr>
              <a:t>a</a:t>
            </a:r>
          </a:p>
          <a:p>
            <a:pPr algn="ctr" eaLnBrk="0" hangingPunct="0"/>
            <a:r>
              <a:rPr lang="en-US" sz="1800" b="1">
                <a:latin typeface="Helvetica" pitchFamily="34" charset="0"/>
                <a:sym typeface="Symbol" pitchFamily="18" charset="2"/>
              </a:rPr>
              <a:t>a</a:t>
            </a:r>
          </a:p>
          <a:p>
            <a:pPr algn="ctr" eaLnBrk="0" hangingPunct="0"/>
            <a:r>
              <a:rPr lang="en-US" sz="1800" b="1">
                <a:latin typeface="Helvetica" pitchFamily="34" charset="0"/>
                <a:sym typeface="Symbol" pitchFamily="18" charset="2"/>
              </a:rPr>
              <a:t>a</a:t>
            </a:r>
          </a:p>
          <a:p>
            <a:pPr algn="ctr" eaLnBrk="0" hangingPunct="0"/>
            <a:endParaRPr lang="en-US" sz="1800" b="1">
              <a:latin typeface="Helvetica" pitchFamily="34" charset="0"/>
              <a:sym typeface="Symbol" pitchFamily="18" charset="2"/>
            </a:endParaRPr>
          </a:p>
          <a:p>
            <a:pPr algn="ctr" eaLnBrk="0" hangingPunct="0"/>
            <a:endParaRPr lang="en-US" sz="1800" b="1" i="1">
              <a:latin typeface="Helvetica" pitchFamily="34" charset="0"/>
              <a:sym typeface="Symbol" pitchFamily="18" charset="2"/>
            </a:endParaRPr>
          </a:p>
        </p:txBody>
      </p:sp>
      <p:sp>
        <p:nvSpPr>
          <p:cNvPr id="15384" name="Rectangle 79"/>
          <p:cNvSpPr>
            <a:spLocks noChangeArrowheads="1"/>
          </p:cNvSpPr>
          <p:nvPr/>
        </p:nvSpPr>
        <p:spPr bwMode="auto">
          <a:xfrm>
            <a:off x="1752600" y="2911475"/>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C</a:t>
            </a:r>
          </a:p>
        </p:txBody>
      </p:sp>
      <p:sp>
        <p:nvSpPr>
          <p:cNvPr id="15385" name="Rectangle 80"/>
          <p:cNvSpPr>
            <a:spLocks noChangeArrowheads="1"/>
          </p:cNvSpPr>
          <p:nvPr/>
        </p:nvSpPr>
        <p:spPr bwMode="auto">
          <a:xfrm>
            <a:off x="1752600" y="3521075"/>
            <a:ext cx="457200" cy="822325"/>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15386" name="Rectangle 81"/>
          <p:cNvSpPr>
            <a:spLocks noChangeArrowheads="1"/>
          </p:cNvSpPr>
          <p:nvPr/>
        </p:nvSpPr>
        <p:spPr bwMode="auto">
          <a:xfrm>
            <a:off x="6248400" y="47244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D</a:t>
            </a:r>
          </a:p>
        </p:txBody>
      </p:sp>
      <p:sp>
        <p:nvSpPr>
          <p:cNvPr id="15387" name="Rectangle 82"/>
          <p:cNvSpPr>
            <a:spLocks noChangeArrowheads="1"/>
          </p:cNvSpPr>
          <p:nvPr/>
        </p:nvSpPr>
        <p:spPr bwMode="auto">
          <a:xfrm>
            <a:off x="6705600" y="47244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E</a:t>
            </a:r>
          </a:p>
        </p:txBody>
      </p:sp>
      <p:sp>
        <p:nvSpPr>
          <p:cNvPr id="15388" name="Rectangle 83"/>
          <p:cNvSpPr>
            <a:spLocks noChangeArrowheads="1"/>
          </p:cNvSpPr>
          <p:nvPr/>
        </p:nvSpPr>
        <p:spPr bwMode="auto">
          <a:xfrm>
            <a:off x="6248400" y="5334000"/>
            <a:ext cx="457200" cy="838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15389" name="Rectangle 84"/>
          <p:cNvSpPr>
            <a:spLocks noChangeArrowheads="1"/>
          </p:cNvSpPr>
          <p:nvPr/>
        </p:nvSpPr>
        <p:spPr bwMode="auto">
          <a:xfrm>
            <a:off x="6705600" y="5334000"/>
            <a:ext cx="457200" cy="838200"/>
          </a:xfrm>
          <a:prstGeom prst="rect">
            <a:avLst/>
          </a:prstGeom>
          <a:solidFill>
            <a:schemeClr val="bg1"/>
          </a:solidFill>
          <a:ln w="9525">
            <a:solidFill>
              <a:schemeClr val="tx1"/>
            </a:solidFill>
            <a:miter lim="800000"/>
            <a:headEnd/>
            <a:tailEnd/>
          </a:ln>
        </p:spPr>
        <p:txBody>
          <a:bodyPr wrap="none" anchor="ctr"/>
          <a:lstStyle/>
          <a:p>
            <a:pPr algn="ctr" eaLnBrk="0" hangingPunct="0"/>
            <a:endParaRPr lang="en-US" sz="1800" b="1">
              <a:latin typeface="Helvetica" pitchFamily="34" charset="0"/>
              <a:sym typeface="Symbol" pitchFamily="18" charset="2"/>
            </a:endParaRPr>
          </a:p>
          <a:p>
            <a:pPr algn="ctr" eaLnBrk="0" hangingPunct="0"/>
            <a:endParaRPr lang="en-US" sz="1800" b="1">
              <a:latin typeface="Helvetica" pitchFamily="34" charset="0"/>
              <a:sym typeface="Symbol" pitchFamily="18" charset="2"/>
            </a:endParaRPr>
          </a:p>
          <a:p>
            <a:pPr algn="ctr" eaLnBrk="0" hangingPunct="0"/>
            <a:r>
              <a:rPr lang="en-US" sz="1800" b="1">
                <a:latin typeface="Helvetica" pitchFamily="34" charset="0"/>
                <a:sym typeface="Symbol" pitchFamily="18" charset="2"/>
              </a:rPr>
              <a:t>a</a:t>
            </a:r>
          </a:p>
          <a:p>
            <a:pPr algn="ctr" eaLnBrk="0" hangingPunct="0"/>
            <a:r>
              <a:rPr lang="en-US" sz="1800" b="1">
                <a:latin typeface="Helvetica" pitchFamily="34" charset="0"/>
                <a:sym typeface="Symbol" pitchFamily="18" charset="2"/>
              </a:rPr>
              <a:t>a</a:t>
            </a:r>
          </a:p>
          <a:p>
            <a:pPr algn="ctr" eaLnBrk="0" hangingPunct="0"/>
            <a:r>
              <a:rPr lang="en-US" sz="1800" b="1">
                <a:latin typeface="Helvetica" pitchFamily="34" charset="0"/>
                <a:sym typeface="Symbol" pitchFamily="18" charset="2"/>
              </a:rPr>
              <a:t>a</a:t>
            </a:r>
          </a:p>
          <a:p>
            <a:pPr algn="ctr" eaLnBrk="0" hangingPunct="0"/>
            <a:endParaRPr lang="en-US" sz="1800" b="1">
              <a:latin typeface="Helvetica" pitchFamily="34" charset="0"/>
              <a:sym typeface="Symbol" pitchFamily="18" charset="2"/>
            </a:endParaRPr>
          </a:p>
          <a:p>
            <a:pPr algn="ctr" eaLnBrk="0" hangingPunct="0"/>
            <a:endParaRPr lang="en-US" sz="1800" b="1" i="1">
              <a:latin typeface="Helvetica" pitchFamily="34" charset="0"/>
              <a:sym typeface="Symbol" pitchFamily="18" charset="2"/>
            </a:endParaRPr>
          </a:p>
        </p:txBody>
      </p:sp>
      <p:sp>
        <p:nvSpPr>
          <p:cNvPr id="15390" name="Rectangle 85"/>
          <p:cNvSpPr>
            <a:spLocks noChangeArrowheads="1"/>
          </p:cNvSpPr>
          <p:nvPr/>
        </p:nvSpPr>
        <p:spPr bwMode="auto">
          <a:xfrm>
            <a:off x="7162800" y="47244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F</a:t>
            </a:r>
          </a:p>
        </p:txBody>
      </p:sp>
      <p:sp>
        <p:nvSpPr>
          <p:cNvPr id="15391" name="Rectangle 86"/>
          <p:cNvSpPr>
            <a:spLocks noChangeArrowheads="1"/>
          </p:cNvSpPr>
          <p:nvPr/>
        </p:nvSpPr>
        <p:spPr bwMode="auto">
          <a:xfrm>
            <a:off x="7162800" y="5334000"/>
            <a:ext cx="457200" cy="838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15392" name="Line 87"/>
          <p:cNvSpPr>
            <a:spLocks noChangeShapeType="1"/>
          </p:cNvSpPr>
          <p:nvPr/>
        </p:nvSpPr>
        <p:spPr bwMode="auto">
          <a:xfrm flipV="1">
            <a:off x="3962400" y="2590800"/>
            <a:ext cx="2057400" cy="457200"/>
          </a:xfrm>
          <a:prstGeom prst="line">
            <a:avLst/>
          </a:prstGeom>
          <a:noFill/>
          <a:ln w="9525">
            <a:solidFill>
              <a:schemeClr val="tx1"/>
            </a:solidFill>
            <a:miter lim="800000"/>
            <a:headEnd/>
            <a:tailEnd type="triangle" w="med" len="med"/>
          </a:ln>
        </p:spPr>
        <p:txBody>
          <a:bodyPr wrap="none"/>
          <a:lstStyle/>
          <a:p>
            <a:endParaRPr lang="en-US"/>
          </a:p>
        </p:txBody>
      </p:sp>
      <p:sp>
        <p:nvSpPr>
          <p:cNvPr id="15393" name="Text Box 88"/>
          <p:cNvSpPr txBox="1">
            <a:spLocks noChangeArrowheads="1"/>
          </p:cNvSpPr>
          <p:nvPr/>
        </p:nvSpPr>
        <p:spPr bwMode="auto">
          <a:xfrm>
            <a:off x="5791200" y="4724400"/>
            <a:ext cx="382588" cy="519113"/>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s</a:t>
            </a:r>
          </a:p>
        </p:txBody>
      </p:sp>
      <p:sp>
        <p:nvSpPr>
          <p:cNvPr id="15394" name="Text Box 89"/>
          <p:cNvSpPr txBox="1">
            <a:spLocks noChangeArrowheads="1"/>
          </p:cNvSpPr>
          <p:nvPr/>
        </p:nvSpPr>
        <p:spPr bwMode="auto">
          <a:xfrm>
            <a:off x="6424613" y="3560763"/>
            <a:ext cx="971550" cy="763587"/>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sz="1400" i="1"/>
              <a:t>(D, E, F </a:t>
            </a:r>
            <a:r>
              <a:rPr lang="en-US" sz="1400"/>
              <a:t>)</a:t>
            </a:r>
            <a:r>
              <a:rPr lang="en-US" sz="1600"/>
              <a:t> </a:t>
            </a:r>
            <a:endParaRPr lang="en-US" sz="2800"/>
          </a:p>
          <a:p>
            <a:endParaRPr lang="en-US" sz="2800"/>
          </a:p>
        </p:txBody>
      </p:sp>
      <p:sp>
        <p:nvSpPr>
          <p:cNvPr id="15395" name="Text Box 90"/>
          <p:cNvSpPr txBox="1">
            <a:spLocks noChangeArrowheads="1"/>
          </p:cNvSpPr>
          <p:nvPr/>
        </p:nvSpPr>
        <p:spPr bwMode="auto">
          <a:xfrm>
            <a:off x="6272213" y="3276600"/>
            <a:ext cx="473075" cy="946150"/>
          </a:xfrm>
          <a:prstGeom prst="rect">
            <a:avLst/>
          </a:prstGeom>
          <a:noFill/>
          <a:ln w="9525">
            <a:noFill/>
            <a:miter lim="800000"/>
            <a:headEnd/>
            <a:tailEnd/>
          </a:ln>
        </p:spPr>
        <p:txBody>
          <a:bodyPr>
            <a:spAutoFit/>
          </a:bodyPr>
          <a:lstStyle/>
          <a:p>
            <a:pPr>
              <a:spcBef>
                <a:spcPct val="20000"/>
              </a:spcBef>
              <a:buClr>
                <a:schemeClr val="folHlink"/>
              </a:buClr>
              <a:buSzPct val="60000"/>
              <a:buFont typeface="Wingdings" pitchFamily="2" charset="2"/>
              <a:buNone/>
            </a:pPr>
            <a:r>
              <a:rPr lang="en-US" sz="2800" i="1">
                <a:sym typeface="Symbol" pitchFamily="18" charset="2"/>
              </a:rPr>
              <a:t></a:t>
            </a:r>
            <a:endParaRPr lang="en-US" sz="2800"/>
          </a:p>
          <a:p>
            <a:endParaRPr lang="en-US" sz="2800"/>
          </a:p>
        </p:txBody>
      </p:sp>
      <p:sp>
        <p:nvSpPr>
          <p:cNvPr id="15396" name="Text Box 91"/>
          <p:cNvSpPr txBox="1">
            <a:spLocks noChangeArrowheads="1"/>
          </p:cNvSpPr>
          <p:nvPr/>
        </p:nvSpPr>
        <p:spPr bwMode="auto">
          <a:xfrm>
            <a:off x="7156450" y="3384550"/>
            <a:ext cx="615950" cy="946150"/>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sz="2800" i="1"/>
              <a:t>(s)</a:t>
            </a:r>
          </a:p>
          <a:p>
            <a:endParaRPr lang="en-US" sz="2800"/>
          </a:p>
        </p:txBody>
      </p:sp>
      <p:sp>
        <p:nvSpPr>
          <p:cNvPr id="15397" name="Line 92"/>
          <p:cNvSpPr>
            <a:spLocks noChangeShapeType="1"/>
          </p:cNvSpPr>
          <p:nvPr/>
        </p:nvSpPr>
        <p:spPr bwMode="auto">
          <a:xfrm>
            <a:off x="4343400" y="4495800"/>
            <a:ext cx="1752600" cy="1066800"/>
          </a:xfrm>
          <a:prstGeom prst="line">
            <a:avLst/>
          </a:prstGeom>
          <a:noFill/>
          <a:ln w="9525">
            <a:solidFill>
              <a:schemeClr val="tx1"/>
            </a:solidFill>
            <a:miter lim="800000"/>
            <a:headEnd/>
            <a:tailEnd type="triangle" w="med" len="med"/>
          </a:ln>
        </p:spPr>
        <p:txBody>
          <a:bodyPr wrap="none"/>
          <a:lstStyle/>
          <a:p>
            <a:endParaRPr lang="en-US"/>
          </a:p>
        </p:txBody>
      </p:sp>
      <p:sp>
        <p:nvSpPr>
          <p:cNvPr id="15398" name="Line 93"/>
          <p:cNvSpPr>
            <a:spLocks noChangeShapeType="1"/>
          </p:cNvSpPr>
          <p:nvPr/>
        </p:nvSpPr>
        <p:spPr bwMode="auto">
          <a:xfrm>
            <a:off x="6858000" y="3276600"/>
            <a:ext cx="0" cy="304800"/>
          </a:xfrm>
          <a:prstGeom prst="line">
            <a:avLst/>
          </a:prstGeom>
          <a:noFill/>
          <a:ln w="9525">
            <a:solidFill>
              <a:schemeClr val="tx1"/>
            </a:solidFill>
            <a:miter lim="800000"/>
            <a:headEnd/>
            <a:tailEnd type="triangle" w="med" len="med"/>
          </a:ln>
        </p:spPr>
        <p:txBody>
          <a:bodyPr wrap="none"/>
          <a:lstStyle/>
          <a:p>
            <a:endParaRPr lang="en-US"/>
          </a:p>
        </p:txBody>
      </p:sp>
      <p:sp>
        <p:nvSpPr>
          <p:cNvPr id="15399" name="Line 94"/>
          <p:cNvSpPr>
            <a:spLocks noChangeShapeType="1"/>
          </p:cNvSpPr>
          <p:nvPr/>
        </p:nvSpPr>
        <p:spPr bwMode="auto">
          <a:xfrm>
            <a:off x="6934200" y="3962400"/>
            <a:ext cx="0" cy="6858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sz="4000" b="1" dirty="0" smtClean="0"/>
              <a:t>Rename Example</a:t>
            </a:r>
            <a:endParaRPr lang="en-US" sz="4000" b="1" dirty="0"/>
          </a:p>
        </p:txBody>
      </p:sp>
      <p:sp>
        <p:nvSpPr>
          <p:cNvPr id="3" name="TextBox 2"/>
          <p:cNvSpPr txBox="1"/>
          <p:nvPr/>
        </p:nvSpPr>
        <p:spPr>
          <a:xfrm>
            <a:off x="457200" y="1066800"/>
            <a:ext cx="7924800" cy="800219"/>
          </a:xfrm>
          <a:prstGeom prst="rect">
            <a:avLst/>
          </a:prstGeom>
          <a:noFill/>
        </p:spPr>
        <p:txBody>
          <a:bodyPr wrap="square" rtlCol="0">
            <a:spAutoFit/>
          </a:bodyPr>
          <a:lstStyle/>
          <a:p>
            <a:pPr algn="just"/>
            <a:r>
              <a:rPr lang="en-US" sz="2300" dirty="0" smtClean="0"/>
              <a:t>To retrieve the first name, last name, and salary of all employees who work in department number 5. </a:t>
            </a:r>
            <a:endParaRPr lang="en-US" sz="2300" dirty="0"/>
          </a:p>
        </p:txBody>
      </p:sp>
      <p:sp>
        <p:nvSpPr>
          <p:cNvPr id="4" name="TextBox 3"/>
          <p:cNvSpPr txBox="1"/>
          <p:nvPr/>
        </p:nvSpPr>
        <p:spPr>
          <a:xfrm>
            <a:off x="533400" y="1981200"/>
            <a:ext cx="6248400" cy="446276"/>
          </a:xfrm>
          <a:prstGeom prst="rect">
            <a:avLst/>
          </a:prstGeom>
          <a:noFill/>
        </p:spPr>
        <p:txBody>
          <a:bodyPr wrap="square" rtlCol="0">
            <a:spAutoFit/>
          </a:bodyPr>
          <a:lstStyle/>
          <a:p>
            <a:r>
              <a:rPr lang="en-US" sz="2300" dirty="0" smtClean="0"/>
              <a:t>The single relational algebra expression as follows</a:t>
            </a:r>
            <a:endParaRPr lang="en-US" sz="2300" dirty="0"/>
          </a:p>
        </p:txBody>
      </p:sp>
      <p:sp>
        <p:nvSpPr>
          <p:cNvPr id="6" name="TextBox 5"/>
          <p:cNvSpPr txBox="1"/>
          <p:nvPr/>
        </p:nvSpPr>
        <p:spPr>
          <a:xfrm>
            <a:off x="609600" y="2667000"/>
            <a:ext cx="5943600" cy="477054"/>
          </a:xfrm>
          <a:prstGeom prst="rect">
            <a:avLst/>
          </a:prstGeom>
          <a:noFill/>
        </p:spPr>
        <p:txBody>
          <a:bodyPr wrap="square" rtlCol="0">
            <a:spAutoFit/>
          </a:bodyPr>
          <a:lstStyle/>
          <a:p>
            <a:r>
              <a:rPr lang="en-US" sz="2500" dirty="0" smtClean="0">
                <a:sym typeface="Symbol" pitchFamily="18" charset="2"/>
              </a:rPr>
              <a:t> </a:t>
            </a:r>
            <a:r>
              <a:rPr lang="en-US" sz="2500" baseline="-25000" dirty="0" err="1" smtClean="0">
                <a:sym typeface="Symbol" pitchFamily="18" charset="2"/>
              </a:rPr>
              <a:t>Fname,Lname,salary</a:t>
            </a:r>
            <a:r>
              <a:rPr lang="en-US" sz="2500" baseline="-25000" dirty="0" smtClean="0">
                <a:sym typeface="Symbol" pitchFamily="18" charset="2"/>
              </a:rPr>
              <a:t> </a:t>
            </a:r>
            <a:r>
              <a:rPr lang="en-US" sz="2500" dirty="0" smtClean="0">
                <a:sym typeface="Symbol" pitchFamily="18" charset="2"/>
              </a:rPr>
              <a:t>(</a:t>
            </a:r>
            <a:r>
              <a:rPr lang="en-US" sz="2500" b="1" i="1" dirty="0" smtClean="0">
                <a:sym typeface="Symbol" pitchFamily="18" charset="2"/>
              </a:rPr>
              <a:t> </a:t>
            </a:r>
            <a:r>
              <a:rPr lang="en-US" sz="2500" b="1" i="1" baseline="-25000" dirty="0" err="1" smtClean="0">
                <a:sym typeface="Symbol" pitchFamily="18" charset="2"/>
              </a:rPr>
              <a:t>Dno</a:t>
            </a:r>
            <a:r>
              <a:rPr lang="en-US" sz="2500" b="1" i="1" baseline="-25000" dirty="0" smtClean="0">
                <a:sym typeface="Symbol" pitchFamily="18" charset="2"/>
              </a:rPr>
              <a:t> = 5</a:t>
            </a:r>
            <a:r>
              <a:rPr lang="en-US" sz="2500" b="1" i="1" dirty="0" smtClean="0">
                <a:sym typeface="Symbol" pitchFamily="18" charset="2"/>
              </a:rPr>
              <a:t>(EMPLOYEE))</a:t>
            </a:r>
            <a:endParaRPr lang="en-US" sz="2500" dirty="0"/>
          </a:p>
        </p:txBody>
      </p:sp>
      <p:sp>
        <p:nvSpPr>
          <p:cNvPr id="7" name="TextBox 6"/>
          <p:cNvSpPr txBox="1"/>
          <p:nvPr/>
        </p:nvSpPr>
        <p:spPr>
          <a:xfrm>
            <a:off x="609600" y="3429000"/>
            <a:ext cx="7772400" cy="646331"/>
          </a:xfrm>
          <a:prstGeom prst="rect">
            <a:avLst/>
          </a:prstGeom>
          <a:noFill/>
        </p:spPr>
        <p:txBody>
          <a:bodyPr wrap="square" rtlCol="0">
            <a:spAutoFit/>
          </a:bodyPr>
          <a:lstStyle/>
          <a:p>
            <a:r>
              <a:rPr lang="en-US" dirty="0" smtClean="0"/>
              <a:t>Alternatively we can explicitly show the sequence of operations, giving a name to each intermediate relation</a:t>
            </a:r>
            <a:endParaRPr lang="en-US" dirty="0"/>
          </a:p>
        </p:txBody>
      </p:sp>
      <p:grpSp>
        <p:nvGrpSpPr>
          <p:cNvPr id="13" name="Group 12"/>
          <p:cNvGrpSpPr/>
          <p:nvPr/>
        </p:nvGrpSpPr>
        <p:grpSpPr>
          <a:xfrm>
            <a:off x="762000" y="4343400"/>
            <a:ext cx="3927037" cy="369332"/>
            <a:chOff x="685800" y="4507468"/>
            <a:chExt cx="3927037" cy="369332"/>
          </a:xfrm>
        </p:grpSpPr>
        <p:sp>
          <p:nvSpPr>
            <p:cNvPr id="8" name="Rectangle 7"/>
            <p:cNvSpPr/>
            <p:nvPr/>
          </p:nvSpPr>
          <p:spPr>
            <a:xfrm>
              <a:off x="685800" y="4507468"/>
              <a:ext cx="3927037" cy="369332"/>
            </a:xfrm>
            <a:prstGeom prst="rect">
              <a:avLst/>
            </a:prstGeom>
          </p:spPr>
          <p:txBody>
            <a:bodyPr wrap="none">
              <a:spAutoFit/>
            </a:bodyPr>
            <a:lstStyle/>
            <a:p>
              <a:r>
                <a:rPr lang="en-US" b="1" i="1" dirty="0" smtClean="0">
                  <a:sym typeface="Symbol" pitchFamily="18" charset="2"/>
                </a:rPr>
                <a:t>DEP5_EMP                 </a:t>
              </a:r>
              <a:r>
                <a:rPr lang="en-US" b="1" i="1" baseline="-25000" dirty="0" err="1" smtClean="0">
                  <a:sym typeface="Symbol" pitchFamily="18" charset="2"/>
                </a:rPr>
                <a:t>Dno</a:t>
              </a:r>
              <a:r>
                <a:rPr lang="en-US" b="1" i="1" baseline="-25000" dirty="0" smtClean="0">
                  <a:sym typeface="Symbol" pitchFamily="18" charset="2"/>
                </a:rPr>
                <a:t> = 5</a:t>
              </a:r>
              <a:r>
                <a:rPr lang="en-US" b="1" i="1" dirty="0" smtClean="0">
                  <a:sym typeface="Symbol" pitchFamily="18" charset="2"/>
                </a:rPr>
                <a:t>(EMPLOYEE)</a:t>
              </a:r>
              <a:endParaRPr lang="en-US" dirty="0"/>
            </a:p>
          </p:txBody>
        </p:sp>
        <p:cxnSp>
          <p:nvCxnSpPr>
            <p:cNvPr id="12" name="Straight Arrow Connector 11"/>
            <p:cNvCxnSpPr/>
            <p:nvPr/>
          </p:nvCxnSpPr>
          <p:spPr>
            <a:xfrm rot="10800000">
              <a:off x="1905000" y="4724400"/>
              <a:ext cx="685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0" name="Group 19"/>
          <p:cNvGrpSpPr/>
          <p:nvPr/>
        </p:nvGrpSpPr>
        <p:grpSpPr>
          <a:xfrm>
            <a:off x="609600" y="5181600"/>
            <a:ext cx="7904600" cy="369332"/>
            <a:chOff x="609600" y="5802868"/>
            <a:chExt cx="7904600" cy="369332"/>
          </a:xfrm>
        </p:grpSpPr>
        <p:sp>
          <p:nvSpPr>
            <p:cNvPr id="17" name="Rectangle 16"/>
            <p:cNvSpPr/>
            <p:nvPr/>
          </p:nvSpPr>
          <p:spPr>
            <a:xfrm>
              <a:off x="609600" y="5802868"/>
              <a:ext cx="7904600" cy="369332"/>
            </a:xfrm>
            <a:prstGeom prst="rect">
              <a:avLst/>
            </a:prstGeom>
          </p:spPr>
          <p:txBody>
            <a:bodyPr wrap="none">
              <a:spAutoFit/>
            </a:bodyPr>
            <a:lstStyle/>
            <a:p>
              <a:r>
                <a:rPr lang="en-US" b="1" i="1" dirty="0" smtClean="0">
                  <a:sym typeface="Symbol" pitchFamily="18" charset="2"/>
                </a:rPr>
                <a:t>Result(FIRSTNAME , LASTNAME , SALARY)                  </a:t>
              </a:r>
              <a:r>
                <a:rPr lang="en-US" dirty="0" smtClean="0">
                  <a:sym typeface="Symbol" pitchFamily="18" charset="2"/>
                </a:rPr>
                <a:t> </a:t>
              </a:r>
              <a:r>
                <a:rPr lang="en-US" baseline="-25000" dirty="0" err="1" smtClean="0">
                  <a:sym typeface="Symbol" pitchFamily="18" charset="2"/>
                </a:rPr>
                <a:t>Fname</a:t>
              </a:r>
              <a:r>
                <a:rPr lang="en-US" baseline="-25000" dirty="0" smtClean="0">
                  <a:sym typeface="Symbol" pitchFamily="18" charset="2"/>
                </a:rPr>
                <a:t> , </a:t>
              </a:r>
              <a:r>
                <a:rPr lang="en-US" baseline="-25000" dirty="0" err="1" smtClean="0">
                  <a:sym typeface="Symbol" pitchFamily="18" charset="2"/>
                </a:rPr>
                <a:t>Lname</a:t>
              </a:r>
              <a:r>
                <a:rPr lang="en-US" baseline="-25000" dirty="0" smtClean="0">
                  <a:sym typeface="Symbol" pitchFamily="18" charset="2"/>
                </a:rPr>
                <a:t> , salary</a:t>
              </a:r>
              <a:r>
                <a:rPr lang="en-US" b="1" i="1" dirty="0" smtClean="0">
                  <a:sym typeface="Symbol" pitchFamily="18" charset="2"/>
                </a:rPr>
                <a:t>(DEP5_EMP)</a:t>
              </a:r>
              <a:endParaRPr lang="en-US" dirty="0"/>
            </a:p>
          </p:txBody>
        </p:sp>
        <p:cxnSp>
          <p:nvCxnSpPr>
            <p:cNvPr id="18" name="Straight Arrow Connector 17"/>
            <p:cNvCxnSpPr/>
            <p:nvPr/>
          </p:nvCxnSpPr>
          <p:spPr>
            <a:xfrm rot="10800000">
              <a:off x="4724400" y="6019800"/>
              <a:ext cx="685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1" name="TextBox 20"/>
          <p:cNvSpPr txBox="1"/>
          <p:nvPr/>
        </p:nvSpPr>
        <p:spPr>
          <a:xfrm>
            <a:off x="5486400" y="5638800"/>
            <a:ext cx="2209800" cy="381000"/>
          </a:xfrm>
          <a:prstGeom prst="rect">
            <a:avLst/>
          </a:prstGeom>
          <a:noFill/>
        </p:spPr>
        <p:txBody>
          <a:bodyPr wrap="square" rtlCol="0">
            <a:spAutoFit/>
          </a:bodyPr>
          <a:lstStyle/>
          <a:p>
            <a:r>
              <a:rPr lang="en-US" b="1" dirty="0" smtClean="0">
                <a:solidFill>
                  <a:srgbClr val="FF0000"/>
                </a:solidFill>
              </a:rPr>
              <a:t>Rename of Attributes</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457200" y="76200"/>
            <a:ext cx="8229600" cy="639762"/>
          </a:xfrm>
        </p:spPr>
        <p:txBody>
          <a:bodyPr>
            <a:normAutofit fontScale="90000"/>
          </a:bodyPr>
          <a:lstStyle/>
          <a:p>
            <a:pPr eaLnBrk="1" hangingPunct="1"/>
            <a:r>
              <a:rPr lang="en-US" sz="4000" b="1" dirty="0" smtClean="0"/>
              <a:t>Union Operation</a:t>
            </a:r>
          </a:p>
        </p:txBody>
      </p:sp>
      <p:sp>
        <p:nvSpPr>
          <p:cNvPr id="16390" name="Rectangle 3"/>
          <p:cNvSpPr>
            <a:spLocks noGrp="1" noChangeArrowheads="1"/>
          </p:cNvSpPr>
          <p:nvPr>
            <p:ph type="body" idx="1"/>
          </p:nvPr>
        </p:nvSpPr>
        <p:spPr>
          <a:xfrm>
            <a:off x="457200" y="838200"/>
            <a:ext cx="8382000" cy="5410200"/>
          </a:xfrm>
        </p:spPr>
        <p:txBody>
          <a:bodyPr>
            <a:noAutofit/>
          </a:bodyPr>
          <a:lstStyle/>
          <a:p>
            <a:pPr eaLnBrk="1" hangingPunct="1">
              <a:tabLst>
                <a:tab pos="2965450" algn="ctr"/>
              </a:tabLst>
            </a:pPr>
            <a:r>
              <a:rPr lang="en-US" sz="2400" dirty="0" smtClean="0"/>
              <a:t>Is denoted by:  </a:t>
            </a:r>
            <a:r>
              <a:rPr lang="en-US" sz="2400" i="1" dirty="0" smtClean="0"/>
              <a:t>r</a:t>
            </a:r>
            <a:r>
              <a:rPr lang="en-US" sz="2400" dirty="0" smtClean="0"/>
              <a:t> </a:t>
            </a:r>
            <a:r>
              <a:rPr lang="en-US" sz="2400" dirty="0" smtClean="0">
                <a:sym typeface="Symbol" pitchFamily="18" charset="2"/>
              </a:rPr>
              <a:t> </a:t>
            </a:r>
            <a:r>
              <a:rPr lang="en-US" sz="2400" i="1" dirty="0" smtClean="0">
                <a:sym typeface="Symbol" pitchFamily="18" charset="2"/>
              </a:rPr>
              <a:t>s</a:t>
            </a:r>
          </a:p>
          <a:p>
            <a:pPr eaLnBrk="1" hangingPunct="1">
              <a:tabLst>
                <a:tab pos="2965450" algn="ctr"/>
              </a:tabLst>
            </a:pPr>
            <a:r>
              <a:rPr lang="en-US" sz="2400" dirty="0" smtClean="0">
                <a:sym typeface="Symbol" pitchFamily="18" charset="2"/>
              </a:rPr>
              <a:t>Is defined as: </a:t>
            </a:r>
          </a:p>
          <a:p>
            <a:pPr eaLnBrk="1" hangingPunct="1">
              <a:buFont typeface="Wingdings" pitchFamily="2" charset="2"/>
              <a:buNone/>
              <a:tabLst>
                <a:tab pos="2965450" algn="ctr"/>
              </a:tabLst>
            </a:pPr>
            <a:r>
              <a:rPr lang="en-US" sz="2400" dirty="0" smtClean="0"/>
              <a:t>		</a:t>
            </a:r>
            <a:r>
              <a:rPr lang="en-US" sz="2400" i="1" dirty="0" smtClean="0"/>
              <a:t>r</a:t>
            </a:r>
            <a:r>
              <a:rPr lang="en-US" sz="2400" dirty="0" smtClean="0"/>
              <a:t>  </a:t>
            </a:r>
            <a:r>
              <a:rPr lang="en-US" sz="2400" dirty="0" smtClean="0">
                <a:sym typeface="Symbol" pitchFamily="18" charset="2"/>
              </a:rPr>
              <a:t> </a:t>
            </a:r>
            <a:r>
              <a:rPr lang="en-US" sz="2400" i="1" dirty="0" smtClean="0">
                <a:sym typeface="Symbol" pitchFamily="18" charset="2"/>
              </a:rPr>
              <a:t>s</a:t>
            </a:r>
            <a:r>
              <a:rPr lang="en-US" sz="2400" dirty="0" smtClean="0">
                <a:sym typeface="Symbol" pitchFamily="18" charset="2"/>
              </a:rPr>
              <a:t> = {</a:t>
            </a:r>
            <a:r>
              <a:rPr lang="en-US" sz="2400" i="1" dirty="0" smtClean="0">
                <a:sym typeface="Symbol" pitchFamily="18" charset="2"/>
              </a:rPr>
              <a:t>t</a:t>
            </a:r>
            <a:r>
              <a:rPr lang="en-US" sz="2400" dirty="0" smtClean="0">
                <a:sym typeface="Symbol" pitchFamily="18" charset="2"/>
              </a:rPr>
              <a:t> | </a:t>
            </a:r>
            <a:r>
              <a:rPr lang="en-US" sz="2400" i="1" dirty="0" smtClean="0">
                <a:sym typeface="Symbol" pitchFamily="18" charset="2"/>
              </a:rPr>
              <a:t>t</a:t>
            </a:r>
            <a:r>
              <a:rPr lang="en-US" sz="2400" dirty="0" smtClean="0">
                <a:sym typeface="Symbol" pitchFamily="18" charset="2"/>
              </a:rPr>
              <a:t>  </a:t>
            </a:r>
            <a:r>
              <a:rPr lang="en-US" sz="2400" i="1" dirty="0" smtClean="0">
                <a:sym typeface="Symbol" pitchFamily="18" charset="2"/>
              </a:rPr>
              <a:t>r</a:t>
            </a:r>
            <a:r>
              <a:rPr lang="en-US" sz="2400" dirty="0" smtClean="0">
                <a:sym typeface="Symbol" pitchFamily="18" charset="2"/>
              </a:rPr>
              <a:t> or</a:t>
            </a:r>
            <a:r>
              <a:rPr lang="en-US" sz="2400" i="1" dirty="0" smtClean="0">
                <a:sym typeface="Symbol" pitchFamily="18" charset="2"/>
              </a:rPr>
              <a:t> t</a:t>
            </a:r>
            <a:r>
              <a:rPr lang="en-US" sz="2400" dirty="0" smtClean="0">
                <a:sym typeface="Symbol" pitchFamily="18" charset="2"/>
              </a:rPr>
              <a:t>  </a:t>
            </a:r>
            <a:r>
              <a:rPr lang="en-US" sz="2400" i="1" dirty="0" smtClean="0">
                <a:sym typeface="Symbol" pitchFamily="18" charset="2"/>
              </a:rPr>
              <a:t>s</a:t>
            </a:r>
            <a:r>
              <a:rPr lang="en-US" sz="2400" dirty="0" smtClean="0">
                <a:sym typeface="Symbol" pitchFamily="18" charset="2"/>
              </a:rPr>
              <a:t>}</a:t>
            </a:r>
          </a:p>
          <a:p>
            <a:pPr eaLnBrk="1" hangingPunct="1">
              <a:buFont typeface="Wingdings" pitchFamily="2" charset="2"/>
              <a:buNone/>
              <a:tabLst>
                <a:tab pos="2965450" algn="ctr"/>
              </a:tabLst>
            </a:pPr>
            <a:endParaRPr lang="en-US" sz="2400" dirty="0" smtClean="0">
              <a:sym typeface="Symbol" pitchFamily="18" charset="2"/>
            </a:endParaRPr>
          </a:p>
          <a:p>
            <a:pPr eaLnBrk="1" hangingPunct="1">
              <a:tabLst>
                <a:tab pos="2965450" algn="ctr"/>
              </a:tabLst>
            </a:pPr>
            <a:r>
              <a:rPr lang="en-US" sz="2400" dirty="0" smtClean="0">
                <a:sym typeface="Symbol" pitchFamily="18" charset="2"/>
              </a:rPr>
              <a:t>The result of </a:t>
            </a:r>
            <a:r>
              <a:rPr lang="en-US" sz="2400" i="1" dirty="0" smtClean="0"/>
              <a:t>r</a:t>
            </a:r>
            <a:r>
              <a:rPr lang="en-US" sz="2400" dirty="0" smtClean="0"/>
              <a:t>  </a:t>
            </a:r>
            <a:r>
              <a:rPr lang="en-US" sz="2400" dirty="0" smtClean="0">
                <a:sym typeface="Symbol" pitchFamily="18" charset="2"/>
              </a:rPr>
              <a:t> </a:t>
            </a:r>
            <a:r>
              <a:rPr lang="en-US" sz="2400" i="1" dirty="0" smtClean="0">
                <a:sym typeface="Symbol" pitchFamily="18" charset="2"/>
              </a:rPr>
              <a:t>s</a:t>
            </a:r>
            <a:r>
              <a:rPr lang="en-US" sz="2400" dirty="0" smtClean="0">
                <a:sym typeface="Symbol" pitchFamily="18" charset="2"/>
              </a:rPr>
              <a:t>  will include all </a:t>
            </a:r>
            <a:r>
              <a:rPr lang="en-US" sz="2400" dirty="0" err="1" smtClean="0">
                <a:sym typeface="Symbol" pitchFamily="18" charset="2"/>
              </a:rPr>
              <a:t>tuples</a:t>
            </a:r>
            <a:r>
              <a:rPr lang="en-US" sz="2400" dirty="0" smtClean="0">
                <a:sym typeface="Symbol" pitchFamily="18" charset="2"/>
              </a:rPr>
              <a:t> which are either in</a:t>
            </a:r>
            <a:r>
              <a:rPr lang="en-US" sz="2400" i="1" dirty="0" smtClean="0">
                <a:sym typeface="Symbol" pitchFamily="18" charset="2"/>
              </a:rPr>
              <a:t> r</a:t>
            </a:r>
            <a:r>
              <a:rPr lang="en-US" sz="2400" dirty="0" smtClean="0">
                <a:sym typeface="Symbol" pitchFamily="18" charset="2"/>
              </a:rPr>
              <a:t> or in  </a:t>
            </a:r>
            <a:r>
              <a:rPr lang="en-US" sz="2400" i="1" dirty="0" smtClean="0">
                <a:sym typeface="Symbol" pitchFamily="18" charset="2"/>
              </a:rPr>
              <a:t>s</a:t>
            </a:r>
            <a:r>
              <a:rPr lang="en-US" sz="2400" dirty="0" smtClean="0">
                <a:sym typeface="Symbol" pitchFamily="18" charset="2"/>
              </a:rPr>
              <a:t>  or in both.</a:t>
            </a:r>
          </a:p>
          <a:p>
            <a:pPr eaLnBrk="1" hangingPunct="1">
              <a:tabLst>
                <a:tab pos="2965450" algn="ctr"/>
              </a:tabLst>
            </a:pPr>
            <a:endParaRPr lang="en-US" sz="2400" dirty="0" smtClean="0">
              <a:sym typeface="Symbol" pitchFamily="18" charset="2"/>
            </a:endParaRPr>
          </a:p>
          <a:p>
            <a:pPr eaLnBrk="1" hangingPunct="1">
              <a:tabLst>
                <a:tab pos="2965450" algn="ctr"/>
              </a:tabLst>
            </a:pPr>
            <a:r>
              <a:rPr lang="en-US" sz="2400" dirty="0" smtClean="0">
                <a:sym typeface="Symbol" pitchFamily="18" charset="2"/>
              </a:rPr>
              <a:t>For </a:t>
            </a:r>
            <a:r>
              <a:rPr lang="en-US" sz="2400" i="1" dirty="0" smtClean="0"/>
              <a:t>r</a:t>
            </a:r>
            <a:r>
              <a:rPr lang="en-US" sz="2400" dirty="0" smtClean="0"/>
              <a:t> </a:t>
            </a:r>
            <a:r>
              <a:rPr lang="en-US" sz="2400" dirty="0" smtClean="0">
                <a:sym typeface="Symbol" pitchFamily="18" charset="2"/>
              </a:rPr>
              <a:t> </a:t>
            </a:r>
            <a:r>
              <a:rPr lang="en-US" sz="2400" i="1" dirty="0" smtClean="0">
                <a:sym typeface="Symbol" pitchFamily="18" charset="2"/>
              </a:rPr>
              <a:t>s</a:t>
            </a:r>
            <a:r>
              <a:rPr lang="en-US" sz="2400" dirty="0" smtClean="0">
                <a:sym typeface="Symbol" pitchFamily="18" charset="2"/>
              </a:rPr>
              <a:t> to be valid </a:t>
            </a:r>
            <a:r>
              <a:rPr lang="en-US" sz="2400" i="1" dirty="0" smtClean="0">
                <a:sym typeface="Symbol" pitchFamily="18" charset="2"/>
              </a:rPr>
              <a:t>r</a:t>
            </a:r>
            <a:r>
              <a:rPr lang="en-US" sz="2400" dirty="0" smtClean="0">
                <a:sym typeface="Symbol" pitchFamily="18" charset="2"/>
              </a:rPr>
              <a:t> and </a:t>
            </a:r>
            <a:r>
              <a:rPr lang="en-US" sz="2400" b="1" dirty="0" smtClean="0">
                <a:sym typeface="Symbol" pitchFamily="18" charset="2"/>
              </a:rPr>
              <a:t>s</a:t>
            </a:r>
            <a:r>
              <a:rPr lang="en-US" sz="2400" dirty="0" smtClean="0">
                <a:sym typeface="Symbol" pitchFamily="18" charset="2"/>
              </a:rPr>
              <a:t> must be </a:t>
            </a:r>
            <a:r>
              <a:rPr lang="en-US" sz="2400" b="1" dirty="0" smtClean="0">
                <a:sym typeface="Symbol" pitchFamily="18" charset="2"/>
              </a:rPr>
              <a:t>union compatible</a:t>
            </a:r>
          </a:p>
          <a:p>
            <a:pPr algn="just">
              <a:tabLst>
                <a:tab pos="2965450" algn="ctr"/>
              </a:tabLst>
            </a:pPr>
            <a:r>
              <a:rPr lang="en-US" sz="2700" b="1" dirty="0" smtClean="0">
                <a:sym typeface="Symbol" pitchFamily="18" charset="2"/>
              </a:rPr>
              <a:t>Union compatible </a:t>
            </a:r>
            <a:r>
              <a:rPr lang="en-US" sz="2200" b="1" dirty="0" smtClean="0">
                <a:sym typeface="Symbol" pitchFamily="18" charset="2"/>
              </a:rPr>
              <a:t>– </a:t>
            </a:r>
            <a:r>
              <a:rPr lang="en-US" sz="2400" dirty="0" smtClean="0">
                <a:sym typeface="Symbol" pitchFamily="18" charset="2"/>
              </a:rPr>
              <a:t>Two relations R(A</a:t>
            </a:r>
            <a:r>
              <a:rPr lang="en-US" sz="2400" baseline="-25000" dirty="0" smtClean="0">
                <a:sym typeface="Symbol" pitchFamily="18" charset="2"/>
              </a:rPr>
              <a:t>1</a:t>
            </a:r>
            <a:r>
              <a:rPr lang="en-US" sz="2400" dirty="0" smtClean="0">
                <a:sym typeface="Symbol" pitchFamily="18" charset="2"/>
              </a:rPr>
              <a:t>, A</a:t>
            </a:r>
            <a:r>
              <a:rPr lang="en-US" sz="2400" baseline="-25000" dirty="0" smtClean="0">
                <a:sym typeface="Symbol" pitchFamily="18" charset="2"/>
              </a:rPr>
              <a:t>2</a:t>
            </a:r>
            <a:r>
              <a:rPr lang="en-US" sz="2400" dirty="0" smtClean="0">
                <a:sym typeface="Symbol" pitchFamily="18" charset="2"/>
              </a:rPr>
              <a:t>, ……..,A</a:t>
            </a:r>
            <a:r>
              <a:rPr lang="en-US" sz="2400" baseline="-25000" dirty="0" smtClean="0">
                <a:sym typeface="Symbol" pitchFamily="18" charset="2"/>
              </a:rPr>
              <a:t>n</a:t>
            </a:r>
            <a:r>
              <a:rPr lang="en-US" sz="2400" dirty="0" smtClean="0">
                <a:sym typeface="Symbol" pitchFamily="18" charset="2"/>
              </a:rPr>
              <a:t>) and      S(B</a:t>
            </a:r>
            <a:r>
              <a:rPr lang="en-US" sz="2400" baseline="-25000" dirty="0" smtClean="0">
                <a:sym typeface="Symbol" pitchFamily="18" charset="2"/>
              </a:rPr>
              <a:t>1</a:t>
            </a:r>
            <a:r>
              <a:rPr lang="en-US" sz="2400" dirty="0" smtClean="0">
                <a:sym typeface="Symbol" pitchFamily="18" charset="2"/>
              </a:rPr>
              <a:t>, B</a:t>
            </a:r>
            <a:r>
              <a:rPr lang="en-US" sz="2400" baseline="-25000" dirty="0" smtClean="0">
                <a:sym typeface="Symbol" pitchFamily="18" charset="2"/>
              </a:rPr>
              <a:t>2</a:t>
            </a:r>
            <a:r>
              <a:rPr lang="en-US" sz="2400" dirty="0" smtClean="0">
                <a:sym typeface="Symbol" pitchFamily="18" charset="2"/>
              </a:rPr>
              <a:t>, ……..</a:t>
            </a:r>
            <a:r>
              <a:rPr lang="en-US" sz="2400" dirty="0" err="1" smtClean="0">
                <a:sym typeface="Symbol" pitchFamily="18" charset="2"/>
              </a:rPr>
              <a:t>B</a:t>
            </a:r>
            <a:r>
              <a:rPr lang="en-US" sz="2400" baseline="-25000" dirty="0" err="1" smtClean="0">
                <a:sym typeface="Symbol" pitchFamily="18" charset="2"/>
              </a:rPr>
              <a:t>n</a:t>
            </a:r>
            <a:r>
              <a:rPr lang="en-US" sz="2400" dirty="0" smtClean="0">
                <a:sym typeface="Symbol" pitchFamily="18" charset="2"/>
              </a:rPr>
              <a:t> ) are said to be union compatible if they have the </a:t>
            </a:r>
            <a:r>
              <a:rPr lang="en-US" sz="2400" b="1" i="1" dirty="0" smtClean="0">
                <a:sym typeface="Symbol" pitchFamily="18" charset="2"/>
              </a:rPr>
              <a:t>same degree n</a:t>
            </a:r>
            <a:r>
              <a:rPr lang="en-US" sz="2400" dirty="0" smtClean="0">
                <a:sym typeface="Symbol" pitchFamily="18" charset="2"/>
              </a:rPr>
              <a:t>, and </a:t>
            </a:r>
            <a:r>
              <a:rPr lang="en-US" sz="2400" b="1" i="1" dirty="0" smtClean="0">
                <a:sym typeface="Symbol" pitchFamily="18" charset="2"/>
              </a:rPr>
              <a:t>if </a:t>
            </a:r>
            <a:r>
              <a:rPr lang="en-US" sz="2400" b="1" i="1" dirty="0" err="1" smtClean="0">
                <a:sym typeface="Symbol" pitchFamily="18" charset="2"/>
              </a:rPr>
              <a:t>dom</a:t>
            </a:r>
            <a:r>
              <a:rPr lang="en-US" sz="2400" b="1" i="1" dirty="0" smtClean="0">
                <a:sym typeface="Symbol" pitchFamily="18" charset="2"/>
              </a:rPr>
              <a:t>(Ai) = </a:t>
            </a:r>
            <a:r>
              <a:rPr lang="en-US" sz="2400" b="1" i="1" dirty="0" err="1" smtClean="0">
                <a:sym typeface="Symbol" pitchFamily="18" charset="2"/>
              </a:rPr>
              <a:t>dom</a:t>
            </a:r>
            <a:r>
              <a:rPr lang="en-US" sz="2400" b="1" i="1" dirty="0" smtClean="0">
                <a:sym typeface="Symbol" pitchFamily="18" charset="2"/>
              </a:rPr>
              <a:t>(Bi)</a:t>
            </a:r>
            <a:r>
              <a:rPr lang="en-US" sz="2400" dirty="0" smtClean="0">
                <a:sym typeface="Symbol" pitchFamily="18" charset="2"/>
              </a:rPr>
              <a:t> for </a:t>
            </a:r>
            <a:r>
              <a:rPr lang="en-US" sz="2400" b="1" dirty="0" smtClean="0">
                <a:sym typeface="Symbol" pitchFamily="18" charset="2"/>
              </a:rPr>
              <a:t>1&lt;= </a:t>
            </a:r>
            <a:r>
              <a:rPr lang="en-US" sz="2400" b="1" dirty="0" err="1" smtClean="0">
                <a:sym typeface="Symbol" pitchFamily="18" charset="2"/>
              </a:rPr>
              <a:t>i</a:t>
            </a:r>
            <a:r>
              <a:rPr lang="en-US" sz="2400" b="1" dirty="0" smtClean="0">
                <a:sym typeface="Symbol" pitchFamily="18" charset="2"/>
              </a:rPr>
              <a:t> &lt;= n.</a:t>
            </a:r>
            <a:r>
              <a:rPr lang="en-US" sz="2400" dirty="0" smtClean="0">
                <a:sym typeface="Symbol" pitchFamily="18" charset="2"/>
              </a:rPr>
              <a:t> This means that the two relations have the same number of attributes and that each pair of corresponding attributes have the same domain.</a:t>
            </a:r>
          </a:p>
          <a:p>
            <a:pPr eaLnBrk="1" hangingPunct="1">
              <a:tabLst>
                <a:tab pos="2965450" algn="ctr"/>
              </a:tabLst>
            </a:pPr>
            <a:endParaRPr lang="en-US" sz="2200" b="1" dirty="0" smtClean="0">
              <a:sym typeface="Symbol" pitchFamily="18" charset="2"/>
            </a:endParaRPr>
          </a:p>
          <a:p>
            <a:pPr eaLnBrk="1" hangingPunct="1">
              <a:buFont typeface="Wingdings" pitchFamily="2" charset="2"/>
              <a:buNone/>
              <a:tabLst>
                <a:tab pos="2965450" algn="ctr"/>
              </a:tabLst>
            </a:pPr>
            <a:endParaRPr lang="en-US" sz="2200" dirty="0" smtClean="0">
              <a:sym typeface="Symbol" pitchFamily="18" charset="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500" b="1" dirty="0" smtClean="0">
                <a:solidFill>
                  <a:srgbClr val="660033"/>
                </a:solidFill>
                <a:effectLst>
                  <a:outerShdw blurRad="38100" dist="38100" dir="2700000" algn="tl">
                    <a:srgbClr val="000000"/>
                  </a:outerShdw>
                </a:effectLst>
                <a:latin typeface="Tahoma" pitchFamily="34" charset="0"/>
                <a:ea typeface="Tahoma" pitchFamily="34" charset="0"/>
                <a:cs typeface="Tahoma" pitchFamily="34" charset="0"/>
              </a:rPr>
              <a:t>Relational Algebra</a:t>
            </a:r>
            <a:endParaRPr lang="en-US" sz="3500" dirty="0">
              <a:latin typeface="Tahoma" pitchFamily="34" charset="0"/>
              <a:ea typeface="Tahoma" pitchFamily="34" charset="0"/>
              <a:cs typeface="Tahoma" pitchFamily="34" charset="0"/>
            </a:endParaRPr>
          </a:p>
        </p:txBody>
      </p:sp>
      <p:sp>
        <p:nvSpPr>
          <p:cNvPr id="3" name="Content Placeholder 2"/>
          <p:cNvSpPr>
            <a:spLocks noGrp="1"/>
          </p:cNvSpPr>
          <p:nvPr>
            <p:ph idx="1"/>
          </p:nvPr>
        </p:nvSpPr>
        <p:spPr/>
        <p:txBody>
          <a:bodyPr>
            <a:normAutofit fontScale="77500" lnSpcReduction="20000"/>
          </a:bodyPr>
          <a:lstStyle/>
          <a:p>
            <a:pPr algn="just">
              <a:spcBef>
                <a:spcPct val="50000"/>
              </a:spcBef>
              <a:buFontTx/>
              <a:buChar char="•"/>
              <a:defRPr/>
            </a:pPr>
            <a:r>
              <a:rPr lang="en-US" dirty="0" smtClean="0">
                <a:solidFill>
                  <a:schemeClr val="hlink"/>
                </a:solidFill>
              </a:rPr>
              <a:t>Relational algebra</a:t>
            </a:r>
            <a:r>
              <a:rPr lang="en-US" dirty="0" smtClean="0"/>
              <a:t> is a set of operations that enable the user to specify basic retrieval requests. Each operation produces results which is a relation.</a:t>
            </a:r>
            <a:r>
              <a:rPr lang="en-US" dirty="0" smtClean="0">
                <a:solidFill>
                  <a:srgbClr val="660033"/>
                </a:solidFill>
              </a:rPr>
              <a:t> </a:t>
            </a:r>
          </a:p>
          <a:p>
            <a:pPr algn="just">
              <a:spcBef>
                <a:spcPct val="50000"/>
              </a:spcBef>
              <a:buFontTx/>
              <a:buChar char="•"/>
              <a:defRPr/>
            </a:pPr>
            <a:r>
              <a:rPr lang="en-US" dirty="0" smtClean="0"/>
              <a:t>Relational algebra expression is a sequence of relational algebra operations whose result will also be a relation.</a:t>
            </a:r>
            <a:endParaRPr lang="en-US" dirty="0" smtClean="0">
              <a:solidFill>
                <a:srgbClr val="660033"/>
              </a:solidFill>
            </a:endParaRPr>
          </a:p>
          <a:p>
            <a:pPr>
              <a:spcBef>
                <a:spcPct val="50000"/>
              </a:spcBef>
              <a:buFontTx/>
              <a:buChar char="•"/>
              <a:defRPr/>
            </a:pPr>
            <a:r>
              <a:rPr lang="en-US" dirty="0" smtClean="0">
                <a:solidFill>
                  <a:srgbClr val="660033"/>
                </a:solidFill>
              </a:rPr>
              <a:t>It </a:t>
            </a:r>
            <a:r>
              <a:rPr lang="en-US" dirty="0">
                <a:solidFill>
                  <a:srgbClr val="660033"/>
                </a:solidFill>
              </a:rPr>
              <a:t>provides a formal foundation of relational model</a:t>
            </a:r>
          </a:p>
          <a:p>
            <a:pPr>
              <a:spcBef>
                <a:spcPct val="50000"/>
              </a:spcBef>
              <a:buFontTx/>
              <a:buChar char="•"/>
              <a:defRPr/>
            </a:pPr>
            <a:r>
              <a:rPr lang="en-US" dirty="0">
                <a:solidFill>
                  <a:srgbClr val="660033"/>
                </a:solidFill>
              </a:rPr>
              <a:t>It is used as a basis for implementing and optimizing queries in relational DBMS</a:t>
            </a:r>
          </a:p>
          <a:p>
            <a:pPr>
              <a:spcBef>
                <a:spcPct val="50000"/>
              </a:spcBef>
              <a:buFontTx/>
              <a:buChar char="•"/>
              <a:defRPr/>
            </a:pPr>
            <a:r>
              <a:rPr lang="en-US" dirty="0">
                <a:solidFill>
                  <a:srgbClr val="660033"/>
                </a:solidFill>
              </a:rPr>
              <a:t>Some of its concept incorporated into the SQL for RDBMS</a:t>
            </a:r>
            <a:endParaRPr lang="en-IN"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457200" y="76200"/>
            <a:ext cx="8229600" cy="639762"/>
          </a:xfrm>
        </p:spPr>
        <p:txBody>
          <a:bodyPr>
            <a:normAutofit fontScale="90000"/>
          </a:bodyPr>
          <a:lstStyle/>
          <a:p>
            <a:pPr eaLnBrk="1" hangingPunct="1"/>
            <a:r>
              <a:rPr lang="en-US" sz="4000" b="1" dirty="0" smtClean="0"/>
              <a:t>Union Operation</a:t>
            </a:r>
          </a:p>
        </p:txBody>
      </p:sp>
      <p:sp>
        <p:nvSpPr>
          <p:cNvPr id="16390" name="Rectangle 3"/>
          <p:cNvSpPr>
            <a:spLocks noGrp="1" noChangeArrowheads="1"/>
          </p:cNvSpPr>
          <p:nvPr>
            <p:ph type="body" idx="1"/>
          </p:nvPr>
        </p:nvSpPr>
        <p:spPr>
          <a:xfrm>
            <a:off x="457200" y="1371600"/>
            <a:ext cx="8382000" cy="3505200"/>
          </a:xfrm>
        </p:spPr>
        <p:txBody>
          <a:bodyPr>
            <a:noAutofit/>
          </a:bodyPr>
          <a:lstStyle/>
          <a:p>
            <a:pPr eaLnBrk="1" hangingPunct="1">
              <a:tabLst>
                <a:tab pos="2965450" algn="ctr"/>
              </a:tabLst>
            </a:pPr>
            <a:r>
              <a:rPr lang="en-US" sz="2500" dirty="0" smtClean="0">
                <a:sym typeface="Symbol" pitchFamily="18" charset="2"/>
              </a:rPr>
              <a:t>Union operation is:</a:t>
            </a:r>
          </a:p>
          <a:p>
            <a:pPr lvl="1" eaLnBrk="1" hangingPunct="1">
              <a:tabLst>
                <a:tab pos="2965450" algn="ctr"/>
              </a:tabLst>
            </a:pPr>
            <a:r>
              <a:rPr lang="en-US" sz="2500" b="1" dirty="0" smtClean="0">
                <a:sym typeface="Symbol" pitchFamily="18" charset="2"/>
              </a:rPr>
              <a:t>Commutative:</a:t>
            </a:r>
            <a:r>
              <a:rPr lang="en-US" sz="2500" dirty="0" smtClean="0">
                <a:sym typeface="Symbol" pitchFamily="18" charset="2"/>
              </a:rPr>
              <a:t> 		</a:t>
            </a:r>
            <a:r>
              <a:rPr lang="en-US" sz="2500" i="1" dirty="0" smtClean="0"/>
              <a:t>r  </a:t>
            </a:r>
            <a:r>
              <a:rPr lang="en-US" sz="2500" i="1" dirty="0" smtClean="0">
                <a:sym typeface="Symbol" pitchFamily="18" charset="2"/>
              </a:rPr>
              <a:t> s = s</a:t>
            </a:r>
            <a:r>
              <a:rPr lang="en-US" sz="2500" i="1" dirty="0" smtClean="0"/>
              <a:t>  </a:t>
            </a:r>
            <a:r>
              <a:rPr lang="en-US" sz="2500" i="1" dirty="0" smtClean="0">
                <a:sym typeface="Symbol" pitchFamily="18" charset="2"/>
              </a:rPr>
              <a:t> r</a:t>
            </a:r>
          </a:p>
          <a:p>
            <a:pPr lvl="1" eaLnBrk="1" hangingPunct="1">
              <a:tabLst>
                <a:tab pos="2965450" algn="ctr"/>
              </a:tabLst>
            </a:pPr>
            <a:r>
              <a:rPr lang="en-US" sz="2500" b="1" dirty="0" smtClean="0">
                <a:sym typeface="Symbol" pitchFamily="18" charset="2"/>
              </a:rPr>
              <a:t>Associative: 		</a:t>
            </a:r>
            <a:r>
              <a:rPr lang="en-US" sz="2500" i="1" dirty="0" smtClean="0"/>
              <a:t>r  </a:t>
            </a:r>
            <a:r>
              <a:rPr lang="en-US" sz="2500" i="1" dirty="0" smtClean="0">
                <a:sym typeface="Symbol" pitchFamily="18" charset="2"/>
              </a:rPr>
              <a:t> (s </a:t>
            </a:r>
            <a:r>
              <a:rPr lang="en-US" sz="2500" i="1" dirty="0" smtClean="0"/>
              <a:t> </a:t>
            </a:r>
            <a:r>
              <a:rPr lang="en-US" sz="2500" i="1" dirty="0" smtClean="0">
                <a:sym typeface="Symbol" pitchFamily="18" charset="2"/>
              </a:rPr>
              <a:t> w) = (</a:t>
            </a:r>
            <a:r>
              <a:rPr lang="en-US" sz="2500" i="1" dirty="0" smtClean="0"/>
              <a:t>r  </a:t>
            </a:r>
            <a:r>
              <a:rPr lang="en-US" sz="2500" i="1" dirty="0" smtClean="0">
                <a:sym typeface="Symbol" pitchFamily="18" charset="2"/>
              </a:rPr>
              <a:t> s) </a:t>
            </a:r>
            <a:r>
              <a:rPr lang="en-US" sz="2500" i="1" dirty="0" smtClean="0"/>
              <a:t> </a:t>
            </a:r>
            <a:r>
              <a:rPr lang="en-US" sz="2500" i="1" dirty="0" smtClean="0">
                <a:sym typeface="Symbol" pitchFamily="18" charset="2"/>
              </a:rPr>
              <a:t> w</a:t>
            </a:r>
          </a:p>
          <a:p>
            <a:pPr lvl="1" eaLnBrk="1" hangingPunct="1">
              <a:tabLst>
                <a:tab pos="2965450" algn="ctr"/>
              </a:tabLst>
            </a:pPr>
            <a:endParaRPr lang="en-US" sz="2500" dirty="0" smtClean="0">
              <a:sym typeface="Symbol" pitchFamily="18" charset="2"/>
            </a:endParaRPr>
          </a:p>
          <a:p>
            <a:pPr eaLnBrk="1" hangingPunct="1">
              <a:tabLst>
                <a:tab pos="2965450" algn="ctr"/>
              </a:tabLst>
            </a:pPr>
            <a:r>
              <a:rPr lang="en-US" sz="2500" dirty="0" smtClean="0"/>
              <a:t>E.g. to find all the names of faculty and students in the FACULTY and STUDENT tables:   </a:t>
            </a:r>
          </a:p>
          <a:p>
            <a:pPr eaLnBrk="1" hangingPunct="1">
              <a:buNone/>
              <a:tabLst>
                <a:tab pos="2965450" algn="ctr"/>
              </a:tabLst>
            </a:pPr>
            <a:r>
              <a:rPr lang="en-US" sz="2500" dirty="0" smtClean="0"/>
              <a:t>	</a:t>
            </a:r>
            <a:r>
              <a:rPr lang="en-US" sz="2500" b="1" dirty="0" smtClean="0"/>
              <a:t> </a:t>
            </a:r>
            <a:r>
              <a:rPr lang="en-US" sz="2500" b="1" dirty="0" smtClean="0">
                <a:sym typeface="Symbol" pitchFamily="18" charset="2"/>
              </a:rPr>
              <a:t></a:t>
            </a:r>
            <a:r>
              <a:rPr lang="en-US" sz="2500" b="1" i="1" baseline="-25000" dirty="0" smtClean="0"/>
              <a:t>name</a:t>
            </a:r>
            <a:r>
              <a:rPr lang="en-US" sz="2500" b="1" dirty="0" smtClean="0"/>
              <a:t> (</a:t>
            </a:r>
            <a:r>
              <a:rPr lang="en-US" sz="2500" b="1" i="1" dirty="0" smtClean="0"/>
              <a:t>FACULTY</a:t>
            </a:r>
            <a:r>
              <a:rPr lang="en-US" sz="2500" b="1" dirty="0" smtClean="0"/>
              <a:t>)   </a:t>
            </a:r>
            <a:r>
              <a:rPr lang="en-US" sz="2500" b="1" dirty="0" smtClean="0">
                <a:sym typeface="Symbol" pitchFamily="18" charset="2"/>
              </a:rPr>
              <a:t> </a:t>
            </a:r>
            <a:r>
              <a:rPr lang="en-US" sz="2500" b="1" i="1" baseline="-25000" dirty="0" smtClean="0"/>
              <a:t>name</a:t>
            </a:r>
            <a:r>
              <a:rPr lang="en-US" sz="2500" b="1" dirty="0" smtClean="0"/>
              <a:t> (</a:t>
            </a:r>
            <a:r>
              <a:rPr lang="en-US" sz="2500" b="1" i="1" dirty="0" smtClean="0"/>
              <a:t>STUDENT)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914400" y="533400"/>
            <a:ext cx="7793038" cy="609600"/>
          </a:xfrm>
        </p:spPr>
        <p:txBody>
          <a:bodyPr>
            <a:normAutofit fontScale="90000"/>
          </a:bodyPr>
          <a:lstStyle/>
          <a:p>
            <a:pPr eaLnBrk="1" hangingPunct="1"/>
            <a:r>
              <a:rPr lang="en-US" b="1" dirty="0" smtClean="0"/>
              <a:t>Union Operation – Example</a:t>
            </a:r>
          </a:p>
        </p:txBody>
      </p:sp>
      <p:sp>
        <p:nvSpPr>
          <p:cNvPr id="17414" name="Rectangle 4"/>
          <p:cNvSpPr>
            <a:spLocks noChangeArrowheads="1"/>
          </p:cNvSpPr>
          <p:nvPr/>
        </p:nvSpPr>
        <p:spPr bwMode="auto">
          <a:xfrm>
            <a:off x="3581400" y="3048000"/>
            <a:ext cx="1219200" cy="533400"/>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None/>
            </a:pPr>
            <a:r>
              <a:rPr kumimoji="1" lang="en-US" sz="2000" b="1" dirty="0">
                <a:latin typeface="Times New Roman" pitchFamily="18" charset="0"/>
              </a:rPr>
              <a:t>     </a:t>
            </a:r>
            <a:r>
              <a:rPr kumimoji="1" lang="en-US" sz="2200" b="1" i="1" dirty="0">
                <a:latin typeface="Times New Roman" pitchFamily="18" charset="0"/>
              </a:rPr>
              <a:t>r </a:t>
            </a:r>
            <a:r>
              <a:rPr kumimoji="1" lang="en-US" sz="2200" b="1" dirty="0">
                <a:latin typeface="Times New Roman" pitchFamily="18" charset="0"/>
                <a:sym typeface="Symbol" pitchFamily="18" charset="2"/>
              </a:rPr>
              <a:t></a:t>
            </a:r>
            <a:r>
              <a:rPr kumimoji="1" lang="en-US" sz="2200" b="1" i="1" dirty="0">
                <a:latin typeface="Times New Roman" pitchFamily="18" charset="0"/>
                <a:sym typeface="Symbol" pitchFamily="18" charset="2"/>
              </a:rPr>
              <a:t> s</a:t>
            </a:r>
            <a:endParaRPr kumimoji="1" lang="en-US" sz="2200" b="1" i="1" dirty="0">
              <a:latin typeface="Times New Roman" pitchFamily="18" charset="0"/>
            </a:endParaRPr>
          </a:p>
        </p:txBody>
      </p:sp>
      <p:sp>
        <p:nvSpPr>
          <p:cNvPr id="17415" name="Rectangle 5"/>
          <p:cNvSpPr>
            <a:spLocks noChangeArrowheads="1"/>
          </p:cNvSpPr>
          <p:nvPr/>
        </p:nvSpPr>
        <p:spPr bwMode="auto">
          <a:xfrm>
            <a:off x="685800" y="2376488"/>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17416" name="Rectangle 6"/>
          <p:cNvSpPr>
            <a:spLocks noChangeArrowheads="1"/>
          </p:cNvSpPr>
          <p:nvPr/>
        </p:nvSpPr>
        <p:spPr bwMode="auto">
          <a:xfrm>
            <a:off x="1143000" y="2376488"/>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17417" name="Rectangle 7"/>
          <p:cNvSpPr>
            <a:spLocks noChangeArrowheads="1"/>
          </p:cNvSpPr>
          <p:nvPr/>
        </p:nvSpPr>
        <p:spPr bwMode="auto">
          <a:xfrm>
            <a:off x="685800" y="2909888"/>
            <a:ext cx="457200" cy="1295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latin typeface="Helvetica" pitchFamily="34" charset="0"/>
                <a:sym typeface="Symbol" pitchFamily="18" charset="2"/>
              </a:rPr>
              <a:t></a:t>
            </a:r>
          </a:p>
          <a:p>
            <a:pPr algn="ctr" eaLnBrk="0" hangingPunct="0">
              <a:lnSpc>
                <a:spcPct val="150000"/>
              </a:lnSpc>
            </a:pPr>
            <a:r>
              <a:rPr lang="en-US" sz="1800" b="1" i="1" dirty="0">
                <a:solidFill>
                  <a:srgbClr val="FF0000"/>
                </a:solidFill>
                <a:latin typeface="Helvetica" pitchFamily="34" charset="0"/>
                <a:sym typeface="Symbol" pitchFamily="18" charset="2"/>
              </a:rPr>
              <a:t></a:t>
            </a:r>
          </a:p>
          <a:p>
            <a:pPr algn="ctr" eaLnBrk="0" hangingPunct="0">
              <a:lnSpc>
                <a:spcPct val="150000"/>
              </a:lnSpc>
            </a:pPr>
            <a:r>
              <a:rPr lang="en-US" sz="1800" b="1" i="1" dirty="0">
                <a:latin typeface="Helvetica" pitchFamily="34" charset="0"/>
                <a:sym typeface="Symbol" pitchFamily="18" charset="2"/>
              </a:rPr>
              <a:t></a:t>
            </a:r>
          </a:p>
        </p:txBody>
      </p:sp>
      <p:sp>
        <p:nvSpPr>
          <p:cNvPr id="17418" name="Rectangle 8"/>
          <p:cNvSpPr>
            <a:spLocks noChangeArrowheads="1"/>
          </p:cNvSpPr>
          <p:nvPr/>
        </p:nvSpPr>
        <p:spPr bwMode="auto">
          <a:xfrm>
            <a:off x="1143000" y="2909888"/>
            <a:ext cx="457200" cy="1295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latin typeface="Helvetica" pitchFamily="34" charset="0"/>
                <a:sym typeface="Symbol" pitchFamily="18" charset="2"/>
              </a:rPr>
              <a:t>1</a:t>
            </a:r>
          </a:p>
          <a:p>
            <a:pPr algn="ctr" eaLnBrk="0" hangingPunct="0">
              <a:lnSpc>
                <a:spcPct val="150000"/>
              </a:lnSpc>
            </a:pPr>
            <a:r>
              <a:rPr lang="en-US" sz="1800" b="1" i="1" dirty="0">
                <a:solidFill>
                  <a:srgbClr val="FF0000"/>
                </a:solidFill>
                <a:latin typeface="Helvetica" pitchFamily="34" charset="0"/>
                <a:sym typeface="Symbol" pitchFamily="18" charset="2"/>
              </a:rPr>
              <a:t>2</a:t>
            </a:r>
          </a:p>
          <a:p>
            <a:pPr algn="ctr" eaLnBrk="0" hangingPunct="0">
              <a:lnSpc>
                <a:spcPct val="150000"/>
              </a:lnSpc>
            </a:pPr>
            <a:r>
              <a:rPr lang="en-US" sz="1800" b="1" i="1" dirty="0">
                <a:latin typeface="Helvetica" pitchFamily="34" charset="0"/>
                <a:sym typeface="Symbol" pitchFamily="18" charset="2"/>
              </a:rPr>
              <a:t>1</a:t>
            </a:r>
          </a:p>
        </p:txBody>
      </p:sp>
      <p:sp>
        <p:nvSpPr>
          <p:cNvPr id="17419" name="Rectangle 9"/>
          <p:cNvSpPr>
            <a:spLocks noChangeArrowheads="1"/>
          </p:cNvSpPr>
          <p:nvPr/>
        </p:nvSpPr>
        <p:spPr bwMode="auto">
          <a:xfrm>
            <a:off x="2133600" y="2376488"/>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17420" name="Rectangle 10"/>
          <p:cNvSpPr>
            <a:spLocks noChangeArrowheads="1"/>
          </p:cNvSpPr>
          <p:nvPr/>
        </p:nvSpPr>
        <p:spPr bwMode="auto">
          <a:xfrm>
            <a:off x="2590800" y="2376488"/>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17421" name="Rectangle 11"/>
          <p:cNvSpPr>
            <a:spLocks noChangeArrowheads="1"/>
          </p:cNvSpPr>
          <p:nvPr/>
        </p:nvSpPr>
        <p:spPr bwMode="auto">
          <a:xfrm>
            <a:off x="2133600" y="2909888"/>
            <a:ext cx="457200" cy="914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solidFill>
                  <a:srgbClr val="FF0000"/>
                </a:solidFill>
                <a:latin typeface="Helvetica" pitchFamily="34" charset="0"/>
                <a:sym typeface="Symbol" pitchFamily="18" charset="2"/>
              </a:rPr>
              <a:t></a:t>
            </a:r>
          </a:p>
          <a:p>
            <a:pPr algn="ctr" eaLnBrk="0" hangingPunct="0">
              <a:lnSpc>
                <a:spcPct val="150000"/>
              </a:lnSpc>
            </a:pPr>
            <a:r>
              <a:rPr lang="en-US" sz="1800" b="1" i="1" dirty="0">
                <a:latin typeface="Helvetica" pitchFamily="34" charset="0"/>
                <a:sym typeface="Symbol" pitchFamily="18" charset="2"/>
              </a:rPr>
              <a:t></a:t>
            </a:r>
          </a:p>
        </p:txBody>
      </p:sp>
      <p:sp>
        <p:nvSpPr>
          <p:cNvPr id="17422" name="Rectangle 12"/>
          <p:cNvSpPr>
            <a:spLocks noChangeArrowheads="1"/>
          </p:cNvSpPr>
          <p:nvPr/>
        </p:nvSpPr>
        <p:spPr bwMode="auto">
          <a:xfrm>
            <a:off x="2590800" y="2909888"/>
            <a:ext cx="457200" cy="914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solidFill>
                  <a:srgbClr val="FF0000"/>
                </a:solidFill>
                <a:latin typeface="Helvetica" pitchFamily="34" charset="0"/>
                <a:sym typeface="Symbol" pitchFamily="18" charset="2"/>
              </a:rPr>
              <a:t>2</a:t>
            </a:r>
          </a:p>
          <a:p>
            <a:pPr algn="ctr" eaLnBrk="0" hangingPunct="0">
              <a:lnSpc>
                <a:spcPct val="150000"/>
              </a:lnSpc>
            </a:pPr>
            <a:r>
              <a:rPr lang="en-US" sz="1800" b="1" i="1" dirty="0">
                <a:latin typeface="Helvetica" pitchFamily="34" charset="0"/>
                <a:sym typeface="Symbol" pitchFamily="18" charset="2"/>
              </a:rPr>
              <a:t>3</a:t>
            </a:r>
          </a:p>
        </p:txBody>
      </p:sp>
      <p:sp>
        <p:nvSpPr>
          <p:cNvPr id="17423" name="Text Box 13"/>
          <p:cNvSpPr txBox="1">
            <a:spLocks noChangeArrowheads="1"/>
          </p:cNvSpPr>
          <p:nvPr/>
        </p:nvSpPr>
        <p:spPr bwMode="auto">
          <a:xfrm>
            <a:off x="982663" y="4129088"/>
            <a:ext cx="322262" cy="519112"/>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r</a:t>
            </a:r>
          </a:p>
        </p:txBody>
      </p:sp>
      <p:sp>
        <p:nvSpPr>
          <p:cNvPr id="17424" name="Text Box 14"/>
          <p:cNvSpPr txBox="1">
            <a:spLocks noChangeArrowheads="1"/>
          </p:cNvSpPr>
          <p:nvPr/>
        </p:nvSpPr>
        <p:spPr bwMode="auto">
          <a:xfrm>
            <a:off x="2378075" y="3824288"/>
            <a:ext cx="382588" cy="519112"/>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s</a:t>
            </a:r>
          </a:p>
        </p:txBody>
      </p:sp>
      <p:grpSp>
        <p:nvGrpSpPr>
          <p:cNvPr id="25" name="Group 24"/>
          <p:cNvGrpSpPr/>
          <p:nvPr/>
        </p:nvGrpSpPr>
        <p:grpSpPr>
          <a:xfrm>
            <a:off x="4800600" y="2438400"/>
            <a:ext cx="4114800" cy="3200400"/>
            <a:chOff x="4800600" y="2438400"/>
            <a:chExt cx="4114800" cy="3200400"/>
          </a:xfrm>
        </p:grpSpPr>
        <p:sp>
          <p:nvSpPr>
            <p:cNvPr id="17430" name="Text Box 22"/>
            <p:cNvSpPr txBox="1">
              <a:spLocks noChangeArrowheads="1"/>
            </p:cNvSpPr>
            <p:nvPr/>
          </p:nvSpPr>
          <p:spPr bwMode="auto">
            <a:xfrm>
              <a:off x="7500938" y="5302250"/>
              <a:ext cx="1414462" cy="336550"/>
            </a:xfrm>
            <a:prstGeom prst="rect">
              <a:avLst/>
            </a:prstGeom>
            <a:noFill/>
            <a:ln w="9525">
              <a:noFill/>
              <a:miter lim="800000"/>
              <a:headEnd/>
              <a:tailEnd/>
            </a:ln>
          </p:spPr>
          <p:txBody>
            <a:bodyPr wrap="none">
              <a:spAutoFit/>
            </a:bodyPr>
            <a:lstStyle/>
            <a:p>
              <a:r>
                <a:rPr lang="en-US" sz="1600" b="1" dirty="0"/>
                <a:t>No Duplicates</a:t>
              </a:r>
            </a:p>
          </p:txBody>
        </p:sp>
        <p:sp>
          <p:nvSpPr>
            <p:cNvPr id="17425" name="Rectangle 15"/>
            <p:cNvSpPr>
              <a:spLocks noChangeArrowheads="1"/>
            </p:cNvSpPr>
            <p:nvPr/>
          </p:nvSpPr>
          <p:spPr bwMode="auto">
            <a:xfrm>
              <a:off x="6248400" y="24384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17426" name="Rectangle 16"/>
            <p:cNvSpPr>
              <a:spLocks noChangeArrowheads="1"/>
            </p:cNvSpPr>
            <p:nvPr/>
          </p:nvSpPr>
          <p:spPr bwMode="auto">
            <a:xfrm>
              <a:off x="6705600" y="24384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17427" name="Rectangle 17"/>
            <p:cNvSpPr>
              <a:spLocks noChangeArrowheads="1"/>
            </p:cNvSpPr>
            <p:nvPr/>
          </p:nvSpPr>
          <p:spPr bwMode="auto">
            <a:xfrm>
              <a:off x="6248400" y="2971800"/>
              <a:ext cx="457200" cy="1676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latin typeface="Helvetica" pitchFamily="34" charset="0"/>
                  <a:sym typeface="Symbol" pitchFamily="18" charset="2"/>
                </a:rPr>
                <a:t></a:t>
              </a:r>
            </a:p>
            <a:p>
              <a:pPr algn="ctr" eaLnBrk="0" hangingPunct="0">
                <a:lnSpc>
                  <a:spcPct val="150000"/>
                </a:lnSpc>
              </a:pPr>
              <a:r>
                <a:rPr lang="en-US" sz="1800" b="1" i="1" dirty="0">
                  <a:solidFill>
                    <a:srgbClr val="FF0000"/>
                  </a:solidFill>
                  <a:latin typeface="Helvetica" pitchFamily="34" charset="0"/>
                  <a:sym typeface="Symbol" pitchFamily="18" charset="2"/>
                </a:rPr>
                <a:t></a:t>
              </a:r>
            </a:p>
            <a:p>
              <a:pPr algn="ctr" eaLnBrk="0" hangingPunct="0">
                <a:lnSpc>
                  <a:spcPct val="150000"/>
                </a:lnSpc>
              </a:pPr>
              <a:r>
                <a:rPr lang="en-US" sz="1800" b="1" i="1" dirty="0">
                  <a:latin typeface="Helvetica" pitchFamily="34" charset="0"/>
                  <a:sym typeface="Symbol" pitchFamily="18" charset="2"/>
                </a:rPr>
                <a:t></a:t>
              </a:r>
            </a:p>
            <a:p>
              <a:pPr algn="ctr" eaLnBrk="0" hangingPunct="0">
                <a:lnSpc>
                  <a:spcPct val="150000"/>
                </a:lnSpc>
              </a:pPr>
              <a:r>
                <a:rPr lang="en-US" sz="1800" b="1" i="1" dirty="0">
                  <a:latin typeface="Helvetica" pitchFamily="34" charset="0"/>
                  <a:sym typeface="Symbol" pitchFamily="18" charset="2"/>
                </a:rPr>
                <a:t></a:t>
              </a:r>
            </a:p>
          </p:txBody>
        </p:sp>
        <p:sp>
          <p:nvSpPr>
            <p:cNvPr id="17428" name="Rectangle 18"/>
            <p:cNvSpPr>
              <a:spLocks noChangeArrowheads="1"/>
            </p:cNvSpPr>
            <p:nvPr/>
          </p:nvSpPr>
          <p:spPr bwMode="auto">
            <a:xfrm>
              <a:off x="6705600" y="2971800"/>
              <a:ext cx="457200" cy="1676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latin typeface="Helvetica" pitchFamily="34" charset="0"/>
                  <a:sym typeface="Symbol" pitchFamily="18" charset="2"/>
                </a:rPr>
                <a:t>1</a:t>
              </a:r>
            </a:p>
            <a:p>
              <a:pPr algn="ctr" eaLnBrk="0" hangingPunct="0">
                <a:lnSpc>
                  <a:spcPct val="150000"/>
                </a:lnSpc>
              </a:pPr>
              <a:r>
                <a:rPr lang="en-US" sz="1800" b="1" i="1" dirty="0">
                  <a:solidFill>
                    <a:srgbClr val="FF0000"/>
                  </a:solidFill>
                  <a:latin typeface="Helvetica" pitchFamily="34" charset="0"/>
                  <a:sym typeface="Symbol" pitchFamily="18" charset="2"/>
                </a:rPr>
                <a:t>2</a:t>
              </a:r>
            </a:p>
            <a:p>
              <a:pPr algn="ctr" eaLnBrk="0" hangingPunct="0">
                <a:lnSpc>
                  <a:spcPct val="150000"/>
                </a:lnSpc>
              </a:pPr>
              <a:r>
                <a:rPr lang="en-US" sz="1800" b="1" i="1" dirty="0">
                  <a:latin typeface="Helvetica" pitchFamily="34" charset="0"/>
                  <a:sym typeface="Symbol" pitchFamily="18" charset="2"/>
                </a:rPr>
                <a:t>1</a:t>
              </a:r>
            </a:p>
            <a:p>
              <a:pPr algn="ctr" eaLnBrk="0" hangingPunct="0">
                <a:lnSpc>
                  <a:spcPct val="150000"/>
                </a:lnSpc>
              </a:pPr>
              <a:r>
                <a:rPr lang="en-US" sz="1800" b="1" i="1" dirty="0">
                  <a:latin typeface="Helvetica" pitchFamily="34" charset="0"/>
                  <a:sym typeface="Symbol" pitchFamily="18" charset="2"/>
                </a:rPr>
                <a:t>3</a:t>
              </a:r>
            </a:p>
          </p:txBody>
        </p:sp>
        <p:sp>
          <p:nvSpPr>
            <p:cNvPr id="17429" name="Line 21"/>
            <p:cNvSpPr>
              <a:spLocks noChangeShapeType="1"/>
            </p:cNvSpPr>
            <p:nvPr/>
          </p:nvSpPr>
          <p:spPr bwMode="auto">
            <a:xfrm>
              <a:off x="4800600" y="3352800"/>
              <a:ext cx="1066800" cy="0"/>
            </a:xfrm>
            <a:prstGeom prst="line">
              <a:avLst/>
            </a:prstGeom>
            <a:noFill/>
            <a:ln w="38100">
              <a:solidFill>
                <a:schemeClr val="tx1"/>
              </a:solidFill>
              <a:miter lim="800000"/>
              <a:headEnd/>
              <a:tailEnd type="triangle" w="med" len="med"/>
            </a:ln>
          </p:spPr>
          <p:txBody>
            <a:bodyPr wrap="none"/>
            <a:lstStyle/>
            <a:p>
              <a:endParaRPr lang="en-US"/>
            </a:p>
          </p:txBody>
        </p:sp>
        <p:sp>
          <p:nvSpPr>
            <p:cNvPr id="17431" name="Line 23"/>
            <p:cNvSpPr>
              <a:spLocks noChangeShapeType="1"/>
            </p:cNvSpPr>
            <p:nvPr/>
          </p:nvSpPr>
          <p:spPr bwMode="auto">
            <a:xfrm flipH="1" flipV="1">
              <a:off x="7010400" y="3733800"/>
              <a:ext cx="1219200" cy="1524000"/>
            </a:xfrm>
            <a:prstGeom prst="line">
              <a:avLst/>
            </a:prstGeom>
            <a:noFill/>
            <a:ln w="9525" cap="rnd">
              <a:solidFill>
                <a:schemeClr val="tx1"/>
              </a:solidFill>
              <a:prstDash val="sysDot"/>
              <a:miter lim="800000"/>
              <a:headEnd/>
              <a:tailEnd type="triangle" w="med" len="me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457200" y="274638"/>
            <a:ext cx="8229600" cy="1020762"/>
          </a:xfrm>
        </p:spPr>
        <p:txBody>
          <a:bodyPr>
            <a:normAutofit/>
          </a:bodyPr>
          <a:lstStyle/>
          <a:p>
            <a:pPr eaLnBrk="1" hangingPunct="1"/>
            <a:r>
              <a:rPr lang="en-US" sz="4000" b="1" dirty="0" smtClean="0"/>
              <a:t>Set Difference Operation</a:t>
            </a:r>
          </a:p>
        </p:txBody>
      </p:sp>
      <p:sp>
        <p:nvSpPr>
          <p:cNvPr id="18438" name="Rectangle 3"/>
          <p:cNvSpPr>
            <a:spLocks noGrp="1" noChangeArrowheads="1"/>
          </p:cNvSpPr>
          <p:nvPr>
            <p:ph type="body" idx="1"/>
          </p:nvPr>
        </p:nvSpPr>
        <p:spPr/>
        <p:txBody>
          <a:bodyPr>
            <a:normAutofit lnSpcReduction="10000"/>
          </a:bodyPr>
          <a:lstStyle/>
          <a:p>
            <a:pPr eaLnBrk="1" hangingPunct="1">
              <a:tabLst>
                <a:tab pos="3195638" algn="ctr"/>
              </a:tabLst>
            </a:pPr>
            <a:r>
              <a:rPr lang="en-US" dirty="0" smtClean="0"/>
              <a:t>Is denoted by:  </a:t>
            </a:r>
            <a:r>
              <a:rPr lang="en-US" i="1" dirty="0" smtClean="0"/>
              <a:t>r – s</a:t>
            </a:r>
          </a:p>
          <a:p>
            <a:pPr eaLnBrk="1" hangingPunct="1">
              <a:tabLst>
                <a:tab pos="3195638" algn="ctr"/>
              </a:tabLst>
            </a:pPr>
            <a:endParaRPr lang="en-US" sz="1000" dirty="0" smtClean="0"/>
          </a:p>
          <a:p>
            <a:pPr eaLnBrk="1" hangingPunct="1">
              <a:tabLst>
                <a:tab pos="3195638" algn="ctr"/>
              </a:tabLst>
            </a:pPr>
            <a:r>
              <a:rPr lang="en-US" dirty="0" smtClean="0"/>
              <a:t>Is defined as:  </a:t>
            </a:r>
            <a:r>
              <a:rPr lang="en-US" i="1" dirty="0" smtClean="0"/>
              <a:t>r – s</a:t>
            </a:r>
            <a:r>
              <a:rPr lang="en-US" dirty="0" smtClean="0"/>
              <a:t>  = {</a:t>
            </a:r>
            <a:r>
              <a:rPr lang="en-US" i="1" dirty="0" smtClean="0"/>
              <a:t>t</a:t>
            </a:r>
            <a:r>
              <a:rPr lang="en-US" dirty="0" smtClean="0"/>
              <a:t> | </a:t>
            </a:r>
            <a:r>
              <a:rPr lang="en-US" i="1" dirty="0" smtClean="0"/>
              <a:t>t</a:t>
            </a:r>
            <a:r>
              <a:rPr lang="en-US" dirty="0" smtClean="0"/>
              <a:t> </a:t>
            </a:r>
            <a:r>
              <a:rPr lang="en-US" dirty="0" smtClean="0">
                <a:sym typeface="Symbol" pitchFamily="18" charset="2"/>
              </a:rPr>
              <a:t> </a:t>
            </a:r>
            <a:r>
              <a:rPr lang="en-US" i="1" dirty="0" smtClean="0">
                <a:sym typeface="Symbol" pitchFamily="18" charset="2"/>
              </a:rPr>
              <a:t>r</a:t>
            </a:r>
            <a:r>
              <a:rPr lang="en-US" dirty="0" smtClean="0">
                <a:sym typeface="Symbol" pitchFamily="18" charset="2"/>
              </a:rPr>
              <a:t> </a:t>
            </a:r>
            <a:r>
              <a:rPr lang="en-US" b="1" dirty="0" smtClean="0">
                <a:sym typeface="Symbol" pitchFamily="18" charset="2"/>
              </a:rPr>
              <a:t>and</a:t>
            </a:r>
            <a:r>
              <a:rPr lang="en-US" dirty="0" smtClean="0">
                <a:sym typeface="Symbol" pitchFamily="18" charset="2"/>
              </a:rPr>
              <a:t> t  </a:t>
            </a:r>
            <a:r>
              <a:rPr lang="en-US" i="1" dirty="0" smtClean="0">
                <a:sym typeface="Symbol" pitchFamily="18" charset="2"/>
              </a:rPr>
              <a:t>s</a:t>
            </a:r>
            <a:r>
              <a:rPr lang="en-US" dirty="0" smtClean="0">
                <a:sym typeface="Symbol" pitchFamily="18" charset="2"/>
              </a:rPr>
              <a:t>}</a:t>
            </a:r>
            <a:r>
              <a:rPr lang="en-US" dirty="0" smtClean="0"/>
              <a:t>	</a:t>
            </a:r>
          </a:p>
          <a:p>
            <a:pPr eaLnBrk="1" hangingPunct="1">
              <a:tabLst>
                <a:tab pos="3195638" algn="ctr"/>
              </a:tabLst>
            </a:pPr>
            <a:endParaRPr lang="en-US" sz="1000" dirty="0" smtClean="0"/>
          </a:p>
          <a:p>
            <a:pPr eaLnBrk="1" hangingPunct="1">
              <a:tabLst>
                <a:tab pos="3195638" algn="ctr"/>
              </a:tabLst>
            </a:pPr>
            <a:r>
              <a:rPr lang="en-US" dirty="0" smtClean="0">
                <a:sym typeface="Symbol" pitchFamily="18" charset="2"/>
              </a:rPr>
              <a:t>The result of </a:t>
            </a:r>
            <a:r>
              <a:rPr lang="en-US" i="1" dirty="0" smtClean="0">
                <a:sym typeface="Symbol" pitchFamily="18" charset="2"/>
              </a:rPr>
              <a:t>r – s</a:t>
            </a:r>
            <a:r>
              <a:rPr lang="en-US" dirty="0" smtClean="0">
                <a:sym typeface="Symbol" pitchFamily="18" charset="2"/>
              </a:rPr>
              <a:t> will include all the </a:t>
            </a:r>
            <a:r>
              <a:rPr lang="en-US" dirty="0" err="1" smtClean="0">
                <a:sym typeface="Symbol" pitchFamily="18" charset="2"/>
              </a:rPr>
              <a:t>tuples</a:t>
            </a:r>
            <a:r>
              <a:rPr lang="en-US" dirty="0" smtClean="0">
                <a:sym typeface="Symbol" pitchFamily="18" charset="2"/>
              </a:rPr>
              <a:t> that are in </a:t>
            </a:r>
            <a:r>
              <a:rPr lang="en-US" i="1" dirty="0" smtClean="0">
                <a:sym typeface="Symbol" pitchFamily="18" charset="2"/>
              </a:rPr>
              <a:t>r</a:t>
            </a:r>
            <a:r>
              <a:rPr lang="en-US" dirty="0" smtClean="0">
                <a:sym typeface="Symbol" pitchFamily="18" charset="2"/>
              </a:rPr>
              <a:t> but not in </a:t>
            </a:r>
            <a:r>
              <a:rPr lang="en-US" i="1" dirty="0" smtClean="0">
                <a:sym typeface="Symbol" pitchFamily="18" charset="2"/>
              </a:rPr>
              <a:t>s</a:t>
            </a:r>
            <a:r>
              <a:rPr lang="en-US" dirty="0" smtClean="0">
                <a:sym typeface="Symbol" pitchFamily="18" charset="2"/>
              </a:rPr>
              <a:t>.</a:t>
            </a:r>
            <a:endParaRPr lang="en-US" dirty="0" smtClean="0"/>
          </a:p>
          <a:p>
            <a:pPr eaLnBrk="1" hangingPunct="1">
              <a:buFont typeface="Wingdings" pitchFamily="2" charset="2"/>
              <a:buNone/>
              <a:tabLst>
                <a:tab pos="3195638" algn="ctr"/>
              </a:tabLst>
            </a:pPr>
            <a:endParaRPr lang="en-US" sz="1000" dirty="0" smtClean="0"/>
          </a:p>
          <a:p>
            <a:pPr eaLnBrk="1" hangingPunct="1">
              <a:tabLst>
                <a:tab pos="3195638" algn="ctr"/>
              </a:tabLst>
            </a:pPr>
            <a:r>
              <a:rPr lang="en-US" i="1" dirty="0" smtClean="0"/>
              <a:t>r</a:t>
            </a:r>
            <a:r>
              <a:rPr lang="en-US" dirty="0" smtClean="0"/>
              <a:t>  and </a:t>
            </a:r>
            <a:r>
              <a:rPr lang="en-US" i="1" dirty="0" smtClean="0"/>
              <a:t>s</a:t>
            </a:r>
            <a:r>
              <a:rPr lang="en-US" dirty="0" smtClean="0"/>
              <a:t> must be union compatible</a:t>
            </a:r>
          </a:p>
          <a:p>
            <a:pPr eaLnBrk="1" hangingPunct="1">
              <a:tabLst>
                <a:tab pos="3195638" algn="ctr"/>
              </a:tabLst>
            </a:pPr>
            <a:endParaRPr lang="en-US" sz="1000" dirty="0" smtClean="0"/>
          </a:p>
          <a:p>
            <a:pPr eaLnBrk="1" hangingPunct="1">
              <a:tabLst>
                <a:tab pos="3195638" algn="ctr"/>
              </a:tabLst>
            </a:pPr>
            <a:r>
              <a:rPr lang="en-US" dirty="0" smtClean="0">
                <a:sym typeface="Symbol" pitchFamily="18" charset="2"/>
              </a:rPr>
              <a:t> This operation is neither Commutative nor Associative.</a:t>
            </a:r>
          </a:p>
          <a:p>
            <a:pPr eaLnBrk="1" hangingPunct="1">
              <a:buFont typeface="Wingdings" pitchFamily="2" charset="2"/>
              <a:buNone/>
              <a:tabLst>
                <a:tab pos="3195638" algn="ctr"/>
              </a:tabLst>
            </a:pPr>
            <a:endParaRPr lang="en-US" sz="1000" dirty="0" smtClean="0">
              <a:sym typeface="Symbol" pitchFamily="18" charset="2"/>
            </a:endParaRPr>
          </a:p>
          <a:p>
            <a:pPr eaLnBrk="1" hangingPunct="1">
              <a:buFont typeface="Wingdings" pitchFamily="2" charset="2"/>
              <a:buNone/>
              <a:tabLst>
                <a:tab pos="3195638" algn="ctr"/>
              </a:tabLst>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990600" y="609600"/>
            <a:ext cx="7793037" cy="609600"/>
          </a:xfrm>
        </p:spPr>
        <p:txBody>
          <a:bodyPr>
            <a:normAutofit fontScale="90000"/>
          </a:bodyPr>
          <a:lstStyle/>
          <a:p>
            <a:pPr eaLnBrk="1" hangingPunct="1"/>
            <a:r>
              <a:rPr lang="en-US" b="1" dirty="0" smtClean="0"/>
              <a:t>Set Difference Operation – Example</a:t>
            </a:r>
          </a:p>
        </p:txBody>
      </p:sp>
      <p:sp>
        <p:nvSpPr>
          <p:cNvPr id="19462" name="Rectangle 4"/>
          <p:cNvSpPr>
            <a:spLocks noChangeArrowheads="1"/>
          </p:cNvSpPr>
          <p:nvPr/>
        </p:nvSpPr>
        <p:spPr bwMode="auto">
          <a:xfrm>
            <a:off x="4114800" y="3352800"/>
            <a:ext cx="1066800" cy="457200"/>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None/>
            </a:pPr>
            <a:r>
              <a:rPr kumimoji="1" lang="en-US" sz="2800" b="1" i="1">
                <a:latin typeface="Helvetica" pitchFamily="34" charset="0"/>
              </a:rPr>
              <a:t>r </a:t>
            </a:r>
            <a:r>
              <a:rPr kumimoji="1" lang="en-US" sz="2800" b="1" i="1">
                <a:latin typeface="Helvetica" pitchFamily="34" charset="0"/>
                <a:sym typeface="Symbol" pitchFamily="18" charset="2"/>
              </a:rPr>
              <a:t>– s</a:t>
            </a:r>
            <a:endParaRPr kumimoji="1" lang="en-US" sz="2800" b="1">
              <a:latin typeface="Times New Roman" pitchFamily="18" charset="0"/>
            </a:endParaRPr>
          </a:p>
        </p:txBody>
      </p:sp>
      <p:sp>
        <p:nvSpPr>
          <p:cNvPr id="19463" name="Rectangle 5"/>
          <p:cNvSpPr>
            <a:spLocks noChangeArrowheads="1"/>
          </p:cNvSpPr>
          <p:nvPr/>
        </p:nvSpPr>
        <p:spPr bwMode="auto">
          <a:xfrm>
            <a:off x="762000" y="2833688"/>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A</a:t>
            </a:r>
          </a:p>
        </p:txBody>
      </p:sp>
      <p:sp>
        <p:nvSpPr>
          <p:cNvPr id="19464" name="Rectangle 6"/>
          <p:cNvSpPr>
            <a:spLocks noChangeArrowheads="1"/>
          </p:cNvSpPr>
          <p:nvPr/>
        </p:nvSpPr>
        <p:spPr bwMode="auto">
          <a:xfrm>
            <a:off x="1219200" y="2833688"/>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19465" name="Rectangle 7"/>
          <p:cNvSpPr>
            <a:spLocks noChangeArrowheads="1"/>
          </p:cNvSpPr>
          <p:nvPr/>
        </p:nvSpPr>
        <p:spPr bwMode="auto">
          <a:xfrm>
            <a:off x="762000" y="3367088"/>
            <a:ext cx="457200" cy="1295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latin typeface="Helvetica" pitchFamily="34" charset="0"/>
                <a:sym typeface="Symbol" pitchFamily="18" charset="2"/>
              </a:rPr>
              <a:t></a:t>
            </a:r>
          </a:p>
          <a:p>
            <a:pPr algn="ctr" eaLnBrk="0" hangingPunct="0">
              <a:lnSpc>
                <a:spcPct val="150000"/>
              </a:lnSpc>
            </a:pPr>
            <a:r>
              <a:rPr lang="en-US" sz="1800" b="1" i="1" dirty="0">
                <a:solidFill>
                  <a:srgbClr val="FF0000"/>
                </a:solidFill>
                <a:latin typeface="Helvetica" pitchFamily="34" charset="0"/>
                <a:sym typeface="Symbol" pitchFamily="18" charset="2"/>
              </a:rPr>
              <a:t></a:t>
            </a:r>
          </a:p>
          <a:p>
            <a:pPr algn="ctr" eaLnBrk="0" hangingPunct="0">
              <a:lnSpc>
                <a:spcPct val="150000"/>
              </a:lnSpc>
            </a:pPr>
            <a:r>
              <a:rPr lang="en-US" sz="1800" b="1" i="1" dirty="0">
                <a:latin typeface="Helvetica" pitchFamily="34" charset="0"/>
                <a:sym typeface="Symbol" pitchFamily="18" charset="2"/>
              </a:rPr>
              <a:t></a:t>
            </a:r>
          </a:p>
        </p:txBody>
      </p:sp>
      <p:sp>
        <p:nvSpPr>
          <p:cNvPr id="19466" name="Rectangle 8"/>
          <p:cNvSpPr>
            <a:spLocks noChangeArrowheads="1"/>
          </p:cNvSpPr>
          <p:nvPr/>
        </p:nvSpPr>
        <p:spPr bwMode="auto">
          <a:xfrm>
            <a:off x="1219200" y="3367088"/>
            <a:ext cx="457200" cy="1295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latin typeface="Helvetica" pitchFamily="34" charset="0"/>
                <a:sym typeface="Symbol" pitchFamily="18" charset="2"/>
              </a:rPr>
              <a:t>1</a:t>
            </a:r>
          </a:p>
          <a:p>
            <a:pPr algn="ctr" eaLnBrk="0" hangingPunct="0">
              <a:lnSpc>
                <a:spcPct val="150000"/>
              </a:lnSpc>
            </a:pPr>
            <a:r>
              <a:rPr lang="en-US" sz="1800" b="1" i="1" dirty="0">
                <a:solidFill>
                  <a:srgbClr val="FF0000"/>
                </a:solidFill>
                <a:latin typeface="Helvetica" pitchFamily="34" charset="0"/>
                <a:sym typeface="Symbol" pitchFamily="18" charset="2"/>
              </a:rPr>
              <a:t>2</a:t>
            </a:r>
          </a:p>
          <a:p>
            <a:pPr algn="ctr" eaLnBrk="0" hangingPunct="0">
              <a:lnSpc>
                <a:spcPct val="150000"/>
              </a:lnSpc>
            </a:pPr>
            <a:r>
              <a:rPr lang="en-US" sz="1800" b="1" i="1" dirty="0">
                <a:latin typeface="Helvetica" pitchFamily="34" charset="0"/>
                <a:sym typeface="Symbol" pitchFamily="18" charset="2"/>
              </a:rPr>
              <a:t>1</a:t>
            </a:r>
          </a:p>
        </p:txBody>
      </p:sp>
      <p:sp>
        <p:nvSpPr>
          <p:cNvPr id="19467" name="Rectangle 9"/>
          <p:cNvSpPr>
            <a:spLocks noChangeArrowheads="1"/>
          </p:cNvSpPr>
          <p:nvPr/>
        </p:nvSpPr>
        <p:spPr bwMode="auto">
          <a:xfrm>
            <a:off x="2438400" y="28194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19468" name="Rectangle 10"/>
          <p:cNvSpPr>
            <a:spLocks noChangeArrowheads="1"/>
          </p:cNvSpPr>
          <p:nvPr/>
        </p:nvSpPr>
        <p:spPr bwMode="auto">
          <a:xfrm>
            <a:off x="2895600" y="28194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19469" name="Rectangle 11"/>
          <p:cNvSpPr>
            <a:spLocks noChangeArrowheads="1"/>
          </p:cNvSpPr>
          <p:nvPr/>
        </p:nvSpPr>
        <p:spPr bwMode="auto">
          <a:xfrm>
            <a:off x="2438400" y="3352800"/>
            <a:ext cx="457200" cy="914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solidFill>
                  <a:srgbClr val="FF0000"/>
                </a:solidFill>
                <a:latin typeface="Helvetica" pitchFamily="34" charset="0"/>
                <a:sym typeface="Symbol" pitchFamily="18" charset="2"/>
              </a:rPr>
              <a:t></a:t>
            </a:r>
          </a:p>
          <a:p>
            <a:pPr algn="ctr" eaLnBrk="0" hangingPunct="0">
              <a:lnSpc>
                <a:spcPct val="150000"/>
              </a:lnSpc>
            </a:pPr>
            <a:r>
              <a:rPr lang="en-US" sz="1800" b="1" i="1" dirty="0">
                <a:latin typeface="Helvetica" pitchFamily="34" charset="0"/>
                <a:sym typeface="Symbol" pitchFamily="18" charset="2"/>
              </a:rPr>
              <a:t></a:t>
            </a:r>
          </a:p>
        </p:txBody>
      </p:sp>
      <p:sp>
        <p:nvSpPr>
          <p:cNvPr id="19470" name="Rectangle 12"/>
          <p:cNvSpPr>
            <a:spLocks noChangeArrowheads="1"/>
          </p:cNvSpPr>
          <p:nvPr/>
        </p:nvSpPr>
        <p:spPr bwMode="auto">
          <a:xfrm>
            <a:off x="2895600" y="3352800"/>
            <a:ext cx="457200" cy="914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solidFill>
                  <a:srgbClr val="FF0000"/>
                </a:solidFill>
                <a:latin typeface="Helvetica" pitchFamily="34" charset="0"/>
                <a:sym typeface="Symbol" pitchFamily="18" charset="2"/>
              </a:rPr>
              <a:t>2</a:t>
            </a:r>
          </a:p>
          <a:p>
            <a:pPr algn="ctr" eaLnBrk="0" hangingPunct="0">
              <a:lnSpc>
                <a:spcPct val="150000"/>
              </a:lnSpc>
            </a:pPr>
            <a:r>
              <a:rPr lang="en-US" sz="1800" b="1" i="1" dirty="0">
                <a:latin typeface="Helvetica" pitchFamily="34" charset="0"/>
                <a:sym typeface="Symbol" pitchFamily="18" charset="2"/>
              </a:rPr>
              <a:t>3</a:t>
            </a:r>
          </a:p>
        </p:txBody>
      </p:sp>
      <p:sp>
        <p:nvSpPr>
          <p:cNvPr id="19471" name="Text Box 13"/>
          <p:cNvSpPr txBox="1">
            <a:spLocks noChangeArrowheads="1"/>
          </p:cNvSpPr>
          <p:nvPr/>
        </p:nvSpPr>
        <p:spPr bwMode="auto">
          <a:xfrm>
            <a:off x="1058863" y="4586288"/>
            <a:ext cx="322262" cy="519112"/>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r</a:t>
            </a:r>
          </a:p>
        </p:txBody>
      </p:sp>
      <p:sp>
        <p:nvSpPr>
          <p:cNvPr id="19472" name="Text Box 14"/>
          <p:cNvSpPr txBox="1">
            <a:spLocks noChangeArrowheads="1"/>
          </p:cNvSpPr>
          <p:nvPr/>
        </p:nvSpPr>
        <p:spPr bwMode="auto">
          <a:xfrm>
            <a:off x="2682875" y="4267200"/>
            <a:ext cx="382588" cy="519113"/>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s</a:t>
            </a:r>
          </a:p>
        </p:txBody>
      </p:sp>
      <p:grpSp>
        <p:nvGrpSpPr>
          <p:cNvPr id="22" name="Group 21"/>
          <p:cNvGrpSpPr/>
          <p:nvPr/>
        </p:nvGrpSpPr>
        <p:grpSpPr>
          <a:xfrm>
            <a:off x="5334000" y="2819400"/>
            <a:ext cx="2133600" cy="1447800"/>
            <a:chOff x="5334000" y="2819400"/>
            <a:chExt cx="2133600" cy="1447800"/>
          </a:xfrm>
        </p:grpSpPr>
        <p:sp>
          <p:nvSpPr>
            <p:cNvPr id="19473" name="Rectangle 15"/>
            <p:cNvSpPr>
              <a:spLocks noChangeArrowheads="1"/>
            </p:cNvSpPr>
            <p:nvPr/>
          </p:nvSpPr>
          <p:spPr bwMode="auto">
            <a:xfrm>
              <a:off x="6553200" y="28194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19474" name="Rectangle 16"/>
            <p:cNvSpPr>
              <a:spLocks noChangeArrowheads="1"/>
            </p:cNvSpPr>
            <p:nvPr/>
          </p:nvSpPr>
          <p:spPr bwMode="auto">
            <a:xfrm>
              <a:off x="7010400" y="28194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19475" name="Rectangle 17"/>
            <p:cNvSpPr>
              <a:spLocks noChangeArrowheads="1"/>
            </p:cNvSpPr>
            <p:nvPr/>
          </p:nvSpPr>
          <p:spPr bwMode="auto">
            <a:xfrm>
              <a:off x="6553200" y="3352800"/>
              <a:ext cx="457200" cy="914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latin typeface="Helvetica" pitchFamily="34" charset="0"/>
                  <a:sym typeface="Symbol" pitchFamily="18" charset="2"/>
                </a:rPr>
                <a:t></a:t>
              </a:r>
            </a:p>
            <a:p>
              <a:pPr algn="ctr" eaLnBrk="0" hangingPunct="0">
                <a:lnSpc>
                  <a:spcPct val="150000"/>
                </a:lnSpc>
              </a:pPr>
              <a:r>
                <a:rPr lang="en-US" sz="1800" b="1" i="1">
                  <a:latin typeface="Helvetica" pitchFamily="34" charset="0"/>
                  <a:sym typeface="Symbol" pitchFamily="18" charset="2"/>
                </a:rPr>
                <a:t></a:t>
              </a:r>
            </a:p>
          </p:txBody>
        </p:sp>
        <p:sp>
          <p:nvSpPr>
            <p:cNvPr id="19476" name="Rectangle 18"/>
            <p:cNvSpPr>
              <a:spLocks noChangeArrowheads="1"/>
            </p:cNvSpPr>
            <p:nvPr/>
          </p:nvSpPr>
          <p:spPr bwMode="auto">
            <a:xfrm>
              <a:off x="7010400" y="3352800"/>
              <a:ext cx="457200" cy="914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latin typeface="Helvetica" pitchFamily="34" charset="0"/>
                  <a:sym typeface="Symbol" pitchFamily="18" charset="2"/>
                </a:rPr>
                <a:t>1</a:t>
              </a:r>
            </a:p>
            <a:p>
              <a:pPr algn="ctr" eaLnBrk="0" hangingPunct="0">
                <a:lnSpc>
                  <a:spcPct val="150000"/>
                </a:lnSpc>
              </a:pPr>
              <a:r>
                <a:rPr lang="en-US" sz="1800" b="1" i="1">
                  <a:latin typeface="Helvetica" pitchFamily="34" charset="0"/>
                  <a:sym typeface="Symbol" pitchFamily="18" charset="2"/>
                </a:rPr>
                <a:t>1</a:t>
              </a:r>
            </a:p>
          </p:txBody>
        </p:sp>
        <p:sp>
          <p:nvSpPr>
            <p:cNvPr id="19477" name="Line 21"/>
            <p:cNvSpPr>
              <a:spLocks noChangeShapeType="1"/>
            </p:cNvSpPr>
            <p:nvPr/>
          </p:nvSpPr>
          <p:spPr bwMode="auto">
            <a:xfrm>
              <a:off x="5334000" y="3657600"/>
              <a:ext cx="990600" cy="0"/>
            </a:xfrm>
            <a:prstGeom prst="line">
              <a:avLst/>
            </a:prstGeom>
            <a:noFill/>
            <a:ln w="9525">
              <a:solidFill>
                <a:schemeClr val="tx1"/>
              </a:solidFill>
              <a:miter lim="800000"/>
              <a:headEnd/>
              <a:tailEnd type="triangle" w="med" len="me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457200" y="152400"/>
            <a:ext cx="8229600" cy="563562"/>
          </a:xfrm>
        </p:spPr>
        <p:txBody>
          <a:bodyPr>
            <a:normAutofit fontScale="90000"/>
          </a:bodyPr>
          <a:lstStyle/>
          <a:p>
            <a:pPr eaLnBrk="1" hangingPunct="1"/>
            <a:r>
              <a:rPr lang="en-US" b="1" dirty="0" smtClean="0"/>
              <a:t>Set-Intersection Operation</a:t>
            </a:r>
          </a:p>
        </p:txBody>
      </p:sp>
      <p:sp>
        <p:nvSpPr>
          <p:cNvPr id="20486" name="Rectangle 3"/>
          <p:cNvSpPr>
            <a:spLocks noGrp="1" noChangeArrowheads="1"/>
          </p:cNvSpPr>
          <p:nvPr>
            <p:ph type="body" idx="1"/>
          </p:nvPr>
        </p:nvSpPr>
        <p:spPr>
          <a:xfrm>
            <a:off x="457200" y="990600"/>
            <a:ext cx="8458200" cy="5257800"/>
          </a:xfrm>
        </p:spPr>
        <p:txBody>
          <a:bodyPr>
            <a:normAutofit lnSpcReduction="10000"/>
          </a:bodyPr>
          <a:lstStyle/>
          <a:p>
            <a:pPr eaLnBrk="1" hangingPunct="1">
              <a:lnSpc>
                <a:spcPct val="90000"/>
              </a:lnSpc>
            </a:pPr>
            <a:r>
              <a:rPr lang="en-US" dirty="0" smtClean="0"/>
              <a:t>Is denoted by: </a:t>
            </a:r>
            <a:r>
              <a:rPr lang="en-US" i="1" dirty="0" smtClean="0"/>
              <a:t>r</a:t>
            </a:r>
            <a:r>
              <a:rPr lang="en-US" dirty="0" smtClean="0"/>
              <a:t> </a:t>
            </a:r>
            <a:r>
              <a:rPr lang="en-US" dirty="0" smtClean="0">
                <a:sym typeface="Symbol" pitchFamily="18" charset="2"/>
              </a:rPr>
              <a:t> </a:t>
            </a:r>
            <a:r>
              <a:rPr lang="en-US" i="1" dirty="0" smtClean="0"/>
              <a:t>s</a:t>
            </a:r>
          </a:p>
          <a:p>
            <a:pPr eaLnBrk="1" hangingPunct="1">
              <a:lnSpc>
                <a:spcPct val="90000"/>
              </a:lnSpc>
              <a:buFont typeface="Wingdings" pitchFamily="2" charset="2"/>
              <a:buNone/>
            </a:pPr>
            <a:endParaRPr lang="en-US" sz="1000" dirty="0" smtClean="0"/>
          </a:p>
          <a:p>
            <a:pPr eaLnBrk="1" hangingPunct="1">
              <a:lnSpc>
                <a:spcPct val="90000"/>
              </a:lnSpc>
            </a:pPr>
            <a:r>
              <a:rPr lang="en-US" dirty="0" smtClean="0"/>
              <a:t>Is defined as: </a:t>
            </a:r>
            <a:r>
              <a:rPr lang="en-US" i="1" dirty="0" smtClean="0"/>
              <a:t>r</a:t>
            </a:r>
            <a:r>
              <a:rPr lang="en-US" dirty="0" smtClean="0"/>
              <a:t> </a:t>
            </a:r>
            <a:r>
              <a:rPr lang="en-US" dirty="0" smtClean="0">
                <a:sym typeface="Symbol" pitchFamily="18" charset="2"/>
              </a:rPr>
              <a:t></a:t>
            </a:r>
            <a:r>
              <a:rPr lang="en-US" dirty="0" smtClean="0"/>
              <a:t> </a:t>
            </a:r>
            <a:r>
              <a:rPr lang="en-US" i="1" dirty="0" smtClean="0"/>
              <a:t>s</a:t>
            </a:r>
            <a:r>
              <a:rPr lang="en-US" dirty="0" smtClean="0"/>
              <a:t> ={ </a:t>
            </a:r>
            <a:r>
              <a:rPr lang="en-US" i="1" dirty="0" smtClean="0"/>
              <a:t>t </a:t>
            </a:r>
            <a:r>
              <a:rPr lang="en-US" dirty="0" smtClean="0"/>
              <a:t>| </a:t>
            </a:r>
            <a:r>
              <a:rPr lang="en-US" i="1" dirty="0" smtClean="0"/>
              <a:t>t</a:t>
            </a:r>
            <a:r>
              <a:rPr lang="en-US" dirty="0" smtClean="0"/>
              <a:t> </a:t>
            </a:r>
            <a:r>
              <a:rPr lang="en-US" dirty="0" smtClean="0">
                <a:sym typeface="Symbol" pitchFamily="18" charset="2"/>
              </a:rPr>
              <a:t></a:t>
            </a:r>
            <a:r>
              <a:rPr lang="en-US" dirty="0" smtClean="0"/>
              <a:t> </a:t>
            </a:r>
            <a:r>
              <a:rPr lang="en-US" i="1" dirty="0" smtClean="0"/>
              <a:t>r</a:t>
            </a:r>
            <a:r>
              <a:rPr lang="en-US" dirty="0" smtClean="0"/>
              <a:t> </a:t>
            </a:r>
            <a:r>
              <a:rPr lang="en-US" b="1" dirty="0" smtClean="0"/>
              <a:t>and</a:t>
            </a:r>
            <a:r>
              <a:rPr lang="en-US" dirty="0" smtClean="0"/>
              <a:t> </a:t>
            </a:r>
            <a:r>
              <a:rPr lang="en-US" i="1" dirty="0" smtClean="0"/>
              <a:t>t</a:t>
            </a:r>
            <a:r>
              <a:rPr lang="en-US" dirty="0" smtClean="0"/>
              <a:t> </a:t>
            </a:r>
            <a:r>
              <a:rPr lang="en-US" dirty="0" smtClean="0">
                <a:sym typeface="Symbol" pitchFamily="18" charset="2"/>
              </a:rPr>
              <a:t></a:t>
            </a:r>
            <a:r>
              <a:rPr lang="en-US" dirty="0" smtClean="0"/>
              <a:t> </a:t>
            </a:r>
            <a:r>
              <a:rPr lang="en-US" i="1" dirty="0" smtClean="0"/>
              <a:t>s</a:t>
            </a:r>
            <a:r>
              <a:rPr lang="en-US" dirty="0" smtClean="0"/>
              <a:t> }</a:t>
            </a:r>
          </a:p>
          <a:p>
            <a:pPr eaLnBrk="1" hangingPunct="1">
              <a:lnSpc>
                <a:spcPct val="90000"/>
              </a:lnSpc>
              <a:buFont typeface="Wingdings" pitchFamily="2" charset="2"/>
              <a:buNone/>
            </a:pPr>
            <a:endParaRPr lang="en-US" sz="1000" dirty="0" smtClean="0"/>
          </a:p>
          <a:p>
            <a:pPr algn="just" eaLnBrk="1" hangingPunct="1">
              <a:lnSpc>
                <a:spcPct val="90000"/>
              </a:lnSpc>
            </a:pPr>
            <a:r>
              <a:rPr lang="en-US" dirty="0" smtClean="0"/>
              <a:t>The result of </a:t>
            </a:r>
            <a:r>
              <a:rPr lang="en-US" i="1" dirty="0" smtClean="0"/>
              <a:t>r</a:t>
            </a:r>
            <a:r>
              <a:rPr lang="en-US" dirty="0" smtClean="0"/>
              <a:t> </a:t>
            </a:r>
            <a:r>
              <a:rPr lang="en-US" dirty="0" smtClean="0">
                <a:sym typeface="Symbol" pitchFamily="18" charset="2"/>
              </a:rPr>
              <a:t></a:t>
            </a:r>
            <a:r>
              <a:rPr lang="en-US" dirty="0" smtClean="0"/>
              <a:t> </a:t>
            </a:r>
            <a:r>
              <a:rPr lang="en-US" i="1" dirty="0" smtClean="0"/>
              <a:t>s</a:t>
            </a:r>
            <a:r>
              <a:rPr lang="en-US" dirty="0" smtClean="0"/>
              <a:t>  will include all the </a:t>
            </a:r>
            <a:r>
              <a:rPr lang="en-US" dirty="0" err="1" smtClean="0"/>
              <a:t>tuples</a:t>
            </a:r>
            <a:r>
              <a:rPr lang="en-US" dirty="0" smtClean="0"/>
              <a:t> that are in both </a:t>
            </a:r>
            <a:r>
              <a:rPr lang="en-US" i="1" dirty="0" smtClean="0"/>
              <a:t>r</a:t>
            </a:r>
            <a:r>
              <a:rPr lang="en-US" dirty="0" smtClean="0"/>
              <a:t> and </a:t>
            </a:r>
            <a:r>
              <a:rPr lang="en-US" i="1" dirty="0" smtClean="0"/>
              <a:t>s.</a:t>
            </a:r>
          </a:p>
          <a:p>
            <a:pPr eaLnBrk="1" hangingPunct="1">
              <a:lnSpc>
                <a:spcPct val="90000"/>
              </a:lnSpc>
              <a:buFont typeface="Wingdings" pitchFamily="2" charset="2"/>
              <a:buNone/>
            </a:pPr>
            <a:endParaRPr lang="en-US" sz="1000" i="1" dirty="0" smtClean="0"/>
          </a:p>
          <a:p>
            <a:pPr eaLnBrk="1" hangingPunct="1">
              <a:lnSpc>
                <a:spcPct val="90000"/>
              </a:lnSpc>
            </a:pPr>
            <a:r>
              <a:rPr lang="en-US" i="1" dirty="0" smtClean="0"/>
              <a:t>r</a:t>
            </a:r>
            <a:r>
              <a:rPr lang="en-US" dirty="0" smtClean="0"/>
              <a:t> and </a:t>
            </a:r>
            <a:r>
              <a:rPr lang="en-US" i="1" dirty="0" smtClean="0"/>
              <a:t>s</a:t>
            </a:r>
            <a:r>
              <a:rPr lang="en-US" dirty="0" smtClean="0"/>
              <a:t> must be union compatible.</a:t>
            </a:r>
          </a:p>
          <a:p>
            <a:pPr eaLnBrk="1" hangingPunct="1">
              <a:lnSpc>
                <a:spcPct val="90000"/>
              </a:lnSpc>
              <a:buFont typeface="Wingdings" pitchFamily="2" charset="2"/>
              <a:buNone/>
            </a:pPr>
            <a:endParaRPr lang="en-US" sz="1000" dirty="0" smtClean="0"/>
          </a:p>
          <a:p>
            <a:pPr eaLnBrk="1" hangingPunct="1">
              <a:lnSpc>
                <a:spcPct val="90000"/>
              </a:lnSpc>
            </a:pPr>
            <a:r>
              <a:rPr lang="en-US" dirty="0" smtClean="0"/>
              <a:t>Intersection is: </a:t>
            </a:r>
          </a:p>
          <a:p>
            <a:pPr lvl="1" eaLnBrk="1" hangingPunct="1">
              <a:lnSpc>
                <a:spcPct val="90000"/>
              </a:lnSpc>
            </a:pPr>
            <a:r>
              <a:rPr lang="en-US" b="1" dirty="0" smtClean="0"/>
              <a:t>Commutative:</a:t>
            </a:r>
            <a:r>
              <a:rPr lang="en-US" dirty="0" smtClean="0"/>
              <a:t> 	</a:t>
            </a:r>
            <a:r>
              <a:rPr lang="en-US" i="1" dirty="0" smtClean="0"/>
              <a:t>r</a:t>
            </a:r>
            <a:r>
              <a:rPr lang="en-US" dirty="0" smtClean="0"/>
              <a:t> </a:t>
            </a:r>
            <a:r>
              <a:rPr lang="en-US" dirty="0" smtClean="0">
                <a:sym typeface="Symbol" pitchFamily="18" charset="2"/>
              </a:rPr>
              <a:t></a:t>
            </a:r>
            <a:r>
              <a:rPr lang="en-US" dirty="0" smtClean="0"/>
              <a:t> </a:t>
            </a:r>
            <a:r>
              <a:rPr lang="en-US" i="1" dirty="0" smtClean="0"/>
              <a:t>s</a:t>
            </a:r>
            <a:r>
              <a:rPr lang="en-US" dirty="0" smtClean="0"/>
              <a:t>  = </a:t>
            </a:r>
            <a:r>
              <a:rPr lang="en-US" i="1" dirty="0" smtClean="0"/>
              <a:t>s</a:t>
            </a:r>
            <a:r>
              <a:rPr lang="en-US" dirty="0" smtClean="0"/>
              <a:t> </a:t>
            </a:r>
            <a:r>
              <a:rPr lang="en-US" dirty="0" smtClean="0">
                <a:sym typeface="Symbol" pitchFamily="18" charset="2"/>
              </a:rPr>
              <a:t></a:t>
            </a:r>
            <a:r>
              <a:rPr lang="en-US" dirty="0" smtClean="0"/>
              <a:t> </a:t>
            </a:r>
            <a:r>
              <a:rPr lang="en-US" i="1" dirty="0" smtClean="0"/>
              <a:t>r</a:t>
            </a:r>
          </a:p>
          <a:p>
            <a:pPr lvl="1" eaLnBrk="1" hangingPunct="1">
              <a:lnSpc>
                <a:spcPct val="90000"/>
              </a:lnSpc>
            </a:pPr>
            <a:r>
              <a:rPr lang="en-US" b="1" dirty="0" smtClean="0"/>
              <a:t>Associative:</a:t>
            </a:r>
            <a:r>
              <a:rPr lang="en-US" b="1" i="1" dirty="0" smtClean="0"/>
              <a:t> </a:t>
            </a:r>
            <a:r>
              <a:rPr lang="en-US" dirty="0" smtClean="0"/>
              <a:t> 		</a:t>
            </a:r>
            <a:r>
              <a:rPr lang="en-US" i="1" dirty="0" smtClean="0"/>
              <a:t>r</a:t>
            </a:r>
            <a:r>
              <a:rPr lang="en-US" dirty="0" smtClean="0"/>
              <a:t> </a:t>
            </a:r>
            <a:r>
              <a:rPr lang="en-US" dirty="0" smtClean="0">
                <a:sym typeface="Symbol" pitchFamily="18" charset="2"/>
              </a:rPr>
              <a:t></a:t>
            </a:r>
            <a:r>
              <a:rPr lang="en-US" dirty="0" smtClean="0"/>
              <a:t> (</a:t>
            </a:r>
            <a:r>
              <a:rPr lang="en-US" i="1" dirty="0" smtClean="0"/>
              <a:t>s</a:t>
            </a:r>
            <a:r>
              <a:rPr lang="en-US" dirty="0" smtClean="0"/>
              <a:t>  </a:t>
            </a:r>
            <a:r>
              <a:rPr lang="en-US" dirty="0" smtClean="0">
                <a:sym typeface="Symbol" pitchFamily="18" charset="2"/>
              </a:rPr>
              <a:t></a:t>
            </a:r>
            <a:r>
              <a:rPr lang="en-US" dirty="0" smtClean="0"/>
              <a:t> </a:t>
            </a:r>
            <a:r>
              <a:rPr lang="en-US" i="1" dirty="0" smtClean="0"/>
              <a:t>w)</a:t>
            </a:r>
            <a:r>
              <a:rPr lang="en-US" dirty="0" smtClean="0"/>
              <a:t>  = (</a:t>
            </a:r>
            <a:r>
              <a:rPr lang="en-US" i="1" dirty="0" smtClean="0"/>
              <a:t>r</a:t>
            </a:r>
            <a:r>
              <a:rPr lang="en-US" dirty="0" smtClean="0"/>
              <a:t> </a:t>
            </a:r>
            <a:r>
              <a:rPr lang="en-US" dirty="0" smtClean="0">
                <a:sym typeface="Symbol" pitchFamily="18" charset="2"/>
              </a:rPr>
              <a:t></a:t>
            </a:r>
            <a:r>
              <a:rPr lang="en-US" dirty="0" smtClean="0"/>
              <a:t> </a:t>
            </a:r>
            <a:r>
              <a:rPr lang="en-US" i="1" dirty="0" smtClean="0"/>
              <a:t>s)</a:t>
            </a:r>
            <a:r>
              <a:rPr lang="en-US" dirty="0" smtClean="0"/>
              <a:t>  </a:t>
            </a:r>
            <a:r>
              <a:rPr lang="en-US" dirty="0" smtClean="0">
                <a:sym typeface="Symbol" pitchFamily="18" charset="2"/>
              </a:rPr>
              <a:t></a:t>
            </a:r>
            <a:r>
              <a:rPr lang="en-US" dirty="0" smtClean="0"/>
              <a:t> </a:t>
            </a:r>
            <a:r>
              <a:rPr lang="en-US" i="1" dirty="0" smtClean="0"/>
              <a:t>w</a:t>
            </a:r>
            <a:r>
              <a:rPr lang="en-US" dirty="0" smtClean="0"/>
              <a:t> </a:t>
            </a:r>
          </a:p>
          <a:p>
            <a:pPr lvl="1" eaLnBrk="1" hangingPunct="1">
              <a:lnSpc>
                <a:spcPct val="90000"/>
              </a:lnSpc>
              <a:buFont typeface="Wingdings" pitchFamily="2" charset="2"/>
              <a:buNone/>
            </a:pPr>
            <a:endParaRPr lang="en-US" sz="1000" dirty="0" smtClean="0"/>
          </a:p>
          <a:p>
            <a:pPr eaLnBrk="1" hangingPunct="1">
              <a:lnSpc>
                <a:spcPct val="90000"/>
              </a:lnSpc>
            </a:pPr>
            <a:r>
              <a:rPr lang="en-US" dirty="0" smtClean="0"/>
              <a:t>Note: </a:t>
            </a:r>
            <a:r>
              <a:rPr lang="en-US" i="1" dirty="0" smtClean="0"/>
              <a:t>r</a:t>
            </a:r>
            <a:r>
              <a:rPr lang="en-US" dirty="0" smtClean="0"/>
              <a:t> </a:t>
            </a:r>
            <a:r>
              <a:rPr lang="en-US" dirty="0" smtClean="0">
                <a:sym typeface="Symbol" pitchFamily="18" charset="2"/>
              </a:rPr>
              <a:t></a:t>
            </a:r>
            <a:r>
              <a:rPr lang="en-US" dirty="0" smtClean="0"/>
              <a:t> </a:t>
            </a:r>
            <a:r>
              <a:rPr lang="en-US" i="1" dirty="0" smtClean="0"/>
              <a:t>s</a:t>
            </a:r>
            <a:r>
              <a:rPr lang="en-US" dirty="0" smtClean="0"/>
              <a:t> = </a:t>
            </a:r>
            <a:r>
              <a:rPr lang="en-US" i="1" dirty="0" smtClean="0"/>
              <a:t>r</a:t>
            </a:r>
            <a:r>
              <a:rPr lang="en-US" dirty="0" smtClean="0"/>
              <a:t> - (</a:t>
            </a:r>
            <a:r>
              <a:rPr lang="en-US" i="1" dirty="0" smtClean="0"/>
              <a:t>r</a:t>
            </a:r>
            <a:r>
              <a:rPr lang="en-US" dirty="0" smtClean="0"/>
              <a:t> - </a:t>
            </a:r>
            <a:r>
              <a:rPr lang="en-US" i="1" dirty="0" smtClean="0"/>
              <a:t>s</a:t>
            </a:r>
            <a:r>
              <a:rPr lang="en-US"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normAutofit fontScale="90000"/>
          </a:bodyPr>
          <a:lstStyle/>
          <a:p>
            <a:pPr eaLnBrk="1" hangingPunct="1"/>
            <a:r>
              <a:rPr lang="en-US" b="1" dirty="0" smtClean="0"/>
              <a:t>Set-Intersection Operation - Example</a:t>
            </a:r>
          </a:p>
        </p:txBody>
      </p:sp>
      <p:sp>
        <p:nvSpPr>
          <p:cNvPr id="21510" name="Rectangle 4"/>
          <p:cNvSpPr>
            <a:spLocks noChangeArrowheads="1"/>
          </p:cNvSpPr>
          <p:nvPr/>
        </p:nvSpPr>
        <p:spPr bwMode="auto">
          <a:xfrm>
            <a:off x="695325" y="2930525"/>
            <a:ext cx="1046163" cy="43815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1511" name="Text Box 5"/>
          <p:cNvSpPr txBox="1">
            <a:spLocks noChangeArrowheads="1"/>
          </p:cNvSpPr>
          <p:nvPr/>
        </p:nvSpPr>
        <p:spPr bwMode="auto">
          <a:xfrm>
            <a:off x="706438" y="2989263"/>
            <a:ext cx="952500" cy="366712"/>
          </a:xfrm>
          <a:prstGeom prst="rect">
            <a:avLst/>
          </a:prstGeom>
          <a:solidFill>
            <a:srgbClr val="DDDDDD"/>
          </a:solidFill>
          <a:ln w="9525">
            <a:noFill/>
            <a:miter lim="800000"/>
            <a:headEnd/>
            <a:tailEnd/>
          </a:ln>
        </p:spPr>
        <p:txBody>
          <a:bodyPr wrap="none">
            <a:spAutoFit/>
          </a:bodyPr>
          <a:lstStyle/>
          <a:p>
            <a:pPr algn="ctr" eaLnBrk="0" hangingPunct="0"/>
            <a:r>
              <a:rPr lang="en-US" sz="1800" b="1">
                <a:latin typeface="Helvetica" pitchFamily="34" charset="0"/>
              </a:rPr>
              <a:t>A       B</a:t>
            </a:r>
          </a:p>
        </p:txBody>
      </p:sp>
      <p:sp>
        <p:nvSpPr>
          <p:cNvPr id="21512" name="Line 6"/>
          <p:cNvSpPr>
            <a:spLocks noChangeShapeType="1"/>
          </p:cNvSpPr>
          <p:nvPr/>
        </p:nvSpPr>
        <p:spPr bwMode="auto">
          <a:xfrm>
            <a:off x="1201738" y="2940050"/>
            <a:ext cx="0" cy="422275"/>
          </a:xfrm>
          <a:prstGeom prst="line">
            <a:avLst/>
          </a:prstGeom>
          <a:noFill/>
          <a:ln w="9525">
            <a:solidFill>
              <a:schemeClr val="tx1"/>
            </a:solidFill>
            <a:round/>
            <a:headEnd/>
            <a:tailEnd/>
          </a:ln>
        </p:spPr>
        <p:txBody>
          <a:bodyPr wrap="none" anchor="ctr"/>
          <a:lstStyle/>
          <a:p>
            <a:endParaRPr lang="en-US"/>
          </a:p>
        </p:txBody>
      </p:sp>
      <p:sp>
        <p:nvSpPr>
          <p:cNvPr id="21513" name="Rectangle 7"/>
          <p:cNvSpPr>
            <a:spLocks noChangeArrowheads="1"/>
          </p:cNvSpPr>
          <p:nvPr/>
        </p:nvSpPr>
        <p:spPr bwMode="auto">
          <a:xfrm>
            <a:off x="685800" y="3406775"/>
            <a:ext cx="1046163" cy="9683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514" name="Line 8"/>
          <p:cNvSpPr>
            <a:spLocks noChangeShapeType="1"/>
          </p:cNvSpPr>
          <p:nvPr/>
        </p:nvSpPr>
        <p:spPr bwMode="auto">
          <a:xfrm>
            <a:off x="1192213" y="3416300"/>
            <a:ext cx="1587" cy="952500"/>
          </a:xfrm>
          <a:prstGeom prst="line">
            <a:avLst/>
          </a:prstGeom>
          <a:noFill/>
          <a:ln w="9525">
            <a:solidFill>
              <a:schemeClr val="tx1"/>
            </a:solidFill>
            <a:round/>
            <a:headEnd/>
            <a:tailEnd/>
          </a:ln>
        </p:spPr>
        <p:txBody>
          <a:bodyPr wrap="none" anchor="ctr"/>
          <a:lstStyle/>
          <a:p>
            <a:endParaRPr lang="en-US"/>
          </a:p>
        </p:txBody>
      </p:sp>
      <p:sp>
        <p:nvSpPr>
          <p:cNvPr id="21515" name="Text Box 9"/>
          <p:cNvSpPr txBox="1">
            <a:spLocks noChangeArrowheads="1"/>
          </p:cNvSpPr>
          <p:nvPr/>
        </p:nvSpPr>
        <p:spPr bwMode="auto">
          <a:xfrm>
            <a:off x="762000" y="3414713"/>
            <a:ext cx="328613" cy="915987"/>
          </a:xfrm>
          <a:prstGeom prst="rect">
            <a:avLst/>
          </a:prstGeom>
          <a:noFill/>
          <a:ln w="9525">
            <a:noFill/>
            <a:miter lim="800000"/>
            <a:headEnd/>
            <a:tailEnd/>
          </a:ln>
        </p:spPr>
        <p:txBody>
          <a:bodyPr wrap="none">
            <a:spAutoFit/>
          </a:bodyPr>
          <a:lstStyle/>
          <a:p>
            <a:pPr algn="ctr" eaLnBrk="0" hangingPunct="0"/>
            <a:r>
              <a:rPr lang="en-US" sz="1800" b="1" dirty="0">
                <a:latin typeface="Helvetica" pitchFamily="34" charset="0"/>
                <a:sym typeface="Symbol" pitchFamily="18" charset="2"/>
              </a:rPr>
              <a:t></a:t>
            </a:r>
          </a:p>
          <a:p>
            <a:pPr algn="ctr" eaLnBrk="0" hangingPunct="0"/>
            <a:r>
              <a:rPr lang="en-US" sz="1800" b="1" dirty="0">
                <a:solidFill>
                  <a:srgbClr val="FF0000"/>
                </a:solidFill>
                <a:latin typeface="Helvetica" pitchFamily="34" charset="0"/>
                <a:sym typeface="Symbol" pitchFamily="18" charset="2"/>
              </a:rPr>
              <a:t></a:t>
            </a:r>
          </a:p>
          <a:p>
            <a:pPr algn="ctr" eaLnBrk="0" hangingPunct="0"/>
            <a:r>
              <a:rPr lang="en-US" sz="1800" b="1" dirty="0">
                <a:latin typeface="Helvetica" pitchFamily="34" charset="0"/>
                <a:sym typeface="Symbol" pitchFamily="18" charset="2"/>
              </a:rPr>
              <a:t></a:t>
            </a:r>
          </a:p>
        </p:txBody>
      </p:sp>
      <p:sp>
        <p:nvSpPr>
          <p:cNvPr id="21516" name="Text Box 10"/>
          <p:cNvSpPr txBox="1">
            <a:spLocks noChangeArrowheads="1"/>
          </p:cNvSpPr>
          <p:nvPr/>
        </p:nvSpPr>
        <p:spPr bwMode="auto">
          <a:xfrm>
            <a:off x="1257300" y="3438525"/>
            <a:ext cx="311150" cy="915988"/>
          </a:xfrm>
          <a:prstGeom prst="rect">
            <a:avLst/>
          </a:prstGeom>
          <a:noFill/>
          <a:ln w="9525">
            <a:noFill/>
            <a:miter lim="800000"/>
            <a:headEnd/>
            <a:tailEnd/>
          </a:ln>
        </p:spPr>
        <p:txBody>
          <a:bodyPr wrap="none">
            <a:spAutoFit/>
          </a:bodyPr>
          <a:lstStyle/>
          <a:p>
            <a:pPr algn="ctr" eaLnBrk="0" hangingPunct="0"/>
            <a:r>
              <a:rPr lang="en-US" sz="1800" b="1" dirty="0">
                <a:latin typeface="Helvetica" pitchFamily="34" charset="0"/>
              </a:rPr>
              <a:t>1</a:t>
            </a:r>
          </a:p>
          <a:p>
            <a:pPr algn="ctr" eaLnBrk="0" hangingPunct="0"/>
            <a:r>
              <a:rPr lang="en-US" sz="1800" b="1" dirty="0">
                <a:solidFill>
                  <a:srgbClr val="FF0000"/>
                </a:solidFill>
                <a:latin typeface="Helvetica" pitchFamily="34" charset="0"/>
              </a:rPr>
              <a:t>2</a:t>
            </a:r>
          </a:p>
          <a:p>
            <a:pPr algn="ctr" eaLnBrk="0" hangingPunct="0"/>
            <a:r>
              <a:rPr lang="en-US" sz="1800" b="1" dirty="0">
                <a:latin typeface="Helvetica" pitchFamily="34" charset="0"/>
              </a:rPr>
              <a:t>1</a:t>
            </a:r>
          </a:p>
        </p:txBody>
      </p:sp>
      <p:sp>
        <p:nvSpPr>
          <p:cNvPr id="21517" name="Rectangle 11"/>
          <p:cNvSpPr>
            <a:spLocks noChangeArrowheads="1"/>
          </p:cNvSpPr>
          <p:nvPr/>
        </p:nvSpPr>
        <p:spPr bwMode="auto">
          <a:xfrm>
            <a:off x="2295525" y="2971800"/>
            <a:ext cx="1046163" cy="43815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1518" name="Text Box 12"/>
          <p:cNvSpPr txBox="1">
            <a:spLocks noChangeArrowheads="1"/>
          </p:cNvSpPr>
          <p:nvPr/>
        </p:nvSpPr>
        <p:spPr bwMode="auto">
          <a:xfrm>
            <a:off x="2247900" y="3030538"/>
            <a:ext cx="1016000" cy="366712"/>
          </a:xfrm>
          <a:prstGeom prst="rect">
            <a:avLst/>
          </a:prstGeom>
          <a:solidFill>
            <a:srgbClr val="DDDDDD"/>
          </a:solidFill>
          <a:ln w="9525">
            <a:noFill/>
            <a:miter lim="800000"/>
            <a:headEnd/>
            <a:tailEnd/>
          </a:ln>
        </p:spPr>
        <p:txBody>
          <a:bodyPr wrap="none">
            <a:spAutoFit/>
          </a:bodyPr>
          <a:lstStyle/>
          <a:p>
            <a:pPr algn="ctr" eaLnBrk="0" hangingPunct="0"/>
            <a:r>
              <a:rPr lang="en-US" sz="1800" b="1">
                <a:latin typeface="Helvetica" pitchFamily="34" charset="0"/>
              </a:rPr>
              <a:t> A       B</a:t>
            </a:r>
          </a:p>
        </p:txBody>
      </p:sp>
      <p:sp>
        <p:nvSpPr>
          <p:cNvPr id="21519" name="Line 13"/>
          <p:cNvSpPr>
            <a:spLocks noChangeShapeType="1"/>
          </p:cNvSpPr>
          <p:nvPr/>
        </p:nvSpPr>
        <p:spPr bwMode="auto">
          <a:xfrm>
            <a:off x="2774950" y="2981325"/>
            <a:ext cx="0" cy="422275"/>
          </a:xfrm>
          <a:prstGeom prst="line">
            <a:avLst/>
          </a:prstGeom>
          <a:noFill/>
          <a:ln w="9525">
            <a:solidFill>
              <a:schemeClr val="tx1"/>
            </a:solidFill>
            <a:round/>
            <a:headEnd/>
            <a:tailEnd/>
          </a:ln>
        </p:spPr>
        <p:txBody>
          <a:bodyPr wrap="none" anchor="ctr"/>
          <a:lstStyle/>
          <a:p>
            <a:endParaRPr lang="en-US"/>
          </a:p>
        </p:txBody>
      </p:sp>
      <p:sp>
        <p:nvSpPr>
          <p:cNvPr id="21520" name="Rectangle 14"/>
          <p:cNvSpPr>
            <a:spLocks noChangeArrowheads="1"/>
          </p:cNvSpPr>
          <p:nvPr/>
        </p:nvSpPr>
        <p:spPr bwMode="auto">
          <a:xfrm>
            <a:off x="2286000" y="3475038"/>
            <a:ext cx="1046163" cy="70167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521" name="Line 15"/>
          <p:cNvSpPr>
            <a:spLocks noChangeShapeType="1"/>
          </p:cNvSpPr>
          <p:nvPr/>
        </p:nvSpPr>
        <p:spPr bwMode="auto">
          <a:xfrm>
            <a:off x="2792413" y="3484563"/>
            <a:ext cx="1587" cy="685800"/>
          </a:xfrm>
          <a:prstGeom prst="line">
            <a:avLst/>
          </a:prstGeom>
          <a:noFill/>
          <a:ln w="9525">
            <a:solidFill>
              <a:schemeClr val="tx1"/>
            </a:solidFill>
            <a:round/>
            <a:headEnd/>
            <a:tailEnd/>
          </a:ln>
        </p:spPr>
        <p:txBody>
          <a:bodyPr wrap="none" anchor="ctr"/>
          <a:lstStyle/>
          <a:p>
            <a:endParaRPr lang="en-US"/>
          </a:p>
        </p:txBody>
      </p:sp>
      <p:sp>
        <p:nvSpPr>
          <p:cNvPr id="21522" name="Text Box 16"/>
          <p:cNvSpPr txBox="1">
            <a:spLocks noChangeArrowheads="1"/>
          </p:cNvSpPr>
          <p:nvPr/>
        </p:nvSpPr>
        <p:spPr bwMode="auto">
          <a:xfrm>
            <a:off x="2374900" y="3482975"/>
            <a:ext cx="328613" cy="641350"/>
          </a:xfrm>
          <a:prstGeom prst="rect">
            <a:avLst/>
          </a:prstGeom>
          <a:noFill/>
          <a:ln w="9525">
            <a:noFill/>
            <a:miter lim="800000"/>
            <a:headEnd/>
            <a:tailEnd/>
          </a:ln>
        </p:spPr>
        <p:txBody>
          <a:bodyPr wrap="none">
            <a:spAutoFit/>
          </a:bodyPr>
          <a:lstStyle/>
          <a:p>
            <a:pPr algn="ctr" eaLnBrk="0" hangingPunct="0"/>
            <a:r>
              <a:rPr lang="en-US" sz="1800" b="1" dirty="0">
                <a:solidFill>
                  <a:srgbClr val="FF0000"/>
                </a:solidFill>
                <a:latin typeface="Helvetica" pitchFamily="34" charset="0"/>
                <a:sym typeface="Symbol" pitchFamily="18" charset="2"/>
              </a:rPr>
              <a:t></a:t>
            </a:r>
          </a:p>
          <a:p>
            <a:pPr algn="ctr" eaLnBrk="0" hangingPunct="0"/>
            <a:r>
              <a:rPr lang="en-US" sz="1800" b="1" dirty="0">
                <a:latin typeface="Helvetica" pitchFamily="34" charset="0"/>
                <a:sym typeface="Symbol" pitchFamily="18" charset="2"/>
              </a:rPr>
              <a:t></a:t>
            </a:r>
          </a:p>
        </p:txBody>
      </p:sp>
      <p:sp>
        <p:nvSpPr>
          <p:cNvPr id="21523" name="Text Box 17"/>
          <p:cNvSpPr txBox="1">
            <a:spLocks noChangeArrowheads="1"/>
          </p:cNvSpPr>
          <p:nvPr/>
        </p:nvSpPr>
        <p:spPr bwMode="auto">
          <a:xfrm>
            <a:off x="2857500" y="3506788"/>
            <a:ext cx="311150" cy="641350"/>
          </a:xfrm>
          <a:prstGeom prst="rect">
            <a:avLst/>
          </a:prstGeom>
          <a:noFill/>
          <a:ln w="9525">
            <a:noFill/>
            <a:miter lim="800000"/>
            <a:headEnd/>
            <a:tailEnd/>
          </a:ln>
        </p:spPr>
        <p:txBody>
          <a:bodyPr wrap="none">
            <a:spAutoFit/>
          </a:bodyPr>
          <a:lstStyle/>
          <a:p>
            <a:pPr algn="ctr" eaLnBrk="0" hangingPunct="0"/>
            <a:r>
              <a:rPr lang="en-US" sz="1800" b="1" dirty="0">
                <a:solidFill>
                  <a:srgbClr val="FF0000"/>
                </a:solidFill>
                <a:latin typeface="Helvetica" pitchFamily="34" charset="0"/>
              </a:rPr>
              <a:t>2</a:t>
            </a:r>
          </a:p>
          <a:p>
            <a:pPr algn="ctr" eaLnBrk="0" hangingPunct="0"/>
            <a:r>
              <a:rPr lang="en-US" sz="1800" b="1" dirty="0">
                <a:latin typeface="Helvetica" pitchFamily="34" charset="0"/>
              </a:rPr>
              <a:t>3</a:t>
            </a:r>
          </a:p>
        </p:txBody>
      </p:sp>
      <p:sp>
        <p:nvSpPr>
          <p:cNvPr id="21524" name="Text Box 18"/>
          <p:cNvSpPr txBox="1">
            <a:spLocks noChangeArrowheads="1"/>
          </p:cNvSpPr>
          <p:nvPr/>
        </p:nvSpPr>
        <p:spPr bwMode="auto">
          <a:xfrm>
            <a:off x="1014413" y="4281488"/>
            <a:ext cx="322262" cy="519112"/>
          </a:xfrm>
          <a:prstGeom prst="rect">
            <a:avLst/>
          </a:prstGeom>
          <a:noFill/>
          <a:ln w="9525">
            <a:noFill/>
            <a:miter lim="800000"/>
            <a:headEnd/>
            <a:tailEnd/>
          </a:ln>
        </p:spPr>
        <p:txBody>
          <a:bodyPr wrap="none">
            <a:spAutoFit/>
          </a:bodyPr>
          <a:lstStyle/>
          <a:p>
            <a:pPr algn="ctr" eaLnBrk="0" hangingPunct="0"/>
            <a:r>
              <a:rPr lang="en-US" sz="2800" b="1" i="1">
                <a:latin typeface="Helvetica" pitchFamily="34" charset="0"/>
              </a:rPr>
              <a:t>r</a:t>
            </a:r>
            <a:endParaRPr lang="en-US" sz="2800" b="1">
              <a:latin typeface="Helvetica" pitchFamily="34" charset="0"/>
            </a:endParaRPr>
          </a:p>
        </p:txBody>
      </p:sp>
      <p:sp>
        <p:nvSpPr>
          <p:cNvPr id="21525" name="Text Box 19"/>
          <p:cNvSpPr txBox="1">
            <a:spLocks noChangeArrowheads="1"/>
          </p:cNvSpPr>
          <p:nvPr/>
        </p:nvSpPr>
        <p:spPr bwMode="auto">
          <a:xfrm>
            <a:off x="2538413" y="4052888"/>
            <a:ext cx="382587" cy="519112"/>
          </a:xfrm>
          <a:prstGeom prst="rect">
            <a:avLst/>
          </a:prstGeom>
          <a:noFill/>
          <a:ln w="9525">
            <a:noFill/>
            <a:miter lim="800000"/>
            <a:headEnd/>
            <a:tailEnd/>
          </a:ln>
        </p:spPr>
        <p:txBody>
          <a:bodyPr wrap="none">
            <a:spAutoFit/>
          </a:bodyPr>
          <a:lstStyle/>
          <a:p>
            <a:pPr algn="ctr" eaLnBrk="0" hangingPunct="0"/>
            <a:r>
              <a:rPr lang="en-US" sz="2800" b="1" i="1">
                <a:latin typeface="Helvetica" pitchFamily="34" charset="0"/>
              </a:rPr>
              <a:t>s</a:t>
            </a:r>
            <a:endParaRPr lang="en-US" sz="2800" b="1">
              <a:latin typeface="Helvetica" pitchFamily="34" charset="0"/>
            </a:endParaRPr>
          </a:p>
        </p:txBody>
      </p:sp>
      <p:sp>
        <p:nvSpPr>
          <p:cNvPr id="21528" name="Line 22"/>
          <p:cNvSpPr>
            <a:spLocks noChangeShapeType="1"/>
          </p:cNvSpPr>
          <p:nvPr/>
        </p:nvSpPr>
        <p:spPr bwMode="auto">
          <a:xfrm>
            <a:off x="6781800" y="2911475"/>
            <a:ext cx="0" cy="422275"/>
          </a:xfrm>
          <a:prstGeom prst="line">
            <a:avLst/>
          </a:prstGeom>
          <a:noFill/>
          <a:ln w="9525">
            <a:solidFill>
              <a:schemeClr val="tx1"/>
            </a:solidFill>
            <a:round/>
            <a:headEnd/>
            <a:tailEnd/>
          </a:ln>
        </p:spPr>
        <p:txBody>
          <a:bodyPr wrap="none" anchor="ctr"/>
          <a:lstStyle/>
          <a:p>
            <a:endParaRPr lang="en-US"/>
          </a:p>
        </p:txBody>
      </p:sp>
      <p:sp>
        <p:nvSpPr>
          <p:cNvPr id="21532" name="Text Box 27"/>
          <p:cNvSpPr txBox="1">
            <a:spLocks noChangeArrowheads="1"/>
          </p:cNvSpPr>
          <p:nvPr/>
        </p:nvSpPr>
        <p:spPr bwMode="auto">
          <a:xfrm>
            <a:off x="4038600" y="3257550"/>
            <a:ext cx="1143000" cy="519113"/>
          </a:xfrm>
          <a:prstGeom prst="rect">
            <a:avLst/>
          </a:prstGeom>
          <a:noFill/>
          <a:ln w="9525">
            <a:noFill/>
            <a:miter lim="800000"/>
            <a:headEnd/>
            <a:tailEnd/>
          </a:ln>
        </p:spPr>
        <p:txBody>
          <a:bodyPr>
            <a:spAutoFit/>
          </a:bodyPr>
          <a:lstStyle/>
          <a:p>
            <a:r>
              <a:rPr lang="en-US" sz="2800" b="1" i="1"/>
              <a:t>r</a:t>
            </a:r>
            <a:r>
              <a:rPr lang="en-US" sz="2800" b="1"/>
              <a:t> </a:t>
            </a:r>
            <a:r>
              <a:rPr lang="en-US" sz="2800" b="1">
                <a:sym typeface="Symbol" pitchFamily="18" charset="2"/>
              </a:rPr>
              <a:t> </a:t>
            </a:r>
            <a:r>
              <a:rPr lang="en-US" sz="2800" b="1" i="1">
                <a:sym typeface="Symbol" pitchFamily="18" charset="2"/>
              </a:rPr>
              <a:t>s</a:t>
            </a:r>
          </a:p>
        </p:txBody>
      </p:sp>
      <p:grpSp>
        <p:nvGrpSpPr>
          <p:cNvPr id="32" name="Group 31"/>
          <p:cNvGrpSpPr/>
          <p:nvPr/>
        </p:nvGrpSpPr>
        <p:grpSpPr>
          <a:xfrm>
            <a:off x="5257800" y="2895600"/>
            <a:ext cx="2057400" cy="971550"/>
            <a:chOff x="5257800" y="2895600"/>
            <a:chExt cx="2057400" cy="971550"/>
          </a:xfrm>
        </p:grpSpPr>
        <p:sp>
          <p:nvSpPr>
            <p:cNvPr id="21526" name="Rectangle 20"/>
            <p:cNvSpPr>
              <a:spLocks noChangeArrowheads="1"/>
            </p:cNvSpPr>
            <p:nvPr/>
          </p:nvSpPr>
          <p:spPr bwMode="auto">
            <a:xfrm>
              <a:off x="6248400" y="2895600"/>
              <a:ext cx="1046163" cy="43815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1527" name="Text Box 21"/>
            <p:cNvSpPr txBox="1">
              <a:spLocks noChangeArrowheads="1"/>
            </p:cNvSpPr>
            <p:nvPr/>
          </p:nvSpPr>
          <p:spPr bwMode="auto">
            <a:xfrm>
              <a:off x="6315075" y="2965450"/>
              <a:ext cx="952500" cy="366713"/>
            </a:xfrm>
            <a:prstGeom prst="rect">
              <a:avLst/>
            </a:prstGeom>
            <a:solidFill>
              <a:srgbClr val="DDDDDD"/>
            </a:solidFill>
            <a:ln w="9525">
              <a:noFill/>
              <a:miter lim="800000"/>
              <a:headEnd/>
              <a:tailEnd/>
            </a:ln>
          </p:spPr>
          <p:txBody>
            <a:bodyPr wrap="none">
              <a:spAutoFit/>
            </a:bodyPr>
            <a:lstStyle/>
            <a:p>
              <a:pPr algn="ctr" eaLnBrk="0" hangingPunct="0"/>
              <a:r>
                <a:rPr lang="en-US" sz="1800" b="1">
                  <a:latin typeface="Helvetica" pitchFamily="34" charset="0"/>
                </a:rPr>
                <a:t>A       B</a:t>
              </a:r>
            </a:p>
          </p:txBody>
        </p:sp>
        <p:sp>
          <p:nvSpPr>
            <p:cNvPr id="21529" name="Rectangle 23"/>
            <p:cNvSpPr>
              <a:spLocks noChangeArrowheads="1"/>
            </p:cNvSpPr>
            <p:nvPr/>
          </p:nvSpPr>
          <p:spPr bwMode="auto">
            <a:xfrm>
              <a:off x="6269038" y="3429000"/>
              <a:ext cx="1046162" cy="43815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1530" name="Text Box 24"/>
            <p:cNvSpPr txBox="1">
              <a:spLocks noChangeArrowheads="1"/>
            </p:cNvSpPr>
            <p:nvPr/>
          </p:nvSpPr>
          <p:spPr bwMode="auto">
            <a:xfrm>
              <a:off x="6324600" y="3486150"/>
              <a:ext cx="836613" cy="366713"/>
            </a:xfrm>
            <a:prstGeom prst="rect">
              <a:avLst/>
            </a:prstGeom>
            <a:noFill/>
            <a:ln w="9525">
              <a:noFill/>
              <a:miter lim="800000"/>
              <a:headEnd/>
              <a:tailEnd/>
            </a:ln>
          </p:spPr>
          <p:txBody>
            <a:bodyPr wrap="none">
              <a:spAutoFit/>
            </a:bodyPr>
            <a:lstStyle/>
            <a:p>
              <a:pPr algn="ctr" eaLnBrk="0" hangingPunct="0"/>
              <a:r>
                <a:rPr lang="en-US" sz="1800" b="1" dirty="0">
                  <a:solidFill>
                    <a:srgbClr val="FF0000"/>
                  </a:solidFill>
                  <a:latin typeface="Helvetica" pitchFamily="34" charset="0"/>
                  <a:sym typeface="Symbol" pitchFamily="18" charset="2"/>
                </a:rPr>
                <a:t>      2</a:t>
              </a:r>
              <a:endParaRPr lang="en-US" sz="1800" b="1" dirty="0">
                <a:solidFill>
                  <a:srgbClr val="FF0000"/>
                </a:solidFill>
                <a:latin typeface="Helvetica" pitchFamily="34" charset="0"/>
              </a:endParaRPr>
            </a:p>
          </p:txBody>
        </p:sp>
        <p:sp>
          <p:nvSpPr>
            <p:cNvPr id="21531" name="Line 25"/>
            <p:cNvSpPr>
              <a:spLocks noChangeShapeType="1"/>
            </p:cNvSpPr>
            <p:nvPr/>
          </p:nvSpPr>
          <p:spPr bwMode="auto">
            <a:xfrm>
              <a:off x="6781800" y="3409950"/>
              <a:ext cx="0" cy="422275"/>
            </a:xfrm>
            <a:prstGeom prst="line">
              <a:avLst/>
            </a:prstGeom>
            <a:noFill/>
            <a:ln w="9525">
              <a:solidFill>
                <a:schemeClr val="tx1"/>
              </a:solidFill>
              <a:round/>
              <a:headEnd/>
              <a:tailEnd/>
            </a:ln>
          </p:spPr>
          <p:txBody>
            <a:bodyPr wrap="none" anchor="ctr"/>
            <a:lstStyle/>
            <a:p>
              <a:endParaRPr lang="en-US"/>
            </a:p>
          </p:txBody>
        </p:sp>
        <p:sp>
          <p:nvSpPr>
            <p:cNvPr id="21533" name="Line 29"/>
            <p:cNvSpPr>
              <a:spLocks noChangeShapeType="1"/>
            </p:cNvSpPr>
            <p:nvPr/>
          </p:nvSpPr>
          <p:spPr bwMode="auto">
            <a:xfrm>
              <a:off x="5257800" y="3562350"/>
              <a:ext cx="838200" cy="0"/>
            </a:xfrm>
            <a:prstGeom prst="line">
              <a:avLst/>
            </a:prstGeom>
            <a:noFill/>
            <a:ln w="9525">
              <a:solidFill>
                <a:schemeClr val="tx1"/>
              </a:solidFill>
              <a:miter lim="800000"/>
              <a:headEnd/>
              <a:tailEnd type="triangle" w="med" len="med"/>
            </a:ln>
          </p:spPr>
          <p:txBody>
            <a:bodyPr wrap="none"/>
            <a:lstStyle/>
            <a:p>
              <a:endParaRPr lang="en-US"/>
            </a:p>
          </p:txBody>
        </p:sp>
      </p:grpSp>
      <p:sp>
        <p:nvSpPr>
          <p:cNvPr id="21534" name="Line 30"/>
          <p:cNvSpPr>
            <a:spLocks noChangeShapeType="1"/>
          </p:cNvSpPr>
          <p:nvPr/>
        </p:nvSpPr>
        <p:spPr bwMode="auto">
          <a:xfrm>
            <a:off x="2286000" y="2971800"/>
            <a:ext cx="0" cy="422275"/>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b="1" dirty="0" smtClean="0"/>
              <a:t>Cartesian-Product Operation</a:t>
            </a:r>
          </a:p>
        </p:txBody>
      </p:sp>
      <p:sp>
        <p:nvSpPr>
          <p:cNvPr id="28678" name="Rectangle 3"/>
          <p:cNvSpPr>
            <a:spLocks noGrp="1" noChangeArrowheads="1"/>
          </p:cNvSpPr>
          <p:nvPr>
            <p:ph type="body" idx="1"/>
          </p:nvPr>
        </p:nvSpPr>
        <p:spPr>
          <a:xfrm>
            <a:off x="685800" y="1295400"/>
            <a:ext cx="8077200" cy="4724400"/>
          </a:xfrm>
        </p:spPr>
        <p:txBody>
          <a:bodyPr>
            <a:normAutofit fontScale="92500" lnSpcReduction="20000"/>
          </a:bodyPr>
          <a:lstStyle/>
          <a:p>
            <a:pPr eaLnBrk="1" hangingPunct="1">
              <a:tabLst>
                <a:tab pos="3149600" algn="ctr"/>
              </a:tabLst>
            </a:pPr>
            <a:r>
              <a:rPr lang="en-US" dirty="0" smtClean="0"/>
              <a:t>Is denoted by: </a:t>
            </a:r>
            <a:r>
              <a:rPr lang="en-US" i="1" dirty="0" smtClean="0"/>
              <a:t> r </a:t>
            </a:r>
            <a:r>
              <a:rPr lang="en-US" dirty="0" smtClean="0"/>
              <a:t>x</a:t>
            </a:r>
            <a:r>
              <a:rPr lang="en-US" i="1" dirty="0" smtClean="0"/>
              <a:t> s, </a:t>
            </a:r>
            <a:r>
              <a:rPr lang="en-US" dirty="0" smtClean="0"/>
              <a:t>also called </a:t>
            </a:r>
            <a:r>
              <a:rPr lang="en-US" b="1" dirty="0" smtClean="0"/>
              <a:t>cross product</a:t>
            </a:r>
          </a:p>
          <a:p>
            <a:pPr eaLnBrk="1" hangingPunct="1">
              <a:tabLst>
                <a:tab pos="3149600" algn="ctr"/>
              </a:tabLst>
            </a:pPr>
            <a:endParaRPr lang="en-US" sz="1000" dirty="0" smtClean="0"/>
          </a:p>
          <a:p>
            <a:pPr eaLnBrk="1" hangingPunct="1">
              <a:tabLst>
                <a:tab pos="3149600" algn="ctr"/>
              </a:tabLst>
            </a:pPr>
            <a:r>
              <a:rPr lang="en-US" dirty="0" smtClean="0"/>
              <a:t>Is defined as:</a:t>
            </a:r>
          </a:p>
          <a:p>
            <a:pPr eaLnBrk="1" hangingPunct="1">
              <a:buFont typeface="Wingdings" pitchFamily="2" charset="2"/>
              <a:buNone/>
              <a:tabLst>
                <a:tab pos="3149600" algn="ctr"/>
              </a:tabLst>
            </a:pPr>
            <a:r>
              <a:rPr lang="en-US" dirty="0" smtClean="0"/>
              <a:t>		</a:t>
            </a:r>
            <a:r>
              <a:rPr lang="en-US" i="1" dirty="0" smtClean="0"/>
              <a:t>r</a:t>
            </a:r>
            <a:r>
              <a:rPr lang="en-US" dirty="0" smtClean="0"/>
              <a:t> x </a:t>
            </a:r>
            <a:r>
              <a:rPr lang="en-US" i="1" dirty="0" smtClean="0"/>
              <a:t>s</a:t>
            </a:r>
            <a:r>
              <a:rPr lang="en-US" dirty="0" smtClean="0"/>
              <a:t> = {</a:t>
            </a:r>
            <a:r>
              <a:rPr lang="en-US" i="1" dirty="0" smtClean="0"/>
              <a:t>t q </a:t>
            </a:r>
            <a:r>
              <a:rPr lang="en-US" dirty="0" smtClean="0"/>
              <a:t>|</a:t>
            </a:r>
            <a:r>
              <a:rPr lang="en-US" i="1" dirty="0" smtClean="0"/>
              <a:t> t </a:t>
            </a:r>
            <a:r>
              <a:rPr lang="en-US" dirty="0" smtClean="0">
                <a:sym typeface="Symbol" pitchFamily="18" charset="2"/>
              </a:rPr>
              <a:t></a:t>
            </a:r>
            <a:r>
              <a:rPr lang="en-US" i="1" dirty="0" smtClean="0">
                <a:sym typeface="Symbol" pitchFamily="18" charset="2"/>
              </a:rPr>
              <a:t> r </a:t>
            </a:r>
            <a:r>
              <a:rPr lang="en-US" b="1" dirty="0" smtClean="0">
                <a:sym typeface="Symbol" pitchFamily="18" charset="2"/>
              </a:rPr>
              <a:t>and </a:t>
            </a:r>
            <a:r>
              <a:rPr lang="en-US" i="1" dirty="0" smtClean="0">
                <a:sym typeface="Symbol" pitchFamily="18" charset="2"/>
              </a:rPr>
              <a:t>q </a:t>
            </a:r>
            <a:r>
              <a:rPr lang="en-US" dirty="0" smtClean="0">
                <a:sym typeface="Symbol" pitchFamily="18" charset="2"/>
              </a:rPr>
              <a:t> </a:t>
            </a:r>
            <a:r>
              <a:rPr lang="en-US" i="1" dirty="0" smtClean="0">
                <a:sym typeface="Symbol" pitchFamily="18" charset="2"/>
              </a:rPr>
              <a:t>s</a:t>
            </a:r>
            <a:r>
              <a:rPr lang="en-US" dirty="0" smtClean="0">
                <a:sym typeface="Symbol" pitchFamily="18" charset="2"/>
              </a:rPr>
              <a:t>}</a:t>
            </a:r>
          </a:p>
          <a:p>
            <a:pPr eaLnBrk="1" hangingPunct="1">
              <a:buFont typeface="Wingdings" pitchFamily="2" charset="2"/>
              <a:buNone/>
              <a:tabLst>
                <a:tab pos="3149600" algn="ctr"/>
              </a:tabLst>
            </a:pPr>
            <a:endParaRPr lang="en-US" sz="1000" dirty="0" smtClean="0">
              <a:sym typeface="Symbol" pitchFamily="18" charset="2"/>
            </a:endParaRPr>
          </a:p>
          <a:p>
            <a:pPr algn="just" eaLnBrk="1" hangingPunct="1">
              <a:tabLst>
                <a:tab pos="3149600" algn="ctr"/>
              </a:tabLst>
            </a:pPr>
            <a:r>
              <a:rPr lang="en-US" dirty="0" smtClean="0">
                <a:sym typeface="Symbol" pitchFamily="18" charset="2"/>
              </a:rPr>
              <a:t>The result of </a:t>
            </a:r>
            <a:r>
              <a:rPr lang="en-US" i="1" dirty="0" smtClean="0"/>
              <a:t>r </a:t>
            </a:r>
            <a:r>
              <a:rPr lang="en-US" dirty="0" smtClean="0"/>
              <a:t>x</a:t>
            </a:r>
            <a:r>
              <a:rPr lang="en-US" i="1" dirty="0" smtClean="0"/>
              <a:t> s </a:t>
            </a:r>
            <a:r>
              <a:rPr lang="en-US" dirty="0" smtClean="0"/>
              <a:t>will combine </a:t>
            </a:r>
            <a:r>
              <a:rPr lang="en-US" dirty="0" err="1" smtClean="0"/>
              <a:t>tuples</a:t>
            </a:r>
            <a:r>
              <a:rPr lang="en-US" dirty="0" smtClean="0"/>
              <a:t> from both </a:t>
            </a:r>
            <a:r>
              <a:rPr lang="en-US" i="1" dirty="0" smtClean="0"/>
              <a:t>r</a:t>
            </a:r>
            <a:r>
              <a:rPr lang="en-US" dirty="0" smtClean="0"/>
              <a:t> and </a:t>
            </a:r>
            <a:r>
              <a:rPr lang="en-US" i="1" dirty="0" smtClean="0"/>
              <a:t>s</a:t>
            </a:r>
            <a:r>
              <a:rPr lang="en-US" dirty="0" smtClean="0"/>
              <a:t> in a combinatorial fashion.</a:t>
            </a:r>
          </a:p>
          <a:p>
            <a:pPr eaLnBrk="1" hangingPunct="1">
              <a:tabLst>
                <a:tab pos="3149600" algn="ctr"/>
              </a:tabLst>
            </a:pPr>
            <a:endParaRPr lang="en-US" sz="1000" dirty="0" smtClean="0"/>
          </a:p>
          <a:p>
            <a:pPr algn="just" eaLnBrk="1" hangingPunct="1">
              <a:tabLst>
                <a:tab pos="3149600" algn="ctr"/>
              </a:tabLst>
            </a:pPr>
            <a:r>
              <a:rPr lang="en-US" dirty="0" smtClean="0">
                <a:sym typeface="Symbol" pitchFamily="18" charset="2"/>
              </a:rPr>
              <a:t>Assume that attributes of r(A) and s(B) are disjoint.  (That is,  </a:t>
            </a:r>
            <a:r>
              <a:rPr lang="en-US" i="1" dirty="0" smtClean="0">
                <a:sym typeface="Symbol" pitchFamily="18" charset="2"/>
              </a:rPr>
              <a:t>A</a:t>
            </a:r>
            <a:r>
              <a:rPr lang="en-US" dirty="0" smtClean="0">
                <a:sym typeface="Symbol" pitchFamily="18" charset="2"/>
              </a:rPr>
              <a:t> </a:t>
            </a:r>
            <a:r>
              <a:rPr lang="en-US" i="1" dirty="0" smtClean="0">
                <a:sym typeface="Symbol" pitchFamily="18" charset="2"/>
              </a:rPr>
              <a:t> B</a:t>
            </a:r>
            <a:r>
              <a:rPr lang="en-US" dirty="0" smtClean="0">
                <a:sym typeface="Symbol" pitchFamily="18" charset="2"/>
              </a:rPr>
              <a:t> = </a:t>
            </a:r>
            <a:r>
              <a:rPr lang="en-US" i="1" dirty="0" smtClean="0">
                <a:sym typeface="Symbol" pitchFamily="18" charset="2"/>
              </a:rPr>
              <a:t></a:t>
            </a:r>
            <a:r>
              <a:rPr lang="en-US" dirty="0" smtClean="0">
                <a:sym typeface="Symbol" pitchFamily="18" charset="2"/>
              </a:rPr>
              <a:t>).</a:t>
            </a:r>
          </a:p>
          <a:p>
            <a:pPr eaLnBrk="1" hangingPunct="1">
              <a:tabLst>
                <a:tab pos="3149600" algn="ctr"/>
              </a:tabLst>
            </a:pPr>
            <a:endParaRPr lang="en-US" sz="1000" dirty="0" smtClean="0">
              <a:sym typeface="Symbol" pitchFamily="18" charset="2"/>
            </a:endParaRPr>
          </a:p>
          <a:p>
            <a:pPr algn="just" eaLnBrk="1" hangingPunct="1">
              <a:tabLst>
                <a:tab pos="3149600" algn="ctr"/>
              </a:tabLst>
            </a:pPr>
            <a:r>
              <a:rPr lang="en-US" dirty="0" smtClean="0">
                <a:sym typeface="Symbol" pitchFamily="18" charset="2"/>
              </a:rPr>
              <a:t>If attributes of </a:t>
            </a:r>
            <a:r>
              <a:rPr lang="en-US" i="1" dirty="0" smtClean="0">
                <a:sym typeface="Symbol" pitchFamily="18" charset="2"/>
              </a:rPr>
              <a:t>r(A)</a:t>
            </a:r>
            <a:r>
              <a:rPr lang="en-US" dirty="0" smtClean="0">
                <a:sym typeface="Symbol" pitchFamily="18" charset="2"/>
              </a:rPr>
              <a:t> and </a:t>
            </a:r>
            <a:r>
              <a:rPr lang="en-US" i="1" dirty="0" smtClean="0">
                <a:sym typeface="Symbol" pitchFamily="18" charset="2"/>
              </a:rPr>
              <a:t>s(B</a:t>
            </a:r>
            <a:r>
              <a:rPr lang="en-US" dirty="0" smtClean="0">
                <a:sym typeface="Symbol" pitchFamily="18" charset="2"/>
              </a:rPr>
              <a:t>) are not disjoint, then renaming must be used.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a:xfrm>
            <a:off x="838200" y="381000"/>
            <a:ext cx="7980363" cy="503237"/>
          </a:xfrm>
        </p:spPr>
        <p:txBody>
          <a:bodyPr>
            <a:noAutofit/>
          </a:bodyPr>
          <a:lstStyle/>
          <a:p>
            <a:pPr eaLnBrk="1" hangingPunct="1"/>
            <a:r>
              <a:rPr lang="en-US" sz="3500" b="1" dirty="0" smtClean="0"/>
              <a:t>Cartesian-Product Operation-Example</a:t>
            </a:r>
          </a:p>
        </p:txBody>
      </p:sp>
      <p:sp>
        <p:nvSpPr>
          <p:cNvPr id="29702" name="Rectangle 4"/>
          <p:cNvSpPr>
            <a:spLocks noChangeArrowheads="1"/>
          </p:cNvSpPr>
          <p:nvPr/>
        </p:nvSpPr>
        <p:spPr bwMode="auto">
          <a:xfrm>
            <a:off x="3810000" y="3200400"/>
            <a:ext cx="1066800" cy="457200"/>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None/>
              <a:tabLst>
                <a:tab pos="3149600" algn="ctr"/>
              </a:tabLst>
            </a:pPr>
            <a:r>
              <a:rPr kumimoji="1" lang="en-US" sz="2800" b="1" i="1" dirty="0">
                <a:latin typeface="Helvetica" pitchFamily="34" charset="0"/>
              </a:rPr>
              <a:t>r</a:t>
            </a:r>
            <a:r>
              <a:rPr kumimoji="1" lang="en-US" sz="2800" b="1" dirty="0">
                <a:latin typeface="Helvetica" pitchFamily="34" charset="0"/>
              </a:rPr>
              <a:t> x</a:t>
            </a:r>
            <a:r>
              <a:rPr kumimoji="1" lang="en-US" sz="2800" b="1" dirty="0">
                <a:latin typeface="Helvetica" pitchFamily="34" charset="0"/>
                <a:sym typeface="Symbol" pitchFamily="18" charset="2"/>
              </a:rPr>
              <a:t> </a:t>
            </a:r>
            <a:r>
              <a:rPr kumimoji="1" lang="en-US" sz="2800" b="1" i="1" dirty="0">
                <a:latin typeface="Helvetica" pitchFamily="34" charset="0"/>
                <a:sym typeface="Symbol" pitchFamily="18" charset="2"/>
              </a:rPr>
              <a:t>s</a:t>
            </a:r>
            <a:endParaRPr kumimoji="1" lang="en-US" sz="2800" b="1" dirty="0">
              <a:latin typeface="Helvetica" pitchFamily="34" charset="0"/>
            </a:endParaRPr>
          </a:p>
        </p:txBody>
      </p:sp>
      <p:sp>
        <p:nvSpPr>
          <p:cNvPr id="29703" name="Rectangle 5"/>
          <p:cNvSpPr>
            <a:spLocks noChangeArrowheads="1"/>
          </p:cNvSpPr>
          <p:nvPr/>
        </p:nvSpPr>
        <p:spPr bwMode="auto">
          <a:xfrm>
            <a:off x="304800" y="2605088"/>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29704" name="Rectangle 6"/>
          <p:cNvSpPr>
            <a:spLocks noChangeArrowheads="1"/>
          </p:cNvSpPr>
          <p:nvPr/>
        </p:nvSpPr>
        <p:spPr bwMode="auto">
          <a:xfrm>
            <a:off x="762000" y="2605088"/>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29705" name="Rectangle 7"/>
          <p:cNvSpPr>
            <a:spLocks noChangeArrowheads="1"/>
          </p:cNvSpPr>
          <p:nvPr/>
        </p:nvSpPr>
        <p:spPr bwMode="auto">
          <a:xfrm>
            <a:off x="304800" y="3138488"/>
            <a:ext cx="457200" cy="7620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solidFill>
                  <a:schemeClr val="hlink"/>
                </a:solidFill>
                <a:latin typeface="Helvetica" pitchFamily="34" charset="0"/>
                <a:sym typeface="Symbol" pitchFamily="18" charset="2"/>
              </a:rPr>
              <a:t></a:t>
            </a:r>
          </a:p>
          <a:p>
            <a:pPr algn="ctr" eaLnBrk="0" hangingPunct="0">
              <a:lnSpc>
                <a:spcPct val="150000"/>
              </a:lnSpc>
            </a:pPr>
            <a:r>
              <a:rPr lang="en-US" sz="1800" b="1" i="1" dirty="0">
                <a:solidFill>
                  <a:srgbClr val="FF0000"/>
                </a:solidFill>
                <a:latin typeface="Helvetica" pitchFamily="34" charset="0"/>
                <a:sym typeface="Symbol" pitchFamily="18" charset="2"/>
              </a:rPr>
              <a:t></a:t>
            </a:r>
          </a:p>
        </p:txBody>
      </p:sp>
      <p:sp>
        <p:nvSpPr>
          <p:cNvPr id="29706" name="Rectangle 8"/>
          <p:cNvSpPr>
            <a:spLocks noChangeArrowheads="1"/>
          </p:cNvSpPr>
          <p:nvPr/>
        </p:nvSpPr>
        <p:spPr bwMode="auto">
          <a:xfrm>
            <a:off x="762000" y="3138488"/>
            <a:ext cx="457200" cy="7620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solidFill>
                  <a:schemeClr val="hlink"/>
                </a:solidFill>
                <a:latin typeface="Helvetica" pitchFamily="34" charset="0"/>
                <a:sym typeface="Symbol" pitchFamily="18" charset="2"/>
              </a:rPr>
              <a:t>1</a:t>
            </a:r>
          </a:p>
          <a:p>
            <a:pPr algn="ctr" eaLnBrk="0" hangingPunct="0">
              <a:lnSpc>
                <a:spcPct val="150000"/>
              </a:lnSpc>
            </a:pPr>
            <a:r>
              <a:rPr lang="en-US" sz="1800" b="1" i="1" dirty="0">
                <a:solidFill>
                  <a:srgbClr val="FF0000"/>
                </a:solidFill>
                <a:latin typeface="Helvetica" pitchFamily="34" charset="0"/>
                <a:sym typeface="Symbol" pitchFamily="18" charset="2"/>
              </a:rPr>
              <a:t>2</a:t>
            </a:r>
          </a:p>
        </p:txBody>
      </p:sp>
      <p:sp>
        <p:nvSpPr>
          <p:cNvPr id="29707" name="Rectangle 9"/>
          <p:cNvSpPr>
            <a:spLocks noChangeArrowheads="1"/>
          </p:cNvSpPr>
          <p:nvPr/>
        </p:nvSpPr>
        <p:spPr bwMode="auto">
          <a:xfrm>
            <a:off x="6019800" y="25908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29708" name="Rectangle 10"/>
          <p:cNvSpPr>
            <a:spLocks noChangeArrowheads="1"/>
          </p:cNvSpPr>
          <p:nvPr/>
        </p:nvSpPr>
        <p:spPr bwMode="auto">
          <a:xfrm>
            <a:off x="6477000" y="25908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29709" name="Rectangle 11"/>
          <p:cNvSpPr>
            <a:spLocks noChangeArrowheads="1"/>
          </p:cNvSpPr>
          <p:nvPr/>
        </p:nvSpPr>
        <p:spPr bwMode="auto">
          <a:xfrm>
            <a:off x="6019800" y="3200400"/>
            <a:ext cx="457200" cy="2133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solidFill>
                  <a:schemeClr val="hlink"/>
                </a:solidFill>
                <a:latin typeface="Helvetica" pitchFamily="34" charset="0"/>
                <a:sym typeface="Symbol" pitchFamily="18" charset="2"/>
              </a:rPr>
              <a:t></a:t>
            </a:r>
          </a:p>
          <a:p>
            <a:pPr algn="ctr" eaLnBrk="0" hangingPunct="0"/>
            <a:r>
              <a:rPr lang="en-US" sz="1800" b="1" i="1" dirty="0">
                <a:solidFill>
                  <a:schemeClr val="hlink"/>
                </a:solidFill>
                <a:latin typeface="Helvetica" pitchFamily="34" charset="0"/>
                <a:sym typeface="Symbol" pitchFamily="18" charset="2"/>
              </a:rPr>
              <a:t></a:t>
            </a:r>
          </a:p>
          <a:p>
            <a:pPr algn="ctr" eaLnBrk="0" hangingPunct="0"/>
            <a:r>
              <a:rPr lang="en-US" sz="1800" b="1" i="1" dirty="0">
                <a:solidFill>
                  <a:schemeClr val="hlink"/>
                </a:solidFill>
                <a:latin typeface="Helvetica" pitchFamily="34" charset="0"/>
                <a:sym typeface="Symbol" pitchFamily="18" charset="2"/>
              </a:rPr>
              <a:t></a:t>
            </a:r>
          </a:p>
          <a:p>
            <a:pPr algn="ctr" eaLnBrk="0" hangingPunct="0"/>
            <a:r>
              <a:rPr lang="en-US" sz="1800" b="1" i="1" dirty="0">
                <a:solidFill>
                  <a:schemeClr val="hlink"/>
                </a:solidFill>
                <a:latin typeface="Helvetica" pitchFamily="34" charset="0"/>
                <a:sym typeface="Symbol" pitchFamily="18" charset="2"/>
              </a:rPr>
              <a:t></a:t>
            </a:r>
          </a:p>
          <a:p>
            <a:pPr algn="ctr" eaLnBrk="0" hangingPunct="0"/>
            <a:r>
              <a:rPr lang="en-US" sz="1800" b="1" i="1" dirty="0">
                <a:solidFill>
                  <a:srgbClr val="FF0000"/>
                </a:solidFill>
                <a:latin typeface="Helvetica" pitchFamily="34" charset="0"/>
                <a:sym typeface="Symbol" pitchFamily="18" charset="2"/>
              </a:rPr>
              <a:t></a:t>
            </a:r>
          </a:p>
          <a:p>
            <a:pPr algn="ctr" eaLnBrk="0" hangingPunct="0"/>
            <a:r>
              <a:rPr lang="en-US" sz="1800" b="1" i="1" dirty="0">
                <a:solidFill>
                  <a:srgbClr val="FF0000"/>
                </a:solidFill>
                <a:latin typeface="Helvetica" pitchFamily="34" charset="0"/>
                <a:sym typeface="Symbol" pitchFamily="18" charset="2"/>
              </a:rPr>
              <a:t></a:t>
            </a:r>
          </a:p>
          <a:p>
            <a:pPr algn="ctr" eaLnBrk="0" hangingPunct="0"/>
            <a:r>
              <a:rPr lang="en-US" sz="1800" b="1" i="1" dirty="0">
                <a:solidFill>
                  <a:srgbClr val="FF0000"/>
                </a:solidFill>
                <a:latin typeface="Helvetica" pitchFamily="34" charset="0"/>
                <a:sym typeface="Symbol" pitchFamily="18" charset="2"/>
              </a:rPr>
              <a:t></a:t>
            </a:r>
          </a:p>
          <a:p>
            <a:pPr algn="ctr" eaLnBrk="0" hangingPunct="0"/>
            <a:r>
              <a:rPr lang="en-US" sz="1800" b="1" i="1" dirty="0">
                <a:solidFill>
                  <a:srgbClr val="FF0000"/>
                </a:solidFill>
                <a:latin typeface="Helvetica" pitchFamily="34" charset="0"/>
                <a:sym typeface="Symbol" pitchFamily="18" charset="2"/>
              </a:rPr>
              <a:t></a:t>
            </a:r>
          </a:p>
        </p:txBody>
      </p:sp>
      <p:sp>
        <p:nvSpPr>
          <p:cNvPr id="29710" name="Rectangle 12"/>
          <p:cNvSpPr>
            <a:spLocks noChangeArrowheads="1"/>
          </p:cNvSpPr>
          <p:nvPr/>
        </p:nvSpPr>
        <p:spPr bwMode="auto">
          <a:xfrm>
            <a:off x="6477000" y="3200400"/>
            <a:ext cx="457200" cy="2133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solidFill>
                  <a:schemeClr val="hlink"/>
                </a:solidFill>
                <a:latin typeface="Helvetica" pitchFamily="34" charset="0"/>
                <a:sym typeface="Symbol" pitchFamily="18" charset="2"/>
              </a:rPr>
              <a:t>1</a:t>
            </a:r>
          </a:p>
          <a:p>
            <a:pPr algn="ctr" eaLnBrk="0" hangingPunct="0"/>
            <a:r>
              <a:rPr lang="en-US" sz="1800" b="1" i="1" dirty="0">
                <a:solidFill>
                  <a:schemeClr val="hlink"/>
                </a:solidFill>
                <a:latin typeface="Helvetica" pitchFamily="34" charset="0"/>
                <a:sym typeface="Symbol" pitchFamily="18" charset="2"/>
              </a:rPr>
              <a:t>1</a:t>
            </a:r>
          </a:p>
          <a:p>
            <a:pPr algn="ctr" eaLnBrk="0" hangingPunct="0"/>
            <a:r>
              <a:rPr lang="en-US" sz="1800" b="1" i="1" dirty="0">
                <a:solidFill>
                  <a:schemeClr val="hlink"/>
                </a:solidFill>
                <a:latin typeface="Helvetica" pitchFamily="34" charset="0"/>
                <a:sym typeface="Symbol" pitchFamily="18" charset="2"/>
              </a:rPr>
              <a:t>1</a:t>
            </a:r>
          </a:p>
          <a:p>
            <a:pPr algn="ctr" eaLnBrk="0" hangingPunct="0"/>
            <a:r>
              <a:rPr lang="en-US" sz="1800" b="1" i="1" dirty="0">
                <a:solidFill>
                  <a:schemeClr val="hlink"/>
                </a:solidFill>
                <a:latin typeface="Helvetica" pitchFamily="34" charset="0"/>
                <a:sym typeface="Symbol" pitchFamily="18" charset="2"/>
              </a:rPr>
              <a:t>1</a:t>
            </a:r>
          </a:p>
          <a:p>
            <a:pPr algn="ctr" eaLnBrk="0" hangingPunct="0"/>
            <a:r>
              <a:rPr lang="en-US" sz="1800" b="1" i="1" dirty="0">
                <a:solidFill>
                  <a:srgbClr val="FF0000"/>
                </a:solidFill>
                <a:latin typeface="Helvetica" pitchFamily="34" charset="0"/>
                <a:sym typeface="Symbol" pitchFamily="18" charset="2"/>
              </a:rPr>
              <a:t>2</a:t>
            </a:r>
          </a:p>
          <a:p>
            <a:pPr algn="ctr" eaLnBrk="0" hangingPunct="0"/>
            <a:r>
              <a:rPr lang="en-US" sz="1800" b="1" i="1" dirty="0">
                <a:solidFill>
                  <a:srgbClr val="FF0000"/>
                </a:solidFill>
                <a:latin typeface="Helvetica" pitchFamily="34" charset="0"/>
                <a:sym typeface="Symbol" pitchFamily="18" charset="2"/>
              </a:rPr>
              <a:t>2</a:t>
            </a:r>
          </a:p>
          <a:p>
            <a:pPr algn="ctr" eaLnBrk="0" hangingPunct="0"/>
            <a:r>
              <a:rPr lang="en-US" sz="1800" b="1" i="1" dirty="0">
                <a:solidFill>
                  <a:srgbClr val="FF0000"/>
                </a:solidFill>
                <a:latin typeface="Helvetica" pitchFamily="34" charset="0"/>
                <a:sym typeface="Symbol" pitchFamily="18" charset="2"/>
              </a:rPr>
              <a:t>2</a:t>
            </a:r>
          </a:p>
          <a:p>
            <a:pPr algn="ctr" eaLnBrk="0" hangingPunct="0"/>
            <a:r>
              <a:rPr lang="en-US" sz="1800" b="1" i="1" dirty="0">
                <a:solidFill>
                  <a:srgbClr val="FF0000"/>
                </a:solidFill>
                <a:latin typeface="Helvetica" pitchFamily="34" charset="0"/>
                <a:sym typeface="Symbol" pitchFamily="18" charset="2"/>
              </a:rPr>
              <a:t>2</a:t>
            </a:r>
          </a:p>
        </p:txBody>
      </p:sp>
      <p:sp>
        <p:nvSpPr>
          <p:cNvPr id="29711" name="Rectangle 13"/>
          <p:cNvSpPr>
            <a:spLocks noChangeArrowheads="1"/>
          </p:cNvSpPr>
          <p:nvPr/>
        </p:nvSpPr>
        <p:spPr bwMode="auto">
          <a:xfrm>
            <a:off x="6934200" y="25908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C</a:t>
            </a:r>
          </a:p>
        </p:txBody>
      </p:sp>
      <p:sp>
        <p:nvSpPr>
          <p:cNvPr id="29712" name="Rectangle 14"/>
          <p:cNvSpPr>
            <a:spLocks noChangeArrowheads="1"/>
          </p:cNvSpPr>
          <p:nvPr/>
        </p:nvSpPr>
        <p:spPr bwMode="auto">
          <a:xfrm>
            <a:off x="7391400" y="25908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D</a:t>
            </a:r>
          </a:p>
        </p:txBody>
      </p:sp>
      <p:sp>
        <p:nvSpPr>
          <p:cNvPr id="29713" name="Rectangle 15"/>
          <p:cNvSpPr>
            <a:spLocks noChangeArrowheads="1"/>
          </p:cNvSpPr>
          <p:nvPr/>
        </p:nvSpPr>
        <p:spPr bwMode="auto">
          <a:xfrm>
            <a:off x="6934200" y="3200400"/>
            <a:ext cx="457200" cy="2133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 </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29714" name="Rectangle 16"/>
          <p:cNvSpPr>
            <a:spLocks noChangeArrowheads="1"/>
          </p:cNvSpPr>
          <p:nvPr/>
        </p:nvSpPr>
        <p:spPr bwMode="auto">
          <a:xfrm>
            <a:off x="7391400" y="3200400"/>
            <a:ext cx="457200" cy="2133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10</a:t>
            </a:r>
          </a:p>
          <a:p>
            <a:pPr algn="ctr" eaLnBrk="0" hangingPunct="0"/>
            <a:r>
              <a:rPr lang="en-US" sz="1800" b="1" i="1">
                <a:latin typeface="Helvetica" pitchFamily="34" charset="0"/>
                <a:sym typeface="Symbol" pitchFamily="18" charset="2"/>
              </a:rPr>
              <a:t>10</a:t>
            </a:r>
          </a:p>
          <a:p>
            <a:pPr algn="ctr" eaLnBrk="0" hangingPunct="0"/>
            <a:r>
              <a:rPr lang="en-US" sz="1800" b="1" i="1">
                <a:latin typeface="Helvetica" pitchFamily="34" charset="0"/>
                <a:sym typeface="Symbol" pitchFamily="18" charset="2"/>
              </a:rPr>
              <a:t>20</a:t>
            </a:r>
          </a:p>
          <a:p>
            <a:pPr algn="ctr" eaLnBrk="0" hangingPunct="0"/>
            <a:r>
              <a:rPr lang="en-US" sz="1800" b="1" i="1">
                <a:latin typeface="Helvetica" pitchFamily="34" charset="0"/>
                <a:sym typeface="Symbol" pitchFamily="18" charset="2"/>
              </a:rPr>
              <a:t>10</a:t>
            </a:r>
          </a:p>
          <a:p>
            <a:pPr algn="ctr" eaLnBrk="0" hangingPunct="0"/>
            <a:r>
              <a:rPr lang="en-US" sz="1800" b="1" i="1">
                <a:latin typeface="Helvetica" pitchFamily="34" charset="0"/>
                <a:sym typeface="Symbol" pitchFamily="18" charset="2"/>
              </a:rPr>
              <a:t>10</a:t>
            </a:r>
          </a:p>
          <a:p>
            <a:pPr algn="ctr" eaLnBrk="0" hangingPunct="0"/>
            <a:r>
              <a:rPr lang="en-US" sz="1800" b="1" i="1">
                <a:latin typeface="Helvetica" pitchFamily="34" charset="0"/>
                <a:sym typeface="Symbol" pitchFamily="18" charset="2"/>
              </a:rPr>
              <a:t>10</a:t>
            </a:r>
          </a:p>
          <a:p>
            <a:pPr algn="ctr" eaLnBrk="0" hangingPunct="0"/>
            <a:r>
              <a:rPr lang="en-US" sz="1800" b="1" i="1">
                <a:latin typeface="Helvetica" pitchFamily="34" charset="0"/>
                <a:sym typeface="Symbol" pitchFamily="18" charset="2"/>
              </a:rPr>
              <a:t>20</a:t>
            </a:r>
          </a:p>
          <a:p>
            <a:pPr algn="ctr" eaLnBrk="0" hangingPunct="0"/>
            <a:r>
              <a:rPr lang="en-US" sz="1800" b="1" i="1">
                <a:latin typeface="Helvetica" pitchFamily="34" charset="0"/>
                <a:sym typeface="Symbol" pitchFamily="18" charset="2"/>
              </a:rPr>
              <a:t>10</a:t>
            </a:r>
          </a:p>
        </p:txBody>
      </p:sp>
      <p:sp>
        <p:nvSpPr>
          <p:cNvPr id="29715" name="Rectangle 17"/>
          <p:cNvSpPr>
            <a:spLocks noChangeArrowheads="1"/>
          </p:cNvSpPr>
          <p:nvPr/>
        </p:nvSpPr>
        <p:spPr bwMode="auto">
          <a:xfrm>
            <a:off x="7848600" y="25908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E</a:t>
            </a:r>
          </a:p>
        </p:txBody>
      </p:sp>
      <p:sp>
        <p:nvSpPr>
          <p:cNvPr id="29716" name="Rectangle 18"/>
          <p:cNvSpPr>
            <a:spLocks noChangeArrowheads="1"/>
          </p:cNvSpPr>
          <p:nvPr/>
        </p:nvSpPr>
        <p:spPr bwMode="auto">
          <a:xfrm>
            <a:off x="7848600" y="3200400"/>
            <a:ext cx="457200" cy="2133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a:t>
            </a:r>
          </a:p>
          <a:p>
            <a:pPr algn="ctr" eaLnBrk="0" hangingPunct="0"/>
            <a:r>
              <a:rPr lang="en-US" sz="1800" b="1" i="1">
                <a:latin typeface="Helvetica" pitchFamily="34" charset="0"/>
                <a:sym typeface="Symbol" pitchFamily="18" charset="2"/>
              </a:rPr>
              <a:t>a</a:t>
            </a:r>
          </a:p>
          <a:p>
            <a:pPr algn="ctr" eaLnBrk="0" hangingPunct="0"/>
            <a:r>
              <a:rPr lang="en-US" sz="1800" b="1" i="1">
                <a:latin typeface="Helvetica" pitchFamily="34" charset="0"/>
                <a:sym typeface="Symbol" pitchFamily="18" charset="2"/>
              </a:rPr>
              <a:t>b</a:t>
            </a:r>
          </a:p>
          <a:p>
            <a:pPr algn="ctr" eaLnBrk="0" hangingPunct="0"/>
            <a:r>
              <a:rPr lang="en-US" sz="1800" b="1" i="1">
                <a:latin typeface="Helvetica" pitchFamily="34" charset="0"/>
                <a:sym typeface="Symbol" pitchFamily="18" charset="2"/>
              </a:rPr>
              <a:t>b</a:t>
            </a:r>
          </a:p>
          <a:p>
            <a:pPr algn="ctr" eaLnBrk="0" hangingPunct="0"/>
            <a:r>
              <a:rPr lang="en-US" sz="1800" b="1" i="1">
                <a:latin typeface="Helvetica" pitchFamily="34" charset="0"/>
                <a:sym typeface="Symbol" pitchFamily="18" charset="2"/>
              </a:rPr>
              <a:t>a</a:t>
            </a:r>
          </a:p>
          <a:p>
            <a:pPr algn="ctr" eaLnBrk="0" hangingPunct="0"/>
            <a:r>
              <a:rPr lang="en-US" sz="1800" b="1" i="1">
                <a:latin typeface="Helvetica" pitchFamily="34" charset="0"/>
                <a:sym typeface="Symbol" pitchFamily="18" charset="2"/>
              </a:rPr>
              <a:t>a</a:t>
            </a:r>
          </a:p>
          <a:p>
            <a:pPr algn="ctr" eaLnBrk="0" hangingPunct="0"/>
            <a:r>
              <a:rPr lang="en-US" sz="1800" b="1" i="1">
                <a:latin typeface="Helvetica" pitchFamily="34" charset="0"/>
                <a:sym typeface="Symbol" pitchFamily="18" charset="2"/>
              </a:rPr>
              <a:t>b</a:t>
            </a:r>
          </a:p>
          <a:p>
            <a:pPr algn="ctr" eaLnBrk="0" hangingPunct="0"/>
            <a:r>
              <a:rPr lang="en-US" sz="1800" b="1" i="1">
                <a:latin typeface="Helvetica" pitchFamily="34" charset="0"/>
                <a:sym typeface="Symbol" pitchFamily="18" charset="2"/>
              </a:rPr>
              <a:t>b</a:t>
            </a:r>
          </a:p>
        </p:txBody>
      </p:sp>
      <p:sp>
        <p:nvSpPr>
          <p:cNvPr id="29717" name="Rectangle 19"/>
          <p:cNvSpPr>
            <a:spLocks noChangeArrowheads="1"/>
          </p:cNvSpPr>
          <p:nvPr/>
        </p:nvSpPr>
        <p:spPr bwMode="auto">
          <a:xfrm>
            <a:off x="1828800" y="2605088"/>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C</a:t>
            </a:r>
          </a:p>
        </p:txBody>
      </p:sp>
      <p:sp>
        <p:nvSpPr>
          <p:cNvPr id="29718" name="Rectangle 20"/>
          <p:cNvSpPr>
            <a:spLocks noChangeArrowheads="1"/>
          </p:cNvSpPr>
          <p:nvPr/>
        </p:nvSpPr>
        <p:spPr bwMode="auto">
          <a:xfrm>
            <a:off x="2286000" y="2605088"/>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D</a:t>
            </a:r>
          </a:p>
        </p:txBody>
      </p:sp>
      <p:sp>
        <p:nvSpPr>
          <p:cNvPr id="29719" name="Rectangle 21"/>
          <p:cNvSpPr>
            <a:spLocks noChangeArrowheads="1"/>
          </p:cNvSpPr>
          <p:nvPr/>
        </p:nvSpPr>
        <p:spPr bwMode="auto">
          <a:xfrm>
            <a:off x="1828800" y="3138488"/>
            <a:ext cx="457200" cy="1219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29720" name="Rectangle 22"/>
          <p:cNvSpPr>
            <a:spLocks noChangeArrowheads="1"/>
          </p:cNvSpPr>
          <p:nvPr/>
        </p:nvSpPr>
        <p:spPr bwMode="auto">
          <a:xfrm>
            <a:off x="2286000" y="3138488"/>
            <a:ext cx="457200" cy="1219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10</a:t>
            </a:r>
          </a:p>
          <a:p>
            <a:pPr algn="ctr" eaLnBrk="0" hangingPunct="0"/>
            <a:r>
              <a:rPr lang="en-US" sz="1800" b="1" i="1">
                <a:latin typeface="Helvetica" pitchFamily="34" charset="0"/>
                <a:sym typeface="Symbol" pitchFamily="18" charset="2"/>
              </a:rPr>
              <a:t>10</a:t>
            </a:r>
          </a:p>
          <a:p>
            <a:pPr algn="ctr" eaLnBrk="0" hangingPunct="0"/>
            <a:r>
              <a:rPr lang="en-US" sz="1800" b="1" i="1">
                <a:latin typeface="Helvetica" pitchFamily="34" charset="0"/>
                <a:sym typeface="Symbol" pitchFamily="18" charset="2"/>
              </a:rPr>
              <a:t>20</a:t>
            </a:r>
          </a:p>
          <a:p>
            <a:pPr algn="ctr" eaLnBrk="0" hangingPunct="0"/>
            <a:r>
              <a:rPr lang="en-US" sz="1800" b="1" i="1">
                <a:latin typeface="Helvetica" pitchFamily="34" charset="0"/>
                <a:sym typeface="Symbol" pitchFamily="18" charset="2"/>
              </a:rPr>
              <a:t>10</a:t>
            </a:r>
          </a:p>
        </p:txBody>
      </p:sp>
      <p:sp>
        <p:nvSpPr>
          <p:cNvPr id="29721" name="Rectangle 23"/>
          <p:cNvSpPr>
            <a:spLocks noChangeArrowheads="1"/>
          </p:cNvSpPr>
          <p:nvPr/>
        </p:nvSpPr>
        <p:spPr bwMode="auto">
          <a:xfrm>
            <a:off x="2743200" y="2605088"/>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E</a:t>
            </a:r>
          </a:p>
        </p:txBody>
      </p:sp>
      <p:sp>
        <p:nvSpPr>
          <p:cNvPr id="29722" name="Rectangle 24"/>
          <p:cNvSpPr>
            <a:spLocks noChangeArrowheads="1"/>
          </p:cNvSpPr>
          <p:nvPr/>
        </p:nvSpPr>
        <p:spPr bwMode="auto">
          <a:xfrm>
            <a:off x="2743200" y="3138488"/>
            <a:ext cx="457200" cy="1219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a:t>
            </a:r>
          </a:p>
          <a:p>
            <a:pPr algn="ctr" eaLnBrk="0" hangingPunct="0"/>
            <a:r>
              <a:rPr lang="en-US" sz="1800" b="1" i="1">
                <a:latin typeface="Helvetica" pitchFamily="34" charset="0"/>
                <a:sym typeface="Symbol" pitchFamily="18" charset="2"/>
              </a:rPr>
              <a:t>a</a:t>
            </a:r>
          </a:p>
          <a:p>
            <a:pPr algn="ctr" eaLnBrk="0" hangingPunct="0"/>
            <a:r>
              <a:rPr lang="en-US" sz="1800" b="1" i="1">
                <a:latin typeface="Helvetica" pitchFamily="34" charset="0"/>
                <a:sym typeface="Symbol" pitchFamily="18" charset="2"/>
              </a:rPr>
              <a:t>b</a:t>
            </a:r>
          </a:p>
          <a:p>
            <a:pPr algn="ctr" eaLnBrk="0" hangingPunct="0"/>
            <a:r>
              <a:rPr lang="en-US" sz="1800" b="1" i="1">
                <a:latin typeface="Helvetica" pitchFamily="34" charset="0"/>
                <a:sym typeface="Symbol" pitchFamily="18" charset="2"/>
              </a:rPr>
              <a:t>b</a:t>
            </a:r>
          </a:p>
        </p:txBody>
      </p:sp>
      <p:sp>
        <p:nvSpPr>
          <p:cNvPr id="29723" name="Text Box 26"/>
          <p:cNvSpPr txBox="1">
            <a:spLocks noChangeArrowheads="1"/>
          </p:cNvSpPr>
          <p:nvPr/>
        </p:nvSpPr>
        <p:spPr bwMode="auto">
          <a:xfrm>
            <a:off x="579438" y="3824288"/>
            <a:ext cx="322262" cy="519112"/>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r</a:t>
            </a:r>
          </a:p>
        </p:txBody>
      </p:sp>
      <p:sp>
        <p:nvSpPr>
          <p:cNvPr id="29724" name="Text Box 27"/>
          <p:cNvSpPr txBox="1">
            <a:spLocks noChangeArrowheads="1"/>
          </p:cNvSpPr>
          <p:nvPr/>
        </p:nvSpPr>
        <p:spPr bwMode="auto">
          <a:xfrm>
            <a:off x="2378075" y="4281488"/>
            <a:ext cx="382588" cy="519112"/>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s</a:t>
            </a:r>
          </a:p>
        </p:txBody>
      </p:sp>
      <p:sp>
        <p:nvSpPr>
          <p:cNvPr id="29725" name="Line 28"/>
          <p:cNvSpPr>
            <a:spLocks noChangeShapeType="1"/>
          </p:cNvSpPr>
          <p:nvPr/>
        </p:nvSpPr>
        <p:spPr bwMode="auto">
          <a:xfrm>
            <a:off x="4876800" y="3505200"/>
            <a:ext cx="914400" cy="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sz="4000" b="1" dirty="0" smtClean="0"/>
              <a:t>Example Cartesian Product</a:t>
            </a:r>
            <a:endParaRPr lang="en-US" sz="4000" b="1" dirty="0"/>
          </a:p>
        </p:txBody>
      </p:sp>
      <p:graphicFrame>
        <p:nvGraphicFramePr>
          <p:cNvPr id="3" name="Table 2"/>
          <p:cNvGraphicFramePr>
            <a:graphicFrameLocks noGrp="1"/>
          </p:cNvGraphicFramePr>
          <p:nvPr/>
        </p:nvGraphicFramePr>
        <p:xfrm>
          <a:off x="1371600" y="1219200"/>
          <a:ext cx="6629400" cy="3337560"/>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20000"/>
                    </a:ext>
                  </a:extLst>
                </a:gridCol>
                <a:gridCol w="1325880">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325880">
                  <a:extLst>
                    <a:ext uri="{9D8B030D-6E8A-4147-A177-3AD203B41FA5}">
                      <a16:colId xmlns:a16="http://schemas.microsoft.com/office/drawing/2014/main" val="20004"/>
                    </a:ext>
                  </a:extLst>
                </a:gridCol>
              </a:tblGrid>
              <a:tr h="370840">
                <a:tc>
                  <a:txBody>
                    <a:bodyPr/>
                    <a:lstStyle/>
                    <a:p>
                      <a:r>
                        <a:rPr lang="en-US" dirty="0" smtClean="0"/>
                        <a:t>NAME</a:t>
                      </a:r>
                      <a:endParaRPr lang="en-US" dirty="0"/>
                    </a:p>
                  </a:txBody>
                  <a:tcPr/>
                </a:tc>
                <a:tc>
                  <a:txBody>
                    <a:bodyPr/>
                    <a:lstStyle/>
                    <a:p>
                      <a:r>
                        <a:rPr lang="en-US" dirty="0" smtClean="0"/>
                        <a:t>SSN</a:t>
                      </a:r>
                      <a:endParaRPr lang="en-US" dirty="0"/>
                    </a:p>
                  </a:txBody>
                  <a:tcPr/>
                </a:tc>
                <a:tc>
                  <a:txBody>
                    <a:bodyPr/>
                    <a:lstStyle/>
                    <a:p>
                      <a:r>
                        <a:rPr lang="en-US" dirty="0" smtClean="0"/>
                        <a:t>GENDER</a:t>
                      </a:r>
                      <a:endParaRPr lang="en-US" dirty="0"/>
                    </a:p>
                  </a:txBody>
                  <a:tcPr/>
                </a:tc>
                <a:tc>
                  <a:txBody>
                    <a:bodyPr/>
                    <a:lstStyle/>
                    <a:p>
                      <a:r>
                        <a:rPr lang="en-US" dirty="0" smtClean="0"/>
                        <a:t>SALARY</a:t>
                      </a:r>
                      <a:endParaRPr lang="en-US" dirty="0"/>
                    </a:p>
                  </a:txBody>
                  <a:tcPr/>
                </a:tc>
                <a:tc>
                  <a:txBody>
                    <a:bodyPr/>
                    <a:lstStyle/>
                    <a:p>
                      <a:r>
                        <a:rPr lang="en-US" dirty="0" smtClean="0"/>
                        <a:t>SUPERSSN</a:t>
                      </a:r>
                      <a:endParaRPr lang="en-US" dirty="0"/>
                    </a:p>
                  </a:txBody>
                  <a:tcPr/>
                </a:tc>
                <a:extLst>
                  <a:ext uri="{0D108BD9-81ED-4DB2-BD59-A6C34878D82A}">
                    <a16:rowId xmlns:a16="http://schemas.microsoft.com/office/drawing/2014/main" val="10000"/>
                  </a:ext>
                </a:extLst>
              </a:tr>
              <a:tr h="370840">
                <a:tc>
                  <a:txBody>
                    <a:bodyPr/>
                    <a:lstStyle/>
                    <a:p>
                      <a:r>
                        <a:rPr lang="en-US" dirty="0" smtClean="0"/>
                        <a:t>John</a:t>
                      </a:r>
                      <a:endParaRPr lang="en-US" dirty="0"/>
                    </a:p>
                  </a:txBody>
                  <a:tcPr/>
                </a:tc>
                <a:tc>
                  <a:txBody>
                    <a:bodyPr/>
                    <a:lstStyle/>
                    <a:p>
                      <a:r>
                        <a:rPr lang="en-US" dirty="0" smtClean="0"/>
                        <a:t>123456789</a:t>
                      </a:r>
                      <a:endParaRPr lang="en-US" dirty="0"/>
                    </a:p>
                  </a:txBody>
                  <a:tcPr/>
                </a:tc>
                <a:tc>
                  <a:txBody>
                    <a:bodyPr/>
                    <a:lstStyle/>
                    <a:p>
                      <a:r>
                        <a:rPr lang="en-US" dirty="0" smtClean="0"/>
                        <a:t>M</a:t>
                      </a:r>
                      <a:endParaRPr lang="en-US" dirty="0"/>
                    </a:p>
                  </a:txBody>
                  <a:tcPr/>
                </a:tc>
                <a:tc>
                  <a:txBody>
                    <a:bodyPr/>
                    <a:lstStyle/>
                    <a:p>
                      <a:r>
                        <a:rPr lang="en-US" dirty="0" smtClean="0"/>
                        <a:t>30000</a:t>
                      </a:r>
                      <a:endParaRPr lang="en-US" dirty="0"/>
                    </a:p>
                  </a:txBody>
                  <a:tcPr/>
                </a:tc>
                <a:tc>
                  <a:txBody>
                    <a:bodyPr/>
                    <a:lstStyle/>
                    <a:p>
                      <a:r>
                        <a:rPr lang="en-US" dirty="0" smtClean="0"/>
                        <a:t>333445555</a:t>
                      </a:r>
                      <a:endParaRPr lang="en-US" dirty="0"/>
                    </a:p>
                  </a:txBody>
                  <a:tcPr/>
                </a:tc>
                <a:extLst>
                  <a:ext uri="{0D108BD9-81ED-4DB2-BD59-A6C34878D82A}">
                    <a16:rowId xmlns:a16="http://schemas.microsoft.com/office/drawing/2014/main" val="10001"/>
                  </a:ext>
                </a:extLst>
              </a:tr>
              <a:tr h="370840">
                <a:tc>
                  <a:txBody>
                    <a:bodyPr/>
                    <a:lstStyle/>
                    <a:p>
                      <a:r>
                        <a:rPr lang="en-US" dirty="0" smtClean="0"/>
                        <a:t>Franklin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333445555</a:t>
                      </a:r>
                    </a:p>
                  </a:txBody>
                  <a:tcPr/>
                </a:tc>
                <a:tc>
                  <a:txBody>
                    <a:bodyPr/>
                    <a:lstStyle/>
                    <a:p>
                      <a:r>
                        <a:rPr lang="en-US" dirty="0" smtClean="0"/>
                        <a:t>M</a:t>
                      </a:r>
                      <a:endParaRPr lang="en-US" dirty="0"/>
                    </a:p>
                  </a:txBody>
                  <a:tcPr/>
                </a:tc>
                <a:tc>
                  <a:txBody>
                    <a:bodyPr/>
                    <a:lstStyle/>
                    <a:p>
                      <a:r>
                        <a:rPr lang="en-US" dirty="0" smtClean="0"/>
                        <a:t>40000</a:t>
                      </a:r>
                      <a:endParaRPr lang="en-US" dirty="0"/>
                    </a:p>
                  </a:txBody>
                  <a:tcPr/>
                </a:tc>
                <a:tc>
                  <a:txBody>
                    <a:bodyPr/>
                    <a:lstStyle/>
                    <a:p>
                      <a:r>
                        <a:rPr lang="en-US" dirty="0" smtClean="0"/>
                        <a:t>888665555</a:t>
                      </a:r>
                      <a:endParaRPr lang="en-US" dirty="0"/>
                    </a:p>
                  </a:txBody>
                  <a:tcPr/>
                </a:tc>
                <a:extLst>
                  <a:ext uri="{0D108BD9-81ED-4DB2-BD59-A6C34878D82A}">
                    <a16:rowId xmlns:a16="http://schemas.microsoft.com/office/drawing/2014/main" val="10002"/>
                  </a:ext>
                </a:extLst>
              </a:tr>
              <a:tr h="370840">
                <a:tc>
                  <a:txBody>
                    <a:bodyPr/>
                    <a:lstStyle/>
                    <a:p>
                      <a:r>
                        <a:rPr lang="en-US" dirty="0" smtClean="0"/>
                        <a:t>Alicia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999887777</a:t>
                      </a:r>
                    </a:p>
                  </a:txBody>
                  <a:tcPr/>
                </a:tc>
                <a:tc>
                  <a:txBody>
                    <a:bodyPr/>
                    <a:lstStyle/>
                    <a:p>
                      <a:r>
                        <a:rPr lang="en-US" dirty="0" smtClean="0"/>
                        <a:t>F</a:t>
                      </a:r>
                      <a:endParaRPr lang="en-US" dirty="0"/>
                    </a:p>
                  </a:txBody>
                  <a:tcPr/>
                </a:tc>
                <a:tc>
                  <a:txBody>
                    <a:bodyPr/>
                    <a:lstStyle/>
                    <a:p>
                      <a:r>
                        <a:rPr lang="en-US" dirty="0" smtClean="0"/>
                        <a:t>25000</a:t>
                      </a:r>
                      <a:endParaRPr lang="en-US" dirty="0"/>
                    </a:p>
                  </a:txBody>
                  <a:tcPr/>
                </a:tc>
                <a:tc>
                  <a:txBody>
                    <a:bodyPr/>
                    <a:lstStyle/>
                    <a:p>
                      <a:r>
                        <a:rPr lang="en-US" dirty="0" smtClean="0"/>
                        <a:t>987654321</a:t>
                      </a:r>
                      <a:endParaRPr lang="en-US" dirty="0"/>
                    </a:p>
                  </a:txBody>
                  <a:tcPr/>
                </a:tc>
                <a:extLst>
                  <a:ext uri="{0D108BD9-81ED-4DB2-BD59-A6C34878D82A}">
                    <a16:rowId xmlns:a16="http://schemas.microsoft.com/office/drawing/2014/main" val="10003"/>
                  </a:ext>
                </a:extLst>
              </a:tr>
              <a:tr h="370840">
                <a:tc>
                  <a:txBody>
                    <a:bodyPr/>
                    <a:lstStyle/>
                    <a:p>
                      <a:r>
                        <a:rPr lang="en-US" dirty="0" smtClean="0"/>
                        <a:t>Jennifer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987654321</a:t>
                      </a:r>
                    </a:p>
                  </a:txBody>
                  <a:tcPr/>
                </a:tc>
                <a:tc>
                  <a:txBody>
                    <a:bodyPr/>
                    <a:lstStyle/>
                    <a:p>
                      <a:r>
                        <a:rPr lang="en-US" dirty="0" smtClean="0"/>
                        <a:t>F</a:t>
                      </a:r>
                      <a:endParaRPr lang="en-US" dirty="0"/>
                    </a:p>
                  </a:txBody>
                  <a:tcPr/>
                </a:tc>
                <a:tc>
                  <a:txBody>
                    <a:bodyPr/>
                    <a:lstStyle/>
                    <a:p>
                      <a:r>
                        <a:rPr lang="en-US" dirty="0" smtClean="0"/>
                        <a:t>43000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888665555</a:t>
                      </a:r>
                    </a:p>
                  </a:txBody>
                  <a:tcPr/>
                </a:tc>
                <a:extLst>
                  <a:ext uri="{0D108BD9-81ED-4DB2-BD59-A6C34878D82A}">
                    <a16:rowId xmlns:a16="http://schemas.microsoft.com/office/drawing/2014/main" val="10004"/>
                  </a:ext>
                </a:extLst>
              </a:tr>
              <a:tr h="370840">
                <a:tc>
                  <a:txBody>
                    <a:bodyPr/>
                    <a:lstStyle/>
                    <a:p>
                      <a:r>
                        <a:rPr lang="en-US" dirty="0" err="1" smtClean="0"/>
                        <a:t>Ramesh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666884444</a:t>
                      </a:r>
                    </a:p>
                  </a:txBody>
                  <a:tcPr/>
                </a:tc>
                <a:tc>
                  <a:txBody>
                    <a:bodyPr/>
                    <a:lstStyle/>
                    <a:p>
                      <a:r>
                        <a:rPr lang="en-US" dirty="0" smtClean="0"/>
                        <a:t>M</a:t>
                      </a:r>
                      <a:endParaRPr lang="en-US" dirty="0"/>
                    </a:p>
                  </a:txBody>
                  <a:tcPr/>
                </a:tc>
                <a:tc>
                  <a:txBody>
                    <a:bodyPr/>
                    <a:lstStyle/>
                    <a:p>
                      <a:r>
                        <a:rPr lang="en-US" dirty="0" smtClean="0"/>
                        <a:t>38000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333445555</a:t>
                      </a:r>
                    </a:p>
                  </a:txBody>
                  <a:tcPr/>
                </a:tc>
                <a:extLst>
                  <a:ext uri="{0D108BD9-81ED-4DB2-BD59-A6C34878D82A}">
                    <a16:rowId xmlns:a16="http://schemas.microsoft.com/office/drawing/2014/main" val="10005"/>
                  </a:ext>
                </a:extLst>
              </a:tr>
              <a:tr h="370840">
                <a:tc>
                  <a:txBody>
                    <a:bodyPr/>
                    <a:lstStyle/>
                    <a:p>
                      <a:r>
                        <a:rPr lang="en-US" dirty="0" smtClean="0"/>
                        <a:t>Joyce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453453453</a:t>
                      </a:r>
                    </a:p>
                  </a:txBody>
                  <a:tcPr/>
                </a:tc>
                <a:tc>
                  <a:txBody>
                    <a:bodyPr/>
                    <a:lstStyle/>
                    <a:p>
                      <a:r>
                        <a:rPr lang="en-US" dirty="0" smtClean="0"/>
                        <a:t>F</a:t>
                      </a:r>
                      <a:endParaRPr lang="en-US" dirty="0"/>
                    </a:p>
                  </a:txBody>
                  <a:tcPr/>
                </a:tc>
                <a:tc>
                  <a:txBody>
                    <a:bodyPr/>
                    <a:lstStyle/>
                    <a:p>
                      <a:r>
                        <a:rPr lang="en-US" dirty="0" smtClean="0"/>
                        <a:t>25000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333445555</a:t>
                      </a:r>
                    </a:p>
                  </a:txBody>
                  <a:tcPr/>
                </a:tc>
                <a:extLst>
                  <a:ext uri="{0D108BD9-81ED-4DB2-BD59-A6C34878D82A}">
                    <a16:rowId xmlns:a16="http://schemas.microsoft.com/office/drawing/2014/main" val="10006"/>
                  </a:ext>
                </a:extLst>
              </a:tr>
              <a:tr h="370840">
                <a:tc>
                  <a:txBody>
                    <a:bodyPr/>
                    <a:lstStyle/>
                    <a:p>
                      <a:r>
                        <a:rPr lang="en-US" dirty="0" smtClean="0"/>
                        <a:t>Ahmad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987987987</a:t>
                      </a:r>
                    </a:p>
                  </a:txBody>
                  <a:tcPr/>
                </a:tc>
                <a:tc>
                  <a:txBody>
                    <a:bodyPr/>
                    <a:lstStyle/>
                    <a:p>
                      <a:r>
                        <a:rPr lang="en-US" dirty="0" smtClean="0"/>
                        <a:t>M</a:t>
                      </a:r>
                      <a:endParaRPr lang="en-US" dirty="0"/>
                    </a:p>
                  </a:txBody>
                  <a:tcPr/>
                </a:tc>
                <a:tc>
                  <a:txBody>
                    <a:bodyPr/>
                    <a:lstStyle/>
                    <a:p>
                      <a:r>
                        <a:rPr lang="en-US" dirty="0" smtClean="0"/>
                        <a:t>25000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987654321</a:t>
                      </a:r>
                    </a:p>
                  </a:txBody>
                  <a:tcPr/>
                </a:tc>
                <a:extLst>
                  <a:ext uri="{0D108BD9-81ED-4DB2-BD59-A6C34878D82A}">
                    <a16:rowId xmlns:a16="http://schemas.microsoft.com/office/drawing/2014/main" val="10007"/>
                  </a:ext>
                </a:extLst>
              </a:tr>
              <a:tr h="370840">
                <a:tc>
                  <a:txBody>
                    <a:bodyPr/>
                    <a:lstStyle/>
                    <a:p>
                      <a:r>
                        <a:rPr lang="en-US" dirty="0" smtClean="0"/>
                        <a:t>James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888665555</a:t>
                      </a:r>
                    </a:p>
                  </a:txBody>
                  <a:tcPr/>
                </a:tc>
                <a:tc>
                  <a:txBody>
                    <a:bodyPr/>
                    <a:lstStyle/>
                    <a:p>
                      <a:r>
                        <a:rPr lang="en-US" dirty="0" smtClean="0"/>
                        <a:t>M</a:t>
                      </a:r>
                      <a:endParaRPr lang="en-US" dirty="0"/>
                    </a:p>
                  </a:txBody>
                  <a:tcPr/>
                </a:tc>
                <a:tc>
                  <a:txBody>
                    <a:bodyPr/>
                    <a:lstStyle/>
                    <a:p>
                      <a:r>
                        <a:rPr lang="en-US" dirty="0" smtClean="0"/>
                        <a:t>55000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Null</a:t>
                      </a:r>
                    </a:p>
                  </a:txBody>
                  <a:tcPr/>
                </a:tc>
                <a:extLst>
                  <a:ext uri="{0D108BD9-81ED-4DB2-BD59-A6C34878D82A}">
                    <a16:rowId xmlns:a16="http://schemas.microsoft.com/office/drawing/2014/main" val="10008"/>
                  </a:ext>
                </a:extLst>
              </a:tr>
            </a:tbl>
          </a:graphicData>
        </a:graphic>
      </p:graphicFrame>
      <p:sp>
        <p:nvSpPr>
          <p:cNvPr id="4" name="TextBox 3"/>
          <p:cNvSpPr txBox="1"/>
          <p:nvPr/>
        </p:nvSpPr>
        <p:spPr>
          <a:xfrm>
            <a:off x="0" y="1219200"/>
            <a:ext cx="1371600" cy="400110"/>
          </a:xfrm>
          <a:prstGeom prst="rect">
            <a:avLst/>
          </a:prstGeom>
          <a:noFill/>
        </p:spPr>
        <p:txBody>
          <a:bodyPr wrap="square" rtlCol="0">
            <a:spAutoFit/>
          </a:bodyPr>
          <a:lstStyle/>
          <a:p>
            <a:r>
              <a:rPr lang="en-US" sz="2000" b="1" dirty="0" smtClean="0"/>
              <a:t>EMPLOYEE</a:t>
            </a:r>
            <a:endParaRPr lang="en-US" sz="2000" b="1" dirty="0"/>
          </a:p>
        </p:txBody>
      </p:sp>
      <p:graphicFrame>
        <p:nvGraphicFramePr>
          <p:cNvPr id="5" name="Table 4"/>
          <p:cNvGraphicFramePr>
            <a:graphicFrameLocks noGrp="1"/>
          </p:cNvGraphicFramePr>
          <p:nvPr/>
        </p:nvGraphicFramePr>
        <p:xfrm>
          <a:off x="1371600" y="4800600"/>
          <a:ext cx="6553200" cy="14833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tblGrid>
              <a:tr h="370840">
                <a:tc>
                  <a:txBody>
                    <a:bodyPr/>
                    <a:lstStyle/>
                    <a:p>
                      <a:r>
                        <a:rPr lang="en-US" dirty="0" smtClean="0"/>
                        <a:t>ESSN</a:t>
                      </a:r>
                      <a:endParaRPr lang="en-US" dirty="0"/>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tc>
                  <a:txBody>
                    <a:bodyPr/>
                    <a:lstStyle/>
                    <a:p>
                      <a:r>
                        <a:rPr lang="en-US" dirty="0" smtClean="0"/>
                        <a:t>RELATIONSHIP</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333445555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Robort</a:t>
                      </a:r>
                      <a:endParaRPr lang="en-US" dirty="0" smtClean="0"/>
                    </a:p>
                  </a:txBody>
                  <a:tcPr/>
                </a:tc>
                <a:tc>
                  <a:txBody>
                    <a:bodyPr/>
                    <a:lstStyle/>
                    <a:p>
                      <a:r>
                        <a:rPr lang="en-US" dirty="0" smtClean="0"/>
                        <a:t>M</a:t>
                      </a:r>
                      <a:endParaRPr lang="en-US" dirty="0"/>
                    </a:p>
                  </a:txBody>
                  <a:tcPr/>
                </a:tc>
                <a:tc>
                  <a:txBody>
                    <a:bodyPr/>
                    <a:lstStyle/>
                    <a:p>
                      <a:r>
                        <a:rPr lang="en-US" dirty="0" smtClean="0"/>
                        <a:t>Son</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987654321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Abner</a:t>
                      </a:r>
                      <a:endParaRPr lang="en-US" dirty="0" smtClean="0"/>
                    </a:p>
                  </a:txBody>
                  <a:tcPr/>
                </a:tc>
                <a:tc>
                  <a:txBody>
                    <a:bodyPr/>
                    <a:lstStyle/>
                    <a:p>
                      <a:r>
                        <a:rPr lang="en-US" dirty="0" smtClean="0"/>
                        <a:t>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Son</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123456789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Alice</a:t>
                      </a:r>
                    </a:p>
                  </a:txBody>
                  <a:tcPr/>
                </a:tc>
                <a:tc>
                  <a:txBody>
                    <a:bodyPr/>
                    <a:lstStyle/>
                    <a:p>
                      <a:r>
                        <a:rPr lang="en-US" dirty="0" smtClean="0"/>
                        <a:t>F</a:t>
                      </a:r>
                      <a:endParaRPr lang="en-US" dirty="0"/>
                    </a:p>
                  </a:txBody>
                  <a:tcPr/>
                </a:tc>
                <a:tc>
                  <a:txBody>
                    <a:bodyPr/>
                    <a:lstStyle/>
                    <a:p>
                      <a:r>
                        <a:rPr lang="en-US" dirty="0" smtClean="0"/>
                        <a:t>Daughter</a:t>
                      </a:r>
                      <a:endParaRPr 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59960" y="4755630"/>
            <a:ext cx="1524000" cy="400110"/>
          </a:xfrm>
          <a:prstGeom prst="rect">
            <a:avLst/>
          </a:prstGeom>
          <a:noFill/>
        </p:spPr>
        <p:txBody>
          <a:bodyPr wrap="square" rtlCol="0">
            <a:spAutoFit/>
          </a:bodyPr>
          <a:lstStyle/>
          <a:p>
            <a:r>
              <a:rPr lang="en-US" sz="2000" b="1" dirty="0" smtClean="0"/>
              <a:t>DEPENDENT</a:t>
            </a:r>
            <a:endParaRPr lang="en-US" sz="2000" b="1" dirty="0"/>
          </a:p>
        </p:txBody>
      </p:sp>
      <p:sp>
        <p:nvSpPr>
          <p:cNvPr id="7" name="TextBox 6"/>
          <p:cNvSpPr txBox="1"/>
          <p:nvPr/>
        </p:nvSpPr>
        <p:spPr>
          <a:xfrm>
            <a:off x="304800" y="609600"/>
            <a:ext cx="7924800" cy="461665"/>
          </a:xfrm>
          <a:prstGeom prst="rect">
            <a:avLst/>
          </a:prstGeom>
          <a:noFill/>
        </p:spPr>
        <p:txBody>
          <a:bodyPr wrap="square" rtlCol="0">
            <a:spAutoFit/>
          </a:bodyPr>
          <a:lstStyle/>
          <a:p>
            <a:r>
              <a:rPr lang="en-US" sz="2400" b="1" dirty="0" smtClean="0"/>
              <a:t>Retrieve list of names of each female employee’s dependent.</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Algebra Solution</a:t>
            </a:r>
            <a:endParaRPr lang="en-US" dirty="0"/>
          </a:p>
        </p:txBody>
      </p:sp>
      <p:sp>
        <p:nvSpPr>
          <p:cNvPr id="3" name="TextBox 2"/>
          <p:cNvSpPr txBox="1"/>
          <p:nvPr/>
        </p:nvSpPr>
        <p:spPr>
          <a:xfrm>
            <a:off x="685800" y="1676400"/>
            <a:ext cx="8077200" cy="3693319"/>
          </a:xfrm>
          <a:prstGeom prst="rect">
            <a:avLst/>
          </a:prstGeom>
          <a:noFill/>
        </p:spPr>
        <p:txBody>
          <a:bodyPr wrap="square" rtlCol="0">
            <a:spAutoFit/>
          </a:bodyPr>
          <a:lstStyle/>
          <a:p>
            <a:r>
              <a:rPr lang="en-US" sz="2400" b="1" dirty="0" smtClean="0"/>
              <a:t>FEMALE_EMPS </a:t>
            </a:r>
            <a:r>
              <a:rPr lang="en-US" sz="2400" b="1" dirty="0" smtClean="0">
                <a:sym typeface="Wingdings" pitchFamily="2" charset="2"/>
              </a:rPr>
              <a:t></a:t>
            </a:r>
            <a:r>
              <a:rPr lang="en-US" sz="2400" b="1" i="1" dirty="0" smtClean="0">
                <a:sym typeface="Symbol" pitchFamily="18" charset="2"/>
              </a:rPr>
              <a:t>  </a:t>
            </a:r>
            <a:r>
              <a:rPr lang="en-US" sz="2400" b="1" i="1" baseline="-25000" dirty="0" smtClean="0">
                <a:sym typeface="Symbol" pitchFamily="18" charset="2"/>
              </a:rPr>
              <a:t>sex=‘F’</a:t>
            </a:r>
            <a:r>
              <a:rPr lang="en-US" sz="2400" b="1" dirty="0" smtClean="0">
                <a:sym typeface="Wingdings" pitchFamily="2" charset="2"/>
              </a:rPr>
              <a:t>  (EMPLOYEE)</a:t>
            </a:r>
          </a:p>
          <a:p>
            <a:endParaRPr lang="en-US" sz="2400" b="1" dirty="0" smtClean="0">
              <a:sym typeface="Wingdings" pitchFamily="2" charset="2"/>
            </a:endParaRPr>
          </a:p>
          <a:p>
            <a:r>
              <a:rPr lang="en-US" sz="2400" b="1" dirty="0" smtClean="0">
                <a:sym typeface="Wingdings" pitchFamily="2" charset="2"/>
              </a:rPr>
              <a:t>EMPNAMES  </a:t>
            </a:r>
            <a:r>
              <a:rPr lang="en-US" sz="2400" b="1" dirty="0" smtClean="0">
                <a:sym typeface="Symbol" pitchFamily="18" charset="2"/>
              </a:rPr>
              <a:t> </a:t>
            </a:r>
            <a:r>
              <a:rPr lang="en-US" sz="2400" b="1" baseline="-25000" dirty="0" err="1" smtClean="0">
                <a:sym typeface="Symbol" pitchFamily="18" charset="2"/>
              </a:rPr>
              <a:t>Fname,Lname</a:t>
            </a:r>
            <a:r>
              <a:rPr lang="en-US" sz="2400" b="1" baseline="-25000" dirty="0" smtClean="0">
                <a:sym typeface="Symbol" pitchFamily="18" charset="2"/>
              </a:rPr>
              <a:t>, </a:t>
            </a:r>
            <a:r>
              <a:rPr lang="en-US" sz="2400" b="1" baseline="-25000" dirty="0" err="1" smtClean="0">
                <a:sym typeface="Symbol" pitchFamily="18" charset="2"/>
              </a:rPr>
              <a:t>Ssn</a:t>
            </a:r>
            <a:r>
              <a:rPr lang="en-US" sz="2400" b="1" dirty="0" smtClean="0">
                <a:sym typeface="Symbol" pitchFamily="18" charset="2"/>
              </a:rPr>
              <a:t> (FEMALE_EMPS)</a:t>
            </a:r>
          </a:p>
          <a:p>
            <a:endParaRPr lang="en-US" sz="2400" b="1" dirty="0" smtClean="0">
              <a:sym typeface="Symbol" pitchFamily="18" charset="2"/>
            </a:endParaRPr>
          </a:p>
          <a:p>
            <a:r>
              <a:rPr lang="en-US" sz="2400" b="1" dirty="0" smtClean="0">
                <a:sym typeface="Symbol" pitchFamily="18" charset="2"/>
              </a:rPr>
              <a:t>EMP_DEPENDENTS </a:t>
            </a:r>
            <a:r>
              <a:rPr lang="en-US" sz="2400" b="1" dirty="0" smtClean="0">
                <a:sym typeface="Wingdings" pitchFamily="2" charset="2"/>
              </a:rPr>
              <a:t> EMPNAMES </a:t>
            </a:r>
            <a:r>
              <a:rPr kumimoji="1" lang="en-US" sz="2400" b="1" dirty="0" smtClean="0">
                <a:latin typeface="Helvetica" pitchFamily="34" charset="0"/>
              </a:rPr>
              <a:t>x </a:t>
            </a:r>
            <a:r>
              <a:rPr lang="en-US" sz="2400" b="1" dirty="0" smtClean="0">
                <a:sym typeface="Wingdings" pitchFamily="2" charset="2"/>
              </a:rPr>
              <a:t>DEPENDENT</a:t>
            </a:r>
          </a:p>
          <a:p>
            <a:endParaRPr lang="en-US" sz="2400" b="1" dirty="0" smtClean="0">
              <a:sym typeface="Wingdings" pitchFamily="2" charset="2"/>
            </a:endParaRPr>
          </a:p>
          <a:p>
            <a:r>
              <a:rPr lang="en-US" sz="2400" b="1" cap="all" dirty="0" smtClean="0">
                <a:sym typeface="Wingdings" pitchFamily="2" charset="2"/>
              </a:rPr>
              <a:t>Actual_dependents</a:t>
            </a:r>
            <a:r>
              <a:rPr lang="en-US" sz="2400" b="1" dirty="0" smtClean="0">
                <a:sym typeface="Wingdings" pitchFamily="2" charset="2"/>
              </a:rPr>
              <a:t>  </a:t>
            </a:r>
            <a:r>
              <a:rPr lang="en-US" sz="2400" b="1" i="1" dirty="0" smtClean="0">
                <a:sym typeface="Symbol" pitchFamily="18" charset="2"/>
              </a:rPr>
              <a:t> </a:t>
            </a:r>
            <a:r>
              <a:rPr lang="en-US" sz="2400" b="1" i="1" baseline="-25000" dirty="0" err="1" smtClean="0">
                <a:sym typeface="Symbol" pitchFamily="18" charset="2"/>
              </a:rPr>
              <a:t>Ssn</a:t>
            </a:r>
            <a:r>
              <a:rPr lang="en-US" sz="2400" b="1" i="1" baseline="-25000" dirty="0" smtClean="0">
                <a:sym typeface="Symbol" pitchFamily="18" charset="2"/>
              </a:rPr>
              <a:t>=</a:t>
            </a:r>
            <a:r>
              <a:rPr lang="en-US" sz="2400" b="1" i="1" baseline="-25000" dirty="0" err="1" smtClean="0">
                <a:sym typeface="Symbol" pitchFamily="18" charset="2"/>
              </a:rPr>
              <a:t>Essn</a:t>
            </a:r>
            <a:r>
              <a:rPr lang="en-US" sz="2400" b="1" i="1" baseline="-25000" dirty="0" smtClean="0">
                <a:sym typeface="Symbol" pitchFamily="18" charset="2"/>
              </a:rPr>
              <a:t> </a:t>
            </a:r>
            <a:r>
              <a:rPr lang="en-US" sz="2400" b="1" i="1" dirty="0" smtClean="0">
                <a:sym typeface="Symbol" pitchFamily="18" charset="2"/>
              </a:rPr>
              <a:t> (EMP_DEPENDENTS)</a:t>
            </a:r>
          </a:p>
          <a:p>
            <a:endParaRPr lang="en-US" sz="2400" b="1" i="1" dirty="0" smtClean="0">
              <a:sym typeface="Symbol" pitchFamily="18" charset="2"/>
            </a:endParaRPr>
          </a:p>
          <a:p>
            <a:r>
              <a:rPr lang="en-US" sz="2400" b="1" i="1" dirty="0" smtClean="0">
                <a:sym typeface="Symbol" pitchFamily="18" charset="2"/>
              </a:rPr>
              <a:t>RESULT </a:t>
            </a:r>
            <a:r>
              <a:rPr lang="en-US" sz="2400" b="1" i="1" dirty="0" smtClean="0">
                <a:sym typeface="Wingdings" pitchFamily="2" charset="2"/>
              </a:rPr>
              <a:t> </a:t>
            </a:r>
            <a:r>
              <a:rPr lang="en-US" sz="2400" b="1" dirty="0" smtClean="0">
                <a:sym typeface="Wingdings" pitchFamily="2" charset="2"/>
              </a:rPr>
              <a:t>  </a:t>
            </a:r>
            <a:r>
              <a:rPr lang="en-US" sz="2400" b="1" dirty="0" smtClean="0">
                <a:sym typeface="Symbol" pitchFamily="18" charset="2"/>
              </a:rPr>
              <a:t> </a:t>
            </a:r>
            <a:r>
              <a:rPr lang="en-US" sz="2400" b="1" baseline="-25000" dirty="0" err="1" smtClean="0">
                <a:sym typeface="Symbol" pitchFamily="18" charset="2"/>
              </a:rPr>
              <a:t>Fname,Lname</a:t>
            </a:r>
            <a:r>
              <a:rPr lang="en-US" sz="2400" b="1" baseline="-25000" dirty="0" smtClean="0">
                <a:sym typeface="Symbol" pitchFamily="18" charset="2"/>
              </a:rPr>
              <a:t>, </a:t>
            </a:r>
            <a:r>
              <a:rPr lang="en-US" sz="2400" b="1" baseline="-25000" dirty="0" err="1" smtClean="0">
                <a:sym typeface="Symbol" pitchFamily="18" charset="2"/>
              </a:rPr>
              <a:t>Dependent_name</a:t>
            </a:r>
            <a:r>
              <a:rPr lang="en-US" sz="2400" b="1" dirty="0" smtClean="0">
                <a:sym typeface="Symbol" pitchFamily="18" charset="2"/>
              </a:rPr>
              <a:t> (ACTUAL_DEPENDENTS)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smtClean="0">
                <a:solidFill>
                  <a:srgbClr val="660033"/>
                </a:solidFill>
                <a:effectLst>
                  <a:outerShdw blurRad="38100" dist="38100" dir="2700000" algn="tl">
                    <a:srgbClr val="000000"/>
                  </a:outerShdw>
                </a:effectLst>
                <a:latin typeface="Tahoma" pitchFamily="34" charset="0"/>
                <a:ea typeface="Tahoma" pitchFamily="34" charset="0"/>
                <a:cs typeface="Tahoma" pitchFamily="34" charset="0"/>
              </a:rPr>
              <a:t>Fundamental  Operations</a:t>
            </a:r>
            <a:r>
              <a:rPr lang="en-US" sz="3500" dirty="0" smtClean="0">
                <a:latin typeface="Tahoma" pitchFamily="34" charset="0"/>
                <a:ea typeface="Tahoma" pitchFamily="34" charset="0"/>
                <a:cs typeface="Tahoma" pitchFamily="34" charset="0"/>
              </a:rPr>
              <a:t> </a:t>
            </a:r>
            <a:endParaRPr lang="en-US" sz="3500" dirty="0">
              <a:latin typeface="Tahoma" pitchFamily="34" charset="0"/>
              <a:ea typeface="Tahoma" pitchFamily="34" charset="0"/>
              <a:cs typeface="Tahoma" pitchFamily="34" charset="0"/>
            </a:endParaRPr>
          </a:p>
        </p:txBody>
      </p:sp>
      <p:sp>
        <p:nvSpPr>
          <p:cNvPr id="7" name="Rectangle 6"/>
          <p:cNvSpPr/>
          <p:nvPr/>
        </p:nvSpPr>
        <p:spPr>
          <a:xfrm>
            <a:off x="1066800" y="3733800"/>
            <a:ext cx="7086600" cy="1785104"/>
          </a:xfrm>
          <a:prstGeom prst="rect">
            <a:avLst/>
          </a:prstGeom>
        </p:spPr>
        <p:txBody>
          <a:bodyPr wrap="square">
            <a:spAutoFit/>
          </a:bodyPr>
          <a:lstStyle/>
          <a:p>
            <a:pPr>
              <a:spcBef>
                <a:spcPct val="50000"/>
              </a:spcBef>
              <a:buFontTx/>
              <a:buChar char="•"/>
            </a:pPr>
            <a:r>
              <a:rPr lang="en-US" sz="2200" b="0" dirty="0" smtClean="0">
                <a:solidFill>
                  <a:srgbClr val="660033"/>
                </a:solidFill>
              </a:rPr>
              <a:t>Operations may be of two types depending upon the number of</a:t>
            </a:r>
            <a:r>
              <a:rPr lang="en-US" sz="2200" b="0" dirty="0" smtClean="0"/>
              <a:t>  </a:t>
            </a:r>
            <a:r>
              <a:rPr lang="en-US" sz="2200" b="0" dirty="0" smtClean="0">
                <a:solidFill>
                  <a:srgbClr val="660033"/>
                </a:solidFill>
              </a:rPr>
              <a:t> input relations</a:t>
            </a:r>
          </a:p>
          <a:p>
            <a:pPr lvl="3">
              <a:spcBef>
                <a:spcPct val="50000"/>
              </a:spcBef>
              <a:buFontTx/>
              <a:buChar char="•"/>
            </a:pPr>
            <a:r>
              <a:rPr lang="en-US" sz="2200" b="0" dirty="0" smtClean="0">
                <a:solidFill>
                  <a:srgbClr val="660033"/>
                </a:solidFill>
              </a:rPr>
              <a:t>Unary - Operate on one relation</a:t>
            </a:r>
          </a:p>
          <a:p>
            <a:pPr lvl="3">
              <a:spcBef>
                <a:spcPct val="50000"/>
              </a:spcBef>
              <a:buFontTx/>
              <a:buChar char="•"/>
            </a:pPr>
            <a:r>
              <a:rPr lang="en-US" sz="2200" b="0" dirty="0" smtClean="0">
                <a:solidFill>
                  <a:srgbClr val="660033"/>
                </a:solidFill>
              </a:rPr>
              <a:t>Binary - Operate on pair of relations</a:t>
            </a:r>
            <a:endParaRPr lang="en-US" sz="2200" b="0" dirty="0"/>
          </a:p>
        </p:txBody>
      </p:sp>
      <p:sp>
        <p:nvSpPr>
          <p:cNvPr id="9" name="TextBox 8"/>
          <p:cNvSpPr txBox="1"/>
          <p:nvPr/>
        </p:nvSpPr>
        <p:spPr>
          <a:xfrm>
            <a:off x="1905000" y="1447800"/>
            <a:ext cx="4724400" cy="2308324"/>
          </a:xfrm>
          <a:prstGeom prst="rect">
            <a:avLst/>
          </a:prstGeom>
          <a:noFill/>
        </p:spPr>
        <p:txBody>
          <a:bodyPr wrap="square" rtlCol="0">
            <a:spAutoFit/>
          </a:bodyPr>
          <a:lstStyle/>
          <a:p>
            <a:pPr>
              <a:spcBef>
                <a:spcPct val="50000"/>
              </a:spcBef>
              <a:buFontTx/>
              <a:buChar char="•"/>
            </a:pPr>
            <a:r>
              <a:rPr lang="en-US" b="0" dirty="0" smtClean="0">
                <a:solidFill>
                  <a:srgbClr val="660033"/>
                </a:solidFill>
              </a:rPr>
              <a:t>SELECTION / RESTRICTION</a:t>
            </a:r>
          </a:p>
          <a:p>
            <a:pPr>
              <a:spcBef>
                <a:spcPct val="50000"/>
              </a:spcBef>
              <a:buFontTx/>
              <a:buChar char="•"/>
            </a:pPr>
            <a:r>
              <a:rPr lang="en-US" b="0" dirty="0" smtClean="0">
                <a:solidFill>
                  <a:srgbClr val="660033"/>
                </a:solidFill>
              </a:rPr>
              <a:t> PROJECTION</a:t>
            </a:r>
          </a:p>
          <a:p>
            <a:pPr>
              <a:spcBef>
                <a:spcPct val="50000"/>
              </a:spcBef>
              <a:buFontTx/>
              <a:buChar char="•"/>
            </a:pPr>
            <a:r>
              <a:rPr lang="en-US" b="0" dirty="0" smtClean="0">
                <a:solidFill>
                  <a:srgbClr val="660033"/>
                </a:solidFill>
              </a:rPr>
              <a:t> UNION</a:t>
            </a:r>
          </a:p>
          <a:p>
            <a:pPr>
              <a:spcBef>
                <a:spcPct val="50000"/>
              </a:spcBef>
              <a:buFontTx/>
              <a:buChar char="•"/>
            </a:pPr>
            <a:r>
              <a:rPr lang="en-US" b="0" dirty="0" smtClean="0">
                <a:solidFill>
                  <a:srgbClr val="660033"/>
                </a:solidFill>
              </a:rPr>
              <a:t> SET DIFFERENCE</a:t>
            </a:r>
          </a:p>
          <a:p>
            <a:pPr>
              <a:spcBef>
                <a:spcPct val="50000"/>
              </a:spcBef>
              <a:buFontTx/>
              <a:buChar char="•"/>
            </a:pPr>
            <a:r>
              <a:rPr lang="en-US" b="0" dirty="0" smtClean="0">
                <a:solidFill>
                  <a:srgbClr val="660033"/>
                </a:solidFill>
              </a:rPr>
              <a:t>CARTESIAN-PRODUCT</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Steps</a:t>
            </a:r>
            <a:endParaRPr lang="en-US" dirty="0"/>
          </a:p>
        </p:txBody>
      </p:sp>
      <p:graphicFrame>
        <p:nvGraphicFramePr>
          <p:cNvPr id="3" name="Table 2"/>
          <p:cNvGraphicFramePr>
            <a:graphicFrameLocks noGrp="1"/>
          </p:cNvGraphicFramePr>
          <p:nvPr/>
        </p:nvGraphicFramePr>
        <p:xfrm>
          <a:off x="533400" y="914400"/>
          <a:ext cx="6629400" cy="1483360"/>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20000"/>
                    </a:ext>
                  </a:extLst>
                </a:gridCol>
                <a:gridCol w="1325880">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325880">
                  <a:extLst>
                    <a:ext uri="{9D8B030D-6E8A-4147-A177-3AD203B41FA5}">
                      <a16:colId xmlns:a16="http://schemas.microsoft.com/office/drawing/2014/main" val="20004"/>
                    </a:ext>
                  </a:extLst>
                </a:gridCol>
              </a:tblGrid>
              <a:tr h="370840">
                <a:tc>
                  <a:txBody>
                    <a:bodyPr/>
                    <a:lstStyle/>
                    <a:p>
                      <a:r>
                        <a:rPr lang="en-US" dirty="0" smtClean="0"/>
                        <a:t>NAME</a:t>
                      </a:r>
                      <a:endParaRPr lang="en-US" dirty="0"/>
                    </a:p>
                  </a:txBody>
                  <a:tcPr/>
                </a:tc>
                <a:tc>
                  <a:txBody>
                    <a:bodyPr/>
                    <a:lstStyle/>
                    <a:p>
                      <a:r>
                        <a:rPr lang="en-US" dirty="0" smtClean="0"/>
                        <a:t>SSN</a:t>
                      </a:r>
                      <a:endParaRPr lang="en-US" dirty="0"/>
                    </a:p>
                  </a:txBody>
                  <a:tcPr/>
                </a:tc>
                <a:tc>
                  <a:txBody>
                    <a:bodyPr/>
                    <a:lstStyle/>
                    <a:p>
                      <a:r>
                        <a:rPr lang="en-US" dirty="0" smtClean="0"/>
                        <a:t>GENDER</a:t>
                      </a:r>
                      <a:endParaRPr lang="en-US" dirty="0"/>
                    </a:p>
                  </a:txBody>
                  <a:tcPr/>
                </a:tc>
                <a:tc>
                  <a:txBody>
                    <a:bodyPr/>
                    <a:lstStyle/>
                    <a:p>
                      <a:r>
                        <a:rPr lang="en-US" dirty="0" smtClean="0"/>
                        <a:t>SALARY</a:t>
                      </a:r>
                      <a:endParaRPr lang="en-US" dirty="0"/>
                    </a:p>
                  </a:txBody>
                  <a:tcPr/>
                </a:tc>
                <a:tc>
                  <a:txBody>
                    <a:bodyPr/>
                    <a:lstStyle/>
                    <a:p>
                      <a:r>
                        <a:rPr lang="en-US" dirty="0" smtClean="0"/>
                        <a:t>SUPERSSN</a:t>
                      </a:r>
                      <a:endParaRPr lang="en-US" dirty="0"/>
                    </a:p>
                  </a:txBody>
                  <a:tcPr/>
                </a:tc>
                <a:extLst>
                  <a:ext uri="{0D108BD9-81ED-4DB2-BD59-A6C34878D82A}">
                    <a16:rowId xmlns:a16="http://schemas.microsoft.com/office/drawing/2014/main" val="10000"/>
                  </a:ext>
                </a:extLst>
              </a:tr>
              <a:tr h="370840">
                <a:tc>
                  <a:txBody>
                    <a:bodyPr/>
                    <a:lstStyle/>
                    <a:p>
                      <a:r>
                        <a:rPr lang="en-US" dirty="0" smtClean="0"/>
                        <a:t>Alicia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999887777</a:t>
                      </a:r>
                    </a:p>
                  </a:txBody>
                  <a:tcPr/>
                </a:tc>
                <a:tc>
                  <a:txBody>
                    <a:bodyPr/>
                    <a:lstStyle/>
                    <a:p>
                      <a:r>
                        <a:rPr lang="en-US" dirty="0" smtClean="0"/>
                        <a:t>F</a:t>
                      </a:r>
                      <a:endParaRPr lang="en-US" dirty="0"/>
                    </a:p>
                  </a:txBody>
                  <a:tcPr/>
                </a:tc>
                <a:tc>
                  <a:txBody>
                    <a:bodyPr/>
                    <a:lstStyle/>
                    <a:p>
                      <a:r>
                        <a:rPr lang="en-US" dirty="0" smtClean="0"/>
                        <a:t>25000</a:t>
                      </a:r>
                      <a:endParaRPr lang="en-US" dirty="0"/>
                    </a:p>
                  </a:txBody>
                  <a:tcPr/>
                </a:tc>
                <a:tc>
                  <a:txBody>
                    <a:bodyPr/>
                    <a:lstStyle/>
                    <a:p>
                      <a:r>
                        <a:rPr lang="en-US" dirty="0" smtClean="0"/>
                        <a:t>987654321</a:t>
                      </a:r>
                      <a:endParaRPr lang="en-US" dirty="0"/>
                    </a:p>
                  </a:txBody>
                  <a:tcPr/>
                </a:tc>
                <a:extLst>
                  <a:ext uri="{0D108BD9-81ED-4DB2-BD59-A6C34878D82A}">
                    <a16:rowId xmlns:a16="http://schemas.microsoft.com/office/drawing/2014/main" val="10001"/>
                  </a:ext>
                </a:extLst>
              </a:tr>
              <a:tr h="370840">
                <a:tc>
                  <a:txBody>
                    <a:bodyPr/>
                    <a:lstStyle/>
                    <a:p>
                      <a:r>
                        <a:rPr lang="en-US" dirty="0" smtClean="0"/>
                        <a:t>Jennifer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987654321</a:t>
                      </a:r>
                    </a:p>
                  </a:txBody>
                  <a:tcPr/>
                </a:tc>
                <a:tc>
                  <a:txBody>
                    <a:bodyPr/>
                    <a:lstStyle/>
                    <a:p>
                      <a:r>
                        <a:rPr lang="en-US" dirty="0" smtClean="0"/>
                        <a:t>F</a:t>
                      </a:r>
                      <a:endParaRPr lang="en-US" dirty="0"/>
                    </a:p>
                  </a:txBody>
                  <a:tcPr/>
                </a:tc>
                <a:tc>
                  <a:txBody>
                    <a:bodyPr/>
                    <a:lstStyle/>
                    <a:p>
                      <a:r>
                        <a:rPr lang="en-US" dirty="0" smtClean="0"/>
                        <a:t>43000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888665555</a:t>
                      </a:r>
                    </a:p>
                  </a:txBody>
                  <a:tcPr/>
                </a:tc>
                <a:extLst>
                  <a:ext uri="{0D108BD9-81ED-4DB2-BD59-A6C34878D82A}">
                    <a16:rowId xmlns:a16="http://schemas.microsoft.com/office/drawing/2014/main" val="10002"/>
                  </a:ext>
                </a:extLst>
              </a:tr>
              <a:tr h="370840">
                <a:tc>
                  <a:txBody>
                    <a:bodyPr/>
                    <a:lstStyle/>
                    <a:p>
                      <a:r>
                        <a:rPr lang="en-US" dirty="0" smtClean="0"/>
                        <a:t>Joyce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453453453</a:t>
                      </a:r>
                    </a:p>
                  </a:txBody>
                  <a:tcPr/>
                </a:tc>
                <a:tc>
                  <a:txBody>
                    <a:bodyPr/>
                    <a:lstStyle/>
                    <a:p>
                      <a:r>
                        <a:rPr lang="en-US" dirty="0" smtClean="0"/>
                        <a:t>F</a:t>
                      </a:r>
                      <a:endParaRPr lang="en-US" dirty="0"/>
                    </a:p>
                  </a:txBody>
                  <a:tcPr/>
                </a:tc>
                <a:tc>
                  <a:txBody>
                    <a:bodyPr/>
                    <a:lstStyle/>
                    <a:p>
                      <a:r>
                        <a:rPr lang="en-US" dirty="0" smtClean="0"/>
                        <a:t>25000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333445555</a:t>
                      </a:r>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76200" y="457200"/>
            <a:ext cx="2590800" cy="400110"/>
          </a:xfrm>
          <a:prstGeom prst="rect">
            <a:avLst/>
          </a:prstGeom>
          <a:noFill/>
        </p:spPr>
        <p:txBody>
          <a:bodyPr wrap="square" rtlCol="0">
            <a:spAutoFit/>
          </a:bodyPr>
          <a:lstStyle/>
          <a:p>
            <a:r>
              <a:rPr lang="en-US" sz="2000" b="1" dirty="0" smtClean="0"/>
              <a:t>FEMALE_EMP</a:t>
            </a:r>
            <a:endParaRPr lang="en-US" sz="2000" b="1" dirty="0"/>
          </a:p>
        </p:txBody>
      </p:sp>
      <p:graphicFrame>
        <p:nvGraphicFramePr>
          <p:cNvPr id="5" name="Table 4"/>
          <p:cNvGraphicFramePr>
            <a:graphicFrameLocks noGrp="1"/>
          </p:cNvGraphicFramePr>
          <p:nvPr/>
        </p:nvGraphicFramePr>
        <p:xfrm>
          <a:off x="533400" y="2860040"/>
          <a:ext cx="2651760" cy="1483360"/>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20000"/>
                    </a:ext>
                  </a:extLst>
                </a:gridCol>
                <a:gridCol w="1325880">
                  <a:extLst>
                    <a:ext uri="{9D8B030D-6E8A-4147-A177-3AD203B41FA5}">
                      <a16:colId xmlns:a16="http://schemas.microsoft.com/office/drawing/2014/main" val="20001"/>
                    </a:ext>
                  </a:extLst>
                </a:gridCol>
              </a:tblGrid>
              <a:tr h="370840">
                <a:tc>
                  <a:txBody>
                    <a:bodyPr/>
                    <a:lstStyle/>
                    <a:p>
                      <a:r>
                        <a:rPr lang="en-US" dirty="0" smtClean="0"/>
                        <a:t>NAME</a:t>
                      </a:r>
                      <a:endParaRPr lang="en-US" dirty="0"/>
                    </a:p>
                  </a:txBody>
                  <a:tcPr/>
                </a:tc>
                <a:tc>
                  <a:txBody>
                    <a:bodyPr/>
                    <a:lstStyle/>
                    <a:p>
                      <a:r>
                        <a:rPr lang="en-US" dirty="0" smtClean="0"/>
                        <a:t>SSN</a:t>
                      </a:r>
                      <a:endParaRPr lang="en-US" dirty="0"/>
                    </a:p>
                  </a:txBody>
                  <a:tcPr/>
                </a:tc>
                <a:extLst>
                  <a:ext uri="{0D108BD9-81ED-4DB2-BD59-A6C34878D82A}">
                    <a16:rowId xmlns:a16="http://schemas.microsoft.com/office/drawing/2014/main" val="10000"/>
                  </a:ext>
                </a:extLst>
              </a:tr>
              <a:tr h="370840">
                <a:tc>
                  <a:txBody>
                    <a:bodyPr/>
                    <a:lstStyle/>
                    <a:p>
                      <a:r>
                        <a:rPr lang="en-US" dirty="0" smtClean="0"/>
                        <a:t>Alicia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999887777</a:t>
                      </a:r>
                    </a:p>
                  </a:txBody>
                  <a:tcPr/>
                </a:tc>
                <a:extLst>
                  <a:ext uri="{0D108BD9-81ED-4DB2-BD59-A6C34878D82A}">
                    <a16:rowId xmlns:a16="http://schemas.microsoft.com/office/drawing/2014/main" val="10001"/>
                  </a:ext>
                </a:extLst>
              </a:tr>
              <a:tr h="370840">
                <a:tc>
                  <a:txBody>
                    <a:bodyPr/>
                    <a:lstStyle/>
                    <a:p>
                      <a:r>
                        <a:rPr lang="en-US" dirty="0" smtClean="0"/>
                        <a:t>Jennifer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987654321</a:t>
                      </a:r>
                    </a:p>
                  </a:txBody>
                  <a:tcPr/>
                </a:tc>
                <a:extLst>
                  <a:ext uri="{0D108BD9-81ED-4DB2-BD59-A6C34878D82A}">
                    <a16:rowId xmlns:a16="http://schemas.microsoft.com/office/drawing/2014/main" val="10002"/>
                  </a:ext>
                </a:extLst>
              </a:tr>
              <a:tr h="370840">
                <a:tc>
                  <a:txBody>
                    <a:bodyPr/>
                    <a:lstStyle/>
                    <a:p>
                      <a:r>
                        <a:rPr lang="en-US" dirty="0" smtClean="0"/>
                        <a:t>Joyce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453453453</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76200" y="2402840"/>
            <a:ext cx="2590800" cy="400110"/>
          </a:xfrm>
          <a:prstGeom prst="rect">
            <a:avLst/>
          </a:prstGeom>
          <a:noFill/>
        </p:spPr>
        <p:txBody>
          <a:bodyPr wrap="square" rtlCol="0">
            <a:spAutoFit/>
          </a:bodyPr>
          <a:lstStyle/>
          <a:p>
            <a:r>
              <a:rPr lang="en-US" sz="2000" b="1" dirty="0" smtClean="0"/>
              <a:t>EMPNAMES</a:t>
            </a:r>
            <a:endParaRPr lang="en-US" sz="20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Autofit/>
          </a:bodyPr>
          <a:lstStyle/>
          <a:p>
            <a:r>
              <a:rPr lang="en-US" sz="3500" dirty="0" smtClean="0"/>
              <a:t>Steps</a:t>
            </a:r>
            <a:endParaRPr lang="en-US" sz="3500" dirty="0"/>
          </a:p>
        </p:txBody>
      </p:sp>
      <p:graphicFrame>
        <p:nvGraphicFramePr>
          <p:cNvPr id="3" name="Table 2"/>
          <p:cNvGraphicFramePr>
            <a:graphicFrameLocks noGrp="1"/>
          </p:cNvGraphicFramePr>
          <p:nvPr/>
        </p:nvGraphicFramePr>
        <p:xfrm>
          <a:off x="533400" y="533400"/>
          <a:ext cx="8229600" cy="37084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r>
                        <a:rPr lang="en-US" dirty="0" smtClean="0"/>
                        <a:t>NAME</a:t>
                      </a:r>
                      <a:endParaRPr lang="en-US" dirty="0"/>
                    </a:p>
                  </a:txBody>
                  <a:tcPr/>
                </a:tc>
                <a:tc>
                  <a:txBody>
                    <a:bodyPr/>
                    <a:lstStyle/>
                    <a:p>
                      <a:r>
                        <a:rPr lang="en-US" dirty="0" smtClean="0"/>
                        <a:t>SSN</a:t>
                      </a:r>
                      <a:endParaRPr lang="en-US" dirty="0"/>
                    </a:p>
                  </a:txBody>
                  <a:tcPr/>
                </a:tc>
                <a:tc>
                  <a:txBody>
                    <a:bodyPr/>
                    <a:lstStyle/>
                    <a:p>
                      <a:r>
                        <a:rPr lang="en-US" dirty="0" smtClean="0"/>
                        <a:t>ESSN</a:t>
                      </a:r>
                      <a:endParaRPr lang="en-US" dirty="0"/>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0"/>
                  </a:ext>
                </a:extLst>
              </a:tr>
              <a:tr h="370840">
                <a:tc>
                  <a:txBody>
                    <a:bodyPr/>
                    <a:lstStyle/>
                    <a:p>
                      <a:r>
                        <a:rPr lang="en-US" dirty="0" smtClean="0"/>
                        <a:t>Alicia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999887777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333445555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Robort</a:t>
                      </a:r>
                      <a:endParaRPr lang="en-US" dirty="0" smtClean="0"/>
                    </a:p>
                  </a:txBody>
                  <a:tcPr/>
                </a:tc>
                <a:tc>
                  <a:txBody>
                    <a:bodyPr/>
                    <a:lstStyle/>
                    <a:p>
                      <a:r>
                        <a:rPr lang="en-US" dirty="0" smtClean="0"/>
                        <a:t>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0001"/>
                  </a:ext>
                </a:extLst>
              </a:tr>
              <a:tr h="370840">
                <a:tc>
                  <a:txBody>
                    <a:bodyPr/>
                    <a:lstStyle/>
                    <a:p>
                      <a:r>
                        <a:rPr lang="en-US" dirty="0" smtClean="0"/>
                        <a:t>Alicia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999887777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987654321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Abner</a:t>
                      </a:r>
                      <a:endParaRPr lang="en-US" dirty="0" smtClean="0"/>
                    </a:p>
                  </a:txBody>
                  <a:tcPr/>
                </a:tc>
                <a:tc>
                  <a:txBody>
                    <a:bodyPr/>
                    <a:lstStyle/>
                    <a:p>
                      <a:r>
                        <a:rPr lang="en-US" dirty="0" smtClean="0"/>
                        <a:t>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0002"/>
                  </a:ext>
                </a:extLst>
              </a:tr>
              <a:tr h="370840">
                <a:tc>
                  <a:txBody>
                    <a:bodyPr/>
                    <a:lstStyle/>
                    <a:p>
                      <a:r>
                        <a:rPr lang="en-US" dirty="0" smtClean="0"/>
                        <a:t>Alicia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999887777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123456789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Alice</a:t>
                      </a:r>
                    </a:p>
                  </a:txBody>
                  <a:tcPr/>
                </a:tc>
                <a:tc>
                  <a:txBody>
                    <a:bodyPr/>
                    <a:lstStyle/>
                    <a:p>
                      <a:r>
                        <a:rPr lang="en-US" dirty="0" smtClean="0"/>
                        <a:t>F</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0003"/>
                  </a:ext>
                </a:extLst>
              </a:tr>
              <a:tr h="370840">
                <a:tc>
                  <a:txBody>
                    <a:bodyPr/>
                    <a:lstStyle/>
                    <a:p>
                      <a:r>
                        <a:rPr lang="en-US" dirty="0" smtClean="0"/>
                        <a:t>Jennifer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987654321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333445555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Robort</a:t>
                      </a:r>
                      <a:endParaRPr lang="en-US" dirty="0" smtClean="0"/>
                    </a:p>
                  </a:txBody>
                  <a:tcPr/>
                </a:tc>
                <a:tc>
                  <a:txBody>
                    <a:bodyPr/>
                    <a:lstStyle/>
                    <a:p>
                      <a:r>
                        <a:rPr lang="en-US" dirty="0" smtClean="0"/>
                        <a:t>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10004"/>
                  </a:ext>
                </a:extLst>
              </a:tr>
              <a:tr h="370840">
                <a:tc>
                  <a:txBody>
                    <a:bodyPr/>
                    <a:lstStyle/>
                    <a:p>
                      <a:r>
                        <a:rPr lang="en-US" b="1" dirty="0" smtClean="0"/>
                        <a:t>Jennifer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987654321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987654321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Abner</a:t>
                      </a:r>
                      <a:endParaRPr lang="en-US" b="1" dirty="0" smtClean="0"/>
                    </a:p>
                  </a:txBody>
                  <a:tcPr/>
                </a:tc>
                <a:tc>
                  <a:txBody>
                    <a:bodyPr/>
                    <a:lstStyle/>
                    <a:p>
                      <a:r>
                        <a:rPr lang="en-US" b="1" dirty="0" smtClean="0"/>
                        <a:t>M</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0005"/>
                  </a:ext>
                </a:extLst>
              </a:tr>
              <a:tr h="370840">
                <a:tc>
                  <a:txBody>
                    <a:bodyPr/>
                    <a:lstStyle/>
                    <a:p>
                      <a:r>
                        <a:rPr lang="en-US" dirty="0" smtClean="0"/>
                        <a:t>Jennifer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987654321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123456789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Alice</a:t>
                      </a:r>
                    </a:p>
                  </a:txBody>
                  <a:tcPr/>
                </a:tc>
                <a:tc>
                  <a:txBody>
                    <a:bodyPr/>
                    <a:lstStyle/>
                    <a:p>
                      <a:r>
                        <a:rPr lang="en-US" dirty="0" smtClean="0"/>
                        <a:t>F</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0006"/>
                  </a:ext>
                </a:extLst>
              </a:tr>
              <a:tr h="370840">
                <a:tc>
                  <a:txBody>
                    <a:bodyPr/>
                    <a:lstStyle/>
                    <a:p>
                      <a:r>
                        <a:rPr lang="en-US" dirty="0" smtClean="0"/>
                        <a:t>Joyce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453453453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333445555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Robort</a:t>
                      </a:r>
                      <a:endParaRPr lang="en-US" dirty="0" smtClean="0"/>
                    </a:p>
                  </a:txBody>
                  <a:tcPr/>
                </a:tc>
                <a:tc>
                  <a:txBody>
                    <a:bodyPr/>
                    <a:lstStyle/>
                    <a:p>
                      <a:r>
                        <a:rPr lang="en-US" dirty="0" smtClean="0"/>
                        <a:t>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0007"/>
                  </a:ext>
                </a:extLst>
              </a:tr>
              <a:tr h="370840">
                <a:tc>
                  <a:txBody>
                    <a:bodyPr/>
                    <a:lstStyle/>
                    <a:p>
                      <a:r>
                        <a:rPr lang="en-US" dirty="0" smtClean="0"/>
                        <a:t>Joyce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453453453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987654321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Abner</a:t>
                      </a:r>
                      <a:endParaRPr lang="en-US" dirty="0" smtClean="0"/>
                    </a:p>
                  </a:txBody>
                  <a:tcPr/>
                </a:tc>
                <a:tc>
                  <a:txBody>
                    <a:bodyPr/>
                    <a:lstStyle/>
                    <a:p>
                      <a:r>
                        <a:rPr lang="en-US" dirty="0" smtClean="0"/>
                        <a:t>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0008"/>
                  </a:ext>
                </a:extLst>
              </a:tr>
              <a:tr h="370840">
                <a:tc>
                  <a:txBody>
                    <a:bodyPr/>
                    <a:lstStyle/>
                    <a:p>
                      <a:r>
                        <a:rPr lang="en-US" dirty="0" smtClean="0"/>
                        <a:t>Joyce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453453453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123456789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Alice</a:t>
                      </a:r>
                    </a:p>
                  </a:txBody>
                  <a:tcPr/>
                </a:tc>
                <a:tc>
                  <a:txBody>
                    <a:bodyPr/>
                    <a:lstStyle/>
                    <a:p>
                      <a:r>
                        <a:rPr lang="en-US" dirty="0" smtClean="0"/>
                        <a:t>F</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0009"/>
                  </a:ext>
                </a:extLst>
              </a:tr>
            </a:tbl>
          </a:graphicData>
        </a:graphic>
      </p:graphicFrame>
      <p:sp>
        <p:nvSpPr>
          <p:cNvPr id="4" name="TextBox 3"/>
          <p:cNvSpPr txBox="1"/>
          <p:nvPr/>
        </p:nvSpPr>
        <p:spPr>
          <a:xfrm>
            <a:off x="76200" y="76200"/>
            <a:ext cx="2590800" cy="400110"/>
          </a:xfrm>
          <a:prstGeom prst="rect">
            <a:avLst/>
          </a:prstGeom>
          <a:noFill/>
        </p:spPr>
        <p:txBody>
          <a:bodyPr wrap="square" rtlCol="0">
            <a:spAutoFit/>
          </a:bodyPr>
          <a:lstStyle/>
          <a:p>
            <a:r>
              <a:rPr lang="en-US" sz="2000" b="1" dirty="0" smtClean="0"/>
              <a:t>EMP_DEPENDENTS</a:t>
            </a:r>
            <a:endParaRPr lang="en-US" sz="2000" b="1" dirty="0"/>
          </a:p>
        </p:txBody>
      </p:sp>
      <p:sp>
        <p:nvSpPr>
          <p:cNvPr id="7" name="Rectangle 6"/>
          <p:cNvSpPr/>
          <p:nvPr/>
        </p:nvSpPr>
        <p:spPr>
          <a:xfrm>
            <a:off x="533400" y="4267200"/>
            <a:ext cx="2333396" cy="369332"/>
          </a:xfrm>
          <a:prstGeom prst="rect">
            <a:avLst/>
          </a:prstGeom>
        </p:spPr>
        <p:txBody>
          <a:bodyPr wrap="none">
            <a:spAutoFit/>
          </a:bodyPr>
          <a:lstStyle/>
          <a:p>
            <a:r>
              <a:rPr lang="en-US" b="1" dirty="0" smtClean="0">
                <a:sym typeface="Symbol" pitchFamily="18" charset="2"/>
              </a:rPr>
              <a:t>ACTUAL_DEPENDENTS</a:t>
            </a:r>
            <a:endParaRPr lang="en-US" dirty="0"/>
          </a:p>
        </p:txBody>
      </p:sp>
      <p:graphicFrame>
        <p:nvGraphicFramePr>
          <p:cNvPr id="8" name="Table 7"/>
          <p:cNvGraphicFramePr>
            <a:graphicFrameLocks noGrp="1"/>
          </p:cNvGraphicFramePr>
          <p:nvPr/>
        </p:nvGraphicFramePr>
        <p:xfrm>
          <a:off x="533400" y="4733052"/>
          <a:ext cx="8229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r>
                        <a:rPr lang="en-US" dirty="0" smtClean="0"/>
                        <a:t>NAME</a:t>
                      </a:r>
                      <a:endParaRPr lang="en-US" dirty="0"/>
                    </a:p>
                  </a:txBody>
                  <a:tcPr/>
                </a:tc>
                <a:tc>
                  <a:txBody>
                    <a:bodyPr/>
                    <a:lstStyle/>
                    <a:p>
                      <a:r>
                        <a:rPr lang="en-US" dirty="0" smtClean="0"/>
                        <a:t>SSN</a:t>
                      </a:r>
                      <a:endParaRPr lang="en-US" dirty="0"/>
                    </a:p>
                  </a:txBody>
                  <a:tcPr/>
                </a:tc>
                <a:tc>
                  <a:txBody>
                    <a:bodyPr/>
                    <a:lstStyle/>
                    <a:p>
                      <a:r>
                        <a:rPr lang="en-US" dirty="0" smtClean="0"/>
                        <a:t>ESSN</a:t>
                      </a:r>
                      <a:endParaRPr lang="en-US" dirty="0"/>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0000"/>
                  </a:ext>
                </a:extLst>
              </a:tr>
              <a:tr h="370840">
                <a:tc>
                  <a:txBody>
                    <a:bodyPr/>
                    <a:lstStyle/>
                    <a:p>
                      <a:r>
                        <a:rPr lang="en-US" b="1" dirty="0" smtClean="0"/>
                        <a:t>Jennifer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987654321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987654321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Abner</a:t>
                      </a:r>
                      <a:endParaRPr lang="en-US" b="1" dirty="0" smtClean="0"/>
                    </a:p>
                  </a:txBody>
                  <a:tcPr/>
                </a:tc>
                <a:tc>
                  <a:txBody>
                    <a:bodyPr/>
                    <a:lstStyle/>
                    <a:p>
                      <a:r>
                        <a:rPr lang="en-US" b="1" dirty="0" smtClean="0"/>
                        <a:t>M</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a:tc>
                <a:extLst>
                  <a:ext uri="{0D108BD9-81ED-4DB2-BD59-A6C34878D82A}">
                    <a16:rowId xmlns:a16="http://schemas.microsoft.com/office/drawing/2014/main" val="10001"/>
                  </a:ext>
                </a:extLst>
              </a:tr>
            </a:tbl>
          </a:graphicData>
        </a:graphic>
      </p:graphicFrame>
      <p:sp>
        <p:nvSpPr>
          <p:cNvPr id="9" name="Rectangle 8"/>
          <p:cNvSpPr/>
          <p:nvPr/>
        </p:nvSpPr>
        <p:spPr>
          <a:xfrm>
            <a:off x="457200" y="5498068"/>
            <a:ext cx="986680" cy="369332"/>
          </a:xfrm>
          <a:prstGeom prst="rect">
            <a:avLst/>
          </a:prstGeom>
        </p:spPr>
        <p:txBody>
          <a:bodyPr wrap="none">
            <a:spAutoFit/>
          </a:bodyPr>
          <a:lstStyle/>
          <a:p>
            <a:r>
              <a:rPr lang="en-US" b="1" dirty="0" smtClean="0">
                <a:sym typeface="Symbol" pitchFamily="18" charset="2"/>
              </a:rPr>
              <a:t>RESULTS</a:t>
            </a:r>
            <a:endParaRPr lang="en-US" dirty="0"/>
          </a:p>
        </p:txBody>
      </p:sp>
      <p:graphicFrame>
        <p:nvGraphicFramePr>
          <p:cNvPr id="10" name="Table 9"/>
          <p:cNvGraphicFramePr>
            <a:graphicFrameLocks noGrp="1"/>
          </p:cNvGraphicFramePr>
          <p:nvPr/>
        </p:nvGraphicFramePr>
        <p:xfrm>
          <a:off x="457200" y="5963920"/>
          <a:ext cx="27432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70840">
                <a:tc>
                  <a:txBody>
                    <a:bodyPr/>
                    <a:lstStyle/>
                    <a:p>
                      <a:r>
                        <a:rPr lang="en-US" dirty="0" smtClean="0"/>
                        <a:t>NAME</a:t>
                      </a:r>
                      <a:endParaRPr lang="en-US" dirty="0"/>
                    </a:p>
                  </a:txBody>
                  <a:tcPr/>
                </a:tc>
                <a:tc>
                  <a:txBody>
                    <a:bodyPr/>
                    <a:lstStyle/>
                    <a:p>
                      <a:r>
                        <a:rPr lang="en-US" dirty="0" smtClean="0"/>
                        <a:t>NAME</a:t>
                      </a:r>
                      <a:endParaRPr lang="en-US" dirty="0"/>
                    </a:p>
                  </a:txBody>
                  <a:tcPr/>
                </a:tc>
                <a:extLst>
                  <a:ext uri="{0D108BD9-81ED-4DB2-BD59-A6C34878D82A}">
                    <a16:rowId xmlns:a16="http://schemas.microsoft.com/office/drawing/2014/main" val="10000"/>
                  </a:ext>
                </a:extLst>
              </a:tr>
              <a:tr h="370840">
                <a:tc>
                  <a:txBody>
                    <a:bodyPr/>
                    <a:lstStyle/>
                    <a:p>
                      <a:r>
                        <a:rPr lang="en-US" b="1" dirty="0" smtClean="0"/>
                        <a:t>Jennifer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Abner</a:t>
                      </a:r>
                      <a:endParaRPr lang="en-US" b="1" dirty="0" smtClean="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normAutofit/>
          </a:bodyPr>
          <a:lstStyle/>
          <a:p>
            <a:pPr eaLnBrk="1" hangingPunct="1"/>
            <a:r>
              <a:rPr lang="en-US" sz="3000" b="1" dirty="0" smtClean="0"/>
              <a:t>Characteristics of Cartesian-Product Operation </a:t>
            </a:r>
          </a:p>
        </p:txBody>
      </p:sp>
      <p:sp>
        <p:nvSpPr>
          <p:cNvPr id="30726" name="Rectangle 3"/>
          <p:cNvSpPr>
            <a:spLocks noGrp="1" noChangeArrowheads="1"/>
          </p:cNvSpPr>
          <p:nvPr>
            <p:ph type="body" idx="1"/>
          </p:nvPr>
        </p:nvSpPr>
        <p:spPr/>
        <p:txBody>
          <a:bodyPr/>
          <a:lstStyle/>
          <a:p>
            <a:pPr eaLnBrk="1" hangingPunct="1"/>
            <a:r>
              <a:rPr lang="en-US" dirty="0" smtClean="0"/>
              <a:t>Degree r X s = degree(r) + degree(s)</a:t>
            </a:r>
          </a:p>
          <a:p>
            <a:pPr eaLnBrk="1" hangingPunct="1">
              <a:buNone/>
            </a:pPr>
            <a:r>
              <a:rPr lang="en-US" dirty="0" smtClean="0"/>
              <a:t> </a:t>
            </a:r>
          </a:p>
          <a:p>
            <a:pPr eaLnBrk="1" hangingPunct="1"/>
            <a:r>
              <a:rPr lang="en-US" dirty="0" smtClean="0"/>
              <a:t>Cardinality of r X s = </a:t>
            </a:r>
            <a:r>
              <a:rPr lang="en-US" sz="2800" dirty="0" smtClean="0"/>
              <a:t>cardinality(r) * cardinality(s)</a:t>
            </a:r>
          </a:p>
          <a:p>
            <a:pPr eaLnBrk="1" hangingPunct="1"/>
            <a:endParaRPr lang="en-US" sz="2800" dirty="0" smtClean="0"/>
          </a:p>
          <a:p>
            <a:pPr algn="just" eaLnBrk="1" hangingPunct="1"/>
            <a:r>
              <a:rPr lang="en-US" dirty="0" smtClean="0"/>
              <a:t>Generally the result of CARTESIAN PRODUCT is meaningless unless is followed by SELECT, and is called JOIN.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en-US" b="1" dirty="0" smtClean="0"/>
              <a:t>JOIN Operation</a:t>
            </a:r>
          </a:p>
        </p:txBody>
      </p:sp>
      <p:sp>
        <p:nvSpPr>
          <p:cNvPr id="31750" name="Rectangle 3"/>
          <p:cNvSpPr>
            <a:spLocks noGrp="1" noChangeArrowheads="1"/>
          </p:cNvSpPr>
          <p:nvPr>
            <p:ph type="body" idx="1"/>
          </p:nvPr>
        </p:nvSpPr>
        <p:spPr/>
        <p:txBody>
          <a:bodyPr/>
          <a:lstStyle/>
          <a:p>
            <a:pPr algn="just" eaLnBrk="1" hangingPunct="1"/>
            <a:r>
              <a:rPr lang="en-US" dirty="0" smtClean="0"/>
              <a:t>Join Operation combine related </a:t>
            </a:r>
            <a:r>
              <a:rPr lang="en-US" dirty="0" err="1" smtClean="0"/>
              <a:t>tuples</a:t>
            </a:r>
            <a:r>
              <a:rPr lang="en-US" dirty="0" smtClean="0"/>
              <a:t> from two relations into a single </a:t>
            </a:r>
            <a:r>
              <a:rPr lang="en-US" dirty="0" err="1" smtClean="0"/>
              <a:t>tuple</a:t>
            </a:r>
            <a:r>
              <a:rPr lang="en-US" dirty="0" smtClean="0"/>
              <a:t> based on join condition.</a:t>
            </a:r>
          </a:p>
          <a:p>
            <a:pPr eaLnBrk="1" hangingPunct="1"/>
            <a:r>
              <a:rPr lang="en-US" dirty="0" smtClean="0"/>
              <a:t>Its is denoted by: r          </a:t>
            </a:r>
            <a:r>
              <a:rPr lang="en-US" sz="1800" dirty="0" smtClean="0"/>
              <a:t>&lt;</a:t>
            </a:r>
            <a:r>
              <a:rPr lang="en-US" sz="1600" i="1" dirty="0" smtClean="0"/>
              <a:t>join condition&gt;</a:t>
            </a:r>
            <a:r>
              <a:rPr lang="en-US" dirty="0" smtClean="0"/>
              <a:t>s</a:t>
            </a:r>
          </a:p>
        </p:txBody>
      </p:sp>
      <p:sp>
        <p:nvSpPr>
          <p:cNvPr id="31751" name="AutoShape 4"/>
          <p:cNvSpPr>
            <a:spLocks noChangeArrowheads="1"/>
          </p:cNvSpPr>
          <p:nvPr/>
        </p:nvSpPr>
        <p:spPr bwMode="auto">
          <a:xfrm rot="5400000">
            <a:off x="4133850" y="3333750"/>
            <a:ext cx="381000" cy="342900"/>
          </a:xfrm>
          <a:prstGeom prst="flowChartCollate">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b="1" dirty="0" smtClean="0"/>
              <a:t>Composition of Operations</a:t>
            </a:r>
            <a:endParaRPr lang="en-US" sz="4000" dirty="0"/>
          </a:p>
        </p:txBody>
      </p:sp>
      <p:sp>
        <p:nvSpPr>
          <p:cNvPr id="3" name="Content Placeholder 2"/>
          <p:cNvSpPr>
            <a:spLocks noGrp="1"/>
          </p:cNvSpPr>
          <p:nvPr>
            <p:ph idx="1"/>
          </p:nvPr>
        </p:nvSpPr>
        <p:spPr>
          <a:xfrm>
            <a:off x="457200" y="1066800"/>
            <a:ext cx="8229600" cy="1523999"/>
          </a:xfrm>
        </p:spPr>
        <p:txBody>
          <a:bodyPr/>
          <a:lstStyle/>
          <a:p>
            <a:r>
              <a:rPr lang="en-US" sz="2500" dirty="0" smtClean="0"/>
              <a:t>Can build expressions using multiple operations</a:t>
            </a:r>
          </a:p>
          <a:p>
            <a:pPr>
              <a:tabLst>
                <a:tab pos="1427163" algn="l"/>
                <a:tab pos="1487488" algn="l"/>
              </a:tabLst>
            </a:pPr>
            <a:r>
              <a:rPr lang="en-US" sz="2500" dirty="0" smtClean="0"/>
              <a:t>Example: </a:t>
            </a:r>
            <a:r>
              <a:rPr lang="el-GR" sz="2500" dirty="0" smtClean="0"/>
              <a:t>σ</a:t>
            </a:r>
            <a:r>
              <a:rPr lang="en-US" sz="1400" dirty="0" smtClean="0"/>
              <a:t>A=C</a:t>
            </a:r>
            <a:r>
              <a:rPr lang="en-US" sz="2500" dirty="0" smtClean="0"/>
              <a:t>(</a:t>
            </a:r>
            <a:r>
              <a:rPr lang="en-US" sz="2500" i="1" dirty="0" smtClean="0"/>
              <a:t>r x s)</a:t>
            </a:r>
          </a:p>
          <a:p>
            <a:r>
              <a:rPr lang="en-US" i="1" dirty="0" smtClean="0"/>
              <a:t>r x s</a:t>
            </a:r>
          </a:p>
          <a:p>
            <a:endParaRPr lang="en-US" dirty="0"/>
          </a:p>
        </p:txBody>
      </p:sp>
      <p:pic>
        <p:nvPicPr>
          <p:cNvPr id="20482" name="Picture 2"/>
          <p:cNvPicPr>
            <a:picLocks noChangeAspect="1" noChangeArrowheads="1"/>
          </p:cNvPicPr>
          <p:nvPr/>
        </p:nvPicPr>
        <p:blipFill>
          <a:blip r:embed="rId2"/>
          <a:srcRect/>
          <a:stretch>
            <a:fillRect/>
          </a:stretch>
        </p:blipFill>
        <p:spPr bwMode="auto">
          <a:xfrm>
            <a:off x="1600200" y="2362200"/>
            <a:ext cx="4191000" cy="4267200"/>
          </a:xfrm>
          <a:prstGeom prst="rect">
            <a:avLst/>
          </a:prstGeom>
          <a:noFill/>
          <a:ln w="9525">
            <a:noFill/>
            <a:miter lim="800000"/>
            <a:headEnd/>
            <a:tailEnd/>
          </a:ln>
          <a:effectLst/>
        </p:spPr>
      </p:pic>
      <p:sp>
        <p:nvSpPr>
          <p:cNvPr id="5" name="Rectangle 4"/>
          <p:cNvSpPr/>
          <p:nvPr/>
        </p:nvSpPr>
        <p:spPr>
          <a:xfrm>
            <a:off x="6425442" y="2286000"/>
            <a:ext cx="1263487" cy="430887"/>
          </a:xfrm>
          <a:prstGeom prst="rect">
            <a:avLst/>
          </a:prstGeom>
        </p:spPr>
        <p:txBody>
          <a:bodyPr wrap="none">
            <a:spAutoFit/>
          </a:bodyPr>
          <a:lstStyle/>
          <a:p>
            <a:r>
              <a:rPr lang="el-GR" sz="2200" dirty="0" smtClean="0"/>
              <a:t>σ</a:t>
            </a:r>
            <a:r>
              <a:rPr lang="en-US" sz="2200" baseline="-25000" dirty="0" smtClean="0"/>
              <a:t>A=C</a:t>
            </a:r>
            <a:r>
              <a:rPr lang="en-US" sz="2200" dirty="0" smtClean="0"/>
              <a:t>(</a:t>
            </a:r>
            <a:r>
              <a:rPr lang="en-US" sz="2200" i="1" dirty="0" smtClean="0"/>
              <a:t>r x s)</a:t>
            </a:r>
          </a:p>
        </p:txBody>
      </p:sp>
      <p:pic>
        <p:nvPicPr>
          <p:cNvPr id="20483" name="Picture 3"/>
          <p:cNvPicPr>
            <a:picLocks noChangeAspect="1" noChangeArrowheads="1"/>
          </p:cNvPicPr>
          <p:nvPr/>
        </p:nvPicPr>
        <p:blipFill>
          <a:blip r:embed="rId3"/>
          <a:srcRect/>
          <a:stretch>
            <a:fillRect/>
          </a:stretch>
        </p:blipFill>
        <p:spPr bwMode="auto">
          <a:xfrm>
            <a:off x="5943600" y="2895600"/>
            <a:ext cx="28956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normAutofit/>
          </a:bodyPr>
          <a:lstStyle/>
          <a:p>
            <a:pPr eaLnBrk="1" hangingPunct="1"/>
            <a:r>
              <a:rPr lang="en-US" sz="4000" b="1" dirty="0" smtClean="0"/>
              <a:t>Characteristic of the Join Operation</a:t>
            </a:r>
          </a:p>
        </p:txBody>
      </p:sp>
      <p:sp>
        <p:nvSpPr>
          <p:cNvPr id="32774" name="Rectangle 3"/>
          <p:cNvSpPr>
            <a:spLocks noGrp="1" noChangeArrowheads="1"/>
          </p:cNvSpPr>
          <p:nvPr>
            <p:ph type="body" idx="1"/>
          </p:nvPr>
        </p:nvSpPr>
        <p:spPr>
          <a:xfrm>
            <a:off x="685800" y="1828800"/>
            <a:ext cx="8077200" cy="4648200"/>
          </a:xfrm>
        </p:spPr>
        <p:txBody>
          <a:bodyPr>
            <a:normAutofit fontScale="92500" lnSpcReduction="20000"/>
          </a:bodyPr>
          <a:lstStyle/>
          <a:p>
            <a:pPr eaLnBrk="1" hangingPunct="1"/>
            <a:r>
              <a:rPr lang="en-US" dirty="0" smtClean="0"/>
              <a:t>Degree of the </a:t>
            </a:r>
            <a:r>
              <a:rPr lang="en-US" i="1" dirty="0" smtClean="0"/>
              <a:t>r        s</a:t>
            </a:r>
            <a:r>
              <a:rPr lang="en-US" dirty="0" smtClean="0"/>
              <a:t> = degree(r) + degree(s).</a:t>
            </a:r>
          </a:p>
          <a:p>
            <a:pPr eaLnBrk="1" hangingPunct="1"/>
            <a:endParaRPr lang="en-US" sz="1000" dirty="0" smtClean="0"/>
          </a:p>
          <a:p>
            <a:pPr eaLnBrk="1" hangingPunct="1"/>
            <a:r>
              <a:rPr lang="en-US" dirty="0" smtClean="0"/>
              <a:t>Cardinality of </a:t>
            </a:r>
            <a:r>
              <a:rPr lang="en-US" i="1" dirty="0" smtClean="0"/>
              <a:t>r       s</a:t>
            </a:r>
            <a:r>
              <a:rPr lang="en-US" dirty="0" smtClean="0"/>
              <a:t>  is between 0 and   cardinality (r) * cardinality(s).</a:t>
            </a:r>
          </a:p>
          <a:p>
            <a:pPr eaLnBrk="1" hangingPunct="1"/>
            <a:endParaRPr lang="en-US" sz="1000" dirty="0" smtClean="0"/>
          </a:p>
          <a:p>
            <a:pPr eaLnBrk="1" hangingPunct="1"/>
            <a:r>
              <a:rPr lang="en-US" dirty="0" smtClean="0"/>
              <a:t>The order of attributes in r      s is { A</a:t>
            </a:r>
            <a:r>
              <a:rPr lang="en-US" sz="1600" dirty="0" smtClean="0"/>
              <a:t>1</a:t>
            </a:r>
            <a:r>
              <a:rPr lang="en-US" dirty="0" smtClean="0"/>
              <a:t>, A</a:t>
            </a:r>
            <a:r>
              <a:rPr lang="en-US" sz="1600" dirty="0" smtClean="0"/>
              <a:t>2</a:t>
            </a:r>
            <a:r>
              <a:rPr lang="en-US" dirty="0" smtClean="0"/>
              <a:t>, …, A</a:t>
            </a:r>
            <a:r>
              <a:rPr lang="en-US" sz="1600" dirty="0" smtClean="0"/>
              <a:t>n</a:t>
            </a:r>
            <a:r>
              <a:rPr lang="en-US" dirty="0" smtClean="0"/>
              <a:t>, B</a:t>
            </a:r>
            <a:r>
              <a:rPr lang="en-US" sz="1600" dirty="0" smtClean="0"/>
              <a:t>1</a:t>
            </a:r>
            <a:r>
              <a:rPr lang="en-US" dirty="0" smtClean="0"/>
              <a:t>, B</a:t>
            </a:r>
            <a:r>
              <a:rPr lang="en-US" sz="1600" dirty="0" smtClean="0"/>
              <a:t>2</a:t>
            </a:r>
            <a:r>
              <a:rPr lang="en-US" dirty="0" smtClean="0"/>
              <a:t>, …, </a:t>
            </a:r>
            <a:r>
              <a:rPr lang="en-US" dirty="0" err="1" smtClean="0"/>
              <a:t>B</a:t>
            </a:r>
            <a:r>
              <a:rPr lang="en-US" sz="1600" dirty="0" err="1" smtClean="0"/>
              <a:t>m</a:t>
            </a:r>
            <a:r>
              <a:rPr lang="en-US" dirty="0" smtClean="0"/>
              <a:t>} where A</a:t>
            </a:r>
            <a:r>
              <a:rPr lang="en-US" sz="1600" dirty="0" smtClean="0"/>
              <a:t>1</a:t>
            </a:r>
            <a:r>
              <a:rPr lang="en-US" dirty="0" smtClean="0"/>
              <a:t>, A</a:t>
            </a:r>
            <a:r>
              <a:rPr lang="en-US" sz="1600" dirty="0" smtClean="0"/>
              <a:t>2</a:t>
            </a:r>
            <a:r>
              <a:rPr lang="en-US" dirty="0" smtClean="0"/>
              <a:t>, …, A</a:t>
            </a:r>
            <a:r>
              <a:rPr lang="en-US" sz="1600" dirty="0" smtClean="0"/>
              <a:t>n </a:t>
            </a:r>
            <a:r>
              <a:rPr lang="en-US" dirty="0" smtClean="0"/>
              <a:t>attributes of </a:t>
            </a:r>
            <a:r>
              <a:rPr lang="en-US" i="1" dirty="0" smtClean="0"/>
              <a:t>r</a:t>
            </a:r>
            <a:r>
              <a:rPr lang="en-US" dirty="0" smtClean="0"/>
              <a:t> and B</a:t>
            </a:r>
            <a:r>
              <a:rPr lang="en-US" sz="1600" dirty="0" smtClean="0"/>
              <a:t>1</a:t>
            </a:r>
            <a:r>
              <a:rPr lang="en-US" dirty="0" smtClean="0"/>
              <a:t>, B</a:t>
            </a:r>
            <a:r>
              <a:rPr lang="en-US" sz="1600" dirty="0" smtClean="0"/>
              <a:t>2</a:t>
            </a:r>
            <a:r>
              <a:rPr lang="en-US" dirty="0" smtClean="0"/>
              <a:t>, …, </a:t>
            </a:r>
            <a:r>
              <a:rPr lang="en-US" dirty="0" err="1" smtClean="0"/>
              <a:t>B</a:t>
            </a:r>
            <a:r>
              <a:rPr lang="en-US" sz="1600" dirty="0" err="1" smtClean="0"/>
              <a:t>m</a:t>
            </a:r>
            <a:r>
              <a:rPr lang="en-US" sz="1600" dirty="0" smtClean="0"/>
              <a:t> </a:t>
            </a:r>
            <a:r>
              <a:rPr lang="en-US" dirty="0" smtClean="0"/>
              <a:t>are attributes of </a:t>
            </a:r>
            <a:r>
              <a:rPr lang="en-US" i="1" dirty="0" smtClean="0"/>
              <a:t>s</a:t>
            </a:r>
            <a:r>
              <a:rPr lang="en-US" dirty="0" smtClean="0"/>
              <a:t>. </a:t>
            </a:r>
          </a:p>
          <a:p>
            <a:pPr eaLnBrk="1" hangingPunct="1"/>
            <a:endParaRPr lang="en-US" sz="1000" dirty="0" smtClean="0"/>
          </a:p>
          <a:p>
            <a:pPr algn="just" eaLnBrk="1" hangingPunct="1"/>
            <a:r>
              <a:rPr lang="en-US" dirty="0" smtClean="0"/>
              <a:t>The resulting relation has one </a:t>
            </a:r>
            <a:r>
              <a:rPr lang="en-US" dirty="0" err="1" smtClean="0"/>
              <a:t>tuple</a:t>
            </a:r>
            <a:r>
              <a:rPr lang="en-US" dirty="0" smtClean="0"/>
              <a:t> for each combination of </a:t>
            </a:r>
            <a:r>
              <a:rPr lang="en-US" dirty="0" err="1" smtClean="0"/>
              <a:t>tuples</a:t>
            </a:r>
            <a:r>
              <a:rPr lang="en-US" dirty="0" smtClean="0"/>
              <a:t> – one from r and one for s – whenever the combination satisfies the join condition.</a:t>
            </a:r>
          </a:p>
        </p:txBody>
      </p:sp>
      <p:sp>
        <p:nvSpPr>
          <p:cNvPr id="32775" name="AutoShape 4"/>
          <p:cNvSpPr>
            <a:spLocks noChangeArrowheads="1"/>
          </p:cNvSpPr>
          <p:nvPr/>
        </p:nvSpPr>
        <p:spPr bwMode="auto">
          <a:xfrm rot="5400000">
            <a:off x="3562350" y="2000250"/>
            <a:ext cx="381000" cy="266700"/>
          </a:xfrm>
          <a:prstGeom prst="flowChartCollate">
            <a:avLst/>
          </a:prstGeom>
          <a:noFill/>
          <a:ln w="9525">
            <a:solidFill>
              <a:schemeClr val="tx1"/>
            </a:solidFill>
            <a:miter lim="800000"/>
            <a:headEnd/>
            <a:tailEnd/>
          </a:ln>
        </p:spPr>
        <p:txBody>
          <a:bodyPr wrap="none" anchor="ctr"/>
          <a:lstStyle/>
          <a:p>
            <a:endParaRPr lang="en-US"/>
          </a:p>
        </p:txBody>
      </p:sp>
      <p:sp>
        <p:nvSpPr>
          <p:cNvPr id="32776" name="AutoShape 5"/>
          <p:cNvSpPr>
            <a:spLocks noChangeArrowheads="1"/>
          </p:cNvSpPr>
          <p:nvPr/>
        </p:nvSpPr>
        <p:spPr bwMode="auto">
          <a:xfrm rot="5058004">
            <a:off x="3505200" y="2590800"/>
            <a:ext cx="457200" cy="228600"/>
          </a:xfrm>
          <a:prstGeom prst="flowChartCollate">
            <a:avLst/>
          </a:prstGeom>
          <a:noFill/>
          <a:ln w="9525">
            <a:solidFill>
              <a:schemeClr val="tx1"/>
            </a:solidFill>
            <a:miter lim="800000"/>
            <a:headEnd/>
            <a:tailEnd/>
          </a:ln>
        </p:spPr>
        <p:txBody>
          <a:bodyPr wrap="none" anchor="ctr"/>
          <a:lstStyle/>
          <a:p>
            <a:endParaRPr lang="en-US"/>
          </a:p>
        </p:txBody>
      </p:sp>
      <p:sp>
        <p:nvSpPr>
          <p:cNvPr id="32777" name="AutoShape 6"/>
          <p:cNvSpPr>
            <a:spLocks noChangeArrowheads="1"/>
          </p:cNvSpPr>
          <p:nvPr/>
        </p:nvSpPr>
        <p:spPr bwMode="auto">
          <a:xfrm rot="5400000">
            <a:off x="5189327" y="3513816"/>
            <a:ext cx="457200" cy="288704"/>
          </a:xfrm>
          <a:prstGeom prst="flowChartCollate">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b="1" dirty="0" smtClean="0"/>
              <a:t>Types of Join Operation</a:t>
            </a:r>
          </a:p>
        </p:txBody>
      </p:sp>
      <p:sp>
        <p:nvSpPr>
          <p:cNvPr id="33798" name="Rectangle 3"/>
          <p:cNvSpPr>
            <a:spLocks noGrp="1" noChangeArrowheads="1"/>
          </p:cNvSpPr>
          <p:nvPr>
            <p:ph type="body" idx="1"/>
          </p:nvPr>
        </p:nvSpPr>
        <p:spPr/>
        <p:txBody>
          <a:bodyPr/>
          <a:lstStyle/>
          <a:p>
            <a:pPr eaLnBrk="1" hangingPunct="1"/>
            <a:r>
              <a:rPr lang="en-US" dirty="0" smtClean="0"/>
              <a:t>Theta join </a:t>
            </a:r>
          </a:p>
          <a:p>
            <a:pPr eaLnBrk="1" hangingPunct="1"/>
            <a:r>
              <a:rPr lang="en-US" dirty="0" smtClean="0"/>
              <a:t>Equijoin </a:t>
            </a:r>
          </a:p>
          <a:p>
            <a:pPr eaLnBrk="1" hangingPunct="1"/>
            <a:r>
              <a:rPr lang="en-US" dirty="0" smtClean="0"/>
              <a:t>Natural join </a:t>
            </a:r>
          </a:p>
          <a:p>
            <a:pPr eaLnBrk="1" hangingPunct="1"/>
            <a:r>
              <a:rPr lang="en-US" dirty="0" smtClean="0"/>
              <a:t>Outer Join </a:t>
            </a:r>
          </a:p>
          <a:p>
            <a:pPr lvl="1" eaLnBrk="1" hangingPunct="1"/>
            <a:r>
              <a:rPr lang="en-US" dirty="0" smtClean="0"/>
              <a:t>Left Outer Join </a:t>
            </a:r>
          </a:p>
          <a:p>
            <a:pPr lvl="1" eaLnBrk="1" hangingPunct="1"/>
            <a:r>
              <a:rPr lang="en-US" dirty="0" smtClean="0"/>
              <a:t>Right Outer Join</a:t>
            </a:r>
          </a:p>
          <a:p>
            <a:pPr lvl="1" eaLnBrk="1" hangingPunct="1"/>
            <a:r>
              <a:rPr lang="en-US" dirty="0" smtClean="0"/>
              <a:t>Full Outer Join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normAutofit/>
          </a:bodyPr>
          <a:lstStyle/>
          <a:p>
            <a:pPr eaLnBrk="1" hangingPunct="1"/>
            <a:r>
              <a:rPr lang="en-US" sz="4000" b="1" dirty="0" smtClean="0"/>
              <a:t>Tables Used in Coming Examples</a:t>
            </a:r>
          </a:p>
        </p:txBody>
      </p:sp>
      <p:sp>
        <p:nvSpPr>
          <p:cNvPr id="34822" name="Rectangle 3"/>
          <p:cNvSpPr>
            <a:spLocks noGrp="1" noChangeArrowheads="1"/>
          </p:cNvSpPr>
          <p:nvPr>
            <p:ph type="body" idx="1"/>
          </p:nvPr>
        </p:nvSpPr>
        <p:spPr>
          <a:xfrm>
            <a:off x="1460500" y="3048000"/>
            <a:ext cx="1130300" cy="447675"/>
          </a:xfrm>
        </p:spPr>
        <p:txBody>
          <a:bodyPr>
            <a:normAutofit fontScale="85000" lnSpcReduction="20000"/>
          </a:bodyPr>
          <a:lstStyle/>
          <a:p>
            <a:pPr eaLnBrk="1" hangingPunct="1">
              <a:buFont typeface="Wingdings" pitchFamily="2" charset="2"/>
              <a:buNone/>
            </a:pPr>
            <a:r>
              <a:rPr lang="en-US" b="1" i="1" dirty="0" smtClean="0"/>
              <a:t>loan</a:t>
            </a:r>
            <a:endParaRPr lang="en-US" b="1" dirty="0" smtClean="0"/>
          </a:p>
        </p:txBody>
      </p:sp>
      <p:sp>
        <p:nvSpPr>
          <p:cNvPr id="34823" name="Rectangle 4"/>
          <p:cNvSpPr>
            <a:spLocks noChangeArrowheads="1"/>
          </p:cNvSpPr>
          <p:nvPr/>
        </p:nvSpPr>
        <p:spPr bwMode="auto">
          <a:xfrm>
            <a:off x="457200" y="5029200"/>
            <a:ext cx="1816100" cy="485775"/>
          </a:xfrm>
          <a:prstGeom prst="rect">
            <a:avLst/>
          </a:prstGeom>
          <a:noFill/>
          <a:ln w="9525">
            <a:noFill/>
            <a:miter lim="800000"/>
            <a:headEnd/>
            <a:tailEnd/>
          </a:ln>
        </p:spPr>
        <p:txBody>
          <a:bodyPr/>
          <a:lstStyle/>
          <a:p>
            <a:pPr marL="342900" indent="-342900" eaLnBrk="0" hangingPunct="0">
              <a:spcBef>
                <a:spcPct val="35000"/>
              </a:spcBef>
              <a:buClr>
                <a:schemeClr val="tx2"/>
              </a:buClr>
              <a:buSzPct val="90000"/>
              <a:buFont typeface="Monotype Sorts" pitchFamily="2" charset="2"/>
              <a:buNone/>
            </a:pPr>
            <a:r>
              <a:rPr kumimoji="1" lang="en-US" sz="2700" b="1" i="1" dirty="0"/>
              <a:t>borrower</a:t>
            </a:r>
            <a:endParaRPr kumimoji="1" lang="en-US" sz="2700" b="1" dirty="0"/>
          </a:p>
        </p:txBody>
      </p:sp>
      <p:grpSp>
        <p:nvGrpSpPr>
          <p:cNvPr id="2" name="Group 5"/>
          <p:cNvGrpSpPr>
            <a:grpSpLocks/>
          </p:cNvGrpSpPr>
          <p:nvPr/>
        </p:nvGrpSpPr>
        <p:grpSpPr bwMode="auto">
          <a:xfrm>
            <a:off x="2578100" y="4648200"/>
            <a:ext cx="3276600" cy="1219200"/>
            <a:chOff x="1536" y="2576"/>
            <a:chExt cx="2064" cy="768"/>
          </a:xfrm>
        </p:grpSpPr>
        <p:sp>
          <p:nvSpPr>
            <p:cNvPr id="34833" name="Rectangle 6"/>
            <p:cNvSpPr>
              <a:spLocks noChangeArrowheads="1"/>
            </p:cNvSpPr>
            <p:nvPr/>
          </p:nvSpPr>
          <p:spPr bwMode="auto">
            <a:xfrm>
              <a:off x="1536" y="2576"/>
              <a:ext cx="1056"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customer-name</a:t>
              </a:r>
              <a:endParaRPr lang="en-US" sz="1800" b="1" dirty="0">
                <a:latin typeface="Helvetica" pitchFamily="34" charset="0"/>
              </a:endParaRPr>
            </a:p>
          </p:txBody>
        </p:sp>
        <p:sp>
          <p:nvSpPr>
            <p:cNvPr id="34834" name="Rectangle 7"/>
            <p:cNvSpPr>
              <a:spLocks noChangeArrowheads="1"/>
            </p:cNvSpPr>
            <p:nvPr/>
          </p:nvSpPr>
          <p:spPr bwMode="auto">
            <a:xfrm>
              <a:off x="2592" y="2576"/>
              <a:ext cx="1008"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loan-number</a:t>
              </a:r>
              <a:endParaRPr lang="en-US" sz="1800" b="1" dirty="0">
                <a:latin typeface="Helvetica" pitchFamily="34" charset="0"/>
              </a:endParaRPr>
            </a:p>
          </p:txBody>
        </p:sp>
        <p:sp>
          <p:nvSpPr>
            <p:cNvPr id="34835" name="Rectangle 8"/>
            <p:cNvSpPr>
              <a:spLocks noChangeArrowheads="1"/>
            </p:cNvSpPr>
            <p:nvPr/>
          </p:nvSpPr>
          <p:spPr bwMode="auto">
            <a:xfrm>
              <a:off x="1536" y="2816"/>
              <a:ext cx="1056" cy="528"/>
            </a:xfrm>
            <a:prstGeom prst="rect">
              <a:avLst/>
            </a:prstGeom>
            <a:solidFill>
              <a:schemeClr val="bg1"/>
            </a:solidFill>
            <a:ln w="9525">
              <a:solidFill>
                <a:schemeClr val="tx1"/>
              </a:solidFill>
              <a:miter lim="800000"/>
              <a:headEnd/>
              <a:tailEnd/>
            </a:ln>
          </p:spPr>
          <p:txBody>
            <a:bodyPr wrap="none" anchor="ctr"/>
            <a:lstStyle/>
            <a:p>
              <a:pPr eaLnBrk="0" hangingPunct="0"/>
              <a:r>
                <a:rPr lang="en-US" dirty="0" err="1" smtClean="0">
                  <a:latin typeface="Helvetica" pitchFamily="34" charset="0"/>
                </a:rPr>
                <a:t>Rajan</a:t>
              </a:r>
              <a:endParaRPr lang="en-US" dirty="0" smtClean="0">
                <a:latin typeface="Helvetica" pitchFamily="34" charset="0"/>
              </a:endParaRPr>
            </a:p>
            <a:p>
              <a:pPr eaLnBrk="0" hangingPunct="0"/>
              <a:r>
                <a:rPr lang="en-US" dirty="0" err="1" smtClean="0">
                  <a:latin typeface="Helvetica" pitchFamily="34" charset="0"/>
                </a:rPr>
                <a:t>Naresh</a:t>
              </a:r>
              <a:endParaRPr lang="en-US" dirty="0" smtClean="0">
                <a:latin typeface="Helvetica" pitchFamily="34" charset="0"/>
              </a:endParaRPr>
            </a:p>
            <a:p>
              <a:pPr eaLnBrk="0" hangingPunct="0"/>
              <a:r>
                <a:rPr lang="en-US" dirty="0" err="1" smtClean="0">
                  <a:latin typeface="Helvetica" pitchFamily="34" charset="0"/>
                </a:rPr>
                <a:t>Seema</a:t>
              </a:r>
              <a:endParaRPr lang="en-US" dirty="0">
                <a:latin typeface="Helvetica" pitchFamily="34" charset="0"/>
              </a:endParaRPr>
            </a:p>
          </p:txBody>
        </p:sp>
        <p:sp>
          <p:nvSpPr>
            <p:cNvPr id="34836" name="Rectangle 9"/>
            <p:cNvSpPr>
              <a:spLocks noChangeArrowheads="1"/>
            </p:cNvSpPr>
            <p:nvPr/>
          </p:nvSpPr>
          <p:spPr bwMode="auto">
            <a:xfrm>
              <a:off x="2592" y="2816"/>
              <a:ext cx="1008" cy="528"/>
            </a:xfrm>
            <a:prstGeom prst="rect">
              <a:avLst/>
            </a:prstGeom>
            <a:solidFill>
              <a:schemeClr val="bg1"/>
            </a:solidFill>
            <a:ln w="9525">
              <a:solidFill>
                <a:schemeClr val="tx1"/>
              </a:solidFill>
              <a:miter lim="800000"/>
              <a:headEnd/>
              <a:tailEnd/>
            </a:ln>
          </p:spPr>
          <p:txBody>
            <a:bodyPr wrap="none" anchor="ctr"/>
            <a:lstStyle/>
            <a:p>
              <a:pPr eaLnBrk="0" hangingPunct="0"/>
              <a:r>
                <a:rPr lang="en-US" sz="1800">
                  <a:latin typeface="Helvetica" pitchFamily="34" charset="0"/>
                </a:rPr>
                <a:t>L-170</a:t>
              </a:r>
            </a:p>
            <a:p>
              <a:pPr eaLnBrk="0" hangingPunct="0"/>
              <a:r>
                <a:rPr lang="en-US" sz="1800">
                  <a:latin typeface="Helvetica" pitchFamily="34" charset="0"/>
                </a:rPr>
                <a:t>L-230</a:t>
              </a:r>
            </a:p>
            <a:p>
              <a:pPr eaLnBrk="0" hangingPunct="0"/>
              <a:r>
                <a:rPr lang="en-US" sz="1800">
                  <a:latin typeface="Helvetica" pitchFamily="34" charset="0"/>
                </a:rPr>
                <a:t>L-155</a:t>
              </a:r>
            </a:p>
          </p:txBody>
        </p:sp>
      </p:grpSp>
      <p:grpSp>
        <p:nvGrpSpPr>
          <p:cNvPr id="3" name="Group 10"/>
          <p:cNvGrpSpPr>
            <a:grpSpLocks/>
          </p:cNvGrpSpPr>
          <p:nvPr/>
        </p:nvGrpSpPr>
        <p:grpSpPr bwMode="auto">
          <a:xfrm>
            <a:off x="2565400" y="2667000"/>
            <a:ext cx="4292600" cy="1223963"/>
            <a:chOff x="1288" y="1229"/>
            <a:chExt cx="2704" cy="771"/>
          </a:xfrm>
        </p:grpSpPr>
        <p:sp>
          <p:nvSpPr>
            <p:cNvPr id="34827" name="Rectangle 11"/>
            <p:cNvSpPr>
              <a:spLocks noChangeArrowheads="1"/>
            </p:cNvSpPr>
            <p:nvPr/>
          </p:nvSpPr>
          <p:spPr bwMode="auto">
            <a:xfrm>
              <a:off x="3272" y="1472"/>
              <a:ext cx="720" cy="52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dirty="0" smtClean="0">
                  <a:latin typeface="Helvetica" pitchFamily="34" charset="0"/>
                </a:rPr>
                <a:t>30000</a:t>
              </a:r>
              <a:endParaRPr lang="en-US" sz="1800" dirty="0">
                <a:latin typeface="Helvetica" pitchFamily="34" charset="0"/>
              </a:endParaRPr>
            </a:p>
            <a:p>
              <a:pPr algn="ctr" eaLnBrk="0" hangingPunct="0"/>
              <a:r>
                <a:rPr lang="en-US" sz="1800" dirty="0" smtClean="0">
                  <a:latin typeface="Helvetica" pitchFamily="34" charset="0"/>
                </a:rPr>
                <a:t>40000</a:t>
              </a:r>
              <a:endParaRPr lang="en-US" sz="1800" dirty="0">
                <a:latin typeface="Helvetica" pitchFamily="34" charset="0"/>
              </a:endParaRPr>
            </a:p>
            <a:p>
              <a:pPr algn="ctr" eaLnBrk="0" hangingPunct="0"/>
              <a:r>
                <a:rPr lang="en-US" sz="1800" dirty="0" smtClean="0">
                  <a:latin typeface="Helvetica" pitchFamily="34" charset="0"/>
                </a:rPr>
                <a:t>17000</a:t>
              </a:r>
              <a:endParaRPr lang="en-US" sz="1800" dirty="0">
                <a:latin typeface="Helvetica" pitchFamily="34" charset="0"/>
              </a:endParaRPr>
            </a:p>
          </p:txBody>
        </p:sp>
        <p:sp>
          <p:nvSpPr>
            <p:cNvPr id="34828" name="Rectangle 12"/>
            <p:cNvSpPr>
              <a:spLocks noChangeArrowheads="1"/>
            </p:cNvSpPr>
            <p:nvPr/>
          </p:nvSpPr>
          <p:spPr bwMode="auto">
            <a:xfrm>
              <a:off x="1288" y="1232"/>
              <a:ext cx="990"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loan-number</a:t>
              </a:r>
              <a:endParaRPr lang="en-US" sz="1800" b="1" dirty="0">
                <a:latin typeface="Helvetica" pitchFamily="34" charset="0"/>
              </a:endParaRPr>
            </a:p>
          </p:txBody>
        </p:sp>
        <p:sp>
          <p:nvSpPr>
            <p:cNvPr id="34829" name="Rectangle 13"/>
            <p:cNvSpPr>
              <a:spLocks noChangeArrowheads="1"/>
            </p:cNvSpPr>
            <p:nvPr/>
          </p:nvSpPr>
          <p:spPr bwMode="auto">
            <a:xfrm>
              <a:off x="3269" y="1232"/>
              <a:ext cx="707"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amount</a:t>
              </a:r>
              <a:endParaRPr lang="en-US" sz="1800" b="1" dirty="0">
                <a:latin typeface="Helvetica" pitchFamily="34" charset="0"/>
              </a:endParaRPr>
            </a:p>
          </p:txBody>
        </p:sp>
        <p:sp>
          <p:nvSpPr>
            <p:cNvPr id="34830" name="Rectangle 14"/>
            <p:cNvSpPr>
              <a:spLocks noChangeArrowheads="1"/>
            </p:cNvSpPr>
            <p:nvPr/>
          </p:nvSpPr>
          <p:spPr bwMode="auto">
            <a:xfrm>
              <a:off x="1288" y="1472"/>
              <a:ext cx="990" cy="528"/>
            </a:xfrm>
            <a:prstGeom prst="rect">
              <a:avLst/>
            </a:prstGeom>
            <a:solidFill>
              <a:schemeClr val="bg1"/>
            </a:solidFill>
            <a:ln w="9525">
              <a:solidFill>
                <a:schemeClr val="tx1"/>
              </a:solidFill>
              <a:miter lim="800000"/>
              <a:headEnd/>
              <a:tailEnd/>
            </a:ln>
          </p:spPr>
          <p:txBody>
            <a:bodyPr wrap="none" anchor="ctr"/>
            <a:lstStyle/>
            <a:p>
              <a:pPr eaLnBrk="0" hangingPunct="0"/>
              <a:r>
                <a:rPr lang="en-US" sz="1800" dirty="0">
                  <a:latin typeface="Helvetica" pitchFamily="34" charset="0"/>
                </a:rPr>
                <a:t>L-170</a:t>
              </a:r>
            </a:p>
            <a:p>
              <a:pPr eaLnBrk="0" hangingPunct="0"/>
              <a:r>
                <a:rPr lang="en-US" sz="1800" dirty="0">
                  <a:latin typeface="Helvetica" pitchFamily="34" charset="0"/>
                </a:rPr>
                <a:t>L-230</a:t>
              </a:r>
            </a:p>
            <a:p>
              <a:pPr eaLnBrk="0" hangingPunct="0"/>
              <a:r>
                <a:rPr lang="en-US" sz="1800" dirty="0" smtClean="0">
                  <a:latin typeface="Helvetica" pitchFamily="34" charset="0"/>
                </a:rPr>
                <a:t>L-260</a:t>
              </a:r>
            </a:p>
          </p:txBody>
        </p:sp>
        <p:sp>
          <p:nvSpPr>
            <p:cNvPr id="34831" name="Rectangle 15"/>
            <p:cNvSpPr>
              <a:spLocks noChangeArrowheads="1"/>
            </p:cNvSpPr>
            <p:nvPr/>
          </p:nvSpPr>
          <p:spPr bwMode="auto">
            <a:xfrm>
              <a:off x="2281" y="1229"/>
              <a:ext cx="991"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branch-name</a:t>
              </a:r>
              <a:endParaRPr lang="en-US" sz="1800" b="1" dirty="0">
                <a:latin typeface="Helvetica" pitchFamily="34" charset="0"/>
              </a:endParaRPr>
            </a:p>
          </p:txBody>
        </p:sp>
        <p:sp>
          <p:nvSpPr>
            <p:cNvPr id="34832" name="Rectangle 16"/>
            <p:cNvSpPr>
              <a:spLocks noChangeArrowheads="1"/>
            </p:cNvSpPr>
            <p:nvPr/>
          </p:nvSpPr>
          <p:spPr bwMode="auto">
            <a:xfrm>
              <a:off x="2281" y="1469"/>
              <a:ext cx="991" cy="528"/>
            </a:xfrm>
            <a:prstGeom prst="rect">
              <a:avLst/>
            </a:prstGeom>
            <a:solidFill>
              <a:schemeClr val="bg1"/>
            </a:solidFill>
            <a:ln w="9525">
              <a:solidFill>
                <a:schemeClr val="tx1"/>
              </a:solidFill>
              <a:miter lim="800000"/>
              <a:headEnd/>
              <a:tailEnd/>
            </a:ln>
          </p:spPr>
          <p:txBody>
            <a:bodyPr wrap="none" anchor="ctr"/>
            <a:lstStyle/>
            <a:p>
              <a:pPr eaLnBrk="0" hangingPunct="0"/>
              <a:r>
                <a:rPr lang="en-US" sz="1800" dirty="0" smtClean="0">
                  <a:latin typeface="Helvetica" pitchFamily="34" charset="0"/>
                </a:rPr>
                <a:t>Ghaziabad</a:t>
              </a:r>
            </a:p>
            <a:p>
              <a:pPr eaLnBrk="0" hangingPunct="0"/>
              <a:r>
                <a:rPr lang="en-US" dirty="0" smtClean="0">
                  <a:latin typeface="Helvetica" pitchFamily="34" charset="0"/>
                </a:rPr>
                <a:t>Meerut</a:t>
              </a:r>
            </a:p>
            <a:p>
              <a:pPr eaLnBrk="0" hangingPunct="0"/>
              <a:r>
                <a:rPr lang="en-US" sz="1800" dirty="0" err="1" smtClean="0">
                  <a:latin typeface="Helvetica" pitchFamily="34" charset="0"/>
                </a:rPr>
                <a:t>Shaibabad</a:t>
              </a:r>
              <a:endParaRPr lang="en-US" sz="1800" dirty="0">
                <a:latin typeface="Helvetica" pitchFamily="34" charset="0"/>
              </a:endParaRPr>
            </a:p>
          </p:txBody>
        </p:sp>
      </p:grpSp>
      <p:sp>
        <p:nvSpPr>
          <p:cNvPr id="34826" name="Text Box 17"/>
          <p:cNvSpPr txBox="1">
            <a:spLocks noChangeArrowheads="1"/>
          </p:cNvSpPr>
          <p:nvPr/>
        </p:nvSpPr>
        <p:spPr bwMode="auto">
          <a:xfrm>
            <a:off x="1050925" y="1524000"/>
            <a:ext cx="7293022" cy="430887"/>
          </a:xfrm>
          <a:prstGeom prst="rect">
            <a:avLst/>
          </a:prstGeom>
          <a:noFill/>
          <a:ln w="9525">
            <a:noFill/>
            <a:miter lim="800000"/>
            <a:headEnd/>
            <a:tailEnd/>
          </a:ln>
        </p:spPr>
        <p:txBody>
          <a:bodyPr wrap="none">
            <a:spAutoFit/>
          </a:bodyPr>
          <a:lstStyle/>
          <a:p>
            <a:pPr>
              <a:buClr>
                <a:schemeClr val="folHlink"/>
              </a:buClr>
              <a:buFont typeface="Wingdings" pitchFamily="2" charset="2"/>
              <a:buChar char="§"/>
            </a:pPr>
            <a:r>
              <a:rPr lang="en-US" sz="2200" b="1" dirty="0"/>
              <a:t> The following two tables will be used in coming examples.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a:xfrm>
            <a:off x="457200" y="274638"/>
            <a:ext cx="8229600" cy="715962"/>
          </a:xfrm>
        </p:spPr>
        <p:txBody>
          <a:bodyPr>
            <a:normAutofit/>
          </a:bodyPr>
          <a:lstStyle/>
          <a:p>
            <a:pPr eaLnBrk="1" hangingPunct="1"/>
            <a:r>
              <a:rPr lang="en-US" sz="4000" b="1" dirty="0" smtClean="0"/>
              <a:t>Theta Join</a:t>
            </a:r>
          </a:p>
        </p:txBody>
      </p:sp>
      <p:sp>
        <p:nvSpPr>
          <p:cNvPr id="35846" name="Rectangle 3"/>
          <p:cNvSpPr>
            <a:spLocks noGrp="1" noChangeArrowheads="1"/>
          </p:cNvSpPr>
          <p:nvPr>
            <p:ph type="body" idx="1"/>
          </p:nvPr>
        </p:nvSpPr>
        <p:spPr>
          <a:xfrm>
            <a:off x="685800" y="1447800"/>
            <a:ext cx="8077200" cy="1600200"/>
          </a:xfrm>
        </p:spPr>
        <p:txBody>
          <a:bodyPr>
            <a:normAutofit/>
          </a:bodyPr>
          <a:lstStyle/>
          <a:p>
            <a:pPr eaLnBrk="1" hangingPunct="1"/>
            <a:r>
              <a:rPr lang="en-US" dirty="0" smtClean="0"/>
              <a:t>Its is denoted by: r       </a:t>
            </a:r>
            <a:r>
              <a:rPr lang="en-US" sz="2000" dirty="0" smtClean="0"/>
              <a:t>&lt;</a:t>
            </a:r>
            <a:r>
              <a:rPr lang="en-US" sz="2000" i="1" dirty="0" err="1" smtClean="0"/>
              <a:t>r.A</a:t>
            </a:r>
            <a:r>
              <a:rPr lang="en-US" sz="2000" i="1" dirty="0" smtClean="0"/>
              <a:t> </a:t>
            </a:r>
            <a:r>
              <a:rPr lang="el-GR" sz="2000" dirty="0" smtClean="0"/>
              <a:t>θ</a:t>
            </a:r>
            <a:r>
              <a:rPr lang="en-US" sz="2000" i="1" dirty="0" smtClean="0"/>
              <a:t> </a:t>
            </a:r>
            <a:r>
              <a:rPr lang="en-US" sz="2000" i="1" dirty="0" err="1" smtClean="0"/>
              <a:t>s.B</a:t>
            </a:r>
            <a:r>
              <a:rPr lang="en-US" sz="2000" i="1" dirty="0" smtClean="0"/>
              <a:t>&gt;</a:t>
            </a:r>
            <a:r>
              <a:rPr lang="en-US" sz="1600" i="1" dirty="0" smtClean="0"/>
              <a:t> </a:t>
            </a:r>
            <a:r>
              <a:rPr lang="en-US" dirty="0" smtClean="0"/>
              <a:t>s</a:t>
            </a:r>
          </a:p>
          <a:p>
            <a:pPr eaLnBrk="1" hangingPunct="1">
              <a:buFont typeface="Wingdings" pitchFamily="2" charset="2"/>
              <a:buNone/>
            </a:pPr>
            <a:r>
              <a:rPr lang="en-US" dirty="0" smtClean="0"/>
              <a:t>    Where </a:t>
            </a:r>
            <a:r>
              <a:rPr lang="el-GR" dirty="0" smtClean="0"/>
              <a:t>θ</a:t>
            </a:r>
            <a:r>
              <a:rPr lang="en-US" dirty="0" smtClean="0"/>
              <a:t> = {=, ≠, &lt; , &gt;, ≤, ≥} </a:t>
            </a:r>
          </a:p>
          <a:p>
            <a:pPr eaLnBrk="1" hangingPunct="1"/>
            <a:endParaRPr lang="en-US" dirty="0" smtClean="0"/>
          </a:p>
        </p:txBody>
      </p:sp>
      <p:sp>
        <p:nvSpPr>
          <p:cNvPr id="35848" name="Text Box 6"/>
          <p:cNvSpPr txBox="1">
            <a:spLocks noChangeArrowheads="1"/>
          </p:cNvSpPr>
          <p:nvPr/>
        </p:nvSpPr>
        <p:spPr bwMode="auto">
          <a:xfrm>
            <a:off x="838200" y="3429000"/>
            <a:ext cx="7010400" cy="674031"/>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60000"/>
              <a:buFont typeface="Wingdings" pitchFamily="2" charset="2"/>
              <a:buNone/>
            </a:pPr>
            <a:r>
              <a:rPr lang="en-US" sz="2200" i="1" dirty="0"/>
              <a:t>loan </a:t>
            </a:r>
            <a:r>
              <a:rPr lang="en-US" i="1" dirty="0"/>
              <a:t>     </a:t>
            </a:r>
            <a:r>
              <a:rPr lang="en-US" i="1" dirty="0" smtClean="0"/>
              <a:t>   </a:t>
            </a:r>
            <a:r>
              <a:rPr lang="en-US" sz="2000" i="1" baseline="-25000" dirty="0" smtClean="0"/>
              <a:t> </a:t>
            </a:r>
            <a:r>
              <a:rPr lang="en-US" sz="2000" i="1" baseline="-25000" dirty="0" err="1"/>
              <a:t>loan</a:t>
            </a:r>
            <a:r>
              <a:rPr lang="en-US" sz="2000" i="1" baseline="-25000" dirty="0"/>
              <a:t>-number = loan-number</a:t>
            </a:r>
            <a:r>
              <a:rPr lang="en-US" i="1" dirty="0"/>
              <a:t> </a:t>
            </a:r>
            <a:r>
              <a:rPr lang="en-US" sz="2200" i="1" dirty="0"/>
              <a:t>Borrower</a:t>
            </a:r>
          </a:p>
          <a:p>
            <a:endParaRPr lang="en-US" dirty="0"/>
          </a:p>
        </p:txBody>
      </p:sp>
      <p:sp>
        <p:nvSpPr>
          <p:cNvPr id="35849" name="AutoShape 7"/>
          <p:cNvSpPr>
            <a:spLocks noChangeArrowheads="1"/>
          </p:cNvSpPr>
          <p:nvPr/>
        </p:nvSpPr>
        <p:spPr bwMode="auto">
          <a:xfrm rot="5400000">
            <a:off x="1562100" y="3505200"/>
            <a:ext cx="190500" cy="190500"/>
          </a:xfrm>
          <a:prstGeom prst="flowChartCollate">
            <a:avLst/>
          </a:prstGeom>
          <a:noFill/>
          <a:ln w="9525">
            <a:solidFill>
              <a:schemeClr val="tx1"/>
            </a:solidFill>
            <a:miter lim="800000"/>
            <a:headEnd/>
            <a:tailEnd/>
          </a:ln>
        </p:spPr>
        <p:txBody>
          <a:bodyPr wrap="none" anchor="ctr"/>
          <a:lstStyle/>
          <a:p>
            <a:endParaRPr lang="en-US"/>
          </a:p>
        </p:txBody>
      </p:sp>
      <p:sp>
        <p:nvSpPr>
          <p:cNvPr id="35850" name="Rectangle 8"/>
          <p:cNvSpPr>
            <a:spLocks noChangeArrowheads="1"/>
          </p:cNvSpPr>
          <p:nvPr/>
        </p:nvSpPr>
        <p:spPr bwMode="auto">
          <a:xfrm>
            <a:off x="304800" y="4800600"/>
            <a:ext cx="8534400" cy="381000"/>
          </a:xfrm>
          <a:prstGeom prst="rect">
            <a:avLst/>
          </a:prstGeom>
          <a:noFill/>
          <a:ln w="9525">
            <a:solidFill>
              <a:schemeClr val="tx1"/>
            </a:solidFill>
            <a:miter lim="800000"/>
            <a:headEnd/>
            <a:tailEnd/>
          </a:ln>
        </p:spPr>
        <p:txBody>
          <a:bodyPr wrap="none" anchor="ctr"/>
          <a:lstStyle/>
          <a:p>
            <a:endParaRPr lang="en-US"/>
          </a:p>
        </p:txBody>
      </p:sp>
      <p:sp>
        <p:nvSpPr>
          <p:cNvPr id="35851" name="Text Box 9"/>
          <p:cNvSpPr txBox="1">
            <a:spLocks noChangeArrowheads="1"/>
          </p:cNvSpPr>
          <p:nvPr/>
        </p:nvSpPr>
        <p:spPr bwMode="auto">
          <a:xfrm>
            <a:off x="304800" y="4814888"/>
            <a:ext cx="1468672" cy="369332"/>
          </a:xfrm>
          <a:prstGeom prst="rect">
            <a:avLst/>
          </a:prstGeom>
          <a:noFill/>
          <a:ln w="9525">
            <a:noFill/>
            <a:miter lim="800000"/>
            <a:headEnd/>
            <a:tailEnd/>
          </a:ln>
        </p:spPr>
        <p:txBody>
          <a:bodyPr wrap="none">
            <a:spAutoFit/>
          </a:bodyPr>
          <a:lstStyle/>
          <a:p>
            <a:r>
              <a:rPr lang="en-US" sz="1800" b="1" dirty="0">
                <a:solidFill>
                  <a:srgbClr val="FF0000"/>
                </a:solidFill>
              </a:rPr>
              <a:t>Loan-number</a:t>
            </a:r>
          </a:p>
        </p:txBody>
      </p:sp>
      <p:sp>
        <p:nvSpPr>
          <p:cNvPr id="35852" name="Text Box 10"/>
          <p:cNvSpPr txBox="1">
            <a:spLocks noChangeArrowheads="1"/>
          </p:cNvSpPr>
          <p:nvPr/>
        </p:nvSpPr>
        <p:spPr bwMode="auto">
          <a:xfrm>
            <a:off x="2057400" y="4814888"/>
            <a:ext cx="1458797" cy="369332"/>
          </a:xfrm>
          <a:prstGeom prst="rect">
            <a:avLst/>
          </a:prstGeom>
          <a:noFill/>
          <a:ln w="9525">
            <a:noFill/>
            <a:miter lim="800000"/>
            <a:headEnd/>
            <a:tailEnd/>
          </a:ln>
        </p:spPr>
        <p:txBody>
          <a:bodyPr wrap="none">
            <a:spAutoFit/>
          </a:bodyPr>
          <a:lstStyle/>
          <a:p>
            <a:r>
              <a:rPr lang="en-US" sz="1800" b="1" dirty="0"/>
              <a:t>Branch-name</a:t>
            </a:r>
          </a:p>
        </p:txBody>
      </p:sp>
      <p:sp>
        <p:nvSpPr>
          <p:cNvPr id="35853" name="Text Box 11"/>
          <p:cNvSpPr txBox="1">
            <a:spLocks noChangeArrowheads="1"/>
          </p:cNvSpPr>
          <p:nvPr/>
        </p:nvSpPr>
        <p:spPr bwMode="auto">
          <a:xfrm>
            <a:off x="3810000" y="4800600"/>
            <a:ext cx="950913" cy="366713"/>
          </a:xfrm>
          <a:prstGeom prst="rect">
            <a:avLst/>
          </a:prstGeom>
          <a:noFill/>
          <a:ln w="9525">
            <a:noFill/>
            <a:miter lim="800000"/>
            <a:headEnd/>
            <a:tailEnd/>
          </a:ln>
        </p:spPr>
        <p:txBody>
          <a:bodyPr wrap="none">
            <a:spAutoFit/>
          </a:bodyPr>
          <a:lstStyle/>
          <a:p>
            <a:r>
              <a:rPr lang="en-US" sz="1800" b="1" dirty="0"/>
              <a:t>amount</a:t>
            </a:r>
          </a:p>
        </p:txBody>
      </p:sp>
      <p:sp>
        <p:nvSpPr>
          <p:cNvPr id="35854" name="Text Box 12"/>
          <p:cNvSpPr txBox="1">
            <a:spLocks noChangeArrowheads="1"/>
          </p:cNvSpPr>
          <p:nvPr/>
        </p:nvSpPr>
        <p:spPr bwMode="auto">
          <a:xfrm>
            <a:off x="7239000" y="4800600"/>
            <a:ext cx="1468672" cy="369332"/>
          </a:xfrm>
          <a:prstGeom prst="rect">
            <a:avLst/>
          </a:prstGeom>
          <a:noFill/>
          <a:ln w="9525">
            <a:noFill/>
            <a:miter lim="800000"/>
            <a:headEnd/>
            <a:tailEnd/>
          </a:ln>
        </p:spPr>
        <p:txBody>
          <a:bodyPr wrap="none">
            <a:spAutoFit/>
          </a:bodyPr>
          <a:lstStyle/>
          <a:p>
            <a:r>
              <a:rPr lang="en-US" b="1" dirty="0">
                <a:solidFill>
                  <a:srgbClr val="FF0000"/>
                </a:solidFill>
              </a:rPr>
              <a:t>Loan-number</a:t>
            </a:r>
          </a:p>
        </p:txBody>
      </p:sp>
      <p:sp>
        <p:nvSpPr>
          <p:cNvPr id="35855" name="Text Box 13"/>
          <p:cNvSpPr txBox="1">
            <a:spLocks noChangeArrowheads="1"/>
          </p:cNvSpPr>
          <p:nvPr/>
        </p:nvSpPr>
        <p:spPr bwMode="auto">
          <a:xfrm>
            <a:off x="5146675" y="4800600"/>
            <a:ext cx="1715534" cy="369332"/>
          </a:xfrm>
          <a:prstGeom prst="rect">
            <a:avLst/>
          </a:prstGeom>
          <a:noFill/>
          <a:ln w="9525">
            <a:noFill/>
            <a:miter lim="800000"/>
            <a:headEnd/>
            <a:tailEnd/>
          </a:ln>
        </p:spPr>
        <p:txBody>
          <a:bodyPr wrap="none">
            <a:spAutoFit/>
          </a:bodyPr>
          <a:lstStyle/>
          <a:p>
            <a:r>
              <a:rPr lang="en-US" sz="1800" b="1" dirty="0"/>
              <a:t>Customer-name</a:t>
            </a:r>
          </a:p>
        </p:txBody>
      </p:sp>
      <p:sp>
        <p:nvSpPr>
          <p:cNvPr id="35856" name="Line 14"/>
          <p:cNvSpPr>
            <a:spLocks noChangeShapeType="1"/>
          </p:cNvSpPr>
          <p:nvPr/>
        </p:nvSpPr>
        <p:spPr bwMode="auto">
          <a:xfrm>
            <a:off x="1905000" y="4800600"/>
            <a:ext cx="0" cy="381000"/>
          </a:xfrm>
          <a:prstGeom prst="line">
            <a:avLst/>
          </a:prstGeom>
          <a:noFill/>
          <a:ln w="9525">
            <a:solidFill>
              <a:schemeClr val="tx1"/>
            </a:solidFill>
            <a:miter lim="800000"/>
            <a:headEnd/>
            <a:tailEnd/>
          </a:ln>
        </p:spPr>
        <p:txBody>
          <a:bodyPr wrap="none"/>
          <a:lstStyle/>
          <a:p>
            <a:endParaRPr lang="en-US"/>
          </a:p>
        </p:txBody>
      </p:sp>
      <p:sp>
        <p:nvSpPr>
          <p:cNvPr id="35857" name="Line 15"/>
          <p:cNvSpPr>
            <a:spLocks noChangeShapeType="1"/>
          </p:cNvSpPr>
          <p:nvPr/>
        </p:nvSpPr>
        <p:spPr bwMode="auto">
          <a:xfrm>
            <a:off x="3733800" y="4800600"/>
            <a:ext cx="0" cy="381000"/>
          </a:xfrm>
          <a:prstGeom prst="line">
            <a:avLst/>
          </a:prstGeom>
          <a:noFill/>
          <a:ln w="9525">
            <a:solidFill>
              <a:schemeClr val="tx1"/>
            </a:solidFill>
            <a:miter lim="800000"/>
            <a:headEnd/>
            <a:tailEnd/>
          </a:ln>
        </p:spPr>
        <p:txBody>
          <a:bodyPr wrap="none"/>
          <a:lstStyle/>
          <a:p>
            <a:endParaRPr lang="en-US"/>
          </a:p>
        </p:txBody>
      </p:sp>
      <p:sp>
        <p:nvSpPr>
          <p:cNvPr id="35858" name="Line 16"/>
          <p:cNvSpPr>
            <a:spLocks noChangeShapeType="1"/>
          </p:cNvSpPr>
          <p:nvPr/>
        </p:nvSpPr>
        <p:spPr bwMode="auto">
          <a:xfrm>
            <a:off x="4876800" y="4800600"/>
            <a:ext cx="0" cy="381000"/>
          </a:xfrm>
          <a:prstGeom prst="line">
            <a:avLst/>
          </a:prstGeom>
          <a:noFill/>
          <a:ln w="9525">
            <a:solidFill>
              <a:schemeClr val="tx1"/>
            </a:solidFill>
            <a:miter lim="800000"/>
            <a:headEnd/>
            <a:tailEnd/>
          </a:ln>
        </p:spPr>
        <p:txBody>
          <a:bodyPr wrap="none"/>
          <a:lstStyle/>
          <a:p>
            <a:endParaRPr lang="en-US"/>
          </a:p>
        </p:txBody>
      </p:sp>
      <p:sp>
        <p:nvSpPr>
          <p:cNvPr id="35859" name="Line 17"/>
          <p:cNvSpPr>
            <a:spLocks noChangeShapeType="1"/>
          </p:cNvSpPr>
          <p:nvPr/>
        </p:nvSpPr>
        <p:spPr bwMode="auto">
          <a:xfrm>
            <a:off x="7086600" y="4800600"/>
            <a:ext cx="0" cy="381000"/>
          </a:xfrm>
          <a:prstGeom prst="line">
            <a:avLst/>
          </a:prstGeom>
          <a:noFill/>
          <a:ln w="9525">
            <a:solidFill>
              <a:schemeClr val="tx1"/>
            </a:solidFill>
            <a:miter lim="800000"/>
            <a:headEnd/>
            <a:tailEnd/>
          </a:ln>
        </p:spPr>
        <p:txBody>
          <a:bodyPr wrap="none"/>
          <a:lstStyle/>
          <a:p>
            <a:endParaRPr lang="en-US"/>
          </a:p>
        </p:txBody>
      </p:sp>
      <p:sp>
        <p:nvSpPr>
          <p:cNvPr id="35860" name="Rectangle 18"/>
          <p:cNvSpPr>
            <a:spLocks noChangeArrowheads="1"/>
          </p:cNvSpPr>
          <p:nvPr/>
        </p:nvSpPr>
        <p:spPr bwMode="auto">
          <a:xfrm>
            <a:off x="304800" y="5257800"/>
            <a:ext cx="8534400" cy="381000"/>
          </a:xfrm>
          <a:prstGeom prst="rect">
            <a:avLst/>
          </a:prstGeom>
          <a:noFill/>
          <a:ln w="9525">
            <a:solidFill>
              <a:schemeClr val="tx1"/>
            </a:solidFill>
            <a:miter lim="800000"/>
            <a:headEnd/>
            <a:tailEnd/>
          </a:ln>
        </p:spPr>
        <p:txBody>
          <a:bodyPr wrap="none" anchor="ctr"/>
          <a:lstStyle/>
          <a:p>
            <a:endParaRPr lang="en-US"/>
          </a:p>
        </p:txBody>
      </p:sp>
      <p:sp>
        <p:nvSpPr>
          <p:cNvPr id="35861" name="Text Box 19"/>
          <p:cNvSpPr txBox="1">
            <a:spLocks noChangeArrowheads="1"/>
          </p:cNvSpPr>
          <p:nvPr/>
        </p:nvSpPr>
        <p:spPr bwMode="auto">
          <a:xfrm>
            <a:off x="304800" y="5272088"/>
            <a:ext cx="757238" cy="366712"/>
          </a:xfrm>
          <a:prstGeom prst="rect">
            <a:avLst/>
          </a:prstGeom>
          <a:noFill/>
          <a:ln w="9525">
            <a:noFill/>
            <a:miter lim="800000"/>
            <a:headEnd/>
            <a:tailEnd/>
          </a:ln>
        </p:spPr>
        <p:txBody>
          <a:bodyPr wrap="none">
            <a:spAutoFit/>
          </a:bodyPr>
          <a:lstStyle/>
          <a:p>
            <a:r>
              <a:rPr lang="en-US" sz="1800"/>
              <a:t>L-170</a:t>
            </a:r>
          </a:p>
        </p:txBody>
      </p:sp>
      <p:sp>
        <p:nvSpPr>
          <p:cNvPr id="35862" name="Text Box 20"/>
          <p:cNvSpPr txBox="1">
            <a:spLocks noChangeArrowheads="1"/>
          </p:cNvSpPr>
          <p:nvPr/>
        </p:nvSpPr>
        <p:spPr bwMode="auto">
          <a:xfrm>
            <a:off x="2057400" y="5272088"/>
            <a:ext cx="1172116" cy="369332"/>
          </a:xfrm>
          <a:prstGeom prst="rect">
            <a:avLst/>
          </a:prstGeom>
          <a:noFill/>
          <a:ln w="9525">
            <a:noFill/>
            <a:miter lim="800000"/>
            <a:headEnd/>
            <a:tailEnd/>
          </a:ln>
        </p:spPr>
        <p:txBody>
          <a:bodyPr wrap="none">
            <a:spAutoFit/>
          </a:bodyPr>
          <a:lstStyle/>
          <a:p>
            <a:r>
              <a:rPr lang="en-US" sz="1800" dirty="0" smtClean="0"/>
              <a:t>Ghaziabad</a:t>
            </a:r>
            <a:endParaRPr lang="en-US" sz="1800" dirty="0"/>
          </a:p>
        </p:txBody>
      </p:sp>
      <p:sp>
        <p:nvSpPr>
          <p:cNvPr id="35863" name="Text Box 21"/>
          <p:cNvSpPr txBox="1">
            <a:spLocks noChangeArrowheads="1"/>
          </p:cNvSpPr>
          <p:nvPr/>
        </p:nvSpPr>
        <p:spPr bwMode="auto">
          <a:xfrm>
            <a:off x="3810000" y="5257800"/>
            <a:ext cx="685800" cy="366713"/>
          </a:xfrm>
          <a:prstGeom prst="rect">
            <a:avLst/>
          </a:prstGeom>
          <a:noFill/>
          <a:ln w="9525">
            <a:noFill/>
            <a:miter lim="800000"/>
            <a:headEnd/>
            <a:tailEnd/>
          </a:ln>
        </p:spPr>
        <p:txBody>
          <a:bodyPr wrap="none">
            <a:spAutoFit/>
          </a:bodyPr>
          <a:lstStyle/>
          <a:p>
            <a:r>
              <a:rPr lang="en-US" sz="1800"/>
              <a:t>3000</a:t>
            </a:r>
          </a:p>
        </p:txBody>
      </p:sp>
      <p:sp>
        <p:nvSpPr>
          <p:cNvPr id="35864" name="Text Box 22"/>
          <p:cNvSpPr txBox="1">
            <a:spLocks noChangeArrowheads="1"/>
          </p:cNvSpPr>
          <p:nvPr/>
        </p:nvSpPr>
        <p:spPr bwMode="auto">
          <a:xfrm>
            <a:off x="7239000" y="5257800"/>
            <a:ext cx="757238" cy="366713"/>
          </a:xfrm>
          <a:prstGeom prst="rect">
            <a:avLst/>
          </a:prstGeom>
          <a:noFill/>
          <a:ln w="9525">
            <a:noFill/>
            <a:miter lim="800000"/>
            <a:headEnd/>
            <a:tailEnd/>
          </a:ln>
        </p:spPr>
        <p:txBody>
          <a:bodyPr wrap="none">
            <a:spAutoFit/>
          </a:bodyPr>
          <a:lstStyle/>
          <a:p>
            <a:r>
              <a:rPr lang="en-US" sz="1800"/>
              <a:t>L-170</a:t>
            </a:r>
          </a:p>
        </p:txBody>
      </p:sp>
      <p:sp>
        <p:nvSpPr>
          <p:cNvPr id="35865" name="Text Box 23"/>
          <p:cNvSpPr txBox="1">
            <a:spLocks noChangeArrowheads="1"/>
          </p:cNvSpPr>
          <p:nvPr/>
        </p:nvSpPr>
        <p:spPr bwMode="auto">
          <a:xfrm>
            <a:off x="5146675" y="5257800"/>
            <a:ext cx="707245" cy="369332"/>
          </a:xfrm>
          <a:prstGeom prst="rect">
            <a:avLst/>
          </a:prstGeom>
          <a:noFill/>
          <a:ln w="9525">
            <a:noFill/>
            <a:miter lim="800000"/>
            <a:headEnd/>
            <a:tailEnd/>
          </a:ln>
        </p:spPr>
        <p:txBody>
          <a:bodyPr wrap="none">
            <a:spAutoFit/>
          </a:bodyPr>
          <a:lstStyle/>
          <a:p>
            <a:r>
              <a:rPr lang="en-US" sz="1800" dirty="0" err="1" smtClean="0"/>
              <a:t>Rajan</a:t>
            </a:r>
            <a:endParaRPr lang="en-US" sz="1800" dirty="0"/>
          </a:p>
        </p:txBody>
      </p:sp>
      <p:sp>
        <p:nvSpPr>
          <p:cNvPr id="35866" name="Line 24"/>
          <p:cNvSpPr>
            <a:spLocks noChangeShapeType="1"/>
          </p:cNvSpPr>
          <p:nvPr/>
        </p:nvSpPr>
        <p:spPr bwMode="auto">
          <a:xfrm>
            <a:off x="1905000" y="5257800"/>
            <a:ext cx="0" cy="381000"/>
          </a:xfrm>
          <a:prstGeom prst="line">
            <a:avLst/>
          </a:prstGeom>
          <a:noFill/>
          <a:ln w="9525">
            <a:solidFill>
              <a:schemeClr val="tx1"/>
            </a:solidFill>
            <a:miter lim="800000"/>
            <a:headEnd/>
            <a:tailEnd/>
          </a:ln>
        </p:spPr>
        <p:txBody>
          <a:bodyPr wrap="none"/>
          <a:lstStyle/>
          <a:p>
            <a:endParaRPr lang="en-US"/>
          </a:p>
        </p:txBody>
      </p:sp>
      <p:sp>
        <p:nvSpPr>
          <p:cNvPr id="35867" name="Line 25"/>
          <p:cNvSpPr>
            <a:spLocks noChangeShapeType="1"/>
          </p:cNvSpPr>
          <p:nvPr/>
        </p:nvSpPr>
        <p:spPr bwMode="auto">
          <a:xfrm>
            <a:off x="3733800" y="5257800"/>
            <a:ext cx="0" cy="381000"/>
          </a:xfrm>
          <a:prstGeom prst="line">
            <a:avLst/>
          </a:prstGeom>
          <a:noFill/>
          <a:ln w="9525">
            <a:solidFill>
              <a:schemeClr val="tx1"/>
            </a:solidFill>
            <a:miter lim="800000"/>
            <a:headEnd/>
            <a:tailEnd/>
          </a:ln>
        </p:spPr>
        <p:txBody>
          <a:bodyPr wrap="none"/>
          <a:lstStyle/>
          <a:p>
            <a:endParaRPr lang="en-US"/>
          </a:p>
        </p:txBody>
      </p:sp>
      <p:sp>
        <p:nvSpPr>
          <p:cNvPr id="35868" name="Line 26"/>
          <p:cNvSpPr>
            <a:spLocks noChangeShapeType="1"/>
          </p:cNvSpPr>
          <p:nvPr/>
        </p:nvSpPr>
        <p:spPr bwMode="auto">
          <a:xfrm>
            <a:off x="4876800" y="5257800"/>
            <a:ext cx="0" cy="381000"/>
          </a:xfrm>
          <a:prstGeom prst="line">
            <a:avLst/>
          </a:prstGeom>
          <a:noFill/>
          <a:ln w="9525">
            <a:solidFill>
              <a:schemeClr val="tx1"/>
            </a:solidFill>
            <a:miter lim="800000"/>
            <a:headEnd/>
            <a:tailEnd/>
          </a:ln>
        </p:spPr>
        <p:txBody>
          <a:bodyPr wrap="none"/>
          <a:lstStyle/>
          <a:p>
            <a:endParaRPr lang="en-US"/>
          </a:p>
        </p:txBody>
      </p:sp>
      <p:sp>
        <p:nvSpPr>
          <p:cNvPr id="35869" name="Line 27"/>
          <p:cNvSpPr>
            <a:spLocks noChangeShapeType="1"/>
          </p:cNvSpPr>
          <p:nvPr/>
        </p:nvSpPr>
        <p:spPr bwMode="auto">
          <a:xfrm>
            <a:off x="7086600" y="5257800"/>
            <a:ext cx="0" cy="381000"/>
          </a:xfrm>
          <a:prstGeom prst="line">
            <a:avLst/>
          </a:prstGeom>
          <a:noFill/>
          <a:ln w="9525">
            <a:solidFill>
              <a:schemeClr val="tx1"/>
            </a:solidFill>
            <a:miter lim="800000"/>
            <a:headEnd/>
            <a:tailEnd/>
          </a:ln>
        </p:spPr>
        <p:txBody>
          <a:bodyPr wrap="none"/>
          <a:lstStyle/>
          <a:p>
            <a:endParaRPr lang="en-US"/>
          </a:p>
        </p:txBody>
      </p:sp>
      <p:sp>
        <p:nvSpPr>
          <p:cNvPr id="35870" name="Rectangle 28"/>
          <p:cNvSpPr>
            <a:spLocks noChangeArrowheads="1"/>
          </p:cNvSpPr>
          <p:nvPr/>
        </p:nvSpPr>
        <p:spPr bwMode="auto">
          <a:xfrm>
            <a:off x="304800" y="5638800"/>
            <a:ext cx="8534400" cy="381000"/>
          </a:xfrm>
          <a:prstGeom prst="rect">
            <a:avLst/>
          </a:prstGeom>
          <a:noFill/>
          <a:ln w="9525">
            <a:solidFill>
              <a:schemeClr val="tx1"/>
            </a:solidFill>
            <a:miter lim="800000"/>
            <a:headEnd/>
            <a:tailEnd/>
          </a:ln>
        </p:spPr>
        <p:txBody>
          <a:bodyPr wrap="none" anchor="ctr"/>
          <a:lstStyle/>
          <a:p>
            <a:endParaRPr lang="en-US"/>
          </a:p>
        </p:txBody>
      </p:sp>
      <p:sp>
        <p:nvSpPr>
          <p:cNvPr id="35871" name="Text Box 29"/>
          <p:cNvSpPr txBox="1">
            <a:spLocks noChangeArrowheads="1"/>
          </p:cNvSpPr>
          <p:nvPr/>
        </p:nvSpPr>
        <p:spPr bwMode="auto">
          <a:xfrm>
            <a:off x="304800" y="5653088"/>
            <a:ext cx="757238" cy="366712"/>
          </a:xfrm>
          <a:prstGeom prst="rect">
            <a:avLst/>
          </a:prstGeom>
          <a:noFill/>
          <a:ln w="9525">
            <a:noFill/>
            <a:miter lim="800000"/>
            <a:headEnd/>
            <a:tailEnd/>
          </a:ln>
        </p:spPr>
        <p:txBody>
          <a:bodyPr wrap="none">
            <a:spAutoFit/>
          </a:bodyPr>
          <a:lstStyle/>
          <a:p>
            <a:r>
              <a:rPr lang="en-US" sz="1800"/>
              <a:t>L-230</a:t>
            </a:r>
          </a:p>
        </p:txBody>
      </p:sp>
      <p:sp>
        <p:nvSpPr>
          <p:cNvPr id="35872" name="Text Box 30"/>
          <p:cNvSpPr txBox="1">
            <a:spLocks noChangeArrowheads="1"/>
          </p:cNvSpPr>
          <p:nvPr/>
        </p:nvSpPr>
        <p:spPr bwMode="auto">
          <a:xfrm>
            <a:off x="2057400" y="5653088"/>
            <a:ext cx="891591" cy="369332"/>
          </a:xfrm>
          <a:prstGeom prst="rect">
            <a:avLst/>
          </a:prstGeom>
          <a:noFill/>
          <a:ln w="9525">
            <a:noFill/>
            <a:miter lim="800000"/>
            <a:headEnd/>
            <a:tailEnd/>
          </a:ln>
        </p:spPr>
        <p:txBody>
          <a:bodyPr wrap="none">
            <a:spAutoFit/>
          </a:bodyPr>
          <a:lstStyle/>
          <a:p>
            <a:r>
              <a:rPr lang="en-US" sz="1800" dirty="0" smtClean="0"/>
              <a:t>Meerut</a:t>
            </a:r>
            <a:endParaRPr lang="en-US" sz="1800" dirty="0"/>
          </a:p>
        </p:txBody>
      </p:sp>
      <p:sp>
        <p:nvSpPr>
          <p:cNvPr id="35873" name="Text Box 31"/>
          <p:cNvSpPr txBox="1">
            <a:spLocks noChangeArrowheads="1"/>
          </p:cNvSpPr>
          <p:nvPr/>
        </p:nvSpPr>
        <p:spPr bwMode="auto">
          <a:xfrm>
            <a:off x="3810000" y="5638800"/>
            <a:ext cx="685800" cy="366713"/>
          </a:xfrm>
          <a:prstGeom prst="rect">
            <a:avLst/>
          </a:prstGeom>
          <a:noFill/>
          <a:ln w="9525">
            <a:noFill/>
            <a:miter lim="800000"/>
            <a:headEnd/>
            <a:tailEnd/>
          </a:ln>
        </p:spPr>
        <p:txBody>
          <a:bodyPr wrap="none">
            <a:spAutoFit/>
          </a:bodyPr>
          <a:lstStyle/>
          <a:p>
            <a:r>
              <a:rPr lang="en-US" sz="1800"/>
              <a:t>4000</a:t>
            </a:r>
          </a:p>
        </p:txBody>
      </p:sp>
      <p:sp>
        <p:nvSpPr>
          <p:cNvPr id="35874" name="Text Box 32"/>
          <p:cNvSpPr txBox="1">
            <a:spLocks noChangeArrowheads="1"/>
          </p:cNvSpPr>
          <p:nvPr/>
        </p:nvSpPr>
        <p:spPr bwMode="auto">
          <a:xfrm>
            <a:off x="7239000" y="5638800"/>
            <a:ext cx="757238" cy="366713"/>
          </a:xfrm>
          <a:prstGeom prst="rect">
            <a:avLst/>
          </a:prstGeom>
          <a:noFill/>
          <a:ln w="9525">
            <a:noFill/>
            <a:miter lim="800000"/>
            <a:headEnd/>
            <a:tailEnd/>
          </a:ln>
        </p:spPr>
        <p:txBody>
          <a:bodyPr wrap="none">
            <a:spAutoFit/>
          </a:bodyPr>
          <a:lstStyle/>
          <a:p>
            <a:r>
              <a:rPr lang="en-US" sz="1800"/>
              <a:t>L-230</a:t>
            </a:r>
          </a:p>
        </p:txBody>
      </p:sp>
      <p:sp>
        <p:nvSpPr>
          <p:cNvPr id="35875" name="Text Box 33"/>
          <p:cNvSpPr txBox="1">
            <a:spLocks noChangeArrowheads="1"/>
          </p:cNvSpPr>
          <p:nvPr/>
        </p:nvSpPr>
        <p:spPr bwMode="auto">
          <a:xfrm>
            <a:off x="5146675" y="5638800"/>
            <a:ext cx="848502" cy="369332"/>
          </a:xfrm>
          <a:prstGeom prst="rect">
            <a:avLst/>
          </a:prstGeom>
          <a:noFill/>
          <a:ln w="9525">
            <a:noFill/>
            <a:miter lim="800000"/>
            <a:headEnd/>
            <a:tailEnd/>
          </a:ln>
        </p:spPr>
        <p:txBody>
          <a:bodyPr wrap="none">
            <a:spAutoFit/>
          </a:bodyPr>
          <a:lstStyle/>
          <a:p>
            <a:r>
              <a:rPr lang="en-US" dirty="0" err="1" smtClean="0"/>
              <a:t>N</a:t>
            </a:r>
            <a:r>
              <a:rPr lang="en-US" sz="1800" dirty="0" err="1" smtClean="0"/>
              <a:t>aresh</a:t>
            </a:r>
            <a:endParaRPr lang="en-US" sz="1800" dirty="0"/>
          </a:p>
        </p:txBody>
      </p:sp>
      <p:sp>
        <p:nvSpPr>
          <p:cNvPr id="35876" name="Line 34"/>
          <p:cNvSpPr>
            <a:spLocks noChangeShapeType="1"/>
          </p:cNvSpPr>
          <p:nvPr/>
        </p:nvSpPr>
        <p:spPr bwMode="auto">
          <a:xfrm>
            <a:off x="1905000" y="5638800"/>
            <a:ext cx="0" cy="381000"/>
          </a:xfrm>
          <a:prstGeom prst="line">
            <a:avLst/>
          </a:prstGeom>
          <a:noFill/>
          <a:ln w="9525">
            <a:solidFill>
              <a:schemeClr val="tx1"/>
            </a:solidFill>
            <a:miter lim="800000"/>
            <a:headEnd/>
            <a:tailEnd/>
          </a:ln>
        </p:spPr>
        <p:txBody>
          <a:bodyPr wrap="none"/>
          <a:lstStyle/>
          <a:p>
            <a:endParaRPr lang="en-US"/>
          </a:p>
        </p:txBody>
      </p:sp>
      <p:sp>
        <p:nvSpPr>
          <p:cNvPr id="35877" name="Line 35"/>
          <p:cNvSpPr>
            <a:spLocks noChangeShapeType="1"/>
          </p:cNvSpPr>
          <p:nvPr/>
        </p:nvSpPr>
        <p:spPr bwMode="auto">
          <a:xfrm>
            <a:off x="3733800" y="5638800"/>
            <a:ext cx="0" cy="381000"/>
          </a:xfrm>
          <a:prstGeom prst="line">
            <a:avLst/>
          </a:prstGeom>
          <a:noFill/>
          <a:ln w="9525">
            <a:solidFill>
              <a:schemeClr val="tx1"/>
            </a:solidFill>
            <a:miter lim="800000"/>
            <a:headEnd/>
            <a:tailEnd/>
          </a:ln>
        </p:spPr>
        <p:txBody>
          <a:bodyPr wrap="none"/>
          <a:lstStyle/>
          <a:p>
            <a:endParaRPr lang="en-US"/>
          </a:p>
        </p:txBody>
      </p:sp>
      <p:sp>
        <p:nvSpPr>
          <p:cNvPr id="35878" name="Line 36"/>
          <p:cNvSpPr>
            <a:spLocks noChangeShapeType="1"/>
          </p:cNvSpPr>
          <p:nvPr/>
        </p:nvSpPr>
        <p:spPr bwMode="auto">
          <a:xfrm>
            <a:off x="4876800" y="5638800"/>
            <a:ext cx="0" cy="381000"/>
          </a:xfrm>
          <a:prstGeom prst="line">
            <a:avLst/>
          </a:prstGeom>
          <a:noFill/>
          <a:ln w="9525">
            <a:solidFill>
              <a:schemeClr val="tx1"/>
            </a:solidFill>
            <a:miter lim="800000"/>
            <a:headEnd/>
            <a:tailEnd/>
          </a:ln>
        </p:spPr>
        <p:txBody>
          <a:bodyPr wrap="none"/>
          <a:lstStyle/>
          <a:p>
            <a:endParaRPr lang="en-US"/>
          </a:p>
        </p:txBody>
      </p:sp>
      <p:sp>
        <p:nvSpPr>
          <p:cNvPr id="35879" name="Line 37"/>
          <p:cNvSpPr>
            <a:spLocks noChangeShapeType="1"/>
          </p:cNvSpPr>
          <p:nvPr/>
        </p:nvSpPr>
        <p:spPr bwMode="auto">
          <a:xfrm>
            <a:off x="7086600" y="5638800"/>
            <a:ext cx="0" cy="381000"/>
          </a:xfrm>
          <a:prstGeom prst="line">
            <a:avLst/>
          </a:prstGeom>
          <a:noFill/>
          <a:ln w="9525">
            <a:solidFill>
              <a:schemeClr val="tx1"/>
            </a:solidFill>
            <a:miter lim="800000"/>
            <a:headEnd/>
            <a:tailEnd/>
          </a:ln>
        </p:spPr>
        <p:txBody>
          <a:bodyPr wrap="none"/>
          <a:lstStyle/>
          <a:p>
            <a:endParaRPr lang="en-US"/>
          </a:p>
        </p:txBody>
      </p:sp>
      <p:sp>
        <p:nvSpPr>
          <p:cNvPr id="35880" name="Line 38"/>
          <p:cNvSpPr>
            <a:spLocks noChangeShapeType="1"/>
          </p:cNvSpPr>
          <p:nvPr/>
        </p:nvSpPr>
        <p:spPr bwMode="auto">
          <a:xfrm>
            <a:off x="3810000" y="4038600"/>
            <a:ext cx="0" cy="533400"/>
          </a:xfrm>
          <a:prstGeom prst="line">
            <a:avLst/>
          </a:prstGeom>
          <a:noFill/>
          <a:ln w="9525">
            <a:solidFill>
              <a:schemeClr val="tx1"/>
            </a:solidFill>
            <a:miter lim="800000"/>
            <a:headEnd/>
            <a:tailEnd type="triangle" w="med" len="med"/>
          </a:ln>
        </p:spPr>
        <p:txBody>
          <a:bodyPr wrap="none"/>
          <a:lstStyle/>
          <a:p>
            <a:endParaRPr lang="en-US"/>
          </a:p>
        </p:txBody>
      </p:sp>
      <p:sp>
        <p:nvSpPr>
          <p:cNvPr id="41" name="AutoShape 7"/>
          <p:cNvSpPr>
            <a:spLocks noChangeArrowheads="1"/>
          </p:cNvSpPr>
          <p:nvPr/>
        </p:nvSpPr>
        <p:spPr bwMode="auto">
          <a:xfrm rot="5400000">
            <a:off x="4381500" y="1638300"/>
            <a:ext cx="190500" cy="190500"/>
          </a:xfrm>
          <a:prstGeom prst="flowChartCollate">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dirty="0" smtClean="0"/>
              <a:t>Equijoin</a:t>
            </a:r>
          </a:p>
        </p:txBody>
      </p:sp>
      <p:sp>
        <p:nvSpPr>
          <p:cNvPr id="37894" name="Rectangle 3"/>
          <p:cNvSpPr>
            <a:spLocks noGrp="1" noChangeArrowheads="1"/>
          </p:cNvSpPr>
          <p:nvPr>
            <p:ph type="body" idx="1"/>
          </p:nvPr>
        </p:nvSpPr>
        <p:spPr>
          <a:xfrm>
            <a:off x="228600" y="1143000"/>
            <a:ext cx="8915400" cy="5334000"/>
          </a:xfrm>
        </p:spPr>
        <p:txBody>
          <a:bodyPr/>
          <a:lstStyle/>
          <a:p>
            <a:pPr eaLnBrk="1" hangingPunct="1"/>
            <a:r>
              <a:rPr lang="en-US" sz="2000" dirty="0" smtClean="0"/>
              <a:t>The most common join involves join conditions with equality comparisons, where </a:t>
            </a:r>
            <a:r>
              <a:rPr lang="el-GR" sz="2000" dirty="0" smtClean="0"/>
              <a:t>θ</a:t>
            </a:r>
            <a:r>
              <a:rPr lang="en-US" sz="2000" dirty="0" smtClean="0"/>
              <a:t> is {=}. This special type of Theta join is called Equijoin.</a:t>
            </a:r>
          </a:p>
          <a:p>
            <a:pPr eaLnBrk="1" hangingPunct="1">
              <a:buFont typeface="Wingdings" pitchFamily="2" charset="2"/>
              <a:buNone/>
            </a:pPr>
            <a:endParaRPr lang="en-US" sz="1800" dirty="0" smtClean="0"/>
          </a:p>
          <a:p>
            <a:pPr eaLnBrk="1" hangingPunct="1"/>
            <a:r>
              <a:rPr lang="en-US" sz="1800" dirty="0" smtClean="0"/>
              <a:t>Its is denoted by: r        &lt;</a:t>
            </a:r>
            <a:r>
              <a:rPr lang="en-US" sz="1800" i="1" dirty="0" err="1" smtClean="0"/>
              <a:t>r.A</a:t>
            </a:r>
            <a:r>
              <a:rPr lang="en-US" sz="1800" i="1" dirty="0" smtClean="0"/>
              <a:t> </a:t>
            </a:r>
            <a:r>
              <a:rPr lang="en-US" sz="1800" dirty="0" smtClean="0"/>
              <a:t>=</a:t>
            </a:r>
            <a:r>
              <a:rPr lang="en-US" sz="1800" i="1" dirty="0" smtClean="0"/>
              <a:t> </a:t>
            </a:r>
            <a:r>
              <a:rPr lang="en-US" sz="1800" i="1" dirty="0" err="1" smtClean="0"/>
              <a:t>s.B</a:t>
            </a:r>
            <a:r>
              <a:rPr lang="en-US" sz="1800" i="1" dirty="0" smtClean="0"/>
              <a:t>&gt; </a:t>
            </a:r>
            <a:r>
              <a:rPr lang="en-US" sz="1800" dirty="0" smtClean="0"/>
              <a:t>s</a:t>
            </a:r>
          </a:p>
          <a:p>
            <a:pPr eaLnBrk="1" hangingPunct="1">
              <a:buFont typeface="Wingdings" pitchFamily="2" charset="2"/>
              <a:buNone/>
            </a:pPr>
            <a:endParaRPr lang="en-US" sz="1800" dirty="0" smtClean="0"/>
          </a:p>
        </p:txBody>
      </p:sp>
      <p:sp>
        <p:nvSpPr>
          <p:cNvPr id="37896" name="Text Box 15"/>
          <p:cNvSpPr txBox="1">
            <a:spLocks noChangeArrowheads="1"/>
          </p:cNvSpPr>
          <p:nvPr/>
        </p:nvSpPr>
        <p:spPr bwMode="auto">
          <a:xfrm>
            <a:off x="838200" y="3352800"/>
            <a:ext cx="7010400" cy="646331"/>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60000"/>
              <a:buFont typeface="Wingdings" pitchFamily="2" charset="2"/>
              <a:buNone/>
            </a:pPr>
            <a:r>
              <a:rPr lang="en-US" sz="2000" i="1" dirty="0"/>
              <a:t>loan       </a:t>
            </a:r>
            <a:r>
              <a:rPr lang="en-US" sz="2000" i="1" baseline="-25000" dirty="0" err="1"/>
              <a:t>loan</a:t>
            </a:r>
            <a:r>
              <a:rPr lang="en-US" sz="2000" i="1" baseline="-25000" dirty="0"/>
              <a:t>-number = loan-number</a:t>
            </a:r>
            <a:r>
              <a:rPr lang="en-US" sz="2000" i="1" dirty="0"/>
              <a:t> Borrower</a:t>
            </a:r>
          </a:p>
          <a:p>
            <a:endParaRPr lang="en-US" dirty="0"/>
          </a:p>
        </p:txBody>
      </p:sp>
      <p:sp>
        <p:nvSpPr>
          <p:cNvPr id="37898" name="Rectangle 18"/>
          <p:cNvSpPr>
            <a:spLocks noChangeArrowheads="1"/>
          </p:cNvSpPr>
          <p:nvPr/>
        </p:nvSpPr>
        <p:spPr bwMode="auto">
          <a:xfrm>
            <a:off x="304800" y="4191000"/>
            <a:ext cx="8534400" cy="381000"/>
          </a:xfrm>
          <a:prstGeom prst="rect">
            <a:avLst/>
          </a:prstGeom>
          <a:noFill/>
          <a:ln w="9525">
            <a:solidFill>
              <a:schemeClr val="tx1"/>
            </a:solidFill>
            <a:miter lim="800000"/>
            <a:headEnd/>
            <a:tailEnd/>
          </a:ln>
        </p:spPr>
        <p:txBody>
          <a:bodyPr wrap="none" anchor="ctr"/>
          <a:lstStyle/>
          <a:p>
            <a:endParaRPr lang="en-US"/>
          </a:p>
        </p:txBody>
      </p:sp>
      <p:sp>
        <p:nvSpPr>
          <p:cNvPr id="37899" name="Text Box 22"/>
          <p:cNvSpPr txBox="1">
            <a:spLocks noChangeArrowheads="1"/>
          </p:cNvSpPr>
          <p:nvPr/>
        </p:nvSpPr>
        <p:spPr bwMode="auto">
          <a:xfrm>
            <a:off x="304800" y="4205288"/>
            <a:ext cx="1468672" cy="369332"/>
          </a:xfrm>
          <a:prstGeom prst="rect">
            <a:avLst/>
          </a:prstGeom>
          <a:noFill/>
          <a:ln w="9525">
            <a:noFill/>
            <a:miter lim="800000"/>
            <a:headEnd/>
            <a:tailEnd/>
          </a:ln>
        </p:spPr>
        <p:txBody>
          <a:bodyPr wrap="none">
            <a:spAutoFit/>
          </a:bodyPr>
          <a:lstStyle/>
          <a:p>
            <a:r>
              <a:rPr lang="en-US" sz="1800" b="1" dirty="0">
                <a:solidFill>
                  <a:srgbClr val="FF0000"/>
                </a:solidFill>
              </a:rPr>
              <a:t>Loan-number</a:t>
            </a:r>
          </a:p>
        </p:txBody>
      </p:sp>
      <p:sp>
        <p:nvSpPr>
          <p:cNvPr id="37900" name="Text Box 23"/>
          <p:cNvSpPr txBox="1">
            <a:spLocks noChangeArrowheads="1"/>
          </p:cNvSpPr>
          <p:nvPr/>
        </p:nvSpPr>
        <p:spPr bwMode="auto">
          <a:xfrm>
            <a:off x="2057400" y="4205288"/>
            <a:ext cx="1458797" cy="369332"/>
          </a:xfrm>
          <a:prstGeom prst="rect">
            <a:avLst/>
          </a:prstGeom>
          <a:noFill/>
          <a:ln w="9525">
            <a:noFill/>
            <a:miter lim="800000"/>
            <a:headEnd/>
            <a:tailEnd/>
          </a:ln>
        </p:spPr>
        <p:txBody>
          <a:bodyPr wrap="none">
            <a:spAutoFit/>
          </a:bodyPr>
          <a:lstStyle/>
          <a:p>
            <a:r>
              <a:rPr lang="en-US" sz="1800" b="1" dirty="0"/>
              <a:t>Branch-name</a:t>
            </a:r>
          </a:p>
        </p:txBody>
      </p:sp>
      <p:sp>
        <p:nvSpPr>
          <p:cNvPr id="37901" name="Text Box 24"/>
          <p:cNvSpPr txBox="1">
            <a:spLocks noChangeArrowheads="1"/>
          </p:cNvSpPr>
          <p:nvPr/>
        </p:nvSpPr>
        <p:spPr bwMode="auto">
          <a:xfrm>
            <a:off x="3810000" y="4191000"/>
            <a:ext cx="950913" cy="366713"/>
          </a:xfrm>
          <a:prstGeom prst="rect">
            <a:avLst/>
          </a:prstGeom>
          <a:noFill/>
          <a:ln w="9525">
            <a:noFill/>
            <a:miter lim="800000"/>
            <a:headEnd/>
            <a:tailEnd/>
          </a:ln>
        </p:spPr>
        <p:txBody>
          <a:bodyPr wrap="none">
            <a:spAutoFit/>
          </a:bodyPr>
          <a:lstStyle/>
          <a:p>
            <a:r>
              <a:rPr lang="en-US" sz="1800" b="1" dirty="0"/>
              <a:t>amount</a:t>
            </a:r>
          </a:p>
        </p:txBody>
      </p:sp>
      <p:sp>
        <p:nvSpPr>
          <p:cNvPr id="37902" name="Text Box 25"/>
          <p:cNvSpPr txBox="1">
            <a:spLocks noChangeArrowheads="1"/>
          </p:cNvSpPr>
          <p:nvPr/>
        </p:nvSpPr>
        <p:spPr bwMode="auto">
          <a:xfrm>
            <a:off x="7239000" y="4191000"/>
            <a:ext cx="1468672" cy="369332"/>
          </a:xfrm>
          <a:prstGeom prst="rect">
            <a:avLst/>
          </a:prstGeom>
          <a:noFill/>
          <a:ln w="9525">
            <a:noFill/>
            <a:miter lim="800000"/>
            <a:headEnd/>
            <a:tailEnd/>
          </a:ln>
        </p:spPr>
        <p:txBody>
          <a:bodyPr wrap="none">
            <a:spAutoFit/>
          </a:bodyPr>
          <a:lstStyle/>
          <a:p>
            <a:r>
              <a:rPr lang="en-US" sz="1800" b="1" dirty="0">
                <a:solidFill>
                  <a:srgbClr val="FF0000"/>
                </a:solidFill>
              </a:rPr>
              <a:t>Loan-number</a:t>
            </a:r>
          </a:p>
        </p:txBody>
      </p:sp>
      <p:sp>
        <p:nvSpPr>
          <p:cNvPr id="37903" name="Text Box 26"/>
          <p:cNvSpPr txBox="1">
            <a:spLocks noChangeArrowheads="1"/>
          </p:cNvSpPr>
          <p:nvPr/>
        </p:nvSpPr>
        <p:spPr bwMode="auto">
          <a:xfrm>
            <a:off x="5146675" y="4191000"/>
            <a:ext cx="1715534" cy="369332"/>
          </a:xfrm>
          <a:prstGeom prst="rect">
            <a:avLst/>
          </a:prstGeom>
          <a:noFill/>
          <a:ln w="9525">
            <a:noFill/>
            <a:miter lim="800000"/>
            <a:headEnd/>
            <a:tailEnd/>
          </a:ln>
        </p:spPr>
        <p:txBody>
          <a:bodyPr wrap="none">
            <a:spAutoFit/>
          </a:bodyPr>
          <a:lstStyle/>
          <a:p>
            <a:r>
              <a:rPr lang="en-US" sz="1800" b="1" dirty="0"/>
              <a:t>Customer-name</a:t>
            </a:r>
          </a:p>
        </p:txBody>
      </p:sp>
      <p:sp>
        <p:nvSpPr>
          <p:cNvPr id="37904" name="Line 27"/>
          <p:cNvSpPr>
            <a:spLocks noChangeShapeType="1"/>
          </p:cNvSpPr>
          <p:nvPr/>
        </p:nvSpPr>
        <p:spPr bwMode="auto">
          <a:xfrm>
            <a:off x="1905000" y="4191000"/>
            <a:ext cx="0" cy="381000"/>
          </a:xfrm>
          <a:prstGeom prst="line">
            <a:avLst/>
          </a:prstGeom>
          <a:noFill/>
          <a:ln w="9525">
            <a:solidFill>
              <a:schemeClr val="tx1"/>
            </a:solidFill>
            <a:miter lim="800000"/>
            <a:headEnd/>
            <a:tailEnd/>
          </a:ln>
        </p:spPr>
        <p:txBody>
          <a:bodyPr wrap="none"/>
          <a:lstStyle/>
          <a:p>
            <a:endParaRPr lang="en-US"/>
          </a:p>
        </p:txBody>
      </p:sp>
      <p:sp>
        <p:nvSpPr>
          <p:cNvPr id="37905" name="Line 28"/>
          <p:cNvSpPr>
            <a:spLocks noChangeShapeType="1"/>
          </p:cNvSpPr>
          <p:nvPr/>
        </p:nvSpPr>
        <p:spPr bwMode="auto">
          <a:xfrm>
            <a:off x="3733800" y="4191000"/>
            <a:ext cx="0" cy="381000"/>
          </a:xfrm>
          <a:prstGeom prst="line">
            <a:avLst/>
          </a:prstGeom>
          <a:noFill/>
          <a:ln w="9525">
            <a:solidFill>
              <a:schemeClr val="tx1"/>
            </a:solidFill>
            <a:miter lim="800000"/>
            <a:headEnd/>
            <a:tailEnd/>
          </a:ln>
        </p:spPr>
        <p:txBody>
          <a:bodyPr wrap="none"/>
          <a:lstStyle/>
          <a:p>
            <a:endParaRPr lang="en-US"/>
          </a:p>
        </p:txBody>
      </p:sp>
      <p:sp>
        <p:nvSpPr>
          <p:cNvPr id="37906" name="Line 29"/>
          <p:cNvSpPr>
            <a:spLocks noChangeShapeType="1"/>
          </p:cNvSpPr>
          <p:nvPr/>
        </p:nvSpPr>
        <p:spPr bwMode="auto">
          <a:xfrm>
            <a:off x="4876800" y="4191000"/>
            <a:ext cx="0" cy="381000"/>
          </a:xfrm>
          <a:prstGeom prst="line">
            <a:avLst/>
          </a:prstGeom>
          <a:noFill/>
          <a:ln w="9525">
            <a:solidFill>
              <a:schemeClr val="tx1"/>
            </a:solidFill>
            <a:miter lim="800000"/>
            <a:headEnd/>
            <a:tailEnd/>
          </a:ln>
        </p:spPr>
        <p:txBody>
          <a:bodyPr wrap="none"/>
          <a:lstStyle/>
          <a:p>
            <a:endParaRPr lang="en-US"/>
          </a:p>
        </p:txBody>
      </p:sp>
      <p:sp>
        <p:nvSpPr>
          <p:cNvPr id="37907" name="Line 30"/>
          <p:cNvSpPr>
            <a:spLocks noChangeShapeType="1"/>
          </p:cNvSpPr>
          <p:nvPr/>
        </p:nvSpPr>
        <p:spPr bwMode="auto">
          <a:xfrm>
            <a:off x="7086600" y="4191000"/>
            <a:ext cx="0" cy="381000"/>
          </a:xfrm>
          <a:prstGeom prst="line">
            <a:avLst/>
          </a:prstGeom>
          <a:noFill/>
          <a:ln w="9525">
            <a:solidFill>
              <a:schemeClr val="tx1"/>
            </a:solidFill>
            <a:miter lim="800000"/>
            <a:headEnd/>
            <a:tailEnd/>
          </a:ln>
        </p:spPr>
        <p:txBody>
          <a:bodyPr wrap="none"/>
          <a:lstStyle/>
          <a:p>
            <a:endParaRPr lang="en-US"/>
          </a:p>
        </p:txBody>
      </p:sp>
      <p:sp>
        <p:nvSpPr>
          <p:cNvPr id="37908" name="Rectangle 31"/>
          <p:cNvSpPr>
            <a:spLocks noChangeArrowheads="1"/>
          </p:cNvSpPr>
          <p:nvPr/>
        </p:nvSpPr>
        <p:spPr bwMode="auto">
          <a:xfrm>
            <a:off x="304800" y="4648200"/>
            <a:ext cx="8534400" cy="381000"/>
          </a:xfrm>
          <a:prstGeom prst="rect">
            <a:avLst/>
          </a:prstGeom>
          <a:noFill/>
          <a:ln w="9525">
            <a:solidFill>
              <a:schemeClr val="tx1"/>
            </a:solidFill>
            <a:miter lim="800000"/>
            <a:headEnd/>
            <a:tailEnd/>
          </a:ln>
        </p:spPr>
        <p:txBody>
          <a:bodyPr wrap="none" anchor="ctr"/>
          <a:lstStyle/>
          <a:p>
            <a:endParaRPr lang="en-US"/>
          </a:p>
        </p:txBody>
      </p:sp>
      <p:sp>
        <p:nvSpPr>
          <p:cNvPr id="37909" name="Text Box 32"/>
          <p:cNvSpPr txBox="1">
            <a:spLocks noChangeArrowheads="1"/>
          </p:cNvSpPr>
          <p:nvPr/>
        </p:nvSpPr>
        <p:spPr bwMode="auto">
          <a:xfrm>
            <a:off x="304800" y="4662488"/>
            <a:ext cx="757238" cy="366712"/>
          </a:xfrm>
          <a:prstGeom prst="rect">
            <a:avLst/>
          </a:prstGeom>
          <a:noFill/>
          <a:ln w="9525">
            <a:noFill/>
            <a:miter lim="800000"/>
            <a:headEnd/>
            <a:tailEnd/>
          </a:ln>
        </p:spPr>
        <p:txBody>
          <a:bodyPr wrap="none">
            <a:spAutoFit/>
          </a:bodyPr>
          <a:lstStyle/>
          <a:p>
            <a:r>
              <a:rPr lang="en-US" sz="1800"/>
              <a:t>L-170</a:t>
            </a:r>
          </a:p>
        </p:txBody>
      </p:sp>
      <p:sp>
        <p:nvSpPr>
          <p:cNvPr id="37910" name="Text Box 33"/>
          <p:cNvSpPr txBox="1">
            <a:spLocks noChangeArrowheads="1"/>
          </p:cNvSpPr>
          <p:nvPr/>
        </p:nvSpPr>
        <p:spPr bwMode="auto">
          <a:xfrm>
            <a:off x="2057400" y="4662488"/>
            <a:ext cx="2031325" cy="369332"/>
          </a:xfrm>
          <a:prstGeom prst="rect">
            <a:avLst/>
          </a:prstGeom>
          <a:noFill/>
          <a:ln w="9525">
            <a:noFill/>
            <a:miter lim="800000"/>
            <a:headEnd/>
            <a:tailEnd/>
          </a:ln>
        </p:spPr>
        <p:txBody>
          <a:bodyPr wrap="none">
            <a:spAutoFit/>
          </a:bodyPr>
          <a:lstStyle/>
          <a:p>
            <a:r>
              <a:rPr lang="en-US" sz="1800" dirty="0" smtClean="0"/>
              <a:t>Ghaziabad	</a:t>
            </a:r>
            <a:endParaRPr lang="en-US" sz="1800" dirty="0"/>
          </a:p>
        </p:txBody>
      </p:sp>
      <p:sp>
        <p:nvSpPr>
          <p:cNvPr id="37911" name="Text Box 34"/>
          <p:cNvSpPr txBox="1">
            <a:spLocks noChangeArrowheads="1"/>
          </p:cNvSpPr>
          <p:nvPr/>
        </p:nvSpPr>
        <p:spPr bwMode="auto">
          <a:xfrm>
            <a:off x="3810000" y="4648200"/>
            <a:ext cx="685800" cy="366713"/>
          </a:xfrm>
          <a:prstGeom prst="rect">
            <a:avLst/>
          </a:prstGeom>
          <a:noFill/>
          <a:ln w="9525">
            <a:noFill/>
            <a:miter lim="800000"/>
            <a:headEnd/>
            <a:tailEnd/>
          </a:ln>
        </p:spPr>
        <p:txBody>
          <a:bodyPr wrap="none">
            <a:spAutoFit/>
          </a:bodyPr>
          <a:lstStyle/>
          <a:p>
            <a:r>
              <a:rPr lang="en-US" sz="1800"/>
              <a:t>3000</a:t>
            </a:r>
          </a:p>
        </p:txBody>
      </p:sp>
      <p:sp>
        <p:nvSpPr>
          <p:cNvPr id="37912" name="Text Box 35"/>
          <p:cNvSpPr txBox="1">
            <a:spLocks noChangeArrowheads="1"/>
          </p:cNvSpPr>
          <p:nvPr/>
        </p:nvSpPr>
        <p:spPr bwMode="auto">
          <a:xfrm>
            <a:off x="7239000" y="4648200"/>
            <a:ext cx="757238" cy="366713"/>
          </a:xfrm>
          <a:prstGeom prst="rect">
            <a:avLst/>
          </a:prstGeom>
          <a:noFill/>
          <a:ln w="9525">
            <a:noFill/>
            <a:miter lim="800000"/>
            <a:headEnd/>
            <a:tailEnd/>
          </a:ln>
        </p:spPr>
        <p:txBody>
          <a:bodyPr wrap="none">
            <a:spAutoFit/>
          </a:bodyPr>
          <a:lstStyle/>
          <a:p>
            <a:r>
              <a:rPr lang="en-US" sz="1800"/>
              <a:t>L-170</a:t>
            </a:r>
          </a:p>
        </p:txBody>
      </p:sp>
      <p:sp>
        <p:nvSpPr>
          <p:cNvPr id="37913" name="Text Box 36"/>
          <p:cNvSpPr txBox="1">
            <a:spLocks noChangeArrowheads="1"/>
          </p:cNvSpPr>
          <p:nvPr/>
        </p:nvSpPr>
        <p:spPr bwMode="auto">
          <a:xfrm>
            <a:off x="5146675" y="4648200"/>
            <a:ext cx="707245" cy="369332"/>
          </a:xfrm>
          <a:prstGeom prst="rect">
            <a:avLst/>
          </a:prstGeom>
          <a:noFill/>
          <a:ln w="9525">
            <a:noFill/>
            <a:miter lim="800000"/>
            <a:headEnd/>
            <a:tailEnd/>
          </a:ln>
        </p:spPr>
        <p:txBody>
          <a:bodyPr wrap="none">
            <a:spAutoFit/>
          </a:bodyPr>
          <a:lstStyle/>
          <a:p>
            <a:r>
              <a:rPr lang="en-US" sz="1800" dirty="0" err="1" smtClean="0"/>
              <a:t>Rajan</a:t>
            </a:r>
            <a:endParaRPr lang="en-US" sz="1800" dirty="0"/>
          </a:p>
        </p:txBody>
      </p:sp>
      <p:sp>
        <p:nvSpPr>
          <p:cNvPr id="37914" name="Line 37"/>
          <p:cNvSpPr>
            <a:spLocks noChangeShapeType="1"/>
          </p:cNvSpPr>
          <p:nvPr/>
        </p:nvSpPr>
        <p:spPr bwMode="auto">
          <a:xfrm>
            <a:off x="1905000" y="4648200"/>
            <a:ext cx="0" cy="381000"/>
          </a:xfrm>
          <a:prstGeom prst="line">
            <a:avLst/>
          </a:prstGeom>
          <a:noFill/>
          <a:ln w="9525">
            <a:solidFill>
              <a:schemeClr val="tx1"/>
            </a:solidFill>
            <a:miter lim="800000"/>
            <a:headEnd/>
            <a:tailEnd/>
          </a:ln>
        </p:spPr>
        <p:txBody>
          <a:bodyPr wrap="none"/>
          <a:lstStyle/>
          <a:p>
            <a:endParaRPr lang="en-US"/>
          </a:p>
        </p:txBody>
      </p:sp>
      <p:sp>
        <p:nvSpPr>
          <p:cNvPr id="37915" name="Line 38"/>
          <p:cNvSpPr>
            <a:spLocks noChangeShapeType="1"/>
          </p:cNvSpPr>
          <p:nvPr/>
        </p:nvSpPr>
        <p:spPr bwMode="auto">
          <a:xfrm>
            <a:off x="3733800" y="4648200"/>
            <a:ext cx="0" cy="381000"/>
          </a:xfrm>
          <a:prstGeom prst="line">
            <a:avLst/>
          </a:prstGeom>
          <a:noFill/>
          <a:ln w="9525">
            <a:solidFill>
              <a:schemeClr val="tx1"/>
            </a:solidFill>
            <a:miter lim="800000"/>
            <a:headEnd/>
            <a:tailEnd/>
          </a:ln>
        </p:spPr>
        <p:txBody>
          <a:bodyPr wrap="none"/>
          <a:lstStyle/>
          <a:p>
            <a:endParaRPr lang="en-US"/>
          </a:p>
        </p:txBody>
      </p:sp>
      <p:sp>
        <p:nvSpPr>
          <p:cNvPr id="37916" name="Line 39"/>
          <p:cNvSpPr>
            <a:spLocks noChangeShapeType="1"/>
          </p:cNvSpPr>
          <p:nvPr/>
        </p:nvSpPr>
        <p:spPr bwMode="auto">
          <a:xfrm>
            <a:off x="4876800" y="4648200"/>
            <a:ext cx="0" cy="381000"/>
          </a:xfrm>
          <a:prstGeom prst="line">
            <a:avLst/>
          </a:prstGeom>
          <a:noFill/>
          <a:ln w="9525">
            <a:solidFill>
              <a:schemeClr val="tx1"/>
            </a:solidFill>
            <a:miter lim="800000"/>
            <a:headEnd/>
            <a:tailEnd/>
          </a:ln>
        </p:spPr>
        <p:txBody>
          <a:bodyPr wrap="none"/>
          <a:lstStyle/>
          <a:p>
            <a:endParaRPr lang="en-US"/>
          </a:p>
        </p:txBody>
      </p:sp>
      <p:sp>
        <p:nvSpPr>
          <p:cNvPr id="37917" name="Line 40"/>
          <p:cNvSpPr>
            <a:spLocks noChangeShapeType="1"/>
          </p:cNvSpPr>
          <p:nvPr/>
        </p:nvSpPr>
        <p:spPr bwMode="auto">
          <a:xfrm>
            <a:off x="7086600" y="4648200"/>
            <a:ext cx="0" cy="381000"/>
          </a:xfrm>
          <a:prstGeom prst="line">
            <a:avLst/>
          </a:prstGeom>
          <a:noFill/>
          <a:ln w="9525">
            <a:solidFill>
              <a:schemeClr val="tx1"/>
            </a:solidFill>
            <a:miter lim="800000"/>
            <a:headEnd/>
            <a:tailEnd/>
          </a:ln>
        </p:spPr>
        <p:txBody>
          <a:bodyPr wrap="none"/>
          <a:lstStyle/>
          <a:p>
            <a:endParaRPr lang="en-US"/>
          </a:p>
        </p:txBody>
      </p:sp>
      <p:sp>
        <p:nvSpPr>
          <p:cNvPr id="37918" name="Rectangle 41"/>
          <p:cNvSpPr>
            <a:spLocks noChangeArrowheads="1"/>
          </p:cNvSpPr>
          <p:nvPr/>
        </p:nvSpPr>
        <p:spPr bwMode="auto">
          <a:xfrm>
            <a:off x="304800" y="5029200"/>
            <a:ext cx="8534400" cy="381000"/>
          </a:xfrm>
          <a:prstGeom prst="rect">
            <a:avLst/>
          </a:prstGeom>
          <a:noFill/>
          <a:ln w="9525">
            <a:solidFill>
              <a:schemeClr val="tx1"/>
            </a:solidFill>
            <a:miter lim="800000"/>
            <a:headEnd/>
            <a:tailEnd/>
          </a:ln>
        </p:spPr>
        <p:txBody>
          <a:bodyPr wrap="none" anchor="ctr"/>
          <a:lstStyle/>
          <a:p>
            <a:endParaRPr lang="en-US"/>
          </a:p>
        </p:txBody>
      </p:sp>
      <p:sp>
        <p:nvSpPr>
          <p:cNvPr id="37919" name="Text Box 42"/>
          <p:cNvSpPr txBox="1">
            <a:spLocks noChangeArrowheads="1"/>
          </p:cNvSpPr>
          <p:nvPr/>
        </p:nvSpPr>
        <p:spPr bwMode="auto">
          <a:xfrm>
            <a:off x="304800" y="5043488"/>
            <a:ext cx="757238" cy="366712"/>
          </a:xfrm>
          <a:prstGeom prst="rect">
            <a:avLst/>
          </a:prstGeom>
          <a:noFill/>
          <a:ln w="9525">
            <a:noFill/>
            <a:miter lim="800000"/>
            <a:headEnd/>
            <a:tailEnd/>
          </a:ln>
        </p:spPr>
        <p:txBody>
          <a:bodyPr wrap="none">
            <a:spAutoFit/>
          </a:bodyPr>
          <a:lstStyle/>
          <a:p>
            <a:r>
              <a:rPr lang="en-US" sz="1800"/>
              <a:t>L-230</a:t>
            </a:r>
          </a:p>
        </p:txBody>
      </p:sp>
      <p:sp>
        <p:nvSpPr>
          <p:cNvPr id="37920" name="Text Box 43"/>
          <p:cNvSpPr txBox="1">
            <a:spLocks noChangeArrowheads="1"/>
          </p:cNvSpPr>
          <p:nvPr/>
        </p:nvSpPr>
        <p:spPr bwMode="auto">
          <a:xfrm>
            <a:off x="2057400" y="5043488"/>
            <a:ext cx="2031325" cy="369332"/>
          </a:xfrm>
          <a:prstGeom prst="rect">
            <a:avLst/>
          </a:prstGeom>
          <a:noFill/>
          <a:ln w="9525">
            <a:noFill/>
            <a:miter lim="800000"/>
            <a:headEnd/>
            <a:tailEnd/>
          </a:ln>
        </p:spPr>
        <p:txBody>
          <a:bodyPr wrap="none">
            <a:spAutoFit/>
          </a:bodyPr>
          <a:lstStyle/>
          <a:p>
            <a:r>
              <a:rPr lang="en-US" sz="1800" dirty="0" smtClean="0"/>
              <a:t>Meerut		</a:t>
            </a:r>
            <a:endParaRPr lang="en-US" sz="1800" dirty="0"/>
          </a:p>
        </p:txBody>
      </p:sp>
      <p:sp>
        <p:nvSpPr>
          <p:cNvPr id="37921" name="Text Box 44"/>
          <p:cNvSpPr txBox="1">
            <a:spLocks noChangeArrowheads="1"/>
          </p:cNvSpPr>
          <p:nvPr/>
        </p:nvSpPr>
        <p:spPr bwMode="auto">
          <a:xfrm>
            <a:off x="3810000" y="5029200"/>
            <a:ext cx="685800" cy="366713"/>
          </a:xfrm>
          <a:prstGeom prst="rect">
            <a:avLst/>
          </a:prstGeom>
          <a:noFill/>
          <a:ln w="9525">
            <a:noFill/>
            <a:miter lim="800000"/>
            <a:headEnd/>
            <a:tailEnd/>
          </a:ln>
        </p:spPr>
        <p:txBody>
          <a:bodyPr wrap="none">
            <a:spAutoFit/>
          </a:bodyPr>
          <a:lstStyle/>
          <a:p>
            <a:r>
              <a:rPr lang="en-US" sz="1800"/>
              <a:t>4000</a:t>
            </a:r>
          </a:p>
        </p:txBody>
      </p:sp>
      <p:sp>
        <p:nvSpPr>
          <p:cNvPr id="37922" name="Text Box 45"/>
          <p:cNvSpPr txBox="1">
            <a:spLocks noChangeArrowheads="1"/>
          </p:cNvSpPr>
          <p:nvPr/>
        </p:nvSpPr>
        <p:spPr bwMode="auto">
          <a:xfrm>
            <a:off x="7239000" y="5029200"/>
            <a:ext cx="757238" cy="366713"/>
          </a:xfrm>
          <a:prstGeom prst="rect">
            <a:avLst/>
          </a:prstGeom>
          <a:noFill/>
          <a:ln w="9525">
            <a:noFill/>
            <a:miter lim="800000"/>
            <a:headEnd/>
            <a:tailEnd/>
          </a:ln>
        </p:spPr>
        <p:txBody>
          <a:bodyPr wrap="none">
            <a:spAutoFit/>
          </a:bodyPr>
          <a:lstStyle/>
          <a:p>
            <a:r>
              <a:rPr lang="en-US" sz="1800"/>
              <a:t>L-230</a:t>
            </a:r>
          </a:p>
        </p:txBody>
      </p:sp>
      <p:sp>
        <p:nvSpPr>
          <p:cNvPr id="37923" name="Text Box 46"/>
          <p:cNvSpPr txBox="1">
            <a:spLocks noChangeArrowheads="1"/>
          </p:cNvSpPr>
          <p:nvPr/>
        </p:nvSpPr>
        <p:spPr bwMode="auto">
          <a:xfrm>
            <a:off x="5146675" y="5029200"/>
            <a:ext cx="848502" cy="369332"/>
          </a:xfrm>
          <a:prstGeom prst="rect">
            <a:avLst/>
          </a:prstGeom>
          <a:noFill/>
          <a:ln w="9525">
            <a:noFill/>
            <a:miter lim="800000"/>
            <a:headEnd/>
            <a:tailEnd/>
          </a:ln>
        </p:spPr>
        <p:txBody>
          <a:bodyPr wrap="none">
            <a:spAutoFit/>
          </a:bodyPr>
          <a:lstStyle/>
          <a:p>
            <a:r>
              <a:rPr lang="en-US" sz="1800" dirty="0" err="1" smtClean="0"/>
              <a:t>Naresh</a:t>
            </a:r>
            <a:endParaRPr lang="en-US" sz="1800" dirty="0"/>
          </a:p>
        </p:txBody>
      </p:sp>
      <p:sp>
        <p:nvSpPr>
          <p:cNvPr id="37924" name="Line 47"/>
          <p:cNvSpPr>
            <a:spLocks noChangeShapeType="1"/>
          </p:cNvSpPr>
          <p:nvPr/>
        </p:nvSpPr>
        <p:spPr bwMode="auto">
          <a:xfrm>
            <a:off x="1905000" y="5029200"/>
            <a:ext cx="0" cy="381000"/>
          </a:xfrm>
          <a:prstGeom prst="line">
            <a:avLst/>
          </a:prstGeom>
          <a:noFill/>
          <a:ln w="9525">
            <a:solidFill>
              <a:schemeClr val="tx1"/>
            </a:solidFill>
            <a:miter lim="800000"/>
            <a:headEnd/>
            <a:tailEnd/>
          </a:ln>
        </p:spPr>
        <p:txBody>
          <a:bodyPr wrap="none"/>
          <a:lstStyle/>
          <a:p>
            <a:endParaRPr lang="en-US"/>
          </a:p>
        </p:txBody>
      </p:sp>
      <p:sp>
        <p:nvSpPr>
          <p:cNvPr id="37925" name="Line 48"/>
          <p:cNvSpPr>
            <a:spLocks noChangeShapeType="1"/>
          </p:cNvSpPr>
          <p:nvPr/>
        </p:nvSpPr>
        <p:spPr bwMode="auto">
          <a:xfrm>
            <a:off x="3733800" y="5029200"/>
            <a:ext cx="0" cy="381000"/>
          </a:xfrm>
          <a:prstGeom prst="line">
            <a:avLst/>
          </a:prstGeom>
          <a:noFill/>
          <a:ln w="9525">
            <a:solidFill>
              <a:schemeClr val="tx1"/>
            </a:solidFill>
            <a:miter lim="800000"/>
            <a:headEnd/>
            <a:tailEnd/>
          </a:ln>
        </p:spPr>
        <p:txBody>
          <a:bodyPr wrap="none"/>
          <a:lstStyle/>
          <a:p>
            <a:endParaRPr lang="en-US"/>
          </a:p>
        </p:txBody>
      </p:sp>
      <p:sp>
        <p:nvSpPr>
          <p:cNvPr id="37926" name="Line 49"/>
          <p:cNvSpPr>
            <a:spLocks noChangeShapeType="1"/>
          </p:cNvSpPr>
          <p:nvPr/>
        </p:nvSpPr>
        <p:spPr bwMode="auto">
          <a:xfrm>
            <a:off x="4876800" y="5029200"/>
            <a:ext cx="0" cy="381000"/>
          </a:xfrm>
          <a:prstGeom prst="line">
            <a:avLst/>
          </a:prstGeom>
          <a:noFill/>
          <a:ln w="9525">
            <a:solidFill>
              <a:schemeClr val="tx1"/>
            </a:solidFill>
            <a:miter lim="800000"/>
            <a:headEnd/>
            <a:tailEnd/>
          </a:ln>
        </p:spPr>
        <p:txBody>
          <a:bodyPr wrap="none"/>
          <a:lstStyle/>
          <a:p>
            <a:endParaRPr lang="en-US"/>
          </a:p>
        </p:txBody>
      </p:sp>
      <p:sp>
        <p:nvSpPr>
          <p:cNvPr id="37927" name="Line 50"/>
          <p:cNvSpPr>
            <a:spLocks noChangeShapeType="1"/>
          </p:cNvSpPr>
          <p:nvPr/>
        </p:nvSpPr>
        <p:spPr bwMode="auto">
          <a:xfrm>
            <a:off x="7086600" y="5029200"/>
            <a:ext cx="0" cy="381000"/>
          </a:xfrm>
          <a:prstGeom prst="line">
            <a:avLst/>
          </a:prstGeom>
          <a:noFill/>
          <a:ln w="9525">
            <a:solidFill>
              <a:schemeClr val="tx1"/>
            </a:solidFill>
            <a:miter lim="800000"/>
            <a:headEnd/>
            <a:tailEnd/>
          </a:ln>
        </p:spPr>
        <p:txBody>
          <a:bodyPr wrap="none"/>
          <a:lstStyle/>
          <a:p>
            <a:endParaRPr lang="en-US"/>
          </a:p>
        </p:txBody>
      </p:sp>
      <p:sp>
        <p:nvSpPr>
          <p:cNvPr id="37928" name="Line 51"/>
          <p:cNvSpPr>
            <a:spLocks noChangeShapeType="1"/>
          </p:cNvSpPr>
          <p:nvPr/>
        </p:nvSpPr>
        <p:spPr bwMode="auto">
          <a:xfrm>
            <a:off x="3810000" y="3810000"/>
            <a:ext cx="0" cy="304800"/>
          </a:xfrm>
          <a:prstGeom prst="line">
            <a:avLst/>
          </a:prstGeom>
          <a:noFill/>
          <a:ln w="9525">
            <a:solidFill>
              <a:schemeClr val="tx1"/>
            </a:solidFill>
            <a:miter lim="800000"/>
            <a:headEnd/>
            <a:tailEnd type="triangle" w="med" len="med"/>
          </a:ln>
        </p:spPr>
        <p:txBody>
          <a:bodyPr wrap="none"/>
          <a:lstStyle/>
          <a:p>
            <a:endParaRPr lang="en-US"/>
          </a:p>
        </p:txBody>
      </p:sp>
      <p:sp>
        <p:nvSpPr>
          <p:cNvPr id="37929" name="Text Box 52"/>
          <p:cNvSpPr txBox="1">
            <a:spLocks noChangeArrowheads="1"/>
          </p:cNvSpPr>
          <p:nvPr/>
        </p:nvSpPr>
        <p:spPr bwMode="auto">
          <a:xfrm>
            <a:off x="76200" y="5835650"/>
            <a:ext cx="9093772" cy="400110"/>
          </a:xfrm>
          <a:prstGeom prst="rect">
            <a:avLst/>
          </a:prstGeom>
          <a:noFill/>
          <a:ln w="9525">
            <a:noFill/>
            <a:miter lim="800000"/>
            <a:headEnd/>
            <a:tailEnd/>
          </a:ln>
        </p:spPr>
        <p:txBody>
          <a:bodyPr wrap="none">
            <a:spAutoFit/>
          </a:bodyPr>
          <a:lstStyle/>
          <a:p>
            <a:pPr>
              <a:buClr>
                <a:schemeClr val="folHlink"/>
              </a:buClr>
              <a:buFont typeface="Wingdings" pitchFamily="2" charset="2"/>
              <a:buChar char="§"/>
            </a:pPr>
            <a:r>
              <a:rPr lang="en-US" sz="1600" dirty="0"/>
              <a:t>  </a:t>
            </a:r>
            <a:r>
              <a:rPr lang="en-US" sz="2000" b="1" dirty="0"/>
              <a:t>The problem with Equijoin is Pairs of attributes with identical values in </a:t>
            </a:r>
            <a:r>
              <a:rPr lang="en-US" sz="2000" b="1" dirty="0" err="1"/>
              <a:t>evey</a:t>
            </a:r>
            <a:r>
              <a:rPr lang="en-US" sz="2000" b="1" dirty="0"/>
              <a:t> </a:t>
            </a:r>
            <a:r>
              <a:rPr lang="en-US" sz="2000" b="1" dirty="0" err="1"/>
              <a:t>tuple</a:t>
            </a:r>
            <a:r>
              <a:rPr lang="en-US" sz="2000" b="1" dirty="0"/>
              <a:t>.</a:t>
            </a:r>
          </a:p>
        </p:txBody>
      </p:sp>
      <p:sp>
        <p:nvSpPr>
          <p:cNvPr id="37930" name="Line 53"/>
          <p:cNvSpPr>
            <a:spLocks noChangeShapeType="1"/>
          </p:cNvSpPr>
          <p:nvPr/>
        </p:nvSpPr>
        <p:spPr bwMode="auto">
          <a:xfrm flipV="1">
            <a:off x="5715000" y="5410200"/>
            <a:ext cx="2667000" cy="457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en-US"/>
          </a:p>
        </p:txBody>
      </p:sp>
      <p:sp>
        <p:nvSpPr>
          <p:cNvPr id="37931" name="Line 54"/>
          <p:cNvSpPr>
            <a:spLocks noChangeShapeType="1"/>
          </p:cNvSpPr>
          <p:nvPr/>
        </p:nvSpPr>
        <p:spPr bwMode="auto">
          <a:xfrm flipH="1" flipV="1">
            <a:off x="914400" y="5486400"/>
            <a:ext cx="4648200" cy="3810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en-US"/>
          </a:p>
        </p:txBody>
      </p:sp>
      <p:sp>
        <p:nvSpPr>
          <p:cNvPr id="44" name="AutoShape 7"/>
          <p:cNvSpPr>
            <a:spLocks noChangeArrowheads="1"/>
          </p:cNvSpPr>
          <p:nvPr/>
        </p:nvSpPr>
        <p:spPr bwMode="auto">
          <a:xfrm rot="5400000">
            <a:off x="2514600" y="2247900"/>
            <a:ext cx="190500" cy="190500"/>
          </a:xfrm>
          <a:prstGeom prst="flowChartCollate">
            <a:avLst/>
          </a:prstGeom>
          <a:noFill/>
          <a:ln w="9525">
            <a:solidFill>
              <a:schemeClr val="tx1"/>
            </a:solidFill>
            <a:miter lim="800000"/>
            <a:headEnd/>
            <a:tailEnd/>
          </a:ln>
        </p:spPr>
        <p:txBody>
          <a:bodyPr wrap="none" anchor="ctr"/>
          <a:lstStyle/>
          <a:p>
            <a:endParaRPr lang="en-US"/>
          </a:p>
        </p:txBody>
      </p:sp>
      <p:sp>
        <p:nvSpPr>
          <p:cNvPr id="45" name="AutoShape 7"/>
          <p:cNvSpPr>
            <a:spLocks noChangeArrowheads="1"/>
          </p:cNvSpPr>
          <p:nvPr/>
        </p:nvSpPr>
        <p:spPr bwMode="auto">
          <a:xfrm rot="5400000">
            <a:off x="1447800" y="3429000"/>
            <a:ext cx="190500" cy="190500"/>
          </a:xfrm>
          <a:prstGeom prst="flowChartCollate">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447800" y="152400"/>
            <a:ext cx="5867400" cy="457200"/>
          </a:xfrm>
        </p:spPr>
        <p:txBody>
          <a:bodyPr>
            <a:normAutofit fontScale="90000"/>
          </a:bodyPr>
          <a:lstStyle/>
          <a:p>
            <a:pPr>
              <a:defRPr/>
            </a:pPr>
            <a:r>
              <a:rPr lang="en-US" sz="2800" b="1" dirty="0" smtClean="0"/>
              <a:t> Notion of selection operation</a:t>
            </a:r>
            <a:endParaRPr lang="en-US" dirty="0" smtClean="0"/>
          </a:p>
        </p:txBody>
      </p:sp>
      <p:sp>
        <p:nvSpPr>
          <p:cNvPr id="16387" name="Text Box 3"/>
          <p:cNvSpPr txBox="1">
            <a:spLocks noChangeArrowheads="1"/>
          </p:cNvSpPr>
          <p:nvPr/>
        </p:nvSpPr>
        <p:spPr bwMode="auto">
          <a:xfrm>
            <a:off x="533400" y="609600"/>
            <a:ext cx="8305800" cy="6247864"/>
          </a:xfrm>
          <a:prstGeom prst="rect">
            <a:avLst/>
          </a:prstGeom>
          <a:noFill/>
          <a:ln w="12700">
            <a:noFill/>
            <a:miter lim="800000"/>
            <a:headEnd type="none" w="sm" len="sm"/>
            <a:tailEnd type="none" w="sm" len="sm"/>
          </a:ln>
        </p:spPr>
        <p:txBody>
          <a:bodyPr>
            <a:spAutoFit/>
          </a:bodyPr>
          <a:lstStyle/>
          <a:p>
            <a:pPr>
              <a:spcBef>
                <a:spcPct val="50000"/>
              </a:spcBef>
              <a:buFontTx/>
              <a:buChar char="•"/>
            </a:pPr>
            <a:r>
              <a:rPr lang="en-US" sz="2500" b="0" dirty="0"/>
              <a:t>It is denoted by </a:t>
            </a:r>
          </a:p>
          <a:p>
            <a:pPr>
              <a:spcBef>
                <a:spcPct val="50000"/>
              </a:spcBef>
            </a:pPr>
            <a:r>
              <a:rPr lang="en-US" sz="2500" b="0" dirty="0"/>
              <a:t>	</a:t>
            </a:r>
            <a:r>
              <a:rPr lang="el-GR" sz="2500" b="1" dirty="0"/>
              <a:t>σ</a:t>
            </a:r>
            <a:r>
              <a:rPr lang="en-US" sz="2500" b="1" baseline="-25000" dirty="0"/>
              <a:t> &lt;selection condition&gt;</a:t>
            </a:r>
            <a:r>
              <a:rPr lang="en-US" sz="2500" b="1" dirty="0"/>
              <a:t>(R)</a:t>
            </a:r>
          </a:p>
          <a:p>
            <a:pPr algn="just">
              <a:spcBef>
                <a:spcPct val="50000"/>
              </a:spcBef>
              <a:buFont typeface="Arial" pitchFamily="34" charset="0"/>
              <a:buChar char="•"/>
            </a:pPr>
            <a:r>
              <a:rPr lang="en-US" sz="2500" b="0" dirty="0" smtClean="0"/>
              <a:t>It </a:t>
            </a:r>
            <a:r>
              <a:rPr lang="en-US" sz="2500" b="0" dirty="0"/>
              <a:t>is a unary operation that selects </a:t>
            </a:r>
            <a:r>
              <a:rPr lang="en-US" sz="2500" b="0" dirty="0" smtClean="0"/>
              <a:t>a sub set of the </a:t>
            </a:r>
            <a:r>
              <a:rPr lang="en-US" sz="2500" b="0" dirty="0" err="1" smtClean="0"/>
              <a:t>tuples</a:t>
            </a:r>
            <a:r>
              <a:rPr lang="en-US" sz="2500" b="0" dirty="0" smtClean="0"/>
              <a:t>  from a relation, which </a:t>
            </a:r>
            <a:r>
              <a:rPr lang="en-US" sz="2500" b="0" dirty="0"/>
              <a:t>satisfies a given </a:t>
            </a:r>
            <a:r>
              <a:rPr lang="en-US" sz="2500" b="0" dirty="0" smtClean="0"/>
              <a:t>predicate.</a:t>
            </a:r>
          </a:p>
          <a:p>
            <a:pPr algn="just">
              <a:spcBef>
                <a:spcPct val="50000"/>
              </a:spcBef>
              <a:buFontTx/>
              <a:buChar char="•"/>
            </a:pPr>
            <a:r>
              <a:rPr lang="en-US" sz="2500" dirty="0" smtClean="0"/>
              <a:t>The SELECT operation can also be visualized as a horizontal partition of the relation into two sets of </a:t>
            </a:r>
            <a:r>
              <a:rPr lang="en-US" sz="2500" dirty="0" err="1" smtClean="0"/>
              <a:t>tuples</a:t>
            </a:r>
            <a:r>
              <a:rPr lang="en-US" sz="2500" dirty="0" smtClean="0"/>
              <a:t> – one that satisfies the condition &amp; those that do not satisfy the condition.</a:t>
            </a:r>
            <a:endParaRPr lang="en-US" sz="2500" b="0" dirty="0"/>
          </a:p>
          <a:p>
            <a:pPr>
              <a:spcBef>
                <a:spcPct val="50000"/>
              </a:spcBef>
              <a:buFontTx/>
              <a:buChar char="•"/>
            </a:pPr>
            <a:r>
              <a:rPr lang="en-US" sz="2500" b="0" dirty="0"/>
              <a:t>Predicate appears as a subscript to </a:t>
            </a:r>
            <a:r>
              <a:rPr lang="en-US" sz="2500" b="0" dirty="0" smtClean="0"/>
              <a:t>sigma(</a:t>
            </a:r>
            <a:r>
              <a:rPr lang="el-GR" sz="2500" b="1" dirty="0" smtClean="0"/>
              <a:t>σ</a:t>
            </a:r>
            <a:r>
              <a:rPr lang="en-US" sz="2500" b="0" dirty="0" smtClean="0"/>
              <a:t>). </a:t>
            </a:r>
            <a:endParaRPr lang="en-US" sz="2500" b="0" dirty="0"/>
          </a:p>
          <a:p>
            <a:pPr>
              <a:spcBef>
                <a:spcPct val="50000"/>
              </a:spcBef>
              <a:buFontTx/>
              <a:buChar char="•"/>
            </a:pPr>
            <a:r>
              <a:rPr lang="en-US" sz="2500" b="0" dirty="0"/>
              <a:t>Relational operators can be used in selection predicates for comparisons.</a:t>
            </a:r>
          </a:p>
          <a:p>
            <a:pPr>
              <a:spcBef>
                <a:spcPct val="50000"/>
              </a:spcBef>
              <a:buFontTx/>
              <a:buChar char="•"/>
            </a:pPr>
            <a:r>
              <a:rPr lang="en-US" sz="2500" b="0" dirty="0"/>
              <a:t>Several  predicates can be combined into one predicate using </a:t>
            </a:r>
            <a:r>
              <a:rPr lang="en-US" sz="2500" dirty="0"/>
              <a:t>AND (</a:t>
            </a:r>
            <a:r>
              <a:rPr lang="en-US" sz="2500" dirty="0">
                <a:sym typeface="Symbol" pitchFamily="18" charset="2"/>
              </a:rPr>
              <a:t></a:t>
            </a:r>
            <a:r>
              <a:rPr lang="en-US" sz="2500" dirty="0"/>
              <a:t>)</a:t>
            </a:r>
            <a:r>
              <a:rPr lang="en-US" sz="2500" b="0" dirty="0"/>
              <a:t> or </a:t>
            </a:r>
            <a:r>
              <a:rPr lang="en-US" sz="2500" dirty="0" err="1"/>
              <a:t>OR</a:t>
            </a:r>
            <a:r>
              <a:rPr lang="en-US" sz="2500" dirty="0"/>
              <a:t>(V)</a:t>
            </a:r>
            <a:r>
              <a:rPr lang="en-US" sz="2500" b="0" dirty="0"/>
              <a:t>                                                                                                                                                                                                                                             </a:t>
            </a:r>
            <a:r>
              <a:rPr lang="en-US" sz="2500" b="0" dirty="0">
                <a:solidFill>
                  <a:srgbClr val="660033"/>
                </a:solidFill>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 of </a:t>
            </a:r>
            <a:r>
              <a:rPr lang="en-US" dirty="0" err="1" smtClean="0"/>
              <a:t>EquiJoin</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120182" y="990600"/>
            <a:ext cx="8947618" cy="540353"/>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457200" y="1752600"/>
            <a:ext cx="8686799" cy="3657600"/>
          </a:xfrm>
          <a:prstGeom prst="rect">
            <a:avLst/>
          </a:prstGeom>
          <a:noFill/>
          <a:ln w="9525">
            <a:noFill/>
            <a:miter lim="800000"/>
            <a:headEnd/>
            <a:tailEnd/>
          </a:ln>
          <a:effectLst/>
        </p:spPr>
      </p:pic>
      <p:sp>
        <p:nvSpPr>
          <p:cNvPr id="6" name="Rectangle 5"/>
          <p:cNvSpPr/>
          <p:nvPr/>
        </p:nvSpPr>
        <p:spPr>
          <a:xfrm>
            <a:off x="990600" y="6107668"/>
            <a:ext cx="4432817" cy="369332"/>
          </a:xfrm>
          <a:prstGeom prst="rect">
            <a:avLst/>
          </a:prstGeom>
        </p:spPr>
        <p:txBody>
          <a:bodyPr wrap="none">
            <a:spAutoFit/>
          </a:bodyPr>
          <a:lstStyle/>
          <a:p>
            <a:r>
              <a:rPr lang="en-US" b="1" dirty="0" smtClean="0"/>
              <a:t>Table1        &lt;Table1.City</a:t>
            </a:r>
            <a:r>
              <a:rPr lang="en-US" b="1" i="1" dirty="0" smtClean="0"/>
              <a:t> </a:t>
            </a:r>
            <a:r>
              <a:rPr lang="en-US" b="1" dirty="0" smtClean="0"/>
              <a:t>= Table2.city</a:t>
            </a:r>
            <a:r>
              <a:rPr lang="en-US" b="1" i="1" dirty="0" smtClean="0"/>
              <a:t>&gt; Table2</a:t>
            </a:r>
            <a:endParaRPr lang="en-US" b="1" dirty="0"/>
          </a:p>
        </p:txBody>
      </p:sp>
      <p:sp>
        <p:nvSpPr>
          <p:cNvPr id="7" name="AutoShape 7"/>
          <p:cNvSpPr>
            <a:spLocks noChangeArrowheads="1"/>
          </p:cNvSpPr>
          <p:nvPr/>
        </p:nvSpPr>
        <p:spPr bwMode="auto">
          <a:xfrm rot="5400000">
            <a:off x="1790700" y="6145768"/>
            <a:ext cx="190500" cy="190500"/>
          </a:xfrm>
          <a:prstGeom prst="flowChartCollate">
            <a:avLst/>
          </a:prstGeom>
          <a:noFill/>
          <a:ln w="9525">
            <a:solidFill>
              <a:schemeClr val="tx1"/>
            </a:solidFill>
            <a:miter lim="800000"/>
            <a:headEnd/>
            <a:tailEnd/>
          </a:ln>
        </p:spPr>
        <p:txBody>
          <a:bodyPr wrap="none" anchor="ctr"/>
          <a:lstStyle/>
          <a:p>
            <a:endParaRPr lang="en-US"/>
          </a:p>
        </p:txBody>
      </p:sp>
      <p:sp>
        <p:nvSpPr>
          <p:cNvPr id="8" name="TextBox 7"/>
          <p:cNvSpPr txBox="1"/>
          <p:nvPr/>
        </p:nvSpPr>
        <p:spPr>
          <a:xfrm>
            <a:off x="533400" y="5410200"/>
            <a:ext cx="6096000" cy="369332"/>
          </a:xfrm>
          <a:prstGeom prst="rect">
            <a:avLst/>
          </a:prstGeom>
          <a:noFill/>
        </p:spPr>
        <p:txBody>
          <a:bodyPr wrap="square" rtlCol="0">
            <a:spAutoFit/>
          </a:bodyPr>
          <a:lstStyle/>
          <a:p>
            <a:r>
              <a:rPr lang="en-US" dirty="0" smtClean="0"/>
              <a:t>The Relational Algebra Expression can be written as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7" name="Rectangle 3"/>
          <p:cNvSpPr>
            <a:spLocks noGrp="1" noChangeArrowheads="1"/>
          </p:cNvSpPr>
          <p:nvPr>
            <p:ph type="title"/>
          </p:nvPr>
        </p:nvSpPr>
        <p:spPr>
          <a:xfrm>
            <a:off x="457200" y="152400"/>
            <a:ext cx="8229600" cy="411162"/>
          </a:xfrm>
        </p:spPr>
        <p:txBody>
          <a:bodyPr>
            <a:normAutofit fontScale="90000"/>
          </a:bodyPr>
          <a:lstStyle/>
          <a:p>
            <a:pPr eaLnBrk="1" hangingPunct="1"/>
            <a:r>
              <a:rPr lang="en-US" b="1" dirty="0" smtClean="0"/>
              <a:t>Natural-Join Operation</a:t>
            </a:r>
          </a:p>
        </p:txBody>
      </p:sp>
      <p:sp>
        <p:nvSpPr>
          <p:cNvPr id="38918" name="Rectangle 4"/>
          <p:cNvSpPr>
            <a:spLocks noGrp="1" noChangeArrowheads="1"/>
          </p:cNvSpPr>
          <p:nvPr>
            <p:ph type="body" idx="1"/>
          </p:nvPr>
        </p:nvSpPr>
        <p:spPr>
          <a:xfrm>
            <a:off x="508000" y="838200"/>
            <a:ext cx="8407400" cy="5715000"/>
          </a:xfrm>
        </p:spPr>
        <p:txBody>
          <a:bodyPr>
            <a:normAutofit/>
          </a:bodyPr>
          <a:lstStyle/>
          <a:p>
            <a:pPr>
              <a:spcBef>
                <a:spcPct val="35000"/>
              </a:spcBef>
              <a:buClr>
                <a:schemeClr val="tx2"/>
              </a:buClr>
              <a:buSzPct val="90000"/>
              <a:buFont typeface="Monotype Sorts" pitchFamily="2" charset="2"/>
              <a:buChar char="n"/>
            </a:pPr>
            <a:r>
              <a:rPr kumimoji="1" lang="en-US" sz="2800" dirty="0" smtClean="0"/>
              <a:t>Is denoted by:  </a:t>
            </a:r>
            <a:r>
              <a:rPr kumimoji="1" lang="en-US" sz="2800" i="1" dirty="0" smtClean="0"/>
              <a:t>r * s</a:t>
            </a:r>
            <a:endParaRPr lang="en-US" sz="2800" i="1" dirty="0" smtClean="0"/>
          </a:p>
          <a:p>
            <a:pPr>
              <a:spcBef>
                <a:spcPct val="35000"/>
              </a:spcBef>
              <a:buClr>
                <a:schemeClr val="tx2"/>
              </a:buClr>
              <a:buSzPct val="90000"/>
              <a:buFont typeface="Monotype Sorts" pitchFamily="2" charset="2"/>
              <a:buChar char="n"/>
            </a:pPr>
            <a:r>
              <a:rPr lang="en-US" sz="2800" dirty="0" smtClean="0"/>
              <a:t>Let </a:t>
            </a:r>
            <a:r>
              <a:rPr lang="en-US" sz="2800" i="1" dirty="0" smtClean="0"/>
              <a:t>r</a:t>
            </a:r>
            <a:r>
              <a:rPr lang="en-US" sz="2800" dirty="0" smtClean="0"/>
              <a:t> and </a:t>
            </a:r>
            <a:r>
              <a:rPr lang="en-US" sz="2800" i="1" dirty="0" smtClean="0"/>
              <a:t>s </a:t>
            </a:r>
            <a:r>
              <a:rPr lang="en-US" sz="2800" dirty="0" smtClean="0"/>
              <a:t> be relations on schemas </a:t>
            </a:r>
            <a:r>
              <a:rPr lang="en-US" sz="2800" i="1" dirty="0" smtClean="0"/>
              <a:t>R</a:t>
            </a:r>
            <a:r>
              <a:rPr lang="en-US" sz="2800" dirty="0" smtClean="0"/>
              <a:t> and </a:t>
            </a:r>
            <a:r>
              <a:rPr lang="en-US" sz="2800" i="1" dirty="0" smtClean="0"/>
              <a:t>S</a:t>
            </a:r>
            <a:r>
              <a:rPr lang="en-US" sz="2800" dirty="0" smtClean="0"/>
              <a:t> respectively. </a:t>
            </a:r>
            <a:br>
              <a:rPr lang="en-US" sz="2800" dirty="0" smtClean="0"/>
            </a:br>
            <a:r>
              <a:rPr lang="en-US" sz="2800" dirty="0" smtClean="0"/>
              <a:t>Then,  </a:t>
            </a:r>
            <a:r>
              <a:rPr lang="en-US" sz="2800" i="1" dirty="0" smtClean="0"/>
              <a:t>r * s</a:t>
            </a:r>
            <a:r>
              <a:rPr lang="en-US" sz="2800" dirty="0" smtClean="0"/>
              <a:t>  is a relation on schema </a:t>
            </a:r>
            <a:r>
              <a:rPr lang="en-US" sz="2800" i="1" dirty="0" smtClean="0"/>
              <a:t>R </a:t>
            </a:r>
            <a:r>
              <a:rPr lang="en-US" sz="2800" dirty="0" smtClean="0">
                <a:sym typeface="Symbol" pitchFamily="18" charset="2"/>
              </a:rPr>
              <a:t></a:t>
            </a:r>
            <a:r>
              <a:rPr lang="en-US" sz="2800" dirty="0" smtClean="0"/>
              <a:t> </a:t>
            </a:r>
            <a:r>
              <a:rPr lang="en-US" sz="2800" i="1" dirty="0" smtClean="0"/>
              <a:t>S </a:t>
            </a:r>
            <a:r>
              <a:rPr lang="en-US" sz="2800" dirty="0" smtClean="0"/>
              <a:t> obtained as follows:</a:t>
            </a:r>
          </a:p>
          <a:p>
            <a:pPr lvl="1" eaLnBrk="1" hangingPunct="1"/>
            <a:r>
              <a:rPr lang="en-US" dirty="0" smtClean="0"/>
              <a:t>Consider each pair of </a:t>
            </a:r>
            <a:r>
              <a:rPr lang="en-US" dirty="0" err="1" smtClean="0"/>
              <a:t>tuples</a:t>
            </a:r>
            <a:r>
              <a:rPr lang="en-US" dirty="0" smtClean="0"/>
              <a:t> </a:t>
            </a:r>
            <a:r>
              <a:rPr lang="en-US" i="1" dirty="0" err="1" smtClean="0"/>
              <a:t>t</a:t>
            </a:r>
            <a:r>
              <a:rPr lang="en-US" i="1" baseline="-25000" dirty="0" err="1" smtClean="0"/>
              <a:t>r</a:t>
            </a:r>
            <a:r>
              <a:rPr lang="en-US" dirty="0" smtClean="0"/>
              <a:t> from </a:t>
            </a:r>
            <a:r>
              <a:rPr lang="en-US" i="1" dirty="0" smtClean="0"/>
              <a:t>r</a:t>
            </a:r>
            <a:r>
              <a:rPr lang="en-US" dirty="0" smtClean="0"/>
              <a:t> and </a:t>
            </a:r>
            <a:r>
              <a:rPr lang="en-US" i="1" dirty="0" err="1" smtClean="0"/>
              <a:t>t</a:t>
            </a:r>
            <a:r>
              <a:rPr lang="en-US" i="1" baseline="-25000" dirty="0" err="1" smtClean="0"/>
              <a:t>s</a:t>
            </a:r>
            <a:r>
              <a:rPr lang="en-US" dirty="0" smtClean="0"/>
              <a:t> from </a:t>
            </a:r>
            <a:r>
              <a:rPr lang="en-US" i="1" dirty="0" smtClean="0"/>
              <a:t>s</a:t>
            </a:r>
            <a:r>
              <a:rPr lang="en-US" dirty="0" smtClean="0"/>
              <a:t>.  </a:t>
            </a:r>
          </a:p>
          <a:p>
            <a:pPr lvl="1" algn="just" eaLnBrk="1" hangingPunct="1"/>
            <a:r>
              <a:rPr lang="en-US" dirty="0" smtClean="0"/>
              <a:t>If </a:t>
            </a:r>
            <a:r>
              <a:rPr lang="en-US" i="1" dirty="0" err="1" smtClean="0"/>
              <a:t>t</a:t>
            </a:r>
            <a:r>
              <a:rPr lang="en-US" i="1" baseline="-25000" dirty="0" err="1" smtClean="0"/>
              <a:t>r</a:t>
            </a:r>
            <a:r>
              <a:rPr lang="en-US" dirty="0" smtClean="0"/>
              <a:t> and </a:t>
            </a:r>
            <a:r>
              <a:rPr lang="en-US" i="1" dirty="0" err="1" smtClean="0"/>
              <a:t>t</a:t>
            </a:r>
            <a:r>
              <a:rPr lang="en-US" i="1" baseline="-25000" dirty="0" err="1" smtClean="0"/>
              <a:t>s</a:t>
            </a:r>
            <a:r>
              <a:rPr lang="en-US" dirty="0" smtClean="0"/>
              <a:t> have the same value on each of the attributes in </a:t>
            </a:r>
            <a:r>
              <a:rPr lang="en-US" i="1" dirty="0" smtClean="0"/>
              <a:t>R</a:t>
            </a:r>
            <a:r>
              <a:rPr lang="en-US" dirty="0" smtClean="0"/>
              <a:t> </a:t>
            </a:r>
            <a:r>
              <a:rPr lang="en-US" dirty="0" smtClean="0">
                <a:sym typeface="Symbol" pitchFamily="18" charset="2"/>
              </a:rPr>
              <a:t></a:t>
            </a:r>
            <a:r>
              <a:rPr lang="en-US" dirty="0" smtClean="0"/>
              <a:t> </a:t>
            </a:r>
            <a:r>
              <a:rPr lang="en-US" i="1" dirty="0" smtClean="0"/>
              <a:t>S</a:t>
            </a:r>
            <a:r>
              <a:rPr lang="en-US" dirty="0" smtClean="0"/>
              <a:t>, add a </a:t>
            </a:r>
            <a:r>
              <a:rPr lang="en-US" dirty="0" err="1" smtClean="0"/>
              <a:t>tuple</a:t>
            </a:r>
            <a:r>
              <a:rPr lang="en-US" dirty="0" smtClean="0"/>
              <a:t> </a:t>
            </a:r>
            <a:r>
              <a:rPr lang="en-US" i="1" dirty="0" smtClean="0"/>
              <a:t>t</a:t>
            </a:r>
            <a:r>
              <a:rPr lang="en-US" dirty="0" smtClean="0"/>
              <a:t>  to the result, where</a:t>
            </a:r>
          </a:p>
          <a:p>
            <a:pPr marL="1085850" lvl="2" eaLnBrk="1" hangingPunct="1"/>
            <a:r>
              <a:rPr lang="en-US" sz="2800" i="1" dirty="0" smtClean="0"/>
              <a:t>t </a:t>
            </a:r>
            <a:r>
              <a:rPr lang="en-US" sz="2800" dirty="0" smtClean="0"/>
              <a:t> has the same value as </a:t>
            </a:r>
            <a:r>
              <a:rPr lang="en-US" sz="2800" i="1" dirty="0" err="1" smtClean="0"/>
              <a:t>t</a:t>
            </a:r>
            <a:r>
              <a:rPr lang="en-US" sz="2800" i="1" baseline="-25000" dirty="0" err="1" smtClean="0"/>
              <a:t>r</a:t>
            </a:r>
            <a:r>
              <a:rPr lang="en-US" sz="2800" dirty="0" smtClean="0"/>
              <a:t> on </a:t>
            </a:r>
            <a:r>
              <a:rPr lang="en-US" sz="2800" i="1" dirty="0" smtClean="0"/>
              <a:t>r</a:t>
            </a:r>
            <a:endParaRPr lang="en-US" sz="2800" dirty="0" smtClean="0"/>
          </a:p>
          <a:p>
            <a:pPr marL="1085850" lvl="2" eaLnBrk="1" hangingPunct="1"/>
            <a:r>
              <a:rPr lang="en-US" sz="2800" i="1" dirty="0" smtClean="0"/>
              <a:t>t </a:t>
            </a:r>
            <a:r>
              <a:rPr lang="en-US" sz="2800" dirty="0" smtClean="0"/>
              <a:t> has the same value as </a:t>
            </a:r>
            <a:r>
              <a:rPr lang="en-US" sz="2800" i="1" dirty="0" err="1" smtClean="0"/>
              <a:t>t</a:t>
            </a:r>
            <a:r>
              <a:rPr lang="en-US" sz="2800" i="1" baseline="-25000" dirty="0" err="1" smtClean="0"/>
              <a:t>s</a:t>
            </a:r>
            <a:r>
              <a:rPr lang="en-US" sz="2800" dirty="0" smtClean="0"/>
              <a:t> on </a:t>
            </a:r>
            <a:r>
              <a:rPr lang="en-US" sz="2800" i="1" dirty="0" smtClean="0"/>
              <a:t>s</a:t>
            </a:r>
            <a:endParaRPr lang="en-US" sz="28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7" name="Rectangle 3"/>
          <p:cNvSpPr>
            <a:spLocks noGrp="1" noChangeArrowheads="1"/>
          </p:cNvSpPr>
          <p:nvPr>
            <p:ph type="title"/>
          </p:nvPr>
        </p:nvSpPr>
        <p:spPr>
          <a:xfrm>
            <a:off x="457200" y="304800"/>
            <a:ext cx="8229600" cy="411162"/>
          </a:xfrm>
        </p:spPr>
        <p:txBody>
          <a:bodyPr>
            <a:normAutofit fontScale="90000"/>
          </a:bodyPr>
          <a:lstStyle/>
          <a:p>
            <a:pPr eaLnBrk="1" hangingPunct="1"/>
            <a:r>
              <a:rPr lang="en-US" b="1" dirty="0" smtClean="0"/>
              <a:t>Natural-Join Operation</a:t>
            </a:r>
          </a:p>
        </p:txBody>
      </p:sp>
      <p:sp>
        <p:nvSpPr>
          <p:cNvPr id="38918" name="Rectangle 4"/>
          <p:cNvSpPr>
            <a:spLocks noGrp="1" noChangeArrowheads="1"/>
          </p:cNvSpPr>
          <p:nvPr>
            <p:ph type="body" idx="1"/>
          </p:nvPr>
        </p:nvSpPr>
        <p:spPr>
          <a:xfrm>
            <a:off x="508000" y="1371600"/>
            <a:ext cx="8215313" cy="3886200"/>
          </a:xfrm>
        </p:spPr>
        <p:txBody>
          <a:bodyPr>
            <a:normAutofit/>
          </a:bodyPr>
          <a:lstStyle/>
          <a:p>
            <a:pPr eaLnBrk="1" hangingPunct="1"/>
            <a:r>
              <a:rPr lang="en-US" b="1" dirty="0" smtClean="0"/>
              <a:t>Example:</a:t>
            </a:r>
          </a:p>
          <a:p>
            <a:pPr lvl="1" eaLnBrk="1" hangingPunct="1">
              <a:buFont typeface="Wingdings" pitchFamily="2" charset="2"/>
              <a:buNone/>
            </a:pPr>
            <a:r>
              <a:rPr lang="en-US" i="1" dirty="0" smtClean="0"/>
              <a:t>R</a:t>
            </a:r>
            <a:r>
              <a:rPr lang="en-US" dirty="0" smtClean="0"/>
              <a:t> = (</a:t>
            </a:r>
            <a:r>
              <a:rPr lang="en-US" i="1" dirty="0" smtClean="0"/>
              <a:t>A, B, C, D</a:t>
            </a:r>
            <a:r>
              <a:rPr lang="en-US" dirty="0" smtClean="0"/>
              <a:t>)</a:t>
            </a:r>
          </a:p>
          <a:p>
            <a:pPr lvl="1" eaLnBrk="1" hangingPunct="1">
              <a:buFont typeface="Wingdings" pitchFamily="2" charset="2"/>
              <a:buNone/>
            </a:pPr>
            <a:r>
              <a:rPr lang="en-US" i="1" dirty="0" smtClean="0"/>
              <a:t>S</a:t>
            </a:r>
            <a:r>
              <a:rPr lang="en-US" dirty="0" smtClean="0"/>
              <a:t> = (</a:t>
            </a:r>
            <a:r>
              <a:rPr lang="en-US" i="1" dirty="0" smtClean="0"/>
              <a:t>E, B, D</a:t>
            </a:r>
            <a:r>
              <a:rPr lang="en-US" dirty="0" smtClean="0"/>
              <a:t>)</a:t>
            </a:r>
          </a:p>
          <a:p>
            <a:pPr lvl="1" eaLnBrk="1" hangingPunct="1"/>
            <a:r>
              <a:rPr lang="en-US" dirty="0" smtClean="0"/>
              <a:t>Result schema = (</a:t>
            </a:r>
            <a:r>
              <a:rPr lang="en-US" i="1" dirty="0" smtClean="0"/>
              <a:t>A, B, C, D, E</a:t>
            </a:r>
            <a:r>
              <a:rPr lang="en-US" dirty="0" smtClean="0"/>
              <a:t>)</a:t>
            </a:r>
          </a:p>
          <a:p>
            <a:pPr lvl="1" eaLnBrk="1" hangingPunct="1"/>
            <a:r>
              <a:rPr lang="en-US" i="1" dirty="0" smtClean="0"/>
              <a:t>r</a:t>
            </a:r>
            <a:r>
              <a:rPr lang="en-US" dirty="0" smtClean="0"/>
              <a:t>  * </a:t>
            </a:r>
            <a:r>
              <a:rPr lang="en-US" i="1" dirty="0" smtClean="0"/>
              <a:t>s </a:t>
            </a:r>
            <a:r>
              <a:rPr lang="en-US" dirty="0" smtClean="0"/>
              <a:t> is defined as:</a:t>
            </a:r>
            <a:br>
              <a:rPr lang="en-US" dirty="0" smtClean="0"/>
            </a:br>
            <a:r>
              <a:rPr lang="en-US" dirty="0" smtClean="0"/>
              <a:t>      </a:t>
            </a:r>
            <a:r>
              <a:rPr lang="en-US" dirty="0" smtClean="0">
                <a:sym typeface="Symbol" pitchFamily="18" charset="2"/>
              </a:rPr>
              <a:t></a:t>
            </a:r>
            <a:r>
              <a:rPr lang="en-US" i="1" baseline="-25000" dirty="0" err="1" smtClean="0"/>
              <a:t>r.A</a:t>
            </a:r>
            <a:r>
              <a:rPr lang="en-US" i="1" baseline="-25000" dirty="0" smtClean="0"/>
              <a:t>, </a:t>
            </a:r>
            <a:r>
              <a:rPr lang="en-US" i="1" baseline="-25000" dirty="0" err="1" smtClean="0"/>
              <a:t>r.B</a:t>
            </a:r>
            <a:r>
              <a:rPr lang="en-US" i="1" baseline="-25000" dirty="0" smtClean="0"/>
              <a:t>, </a:t>
            </a:r>
            <a:r>
              <a:rPr lang="en-US" i="1" baseline="-25000" dirty="0" err="1" smtClean="0"/>
              <a:t>r.C</a:t>
            </a:r>
            <a:r>
              <a:rPr lang="en-US" i="1" baseline="-25000" dirty="0" smtClean="0"/>
              <a:t>, </a:t>
            </a:r>
            <a:r>
              <a:rPr lang="en-US" i="1" baseline="-25000" dirty="0" err="1" smtClean="0"/>
              <a:t>r.D</a:t>
            </a:r>
            <a:r>
              <a:rPr lang="en-US" i="1" baseline="-25000" dirty="0" smtClean="0"/>
              <a:t>, </a:t>
            </a:r>
            <a:r>
              <a:rPr lang="en-US" i="1" baseline="-25000" dirty="0" err="1" smtClean="0"/>
              <a:t>s.E</a:t>
            </a:r>
            <a:r>
              <a:rPr lang="en-US" dirty="0" smtClean="0"/>
              <a:t> (</a:t>
            </a:r>
            <a:r>
              <a:rPr lang="en-US" dirty="0" smtClean="0">
                <a:sym typeface="Symbol" pitchFamily="18" charset="2"/>
              </a:rPr>
              <a:t></a:t>
            </a:r>
            <a:r>
              <a:rPr lang="en-US" i="1" baseline="-25000" dirty="0" err="1" smtClean="0"/>
              <a:t>r.B</a:t>
            </a:r>
            <a:r>
              <a:rPr lang="en-US" i="1" baseline="-25000" dirty="0" smtClean="0"/>
              <a:t> = </a:t>
            </a:r>
            <a:r>
              <a:rPr lang="en-US" i="1" baseline="-25000" dirty="0" err="1" smtClean="0"/>
              <a:t>s.B</a:t>
            </a:r>
            <a:r>
              <a:rPr lang="en-US" i="1" baseline="-25000" dirty="0" smtClean="0"/>
              <a:t> </a:t>
            </a:r>
            <a:r>
              <a:rPr lang="en-US" dirty="0" smtClean="0">
                <a:sym typeface="Symbol" pitchFamily="18" charset="2"/>
              </a:rPr>
              <a:t></a:t>
            </a:r>
            <a:r>
              <a:rPr lang="en-US" i="1" baseline="-25000" dirty="0" smtClean="0"/>
              <a:t> </a:t>
            </a:r>
            <a:r>
              <a:rPr lang="en-US" i="1" baseline="-25000" dirty="0" err="1" smtClean="0"/>
              <a:t>r.D</a:t>
            </a:r>
            <a:r>
              <a:rPr lang="en-US" i="1" baseline="-25000" dirty="0" smtClean="0"/>
              <a:t> = </a:t>
            </a:r>
            <a:r>
              <a:rPr lang="en-US" i="1" baseline="-25000" dirty="0" err="1" smtClean="0"/>
              <a:t>s.D</a:t>
            </a:r>
            <a:r>
              <a:rPr lang="en-US" dirty="0" smtClean="0"/>
              <a:t> (</a:t>
            </a:r>
            <a:r>
              <a:rPr lang="en-US" i="1" dirty="0" smtClean="0"/>
              <a:t>r </a:t>
            </a:r>
            <a:r>
              <a:rPr lang="en-US" dirty="0" smtClean="0"/>
              <a:t> x  </a:t>
            </a:r>
            <a:r>
              <a:rPr lang="en-US" i="1" dirty="0" smtClean="0"/>
              <a:t>s</a:t>
            </a:r>
            <a:r>
              <a:rPr lang="en-US"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normAutofit/>
          </a:bodyPr>
          <a:lstStyle/>
          <a:p>
            <a:pPr eaLnBrk="1" hangingPunct="1"/>
            <a:r>
              <a:rPr lang="en-US" dirty="0" smtClean="0"/>
              <a:t>Natural Join Operation – Example 1</a:t>
            </a:r>
          </a:p>
        </p:txBody>
      </p:sp>
      <p:sp>
        <p:nvSpPr>
          <p:cNvPr id="39942" name="Rectangle 4"/>
          <p:cNvSpPr>
            <a:spLocks noChangeArrowheads="1"/>
          </p:cNvSpPr>
          <p:nvPr/>
        </p:nvSpPr>
        <p:spPr bwMode="auto">
          <a:xfrm>
            <a:off x="228600" y="24526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39943" name="Rectangle 5"/>
          <p:cNvSpPr>
            <a:spLocks noChangeArrowheads="1"/>
          </p:cNvSpPr>
          <p:nvPr/>
        </p:nvSpPr>
        <p:spPr bwMode="auto">
          <a:xfrm>
            <a:off x="685800" y="24526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dirty="0">
                <a:solidFill>
                  <a:srgbClr val="FF0000"/>
                </a:solidFill>
                <a:latin typeface="Helvetica" pitchFamily="34" charset="0"/>
              </a:rPr>
              <a:t>B</a:t>
            </a:r>
          </a:p>
        </p:txBody>
      </p:sp>
      <p:sp>
        <p:nvSpPr>
          <p:cNvPr id="39944" name="Rectangle 6"/>
          <p:cNvSpPr>
            <a:spLocks noChangeArrowheads="1"/>
          </p:cNvSpPr>
          <p:nvPr/>
        </p:nvSpPr>
        <p:spPr bwMode="auto">
          <a:xfrm>
            <a:off x="228600" y="3062288"/>
            <a:ext cx="457200" cy="1371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39945" name="Rectangle 7"/>
          <p:cNvSpPr>
            <a:spLocks noChangeArrowheads="1"/>
          </p:cNvSpPr>
          <p:nvPr/>
        </p:nvSpPr>
        <p:spPr bwMode="auto">
          <a:xfrm>
            <a:off x="685800" y="3062288"/>
            <a:ext cx="457200" cy="1371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solidFill>
                  <a:srgbClr val="FF0000"/>
                </a:solidFill>
                <a:latin typeface="Helvetica" pitchFamily="34" charset="0"/>
                <a:sym typeface="Symbol" pitchFamily="18" charset="2"/>
              </a:rPr>
              <a:t>1</a:t>
            </a:r>
          </a:p>
          <a:p>
            <a:pPr algn="ctr" eaLnBrk="0" hangingPunct="0"/>
            <a:r>
              <a:rPr lang="en-US" sz="1800" b="1" i="1" dirty="0">
                <a:solidFill>
                  <a:srgbClr val="FF0000"/>
                </a:solidFill>
                <a:latin typeface="Helvetica" pitchFamily="34" charset="0"/>
                <a:sym typeface="Symbol" pitchFamily="18" charset="2"/>
              </a:rPr>
              <a:t>2</a:t>
            </a:r>
          </a:p>
          <a:p>
            <a:pPr algn="ctr" eaLnBrk="0" hangingPunct="0"/>
            <a:r>
              <a:rPr lang="en-US" sz="1800" b="1" i="1" dirty="0">
                <a:solidFill>
                  <a:srgbClr val="FF0000"/>
                </a:solidFill>
                <a:latin typeface="Helvetica" pitchFamily="34" charset="0"/>
                <a:sym typeface="Symbol" pitchFamily="18" charset="2"/>
              </a:rPr>
              <a:t>4</a:t>
            </a:r>
          </a:p>
          <a:p>
            <a:pPr algn="ctr" eaLnBrk="0" hangingPunct="0"/>
            <a:r>
              <a:rPr lang="en-US" sz="1800" b="1" i="1" dirty="0">
                <a:solidFill>
                  <a:srgbClr val="FF0000"/>
                </a:solidFill>
                <a:latin typeface="Helvetica" pitchFamily="34" charset="0"/>
                <a:sym typeface="Symbol" pitchFamily="18" charset="2"/>
              </a:rPr>
              <a:t>1</a:t>
            </a:r>
          </a:p>
          <a:p>
            <a:pPr algn="ctr" eaLnBrk="0" hangingPunct="0"/>
            <a:r>
              <a:rPr lang="en-US" sz="1800" b="1" i="1" dirty="0">
                <a:solidFill>
                  <a:srgbClr val="FF0000"/>
                </a:solidFill>
                <a:latin typeface="Helvetica" pitchFamily="34" charset="0"/>
                <a:sym typeface="Symbol" pitchFamily="18" charset="2"/>
              </a:rPr>
              <a:t>2</a:t>
            </a:r>
          </a:p>
        </p:txBody>
      </p:sp>
      <p:sp>
        <p:nvSpPr>
          <p:cNvPr id="39946" name="Rectangle 8"/>
          <p:cNvSpPr>
            <a:spLocks noChangeArrowheads="1"/>
          </p:cNvSpPr>
          <p:nvPr/>
        </p:nvSpPr>
        <p:spPr bwMode="auto">
          <a:xfrm>
            <a:off x="1143000" y="24526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C</a:t>
            </a:r>
          </a:p>
        </p:txBody>
      </p:sp>
      <p:sp>
        <p:nvSpPr>
          <p:cNvPr id="39947" name="Rectangle 9"/>
          <p:cNvSpPr>
            <a:spLocks noChangeArrowheads="1"/>
          </p:cNvSpPr>
          <p:nvPr/>
        </p:nvSpPr>
        <p:spPr bwMode="auto">
          <a:xfrm>
            <a:off x="1600200" y="24526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solidFill>
                  <a:schemeClr val="hlink"/>
                </a:solidFill>
                <a:latin typeface="Helvetica" pitchFamily="34" charset="0"/>
              </a:rPr>
              <a:t>D</a:t>
            </a:r>
          </a:p>
        </p:txBody>
      </p:sp>
      <p:sp>
        <p:nvSpPr>
          <p:cNvPr id="39948" name="Rectangle 10"/>
          <p:cNvSpPr>
            <a:spLocks noChangeArrowheads="1"/>
          </p:cNvSpPr>
          <p:nvPr/>
        </p:nvSpPr>
        <p:spPr bwMode="auto">
          <a:xfrm>
            <a:off x="1143000" y="3062288"/>
            <a:ext cx="457200" cy="1371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39949" name="Rectangle 11"/>
          <p:cNvSpPr>
            <a:spLocks noChangeArrowheads="1"/>
          </p:cNvSpPr>
          <p:nvPr/>
        </p:nvSpPr>
        <p:spPr bwMode="auto">
          <a:xfrm>
            <a:off x="1600200" y="3062288"/>
            <a:ext cx="457200" cy="1371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b</a:t>
            </a:r>
          </a:p>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b</a:t>
            </a:r>
          </a:p>
        </p:txBody>
      </p:sp>
      <p:sp>
        <p:nvSpPr>
          <p:cNvPr id="39950" name="Rectangle 12"/>
          <p:cNvSpPr>
            <a:spLocks noChangeArrowheads="1"/>
          </p:cNvSpPr>
          <p:nvPr/>
        </p:nvSpPr>
        <p:spPr bwMode="auto">
          <a:xfrm>
            <a:off x="2590800" y="24526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dirty="0">
                <a:solidFill>
                  <a:srgbClr val="FF0000"/>
                </a:solidFill>
                <a:latin typeface="Helvetica" pitchFamily="34" charset="0"/>
              </a:rPr>
              <a:t>B</a:t>
            </a:r>
          </a:p>
        </p:txBody>
      </p:sp>
      <p:sp>
        <p:nvSpPr>
          <p:cNvPr id="39951" name="Rectangle 13"/>
          <p:cNvSpPr>
            <a:spLocks noChangeArrowheads="1"/>
          </p:cNvSpPr>
          <p:nvPr/>
        </p:nvSpPr>
        <p:spPr bwMode="auto">
          <a:xfrm>
            <a:off x="2590800" y="3062288"/>
            <a:ext cx="457200" cy="14478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solidFill>
                  <a:srgbClr val="FF0000"/>
                </a:solidFill>
                <a:latin typeface="Helvetica" pitchFamily="34" charset="0"/>
                <a:sym typeface="Symbol" pitchFamily="18" charset="2"/>
              </a:rPr>
              <a:t>1</a:t>
            </a:r>
          </a:p>
          <a:p>
            <a:pPr algn="ctr" eaLnBrk="0" hangingPunct="0"/>
            <a:r>
              <a:rPr lang="en-US" sz="1800" b="1" i="1" dirty="0">
                <a:solidFill>
                  <a:srgbClr val="FF0000"/>
                </a:solidFill>
                <a:latin typeface="Helvetica" pitchFamily="34" charset="0"/>
                <a:sym typeface="Symbol" pitchFamily="18" charset="2"/>
              </a:rPr>
              <a:t>3</a:t>
            </a:r>
          </a:p>
          <a:p>
            <a:pPr algn="ctr" eaLnBrk="0" hangingPunct="0"/>
            <a:r>
              <a:rPr lang="en-US" sz="1800" b="1" i="1" dirty="0">
                <a:solidFill>
                  <a:srgbClr val="FF0000"/>
                </a:solidFill>
                <a:latin typeface="Helvetica" pitchFamily="34" charset="0"/>
                <a:sym typeface="Symbol" pitchFamily="18" charset="2"/>
              </a:rPr>
              <a:t>1</a:t>
            </a:r>
          </a:p>
          <a:p>
            <a:pPr algn="ctr" eaLnBrk="0" hangingPunct="0"/>
            <a:r>
              <a:rPr lang="en-US" sz="1800" b="1" i="1" dirty="0">
                <a:solidFill>
                  <a:srgbClr val="FF0000"/>
                </a:solidFill>
                <a:latin typeface="Helvetica" pitchFamily="34" charset="0"/>
                <a:sym typeface="Symbol" pitchFamily="18" charset="2"/>
              </a:rPr>
              <a:t>2</a:t>
            </a:r>
          </a:p>
          <a:p>
            <a:pPr algn="ctr" eaLnBrk="0" hangingPunct="0"/>
            <a:r>
              <a:rPr lang="en-US" sz="1800" b="1" i="1" dirty="0">
                <a:solidFill>
                  <a:srgbClr val="FF0000"/>
                </a:solidFill>
                <a:latin typeface="Helvetica" pitchFamily="34" charset="0"/>
                <a:sym typeface="Symbol" pitchFamily="18" charset="2"/>
              </a:rPr>
              <a:t>3</a:t>
            </a:r>
          </a:p>
        </p:txBody>
      </p:sp>
      <p:sp>
        <p:nvSpPr>
          <p:cNvPr id="39952" name="Rectangle 14"/>
          <p:cNvSpPr>
            <a:spLocks noChangeArrowheads="1"/>
          </p:cNvSpPr>
          <p:nvPr/>
        </p:nvSpPr>
        <p:spPr bwMode="auto">
          <a:xfrm>
            <a:off x="3048000" y="24526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solidFill>
                  <a:schemeClr val="hlink"/>
                </a:solidFill>
                <a:latin typeface="Helvetica" pitchFamily="34" charset="0"/>
              </a:rPr>
              <a:t>D</a:t>
            </a:r>
          </a:p>
        </p:txBody>
      </p:sp>
      <p:sp>
        <p:nvSpPr>
          <p:cNvPr id="39953" name="Rectangle 15"/>
          <p:cNvSpPr>
            <a:spLocks noChangeArrowheads="1"/>
          </p:cNvSpPr>
          <p:nvPr/>
        </p:nvSpPr>
        <p:spPr bwMode="auto">
          <a:xfrm>
            <a:off x="3048000" y="3062288"/>
            <a:ext cx="457200" cy="14478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b</a:t>
            </a:r>
          </a:p>
          <a:p>
            <a:pPr algn="ctr" eaLnBrk="0" hangingPunct="0"/>
            <a:r>
              <a:rPr lang="en-US" sz="1800" b="1">
                <a:solidFill>
                  <a:schemeClr val="hlink"/>
                </a:solidFill>
                <a:latin typeface="Helvetica" pitchFamily="34" charset="0"/>
                <a:sym typeface="Symbol" pitchFamily="18" charset="2"/>
              </a:rPr>
              <a:t>b</a:t>
            </a:r>
          </a:p>
        </p:txBody>
      </p:sp>
      <p:sp>
        <p:nvSpPr>
          <p:cNvPr id="39954" name="Rectangle 16"/>
          <p:cNvSpPr>
            <a:spLocks noChangeArrowheads="1"/>
          </p:cNvSpPr>
          <p:nvPr/>
        </p:nvSpPr>
        <p:spPr bwMode="auto">
          <a:xfrm>
            <a:off x="3505200" y="24526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E</a:t>
            </a:r>
          </a:p>
        </p:txBody>
      </p:sp>
      <p:sp>
        <p:nvSpPr>
          <p:cNvPr id="39955" name="Rectangle 17"/>
          <p:cNvSpPr>
            <a:spLocks noChangeArrowheads="1"/>
          </p:cNvSpPr>
          <p:nvPr/>
        </p:nvSpPr>
        <p:spPr bwMode="auto">
          <a:xfrm>
            <a:off x="3505200" y="3062288"/>
            <a:ext cx="457200" cy="14478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39956" name="Text Box 18"/>
          <p:cNvSpPr txBox="1">
            <a:spLocks noChangeArrowheads="1"/>
          </p:cNvSpPr>
          <p:nvPr/>
        </p:nvSpPr>
        <p:spPr bwMode="auto">
          <a:xfrm>
            <a:off x="884238" y="4357688"/>
            <a:ext cx="322262" cy="519112"/>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r</a:t>
            </a:r>
          </a:p>
        </p:txBody>
      </p:sp>
      <p:sp>
        <p:nvSpPr>
          <p:cNvPr id="39957" name="Rectangle 19"/>
          <p:cNvSpPr>
            <a:spLocks noChangeArrowheads="1"/>
          </p:cNvSpPr>
          <p:nvPr/>
        </p:nvSpPr>
        <p:spPr bwMode="auto">
          <a:xfrm>
            <a:off x="6586538" y="2500313"/>
            <a:ext cx="434975" cy="496887"/>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39958" name="Rectangle 20"/>
          <p:cNvSpPr>
            <a:spLocks noChangeArrowheads="1"/>
          </p:cNvSpPr>
          <p:nvPr/>
        </p:nvSpPr>
        <p:spPr bwMode="auto">
          <a:xfrm>
            <a:off x="7021513" y="2500313"/>
            <a:ext cx="434975" cy="496887"/>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dirty="0">
                <a:solidFill>
                  <a:srgbClr val="FF0000"/>
                </a:solidFill>
                <a:latin typeface="Helvetica" pitchFamily="34" charset="0"/>
              </a:rPr>
              <a:t>B</a:t>
            </a:r>
          </a:p>
        </p:txBody>
      </p:sp>
      <p:sp>
        <p:nvSpPr>
          <p:cNvPr id="39959" name="Rectangle 21"/>
          <p:cNvSpPr>
            <a:spLocks noChangeArrowheads="1"/>
          </p:cNvSpPr>
          <p:nvPr/>
        </p:nvSpPr>
        <p:spPr bwMode="auto">
          <a:xfrm>
            <a:off x="6586538" y="3068638"/>
            <a:ext cx="434975" cy="135096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39960" name="Rectangle 22"/>
          <p:cNvSpPr>
            <a:spLocks noChangeArrowheads="1"/>
          </p:cNvSpPr>
          <p:nvPr/>
        </p:nvSpPr>
        <p:spPr bwMode="auto">
          <a:xfrm>
            <a:off x="7021513" y="3068638"/>
            <a:ext cx="434975" cy="135096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solidFill>
                  <a:srgbClr val="FF0000"/>
                </a:solidFill>
                <a:latin typeface="Helvetica" pitchFamily="34" charset="0"/>
                <a:sym typeface="Symbol" pitchFamily="18" charset="2"/>
              </a:rPr>
              <a:t>1</a:t>
            </a:r>
          </a:p>
          <a:p>
            <a:pPr algn="ctr" eaLnBrk="0" hangingPunct="0"/>
            <a:r>
              <a:rPr lang="en-US" sz="1800" b="1" i="1" dirty="0">
                <a:solidFill>
                  <a:srgbClr val="FF0000"/>
                </a:solidFill>
                <a:latin typeface="Helvetica" pitchFamily="34" charset="0"/>
                <a:sym typeface="Symbol" pitchFamily="18" charset="2"/>
              </a:rPr>
              <a:t>1</a:t>
            </a:r>
          </a:p>
          <a:p>
            <a:pPr algn="ctr" eaLnBrk="0" hangingPunct="0"/>
            <a:r>
              <a:rPr lang="en-US" sz="1800" b="1" i="1" dirty="0">
                <a:solidFill>
                  <a:srgbClr val="FF0000"/>
                </a:solidFill>
                <a:latin typeface="Helvetica" pitchFamily="34" charset="0"/>
                <a:sym typeface="Symbol" pitchFamily="18" charset="2"/>
              </a:rPr>
              <a:t>1</a:t>
            </a:r>
          </a:p>
          <a:p>
            <a:pPr algn="ctr" eaLnBrk="0" hangingPunct="0"/>
            <a:r>
              <a:rPr lang="en-US" sz="1800" b="1" i="1" dirty="0">
                <a:solidFill>
                  <a:srgbClr val="FF0000"/>
                </a:solidFill>
                <a:latin typeface="Helvetica" pitchFamily="34" charset="0"/>
                <a:sym typeface="Symbol" pitchFamily="18" charset="2"/>
              </a:rPr>
              <a:t>1</a:t>
            </a:r>
          </a:p>
          <a:p>
            <a:pPr algn="ctr" eaLnBrk="0" hangingPunct="0"/>
            <a:r>
              <a:rPr lang="en-US" sz="1800" b="1" i="1" dirty="0">
                <a:solidFill>
                  <a:srgbClr val="FF0000"/>
                </a:solidFill>
                <a:latin typeface="Helvetica" pitchFamily="34" charset="0"/>
                <a:sym typeface="Symbol" pitchFamily="18" charset="2"/>
              </a:rPr>
              <a:t>2</a:t>
            </a:r>
          </a:p>
        </p:txBody>
      </p:sp>
      <p:sp>
        <p:nvSpPr>
          <p:cNvPr id="39961" name="Rectangle 23"/>
          <p:cNvSpPr>
            <a:spLocks noChangeArrowheads="1"/>
          </p:cNvSpPr>
          <p:nvPr/>
        </p:nvSpPr>
        <p:spPr bwMode="auto">
          <a:xfrm>
            <a:off x="7456488" y="2500313"/>
            <a:ext cx="436562" cy="496887"/>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C</a:t>
            </a:r>
          </a:p>
        </p:txBody>
      </p:sp>
      <p:sp>
        <p:nvSpPr>
          <p:cNvPr id="39962" name="Rectangle 24"/>
          <p:cNvSpPr>
            <a:spLocks noChangeArrowheads="1"/>
          </p:cNvSpPr>
          <p:nvPr/>
        </p:nvSpPr>
        <p:spPr bwMode="auto">
          <a:xfrm>
            <a:off x="7893050" y="2500313"/>
            <a:ext cx="434975" cy="496887"/>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solidFill>
                  <a:schemeClr val="hlink"/>
                </a:solidFill>
                <a:latin typeface="Helvetica" pitchFamily="34" charset="0"/>
              </a:rPr>
              <a:t>D</a:t>
            </a:r>
          </a:p>
        </p:txBody>
      </p:sp>
      <p:sp>
        <p:nvSpPr>
          <p:cNvPr id="39963" name="Rectangle 25"/>
          <p:cNvSpPr>
            <a:spLocks noChangeArrowheads="1"/>
          </p:cNvSpPr>
          <p:nvPr/>
        </p:nvSpPr>
        <p:spPr bwMode="auto">
          <a:xfrm>
            <a:off x="7456488" y="3068638"/>
            <a:ext cx="436562" cy="135096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39964" name="Rectangle 26"/>
          <p:cNvSpPr>
            <a:spLocks noChangeArrowheads="1"/>
          </p:cNvSpPr>
          <p:nvPr/>
        </p:nvSpPr>
        <p:spPr bwMode="auto">
          <a:xfrm>
            <a:off x="7893050" y="3068638"/>
            <a:ext cx="434975" cy="135096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b</a:t>
            </a:r>
          </a:p>
        </p:txBody>
      </p:sp>
      <p:sp>
        <p:nvSpPr>
          <p:cNvPr id="39965" name="Rectangle 27"/>
          <p:cNvSpPr>
            <a:spLocks noChangeArrowheads="1"/>
          </p:cNvSpPr>
          <p:nvPr/>
        </p:nvSpPr>
        <p:spPr bwMode="auto">
          <a:xfrm>
            <a:off x="8328025" y="2500313"/>
            <a:ext cx="434975" cy="496887"/>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E</a:t>
            </a:r>
          </a:p>
        </p:txBody>
      </p:sp>
      <p:sp>
        <p:nvSpPr>
          <p:cNvPr id="39966" name="Rectangle 28"/>
          <p:cNvSpPr>
            <a:spLocks noChangeArrowheads="1"/>
          </p:cNvSpPr>
          <p:nvPr/>
        </p:nvSpPr>
        <p:spPr bwMode="auto">
          <a:xfrm>
            <a:off x="8328025" y="3068638"/>
            <a:ext cx="434975" cy="135096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39967" name="Text Box 29"/>
          <p:cNvSpPr txBox="1">
            <a:spLocks noChangeArrowheads="1"/>
          </p:cNvSpPr>
          <p:nvPr/>
        </p:nvSpPr>
        <p:spPr bwMode="auto">
          <a:xfrm>
            <a:off x="3082925" y="4433888"/>
            <a:ext cx="382588" cy="519112"/>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s</a:t>
            </a:r>
          </a:p>
        </p:txBody>
      </p:sp>
      <p:sp>
        <p:nvSpPr>
          <p:cNvPr id="39968" name="Text Box 33"/>
          <p:cNvSpPr txBox="1">
            <a:spLocks noChangeArrowheads="1"/>
          </p:cNvSpPr>
          <p:nvPr/>
        </p:nvSpPr>
        <p:spPr bwMode="auto">
          <a:xfrm>
            <a:off x="4495800" y="2946400"/>
            <a:ext cx="957263" cy="519113"/>
          </a:xfrm>
          <a:prstGeom prst="rect">
            <a:avLst/>
          </a:prstGeom>
          <a:noFill/>
          <a:ln w="9525">
            <a:noFill/>
            <a:miter lim="800000"/>
            <a:headEnd/>
            <a:tailEnd/>
          </a:ln>
        </p:spPr>
        <p:txBody>
          <a:bodyPr wrap="none">
            <a:spAutoFit/>
          </a:bodyPr>
          <a:lstStyle/>
          <a:p>
            <a:r>
              <a:rPr lang="en-US" sz="2800" b="1" i="1"/>
              <a:t>r * s</a:t>
            </a:r>
          </a:p>
        </p:txBody>
      </p:sp>
      <p:sp>
        <p:nvSpPr>
          <p:cNvPr id="39969" name="Line 35"/>
          <p:cNvSpPr>
            <a:spLocks noChangeShapeType="1"/>
          </p:cNvSpPr>
          <p:nvPr/>
        </p:nvSpPr>
        <p:spPr bwMode="auto">
          <a:xfrm>
            <a:off x="5638800" y="3276600"/>
            <a:ext cx="762000" cy="0"/>
          </a:xfrm>
          <a:prstGeom prst="line">
            <a:avLst/>
          </a:prstGeom>
          <a:noFill/>
          <a:ln w="9525">
            <a:solidFill>
              <a:schemeClr val="tx1"/>
            </a:solidFill>
            <a:miter lim="800000"/>
            <a:headEnd/>
            <a:tailEnd type="triangle" w="med" len="med"/>
          </a:ln>
        </p:spPr>
        <p:txBody>
          <a:bodyPr wrap="none"/>
          <a:lstStyle/>
          <a:p>
            <a:endParaRPr lang="en-US"/>
          </a:p>
        </p:txBody>
      </p:sp>
      <p:sp>
        <p:nvSpPr>
          <p:cNvPr id="39970" name="Line 36"/>
          <p:cNvSpPr>
            <a:spLocks noChangeShapeType="1"/>
          </p:cNvSpPr>
          <p:nvPr/>
        </p:nvSpPr>
        <p:spPr bwMode="auto">
          <a:xfrm>
            <a:off x="4953000" y="3581400"/>
            <a:ext cx="0" cy="1752600"/>
          </a:xfrm>
          <a:prstGeom prst="line">
            <a:avLst/>
          </a:prstGeom>
          <a:noFill/>
          <a:ln w="9525" cap="rnd">
            <a:solidFill>
              <a:schemeClr val="tx1"/>
            </a:solidFill>
            <a:prstDash val="sysDot"/>
            <a:miter lim="800000"/>
            <a:headEnd/>
            <a:tailEnd type="triangle" w="med" len="med"/>
          </a:ln>
        </p:spPr>
        <p:txBody>
          <a:bodyPr wrap="none"/>
          <a:lstStyle/>
          <a:p>
            <a:endParaRPr lang="en-US"/>
          </a:p>
        </p:txBody>
      </p:sp>
      <p:sp>
        <p:nvSpPr>
          <p:cNvPr id="39971" name="Text Box 37"/>
          <p:cNvSpPr txBox="1">
            <a:spLocks noChangeArrowheads="1"/>
          </p:cNvSpPr>
          <p:nvPr/>
        </p:nvSpPr>
        <p:spPr bwMode="auto">
          <a:xfrm>
            <a:off x="3584575" y="5302250"/>
            <a:ext cx="2463495" cy="338554"/>
          </a:xfrm>
          <a:prstGeom prst="rect">
            <a:avLst/>
          </a:prstGeom>
          <a:noFill/>
          <a:ln w="9525">
            <a:noFill/>
            <a:miter lim="800000"/>
            <a:headEnd/>
            <a:tailEnd/>
          </a:ln>
        </p:spPr>
        <p:txBody>
          <a:bodyPr wrap="none">
            <a:spAutoFit/>
          </a:bodyPr>
          <a:lstStyle/>
          <a:p>
            <a:r>
              <a:rPr lang="en-US" sz="1600" b="1" dirty="0"/>
              <a:t>Look for: </a:t>
            </a:r>
            <a:r>
              <a:rPr lang="en-US" sz="1600" b="1" dirty="0" err="1"/>
              <a:t>r.B</a:t>
            </a:r>
            <a:r>
              <a:rPr lang="en-US" sz="1600" b="1" dirty="0"/>
              <a:t>=</a:t>
            </a:r>
            <a:r>
              <a:rPr lang="en-US" sz="1600" b="1" dirty="0" err="1"/>
              <a:t>s.B</a:t>
            </a:r>
            <a:r>
              <a:rPr lang="en-US" sz="1600" b="1" dirty="0"/>
              <a:t> ^ </a:t>
            </a:r>
            <a:r>
              <a:rPr lang="en-US" sz="1600" b="1" dirty="0" err="1"/>
              <a:t>r.D</a:t>
            </a:r>
            <a:r>
              <a:rPr lang="en-US" sz="1600" b="1" dirty="0"/>
              <a:t> = </a:t>
            </a:r>
            <a:r>
              <a:rPr lang="en-US" sz="1600" b="1" dirty="0" err="1"/>
              <a:t>s.D</a:t>
            </a:r>
            <a:endParaRPr lang="en-US" sz="16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b="1" dirty="0" smtClean="0"/>
              <a:t>Natural Join – Example 2</a:t>
            </a:r>
          </a:p>
        </p:txBody>
      </p:sp>
      <p:grpSp>
        <p:nvGrpSpPr>
          <p:cNvPr id="2" name="Group 4"/>
          <p:cNvGrpSpPr>
            <a:grpSpLocks/>
          </p:cNvGrpSpPr>
          <p:nvPr/>
        </p:nvGrpSpPr>
        <p:grpSpPr bwMode="auto">
          <a:xfrm>
            <a:off x="1066800" y="3581400"/>
            <a:ext cx="6019800" cy="990600"/>
            <a:chOff x="960" y="1392"/>
            <a:chExt cx="3792" cy="624"/>
          </a:xfrm>
        </p:grpSpPr>
        <p:sp>
          <p:nvSpPr>
            <p:cNvPr id="40970" name="Rectangle 5"/>
            <p:cNvSpPr>
              <a:spLocks noChangeArrowheads="1"/>
            </p:cNvSpPr>
            <p:nvPr/>
          </p:nvSpPr>
          <p:spPr bwMode="auto">
            <a:xfrm>
              <a:off x="960" y="1392"/>
              <a:ext cx="1008"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loan-number</a:t>
              </a:r>
              <a:endParaRPr lang="en-US" sz="1800" b="1" dirty="0">
                <a:latin typeface="Helvetica" pitchFamily="34" charset="0"/>
              </a:endParaRPr>
            </a:p>
          </p:txBody>
        </p:sp>
        <p:sp>
          <p:nvSpPr>
            <p:cNvPr id="40971" name="Rectangle 6"/>
            <p:cNvSpPr>
              <a:spLocks noChangeArrowheads="1"/>
            </p:cNvSpPr>
            <p:nvPr/>
          </p:nvSpPr>
          <p:spPr bwMode="auto">
            <a:xfrm>
              <a:off x="2976" y="1392"/>
              <a:ext cx="720"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amount</a:t>
              </a:r>
              <a:endParaRPr lang="en-US" sz="1800" b="1" dirty="0">
                <a:latin typeface="Helvetica" pitchFamily="34" charset="0"/>
              </a:endParaRPr>
            </a:p>
          </p:txBody>
        </p:sp>
        <p:sp>
          <p:nvSpPr>
            <p:cNvPr id="40972" name="Rectangle 7"/>
            <p:cNvSpPr>
              <a:spLocks noChangeArrowheads="1"/>
            </p:cNvSpPr>
            <p:nvPr/>
          </p:nvSpPr>
          <p:spPr bwMode="auto">
            <a:xfrm>
              <a:off x="960" y="1632"/>
              <a:ext cx="1008" cy="384"/>
            </a:xfrm>
            <a:prstGeom prst="rect">
              <a:avLst/>
            </a:prstGeom>
            <a:solidFill>
              <a:schemeClr val="bg1"/>
            </a:solidFill>
            <a:ln w="9525">
              <a:solidFill>
                <a:schemeClr val="tx1"/>
              </a:solidFill>
              <a:miter lim="800000"/>
              <a:headEnd/>
              <a:tailEnd/>
            </a:ln>
          </p:spPr>
          <p:txBody>
            <a:bodyPr wrap="none" anchor="ctr"/>
            <a:lstStyle/>
            <a:p>
              <a:pPr eaLnBrk="0" hangingPunct="0"/>
              <a:r>
                <a:rPr lang="en-US" sz="1800">
                  <a:latin typeface="Helvetica" pitchFamily="34" charset="0"/>
                </a:rPr>
                <a:t>L-170</a:t>
              </a:r>
            </a:p>
            <a:p>
              <a:pPr eaLnBrk="0" hangingPunct="0"/>
              <a:r>
                <a:rPr lang="en-US" sz="1800">
                  <a:latin typeface="Helvetica" pitchFamily="34" charset="0"/>
                </a:rPr>
                <a:t>L-230</a:t>
              </a:r>
            </a:p>
          </p:txBody>
        </p:sp>
        <p:sp>
          <p:nvSpPr>
            <p:cNvPr id="40973" name="Rectangle 8"/>
            <p:cNvSpPr>
              <a:spLocks noChangeArrowheads="1"/>
            </p:cNvSpPr>
            <p:nvPr/>
          </p:nvSpPr>
          <p:spPr bwMode="auto">
            <a:xfrm>
              <a:off x="2976" y="1632"/>
              <a:ext cx="720" cy="384"/>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latin typeface="Helvetica" pitchFamily="34" charset="0"/>
                </a:rPr>
                <a:t>3000</a:t>
              </a:r>
            </a:p>
            <a:p>
              <a:pPr algn="ctr" eaLnBrk="0" hangingPunct="0"/>
              <a:r>
                <a:rPr lang="en-US" sz="1800">
                  <a:latin typeface="Helvetica" pitchFamily="34" charset="0"/>
                </a:rPr>
                <a:t>4000</a:t>
              </a:r>
            </a:p>
          </p:txBody>
        </p:sp>
        <p:sp>
          <p:nvSpPr>
            <p:cNvPr id="40974" name="Rectangle 9"/>
            <p:cNvSpPr>
              <a:spLocks noChangeArrowheads="1"/>
            </p:cNvSpPr>
            <p:nvPr/>
          </p:nvSpPr>
          <p:spPr bwMode="auto">
            <a:xfrm>
              <a:off x="3696" y="1392"/>
              <a:ext cx="1056"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customer-name</a:t>
              </a:r>
              <a:endParaRPr lang="en-US" sz="1800" b="1" dirty="0">
                <a:latin typeface="Helvetica" pitchFamily="34" charset="0"/>
              </a:endParaRPr>
            </a:p>
          </p:txBody>
        </p:sp>
        <p:sp>
          <p:nvSpPr>
            <p:cNvPr id="40975" name="Rectangle 10"/>
            <p:cNvSpPr>
              <a:spLocks noChangeArrowheads="1"/>
            </p:cNvSpPr>
            <p:nvPr/>
          </p:nvSpPr>
          <p:spPr bwMode="auto">
            <a:xfrm>
              <a:off x="3696" y="1632"/>
              <a:ext cx="1056" cy="384"/>
            </a:xfrm>
            <a:prstGeom prst="rect">
              <a:avLst/>
            </a:prstGeom>
            <a:solidFill>
              <a:schemeClr val="bg1"/>
            </a:solidFill>
            <a:ln w="9525">
              <a:solidFill>
                <a:schemeClr val="tx1"/>
              </a:solidFill>
              <a:miter lim="800000"/>
              <a:headEnd/>
              <a:tailEnd/>
            </a:ln>
          </p:spPr>
          <p:txBody>
            <a:bodyPr wrap="none" anchor="ctr"/>
            <a:lstStyle/>
            <a:p>
              <a:pPr eaLnBrk="0" hangingPunct="0"/>
              <a:r>
                <a:rPr lang="en-US" sz="1800" dirty="0" err="1" smtClean="0">
                  <a:latin typeface="Helvetica" pitchFamily="34" charset="0"/>
                </a:rPr>
                <a:t>Rajan</a:t>
              </a:r>
              <a:endParaRPr lang="en-US" sz="1800" dirty="0">
                <a:latin typeface="Helvetica" pitchFamily="34" charset="0"/>
              </a:endParaRPr>
            </a:p>
            <a:p>
              <a:pPr eaLnBrk="0" hangingPunct="0"/>
              <a:r>
                <a:rPr lang="en-US" dirty="0" err="1" smtClean="0">
                  <a:latin typeface="Helvetica" pitchFamily="34" charset="0"/>
                </a:rPr>
                <a:t>Naresh</a:t>
              </a:r>
              <a:endParaRPr lang="en-US" sz="1800" dirty="0">
                <a:latin typeface="Helvetica" pitchFamily="34" charset="0"/>
              </a:endParaRPr>
            </a:p>
          </p:txBody>
        </p:sp>
        <p:sp>
          <p:nvSpPr>
            <p:cNvPr id="40976" name="Rectangle 11"/>
            <p:cNvSpPr>
              <a:spLocks noChangeArrowheads="1"/>
            </p:cNvSpPr>
            <p:nvPr/>
          </p:nvSpPr>
          <p:spPr bwMode="auto">
            <a:xfrm>
              <a:off x="1968" y="1392"/>
              <a:ext cx="1008"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branch-name</a:t>
              </a:r>
              <a:endParaRPr lang="en-US" sz="1800" b="1" dirty="0">
                <a:latin typeface="Helvetica" pitchFamily="34" charset="0"/>
              </a:endParaRPr>
            </a:p>
          </p:txBody>
        </p:sp>
        <p:sp>
          <p:nvSpPr>
            <p:cNvPr id="40977" name="Rectangle 12"/>
            <p:cNvSpPr>
              <a:spLocks noChangeArrowheads="1"/>
            </p:cNvSpPr>
            <p:nvPr/>
          </p:nvSpPr>
          <p:spPr bwMode="auto">
            <a:xfrm>
              <a:off x="1968" y="1632"/>
              <a:ext cx="1008" cy="384"/>
            </a:xfrm>
            <a:prstGeom prst="rect">
              <a:avLst/>
            </a:prstGeom>
            <a:solidFill>
              <a:schemeClr val="bg1"/>
            </a:solidFill>
            <a:ln w="9525">
              <a:solidFill>
                <a:schemeClr val="tx1"/>
              </a:solidFill>
              <a:miter lim="800000"/>
              <a:headEnd/>
              <a:tailEnd/>
            </a:ln>
          </p:spPr>
          <p:txBody>
            <a:bodyPr wrap="none" anchor="ctr"/>
            <a:lstStyle/>
            <a:p>
              <a:pPr eaLnBrk="0" hangingPunct="0"/>
              <a:r>
                <a:rPr lang="en-US" sz="1800" dirty="0" smtClean="0">
                  <a:latin typeface="Helvetica" pitchFamily="34" charset="0"/>
                </a:rPr>
                <a:t>Ghaziabad</a:t>
              </a:r>
              <a:endParaRPr lang="en-US" sz="1800" dirty="0">
                <a:latin typeface="Helvetica" pitchFamily="34" charset="0"/>
              </a:endParaRPr>
            </a:p>
            <a:p>
              <a:pPr eaLnBrk="0" hangingPunct="0"/>
              <a:r>
                <a:rPr lang="en-US" sz="1800" dirty="0" smtClean="0">
                  <a:latin typeface="Helvetica" pitchFamily="34" charset="0"/>
                </a:rPr>
                <a:t>Meerut</a:t>
              </a:r>
              <a:endParaRPr lang="en-US" sz="1800" dirty="0">
                <a:latin typeface="Helvetica" pitchFamily="34" charset="0"/>
              </a:endParaRPr>
            </a:p>
          </p:txBody>
        </p:sp>
      </p:grpSp>
      <p:sp>
        <p:nvSpPr>
          <p:cNvPr id="40967" name="Text Box 13"/>
          <p:cNvSpPr txBox="1">
            <a:spLocks noChangeArrowheads="1"/>
          </p:cNvSpPr>
          <p:nvPr/>
        </p:nvSpPr>
        <p:spPr bwMode="auto">
          <a:xfrm>
            <a:off x="2438400" y="2162175"/>
            <a:ext cx="2835275" cy="397032"/>
          </a:xfrm>
          <a:prstGeom prst="rect">
            <a:avLst/>
          </a:prstGeom>
          <a:noFill/>
          <a:ln w="9525">
            <a:noFill/>
            <a:miter lim="800000"/>
            <a:headEnd/>
            <a:tailEnd/>
          </a:ln>
        </p:spPr>
        <p:txBody>
          <a:bodyPr wrap="square">
            <a:spAutoFit/>
          </a:bodyPr>
          <a:lstStyle/>
          <a:p>
            <a:pPr>
              <a:lnSpc>
                <a:spcPct val="90000"/>
              </a:lnSpc>
              <a:spcBef>
                <a:spcPct val="20000"/>
              </a:spcBef>
              <a:buClr>
                <a:schemeClr val="folHlink"/>
              </a:buClr>
              <a:buSzPct val="60000"/>
              <a:buFont typeface="Wingdings" pitchFamily="2" charset="2"/>
              <a:buNone/>
            </a:pPr>
            <a:r>
              <a:rPr lang="en-US" sz="2200" b="1" i="1" dirty="0"/>
              <a:t>loan  *  </a:t>
            </a:r>
            <a:r>
              <a:rPr lang="en-US" sz="2200" b="1" i="1" dirty="0" smtClean="0"/>
              <a:t>Borrower</a:t>
            </a:r>
            <a:endParaRPr lang="en-US" sz="2200" b="1" i="1" dirty="0"/>
          </a:p>
        </p:txBody>
      </p:sp>
      <p:sp>
        <p:nvSpPr>
          <p:cNvPr id="40968" name="Line 14"/>
          <p:cNvSpPr>
            <a:spLocks noChangeShapeType="1"/>
          </p:cNvSpPr>
          <p:nvPr/>
        </p:nvSpPr>
        <p:spPr bwMode="auto">
          <a:xfrm>
            <a:off x="3505200" y="2643188"/>
            <a:ext cx="0" cy="762000"/>
          </a:xfrm>
          <a:prstGeom prst="line">
            <a:avLst/>
          </a:prstGeom>
          <a:noFill/>
          <a:ln w="9525">
            <a:solidFill>
              <a:schemeClr val="tx1"/>
            </a:solidFill>
            <a:miter lim="800000"/>
            <a:headEnd/>
            <a:tailEnd type="triangle" w="med" len="med"/>
          </a:ln>
        </p:spPr>
        <p:txBody>
          <a:bodyPr wrap="none"/>
          <a:lstStyle/>
          <a:p>
            <a:endParaRPr lang="en-US"/>
          </a:p>
        </p:txBody>
      </p:sp>
      <p:sp>
        <p:nvSpPr>
          <p:cNvPr id="40969" name="Text Box 15"/>
          <p:cNvSpPr txBox="1">
            <a:spLocks noChangeArrowheads="1"/>
          </p:cNvSpPr>
          <p:nvPr/>
        </p:nvSpPr>
        <p:spPr bwMode="auto">
          <a:xfrm>
            <a:off x="304800" y="5132388"/>
            <a:ext cx="8534400" cy="396875"/>
          </a:xfrm>
          <a:prstGeom prst="rect">
            <a:avLst/>
          </a:prstGeom>
          <a:noFill/>
          <a:ln w="9525">
            <a:noFill/>
            <a:miter lim="800000"/>
            <a:headEnd/>
            <a:tailEnd/>
          </a:ln>
        </p:spPr>
        <p:txBody>
          <a:bodyPr>
            <a:spAutoFit/>
          </a:bodyPr>
          <a:lstStyle/>
          <a:p>
            <a:pPr algn="just">
              <a:buClr>
                <a:schemeClr val="folHlink"/>
              </a:buClr>
              <a:buFont typeface="Wingdings" pitchFamily="2" charset="2"/>
              <a:buChar char="§"/>
            </a:pPr>
            <a:r>
              <a:rPr lang="en-US" sz="2000" dirty="0"/>
              <a:t>  </a:t>
            </a:r>
            <a:r>
              <a:rPr lang="en-US" sz="2000" b="1" dirty="0"/>
              <a:t>Unlike Equijoin, no pairs of attributes with identical values in </a:t>
            </a:r>
            <a:r>
              <a:rPr lang="en-US" sz="2000" b="1" dirty="0" err="1"/>
              <a:t>evey</a:t>
            </a:r>
            <a:r>
              <a:rPr lang="en-US" sz="2000" b="1" dirty="0"/>
              <a:t> </a:t>
            </a:r>
            <a:r>
              <a:rPr lang="en-US" sz="2000" b="1" dirty="0" err="1"/>
              <a:t>tuple</a:t>
            </a:r>
            <a:r>
              <a:rPr lang="en-US" sz="2000" b="1" dirty="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b="1" dirty="0" smtClean="0"/>
              <a:t>Outer Join</a:t>
            </a:r>
          </a:p>
        </p:txBody>
      </p:sp>
      <p:sp>
        <p:nvSpPr>
          <p:cNvPr id="41990" name="Rectangle 3"/>
          <p:cNvSpPr>
            <a:spLocks noGrp="1" noChangeArrowheads="1"/>
          </p:cNvSpPr>
          <p:nvPr>
            <p:ph type="body" idx="1"/>
          </p:nvPr>
        </p:nvSpPr>
        <p:spPr>
          <a:xfrm>
            <a:off x="685800" y="1219200"/>
            <a:ext cx="8077200" cy="4648200"/>
          </a:xfrm>
        </p:spPr>
        <p:txBody>
          <a:bodyPr>
            <a:normAutofit/>
          </a:bodyPr>
          <a:lstStyle/>
          <a:p>
            <a:pPr algn="just" eaLnBrk="1" hangingPunct="1"/>
            <a:r>
              <a:rPr lang="en-US" dirty="0" smtClean="0"/>
              <a:t>An extension of the join operation that avoids loss of information.</a:t>
            </a:r>
          </a:p>
          <a:p>
            <a:pPr algn="just" eaLnBrk="1" hangingPunct="1"/>
            <a:r>
              <a:rPr lang="en-US" dirty="0" smtClean="0"/>
              <a:t>Computes the join and then adds </a:t>
            </a:r>
            <a:r>
              <a:rPr lang="en-US" dirty="0" err="1" smtClean="0"/>
              <a:t>tuples</a:t>
            </a:r>
            <a:r>
              <a:rPr lang="en-US" dirty="0" smtClean="0"/>
              <a:t> form one relation that does not match </a:t>
            </a:r>
            <a:r>
              <a:rPr lang="en-US" dirty="0" err="1" smtClean="0"/>
              <a:t>tuples</a:t>
            </a:r>
            <a:r>
              <a:rPr lang="en-US" dirty="0" smtClean="0"/>
              <a:t> in the other relation to the result of the join. </a:t>
            </a:r>
          </a:p>
          <a:p>
            <a:pPr eaLnBrk="1" hangingPunct="1"/>
            <a:r>
              <a:rPr lang="en-US" dirty="0" smtClean="0"/>
              <a:t>Uses </a:t>
            </a:r>
            <a:r>
              <a:rPr lang="en-US" i="1" dirty="0" smtClean="0"/>
              <a:t>null</a:t>
            </a:r>
            <a:r>
              <a:rPr lang="en-US" dirty="0" smtClean="0"/>
              <a:t> values:</a:t>
            </a:r>
          </a:p>
          <a:p>
            <a:pPr lvl="1" eaLnBrk="1" hangingPunct="1"/>
            <a:r>
              <a:rPr lang="en-US" i="1" dirty="0" smtClean="0"/>
              <a:t>null </a:t>
            </a:r>
            <a:r>
              <a:rPr lang="en-US" dirty="0" smtClean="0"/>
              <a:t>signifies that the value is unknown or does not exist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Left Outer Join – Example</a:t>
            </a:r>
            <a:endParaRPr lang="en-US" dirty="0"/>
          </a:p>
        </p:txBody>
      </p:sp>
      <p:pic>
        <p:nvPicPr>
          <p:cNvPr id="22530" name="Picture 2"/>
          <p:cNvPicPr>
            <a:picLocks noChangeAspect="1" noChangeArrowheads="1"/>
          </p:cNvPicPr>
          <p:nvPr/>
        </p:nvPicPr>
        <p:blipFill>
          <a:blip r:embed="rId2"/>
          <a:srcRect/>
          <a:stretch>
            <a:fillRect/>
          </a:stretch>
        </p:blipFill>
        <p:spPr bwMode="auto">
          <a:xfrm>
            <a:off x="228600" y="1752600"/>
            <a:ext cx="8534399" cy="762000"/>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457200" y="2590800"/>
            <a:ext cx="8153400" cy="3124200"/>
          </a:xfrm>
          <a:prstGeom prst="rect">
            <a:avLst/>
          </a:prstGeom>
          <a:noFill/>
          <a:ln w="9525">
            <a:noFill/>
            <a:miter lim="800000"/>
            <a:headEnd/>
            <a:tailEnd/>
          </a:ln>
          <a:effectLst/>
        </p:spPr>
      </p:pic>
      <p:sp>
        <p:nvSpPr>
          <p:cNvPr id="8" name="TextBox 7"/>
          <p:cNvSpPr txBox="1"/>
          <p:nvPr/>
        </p:nvSpPr>
        <p:spPr>
          <a:xfrm>
            <a:off x="609600" y="990600"/>
            <a:ext cx="7162800" cy="400110"/>
          </a:xfrm>
          <a:prstGeom prst="rect">
            <a:avLst/>
          </a:prstGeom>
          <a:noFill/>
        </p:spPr>
        <p:txBody>
          <a:bodyPr wrap="square" rtlCol="0">
            <a:spAutoFit/>
          </a:bodyPr>
          <a:lstStyle/>
          <a:p>
            <a:r>
              <a:rPr lang="en-US" sz="2000" b="1" dirty="0" smtClean="0"/>
              <a:t>Left outer join includes all records from first(left) of two relations</a:t>
            </a:r>
            <a:endParaRPr lang="en-US" sz="2000" b="1" dirty="0"/>
          </a:p>
        </p:txBody>
      </p:sp>
      <p:sp>
        <p:nvSpPr>
          <p:cNvPr id="14" name="AutoShape 26"/>
          <p:cNvSpPr>
            <a:spLocks noChangeArrowheads="1"/>
          </p:cNvSpPr>
          <p:nvPr/>
        </p:nvSpPr>
        <p:spPr bwMode="auto">
          <a:xfrm rot="16200000" flipV="1">
            <a:off x="3905251" y="6232525"/>
            <a:ext cx="209550" cy="209550"/>
          </a:xfrm>
          <a:prstGeom prst="flowChartCollate">
            <a:avLst/>
          </a:prstGeom>
          <a:solidFill>
            <a:schemeClr val="bg1"/>
          </a:solidFill>
          <a:ln w="9525">
            <a:solidFill>
              <a:schemeClr val="tx1"/>
            </a:solidFill>
            <a:miter lim="800000"/>
            <a:headEnd/>
            <a:tailEnd/>
          </a:ln>
        </p:spPr>
        <p:txBody>
          <a:bodyPr wrap="none" anchor="ctr"/>
          <a:lstStyle/>
          <a:p>
            <a:endParaRPr lang="en-US" b="1" dirty="0"/>
          </a:p>
        </p:txBody>
      </p:sp>
      <p:sp>
        <p:nvSpPr>
          <p:cNvPr id="15" name="Line 27"/>
          <p:cNvSpPr>
            <a:spLocks noChangeShapeType="1"/>
          </p:cNvSpPr>
          <p:nvPr/>
        </p:nvSpPr>
        <p:spPr bwMode="auto">
          <a:xfrm flipH="1">
            <a:off x="3705226" y="6262688"/>
            <a:ext cx="203200" cy="0"/>
          </a:xfrm>
          <a:prstGeom prst="line">
            <a:avLst/>
          </a:prstGeom>
          <a:noFill/>
          <a:ln w="9525">
            <a:solidFill>
              <a:schemeClr val="tx1"/>
            </a:solidFill>
            <a:round/>
            <a:headEnd/>
            <a:tailEnd/>
          </a:ln>
        </p:spPr>
        <p:txBody>
          <a:bodyPr wrap="none"/>
          <a:lstStyle/>
          <a:p>
            <a:endParaRPr lang="en-US"/>
          </a:p>
        </p:txBody>
      </p:sp>
      <p:sp>
        <p:nvSpPr>
          <p:cNvPr id="16" name="Line 28"/>
          <p:cNvSpPr>
            <a:spLocks noChangeShapeType="1"/>
          </p:cNvSpPr>
          <p:nvPr/>
        </p:nvSpPr>
        <p:spPr bwMode="auto">
          <a:xfrm flipH="1">
            <a:off x="3700463" y="6457950"/>
            <a:ext cx="203200" cy="0"/>
          </a:xfrm>
          <a:prstGeom prst="line">
            <a:avLst/>
          </a:prstGeom>
          <a:noFill/>
          <a:ln w="9525">
            <a:solidFill>
              <a:schemeClr val="tx1"/>
            </a:solidFill>
            <a:round/>
            <a:headEnd/>
            <a:tailEnd/>
          </a:ln>
        </p:spPr>
        <p:txBody>
          <a:bodyPr wrap="none"/>
          <a:lstStyle/>
          <a:p>
            <a:endParaRPr lang="en-US"/>
          </a:p>
        </p:txBody>
      </p:sp>
      <p:sp>
        <p:nvSpPr>
          <p:cNvPr id="17" name="Rectangle 16"/>
          <p:cNvSpPr/>
          <p:nvPr/>
        </p:nvSpPr>
        <p:spPr>
          <a:xfrm>
            <a:off x="2667000" y="6172200"/>
            <a:ext cx="5486399" cy="400110"/>
          </a:xfrm>
          <a:prstGeom prst="rect">
            <a:avLst/>
          </a:prstGeom>
        </p:spPr>
        <p:txBody>
          <a:bodyPr wrap="square">
            <a:spAutoFit/>
          </a:bodyPr>
          <a:lstStyle/>
          <a:p>
            <a:r>
              <a:rPr lang="en-US" b="1" dirty="0" smtClean="0"/>
              <a:t>Table1                </a:t>
            </a:r>
            <a:r>
              <a:rPr lang="en-US" sz="2000" b="1" baseline="-25000" dirty="0" smtClean="0"/>
              <a:t>&lt;Table1.City</a:t>
            </a:r>
            <a:r>
              <a:rPr lang="en-US" sz="2000" b="1" i="1" baseline="-25000" dirty="0" smtClean="0"/>
              <a:t> </a:t>
            </a:r>
            <a:r>
              <a:rPr lang="en-US" sz="2000" b="1" baseline="-25000" dirty="0" smtClean="0"/>
              <a:t>= Table2.city</a:t>
            </a:r>
            <a:r>
              <a:rPr lang="en-US" sz="2000" b="1" i="1" baseline="-25000" dirty="0" smtClean="0"/>
              <a:t>&gt;</a:t>
            </a:r>
            <a:r>
              <a:rPr lang="en-US" sz="2000" b="1" i="1" dirty="0" smtClean="0"/>
              <a:t> </a:t>
            </a:r>
            <a:r>
              <a:rPr lang="en-US" b="1" i="1" dirty="0" smtClean="0"/>
              <a:t>Table2</a:t>
            </a:r>
            <a:endParaRPr lang="en-US" b="1" dirty="0"/>
          </a:p>
        </p:txBody>
      </p:sp>
      <p:sp>
        <p:nvSpPr>
          <p:cNvPr id="18" name="TextBox 17"/>
          <p:cNvSpPr txBox="1"/>
          <p:nvPr/>
        </p:nvSpPr>
        <p:spPr>
          <a:xfrm>
            <a:off x="457200" y="5726668"/>
            <a:ext cx="3581400" cy="369332"/>
          </a:xfrm>
          <a:prstGeom prst="rect">
            <a:avLst/>
          </a:prstGeom>
          <a:noFill/>
        </p:spPr>
        <p:txBody>
          <a:bodyPr wrap="square" rtlCol="0">
            <a:spAutoFit/>
          </a:bodyPr>
          <a:lstStyle/>
          <a:p>
            <a:r>
              <a:rPr lang="en-US" dirty="0" smtClean="0"/>
              <a:t>The relational Algebra  Expression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Right Outer Join – Example</a:t>
            </a:r>
            <a:endParaRPr lang="en-US" dirty="0"/>
          </a:p>
        </p:txBody>
      </p:sp>
      <p:pic>
        <p:nvPicPr>
          <p:cNvPr id="23554" name="Picture 2"/>
          <p:cNvPicPr>
            <a:picLocks noGrp="1" noChangeAspect="1" noChangeArrowheads="1"/>
          </p:cNvPicPr>
          <p:nvPr>
            <p:ph idx="1"/>
          </p:nvPr>
        </p:nvPicPr>
        <p:blipFill>
          <a:blip r:embed="rId2"/>
          <a:srcRect/>
          <a:stretch>
            <a:fillRect/>
          </a:stretch>
        </p:blipFill>
        <p:spPr bwMode="auto">
          <a:xfrm>
            <a:off x="381000" y="1600200"/>
            <a:ext cx="8077200" cy="533400"/>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533400" y="2324100"/>
            <a:ext cx="8229600" cy="3314700"/>
          </a:xfrm>
          <a:prstGeom prst="rect">
            <a:avLst/>
          </a:prstGeom>
          <a:noFill/>
          <a:ln w="9525">
            <a:noFill/>
            <a:miter lim="800000"/>
            <a:headEnd/>
            <a:tailEnd/>
          </a:ln>
          <a:effectLst/>
        </p:spPr>
      </p:pic>
      <p:sp>
        <p:nvSpPr>
          <p:cNvPr id="7" name="TextBox 6"/>
          <p:cNvSpPr txBox="1"/>
          <p:nvPr/>
        </p:nvSpPr>
        <p:spPr>
          <a:xfrm>
            <a:off x="609600" y="990600"/>
            <a:ext cx="8001000" cy="400110"/>
          </a:xfrm>
          <a:prstGeom prst="rect">
            <a:avLst/>
          </a:prstGeom>
          <a:noFill/>
        </p:spPr>
        <p:txBody>
          <a:bodyPr wrap="square" rtlCol="0">
            <a:spAutoFit/>
          </a:bodyPr>
          <a:lstStyle/>
          <a:p>
            <a:r>
              <a:rPr lang="en-US" sz="2000" b="1" dirty="0" smtClean="0"/>
              <a:t>Right outer join includes all records from second(Right) of two relations</a:t>
            </a:r>
            <a:endParaRPr lang="en-US" sz="2000" b="1" dirty="0"/>
          </a:p>
        </p:txBody>
      </p:sp>
      <p:sp>
        <p:nvSpPr>
          <p:cNvPr id="8" name="Rectangle 7"/>
          <p:cNvSpPr/>
          <p:nvPr/>
        </p:nvSpPr>
        <p:spPr>
          <a:xfrm>
            <a:off x="2667000" y="6172200"/>
            <a:ext cx="5486399" cy="400110"/>
          </a:xfrm>
          <a:prstGeom prst="rect">
            <a:avLst/>
          </a:prstGeom>
        </p:spPr>
        <p:txBody>
          <a:bodyPr wrap="square">
            <a:spAutoFit/>
          </a:bodyPr>
          <a:lstStyle/>
          <a:p>
            <a:r>
              <a:rPr lang="en-US" b="1" dirty="0" smtClean="0"/>
              <a:t>Table1             </a:t>
            </a:r>
            <a:r>
              <a:rPr lang="en-US" sz="2000" b="1" baseline="-25000" dirty="0" smtClean="0"/>
              <a:t>&lt;Table1.City</a:t>
            </a:r>
            <a:r>
              <a:rPr lang="en-US" sz="2000" b="1" i="1" baseline="-25000" dirty="0" smtClean="0"/>
              <a:t> </a:t>
            </a:r>
            <a:r>
              <a:rPr lang="en-US" sz="2000" b="1" baseline="-25000" dirty="0" smtClean="0"/>
              <a:t>= Table2.city</a:t>
            </a:r>
            <a:r>
              <a:rPr lang="en-US" sz="2000" b="1" i="1" baseline="-25000" dirty="0" smtClean="0"/>
              <a:t>&gt;</a:t>
            </a:r>
            <a:r>
              <a:rPr lang="en-US" sz="2000" b="1" i="1" dirty="0" smtClean="0"/>
              <a:t> </a:t>
            </a:r>
            <a:r>
              <a:rPr lang="en-US" b="1" i="1" dirty="0" smtClean="0"/>
              <a:t>Table2</a:t>
            </a:r>
            <a:endParaRPr lang="en-US" b="1" dirty="0"/>
          </a:p>
        </p:txBody>
      </p:sp>
      <p:grpSp>
        <p:nvGrpSpPr>
          <p:cNvPr id="9" name="Group 24"/>
          <p:cNvGrpSpPr>
            <a:grpSpLocks/>
          </p:cNvGrpSpPr>
          <p:nvPr/>
        </p:nvGrpSpPr>
        <p:grpSpPr bwMode="auto">
          <a:xfrm>
            <a:off x="3621088" y="6319837"/>
            <a:ext cx="265112" cy="157163"/>
            <a:chOff x="1146" y="1007"/>
            <a:chExt cx="167" cy="99"/>
          </a:xfrm>
        </p:grpSpPr>
        <p:sp>
          <p:nvSpPr>
            <p:cNvPr id="10" name="AutoShape 25"/>
            <p:cNvSpPr>
              <a:spLocks noChangeArrowheads="1"/>
            </p:cNvSpPr>
            <p:nvPr/>
          </p:nvSpPr>
          <p:spPr bwMode="auto">
            <a:xfrm rot="16200000" flipV="1">
              <a:off x="1146" y="1008"/>
              <a:ext cx="96" cy="96"/>
            </a:xfrm>
            <a:prstGeom prst="flowChartCollate">
              <a:avLst/>
            </a:prstGeom>
            <a:solidFill>
              <a:schemeClr val="bg1"/>
            </a:solidFill>
            <a:ln w="9525">
              <a:solidFill>
                <a:schemeClr val="tx1"/>
              </a:solidFill>
              <a:miter lim="800000"/>
              <a:headEnd/>
              <a:tailEnd/>
            </a:ln>
          </p:spPr>
          <p:txBody>
            <a:bodyPr wrap="none" anchor="ctr"/>
            <a:lstStyle/>
            <a:p>
              <a:endParaRPr lang="en-US"/>
            </a:p>
          </p:txBody>
        </p:sp>
        <p:sp>
          <p:nvSpPr>
            <p:cNvPr id="11" name="Line 26"/>
            <p:cNvSpPr>
              <a:spLocks noChangeShapeType="1"/>
            </p:cNvSpPr>
            <p:nvPr/>
          </p:nvSpPr>
          <p:spPr bwMode="auto">
            <a:xfrm flipH="1">
              <a:off x="1249" y="1007"/>
              <a:ext cx="64" cy="0"/>
            </a:xfrm>
            <a:prstGeom prst="line">
              <a:avLst/>
            </a:prstGeom>
            <a:noFill/>
            <a:ln w="9525">
              <a:solidFill>
                <a:schemeClr val="tx1"/>
              </a:solidFill>
              <a:round/>
              <a:headEnd/>
              <a:tailEnd/>
            </a:ln>
          </p:spPr>
          <p:txBody>
            <a:bodyPr wrap="none"/>
            <a:lstStyle/>
            <a:p>
              <a:endParaRPr lang="en-US"/>
            </a:p>
          </p:txBody>
        </p:sp>
        <p:sp>
          <p:nvSpPr>
            <p:cNvPr id="12" name="Line 27"/>
            <p:cNvSpPr>
              <a:spLocks noChangeShapeType="1"/>
            </p:cNvSpPr>
            <p:nvPr/>
          </p:nvSpPr>
          <p:spPr bwMode="auto">
            <a:xfrm flipH="1">
              <a:off x="1249" y="1106"/>
              <a:ext cx="64" cy="0"/>
            </a:xfrm>
            <a:prstGeom prst="line">
              <a:avLst/>
            </a:prstGeom>
            <a:noFill/>
            <a:ln w="9525">
              <a:solidFill>
                <a:schemeClr val="tx1"/>
              </a:solidFill>
              <a:round/>
              <a:headEnd/>
              <a:tailEnd/>
            </a:ln>
          </p:spPr>
          <p:txBody>
            <a:bodyPr wrap="none"/>
            <a:lstStyle/>
            <a:p>
              <a:endParaRPr lang="en-US"/>
            </a:p>
          </p:txBody>
        </p:sp>
      </p:grpSp>
      <p:sp>
        <p:nvSpPr>
          <p:cNvPr id="13" name="TextBox 12"/>
          <p:cNvSpPr txBox="1"/>
          <p:nvPr/>
        </p:nvSpPr>
        <p:spPr>
          <a:xfrm>
            <a:off x="457200" y="5638800"/>
            <a:ext cx="3581400" cy="369332"/>
          </a:xfrm>
          <a:prstGeom prst="rect">
            <a:avLst/>
          </a:prstGeom>
          <a:noFill/>
        </p:spPr>
        <p:txBody>
          <a:bodyPr wrap="square" rtlCol="0">
            <a:spAutoFit/>
          </a:bodyPr>
          <a:lstStyle/>
          <a:p>
            <a:r>
              <a:rPr lang="en-US" dirty="0" smtClean="0"/>
              <a:t>The relational Algebra  Expression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Outer Join</a:t>
            </a: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pPr algn="just"/>
            <a:r>
              <a:rPr lang="en-US" dirty="0" smtClean="0"/>
              <a:t>It is neither "left" nor "right"— it's both! It includes all the rows from both of the tables or result sets participating in the JOIN. When no matching rows exist for rows on the "left" side of the JOIN, you see Null values from the result set on the "right” and vice versa.</a:t>
            </a:r>
          </a:p>
          <a:p>
            <a:pPr algn="just"/>
            <a:endParaRPr lang="en-US" dirty="0" smtClean="0"/>
          </a:p>
          <a:p>
            <a:pPr algn="just"/>
            <a:r>
              <a:rPr lang="en-US" dirty="0" smtClean="0"/>
              <a:t>If 2 joined tables contain M and N rows, then cross join will always produce (M x N) rows, but full outer join will produce from MAX(M,N) to (M + N) rows.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981200" y="228600"/>
            <a:ext cx="5029200" cy="609600"/>
          </a:xfrm>
        </p:spPr>
        <p:txBody>
          <a:bodyPr/>
          <a:lstStyle/>
          <a:p>
            <a:pPr>
              <a:defRPr/>
            </a:pPr>
            <a:r>
              <a:rPr lang="en-US" sz="2800" b="1" dirty="0" smtClean="0">
                <a:solidFill>
                  <a:srgbClr val="660033"/>
                </a:solidFill>
                <a:effectLst>
                  <a:outerShdw blurRad="38100" dist="38100" dir="2700000" algn="tl">
                    <a:srgbClr val="000000"/>
                  </a:outerShdw>
                </a:effectLst>
              </a:rPr>
              <a:t>OUTER UNION Operation</a:t>
            </a:r>
          </a:p>
        </p:txBody>
      </p:sp>
      <p:sp>
        <p:nvSpPr>
          <p:cNvPr id="36867" name="Text Box 3"/>
          <p:cNvSpPr txBox="1">
            <a:spLocks noChangeArrowheads="1"/>
          </p:cNvSpPr>
          <p:nvPr/>
        </p:nvSpPr>
        <p:spPr bwMode="auto">
          <a:xfrm>
            <a:off x="533400" y="927100"/>
            <a:ext cx="8382000" cy="5955476"/>
          </a:xfrm>
          <a:prstGeom prst="rect">
            <a:avLst/>
          </a:prstGeom>
          <a:noFill/>
          <a:ln w="12700">
            <a:noFill/>
            <a:miter lim="800000"/>
            <a:headEnd type="none" w="sm" len="sm"/>
            <a:tailEnd type="none" w="sm" len="sm"/>
          </a:ln>
        </p:spPr>
        <p:txBody>
          <a:bodyPr wrap="square">
            <a:spAutoFit/>
          </a:bodyPr>
          <a:lstStyle/>
          <a:p>
            <a:pPr>
              <a:lnSpc>
                <a:spcPct val="150000"/>
              </a:lnSpc>
              <a:spcBef>
                <a:spcPct val="50000"/>
              </a:spcBef>
              <a:buFontTx/>
              <a:buChar char="•"/>
            </a:pPr>
            <a:r>
              <a:rPr lang="en-US" b="0" dirty="0"/>
              <a:t> </a:t>
            </a:r>
            <a:r>
              <a:rPr lang="en-US" sz="2400" b="1" dirty="0"/>
              <a:t>If the relations are not UNION Compatible.</a:t>
            </a:r>
          </a:p>
          <a:p>
            <a:pPr>
              <a:lnSpc>
                <a:spcPct val="150000"/>
              </a:lnSpc>
              <a:spcBef>
                <a:spcPct val="50000"/>
              </a:spcBef>
              <a:buFontTx/>
              <a:buChar char="•"/>
            </a:pPr>
            <a:r>
              <a:rPr lang="en-US" sz="2400" b="1" dirty="0"/>
              <a:t>It operate on Partially Union Compatible relations.</a:t>
            </a:r>
          </a:p>
          <a:p>
            <a:pPr>
              <a:lnSpc>
                <a:spcPct val="150000"/>
              </a:lnSpc>
              <a:spcBef>
                <a:spcPct val="50000"/>
              </a:spcBef>
            </a:pPr>
            <a:r>
              <a:rPr lang="en-US" sz="2400" b="1" dirty="0"/>
              <a:t>For example R(X, Y) and S(X, Z) Result T(X, Y, Z)</a:t>
            </a:r>
          </a:p>
          <a:p>
            <a:pPr>
              <a:lnSpc>
                <a:spcPct val="150000"/>
              </a:lnSpc>
              <a:spcBef>
                <a:spcPct val="50000"/>
              </a:spcBef>
              <a:buFont typeface="Arial" charset="0"/>
              <a:buChar char="•"/>
            </a:pPr>
            <a:r>
              <a:rPr lang="en-US" sz="2400" b="1" dirty="0"/>
              <a:t>Same combination appears only ONCE in the result</a:t>
            </a:r>
          </a:p>
          <a:p>
            <a:pPr>
              <a:lnSpc>
                <a:spcPct val="150000"/>
              </a:lnSpc>
              <a:spcBef>
                <a:spcPct val="50000"/>
              </a:spcBef>
              <a:buFont typeface="Arial" charset="0"/>
              <a:buChar char="•"/>
            </a:pPr>
            <a:r>
              <a:rPr lang="en-US" sz="2400" b="1" dirty="0"/>
              <a:t>For example </a:t>
            </a:r>
            <a:r>
              <a:rPr lang="en-US" b="1" dirty="0"/>
              <a:t>STUDENT(Name, SSN, Department, Advisor)</a:t>
            </a:r>
          </a:p>
          <a:p>
            <a:pPr>
              <a:lnSpc>
                <a:spcPct val="150000"/>
              </a:lnSpc>
              <a:spcBef>
                <a:spcPct val="50000"/>
              </a:spcBef>
            </a:pPr>
            <a:r>
              <a:rPr lang="en-US" b="1" dirty="0"/>
              <a:t>INSTRUCTOR(Name, SSN, Department, Rank)</a:t>
            </a:r>
          </a:p>
          <a:p>
            <a:pPr>
              <a:lnSpc>
                <a:spcPct val="150000"/>
              </a:lnSpc>
              <a:spcBef>
                <a:spcPct val="50000"/>
              </a:spcBef>
            </a:pPr>
            <a:r>
              <a:rPr lang="en-US" b="1" dirty="0"/>
              <a:t>STUDENT_OR_INSTRUCTOR(Name, SSN, Department, Advisor, Rank)</a:t>
            </a:r>
          </a:p>
          <a:p>
            <a:pPr>
              <a:spcBef>
                <a:spcPct val="50000"/>
              </a:spcBef>
            </a:pPr>
            <a:r>
              <a:rPr lang="en-US" dirty="0"/>
              <a:t>Student ∗ Professor </a:t>
            </a:r>
            <a:r>
              <a:rPr lang="en-US" dirty="0" smtClean="0"/>
              <a:t>∪ Professors </a:t>
            </a:r>
            <a:r>
              <a:rPr lang="en-US" dirty="0"/>
              <a:t>that are not students (with null for Advisor) ∪</a:t>
            </a:r>
          </a:p>
          <a:p>
            <a:pPr>
              <a:spcBef>
                <a:spcPct val="50000"/>
              </a:spcBef>
            </a:pPr>
            <a:r>
              <a:rPr lang="en-US" dirty="0"/>
              <a:t>Students that are not professors (with null for Rank)</a:t>
            </a:r>
          </a:p>
          <a:p>
            <a:pPr>
              <a:spcBef>
                <a:spcPct val="50000"/>
              </a:spcBef>
            </a:pPr>
            <a:endParaRPr lang="en-US" b="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Select Operation</a:t>
            </a:r>
            <a:endParaRPr lang="en-US" b="1" dirty="0"/>
          </a:p>
        </p:txBody>
      </p:sp>
      <p:sp>
        <p:nvSpPr>
          <p:cNvPr id="3" name="Rectangle 3"/>
          <p:cNvSpPr txBox="1">
            <a:spLocks noChangeArrowheads="1"/>
          </p:cNvSpPr>
          <p:nvPr/>
        </p:nvSpPr>
        <p:spPr>
          <a:xfrm>
            <a:off x="457200" y="990600"/>
            <a:ext cx="8229600" cy="5562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1658938" algn="l"/>
                <a:tab pos="3149600" algn="ctr"/>
                <a:tab pos="34258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It is denoted by:  </a:t>
            </a:r>
            <a:r>
              <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sz="2600" b="0" i="1" u="none" strike="noStrike" kern="1200" cap="none" spc="0" normalizeH="0" baseline="-25000" noProof="0" dirty="0" smtClean="0">
                <a:ln>
                  <a:noFill/>
                </a:ln>
                <a:solidFill>
                  <a:schemeClr val="tx1"/>
                </a:solidFill>
                <a:effectLst/>
                <a:uLnTx/>
                <a:uFillTx/>
                <a:latin typeface="+mn-lt"/>
                <a:ea typeface="+mn-ea"/>
                <a:cs typeface="+mn-cs"/>
                <a:sym typeface="Symbol" pitchFamily="18" charset="2"/>
              </a:rPr>
              <a:t>p</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r</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1658938" algn="l"/>
                <a:tab pos="3149600" algn="ctr"/>
                <a:tab pos="3425825" algn="l"/>
              </a:tabLst>
              <a:defRPr/>
            </a:pPr>
            <a:r>
              <a:rPr lang="en-US" sz="2600" dirty="0" smtClean="0">
                <a:sym typeface="Symbol" pitchFamily="18" charset="2"/>
              </a:rPr>
              <a:t>It is considered as a filter that keeps only those </a:t>
            </a:r>
            <a:r>
              <a:rPr lang="en-US" sz="2600" dirty="0" err="1" smtClean="0">
                <a:sym typeface="Symbol" pitchFamily="18" charset="2"/>
              </a:rPr>
              <a:t>tuples</a:t>
            </a:r>
            <a:r>
              <a:rPr lang="en-US" sz="2600" dirty="0" smtClean="0">
                <a:sym typeface="Symbol" pitchFamily="18" charset="2"/>
              </a:rPr>
              <a:t> that satisfies a qualifying condition.</a:t>
            </a:r>
            <a:endPar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1658938" algn="l"/>
                <a:tab pos="3149600" algn="ctr"/>
                <a:tab pos="3425825" algn="l"/>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p</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is called the selection predicate (SELECT condition)</a:t>
            </a:r>
            <a:endPar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1658938" algn="l"/>
                <a:tab pos="3149600" algn="ctr"/>
                <a:tab pos="34258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Defined as: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tab pos="1658938" algn="l"/>
                <a:tab pos="3149600" algn="ctr"/>
                <a:tab pos="34258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r>
              <a:rPr kumimoji="0" lang="en-US" sz="2600" b="0" i="1" u="none" strike="noStrike" kern="1200" cap="none" spc="0" normalizeH="0" baseline="-25000" noProof="0" dirty="0" smtClean="0">
                <a:ln>
                  <a:noFill/>
                </a:ln>
                <a:solidFill>
                  <a:schemeClr val="tx1"/>
                </a:solidFill>
                <a:effectLst/>
                <a:uLnTx/>
                <a:uFillTx/>
                <a:latin typeface="+mn-lt"/>
                <a:ea typeface="+mn-ea"/>
                <a:cs typeface="+mn-cs"/>
                <a:sym typeface="Symbol" pitchFamily="18" charset="2"/>
              </a:rPr>
              <a:t>p</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r>
              <a:rPr kumimoji="0" lang="en-US" sz="2600" b="1"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r</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t</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t</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r</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and </a:t>
            </a:r>
            <a:r>
              <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p(t)</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tab pos="1658938" algn="l"/>
                <a:tab pos="3149600" algn="ctr"/>
                <a:tab pos="34258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Where</a:t>
            </a:r>
            <a:r>
              <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p</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is a formula in propositional calculus consisting of </a:t>
            </a:r>
            <a:r>
              <a:rPr kumimoji="0" lang="en-US" sz="2600" b="0" i="0" u="none" strike="noStrike" kern="1200" cap="none" spc="0" normalizeH="0" baseline="0" noProof="0" dirty="0" smtClean="0">
                <a:ln>
                  <a:noFill/>
                </a:ln>
                <a:solidFill>
                  <a:schemeClr val="hlink"/>
                </a:solidFill>
                <a:effectLst/>
                <a:uLnTx/>
                <a:uFillTx/>
                <a:latin typeface="+mn-lt"/>
                <a:ea typeface="+mn-ea"/>
                <a:cs typeface="+mn-cs"/>
                <a:sym typeface="Symbol" pitchFamily="18" charset="2"/>
              </a:rPr>
              <a:t>terms</a:t>
            </a:r>
            <a:r>
              <a:rPr kumimoji="0" lang="en-US" sz="2600" b="0" i="0" u="none" strike="noStrike" kern="1200" cap="none" spc="0" normalizeH="0" baseline="0" noProof="0" dirty="0" smtClean="0">
                <a:ln>
                  <a:noFill/>
                </a:ln>
                <a:solidFill>
                  <a:schemeClr val="tx2"/>
                </a:solidFill>
                <a:effectLst/>
                <a:uLnTx/>
                <a:uFillTx/>
                <a:latin typeface="+mn-lt"/>
                <a:ea typeface="+mn-ea"/>
                <a:cs typeface="+mn-cs"/>
                <a:sym typeface="Symbol" pitchFamily="18" charset="2"/>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connected by :  (</a:t>
            </a:r>
            <a:r>
              <a:rPr kumimoji="0" lang="en-US" sz="26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and</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 (</a:t>
            </a:r>
            <a:r>
              <a:rPr kumimoji="0" lang="en-US" sz="26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or</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 (</a:t>
            </a:r>
            <a:r>
              <a:rPr kumimoji="0" lang="en-US" sz="2600" b="1"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not</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b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b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Each </a:t>
            </a:r>
            <a:r>
              <a:rPr kumimoji="0" lang="en-US" sz="2600" b="0" i="0" u="none" strike="noStrike" kern="1200" cap="none" spc="0" normalizeH="0" baseline="0" noProof="0" dirty="0" smtClean="0">
                <a:ln>
                  <a:noFill/>
                </a:ln>
                <a:solidFill>
                  <a:schemeClr val="hlink"/>
                </a:solidFill>
                <a:effectLst/>
                <a:uLnTx/>
                <a:uFillTx/>
                <a:latin typeface="+mn-lt"/>
                <a:ea typeface="+mn-ea"/>
                <a:cs typeface="+mn-cs"/>
                <a:sym typeface="Symbol" pitchFamily="18" charset="2"/>
              </a:rPr>
              <a:t>term</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is one of:</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tab pos="1658938" algn="l"/>
                <a:tab pos="3149600" algn="ctr"/>
                <a:tab pos="34258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&lt;attribute&gt;</a:t>
            </a:r>
            <a:r>
              <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op</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&lt;attribute&gt; or &lt;constant&gt;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tab pos="1658938" algn="l"/>
                <a:tab pos="3149600" algn="ctr"/>
                <a:tab pos="34258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where </a:t>
            </a:r>
            <a:r>
              <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op</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is one of:  =, , &gt;, , &lt;,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tab pos="1658938" algn="l"/>
                <a:tab pos="3149600" algn="ctr"/>
                <a:tab pos="3425825" algn="l"/>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Example of selection:  </a:t>
            </a:r>
            <a:r>
              <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sz="2600" b="0" i="1" u="none" strike="noStrike" kern="1200" cap="none" spc="0" normalizeH="0" baseline="-25000" noProof="0" dirty="0" smtClean="0">
                <a:ln>
                  <a:noFill/>
                </a:ln>
                <a:solidFill>
                  <a:schemeClr val="tx1"/>
                </a:solidFill>
                <a:effectLst/>
                <a:uLnTx/>
                <a:uFillTx/>
                <a:latin typeface="+mn-lt"/>
                <a:ea typeface="+mn-ea"/>
                <a:cs typeface="+mn-cs"/>
                <a:sym typeface="Symbol" pitchFamily="18" charset="2"/>
              </a:rPr>
              <a:t>name=“Anil” </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EMPLOYEE</a:t>
            </a: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85737" y="274638"/>
            <a:ext cx="8914822" cy="5668961"/>
          </a:xfrm>
          <a:prstGeom prst="rect">
            <a:avLst/>
          </a:prstGeom>
        </p:spPr>
      </p:pic>
    </p:spTree>
    <p:extLst>
      <p:ext uri="{BB962C8B-B14F-4D97-AF65-F5344CB8AC3E}">
        <p14:creationId xmlns:p14="http://schemas.microsoft.com/office/powerpoint/2010/main" val="4275502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a:t>
            </a:r>
            <a:endParaRPr lang="en-US" dirty="0"/>
          </a:p>
        </p:txBody>
      </p:sp>
      <p:sp>
        <p:nvSpPr>
          <p:cNvPr id="5" name="Rectangle 4"/>
          <p:cNvSpPr/>
          <p:nvPr/>
        </p:nvSpPr>
        <p:spPr>
          <a:xfrm>
            <a:off x="609600" y="1015999"/>
            <a:ext cx="4572000" cy="2031325"/>
          </a:xfrm>
          <a:prstGeom prst="rect">
            <a:avLst/>
          </a:prstGeom>
          <a:ln>
            <a:noFill/>
          </a:ln>
        </p:spPr>
        <p:txBody>
          <a:bodyPr>
            <a:spAutoFit/>
          </a:bodyPr>
          <a:lstStyle/>
          <a:p>
            <a:r>
              <a:rPr lang="en-US" dirty="0"/>
              <a:t>PEOPLE:</a:t>
            </a:r>
          </a:p>
          <a:p>
            <a:r>
              <a:rPr lang="en-US" dirty="0"/>
              <a:t>Name	Age	Food</a:t>
            </a:r>
          </a:p>
          <a:p>
            <a:r>
              <a:rPr lang="en-US" dirty="0"/>
              <a:t>Alice	21	Hamburger</a:t>
            </a:r>
          </a:p>
          <a:p>
            <a:r>
              <a:rPr lang="en-US" dirty="0"/>
              <a:t>Bill	24	Pizza</a:t>
            </a:r>
          </a:p>
          <a:p>
            <a:r>
              <a:rPr lang="en-US" dirty="0"/>
              <a:t>Carl	23	Beer</a:t>
            </a:r>
          </a:p>
          <a:p>
            <a:r>
              <a:rPr lang="en-US" dirty="0"/>
              <a:t>Dina	19	Shrimp</a:t>
            </a:r>
          </a:p>
          <a:p>
            <a:endParaRPr lang="en-US" dirty="0" smtClean="0"/>
          </a:p>
        </p:txBody>
      </p:sp>
      <p:sp>
        <p:nvSpPr>
          <p:cNvPr id="7" name="TextBox 6"/>
          <p:cNvSpPr txBox="1"/>
          <p:nvPr/>
        </p:nvSpPr>
        <p:spPr>
          <a:xfrm>
            <a:off x="4648200" y="1015999"/>
            <a:ext cx="4343400" cy="2031325"/>
          </a:xfrm>
          <a:prstGeom prst="rect">
            <a:avLst/>
          </a:prstGeom>
          <a:noFill/>
        </p:spPr>
        <p:txBody>
          <a:bodyPr wrap="square" rtlCol="0">
            <a:spAutoFit/>
          </a:bodyPr>
          <a:lstStyle/>
          <a:p>
            <a:r>
              <a:rPr lang="en-US" dirty="0"/>
              <a:t>MENU:</a:t>
            </a:r>
          </a:p>
          <a:p>
            <a:r>
              <a:rPr lang="en-US" dirty="0"/>
              <a:t>Food	</a:t>
            </a:r>
            <a:r>
              <a:rPr lang="en-US" dirty="0" smtClean="0"/>
              <a:t>	Day</a:t>
            </a:r>
            <a:endParaRPr lang="en-US" dirty="0"/>
          </a:p>
          <a:p>
            <a:r>
              <a:rPr lang="en-US" dirty="0"/>
              <a:t>Pizza	</a:t>
            </a:r>
            <a:r>
              <a:rPr lang="en-US" dirty="0" smtClean="0"/>
              <a:t>	Monday</a:t>
            </a:r>
            <a:endParaRPr lang="en-US" dirty="0"/>
          </a:p>
          <a:p>
            <a:r>
              <a:rPr lang="en-US" dirty="0"/>
              <a:t>Hamburger	Tuesday</a:t>
            </a:r>
          </a:p>
          <a:p>
            <a:r>
              <a:rPr lang="en-US" dirty="0"/>
              <a:t>Chicken	</a:t>
            </a:r>
            <a:r>
              <a:rPr lang="en-US" dirty="0" smtClean="0"/>
              <a:t>	Wednesday</a:t>
            </a:r>
            <a:endParaRPr lang="en-US" dirty="0"/>
          </a:p>
          <a:p>
            <a:r>
              <a:rPr lang="en-US" dirty="0"/>
              <a:t>Pasta	</a:t>
            </a:r>
            <a:r>
              <a:rPr lang="en-US" dirty="0" smtClean="0"/>
              <a:t>	Thursday</a:t>
            </a:r>
            <a:endParaRPr lang="en-US" dirty="0"/>
          </a:p>
          <a:p>
            <a:r>
              <a:rPr lang="en-US" dirty="0"/>
              <a:t>Tacos	</a:t>
            </a:r>
            <a:r>
              <a:rPr lang="en-US" dirty="0" smtClean="0"/>
              <a:t>	Friday</a:t>
            </a:r>
            <a:endParaRPr lang="en-US" dirty="0"/>
          </a:p>
        </p:txBody>
      </p:sp>
      <p:sp>
        <p:nvSpPr>
          <p:cNvPr id="8" name="Rectangle 7"/>
          <p:cNvSpPr/>
          <p:nvPr/>
        </p:nvSpPr>
        <p:spPr>
          <a:xfrm>
            <a:off x="914400" y="3047324"/>
            <a:ext cx="5105400" cy="2585323"/>
          </a:xfrm>
          <a:prstGeom prst="rect">
            <a:avLst/>
          </a:prstGeom>
        </p:spPr>
        <p:txBody>
          <a:bodyPr wrap="square">
            <a:spAutoFit/>
          </a:bodyPr>
          <a:lstStyle/>
          <a:p>
            <a:r>
              <a:rPr lang="en-US" dirty="0"/>
              <a:t>PEOPLE  </a:t>
            </a:r>
            <a:r>
              <a:rPr lang="en-US" dirty="0" smtClean="0"/>
              <a:t>U* </a:t>
            </a:r>
            <a:r>
              <a:rPr lang="en-US" dirty="0"/>
              <a:t>MENU</a:t>
            </a:r>
          </a:p>
          <a:p>
            <a:r>
              <a:rPr lang="en-US" dirty="0"/>
              <a:t>Name	Age	Food	</a:t>
            </a:r>
            <a:r>
              <a:rPr lang="en-US" dirty="0" smtClean="0"/>
              <a:t>	Day</a:t>
            </a:r>
            <a:endParaRPr lang="en-US" dirty="0"/>
          </a:p>
          <a:p>
            <a:r>
              <a:rPr lang="en-US" dirty="0"/>
              <a:t>Alice	21	Hamburger	</a:t>
            </a:r>
            <a:r>
              <a:rPr lang="en-US" dirty="0" smtClean="0"/>
              <a:t>Tuesday</a:t>
            </a:r>
            <a:endParaRPr lang="en-US" dirty="0"/>
          </a:p>
          <a:p>
            <a:r>
              <a:rPr lang="en-US" dirty="0"/>
              <a:t>Bill	24	Pizza	</a:t>
            </a:r>
            <a:r>
              <a:rPr lang="en-US" dirty="0" smtClean="0"/>
              <a:t>	Monday</a:t>
            </a:r>
            <a:endParaRPr lang="en-US" dirty="0"/>
          </a:p>
          <a:p>
            <a:r>
              <a:rPr lang="en-US" dirty="0"/>
              <a:t>Carl	23	Beer	</a:t>
            </a:r>
            <a:r>
              <a:rPr lang="en-US" dirty="0" smtClean="0"/>
              <a:t>	NULL</a:t>
            </a:r>
            <a:endParaRPr lang="en-US" dirty="0"/>
          </a:p>
          <a:p>
            <a:r>
              <a:rPr lang="en-US" dirty="0"/>
              <a:t>Dina	19	Shrimp	</a:t>
            </a:r>
            <a:r>
              <a:rPr lang="en-US" dirty="0" smtClean="0"/>
              <a:t>	NULL</a:t>
            </a:r>
            <a:endParaRPr lang="en-US" dirty="0"/>
          </a:p>
          <a:p>
            <a:r>
              <a:rPr lang="en-US" dirty="0" smtClean="0"/>
              <a:t>NULL</a:t>
            </a:r>
            <a:r>
              <a:rPr lang="en-US" dirty="0"/>
              <a:t>	NULL	Chicken	</a:t>
            </a:r>
            <a:r>
              <a:rPr lang="en-US" dirty="0" smtClean="0"/>
              <a:t>	Wednesday</a:t>
            </a:r>
            <a:endParaRPr lang="en-US" dirty="0"/>
          </a:p>
          <a:p>
            <a:r>
              <a:rPr lang="en-US" dirty="0"/>
              <a:t>NULL	NULL	Pasta	</a:t>
            </a:r>
            <a:r>
              <a:rPr lang="en-US" dirty="0" smtClean="0"/>
              <a:t>	Thursday</a:t>
            </a:r>
            <a:endParaRPr lang="en-US" dirty="0"/>
          </a:p>
          <a:p>
            <a:r>
              <a:rPr lang="en-US" dirty="0"/>
              <a:t>NULL	NULL	Tacos	</a:t>
            </a:r>
            <a:r>
              <a:rPr lang="en-US" dirty="0" smtClean="0"/>
              <a:t>	Friday</a:t>
            </a:r>
            <a:endParaRPr lang="en-US" dirty="0"/>
          </a:p>
        </p:txBody>
      </p:sp>
    </p:spTree>
    <p:extLst>
      <p:ext uri="{BB962C8B-B14F-4D97-AF65-F5344CB8AC3E}">
        <p14:creationId xmlns:p14="http://schemas.microsoft.com/office/powerpoint/2010/main" val="432287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dirty="0" smtClean="0"/>
              <a:t>Division Operation</a:t>
            </a:r>
          </a:p>
        </p:txBody>
      </p:sp>
      <p:sp>
        <p:nvSpPr>
          <p:cNvPr id="22534" name="Rectangle 3"/>
          <p:cNvSpPr>
            <a:spLocks noGrp="1" noChangeArrowheads="1"/>
          </p:cNvSpPr>
          <p:nvPr>
            <p:ph type="body" idx="1"/>
          </p:nvPr>
        </p:nvSpPr>
        <p:spPr>
          <a:xfrm>
            <a:off x="1195388" y="1676400"/>
            <a:ext cx="7234237" cy="4648200"/>
          </a:xfrm>
        </p:spPr>
        <p:txBody>
          <a:bodyPr/>
          <a:lstStyle/>
          <a:p>
            <a:pPr eaLnBrk="1" hangingPunct="1"/>
            <a:r>
              <a:rPr lang="en-US" sz="2000" smtClean="0"/>
              <a:t>Is denoted by: </a:t>
            </a:r>
            <a:r>
              <a:rPr lang="en-US" sz="2000" i="1" smtClean="0">
                <a:sym typeface="Symbol" pitchFamily="18" charset="2"/>
              </a:rPr>
              <a:t>r </a:t>
            </a:r>
            <a:r>
              <a:rPr lang="en-US" sz="2000" smtClean="0">
                <a:sym typeface="Symbol" pitchFamily="18" charset="2"/>
              </a:rPr>
              <a:t> </a:t>
            </a:r>
            <a:r>
              <a:rPr lang="en-US" sz="2000" i="1" smtClean="0">
                <a:sym typeface="Symbol" pitchFamily="18" charset="2"/>
              </a:rPr>
              <a:t>s</a:t>
            </a:r>
            <a:r>
              <a:rPr lang="en-US" sz="2000" smtClean="0">
                <a:sym typeface="Symbol" pitchFamily="18" charset="2"/>
              </a:rPr>
              <a:t> </a:t>
            </a:r>
          </a:p>
          <a:p>
            <a:pPr eaLnBrk="1" hangingPunct="1"/>
            <a:endParaRPr lang="en-US" sz="1000" smtClean="0"/>
          </a:p>
          <a:p>
            <a:pPr eaLnBrk="1" hangingPunct="1"/>
            <a:r>
              <a:rPr lang="en-US" sz="2000" smtClean="0"/>
              <a:t>Suited to queries that include the phrase “for all”.</a:t>
            </a:r>
          </a:p>
          <a:p>
            <a:pPr eaLnBrk="1" hangingPunct="1"/>
            <a:endParaRPr lang="en-US" sz="1000" smtClean="0"/>
          </a:p>
          <a:p>
            <a:pPr eaLnBrk="1" hangingPunct="1"/>
            <a:r>
              <a:rPr lang="en-US" sz="2000" smtClean="0"/>
              <a:t>Let </a:t>
            </a:r>
            <a:r>
              <a:rPr lang="en-US" sz="2000" i="1" smtClean="0"/>
              <a:t>r</a:t>
            </a:r>
            <a:r>
              <a:rPr lang="en-US" sz="2000" smtClean="0"/>
              <a:t> and </a:t>
            </a:r>
            <a:r>
              <a:rPr lang="en-US" sz="2000" i="1" smtClean="0"/>
              <a:t>s</a:t>
            </a:r>
            <a:r>
              <a:rPr lang="en-US" sz="2000" smtClean="0"/>
              <a:t> be relations on schemas R and S respectively where</a:t>
            </a:r>
          </a:p>
          <a:p>
            <a:pPr lvl="1" eaLnBrk="1" hangingPunct="1"/>
            <a:r>
              <a:rPr lang="en-US" i="1" smtClean="0"/>
              <a:t>R</a:t>
            </a:r>
            <a:r>
              <a:rPr lang="en-US" smtClean="0"/>
              <a:t> = (</a:t>
            </a:r>
            <a:r>
              <a:rPr lang="en-US" i="1" smtClean="0"/>
              <a:t>A</a:t>
            </a:r>
            <a:r>
              <a:rPr lang="en-US" sz="2800" baseline="-25000" smtClean="0"/>
              <a:t>1</a:t>
            </a:r>
            <a:r>
              <a:rPr lang="en-US" smtClean="0"/>
              <a:t>, …, </a:t>
            </a:r>
            <a:r>
              <a:rPr lang="en-US" i="1" smtClean="0"/>
              <a:t>A</a:t>
            </a:r>
            <a:r>
              <a:rPr lang="en-US" sz="2800" i="1" baseline="-25000" smtClean="0"/>
              <a:t>m</a:t>
            </a:r>
            <a:r>
              <a:rPr lang="en-US" smtClean="0"/>
              <a:t>, </a:t>
            </a:r>
            <a:r>
              <a:rPr lang="en-US" i="1" smtClean="0"/>
              <a:t>B</a:t>
            </a:r>
            <a:r>
              <a:rPr lang="en-US" sz="2800" baseline="-25000" smtClean="0"/>
              <a:t>1</a:t>
            </a:r>
            <a:r>
              <a:rPr lang="en-US" smtClean="0"/>
              <a:t>, …, </a:t>
            </a:r>
            <a:r>
              <a:rPr lang="en-US" i="1" smtClean="0"/>
              <a:t>B</a:t>
            </a:r>
            <a:r>
              <a:rPr lang="en-US" sz="2800" i="1" baseline="-25000" smtClean="0"/>
              <a:t>n</a:t>
            </a:r>
            <a:r>
              <a:rPr lang="en-US" smtClean="0"/>
              <a:t>)</a:t>
            </a:r>
          </a:p>
          <a:p>
            <a:pPr lvl="1" eaLnBrk="1" hangingPunct="1"/>
            <a:r>
              <a:rPr lang="en-US" i="1" smtClean="0"/>
              <a:t>S</a:t>
            </a:r>
            <a:r>
              <a:rPr lang="en-US" smtClean="0"/>
              <a:t> = (</a:t>
            </a:r>
            <a:r>
              <a:rPr lang="en-US" i="1" smtClean="0"/>
              <a:t>B</a:t>
            </a:r>
            <a:r>
              <a:rPr lang="en-US" sz="2800" baseline="-25000" smtClean="0"/>
              <a:t>1</a:t>
            </a:r>
            <a:r>
              <a:rPr lang="en-US" smtClean="0"/>
              <a:t>, …, </a:t>
            </a:r>
            <a:r>
              <a:rPr lang="en-US" i="1" smtClean="0"/>
              <a:t>B</a:t>
            </a:r>
            <a:r>
              <a:rPr lang="en-US" sz="2800" i="1" baseline="-25000" smtClean="0"/>
              <a:t>n</a:t>
            </a:r>
            <a:r>
              <a:rPr lang="en-US" smtClean="0"/>
              <a:t>)</a:t>
            </a:r>
          </a:p>
          <a:p>
            <a:pPr lvl="1" eaLnBrk="1" hangingPunct="1"/>
            <a:endParaRPr lang="en-US" sz="1000" smtClean="0"/>
          </a:p>
          <a:p>
            <a:pPr eaLnBrk="1" hangingPunct="1">
              <a:buFont typeface="Wingdings" pitchFamily="2" charset="2"/>
              <a:buNone/>
            </a:pPr>
            <a:r>
              <a:rPr lang="en-US" sz="2000" smtClean="0"/>
              <a:t>The result of  r </a:t>
            </a:r>
            <a:r>
              <a:rPr lang="en-US" sz="2000" smtClean="0">
                <a:sym typeface="Symbol" pitchFamily="18" charset="2"/>
              </a:rPr>
              <a:t> s is a relation on schema </a:t>
            </a:r>
            <a:r>
              <a:rPr lang="en-US" sz="2000" i="1" smtClean="0">
                <a:sym typeface="Symbol" pitchFamily="18" charset="2"/>
              </a:rPr>
              <a:t>R</a:t>
            </a:r>
            <a:r>
              <a:rPr lang="en-US" sz="2000" smtClean="0">
                <a:sym typeface="Symbol" pitchFamily="18" charset="2"/>
              </a:rPr>
              <a:t> – </a:t>
            </a:r>
            <a:r>
              <a:rPr lang="en-US" sz="2000" i="1" smtClean="0">
                <a:sym typeface="Symbol" pitchFamily="18" charset="2"/>
              </a:rPr>
              <a:t>S </a:t>
            </a:r>
            <a:r>
              <a:rPr lang="en-US" sz="2000" smtClean="0">
                <a:sym typeface="Symbol" pitchFamily="18" charset="2"/>
              </a:rPr>
              <a:t>= (</a:t>
            </a:r>
            <a:r>
              <a:rPr lang="en-US" sz="2000" i="1" smtClean="0">
                <a:sym typeface="Symbol" pitchFamily="18" charset="2"/>
              </a:rPr>
              <a:t>A</a:t>
            </a:r>
            <a:r>
              <a:rPr lang="en-US" sz="2000" baseline="-25000" smtClean="0">
                <a:sym typeface="Symbol" pitchFamily="18" charset="2"/>
              </a:rPr>
              <a:t>1</a:t>
            </a:r>
            <a:r>
              <a:rPr lang="en-US" sz="2000" smtClean="0">
                <a:sym typeface="Symbol" pitchFamily="18" charset="2"/>
              </a:rPr>
              <a:t>, …, </a:t>
            </a:r>
            <a:r>
              <a:rPr lang="en-US" sz="2000" i="1" smtClean="0">
                <a:sym typeface="Symbol" pitchFamily="18" charset="2"/>
              </a:rPr>
              <a:t>A</a:t>
            </a:r>
            <a:r>
              <a:rPr lang="en-US" sz="2000" i="1" baseline="-25000" smtClean="0">
                <a:sym typeface="Symbol" pitchFamily="18" charset="2"/>
              </a:rPr>
              <a:t>m</a:t>
            </a:r>
            <a:r>
              <a:rPr lang="en-US" sz="2000" smtClean="0">
                <a:sym typeface="Symbol" pitchFamily="18" charset="2"/>
              </a:rPr>
              <a:t>)</a:t>
            </a:r>
          </a:p>
          <a:p>
            <a:pPr lvl="1" eaLnBrk="1" hangingPunct="1">
              <a:buFont typeface="Wingdings" pitchFamily="2" charset="2"/>
              <a:buNone/>
            </a:pPr>
            <a:endParaRPr lang="en-US" sz="1000" smtClean="0">
              <a:sym typeface="Symbol" pitchFamily="18" charset="2"/>
            </a:endParaRPr>
          </a:p>
          <a:p>
            <a:pPr lvl="1" eaLnBrk="1" hangingPunct="1">
              <a:buFont typeface="Wingdings" pitchFamily="2" charset="2"/>
              <a:buNone/>
            </a:pPr>
            <a:r>
              <a:rPr lang="en-US" smtClean="0">
                <a:sym typeface="Symbol" pitchFamily="18" charset="2"/>
              </a:rPr>
              <a:t>		</a:t>
            </a:r>
            <a:r>
              <a:rPr lang="en-US" i="1" smtClean="0">
                <a:sym typeface="Symbol" pitchFamily="18" charset="2"/>
              </a:rPr>
              <a:t>r </a:t>
            </a:r>
            <a:r>
              <a:rPr lang="en-US" smtClean="0">
                <a:sym typeface="Symbol" pitchFamily="18" charset="2"/>
              </a:rPr>
              <a:t> </a:t>
            </a:r>
            <a:r>
              <a:rPr lang="en-US" i="1" smtClean="0">
                <a:sym typeface="Symbol" pitchFamily="18" charset="2"/>
              </a:rPr>
              <a:t>s</a:t>
            </a:r>
            <a:r>
              <a:rPr lang="en-US" smtClean="0">
                <a:sym typeface="Symbol" pitchFamily="18" charset="2"/>
              </a:rPr>
              <a:t> = { </a:t>
            </a:r>
            <a:r>
              <a:rPr lang="en-US" i="1" smtClean="0">
                <a:sym typeface="Symbol" pitchFamily="18" charset="2"/>
              </a:rPr>
              <a:t>t</a:t>
            </a:r>
            <a:r>
              <a:rPr lang="en-US" smtClean="0">
                <a:sym typeface="Symbol" pitchFamily="18" charset="2"/>
              </a:rPr>
              <a:t>  |  </a:t>
            </a:r>
            <a:r>
              <a:rPr lang="en-US" i="1" smtClean="0">
                <a:sym typeface="Symbol" pitchFamily="18" charset="2"/>
              </a:rPr>
              <a:t>t </a:t>
            </a:r>
            <a:r>
              <a:rPr lang="en-US" smtClean="0">
                <a:sym typeface="Symbol" pitchFamily="18" charset="2"/>
              </a:rPr>
              <a:t>  </a:t>
            </a:r>
            <a:r>
              <a:rPr lang="en-US" i="1" baseline="-25000" smtClean="0">
                <a:sym typeface="Symbol" pitchFamily="18" charset="2"/>
              </a:rPr>
              <a:t>R-S</a:t>
            </a:r>
            <a:r>
              <a:rPr lang="en-US" smtClean="0">
                <a:sym typeface="Symbol" pitchFamily="18" charset="2"/>
              </a:rPr>
              <a:t>(</a:t>
            </a:r>
            <a:r>
              <a:rPr lang="en-US" i="1" smtClean="0">
                <a:sym typeface="Symbol" pitchFamily="18" charset="2"/>
              </a:rPr>
              <a:t>r</a:t>
            </a:r>
            <a:r>
              <a:rPr lang="en-US" smtClean="0">
                <a:sym typeface="Symbol" pitchFamily="18" charset="2"/>
              </a:rPr>
              <a:t>)   </a:t>
            </a:r>
            <a:r>
              <a:rPr lang="en-US" i="1" smtClean="0">
                <a:sym typeface="Symbol" pitchFamily="18" charset="2"/>
              </a:rPr>
              <a:t>u </a:t>
            </a:r>
            <a:r>
              <a:rPr lang="en-US" smtClean="0">
                <a:sym typeface="Symbol" pitchFamily="18" charset="2"/>
              </a:rPr>
              <a:t> </a:t>
            </a:r>
            <a:r>
              <a:rPr lang="en-US" i="1" smtClean="0">
                <a:sym typeface="Symbol" pitchFamily="18" charset="2"/>
              </a:rPr>
              <a:t>s </a:t>
            </a:r>
            <a:r>
              <a:rPr lang="en-US" smtClean="0">
                <a:sym typeface="Symbol" pitchFamily="18" charset="2"/>
              </a:rPr>
              <a:t>( </a:t>
            </a:r>
            <a:r>
              <a:rPr lang="en-US" i="1" smtClean="0">
                <a:sym typeface="Symbol" pitchFamily="18" charset="2"/>
              </a:rPr>
              <a:t>tu</a:t>
            </a:r>
            <a:r>
              <a:rPr lang="en-US" smtClean="0">
                <a:sym typeface="Symbol" pitchFamily="18" charset="2"/>
              </a:rPr>
              <a:t> </a:t>
            </a:r>
            <a:r>
              <a:rPr lang="en-US" i="1" smtClean="0">
                <a:sym typeface="Symbol" pitchFamily="18" charset="2"/>
              </a:rPr>
              <a:t> r </a:t>
            </a:r>
            <a:r>
              <a:rPr lang="en-US" smtClean="0">
                <a:sym typeface="Symbol" pitchFamily="18" charset="2"/>
              </a:rPr>
              <a:t>) }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2438400"/>
          </a:xfrm>
        </p:spPr>
        <p:txBody>
          <a:bodyPr/>
          <a:lstStyle/>
          <a:p>
            <a:pPr>
              <a:buNone/>
            </a:pPr>
            <a:r>
              <a:rPr lang="en-US" dirty="0" smtClean="0"/>
              <a:t>in A/B, the attributes in B must be included in the schema for A. Also, the result has attributes A-B.</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3072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30724" name="Rectangle 4"/>
          <p:cNvSpPr>
            <a:spLocks noGrp="1" noChangeArrowheads="1"/>
          </p:cNvSpPr>
          <p:nvPr>
            <p:ph type="title"/>
          </p:nvPr>
        </p:nvSpPr>
        <p:spPr>
          <a:noFill/>
          <a:ln/>
        </p:spPr>
        <p:txBody>
          <a:bodyPr/>
          <a:lstStyle/>
          <a:p>
            <a:r>
              <a:rPr lang="en-US"/>
              <a:t>Examples of Division A/B</a:t>
            </a:r>
          </a:p>
        </p:txBody>
      </p:sp>
      <p:graphicFrame>
        <p:nvGraphicFramePr>
          <p:cNvPr id="51200" name="Object 0">
            <a:hlinkClick r:id="" action="ppaction://ole?verb=0"/>
          </p:cNvPr>
          <p:cNvGraphicFramePr>
            <a:graphicFrameLocks/>
          </p:cNvGraphicFramePr>
          <p:nvPr/>
        </p:nvGraphicFramePr>
        <p:xfrm>
          <a:off x="831850" y="1746250"/>
          <a:ext cx="1990725" cy="4260850"/>
        </p:xfrm>
        <a:graphic>
          <a:graphicData uri="http://schemas.openxmlformats.org/presentationml/2006/ole">
            <mc:AlternateContent xmlns:mc="http://schemas.openxmlformats.org/markup-compatibility/2006">
              <mc:Choice xmlns:v="urn:schemas-microsoft-com:vml" Requires="v">
                <p:oleObj spid="_x0000_s21541" name="Document" r:id="rId4" imgW="1990440" imgH="4260600" progId="Word.Document.8">
                  <p:embed/>
                </p:oleObj>
              </mc:Choice>
              <mc:Fallback>
                <p:oleObj name="Document" r:id="rId4" imgW="1990440" imgH="4260600" progId="Word.Documen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0" y="1746250"/>
                        <a:ext cx="1990725" cy="426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1" name="Object 1">
            <a:hlinkClick r:id="" action="ppaction://ole?verb=0"/>
          </p:cNvPr>
          <p:cNvGraphicFramePr>
            <a:graphicFrameLocks/>
          </p:cNvGraphicFramePr>
          <p:nvPr/>
        </p:nvGraphicFramePr>
        <p:xfrm>
          <a:off x="3429000" y="1747838"/>
          <a:ext cx="1165225" cy="1035050"/>
        </p:xfrm>
        <a:graphic>
          <a:graphicData uri="http://schemas.openxmlformats.org/presentationml/2006/ole">
            <mc:AlternateContent xmlns:mc="http://schemas.openxmlformats.org/markup-compatibility/2006">
              <mc:Choice xmlns:v="urn:schemas-microsoft-com:vml" Requires="v">
                <p:oleObj spid="_x0000_s21542" name="Document" r:id="rId6" imgW="1164960" imgH="1035000" progId="Word.Document.8">
                  <p:embed/>
                </p:oleObj>
              </mc:Choice>
              <mc:Fallback>
                <p:oleObj name="Document" r:id="rId6" imgW="1164960" imgH="1035000" progId="Word.Document.8">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1747838"/>
                        <a:ext cx="1165225"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2" name="Object 2">
            <a:hlinkClick r:id="" action="ppaction://ole?verb=0"/>
          </p:cNvPr>
          <p:cNvGraphicFramePr>
            <a:graphicFrameLocks/>
          </p:cNvGraphicFramePr>
          <p:nvPr/>
        </p:nvGraphicFramePr>
        <p:xfrm>
          <a:off x="5562600" y="1747838"/>
          <a:ext cx="1327150" cy="1638300"/>
        </p:xfrm>
        <a:graphic>
          <a:graphicData uri="http://schemas.openxmlformats.org/presentationml/2006/ole">
            <mc:AlternateContent xmlns:mc="http://schemas.openxmlformats.org/markup-compatibility/2006">
              <mc:Choice xmlns:v="urn:schemas-microsoft-com:vml" Requires="v">
                <p:oleObj spid="_x0000_s21543" name="Document" r:id="rId8" imgW="1326960" imgH="1638000" progId="Word.Document.8">
                  <p:embed/>
                </p:oleObj>
              </mc:Choice>
              <mc:Fallback>
                <p:oleObj name="Document" r:id="rId8" imgW="1326960" imgH="1638000" progId="Word.Document.8">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1747838"/>
                        <a:ext cx="13271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3" name="Object 3">
            <a:hlinkClick r:id="" action="ppaction://ole?verb=0"/>
          </p:cNvPr>
          <p:cNvGraphicFramePr>
            <a:graphicFrameLocks/>
          </p:cNvGraphicFramePr>
          <p:nvPr/>
        </p:nvGraphicFramePr>
        <p:xfrm>
          <a:off x="7624763" y="1747838"/>
          <a:ext cx="1327150" cy="2087562"/>
        </p:xfrm>
        <a:graphic>
          <a:graphicData uri="http://schemas.openxmlformats.org/presentationml/2006/ole">
            <mc:AlternateContent xmlns:mc="http://schemas.openxmlformats.org/markup-compatibility/2006">
              <mc:Choice xmlns:v="urn:schemas-microsoft-com:vml" Requires="v">
                <p:oleObj spid="_x0000_s21544" name="Document" r:id="rId10" imgW="1326960" imgH="2087280" progId="Word.Document.8">
                  <p:embed/>
                </p:oleObj>
              </mc:Choice>
              <mc:Fallback>
                <p:oleObj name="Document" r:id="rId10" imgW="1326960" imgH="2087280" progId="Word.Document.8">
                  <p:embed/>
                  <p:pic>
                    <p:nvPicPr>
                      <p:cNvPr id="0" name="Picture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4763" y="1747838"/>
                        <a:ext cx="1327150"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4" name="Object 4">
            <a:hlinkClick r:id="" action="ppaction://ole?verb=0"/>
          </p:cNvPr>
          <p:cNvGraphicFramePr>
            <a:graphicFrameLocks/>
          </p:cNvGraphicFramePr>
          <p:nvPr/>
        </p:nvGraphicFramePr>
        <p:xfrm>
          <a:off x="3433763" y="3729038"/>
          <a:ext cx="1327150" cy="2251075"/>
        </p:xfrm>
        <a:graphic>
          <a:graphicData uri="http://schemas.openxmlformats.org/presentationml/2006/ole">
            <mc:AlternateContent xmlns:mc="http://schemas.openxmlformats.org/markup-compatibility/2006">
              <mc:Choice xmlns:v="urn:schemas-microsoft-com:vml" Requires="v">
                <p:oleObj spid="_x0000_s21545" name="Document" r:id="rId12" imgW="1326960" imgH="2250720" progId="Word.Document.8">
                  <p:embed/>
                </p:oleObj>
              </mc:Choice>
              <mc:Fallback>
                <p:oleObj name="Document" r:id="rId12" imgW="1326960" imgH="2250720" progId="Word.Document.8">
                  <p:embed/>
                  <p:pic>
                    <p:nvPicPr>
                      <p:cNvPr id="0" name="Picture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33763" y="3729038"/>
                        <a:ext cx="13271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5">
            <a:hlinkClick r:id="" action="ppaction://ole?verb=0"/>
          </p:cNvPr>
          <p:cNvGraphicFramePr>
            <a:graphicFrameLocks/>
          </p:cNvGraphicFramePr>
          <p:nvPr/>
        </p:nvGraphicFramePr>
        <p:xfrm>
          <a:off x="5562600" y="4491038"/>
          <a:ext cx="1327150" cy="1439862"/>
        </p:xfrm>
        <a:graphic>
          <a:graphicData uri="http://schemas.openxmlformats.org/presentationml/2006/ole">
            <mc:AlternateContent xmlns:mc="http://schemas.openxmlformats.org/markup-compatibility/2006">
              <mc:Choice xmlns:v="urn:schemas-microsoft-com:vml" Requires="v">
                <p:oleObj spid="_x0000_s21546" name="Document" r:id="rId14" imgW="1326960" imgH="1439640" progId="Word.Document.8">
                  <p:embed/>
                </p:oleObj>
              </mc:Choice>
              <mc:Fallback>
                <p:oleObj name="Document" r:id="rId14" imgW="1326960" imgH="1439640" progId="Word.Document.8">
                  <p:embed/>
                  <p:pic>
                    <p:nvPicPr>
                      <p:cNvPr id="0" name="Picture 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62600" y="4491038"/>
                        <a:ext cx="1327150"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6" name="Object 6">
            <a:hlinkClick r:id="" action="ppaction://ole?verb=0"/>
          </p:cNvPr>
          <p:cNvGraphicFramePr>
            <a:graphicFrameLocks/>
          </p:cNvGraphicFramePr>
          <p:nvPr/>
        </p:nvGraphicFramePr>
        <p:xfrm>
          <a:off x="7700963" y="4876800"/>
          <a:ext cx="1327150" cy="1320800"/>
        </p:xfrm>
        <a:graphic>
          <a:graphicData uri="http://schemas.openxmlformats.org/presentationml/2006/ole">
            <mc:AlternateContent xmlns:mc="http://schemas.openxmlformats.org/markup-compatibility/2006">
              <mc:Choice xmlns:v="urn:schemas-microsoft-com:vml" Requires="v">
                <p:oleObj spid="_x0000_s21547" name="Document" r:id="rId16" imgW="1326960" imgH="1320480" progId="Word.Document.8">
                  <p:embed/>
                </p:oleObj>
              </mc:Choice>
              <mc:Fallback>
                <p:oleObj name="Document" r:id="rId16" imgW="1326960" imgH="1320480" progId="Word.Document.8">
                  <p:embed/>
                  <p:pic>
                    <p:nvPicPr>
                      <p:cNvPr id="0" name="Picture 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00963" y="4876800"/>
                        <a:ext cx="132715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2" name="Rectangle 12"/>
          <p:cNvSpPr>
            <a:spLocks noChangeArrowheads="1"/>
          </p:cNvSpPr>
          <p:nvPr/>
        </p:nvSpPr>
        <p:spPr bwMode="auto">
          <a:xfrm>
            <a:off x="1435100" y="5838825"/>
            <a:ext cx="474663" cy="576263"/>
          </a:xfrm>
          <a:prstGeom prst="rect">
            <a:avLst/>
          </a:prstGeom>
          <a:noFill/>
          <a:ln w="9525">
            <a:noFill/>
            <a:miter lim="800000"/>
            <a:headEnd/>
            <a:tailEnd/>
          </a:ln>
          <a:effectLst/>
        </p:spPr>
        <p:txBody>
          <a:bodyPr wrap="none" lIns="90488" tIns="44450" rIns="90488" bIns="44450">
            <a:spAutoFit/>
          </a:bodyPr>
          <a:lstStyle/>
          <a:p>
            <a:r>
              <a:rPr lang="en-US" sz="3200" i="1">
                <a:latin typeface="Book Antiqua" pitchFamily="18" charset="0"/>
              </a:rPr>
              <a:t>A</a:t>
            </a:r>
          </a:p>
        </p:txBody>
      </p:sp>
      <p:sp>
        <p:nvSpPr>
          <p:cNvPr id="30733" name="Rectangle 13"/>
          <p:cNvSpPr>
            <a:spLocks noChangeArrowheads="1"/>
          </p:cNvSpPr>
          <p:nvPr/>
        </p:nvSpPr>
        <p:spPr bwMode="auto">
          <a:xfrm>
            <a:off x="3568700" y="2640013"/>
            <a:ext cx="631825" cy="576262"/>
          </a:xfrm>
          <a:prstGeom prst="rect">
            <a:avLst/>
          </a:prstGeom>
          <a:noFill/>
          <a:ln w="9525">
            <a:noFill/>
            <a:miter lim="800000"/>
            <a:headEnd/>
            <a:tailEnd/>
          </a:ln>
          <a:effectLst/>
        </p:spPr>
        <p:txBody>
          <a:bodyPr wrap="none" lIns="90488" tIns="44450" rIns="90488" bIns="44450">
            <a:spAutoFit/>
          </a:bodyPr>
          <a:lstStyle/>
          <a:p>
            <a:r>
              <a:rPr lang="en-US" sz="3200" i="1">
                <a:latin typeface="Book Antiqua" pitchFamily="18" charset="0"/>
              </a:rPr>
              <a:t>B1</a:t>
            </a:r>
          </a:p>
        </p:txBody>
      </p:sp>
      <p:sp>
        <p:nvSpPr>
          <p:cNvPr id="30734" name="Rectangle 14"/>
          <p:cNvSpPr>
            <a:spLocks noChangeArrowheads="1"/>
          </p:cNvSpPr>
          <p:nvPr/>
        </p:nvSpPr>
        <p:spPr bwMode="auto">
          <a:xfrm>
            <a:off x="5700713" y="3021013"/>
            <a:ext cx="631825" cy="576262"/>
          </a:xfrm>
          <a:prstGeom prst="rect">
            <a:avLst/>
          </a:prstGeom>
          <a:noFill/>
          <a:ln w="9525">
            <a:noFill/>
            <a:miter lim="800000"/>
            <a:headEnd/>
            <a:tailEnd/>
          </a:ln>
          <a:effectLst/>
        </p:spPr>
        <p:txBody>
          <a:bodyPr wrap="none" lIns="90488" tIns="44450" rIns="90488" bIns="44450">
            <a:spAutoFit/>
          </a:bodyPr>
          <a:lstStyle/>
          <a:p>
            <a:r>
              <a:rPr lang="en-US" sz="3200" i="1">
                <a:latin typeface="Book Antiqua" pitchFamily="18" charset="0"/>
              </a:rPr>
              <a:t>B2</a:t>
            </a:r>
          </a:p>
        </p:txBody>
      </p:sp>
      <p:sp>
        <p:nvSpPr>
          <p:cNvPr id="30735" name="Rectangle 15"/>
          <p:cNvSpPr>
            <a:spLocks noChangeArrowheads="1"/>
          </p:cNvSpPr>
          <p:nvPr/>
        </p:nvSpPr>
        <p:spPr bwMode="auto">
          <a:xfrm>
            <a:off x="7758113" y="3476625"/>
            <a:ext cx="631825" cy="576263"/>
          </a:xfrm>
          <a:prstGeom prst="rect">
            <a:avLst/>
          </a:prstGeom>
          <a:noFill/>
          <a:ln w="9525">
            <a:noFill/>
            <a:miter lim="800000"/>
            <a:headEnd/>
            <a:tailEnd/>
          </a:ln>
          <a:effectLst/>
        </p:spPr>
        <p:txBody>
          <a:bodyPr wrap="none" lIns="90488" tIns="44450" rIns="90488" bIns="44450">
            <a:spAutoFit/>
          </a:bodyPr>
          <a:lstStyle/>
          <a:p>
            <a:r>
              <a:rPr lang="en-US" sz="3200" i="1">
                <a:latin typeface="Book Antiqua" pitchFamily="18" charset="0"/>
              </a:rPr>
              <a:t>B3</a:t>
            </a:r>
          </a:p>
        </p:txBody>
      </p:sp>
      <p:sp>
        <p:nvSpPr>
          <p:cNvPr id="30736" name="Rectangle 16"/>
          <p:cNvSpPr>
            <a:spLocks noChangeArrowheads="1"/>
          </p:cNvSpPr>
          <p:nvPr/>
        </p:nvSpPr>
        <p:spPr bwMode="auto">
          <a:xfrm>
            <a:off x="3340100" y="5762625"/>
            <a:ext cx="1046163" cy="576263"/>
          </a:xfrm>
          <a:prstGeom prst="rect">
            <a:avLst/>
          </a:prstGeom>
          <a:noFill/>
          <a:ln w="9525">
            <a:noFill/>
            <a:miter lim="800000"/>
            <a:headEnd/>
            <a:tailEnd/>
          </a:ln>
          <a:effectLst/>
        </p:spPr>
        <p:txBody>
          <a:bodyPr wrap="none" lIns="90488" tIns="44450" rIns="90488" bIns="44450">
            <a:spAutoFit/>
          </a:bodyPr>
          <a:lstStyle/>
          <a:p>
            <a:r>
              <a:rPr lang="en-US" sz="3200" i="1">
                <a:latin typeface="Book Antiqua" pitchFamily="18" charset="0"/>
              </a:rPr>
              <a:t>A/B1</a:t>
            </a:r>
          </a:p>
        </p:txBody>
      </p:sp>
      <p:sp>
        <p:nvSpPr>
          <p:cNvPr id="30737" name="Rectangle 17"/>
          <p:cNvSpPr>
            <a:spLocks noChangeArrowheads="1"/>
          </p:cNvSpPr>
          <p:nvPr/>
        </p:nvSpPr>
        <p:spPr bwMode="auto">
          <a:xfrm>
            <a:off x="5472113" y="5762625"/>
            <a:ext cx="1046162" cy="576263"/>
          </a:xfrm>
          <a:prstGeom prst="rect">
            <a:avLst/>
          </a:prstGeom>
          <a:noFill/>
          <a:ln w="9525">
            <a:noFill/>
            <a:miter lim="800000"/>
            <a:headEnd/>
            <a:tailEnd/>
          </a:ln>
          <a:effectLst/>
        </p:spPr>
        <p:txBody>
          <a:bodyPr wrap="none" lIns="90488" tIns="44450" rIns="90488" bIns="44450">
            <a:spAutoFit/>
          </a:bodyPr>
          <a:lstStyle/>
          <a:p>
            <a:r>
              <a:rPr lang="en-US" sz="3200" i="1">
                <a:latin typeface="Book Antiqua" pitchFamily="18" charset="0"/>
              </a:rPr>
              <a:t>A/B2</a:t>
            </a:r>
          </a:p>
        </p:txBody>
      </p:sp>
      <p:sp>
        <p:nvSpPr>
          <p:cNvPr id="30738" name="Rectangle 18"/>
          <p:cNvSpPr>
            <a:spLocks noChangeArrowheads="1"/>
          </p:cNvSpPr>
          <p:nvPr/>
        </p:nvSpPr>
        <p:spPr bwMode="auto">
          <a:xfrm>
            <a:off x="7605713" y="5762625"/>
            <a:ext cx="1046162" cy="576263"/>
          </a:xfrm>
          <a:prstGeom prst="rect">
            <a:avLst/>
          </a:prstGeom>
          <a:noFill/>
          <a:ln w="9525">
            <a:noFill/>
            <a:miter lim="800000"/>
            <a:headEnd/>
            <a:tailEnd/>
          </a:ln>
          <a:effectLst/>
        </p:spPr>
        <p:txBody>
          <a:bodyPr wrap="none" lIns="90488" tIns="44450" rIns="90488" bIns="44450">
            <a:spAutoFit/>
          </a:bodyPr>
          <a:lstStyle/>
          <a:p>
            <a:r>
              <a:rPr lang="en-US" sz="3200" i="1">
                <a:latin typeface="Book Antiqua" pitchFamily="18" charset="0"/>
              </a:rPr>
              <a:t>A/B3</a:t>
            </a:r>
          </a:p>
        </p:txBody>
      </p:sp>
    </p:spTree>
  </p:cSld>
  <p:clrMapOvr>
    <a:masterClrMapping/>
  </p:clrMapOvr>
  <p:transition>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1143000" y="609600"/>
            <a:ext cx="7793038" cy="609600"/>
          </a:xfrm>
        </p:spPr>
        <p:txBody>
          <a:bodyPr>
            <a:normAutofit fontScale="90000"/>
          </a:bodyPr>
          <a:lstStyle/>
          <a:p>
            <a:pPr eaLnBrk="1" hangingPunct="1"/>
            <a:r>
              <a:rPr lang="en-US" dirty="0" smtClean="0"/>
              <a:t>Division Operation – Example1</a:t>
            </a:r>
          </a:p>
        </p:txBody>
      </p:sp>
      <p:sp>
        <p:nvSpPr>
          <p:cNvPr id="23558" name="Rectangle 4"/>
          <p:cNvSpPr>
            <a:spLocks noChangeArrowheads="1"/>
          </p:cNvSpPr>
          <p:nvPr/>
        </p:nvSpPr>
        <p:spPr bwMode="auto">
          <a:xfrm>
            <a:off x="3962400" y="2438400"/>
            <a:ext cx="914400" cy="381000"/>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None/>
            </a:pPr>
            <a:r>
              <a:rPr kumimoji="1" lang="en-US" sz="2800" b="1" i="1">
                <a:latin typeface="Helvetica" pitchFamily="34" charset="0"/>
              </a:rPr>
              <a:t>r</a:t>
            </a:r>
            <a:r>
              <a:rPr kumimoji="1" lang="en-US" sz="2800" b="1">
                <a:latin typeface="Helvetica" pitchFamily="34" charset="0"/>
              </a:rPr>
              <a:t> </a:t>
            </a:r>
            <a:r>
              <a:rPr kumimoji="1" lang="en-US" sz="2800" b="1">
                <a:latin typeface="Helvetica" pitchFamily="34" charset="0"/>
                <a:sym typeface="Symbol" pitchFamily="18" charset="2"/>
              </a:rPr>
              <a:t> </a:t>
            </a:r>
            <a:r>
              <a:rPr kumimoji="1" lang="en-US" sz="2800" b="1" i="1">
                <a:latin typeface="Helvetica" pitchFamily="34" charset="0"/>
                <a:sym typeface="Symbol" pitchFamily="18" charset="2"/>
              </a:rPr>
              <a:t>s</a:t>
            </a:r>
            <a:endParaRPr kumimoji="1" lang="en-US" sz="2800" b="1">
              <a:latin typeface="Helvetica" pitchFamily="34" charset="0"/>
            </a:endParaRPr>
          </a:p>
        </p:txBody>
      </p:sp>
      <p:sp>
        <p:nvSpPr>
          <p:cNvPr id="23559" name="Rectangle 5"/>
          <p:cNvSpPr>
            <a:spLocks noChangeArrowheads="1"/>
          </p:cNvSpPr>
          <p:nvPr/>
        </p:nvSpPr>
        <p:spPr bwMode="auto">
          <a:xfrm>
            <a:off x="6629400" y="19812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23560" name="Rectangle 6"/>
          <p:cNvSpPr>
            <a:spLocks noChangeArrowheads="1"/>
          </p:cNvSpPr>
          <p:nvPr/>
        </p:nvSpPr>
        <p:spPr bwMode="auto">
          <a:xfrm>
            <a:off x="2438400" y="19812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23561" name="Rectangle 7"/>
          <p:cNvSpPr>
            <a:spLocks noChangeArrowheads="1"/>
          </p:cNvSpPr>
          <p:nvPr/>
        </p:nvSpPr>
        <p:spPr bwMode="auto">
          <a:xfrm>
            <a:off x="6629400" y="2500313"/>
            <a:ext cx="457200" cy="852487"/>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solidFill>
                  <a:schemeClr val="folHlink"/>
                </a:solidFill>
                <a:latin typeface="Helvetica" pitchFamily="34" charset="0"/>
                <a:sym typeface="Symbol" pitchFamily="18" charset="2"/>
              </a:rPr>
              <a:t></a:t>
            </a:r>
          </a:p>
          <a:p>
            <a:pPr algn="ctr" eaLnBrk="0" hangingPunct="0">
              <a:lnSpc>
                <a:spcPct val="150000"/>
              </a:lnSpc>
            </a:pPr>
            <a:r>
              <a:rPr lang="en-US" sz="1800" b="1" i="1">
                <a:solidFill>
                  <a:schemeClr val="folHlink"/>
                </a:solidFill>
                <a:latin typeface="Helvetica" pitchFamily="34" charset="0"/>
                <a:sym typeface="Symbol" pitchFamily="18" charset="2"/>
              </a:rPr>
              <a:t></a:t>
            </a:r>
          </a:p>
        </p:txBody>
      </p:sp>
      <p:sp>
        <p:nvSpPr>
          <p:cNvPr id="23562" name="Rectangle 8"/>
          <p:cNvSpPr>
            <a:spLocks noChangeArrowheads="1"/>
          </p:cNvSpPr>
          <p:nvPr/>
        </p:nvSpPr>
        <p:spPr bwMode="auto">
          <a:xfrm>
            <a:off x="2438400" y="2514600"/>
            <a:ext cx="457200" cy="7620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solidFill>
                  <a:schemeClr val="hlink"/>
                </a:solidFill>
                <a:latin typeface="Helvetica" pitchFamily="34" charset="0"/>
                <a:sym typeface="Symbol" pitchFamily="18" charset="2"/>
              </a:rPr>
              <a:t>1</a:t>
            </a:r>
          </a:p>
          <a:p>
            <a:pPr algn="ctr" eaLnBrk="0" hangingPunct="0">
              <a:lnSpc>
                <a:spcPct val="150000"/>
              </a:lnSpc>
            </a:pPr>
            <a:r>
              <a:rPr lang="en-US" sz="1800" b="1" i="1">
                <a:solidFill>
                  <a:schemeClr val="hlink"/>
                </a:solidFill>
                <a:latin typeface="Helvetica" pitchFamily="34" charset="0"/>
                <a:sym typeface="Symbol" pitchFamily="18" charset="2"/>
              </a:rPr>
              <a:t>2</a:t>
            </a:r>
          </a:p>
        </p:txBody>
      </p:sp>
      <p:sp>
        <p:nvSpPr>
          <p:cNvPr id="23563" name="Rectangle 9"/>
          <p:cNvSpPr>
            <a:spLocks noChangeArrowheads="1"/>
          </p:cNvSpPr>
          <p:nvPr/>
        </p:nvSpPr>
        <p:spPr bwMode="auto">
          <a:xfrm>
            <a:off x="914400" y="19192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23564" name="Rectangle 10"/>
          <p:cNvSpPr>
            <a:spLocks noChangeArrowheads="1"/>
          </p:cNvSpPr>
          <p:nvPr/>
        </p:nvSpPr>
        <p:spPr bwMode="auto">
          <a:xfrm>
            <a:off x="1371600" y="19192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23565" name="Rectangle 11"/>
          <p:cNvSpPr>
            <a:spLocks noChangeArrowheads="1"/>
          </p:cNvSpPr>
          <p:nvPr/>
        </p:nvSpPr>
        <p:spPr bwMode="auto">
          <a:xfrm>
            <a:off x="914400" y="2528888"/>
            <a:ext cx="457200" cy="3124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solidFill>
                  <a:schemeClr val="folHlink"/>
                </a:solidFill>
                <a:latin typeface="Helvetica" pitchFamily="34" charset="0"/>
                <a:sym typeface="Symbol" pitchFamily="18" charset="2"/>
              </a:rPr>
              <a:t></a:t>
            </a:r>
          </a:p>
          <a:p>
            <a:pPr algn="ctr" eaLnBrk="0" hangingPunct="0"/>
            <a:r>
              <a:rPr lang="en-US" sz="1800" b="1" i="1">
                <a:solidFill>
                  <a:schemeClr val="folHlink"/>
                </a:solidFill>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solidFill>
                  <a:schemeClr val="folHlink"/>
                </a:solidFill>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solidFill>
                  <a:schemeClr val="folHlink"/>
                </a:solidFill>
                <a:latin typeface="Helvetica" pitchFamily="34" charset="0"/>
                <a:sym typeface="Symbol" pitchFamily="18" charset="2"/>
              </a:rPr>
              <a:t></a:t>
            </a:r>
          </a:p>
        </p:txBody>
      </p:sp>
      <p:sp>
        <p:nvSpPr>
          <p:cNvPr id="23566" name="Rectangle 12"/>
          <p:cNvSpPr>
            <a:spLocks noChangeArrowheads="1"/>
          </p:cNvSpPr>
          <p:nvPr/>
        </p:nvSpPr>
        <p:spPr bwMode="auto">
          <a:xfrm>
            <a:off x="1371600" y="2528888"/>
            <a:ext cx="457200" cy="3124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solidFill>
                  <a:schemeClr val="hlink"/>
                </a:solidFill>
                <a:latin typeface="Helvetica" pitchFamily="34" charset="0"/>
                <a:sym typeface="Symbol" pitchFamily="18" charset="2"/>
              </a:rPr>
              <a:t>1</a:t>
            </a:r>
          </a:p>
          <a:p>
            <a:pPr algn="ctr" eaLnBrk="0" hangingPunct="0"/>
            <a:r>
              <a:rPr lang="en-US" sz="1800" b="1" i="1">
                <a:solidFill>
                  <a:schemeClr val="hlink"/>
                </a:solidFill>
                <a:latin typeface="Helvetica" pitchFamily="34" charset="0"/>
                <a:sym typeface="Symbol" pitchFamily="18" charset="2"/>
              </a:rPr>
              <a:t>2</a:t>
            </a:r>
          </a:p>
          <a:p>
            <a:pPr algn="ctr" eaLnBrk="0" hangingPunct="0"/>
            <a:r>
              <a:rPr lang="en-US" sz="1800" b="1" i="1">
                <a:latin typeface="Helvetica" pitchFamily="34" charset="0"/>
                <a:sym typeface="Symbol" pitchFamily="18" charset="2"/>
              </a:rPr>
              <a:t>3</a:t>
            </a:r>
          </a:p>
          <a:p>
            <a:pPr algn="ctr" eaLnBrk="0" hangingPunct="0"/>
            <a:r>
              <a:rPr lang="en-US" sz="1800" b="1" i="1">
                <a:solidFill>
                  <a:schemeClr val="hlink"/>
                </a:solidFill>
                <a:latin typeface="Helvetica" pitchFamily="34" charset="0"/>
                <a:sym typeface="Symbol" pitchFamily="18" charset="2"/>
              </a:rPr>
              <a:t>1</a:t>
            </a:r>
          </a:p>
          <a:p>
            <a:pPr algn="ctr" eaLnBrk="0" hangingPunct="0"/>
            <a:r>
              <a:rPr lang="en-US" sz="1800" b="1" i="1">
                <a:latin typeface="Helvetica" pitchFamily="34" charset="0"/>
                <a:sym typeface="Symbol" pitchFamily="18" charset="2"/>
              </a:rPr>
              <a:t>1</a:t>
            </a:r>
          </a:p>
          <a:p>
            <a:pPr algn="ctr" eaLnBrk="0" hangingPunct="0"/>
            <a:r>
              <a:rPr lang="en-US" sz="1800" b="1" i="1">
                <a:latin typeface="Helvetica" pitchFamily="34" charset="0"/>
                <a:sym typeface="Symbol" pitchFamily="18" charset="2"/>
              </a:rPr>
              <a:t>1</a:t>
            </a:r>
          </a:p>
          <a:p>
            <a:pPr algn="ctr" eaLnBrk="0" hangingPunct="0"/>
            <a:r>
              <a:rPr lang="en-US" sz="1800" b="1" i="1">
                <a:latin typeface="Helvetica" pitchFamily="34" charset="0"/>
                <a:sym typeface="Symbol" pitchFamily="18" charset="2"/>
              </a:rPr>
              <a:t>3</a:t>
            </a:r>
          </a:p>
          <a:p>
            <a:pPr algn="ctr" eaLnBrk="0" hangingPunct="0"/>
            <a:r>
              <a:rPr lang="en-US" sz="1800" b="1" i="1">
                <a:latin typeface="Helvetica" pitchFamily="34" charset="0"/>
                <a:sym typeface="Symbol" pitchFamily="18" charset="2"/>
              </a:rPr>
              <a:t>4</a:t>
            </a:r>
          </a:p>
          <a:p>
            <a:pPr algn="ctr" eaLnBrk="0" hangingPunct="0"/>
            <a:r>
              <a:rPr lang="en-US" sz="1800" b="1" i="1">
                <a:latin typeface="Helvetica" pitchFamily="34" charset="0"/>
                <a:sym typeface="Symbol" pitchFamily="18" charset="2"/>
              </a:rPr>
              <a:t>6</a:t>
            </a:r>
          </a:p>
          <a:p>
            <a:pPr algn="ctr" eaLnBrk="0" hangingPunct="0"/>
            <a:r>
              <a:rPr lang="en-US" sz="1800" b="1" i="1">
                <a:latin typeface="Helvetica" pitchFamily="34" charset="0"/>
                <a:sym typeface="Symbol" pitchFamily="18" charset="2"/>
              </a:rPr>
              <a:t>1</a:t>
            </a:r>
          </a:p>
          <a:p>
            <a:pPr algn="ctr" eaLnBrk="0" hangingPunct="0"/>
            <a:r>
              <a:rPr lang="en-US" sz="1800" b="1" i="1">
                <a:solidFill>
                  <a:schemeClr val="hlink"/>
                </a:solidFill>
                <a:latin typeface="Helvetica" pitchFamily="34" charset="0"/>
                <a:sym typeface="Symbol" pitchFamily="18" charset="2"/>
              </a:rPr>
              <a:t>2</a:t>
            </a:r>
          </a:p>
        </p:txBody>
      </p:sp>
      <p:sp>
        <p:nvSpPr>
          <p:cNvPr id="23567" name="Text Box 13"/>
          <p:cNvSpPr txBox="1">
            <a:spLocks noChangeArrowheads="1"/>
          </p:cNvSpPr>
          <p:nvPr/>
        </p:nvSpPr>
        <p:spPr bwMode="auto">
          <a:xfrm>
            <a:off x="1189038" y="5638800"/>
            <a:ext cx="322262" cy="519113"/>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r</a:t>
            </a:r>
          </a:p>
        </p:txBody>
      </p:sp>
      <p:sp>
        <p:nvSpPr>
          <p:cNvPr id="23568" name="Text Box 14"/>
          <p:cNvSpPr txBox="1">
            <a:spLocks noChangeArrowheads="1"/>
          </p:cNvSpPr>
          <p:nvPr/>
        </p:nvSpPr>
        <p:spPr bwMode="auto">
          <a:xfrm>
            <a:off x="2473325" y="3276600"/>
            <a:ext cx="382588" cy="519113"/>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s</a:t>
            </a:r>
          </a:p>
        </p:txBody>
      </p:sp>
      <p:sp>
        <p:nvSpPr>
          <p:cNvPr id="23569" name="Line 15"/>
          <p:cNvSpPr>
            <a:spLocks noChangeShapeType="1"/>
          </p:cNvSpPr>
          <p:nvPr/>
        </p:nvSpPr>
        <p:spPr bwMode="auto">
          <a:xfrm>
            <a:off x="5105400" y="2743200"/>
            <a:ext cx="1295400" cy="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1143000" y="609600"/>
            <a:ext cx="7793038" cy="609600"/>
          </a:xfrm>
        </p:spPr>
        <p:txBody>
          <a:bodyPr>
            <a:normAutofit fontScale="90000"/>
          </a:bodyPr>
          <a:lstStyle/>
          <a:p>
            <a:pPr eaLnBrk="1" hangingPunct="1"/>
            <a:r>
              <a:rPr lang="en-US" dirty="0" smtClean="0"/>
              <a:t>Division Operations: Example 2</a:t>
            </a:r>
          </a:p>
        </p:txBody>
      </p:sp>
      <p:sp>
        <p:nvSpPr>
          <p:cNvPr id="24582" name="Rectangle 3"/>
          <p:cNvSpPr>
            <a:spLocks noChangeArrowheads="1"/>
          </p:cNvSpPr>
          <p:nvPr/>
        </p:nvSpPr>
        <p:spPr bwMode="auto">
          <a:xfrm>
            <a:off x="685800" y="22113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24583" name="Rectangle 4"/>
          <p:cNvSpPr>
            <a:spLocks noChangeArrowheads="1"/>
          </p:cNvSpPr>
          <p:nvPr/>
        </p:nvSpPr>
        <p:spPr bwMode="auto">
          <a:xfrm>
            <a:off x="1143000" y="22113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24584" name="Rectangle 5"/>
          <p:cNvSpPr>
            <a:spLocks noChangeArrowheads="1"/>
          </p:cNvSpPr>
          <p:nvPr/>
        </p:nvSpPr>
        <p:spPr bwMode="auto">
          <a:xfrm>
            <a:off x="685800" y="2820988"/>
            <a:ext cx="457200" cy="22098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solidFill>
                  <a:schemeClr val="hlink"/>
                </a:solidFill>
                <a:latin typeface="Helvetica" pitchFamily="34" charset="0"/>
                <a:sym typeface="Symbol" pitchFamily="18" charset="2"/>
              </a:rPr>
              <a:t></a:t>
            </a:r>
          </a:p>
          <a:p>
            <a:pPr algn="ctr" eaLnBrk="0" hangingPunct="0"/>
            <a:r>
              <a:rPr lang="en-US" sz="1800" b="1" i="1">
                <a:solidFill>
                  <a:schemeClr val="hlink"/>
                </a:solidFill>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solidFill>
                  <a:schemeClr val="hlink"/>
                </a:solidFill>
                <a:latin typeface="Helvetica" pitchFamily="34" charset="0"/>
                <a:sym typeface="Symbol" pitchFamily="18" charset="2"/>
              </a:rPr>
              <a:t></a:t>
            </a:r>
          </a:p>
          <a:p>
            <a:pPr algn="ctr" eaLnBrk="0" hangingPunct="0"/>
            <a:r>
              <a:rPr lang="en-US" sz="1800" b="1" i="1">
                <a:solidFill>
                  <a:schemeClr val="hlink"/>
                </a:solidFill>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24585" name="Rectangle 6"/>
          <p:cNvSpPr>
            <a:spLocks noChangeArrowheads="1"/>
          </p:cNvSpPr>
          <p:nvPr/>
        </p:nvSpPr>
        <p:spPr bwMode="auto">
          <a:xfrm>
            <a:off x="1143000" y="2820988"/>
            <a:ext cx="457200" cy="22098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latin typeface="Helvetica" pitchFamily="34" charset="0"/>
                <a:sym typeface="Symbol" pitchFamily="18" charset="2"/>
              </a:rPr>
              <a:t>a</a:t>
            </a:r>
          </a:p>
          <a:p>
            <a:pPr algn="ctr" eaLnBrk="0" hangingPunct="0"/>
            <a:r>
              <a:rPr lang="en-US" sz="1800" b="1">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latin typeface="Helvetica" pitchFamily="34" charset="0"/>
                <a:sym typeface="Symbol" pitchFamily="18" charset="2"/>
              </a:rPr>
              <a:t>a</a:t>
            </a:r>
            <a:endParaRPr lang="en-US" sz="1800" b="1" i="1">
              <a:latin typeface="Helvetica" pitchFamily="34" charset="0"/>
              <a:sym typeface="Symbol" pitchFamily="18" charset="2"/>
            </a:endParaRPr>
          </a:p>
        </p:txBody>
      </p:sp>
      <p:sp>
        <p:nvSpPr>
          <p:cNvPr id="24586" name="Rectangle 7"/>
          <p:cNvSpPr>
            <a:spLocks noChangeArrowheads="1"/>
          </p:cNvSpPr>
          <p:nvPr/>
        </p:nvSpPr>
        <p:spPr bwMode="auto">
          <a:xfrm>
            <a:off x="1600200" y="22113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C</a:t>
            </a:r>
          </a:p>
        </p:txBody>
      </p:sp>
      <p:sp>
        <p:nvSpPr>
          <p:cNvPr id="24587" name="Rectangle 8"/>
          <p:cNvSpPr>
            <a:spLocks noChangeArrowheads="1"/>
          </p:cNvSpPr>
          <p:nvPr/>
        </p:nvSpPr>
        <p:spPr bwMode="auto">
          <a:xfrm>
            <a:off x="2057400" y="22113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D</a:t>
            </a:r>
          </a:p>
        </p:txBody>
      </p:sp>
      <p:sp>
        <p:nvSpPr>
          <p:cNvPr id="24588" name="Rectangle 9"/>
          <p:cNvSpPr>
            <a:spLocks noChangeArrowheads="1"/>
          </p:cNvSpPr>
          <p:nvPr/>
        </p:nvSpPr>
        <p:spPr bwMode="auto">
          <a:xfrm>
            <a:off x="1600200" y="2820988"/>
            <a:ext cx="457200" cy="22098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a:t>
            </a:r>
          </a:p>
          <a:p>
            <a:pPr algn="ctr" eaLnBrk="0" hangingPunct="0"/>
            <a:r>
              <a:rPr lang="en-US" sz="1800" b="1" i="1">
                <a:solidFill>
                  <a:schemeClr val="hlink"/>
                </a:solidFill>
                <a:latin typeface="Helvetica" pitchFamily="34" charset="0"/>
                <a:sym typeface="Symbol" pitchFamily="18" charset="2"/>
              </a:rPr>
              <a:t></a:t>
            </a:r>
          </a:p>
          <a:p>
            <a:pPr algn="ctr" eaLnBrk="0" hangingPunct="0"/>
            <a:r>
              <a:rPr lang="en-US" sz="1800" b="1" i="1">
                <a:solidFill>
                  <a:schemeClr val="hlink"/>
                </a:solidFill>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a:p>
            <a:pPr algn="ctr" eaLnBrk="0" hangingPunct="0"/>
            <a:r>
              <a:rPr lang="en-US" sz="1800" b="1" i="1">
                <a:solidFill>
                  <a:schemeClr val="hlink"/>
                </a:solidFill>
                <a:latin typeface="Helvetica" pitchFamily="34" charset="0"/>
                <a:sym typeface="Symbol" pitchFamily="18" charset="2"/>
              </a:rPr>
              <a:t></a:t>
            </a:r>
          </a:p>
          <a:p>
            <a:pPr algn="ctr" eaLnBrk="0" hangingPunct="0"/>
            <a:r>
              <a:rPr lang="en-US" sz="1800" b="1" i="1">
                <a:solidFill>
                  <a:schemeClr val="hlink"/>
                </a:solidFill>
                <a:latin typeface="Helvetica" pitchFamily="34" charset="0"/>
                <a:sym typeface="Symbol" pitchFamily="18" charset="2"/>
              </a:rPr>
              <a:t></a:t>
            </a:r>
          </a:p>
          <a:p>
            <a:pPr algn="ctr" eaLnBrk="0" hangingPunct="0"/>
            <a:r>
              <a:rPr lang="en-US" sz="1800" b="1" i="1">
                <a:latin typeface="Helvetica" pitchFamily="34" charset="0"/>
                <a:sym typeface="Symbol" pitchFamily="18" charset="2"/>
              </a:rPr>
              <a:t></a:t>
            </a:r>
          </a:p>
        </p:txBody>
      </p:sp>
      <p:sp>
        <p:nvSpPr>
          <p:cNvPr id="24589" name="Rectangle 10"/>
          <p:cNvSpPr>
            <a:spLocks noChangeArrowheads="1"/>
          </p:cNvSpPr>
          <p:nvPr/>
        </p:nvSpPr>
        <p:spPr bwMode="auto">
          <a:xfrm>
            <a:off x="2057400" y="2820988"/>
            <a:ext cx="457200" cy="22098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a:latin typeface="Helvetica" pitchFamily="34" charset="0"/>
                <a:sym typeface="Symbol" pitchFamily="18" charset="2"/>
              </a:rPr>
              <a:t>a</a:t>
            </a:r>
          </a:p>
          <a:p>
            <a:pPr algn="ctr" eaLnBrk="0" hangingPunct="0"/>
            <a:r>
              <a:rPr lang="en-US" sz="1800" b="1">
                <a:solidFill>
                  <a:schemeClr val="folHlink"/>
                </a:solidFill>
                <a:latin typeface="Helvetica" pitchFamily="34" charset="0"/>
                <a:sym typeface="Symbol" pitchFamily="18" charset="2"/>
              </a:rPr>
              <a:t>a</a:t>
            </a:r>
          </a:p>
          <a:p>
            <a:pPr algn="ctr" eaLnBrk="0" hangingPunct="0"/>
            <a:r>
              <a:rPr lang="en-US" sz="1800" b="1">
                <a:solidFill>
                  <a:schemeClr val="folHlink"/>
                </a:solidFill>
                <a:latin typeface="Helvetica" pitchFamily="34" charset="0"/>
                <a:sym typeface="Symbol" pitchFamily="18" charset="2"/>
              </a:rPr>
              <a:t>b</a:t>
            </a:r>
          </a:p>
          <a:p>
            <a:pPr algn="ctr" eaLnBrk="0" hangingPunct="0"/>
            <a:r>
              <a:rPr lang="en-US" sz="1800" b="1">
                <a:latin typeface="Helvetica" pitchFamily="34" charset="0"/>
                <a:sym typeface="Symbol" pitchFamily="18" charset="2"/>
              </a:rPr>
              <a:t>a</a:t>
            </a:r>
          </a:p>
          <a:p>
            <a:pPr algn="ctr" eaLnBrk="0" hangingPunct="0"/>
            <a:r>
              <a:rPr lang="en-US" sz="1800" b="1">
                <a:latin typeface="Helvetica" pitchFamily="34" charset="0"/>
                <a:sym typeface="Symbol" pitchFamily="18" charset="2"/>
              </a:rPr>
              <a:t>b</a:t>
            </a:r>
          </a:p>
          <a:p>
            <a:pPr algn="ctr" eaLnBrk="0" hangingPunct="0"/>
            <a:r>
              <a:rPr lang="en-US" sz="1800" b="1">
                <a:solidFill>
                  <a:schemeClr val="folHlink"/>
                </a:solidFill>
                <a:latin typeface="Helvetica" pitchFamily="34" charset="0"/>
                <a:sym typeface="Symbol" pitchFamily="18" charset="2"/>
              </a:rPr>
              <a:t>a</a:t>
            </a:r>
          </a:p>
          <a:p>
            <a:pPr algn="ctr" eaLnBrk="0" hangingPunct="0"/>
            <a:r>
              <a:rPr lang="en-US" sz="1800" b="1">
                <a:solidFill>
                  <a:schemeClr val="folHlink"/>
                </a:solidFill>
                <a:latin typeface="Helvetica" pitchFamily="34" charset="0"/>
                <a:sym typeface="Symbol" pitchFamily="18" charset="2"/>
              </a:rPr>
              <a:t>b</a:t>
            </a:r>
          </a:p>
          <a:p>
            <a:pPr algn="ctr" eaLnBrk="0" hangingPunct="0"/>
            <a:r>
              <a:rPr lang="en-US" sz="1800" b="1">
                <a:latin typeface="Helvetica" pitchFamily="34" charset="0"/>
                <a:sym typeface="Symbol" pitchFamily="18" charset="2"/>
              </a:rPr>
              <a:t>b</a:t>
            </a:r>
            <a:endParaRPr lang="en-US" sz="1800" b="1" i="1">
              <a:latin typeface="Helvetica" pitchFamily="34" charset="0"/>
              <a:sym typeface="Symbol" pitchFamily="18" charset="2"/>
            </a:endParaRPr>
          </a:p>
        </p:txBody>
      </p:sp>
      <p:sp>
        <p:nvSpPr>
          <p:cNvPr id="24590" name="Rectangle 11"/>
          <p:cNvSpPr>
            <a:spLocks noChangeArrowheads="1"/>
          </p:cNvSpPr>
          <p:nvPr/>
        </p:nvSpPr>
        <p:spPr bwMode="auto">
          <a:xfrm>
            <a:off x="2514600" y="2211388"/>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E</a:t>
            </a:r>
          </a:p>
        </p:txBody>
      </p:sp>
      <p:sp>
        <p:nvSpPr>
          <p:cNvPr id="24591" name="Rectangle 12"/>
          <p:cNvSpPr>
            <a:spLocks noChangeArrowheads="1"/>
          </p:cNvSpPr>
          <p:nvPr/>
        </p:nvSpPr>
        <p:spPr bwMode="auto">
          <a:xfrm>
            <a:off x="2514600" y="2820988"/>
            <a:ext cx="457200" cy="22098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latin typeface="Helvetica" pitchFamily="34" charset="0"/>
                <a:sym typeface="Symbol" pitchFamily="18" charset="2"/>
              </a:rPr>
              <a:t>1</a:t>
            </a:r>
          </a:p>
          <a:p>
            <a:pPr algn="ctr" eaLnBrk="0" hangingPunct="0"/>
            <a:r>
              <a:rPr lang="en-US" sz="1800" b="1" i="1">
                <a:solidFill>
                  <a:schemeClr val="folHlink"/>
                </a:solidFill>
                <a:latin typeface="Helvetica" pitchFamily="34" charset="0"/>
                <a:sym typeface="Symbol" pitchFamily="18" charset="2"/>
              </a:rPr>
              <a:t>1</a:t>
            </a:r>
          </a:p>
          <a:p>
            <a:pPr algn="ctr" eaLnBrk="0" hangingPunct="0"/>
            <a:r>
              <a:rPr lang="en-US" sz="1800" b="1" i="1">
                <a:solidFill>
                  <a:schemeClr val="folHlink"/>
                </a:solidFill>
                <a:latin typeface="Helvetica" pitchFamily="34" charset="0"/>
                <a:sym typeface="Symbol" pitchFamily="18" charset="2"/>
              </a:rPr>
              <a:t>1</a:t>
            </a:r>
          </a:p>
          <a:p>
            <a:pPr algn="ctr" eaLnBrk="0" hangingPunct="0"/>
            <a:r>
              <a:rPr lang="en-US" sz="1800" b="1" i="1">
                <a:latin typeface="Helvetica" pitchFamily="34" charset="0"/>
                <a:sym typeface="Symbol" pitchFamily="18" charset="2"/>
              </a:rPr>
              <a:t>1</a:t>
            </a:r>
          </a:p>
          <a:p>
            <a:pPr algn="ctr" eaLnBrk="0" hangingPunct="0"/>
            <a:r>
              <a:rPr lang="en-US" sz="1800" b="1" i="1">
                <a:latin typeface="Helvetica" pitchFamily="34" charset="0"/>
                <a:sym typeface="Symbol" pitchFamily="18" charset="2"/>
              </a:rPr>
              <a:t>3</a:t>
            </a:r>
          </a:p>
          <a:p>
            <a:pPr algn="ctr" eaLnBrk="0" hangingPunct="0"/>
            <a:r>
              <a:rPr lang="en-US" sz="1800" b="1" i="1">
                <a:solidFill>
                  <a:schemeClr val="folHlink"/>
                </a:solidFill>
                <a:latin typeface="Helvetica" pitchFamily="34" charset="0"/>
                <a:sym typeface="Symbol" pitchFamily="18" charset="2"/>
              </a:rPr>
              <a:t>1</a:t>
            </a:r>
          </a:p>
          <a:p>
            <a:pPr algn="ctr" eaLnBrk="0" hangingPunct="0"/>
            <a:r>
              <a:rPr lang="en-US" sz="1800" b="1" i="1">
                <a:solidFill>
                  <a:schemeClr val="folHlink"/>
                </a:solidFill>
                <a:latin typeface="Helvetica" pitchFamily="34" charset="0"/>
                <a:sym typeface="Symbol" pitchFamily="18" charset="2"/>
              </a:rPr>
              <a:t>1</a:t>
            </a:r>
          </a:p>
          <a:p>
            <a:pPr algn="ctr" eaLnBrk="0" hangingPunct="0"/>
            <a:r>
              <a:rPr lang="en-US" sz="1800" b="1" i="1">
                <a:latin typeface="Helvetica" pitchFamily="34" charset="0"/>
                <a:sym typeface="Symbol" pitchFamily="18" charset="2"/>
              </a:rPr>
              <a:t>1</a:t>
            </a:r>
          </a:p>
        </p:txBody>
      </p:sp>
      <p:sp>
        <p:nvSpPr>
          <p:cNvPr id="24592" name="Rectangle 14"/>
          <p:cNvSpPr>
            <a:spLocks noChangeArrowheads="1"/>
          </p:cNvSpPr>
          <p:nvPr/>
        </p:nvSpPr>
        <p:spPr bwMode="auto">
          <a:xfrm>
            <a:off x="4800600" y="2667000"/>
            <a:ext cx="914400" cy="381000"/>
          </a:xfrm>
          <a:prstGeom prst="rect">
            <a:avLst/>
          </a:prstGeom>
          <a:noFill/>
          <a:ln w="9525">
            <a:noFill/>
            <a:miter lim="800000"/>
            <a:headEnd/>
            <a:tailEnd/>
          </a:ln>
        </p:spPr>
        <p:txBody>
          <a:bodyPr/>
          <a:lstStyle/>
          <a:p>
            <a:pPr marL="342900" indent="-342900" eaLnBrk="0" hangingPunct="0">
              <a:spcBef>
                <a:spcPct val="35000"/>
              </a:spcBef>
              <a:buClr>
                <a:schemeClr val="tx2"/>
              </a:buClr>
              <a:buFont typeface="Monotype Sorts" pitchFamily="2" charset="2"/>
              <a:buNone/>
            </a:pPr>
            <a:r>
              <a:rPr kumimoji="1" lang="en-US" sz="2800" b="1" i="1">
                <a:latin typeface="Helvetica" pitchFamily="34" charset="0"/>
              </a:rPr>
              <a:t>r</a:t>
            </a:r>
            <a:r>
              <a:rPr kumimoji="1" lang="en-US" sz="2800" b="1">
                <a:latin typeface="Helvetica" pitchFamily="34" charset="0"/>
              </a:rPr>
              <a:t> </a:t>
            </a:r>
            <a:r>
              <a:rPr kumimoji="1" lang="en-US" sz="2800" b="1">
                <a:latin typeface="Helvetica" pitchFamily="34" charset="0"/>
                <a:sym typeface="Symbol" pitchFamily="18" charset="2"/>
              </a:rPr>
              <a:t> </a:t>
            </a:r>
            <a:r>
              <a:rPr kumimoji="1" lang="en-US" sz="2800" b="1" i="1">
                <a:latin typeface="Helvetica" pitchFamily="34" charset="0"/>
                <a:sym typeface="Symbol" pitchFamily="18" charset="2"/>
              </a:rPr>
              <a:t>s</a:t>
            </a:r>
            <a:endParaRPr kumimoji="1" lang="en-US" sz="2800" b="1">
              <a:latin typeface="Helvetica" pitchFamily="34" charset="0"/>
            </a:endParaRPr>
          </a:p>
        </p:txBody>
      </p:sp>
      <p:sp>
        <p:nvSpPr>
          <p:cNvPr id="24593" name="Rectangle 15"/>
          <p:cNvSpPr>
            <a:spLocks noChangeArrowheads="1"/>
          </p:cNvSpPr>
          <p:nvPr/>
        </p:nvSpPr>
        <p:spPr bwMode="auto">
          <a:xfrm>
            <a:off x="3505200" y="22860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D</a:t>
            </a:r>
          </a:p>
        </p:txBody>
      </p:sp>
      <p:sp>
        <p:nvSpPr>
          <p:cNvPr id="24594" name="Rectangle 16"/>
          <p:cNvSpPr>
            <a:spLocks noChangeArrowheads="1"/>
          </p:cNvSpPr>
          <p:nvPr/>
        </p:nvSpPr>
        <p:spPr bwMode="auto">
          <a:xfrm>
            <a:off x="3505200" y="2895600"/>
            <a:ext cx="457200" cy="5334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a:solidFill>
                  <a:schemeClr val="folHlink"/>
                </a:solidFill>
                <a:latin typeface="Helvetica" pitchFamily="34" charset="0"/>
                <a:sym typeface="Symbol" pitchFamily="18" charset="2"/>
              </a:rPr>
              <a:t>a</a:t>
            </a:r>
          </a:p>
          <a:p>
            <a:pPr algn="ctr" eaLnBrk="0" hangingPunct="0"/>
            <a:r>
              <a:rPr lang="en-US" sz="1800" b="1">
                <a:solidFill>
                  <a:schemeClr val="folHlink"/>
                </a:solidFill>
                <a:latin typeface="Helvetica" pitchFamily="34" charset="0"/>
                <a:sym typeface="Symbol" pitchFamily="18" charset="2"/>
              </a:rPr>
              <a:t>b</a:t>
            </a:r>
            <a:endParaRPr lang="en-US" sz="1800" b="1" i="1">
              <a:solidFill>
                <a:schemeClr val="folHlink"/>
              </a:solidFill>
              <a:latin typeface="Helvetica" pitchFamily="34" charset="0"/>
              <a:sym typeface="Symbol" pitchFamily="18" charset="2"/>
            </a:endParaRPr>
          </a:p>
        </p:txBody>
      </p:sp>
      <p:sp>
        <p:nvSpPr>
          <p:cNvPr id="24595" name="Rectangle 17"/>
          <p:cNvSpPr>
            <a:spLocks noChangeArrowheads="1"/>
          </p:cNvSpPr>
          <p:nvPr/>
        </p:nvSpPr>
        <p:spPr bwMode="auto">
          <a:xfrm>
            <a:off x="3962400" y="22860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E</a:t>
            </a:r>
          </a:p>
        </p:txBody>
      </p:sp>
      <p:sp>
        <p:nvSpPr>
          <p:cNvPr id="24596" name="Rectangle 18"/>
          <p:cNvSpPr>
            <a:spLocks noChangeArrowheads="1"/>
          </p:cNvSpPr>
          <p:nvPr/>
        </p:nvSpPr>
        <p:spPr bwMode="auto">
          <a:xfrm>
            <a:off x="3962400" y="2895600"/>
            <a:ext cx="457200" cy="5334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solidFill>
                  <a:schemeClr val="folHlink"/>
                </a:solidFill>
                <a:latin typeface="Helvetica" pitchFamily="34" charset="0"/>
                <a:sym typeface="Symbol" pitchFamily="18" charset="2"/>
              </a:rPr>
              <a:t>1</a:t>
            </a:r>
          </a:p>
          <a:p>
            <a:pPr algn="ctr" eaLnBrk="0" hangingPunct="0"/>
            <a:r>
              <a:rPr lang="en-US" sz="1800" b="1" i="1">
                <a:solidFill>
                  <a:schemeClr val="folHlink"/>
                </a:solidFill>
                <a:latin typeface="Helvetica" pitchFamily="34" charset="0"/>
                <a:sym typeface="Symbol" pitchFamily="18" charset="2"/>
              </a:rPr>
              <a:t>1</a:t>
            </a:r>
          </a:p>
        </p:txBody>
      </p:sp>
      <p:sp>
        <p:nvSpPr>
          <p:cNvPr id="24597" name="Rectangle 19"/>
          <p:cNvSpPr>
            <a:spLocks noChangeArrowheads="1"/>
          </p:cNvSpPr>
          <p:nvPr/>
        </p:nvSpPr>
        <p:spPr bwMode="auto">
          <a:xfrm>
            <a:off x="6629400" y="22860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24598" name="Rectangle 20"/>
          <p:cNvSpPr>
            <a:spLocks noChangeArrowheads="1"/>
          </p:cNvSpPr>
          <p:nvPr/>
        </p:nvSpPr>
        <p:spPr bwMode="auto">
          <a:xfrm>
            <a:off x="7086600" y="22860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24599" name="Rectangle 21"/>
          <p:cNvSpPr>
            <a:spLocks noChangeArrowheads="1"/>
          </p:cNvSpPr>
          <p:nvPr/>
        </p:nvSpPr>
        <p:spPr bwMode="auto">
          <a:xfrm>
            <a:off x="6629400" y="2895600"/>
            <a:ext cx="457200" cy="609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solidFill>
                  <a:schemeClr val="hlink"/>
                </a:solidFill>
                <a:latin typeface="Helvetica" pitchFamily="34" charset="0"/>
                <a:sym typeface="Symbol" pitchFamily="18" charset="2"/>
              </a:rPr>
              <a:t></a:t>
            </a:r>
          </a:p>
          <a:p>
            <a:pPr algn="ctr" eaLnBrk="0" hangingPunct="0"/>
            <a:r>
              <a:rPr lang="en-US" sz="1800" b="1" i="1">
                <a:solidFill>
                  <a:schemeClr val="hlink"/>
                </a:solidFill>
                <a:latin typeface="Helvetica" pitchFamily="34" charset="0"/>
                <a:sym typeface="Symbol" pitchFamily="18" charset="2"/>
              </a:rPr>
              <a:t></a:t>
            </a:r>
          </a:p>
        </p:txBody>
      </p:sp>
      <p:sp>
        <p:nvSpPr>
          <p:cNvPr id="24600" name="Rectangle 22"/>
          <p:cNvSpPr>
            <a:spLocks noChangeArrowheads="1"/>
          </p:cNvSpPr>
          <p:nvPr/>
        </p:nvSpPr>
        <p:spPr bwMode="auto">
          <a:xfrm>
            <a:off x="7086600" y="2895600"/>
            <a:ext cx="457200" cy="609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a:solidFill>
                  <a:schemeClr val="hlink"/>
                </a:solidFill>
                <a:latin typeface="Helvetica" pitchFamily="34" charset="0"/>
                <a:sym typeface="Symbol" pitchFamily="18" charset="2"/>
              </a:rPr>
              <a:t>a</a:t>
            </a:r>
          </a:p>
          <a:p>
            <a:pPr algn="ctr" eaLnBrk="0" hangingPunct="0"/>
            <a:r>
              <a:rPr lang="en-US" sz="1800" b="1">
                <a:solidFill>
                  <a:schemeClr val="hlink"/>
                </a:solidFill>
                <a:latin typeface="Helvetica" pitchFamily="34" charset="0"/>
                <a:sym typeface="Symbol" pitchFamily="18" charset="2"/>
              </a:rPr>
              <a:t>a</a:t>
            </a:r>
            <a:endParaRPr lang="en-US" sz="1800" b="1" i="1">
              <a:solidFill>
                <a:schemeClr val="hlink"/>
              </a:solidFill>
              <a:latin typeface="Helvetica" pitchFamily="34" charset="0"/>
              <a:sym typeface="Symbol" pitchFamily="18" charset="2"/>
            </a:endParaRPr>
          </a:p>
        </p:txBody>
      </p:sp>
      <p:sp>
        <p:nvSpPr>
          <p:cNvPr id="24601" name="Rectangle 23"/>
          <p:cNvSpPr>
            <a:spLocks noChangeArrowheads="1"/>
          </p:cNvSpPr>
          <p:nvPr/>
        </p:nvSpPr>
        <p:spPr bwMode="auto">
          <a:xfrm>
            <a:off x="7543800" y="2286000"/>
            <a:ext cx="457200" cy="5334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C</a:t>
            </a:r>
          </a:p>
        </p:txBody>
      </p:sp>
      <p:sp>
        <p:nvSpPr>
          <p:cNvPr id="24602" name="Rectangle 24"/>
          <p:cNvSpPr>
            <a:spLocks noChangeArrowheads="1"/>
          </p:cNvSpPr>
          <p:nvPr/>
        </p:nvSpPr>
        <p:spPr bwMode="auto">
          <a:xfrm>
            <a:off x="7543800" y="2895600"/>
            <a:ext cx="457200" cy="6096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a:solidFill>
                  <a:schemeClr val="hlink"/>
                </a:solidFill>
                <a:latin typeface="Helvetica" pitchFamily="34" charset="0"/>
                <a:sym typeface="Symbol" pitchFamily="18" charset="2"/>
              </a:rPr>
              <a:t></a:t>
            </a:r>
          </a:p>
          <a:p>
            <a:pPr algn="ctr" eaLnBrk="0" hangingPunct="0"/>
            <a:r>
              <a:rPr lang="en-US" sz="1800" b="1" i="1">
                <a:solidFill>
                  <a:schemeClr val="hlink"/>
                </a:solidFill>
                <a:latin typeface="Helvetica" pitchFamily="34" charset="0"/>
                <a:sym typeface="Symbol" pitchFamily="18" charset="2"/>
              </a:rPr>
              <a:t></a:t>
            </a:r>
          </a:p>
        </p:txBody>
      </p:sp>
      <p:sp>
        <p:nvSpPr>
          <p:cNvPr id="24603" name="Text Box 25"/>
          <p:cNvSpPr txBox="1">
            <a:spLocks noChangeArrowheads="1"/>
          </p:cNvSpPr>
          <p:nvPr/>
        </p:nvSpPr>
        <p:spPr bwMode="auto">
          <a:xfrm>
            <a:off x="1570038" y="4967288"/>
            <a:ext cx="322262" cy="519112"/>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r</a:t>
            </a:r>
          </a:p>
        </p:txBody>
      </p:sp>
      <p:sp>
        <p:nvSpPr>
          <p:cNvPr id="24604" name="Text Box 26"/>
          <p:cNvSpPr txBox="1">
            <a:spLocks noChangeArrowheads="1"/>
          </p:cNvSpPr>
          <p:nvPr/>
        </p:nvSpPr>
        <p:spPr bwMode="auto">
          <a:xfrm>
            <a:off x="3768725" y="3367088"/>
            <a:ext cx="382588" cy="519112"/>
          </a:xfrm>
          <a:prstGeom prst="rect">
            <a:avLst/>
          </a:prstGeom>
          <a:noFill/>
          <a:ln w="9525">
            <a:noFill/>
            <a:miter lim="800000"/>
            <a:headEnd/>
            <a:tailEnd/>
          </a:ln>
        </p:spPr>
        <p:txBody>
          <a:bodyPr wrap="none" anchor="ctr">
            <a:spAutoFit/>
          </a:bodyPr>
          <a:lstStyle/>
          <a:p>
            <a:pPr algn="ctr" eaLnBrk="0" hangingPunct="0">
              <a:spcBef>
                <a:spcPct val="50000"/>
              </a:spcBef>
            </a:pPr>
            <a:r>
              <a:rPr lang="en-US" sz="2800" b="1" i="1">
                <a:latin typeface="Helvetica" pitchFamily="34" charset="0"/>
              </a:rPr>
              <a:t>s</a:t>
            </a:r>
          </a:p>
        </p:txBody>
      </p:sp>
      <p:sp>
        <p:nvSpPr>
          <p:cNvPr id="24605" name="Line 27"/>
          <p:cNvSpPr>
            <a:spLocks noChangeShapeType="1"/>
          </p:cNvSpPr>
          <p:nvPr/>
        </p:nvSpPr>
        <p:spPr bwMode="auto">
          <a:xfrm>
            <a:off x="5867400" y="2971800"/>
            <a:ext cx="609600" cy="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dirty="0" smtClean="0"/>
              <a:t>Division Operation</a:t>
            </a:r>
          </a:p>
        </p:txBody>
      </p:sp>
      <p:sp>
        <p:nvSpPr>
          <p:cNvPr id="25606" name="Rectangle 3"/>
          <p:cNvSpPr>
            <a:spLocks noGrp="1" noChangeArrowheads="1"/>
          </p:cNvSpPr>
          <p:nvPr>
            <p:ph type="body" idx="1"/>
          </p:nvPr>
        </p:nvSpPr>
        <p:spPr>
          <a:xfrm>
            <a:off x="685800" y="1676400"/>
            <a:ext cx="8077200" cy="4572000"/>
          </a:xfrm>
        </p:spPr>
        <p:txBody>
          <a:bodyPr>
            <a:normAutofit lnSpcReduction="10000"/>
          </a:bodyPr>
          <a:lstStyle/>
          <a:p>
            <a:pPr eaLnBrk="1" hangingPunct="1"/>
            <a:r>
              <a:rPr lang="en-US" sz="2000" dirty="0" smtClean="0"/>
              <a:t>Property </a:t>
            </a:r>
          </a:p>
          <a:p>
            <a:pPr lvl="1" eaLnBrk="1" hangingPunct="1"/>
            <a:r>
              <a:rPr lang="en-US" sz="1800" dirty="0" smtClean="0"/>
              <a:t>Let </a:t>
            </a:r>
            <a:r>
              <a:rPr lang="en-US" sz="1800" i="1" dirty="0" smtClean="0"/>
              <a:t>q = r </a:t>
            </a:r>
            <a:r>
              <a:rPr lang="en-US" sz="1800" i="1" dirty="0" smtClean="0">
                <a:sym typeface="Symbol" pitchFamily="18" charset="2"/>
              </a:rPr>
              <a:t> </a:t>
            </a:r>
            <a:r>
              <a:rPr lang="en-US" sz="1800" dirty="0" smtClean="0">
                <a:sym typeface="Symbol" pitchFamily="18" charset="2"/>
              </a:rPr>
              <a:t></a:t>
            </a:r>
            <a:r>
              <a:rPr lang="en-US" sz="1800" i="1" dirty="0" smtClean="0"/>
              <a:t> s</a:t>
            </a:r>
            <a:endParaRPr lang="en-US" sz="1800" dirty="0" smtClean="0"/>
          </a:p>
          <a:p>
            <a:pPr lvl="1" eaLnBrk="1" hangingPunct="1"/>
            <a:r>
              <a:rPr lang="en-US" sz="1800" dirty="0" smtClean="0"/>
              <a:t>Then </a:t>
            </a:r>
            <a:r>
              <a:rPr lang="en-US" sz="1800" i="1" dirty="0" smtClean="0"/>
              <a:t>q</a:t>
            </a:r>
            <a:r>
              <a:rPr lang="en-US" sz="1800" dirty="0" smtClean="0"/>
              <a:t> is the largest relation satisfying </a:t>
            </a:r>
            <a:r>
              <a:rPr lang="en-US" sz="1800" i="1" dirty="0" smtClean="0"/>
              <a:t>q</a:t>
            </a:r>
            <a:r>
              <a:rPr lang="en-US" sz="1800" dirty="0" smtClean="0"/>
              <a:t> x </a:t>
            </a:r>
            <a:r>
              <a:rPr lang="en-US" sz="1800" i="1" dirty="0" smtClean="0"/>
              <a:t>s</a:t>
            </a:r>
            <a:r>
              <a:rPr lang="en-US" sz="1800" dirty="0" smtClean="0"/>
              <a:t> </a:t>
            </a:r>
            <a:r>
              <a:rPr lang="en-US" sz="1800" dirty="0" smtClean="0">
                <a:sym typeface="Symbol" pitchFamily="18" charset="2"/>
              </a:rPr>
              <a:t> </a:t>
            </a:r>
            <a:r>
              <a:rPr lang="en-US" sz="1800" i="1" dirty="0" smtClean="0">
                <a:sym typeface="Symbol" pitchFamily="18" charset="2"/>
              </a:rPr>
              <a:t>r</a:t>
            </a:r>
            <a:endParaRPr lang="en-US" sz="1800" dirty="0" smtClean="0">
              <a:sym typeface="Symbol" pitchFamily="18" charset="2"/>
            </a:endParaRPr>
          </a:p>
          <a:p>
            <a:pPr eaLnBrk="1" hangingPunct="1"/>
            <a:r>
              <a:rPr lang="en-US" sz="2000" dirty="0" smtClean="0"/>
              <a:t>Definition in terms of the basic algebra operation</a:t>
            </a:r>
            <a:br>
              <a:rPr lang="en-US" sz="2000" dirty="0" smtClean="0"/>
            </a:br>
            <a:r>
              <a:rPr lang="en-US" sz="2000" dirty="0" smtClean="0"/>
              <a:t>Let </a:t>
            </a:r>
            <a:r>
              <a:rPr lang="en-US" sz="2000" i="1" dirty="0" smtClean="0"/>
              <a:t>r(R)</a:t>
            </a:r>
            <a:r>
              <a:rPr lang="en-US" sz="2000" dirty="0" smtClean="0"/>
              <a:t> and </a:t>
            </a:r>
            <a:r>
              <a:rPr lang="en-US" sz="2000" i="1" dirty="0" smtClean="0"/>
              <a:t>s(S)</a:t>
            </a:r>
            <a:r>
              <a:rPr lang="en-US" sz="2000" dirty="0" smtClean="0"/>
              <a:t> be relations, and let </a:t>
            </a:r>
            <a:r>
              <a:rPr lang="en-US" sz="2000" i="1" dirty="0" smtClean="0"/>
              <a:t>S </a:t>
            </a:r>
            <a:r>
              <a:rPr lang="en-US" sz="2000" dirty="0" smtClean="0"/>
              <a:t> </a:t>
            </a:r>
            <a:r>
              <a:rPr lang="en-US" sz="2000" dirty="0" smtClean="0">
                <a:sym typeface="Symbol" pitchFamily="18" charset="2"/>
              </a:rPr>
              <a:t> </a:t>
            </a:r>
            <a:r>
              <a:rPr lang="en-US" sz="2000" i="1" dirty="0" smtClean="0">
                <a:sym typeface="Symbol" pitchFamily="18" charset="2"/>
              </a:rPr>
              <a:t>R</a:t>
            </a:r>
            <a:endParaRPr lang="en-US" sz="2000" dirty="0" smtClean="0">
              <a:sym typeface="Symbol" pitchFamily="18" charset="2"/>
            </a:endParaRPr>
          </a:p>
          <a:p>
            <a:pPr eaLnBrk="1" hangingPunct="1"/>
            <a:endParaRPr lang="en-US" sz="2000" dirty="0" smtClean="0">
              <a:sym typeface="Symbol" pitchFamily="18" charset="2"/>
            </a:endParaRPr>
          </a:p>
          <a:p>
            <a:pPr eaLnBrk="1" hangingPunct="1">
              <a:buFont typeface="Wingdings" pitchFamily="2" charset="2"/>
              <a:buNone/>
            </a:pPr>
            <a:r>
              <a:rPr lang="en-US" sz="2000" dirty="0" smtClean="0">
                <a:sym typeface="Symbol" pitchFamily="18" charset="2"/>
              </a:rPr>
              <a:t>	</a:t>
            </a:r>
            <a:r>
              <a:rPr lang="en-US" sz="2000" i="1" dirty="0" smtClean="0">
                <a:sym typeface="Symbol" pitchFamily="18" charset="2"/>
              </a:rPr>
              <a:t>r</a:t>
            </a:r>
            <a:r>
              <a:rPr lang="en-US" sz="2000" dirty="0" smtClean="0">
                <a:sym typeface="Symbol" pitchFamily="18" charset="2"/>
              </a:rPr>
              <a:t>  </a:t>
            </a:r>
            <a:r>
              <a:rPr lang="en-US" sz="2000" i="1" dirty="0" smtClean="0">
                <a:sym typeface="Symbol" pitchFamily="18" charset="2"/>
              </a:rPr>
              <a:t>s</a:t>
            </a:r>
            <a:r>
              <a:rPr lang="en-US" sz="2000" dirty="0" smtClean="0">
                <a:sym typeface="Symbol" pitchFamily="18" charset="2"/>
              </a:rPr>
              <a:t> = </a:t>
            </a:r>
            <a:r>
              <a:rPr lang="en-US" i="1" baseline="-25000" dirty="0" smtClean="0">
                <a:sym typeface="Symbol" pitchFamily="18" charset="2"/>
              </a:rPr>
              <a:t>R-S</a:t>
            </a:r>
            <a:r>
              <a:rPr lang="en-US" sz="2000" dirty="0" smtClean="0">
                <a:sym typeface="Symbol" pitchFamily="18" charset="2"/>
              </a:rPr>
              <a:t> (</a:t>
            </a:r>
            <a:r>
              <a:rPr lang="en-US" sz="2000" i="1" dirty="0" smtClean="0">
                <a:sym typeface="Symbol" pitchFamily="18" charset="2"/>
              </a:rPr>
              <a:t>r</a:t>
            </a:r>
            <a:r>
              <a:rPr lang="en-US" sz="2000" dirty="0" smtClean="0">
                <a:sym typeface="Symbol" pitchFamily="18" charset="2"/>
              </a:rPr>
              <a:t>)</a:t>
            </a:r>
            <a:r>
              <a:rPr lang="en-US" sz="2000" dirty="0" smtClean="0"/>
              <a:t> –</a:t>
            </a:r>
            <a:r>
              <a:rPr lang="en-US" sz="2000" dirty="0" smtClean="0">
                <a:sym typeface="Symbol" pitchFamily="18" charset="2"/>
              </a:rPr>
              <a:t></a:t>
            </a:r>
            <a:r>
              <a:rPr lang="en-US" i="1" baseline="-25000" dirty="0" smtClean="0">
                <a:sym typeface="Symbol" pitchFamily="18" charset="2"/>
              </a:rPr>
              <a:t>R-S</a:t>
            </a:r>
            <a:r>
              <a:rPr lang="en-US" sz="2000" dirty="0" smtClean="0">
                <a:sym typeface="Symbol" pitchFamily="18" charset="2"/>
              </a:rPr>
              <a:t> ( (</a:t>
            </a:r>
            <a:r>
              <a:rPr lang="en-US" i="1" baseline="-25000" dirty="0" smtClean="0">
                <a:sym typeface="Symbol" pitchFamily="18" charset="2"/>
              </a:rPr>
              <a:t>R-S</a:t>
            </a:r>
            <a:r>
              <a:rPr lang="en-US" sz="2000" i="1" dirty="0" smtClean="0">
                <a:sym typeface="Symbol" pitchFamily="18" charset="2"/>
              </a:rPr>
              <a:t> </a:t>
            </a:r>
            <a:r>
              <a:rPr lang="en-US" sz="2000" dirty="0" smtClean="0">
                <a:sym typeface="Symbol" pitchFamily="18" charset="2"/>
              </a:rPr>
              <a:t>(</a:t>
            </a:r>
            <a:r>
              <a:rPr lang="en-US" sz="2000" i="1" dirty="0" smtClean="0">
                <a:sym typeface="Symbol" pitchFamily="18" charset="2"/>
              </a:rPr>
              <a:t>r</a:t>
            </a:r>
            <a:r>
              <a:rPr lang="en-US" sz="2000" dirty="0" smtClean="0">
                <a:sym typeface="Symbol" pitchFamily="18" charset="2"/>
              </a:rPr>
              <a:t>)</a:t>
            </a:r>
            <a:r>
              <a:rPr lang="en-US" sz="2000" dirty="0" smtClean="0"/>
              <a:t> x </a:t>
            </a:r>
            <a:r>
              <a:rPr lang="en-US" sz="2000" i="1" dirty="0" smtClean="0"/>
              <a:t>s</a:t>
            </a:r>
            <a:r>
              <a:rPr lang="en-US" sz="2000" dirty="0" smtClean="0"/>
              <a:t>) – </a:t>
            </a:r>
            <a:r>
              <a:rPr lang="en-US" sz="2000" dirty="0" smtClean="0">
                <a:sym typeface="Symbol" pitchFamily="18" charset="2"/>
              </a:rPr>
              <a:t></a:t>
            </a:r>
            <a:r>
              <a:rPr lang="en-US" i="1" baseline="-25000" dirty="0" smtClean="0">
                <a:sym typeface="Symbol" pitchFamily="18" charset="2"/>
              </a:rPr>
              <a:t>R-S,S</a:t>
            </a:r>
            <a:r>
              <a:rPr lang="en-US" sz="2000" dirty="0" smtClean="0">
                <a:sym typeface="Symbol" pitchFamily="18" charset="2"/>
              </a:rPr>
              <a:t>(</a:t>
            </a:r>
            <a:r>
              <a:rPr lang="en-US" sz="2000" i="1" dirty="0" smtClean="0">
                <a:sym typeface="Symbol" pitchFamily="18" charset="2"/>
              </a:rPr>
              <a:t>r</a:t>
            </a:r>
            <a:r>
              <a:rPr lang="en-US" sz="2000" dirty="0" smtClean="0">
                <a:sym typeface="Symbol" pitchFamily="18" charset="2"/>
              </a:rPr>
              <a:t>))</a:t>
            </a:r>
            <a:br>
              <a:rPr lang="en-US" sz="2000" dirty="0" smtClean="0">
                <a:sym typeface="Symbol" pitchFamily="18" charset="2"/>
              </a:rPr>
            </a:br>
            <a:endParaRPr lang="en-US" sz="2000" dirty="0" smtClean="0">
              <a:sym typeface="Symbol" pitchFamily="18" charset="2"/>
            </a:endParaRPr>
          </a:p>
          <a:p>
            <a:pPr eaLnBrk="1" hangingPunct="1">
              <a:buFont typeface="Wingdings" pitchFamily="2" charset="2"/>
              <a:buNone/>
            </a:pPr>
            <a:r>
              <a:rPr lang="en-US" sz="2000" dirty="0" smtClean="0">
                <a:sym typeface="Symbol" pitchFamily="18" charset="2"/>
              </a:rPr>
              <a:t>	To see why</a:t>
            </a:r>
          </a:p>
          <a:p>
            <a:pPr lvl="1" eaLnBrk="1" hangingPunct="1"/>
            <a:r>
              <a:rPr lang="en-US" sz="1800" dirty="0" smtClean="0">
                <a:sym typeface="Symbol" pitchFamily="18" charset="2"/>
              </a:rPr>
              <a:t></a:t>
            </a:r>
            <a:r>
              <a:rPr lang="en-US" sz="2400" i="1" baseline="-25000" dirty="0" smtClean="0">
                <a:sym typeface="Symbol" pitchFamily="18" charset="2"/>
              </a:rPr>
              <a:t>R-S,S</a:t>
            </a:r>
            <a:r>
              <a:rPr lang="en-US" sz="1800" dirty="0" smtClean="0">
                <a:sym typeface="Symbol" pitchFamily="18" charset="2"/>
              </a:rPr>
              <a:t>(</a:t>
            </a:r>
            <a:r>
              <a:rPr lang="en-US" sz="1800" i="1" dirty="0" smtClean="0">
                <a:sym typeface="Symbol" pitchFamily="18" charset="2"/>
              </a:rPr>
              <a:t>r</a:t>
            </a:r>
            <a:r>
              <a:rPr lang="en-US" sz="1800" dirty="0" smtClean="0">
                <a:sym typeface="Symbol" pitchFamily="18" charset="2"/>
              </a:rPr>
              <a:t>) simply reorders attributes of </a:t>
            </a:r>
            <a:r>
              <a:rPr lang="en-US" sz="1800" i="1" dirty="0" smtClean="0">
                <a:sym typeface="Symbol" pitchFamily="18" charset="2"/>
              </a:rPr>
              <a:t>r</a:t>
            </a:r>
            <a:br>
              <a:rPr lang="en-US" sz="1800" i="1" dirty="0" smtClean="0">
                <a:sym typeface="Symbol" pitchFamily="18" charset="2"/>
              </a:rPr>
            </a:br>
            <a:endParaRPr lang="en-US" sz="1800" i="1" dirty="0" smtClean="0">
              <a:sym typeface="Symbol" pitchFamily="18" charset="2"/>
            </a:endParaRPr>
          </a:p>
          <a:p>
            <a:pPr lvl="1" eaLnBrk="1" hangingPunct="1"/>
            <a:r>
              <a:rPr lang="en-US" sz="1800" dirty="0" smtClean="0">
                <a:sym typeface="Symbol" pitchFamily="18" charset="2"/>
              </a:rPr>
              <a:t></a:t>
            </a:r>
            <a:r>
              <a:rPr lang="en-US" sz="2400" i="1" baseline="-25000" dirty="0" smtClean="0">
                <a:sym typeface="Symbol" pitchFamily="18" charset="2"/>
              </a:rPr>
              <a:t>R-S</a:t>
            </a:r>
            <a:r>
              <a:rPr lang="en-US" sz="1800" dirty="0" smtClean="0">
                <a:sym typeface="Symbol" pitchFamily="18" charset="2"/>
              </a:rPr>
              <a:t>(</a:t>
            </a:r>
            <a:r>
              <a:rPr lang="en-US" sz="2400" i="1" baseline="-25000" dirty="0" smtClean="0">
                <a:sym typeface="Symbol" pitchFamily="18" charset="2"/>
              </a:rPr>
              <a:t>R-S</a:t>
            </a:r>
            <a:r>
              <a:rPr lang="en-US" sz="1800" i="1" dirty="0" smtClean="0">
                <a:sym typeface="Symbol" pitchFamily="18" charset="2"/>
              </a:rPr>
              <a:t> </a:t>
            </a:r>
            <a:r>
              <a:rPr lang="en-US" sz="1800" dirty="0" smtClean="0">
                <a:sym typeface="Symbol" pitchFamily="18" charset="2"/>
              </a:rPr>
              <a:t>(</a:t>
            </a:r>
            <a:r>
              <a:rPr lang="en-US" sz="1800" i="1" dirty="0" smtClean="0">
                <a:sym typeface="Symbol" pitchFamily="18" charset="2"/>
              </a:rPr>
              <a:t>r</a:t>
            </a:r>
            <a:r>
              <a:rPr lang="en-US" sz="1800" dirty="0" smtClean="0">
                <a:sym typeface="Symbol" pitchFamily="18" charset="2"/>
              </a:rPr>
              <a:t>)</a:t>
            </a:r>
            <a:r>
              <a:rPr lang="en-US" sz="1800" dirty="0" smtClean="0"/>
              <a:t> x </a:t>
            </a:r>
            <a:r>
              <a:rPr lang="en-US" sz="1800" i="1" dirty="0" smtClean="0"/>
              <a:t>s</a:t>
            </a:r>
            <a:r>
              <a:rPr lang="en-US" sz="1800" dirty="0" smtClean="0"/>
              <a:t>) – </a:t>
            </a:r>
            <a:r>
              <a:rPr lang="en-US" sz="1800" dirty="0" smtClean="0">
                <a:sym typeface="Symbol" pitchFamily="18" charset="2"/>
              </a:rPr>
              <a:t></a:t>
            </a:r>
            <a:r>
              <a:rPr lang="en-US" sz="2400" i="1" baseline="-25000" dirty="0" smtClean="0">
                <a:sym typeface="Symbol" pitchFamily="18" charset="2"/>
              </a:rPr>
              <a:t>R-S,S</a:t>
            </a:r>
            <a:r>
              <a:rPr lang="en-US" sz="1800" dirty="0" smtClean="0">
                <a:sym typeface="Symbol" pitchFamily="18" charset="2"/>
              </a:rPr>
              <a:t>(</a:t>
            </a:r>
            <a:r>
              <a:rPr lang="en-US" sz="1800" i="1" dirty="0" smtClean="0">
                <a:sym typeface="Symbol" pitchFamily="18" charset="2"/>
              </a:rPr>
              <a:t>r</a:t>
            </a:r>
            <a:r>
              <a:rPr lang="en-US" sz="1800" dirty="0" smtClean="0">
                <a:sym typeface="Symbol" pitchFamily="18" charset="2"/>
              </a:rPr>
              <a:t>)) gives those </a:t>
            </a:r>
            <a:r>
              <a:rPr lang="en-US" sz="1800" dirty="0" err="1" smtClean="0">
                <a:sym typeface="Symbol" pitchFamily="18" charset="2"/>
              </a:rPr>
              <a:t>tuples</a:t>
            </a:r>
            <a:r>
              <a:rPr lang="en-US" sz="1800" dirty="0" smtClean="0">
                <a:sym typeface="Symbol" pitchFamily="18" charset="2"/>
              </a:rPr>
              <a:t> t in </a:t>
            </a:r>
            <a:br>
              <a:rPr lang="en-US" sz="1800" dirty="0" smtClean="0">
                <a:sym typeface="Symbol" pitchFamily="18" charset="2"/>
              </a:rPr>
            </a:br>
            <a:r>
              <a:rPr lang="en-US" sz="1800" dirty="0" smtClean="0">
                <a:sym typeface="Symbol" pitchFamily="18" charset="2"/>
              </a:rPr>
              <a:t/>
            </a:r>
            <a:br>
              <a:rPr lang="en-US" sz="1800" dirty="0" smtClean="0">
                <a:sym typeface="Symbol" pitchFamily="18" charset="2"/>
              </a:rPr>
            </a:br>
            <a:r>
              <a:rPr lang="en-US" sz="1800" dirty="0" smtClean="0">
                <a:sym typeface="Symbol" pitchFamily="18" charset="2"/>
              </a:rPr>
              <a:t> </a:t>
            </a:r>
            <a:r>
              <a:rPr lang="en-US" sz="2400" i="1" baseline="-25000" dirty="0" smtClean="0">
                <a:sym typeface="Symbol" pitchFamily="18" charset="2"/>
              </a:rPr>
              <a:t>R-S</a:t>
            </a:r>
            <a:r>
              <a:rPr lang="en-US" sz="1800" i="1" dirty="0" smtClean="0">
                <a:sym typeface="Symbol" pitchFamily="18" charset="2"/>
              </a:rPr>
              <a:t> </a:t>
            </a:r>
            <a:r>
              <a:rPr lang="en-US" sz="1800" dirty="0" smtClean="0">
                <a:sym typeface="Symbol" pitchFamily="18" charset="2"/>
              </a:rPr>
              <a:t>(</a:t>
            </a:r>
            <a:r>
              <a:rPr lang="en-US" sz="1800" i="1" dirty="0" smtClean="0">
                <a:sym typeface="Symbol" pitchFamily="18" charset="2"/>
              </a:rPr>
              <a:t>r</a:t>
            </a:r>
            <a:r>
              <a:rPr lang="en-US" sz="1800" dirty="0" smtClean="0">
                <a:sym typeface="Symbol" pitchFamily="18" charset="2"/>
              </a:rPr>
              <a:t>)</a:t>
            </a:r>
            <a:r>
              <a:rPr lang="en-US" sz="1800" dirty="0" smtClean="0"/>
              <a:t> such that for some </a:t>
            </a:r>
            <a:r>
              <a:rPr lang="en-US" sz="1800" dirty="0" err="1" smtClean="0"/>
              <a:t>tuple</a:t>
            </a:r>
            <a:r>
              <a:rPr lang="en-US" sz="1800" dirty="0" smtClean="0"/>
              <a:t> </a:t>
            </a:r>
            <a:r>
              <a:rPr lang="en-US" sz="1800" i="1" dirty="0" smtClean="0"/>
              <a:t>u </a:t>
            </a:r>
            <a:r>
              <a:rPr lang="en-US" sz="1800" dirty="0" smtClean="0">
                <a:sym typeface="Symbol" pitchFamily="18" charset="2"/>
              </a:rPr>
              <a:t> </a:t>
            </a:r>
            <a:r>
              <a:rPr lang="en-US" sz="1800" i="1" dirty="0" smtClean="0">
                <a:sym typeface="Symbol" pitchFamily="18" charset="2"/>
              </a:rPr>
              <a:t>s, </a:t>
            </a:r>
            <a:r>
              <a:rPr lang="en-US" sz="1800" i="1" dirty="0" err="1" smtClean="0">
                <a:sym typeface="Symbol" pitchFamily="18" charset="2"/>
              </a:rPr>
              <a:t>tu</a:t>
            </a:r>
            <a:r>
              <a:rPr lang="en-US" sz="1800" i="1" dirty="0" smtClean="0">
                <a:sym typeface="Symbol" pitchFamily="18" charset="2"/>
              </a:rPr>
              <a:t> </a:t>
            </a:r>
            <a:r>
              <a:rPr lang="en-US" sz="1800" dirty="0" smtClean="0">
                <a:sym typeface="Symbol" pitchFamily="18" charset="2"/>
              </a:rPr>
              <a:t> </a:t>
            </a:r>
            <a:r>
              <a:rPr lang="en-US" sz="1800" i="1" dirty="0" smtClean="0">
                <a:sym typeface="Symbol" pitchFamily="18" charset="2"/>
              </a:rPr>
              <a:t>r</a:t>
            </a:r>
            <a:r>
              <a:rPr lang="en-US" sz="1800" dirty="0" smtClean="0">
                <a:sym typeface="Symbol" pitchFamily="18" charset="2"/>
              </a:rPr>
              <a:t>.</a:t>
            </a:r>
          </a:p>
          <a:p>
            <a:pPr eaLnBrk="1" hangingPunct="1"/>
            <a:endParaRPr lang="en-US" sz="2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normAutofit/>
          </a:bodyPr>
          <a:lstStyle/>
          <a:p>
            <a:pPr eaLnBrk="1" hangingPunct="1"/>
            <a:r>
              <a:rPr lang="en-US" sz="4000" b="1" dirty="0" smtClean="0"/>
              <a:t>Tables Used in Coming Examples</a:t>
            </a:r>
          </a:p>
        </p:txBody>
      </p:sp>
      <p:sp>
        <p:nvSpPr>
          <p:cNvPr id="34822" name="Rectangle 3"/>
          <p:cNvSpPr>
            <a:spLocks noGrp="1" noChangeArrowheads="1"/>
          </p:cNvSpPr>
          <p:nvPr>
            <p:ph type="body" idx="1"/>
          </p:nvPr>
        </p:nvSpPr>
        <p:spPr>
          <a:xfrm>
            <a:off x="1447800" y="2133600"/>
            <a:ext cx="1130300" cy="447675"/>
          </a:xfrm>
        </p:spPr>
        <p:txBody>
          <a:bodyPr>
            <a:normAutofit fontScale="85000" lnSpcReduction="20000"/>
          </a:bodyPr>
          <a:lstStyle/>
          <a:p>
            <a:pPr eaLnBrk="1" hangingPunct="1">
              <a:buFont typeface="Wingdings" pitchFamily="2" charset="2"/>
              <a:buNone/>
            </a:pPr>
            <a:r>
              <a:rPr lang="en-US" b="1" i="1" dirty="0" smtClean="0"/>
              <a:t>loan</a:t>
            </a:r>
            <a:endParaRPr lang="en-US" b="1" dirty="0" smtClean="0"/>
          </a:p>
        </p:txBody>
      </p:sp>
      <p:sp>
        <p:nvSpPr>
          <p:cNvPr id="34823" name="Rectangle 4"/>
          <p:cNvSpPr>
            <a:spLocks noChangeArrowheads="1"/>
          </p:cNvSpPr>
          <p:nvPr/>
        </p:nvSpPr>
        <p:spPr bwMode="auto">
          <a:xfrm>
            <a:off x="1219200" y="4191000"/>
            <a:ext cx="1816100" cy="485775"/>
          </a:xfrm>
          <a:prstGeom prst="rect">
            <a:avLst/>
          </a:prstGeom>
          <a:noFill/>
          <a:ln w="9525">
            <a:noFill/>
            <a:miter lim="800000"/>
            <a:headEnd/>
            <a:tailEnd/>
          </a:ln>
        </p:spPr>
        <p:txBody>
          <a:bodyPr/>
          <a:lstStyle/>
          <a:p>
            <a:pPr marL="342900" indent="-342900" eaLnBrk="0" hangingPunct="0">
              <a:spcBef>
                <a:spcPct val="35000"/>
              </a:spcBef>
              <a:buClr>
                <a:schemeClr val="tx2"/>
              </a:buClr>
              <a:buSzPct val="90000"/>
              <a:buFont typeface="Monotype Sorts" pitchFamily="2" charset="2"/>
              <a:buNone/>
            </a:pPr>
            <a:r>
              <a:rPr kumimoji="1" lang="en-US" sz="2700" b="1" i="1" dirty="0"/>
              <a:t>borrower</a:t>
            </a:r>
            <a:endParaRPr kumimoji="1" lang="en-US" sz="2700" b="1" dirty="0"/>
          </a:p>
        </p:txBody>
      </p:sp>
      <p:grpSp>
        <p:nvGrpSpPr>
          <p:cNvPr id="2" name="Group 5"/>
          <p:cNvGrpSpPr>
            <a:grpSpLocks/>
          </p:cNvGrpSpPr>
          <p:nvPr/>
        </p:nvGrpSpPr>
        <p:grpSpPr bwMode="auto">
          <a:xfrm>
            <a:off x="381000" y="4648200"/>
            <a:ext cx="3276600" cy="1219200"/>
            <a:chOff x="1536" y="2576"/>
            <a:chExt cx="2064" cy="768"/>
          </a:xfrm>
        </p:grpSpPr>
        <p:sp>
          <p:nvSpPr>
            <p:cNvPr id="34833" name="Rectangle 6"/>
            <p:cNvSpPr>
              <a:spLocks noChangeArrowheads="1"/>
            </p:cNvSpPr>
            <p:nvPr/>
          </p:nvSpPr>
          <p:spPr bwMode="auto">
            <a:xfrm>
              <a:off x="1536" y="2576"/>
              <a:ext cx="1056"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customer-name</a:t>
              </a:r>
              <a:endParaRPr lang="en-US" sz="1800" b="1" dirty="0">
                <a:latin typeface="Helvetica" pitchFamily="34" charset="0"/>
              </a:endParaRPr>
            </a:p>
          </p:txBody>
        </p:sp>
        <p:sp>
          <p:nvSpPr>
            <p:cNvPr id="34834" name="Rectangle 7"/>
            <p:cNvSpPr>
              <a:spLocks noChangeArrowheads="1"/>
            </p:cNvSpPr>
            <p:nvPr/>
          </p:nvSpPr>
          <p:spPr bwMode="auto">
            <a:xfrm>
              <a:off x="2592" y="2576"/>
              <a:ext cx="1008"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loan-number</a:t>
              </a:r>
              <a:endParaRPr lang="en-US" sz="1800" b="1" dirty="0">
                <a:latin typeface="Helvetica" pitchFamily="34" charset="0"/>
              </a:endParaRPr>
            </a:p>
          </p:txBody>
        </p:sp>
        <p:sp>
          <p:nvSpPr>
            <p:cNvPr id="34835" name="Rectangle 8"/>
            <p:cNvSpPr>
              <a:spLocks noChangeArrowheads="1"/>
            </p:cNvSpPr>
            <p:nvPr/>
          </p:nvSpPr>
          <p:spPr bwMode="auto">
            <a:xfrm>
              <a:off x="1536" y="2816"/>
              <a:ext cx="1056" cy="528"/>
            </a:xfrm>
            <a:prstGeom prst="rect">
              <a:avLst/>
            </a:prstGeom>
            <a:solidFill>
              <a:schemeClr val="bg1"/>
            </a:solidFill>
            <a:ln w="9525">
              <a:solidFill>
                <a:schemeClr val="tx1"/>
              </a:solidFill>
              <a:miter lim="800000"/>
              <a:headEnd/>
              <a:tailEnd/>
            </a:ln>
          </p:spPr>
          <p:txBody>
            <a:bodyPr wrap="none" anchor="ctr"/>
            <a:lstStyle/>
            <a:p>
              <a:pPr eaLnBrk="0" hangingPunct="0"/>
              <a:r>
                <a:rPr lang="en-US" dirty="0" err="1" smtClean="0">
                  <a:latin typeface="Helvetica" pitchFamily="34" charset="0"/>
                </a:rPr>
                <a:t>Rajan</a:t>
              </a:r>
              <a:endParaRPr lang="en-US" dirty="0" smtClean="0">
                <a:latin typeface="Helvetica" pitchFamily="34" charset="0"/>
              </a:endParaRPr>
            </a:p>
            <a:p>
              <a:pPr eaLnBrk="0" hangingPunct="0"/>
              <a:r>
                <a:rPr lang="en-US" dirty="0" err="1" smtClean="0">
                  <a:latin typeface="Helvetica" pitchFamily="34" charset="0"/>
                </a:rPr>
                <a:t>Naresh</a:t>
              </a:r>
              <a:endParaRPr lang="en-US" dirty="0" smtClean="0">
                <a:latin typeface="Helvetica" pitchFamily="34" charset="0"/>
              </a:endParaRPr>
            </a:p>
            <a:p>
              <a:pPr eaLnBrk="0" hangingPunct="0"/>
              <a:r>
                <a:rPr lang="en-US" dirty="0" err="1" smtClean="0">
                  <a:latin typeface="Helvetica" pitchFamily="34" charset="0"/>
                </a:rPr>
                <a:t>Seema</a:t>
              </a:r>
              <a:endParaRPr lang="en-US" dirty="0">
                <a:latin typeface="Helvetica" pitchFamily="34" charset="0"/>
              </a:endParaRPr>
            </a:p>
          </p:txBody>
        </p:sp>
        <p:sp>
          <p:nvSpPr>
            <p:cNvPr id="34836" name="Rectangle 9"/>
            <p:cNvSpPr>
              <a:spLocks noChangeArrowheads="1"/>
            </p:cNvSpPr>
            <p:nvPr/>
          </p:nvSpPr>
          <p:spPr bwMode="auto">
            <a:xfrm>
              <a:off x="2592" y="2816"/>
              <a:ext cx="1008" cy="528"/>
            </a:xfrm>
            <a:prstGeom prst="rect">
              <a:avLst/>
            </a:prstGeom>
            <a:solidFill>
              <a:schemeClr val="bg1"/>
            </a:solidFill>
            <a:ln w="9525">
              <a:solidFill>
                <a:schemeClr val="tx1"/>
              </a:solidFill>
              <a:miter lim="800000"/>
              <a:headEnd/>
              <a:tailEnd/>
            </a:ln>
          </p:spPr>
          <p:txBody>
            <a:bodyPr wrap="none" anchor="ctr"/>
            <a:lstStyle/>
            <a:p>
              <a:pPr eaLnBrk="0" hangingPunct="0"/>
              <a:r>
                <a:rPr lang="en-US" sz="1800">
                  <a:latin typeface="Helvetica" pitchFamily="34" charset="0"/>
                </a:rPr>
                <a:t>L-170</a:t>
              </a:r>
            </a:p>
            <a:p>
              <a:pPr eaLnBrk="0" hangingPunct="0"/>
              <a:r>
                <a:rPr lang="en-US" sz="1800">
                  <a:latin typeface="Helvetica" pitchFamily="34" charset="0"/>
                </a:rPr>
                <a:t>L-230</a:t>
              </a:r>
            </a:p>
            <a:p>
              <a:pPr eaLnBrk="0" hangingPunct="0"/>
              <a:r>
                <a:rPr lang="en-US" sz="1800">
                  <a:latin typeface="Helvetica" pitchFamily="34" charset="0"/>
                </a:rPr>
                <a:t>L-155</a:t>
              </a:r>
            </a:p>
          </p:txBody>
        </p:sp>
      </p:grpSp>
      <p:grpSp>
        <p:nvGrpSpPr>
          <p:cNvPr id="3" name="Group 10"/>
          <p:cNvGrpSpPr>
            <a:grpSpLocks/>
          </p:cNvGrpSpPr>
          <p:nvPr/>
        </p:nvGrpSpPr>
        <p:grpSpPr bwMode="auto">
          <a:xfrm>
            <a:off x="381000" y="2743200"/>
            <a:ext cx="4292600" cy="1223963"/>
            <a:chOff x="1288" y="1229"/>
            <a:chExt cx="2704" cy="771"/>
          </a:xfrm>
        </p:grpSpPr>
        <p:sp>
          <p:nvSpPr>
            <p:cNvPr id="34827" name="Rectangle 11"/>
            <p:cNvSpPr>
              <a:spLocks noChangeArrowheads="1"/>
            </p:cNvSpPr>
            <p:nvPr/>
          </p:nvSpPr>
          <p:spPr bwMode="auto">
            <a:xfrm>
              <a:off x="3272" y="1472"/>
              <a:ext cx="720" cy="52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dirty="0" smtClean="0">
                  <a:latin typeface="Helvetica" pitchFamily="34" charset="0"/>
                </a:rPr>
                <a:t>30000</a:t>
              </a:r>
              <a:endParaRPr lang="en-US" sz="1800" dirty="0">
                <a:latin typeface="Helvetica" pitchFamily="34" charset="0"/>
              </a:endParaRPr>
            </a:p>
            <a:p>
              <a:pPr algn="ctr" eaLnBrk="0" hangingPunct="0"/>
              <a:r>
                <a:rPr lang="en-US" sz="1800" dirty="0" smtClean="0">
                  <a:latin typeface="Helvetica" pitchFamily="34" charset="0"/>
                </a:rPr>
                <a:t>40000</a:t>
              </a:r>
              <a:endParaRPr lang="en-US" sz="1800" dirty="0">
                <a:latin typeface="Helvetica" pitchFamily="34" charset="0"/>
              </a:endParaRPr>
            </a:p>
            <a:p>
              <a:pPr algn="ctr" eaLnBrk="0" hangingPunct="0"/>
              <a:r>
                <a:rPr lang="en-US" sz="1800" dirty="0" smtClean="0">
                  <a:latin typeface="Helvetica" pitchFamily="34" charset="0"/>
                </a:rPr>
                <a:t>17000</a:t>
              </a:r>
              <a:endParaRPr lang="en-US" sz="1800" dirty="0">
                <a:latin typeface="Helvetica" pitchFamily="34" charset="0"/>
              </a:endParaRPr>
            </a:p>
          </p:txBody>
        </p:sp>
        <p:sp>
          <p:nvSpPr>
            <p:cNvPr id="34828" name="Rectangle 12"/>
            <p:cNvSpPr>
              <a:spLocks noChangeArrowheads="1"/>
            </p:cNvSpPr>
            <p:nvPr/>
          </p:nvSpPr>
          <p:spPr bwMode="auto">
            <a:xfrm>
              <a:off x="1288" y="1232"/>
              <a:ext cx="990"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loan-number</a:t>
              </a:r>
              <a:endParaRPr lang="en-US" sz="1800" b="1" dirty="0">
                <a:latin typeface="Helvetica" pitchFamily="34" charset="0"/>
              </a:endParaRPr>
            </a:p>
          </p:txBody>
        </p:sp>
        <p:sp>
          <p:nvSpPr>
            <p:cNvPr id="34829" name="Rectangle 13"/>
            <p:cNvSpPr>
              <a:spLocks noChangeArrowheads="1"/>
            </p:cNvSpPr>
            <p:nvPr/>
          </p:nvSpPr>
          <p:spPr bwMode="auto">
            <a:xfrm>
              <a:off x="3269" y="1232"/>
              <a:ext cx="707"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amount</a:t>
              </a:r>
              <a:endParaRPr lang="en-US" sz="1800" b="1" dirty="0">
                <a:latin typeface="Helvetica" pitchFamily="34" charset="0"/>
              </a:endParaRPr>
            </a:p>
          </p:txBody>
        </p:sp>
        <p:sp>
          <p:nvSpPr>
            <p:cNvPr id="34830" name="Rectangle 14"/>
            <p:cNvSpPr>
              <a:spLocks noChangeArrowheads="1"/>
            </p:cNvSpPr>
            <p:nvPr/>
          </p:nvSpPr>
          <p:spPr bwMode="auto">
            <a:xfrm>
              <a:off x="1288" y="1472"/>
              <a:ext cx="990" cy="528"/>
            </a:xfrm>
            <a:prstGeom prst="rect">
              <a:avLst/>
            </a:prstGeom>
            <a:solidFill>
              <a:schemeClr val="bg1"/>
            </a:solidFill>
            <a:ln w="9525">
              <a:solidFill>
                <a:schemeClr val="tx1"/>
              </a:solidFill>
              <a:miter lim="800000"/>
              <a:headEnd/>
              <a:tailEnd/>
            </a:ln>
          </p:spPr>
          <p:txBody>
            <a:bodyPr wrap="none" anchor="ctr"/>
            <a:lstStyle/>
            <a:p>
              <a:pPr eaLnBrk="0" hangingPunct="0"/>
              <a:r>
                <a:rPr lang="en-US" sz="1800" dirty="0">
                  <a:latin typeface="Helvetica" pitchFamily="34" charset="0"/>
                </a:rPr>
                <a:t>L-170</a:t>
              </a:r>
            </a:p>
            <a:p>
              <a:pPr eaLnBrk="0" hangingPunct="0"/>
              <a:r>
                <a:rPr lang="en-US" sz="1800" dirty="0">
                  <a:latin typeface="Helvetica" pitchFamily="34" charset="0"/>
                </a:rPr>
                <a:t>L-230</a:t>
              </a:r>
            </a:p>
            <a:p>
              <a:pPr eaLnBrk="0" hangingPunct="0"/>
              <a:r>
                <a:rPr lang="en-US" sz="1800" dirty="0" smtClean="0">
                  <a:latin typeface="Helvetica" pitchFamily="34" charset="0"/>
                </a:rPr>
                <a:t>L-260</a:t>
              </a:r>
            </a:p>
          </p:txBody>
        </p:sp>
        <p:sp>
          <p:nvSpPr>
            <p:cNvPr id="34831" name="Rectangle 15"/>
            <p:cNvSpPr>
              <a:spLocks noChangeArrowheads="1"/>
            </p:cNvSpPr>
            <p:nvPr/>
          </p:nvSpPr>
          <p:spPr bwMode="auto">
            <a:xfrm>
              <a:off x="2281" y="1229"/>
              <a:ext cx="991"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branch-name</a:t>
              </a:r>
              <a:endParaRPr lang="en-US" sz="1800" b="1" dirty="0">
                <a:latin typeface="Helvetica" pitchFamily="34" charset="0"/>
              </a:endParaRPr>
            </a:p>
          </p:txBody>
        </p:sp>
        <p:sp>
          <p:nvSpPr>
            <p:cNvPr id="34832" name="Rectangle 16"/>
            <p:cNvSpPr>
              <a:spLocks noChangeArrowheads="1"/>
            </p:cNvSpPr>
            <p:nvPr/>
          </p:nvSpPr>
          <p:spPr bwMode="auto">
            <a:xfrm>
              <a:off x="2281" y="1469"/>
              <a:ext cx="991" cy="528"/>
            </a:xfrm>
            <a:prstGeom prst="rect">
              <a:avLst/>
            </a:prstGeom>
            <a:solidFill>
              <a:schemeClr val="bg1"/>
            </a:solidFill>
            <a:ln w="9525">
              <a:solidFill>
                <a:schemeClr val="tx1"/>
              </a:solidFill>
              <a:miter lim="800000"/>
              <a:headEnd/>
              <a:tailEnd/>
            </a:ln>
          </p:spPr>
          <p:txBody>
            <a:bodyPr wrap="none" anchor="ctr"/>
            <a:lstStyle/>
            <a:p>
              <a:pPr eaLnBrk="0" hangingPunct="0"/>
              <a:r>
                <a:rPr lang="en-US" sz="1800" smtClean="0">
                  <a:latin typeface="Helvetica" pitchFamily="34" charset="0"/>
                </a:rPr>
                <a:t>Dammam</a:t>
              </a:r>
              <a:endParaRPr lang="en-US" sz="1800" dirty="0" smtClean="0">
                <a:latin typeface="Helvetica" pitchFamily="34" charset="0"/>
              </a:endParaRPr>
            </a:p>
            <a:p>
              <a:pPr eaLnBrk="0" hangingPunct="0"/>
              <a:r>
                <a:rPr lang="en-US" dirty="0" smtClean="0">
                  <a:latin typeface="Helvetica" pitchFamily="34" charset="0"/>
                </a:rPr>
                <a:t>Meerut</a:t>
              </a:r>
            </a:p>
            <a:p>
              <a:pPr eaLnBrk="0" hangingPunct="0"/>
              <a:r>
                <a:rPr lang="en-US" dirty="0" err="1" smtClean="0">
                  <a:latin typeface="Helvetica" pitchFamily="34" charset="0"/>
                </a:rPr>
                <a:t>Khobar</a:t>
              </a:r>
              <a:endParaRPr lang="en-US" sz="1800" dirty="0">
                <a:latin typeface="Helvetica" pitchFamily="34" charset="0"/>
              </a:endParaRPr>
            </a:p>
          </p:txBody>
        </p:sp>
      </p:grpSp>
      <p:sp>
        <p:nvSpPr>
          <p:cNvPr id="34826" name="Text Box 17"/>
          <p:cNvSpPr txBox="1">
            <a:spLocks noChangeArrowheads="1"/>
          </p:cNvSpPr>
          <p:nvPr/>
        </p:nvSpPr>
        <p:spPr bwMode="auto">
          <a:xfrm>
            <a:off x="1050925" y="1524000"/>
            <a:ext cx="7293022" cy="430887"/>
          </a:xfrm>
          <a:prstGeom prst="rect">
            <a:avLst/>
          </a:prstGeom>
          <a:noFill/>
          <a:ln w="9525">
            <a:noFill/>
            <a:miter lim="800000"/>
            <a:headEnd/>
            <a:tailEnd/>
          </a:ln>
        </p:spPr>
        <p:txBody>
          <a:bodyPr wrap="none">
            <a:spAutoFit/>
          </a:bodyPr>
          <a:lstStyle/>
          <a:p>
            <a:pPr>
              <a:buClr>
                <a:schemeClr val="folHlink"/>
              </a:buClr>
              <a:buFont typeface="Wingdings" pitchFamily="2" charset="2"/>
              <a:buChar char="§"/>
            </a:pPr>
            <a:r>
              <a:rPr lang="en-US" sz="2200" b="1" dirty="0"/>
              <a:t> The following two tables will be used in coming examples.  </a:t>
            </a:r>
          </a:p>
        </p:txBody>
      </p:sp>
      <p:sp>
        <p:nvSpPr>
          <p:cNvPr id="18" name="Rectangle 4"/>
          <p:cNvSpPr>
            <a:spLocks noChangeArrowheads="1"/>
          </p:cNvSpPr>
          <p:nvPr/>
        </p:nvSpPr>
        <p:spPr bwMode="auto">
          <a:xfrm>
            <a:off x="5486400" y="4114800"/>
            <a:ext cx="1816100" cy="485775"/>
          </a:xfrm>
          <a:prstGeom prst="rect">
            <a:avLst/>
          </a:prstGeom>
          <a:noFill/>
          <a:ln w="9525">
            <a:noFill/>
            <a:miter lim="800000"/>
            <a:headEnd/>
            <a:tailEnd/>
          </a:ln>
        </p:spPr>
        <p:txBody>
          <a:bodyPr/>
          <a:lstStyle/>
          <a:p>
            <a:pPr marL="342900" indent="-342900" eaLnBrk="0" hangingPunct="0">
              <a:spcBef>
                <a:spcPct val="35000"/>
              </a:spcBef>
              <a:buClr>
                <a:schemeClr val="tx2"/>
              </a:buClr>
              <a:buSzPct val="90000"/>
              <a:buFont typeface="Monotype Sorts" pitchFamily="2" charset="2"/>
              <a:buNone/>
            </a:pPr>
            <a:r>
              <a:rPr kumimoji="1" lang="en-US" sz="2700" b="1" i="1" dirty="0" smtClean="0"/>
              <a:t>Depositor</a:t>
            </a:r>
          </a:p>
          <a:p>
            <a:pPr marL="342900" indent="-342900" eaLnBrk="0" hangingPunct="0">
              <a:spcBef>
                <a:spcPct val="35000"/>
              </a:spcBef>
              <a:buClr>
                <a:schemeClr val="tx2"/>
              </a:buClr>
              <a:buSzPct val="90000"/>
              <a:buFont typeface="Monotype Sorts" pitchFamily="2" charset="2"/>
              <a:buNone/>
            </a:pPr>
            <a:endParaRPr kumimoji="1" lang="en-US" sz="2700" b="1" dirty="0"/>
          </a:p>
        </p:txBody>
      </p:sp>
      <p:grpSp>
        <p:nvGrpSpPr>
          <p:cNvPr id="19" name="Group 5"/>
          <p:cNvGrpSpPr>
            <a:grpSpLocks/>
          </p:cNvGrpSpPr>
          <p:nvPr/>
        </p:nvGrpSpPr>
        <p:grpSpPr bwMode="auto">
          <a:xfrm>
            <a:off x="4648200" y="4648200"/>
            <a:ext cx="3276600" cy="1447800"/>
            <a:chOff x="1536" y="2576"/>
            <a:chExt cx="2064" cy="912"/>
          </a:xfrm>
        </p:grpSpPr>
        <p:sp>
          <p:nvSpPr>
            <p:cNvPr id="20" name="Rectangle 6"/>
            <p:cNvSpPr>
              <a:spLocks noChangeArrowheads="1"/>
            </p:cNvSpPr>
            <p:nvPr/>
          </p:nvSpPr>
          <p:spPr bwMode="auto">
            <a:xfrm>
              <a:off x="1536" y="2576"/>
              <a:ext cx="1056"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a:latin typeface="Helvetica" pitchFamily="34" charset="0"/>
                </a:rPr>
                <a:t>customer-name</a:t>
              </a:r>
              <a:endParaRPr lang="en-US" sz="1800" b="1" dirty="0">
                <a:latin typeface="Helvetica" pitchFamily="34" charset="0"/>
              </a:endParaRPr>
            </a:p>
          </p:txBody>
        </p:sp>
        <p:sp>
          <p:nvSpPr>
            <p:cNvPr id="21" name="Rectangle 7"/>
            <p:cNvSpPr>
              <a:spLocks noChangeArrowheads="1"/>
            </p:cNvSpPr>
            <p:nvPr/>
          </p:nvSpPr>
          <p:spPr bwMode="auto">
            <a:xfrm>
              <a:off x="2592" y="2576"/>
              <a:ext cx="1008" cy="192"/>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b="1" i="1" dirty="0" smtClean="0">
                  <a:latin typeface="Helvetica" pitchFamily="34" charset="0"/>
                </a:rPr>
                <a:t>Acc-number</a:t>
              </a:r>
              <a:endParaRPr lang="en-US" sz="1800" b="1" dirty="0">
                <a:latin typeface="Helvetica" pitchFamily="34" charset="0"/>
              </a:endParaRPr>
            </a:p>
          </p:txBody>
        </p:sp>
        <p:sp>
          <p:nvSpPr>
            <p:cNvPr id="22" name="Rectangle 8"/>
            <p:cNvSpPr>
              <a:spLocks noChangeArrowheads="1"/>
            </p:cNvSpPr>
            <p:nvPr/>
          </p:nvSpPr>
          <p:spPr bwMode="auto">
            <a:xfrm>
              <a:off x="1536" y="2816"/>
              <a:ext cx="1056" cy="672"/>
            </a:xfrm>
            <a:prstGeom prst="rect">
              <a:avLst/>
            </a:prstGeom>
            <a:solidFill>
              <a:schemeClr val="bg1"/>
            </a:solidFill>
            <a:ln w="9525">
              <a:solidFill>
                <a:schemeClr val="tx1"/>
              </a:solidFill>
              <a:miter lim="800000"/>
              <a:headEnd/>
              <a:tailEnd/>
            </a:ln>
          </p:spPr>
          <p:txBody>
            <a:bodyPr wrap="none" anchor="ctr"/>
            <a:lstStyle/>
            <a:p>
              <a:pPr eaLnBrk="0" hangingPunct="0"/>
              <a:r>
                <a:rPr lang="en-US" dirty="0" smtClean="0">
                  <a:latin typeface="Helvetica" pitchFamily="34" charset="0"/>
                </a:rPr>
                <a:t>Raj</a:t>
              </a:r>
            </a:p>
            <a:p>
              <a:pPr eaLnBrk="0" hangingPunct="0"/>
              <a:r>
                <a:rPr lang="en-US" dirty="0" err="1" smtClean="0">
                  <a:latin typeface="Helvetica" pitchFamily="34" charset="0"/>
                </a:rPr>
                <a:t>Rahul</a:t>
              </a:r>
              <a:endParaRPr lang="en-US" dirty="0" smtClean="0">
                <a:latin typeface="Helvetica" pitchFamily="34" charset="0"/>
              </a:endParaRPr>
            </a:p>
            <a:p>
              <a:pPr eaLnBrk="0" hangingPunct="0"/>
              <a:r>
                <a:rPr lang="en-US" dirty="0" err="1" smtClean="0">
                  <a:latin typeface="Helvetica" pitchFamily="34" charset="0"/>
                </a:rPr>
                <a:t>Seema</a:t>
              </a:r>
              <a:endParaRPr lang="en-US" dirty="0" smtClean="0">
                <a:latin typeface="Helvetica" pitchFamily="34" charset="0"/>
              </a:endParaRPr>
            </a:p>
            <a:p>
              <a:pPr eaLnBrk="0" hangingPunct="0"/>
              <a:r>
                <a:rPr lang="en-US" dirty="0" smtClean="0">
                  <a:latin typeface="Helvetica" pitchFamily="34" charset="0"/>
                </a:rPr>
                <a:t>Sanjay</a:t>
              </a:r>
              <a:endParaRPr lang="en-US" dirty="0">
                <a:latin typeface="Helvetica" pitchFamily="34" charset="0"/>
              </a:endParaRPr>
            </a:p>
          </p:txBody>
        </p:sp>
        <p:sp>
          <p:nvSpPr>
            <p:cNvPr id="23" name="Rectangle 9"/>
            <p:cNvSpPr>
              <a:spLocks noChangeArrowheads="1"/>
            </p:cNvSpPr>
            <p:nvPr/>
          </p:nvSpPr>
          <p:spPr bwMode="auto">
            <a:xfrm>
              <a:off x="2592" y="2816"/>
              <a:ext cx="1008" cy="672"/>
            </a:xfrm>
            <a:prstGeom prst="rect">
              <a:avLst/>
            </a:prstGeom>
            <a:solidFill>
              <a:schemeClr val="bg1"/>
            </a:solidFill>
            <a:ln w="9525">
              <a:solidFill>
                <a:schemeClr val="tx1"/>
              </a:solidFill>
              <a:miter lim="800000"/>
              <a:headEnd/>
              <a:tailEnd/>
            </a:ln>
          </p:spPr>
          <p:txBody>
            <a:bodyPr wrap="none" anchor="ctr"/>
            <a:lstStyle/>
            <a:p>
              <a:pPr eaLnBrk="0" hangingPunct="0"/>
              <a:r>
                <a:rPr lang="en-US" sz="1800" dirty="0" smtClean="0">
                  <a:latin typeface="Helvetica" pitchFamily="34" charset="0"/>
                </a:rPr>
                <a:t>S-150</a:t>
              </a:r>
              <a:endParaRPr lang="en-US" sz="1800" dirty="0">
                <a:latin typeface="Helvetica" pitchFamily="34" charset="0"/>
              </a:endParaRPr>
            </a:p>
            <a:p>
              <a:pPr eaLnBrk="0" hangingPunct="0"/>
              <a:r>
                <a:rPr lang="en-US" sz="1800" dirty="0" smtClean="0">
                  <a:latin typeface="Helvetica" pitchFamily="34" charset="0"/>
                </a:rPr>
                <a:t>S-250</a:t>
              </a:r>
              <a:endParaRPr lang="en-US" sz="1800" dirty="0">
                <a:latin typeface="Helvetica" pitchFamily="34" charset="0"/>
              </a:endParaRPr>
            </a:p>
            <a:p>
              <a:pPr eaLnBrk="0" hangingPunct="0"/>
              <a:r>
                <a:rPr lang="en-US" sz="1800" dirty="0" smtClean="0">
                  <a:latin typeface="Helvetica" pitchFamily="34" charset="0"/>
                </a:rPr>
                <a:t>S-150</a:t>
              </a:r>
            </a:p>
            <a:p>
              <a:pPr eaLnBrk="0" hangingPunct="0"/>
              <a:r>
                <a:rPr lang="en-US" sz="1800" dirty="0" smtClean="0">
                  <a:latin typeface="Helvetica" pitchFamily="34" charset="0"/>
                </a:rPr>
                <a:t>S-221</a:t>
              </a:r>
              <a:endParaRPr lang="en-US" sz="1800" dirty="0">
                <a:latin typeface="Helvetica" pitchFamily="34" charset="0"/>
              </a:endParaRP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7" name="Rectangle 2"/>
          <p:cNvSpPr>
            <a:spLocks noGrp="1" noChangeArrowheads="1"/>
          </p:cNvSpPr>
          <p:nvPr>
            <p:ph type="title"/>
          </p:nvPr>
        </p:nvSpPr>
        <p:spPr/>
        <p:txBody>
          <a:bodyPr/>
          <a:lstStyle/>
          <a:p>
            <a:pPr eaLnBrk="1" hangingPunct="1"/>
            <a:r>
              <a:rPr lang="en-US" dirty="0" smtClean="0"/>
              <a:t>Example Queries</a:t>
            </a:r>
          </a:p>
        </p:txBody>
      </p:sp>
      <p:sp>
        <p:nvSpPr>
          <p:cNvPr id="59398" name="Rectangle 3"/>
          <p:cNvSpPr>
            <a:spLocks noGrp="1" noChangeArrowheads="1"/>
          </p:cNvSpPr>
          <p:nvPr>
            <p:ph type="body" idx="1"/>
          </p:nvPr>
        </p:nvSpPr>
        <p:spPr>
          <a:xfrm>
            <a:off x="381000" y="2184400"/>
            <a:ext cx="7912100" cy="558800"/>
          </a:xfrm>
        </p:spPr>
        <p:txBody>
          <a:bodyPr>
            <a:normAutofit fontScale="92500" lnSpcReduction="20000"/>
          </a:bodyPr>
          <a:lstStyle/>
          <a:p>
            <a:pPr eaLnBrk="1" hangingPunct="1">
              <a:lnSpc>
                <a:spcPct val="90000"/>
              </a:lnSpc>
            </a:pPr>
            <a:r>
              <a:rPr lang="en-US" sz="2000" dirty="0" smtClean="0"/>
              <a:t>Find all loans of over $1200</a:t>
            </a:r>
          </a:p>
          <a:p>
            <a:pPr eaLnBrk="1" hangingPunct="1">
              <a:lnSpc>
                <a:spcPct val="90000"/>
              </a:lnSpc>
              <a:buFont typeface="Wingdings" pitchFamily="2" charset="2"/>
              <a:buNone/>
            </a:pPr>
            <a:r>
              <a:rPr lang="en-US" sz="2000" dirty="0" smtClean="0">
                <a:sym typeface="Symbol" pitchFamily="18" charset="2"/>
              </a:rPr>
              <a:t>                       </a:t>
            </a:r>
            <a:endParaRPr lang="en-US" dirty="0" smtClean="0">
              <a:sym typeface="Symbol" pitchFamily="18" charset="2"/>
            </a:endParaRPr>
          </a:p>
        </p:txBody>
      </p:sp>
      <p:sp>
        <p:nvSpPr>
          <p:cNvPr id="1329157" name="Text Box 5"/>
          <p:cNvSpPr txBox="1">
            <a:spLocks noChangeArrowheads="1"/>
          </p:cNvSpPr>
          <p:nvPr/>
        </p:nvSpPr>
        <p:spPr bwMode="auto">
          <a:xfrm>
            <a:off x="2092325" y="2849563"/>
            <a:ext cx="2396810" cy="656590"/>
          </a:xfrm>
          <a:prstGeom prst="rect">
            <a:avLst/>
          </a:prstGeom>
          <a:noFill/>
          <a:ln w="9525">
            <a:noFill/>
            <a:miter lim="800000"/>
            <a:headEnd/>
            <a:tailEnd/>
          </a:ln>
        </p:spPr>
        <p:txBody>
          <a:bodyPr wrap="none">
            <a:spAutoFit/>
          </a:bodyPr>
          <a:lstStyle/>
          <a:p>
            <a:pPr algn="ctr" eaLnBrk="0" hangingPunct="0">
              <a:spcBef>
                <a:spcPct val="35000"/>
              </a:spcBef>
              <a:buClr>
                <a:schemeClr val="tx2"/>
              </a:buClr>
              <a:buSzPct val="90000"/>
              <a:buFont typeface="Monotype Sorts" pitchFamily="2" charset="2"/>
              <a:buNone/>
            </a:pPr>
            <a:r>
              <a:rPr kumimoji="1" lang="en-US" b="1" dirty="0">
                <a:solidFill>
                  <a:srgbClr val="FF0000"/>
                </a:solidFill>
                <a:latin typeface="Helvetica" pitchFamily="34" charset="0"/>
                <a:sym typeface="Symbol" pitchFamily="18" charset="2"/>
              </a:rPr>
              <a:t></a:t>
            </a:r>
            <a:r>
              <a:rPr kumimoji="1" lang="en-US" sz="2800" b="1" i="1" baseline="-25000" dirty="0">
                <a:solidFill>
                  <a:srgbClr val="FF0000"/>
                </a:solidFill>
                <a:latin typeface="Helvetica" pitchFamily="34" charset="0"/>
                <a:sym typeface="Symbol" pitchFamily="18" charset="2"/>
              </a:rPr>
              <a:t>amount</a:t>
            </a:r>
            <a:r>
              <a:rPr kumimoji="1" lang="en-US" b="1" i="1" baseline="-25000" dirty="0">
                <a:solidFill>
                  <a:srgbClr val="FF0000"/>
                </a:solidFill>
                <a:latin typeface="Helvetica" pitchFamily="34" charset="0"/>
                <a:sym typeface="Symbol" pitchFamily="18" charset="2"/>
              </a:rPr>
              <a:t> </a:t>
            </a:r>
            <a:r>
              <a:rPr kumimoji="1" lang="en-US" b="1" baseline="-25000" dirty="0">
                <a:solidFill>
                  <a:srgbClr val="FF0000"/>
                </a:solidFill>
                <a:latin typeface="Helvetica" pitchFamily="34" charset="0"/>
                <a:sym typeface="Symbol" pitchFamily="18" charset="2"/>
              </a:rPr>
              <a:t>&gt; 1200</a:t>
            </a:r>
            <a:r>
              <a:rPr kumimoji="1" lang="en-US" b="1" dirty="0">
                <a:solidFill>
                  <a:srgbClr val="FF0000"/>
                </a:solidFill>
                <a:latin typeface="Helvetica" pitchFamily="34" charset="0"/>
                <a:sym typeface="Symbol" pitchFamily="18" charset="2"/>
              </a:rPr>
              <a:t> (</a:t>
            </a:r>
            <a:r>
              <a:rPr kumimoji="1" lang="en-US" b="1" i="1" dirty="0">
                <a:solidFill>
                  <a:srgbClr val="FF0000"/>
                </a:solidFill>
                <a:latin typeface="Helvetica" pitchFamily="34" charset="0"/>
                <a:sym typeface="Symbol" pitchFamily="18" charset="2"/>
              </a:rPr>
              <a:t>loan</a:t>
            </a:r>
            <a:r>
              <a:rPr kumimoji="1" lang="en-US" b="1" dirty="0">
                <a:solidFill>
                  <a:srgbClr val="FF0000"/>
                </a:solidFill>
                <a:latin typeface="Helvetica" pitchFamily="34" charset="0"/>
                <a:sym typeface="Symbol" pitchFamily="18" charset="2"/>
              </a:rPr>
              <a:t>)</a:t>
            </a:r>
          </a:p>
          <a:p>
            <a:pPr algn="ctr" eaLnBrk="0" hangingPunct="0"/>
            <a:endParaRPr lang="en-US" sz="1800" dirty="0">
              <a:solidFill>
                <a:schemeClr val="hlink"/>
              </a:solidFill>
              <a:latin typeface="Helvetica" pitchFamily="34" charset="0"/>
            </a:endParaRPr>
          </a:p>
        </p:txBody>
      </p:sp>
      <p:sp>
        <p:nvSpPr>
          <p:cNvPr id="1329158" name="Text Box 6"/>
          <p:cNvSpPr txBox="1">
            <a:spLocks noChangeArrowheads="1"/>
          </p:cNvSpPr>
          <p:nvPr/>
        </p:nvSpPr>
        <p:spPr bwMode="auto">
          <a:xfrm>
            <a:off x="2019300" y="4937125"/>
            <a:ext cx="4273926" cy="933589"/>
          </a:xfrm>
          <a:prstGeom prst="rect">
            <a:avLst/>
          </a:prstGeom>
          <a:noFill/>
          <a:ln w="9525">
            <a:noFill/>
            <a:miter lim="800000"/>
            <a:headEnd/>
            <a:tailEnd/>
          </a:ln>
        </p:spPr>
        <p:txBody>
          <a:bodyPr wrap="none">
            <a:spAutoFit/>
          </a:bodyPr>
          <a:lstStyle/>
          <a:p>
            <a:pPr algn="ctr" eaLnBrk="0" hangingPunct="0">
              <a:spcBef>
                <a:spcPct val="35000"/>
              </a:spcBef>
              <a:buClr>
                <a:schemeClr val="tx2"/>
              </a:buClr>
              <a:buSzPct val="90000"/>
              <a:buFont typeface="Monotype Sorts" pitchFamily="2" charset="2"/>
              <a:buNone/>
            </a:pPr>
            <a:r>
              <a:rPr kumimoji="1" lang="en-US" b="1" dirty="0">
                <a:solidFill>
                  <a:srgbClr val="FF0000"/>
                </a:solidFill>
                <a:latin typeface="Helvetica" pitchFamily="34" charset="0"/>
                <a:sym typeface="Symbol" pitchFamily="18" charset="2"/>
              </a:rPr>
              <a:t></a:t>
            </a:r>
            <a:r>
              <a:rPr kumimoji="1" lang="en-US" sz="2800" b="1" i="1" baseline="-25000" dirty="0">
                <a:solidFill>
                  <a:srgbClr val="FF0000"/>
                </a:solidFill>
                <a:latin typeface="Helvetica" pitchFamily="34" charset="0"/>
                <a:sym typeface="Symbol" pitchFamily="18" charset="2"/>
              </a:rPr>
              <a:t>loan-number</a:t>
            </a:r>
            <a:r>
              <a:rPr kumimoji="1" lang="en-US" b="1" dirty="0">
                <a:solidFill>
                  <a:srgbClr val="FF0000"/>
                </a:solidFill>
                <a:latin typeface="Helvetica" pitchFamily="34" charset="0"/>
                <a:sym typeface="Symbol" pitchFamily="18" charset="2"/>
              </a:rPr>
              <a:t> (</a:t>
            </a:r>
            <a:r>
              <a:rPr kumimoji="1" lang="en-US" sz="2800" b="1" i="1" baseline="-25000" dirty="0">
                <a:solidFill>
                  <a:srgbClr val="FF0000"/>
                </a:solidFill>
                <a:latin typeface="Helvetica" pitchFamily="34" charset="0"/>
                <a:sym typeface="Symbol" pitchFamily="18" charset="2"/>
              </a:rPr>
              <a:t>amount</a:t>
            </a:r>
            <a:r>
              <a:rPr kumimoji="1" lang="en-US" b="1" i="1" dirty="0">
                <a:solidFill>
                  <a:srgbClr val="FF0000"/>
                </a:solidFill>
                <a:latin typeface="Helvetica" pitchFamily="34" charset="0"/>
                <a:sym typeface="Symbol" pitchFamily="18" charset="2"/>
              </a:rPr>
              <a:t> </a:t>
            </a:r>
            <a:r>
              <a:rPr kumimoji="1" lang="en-US" b="1" baseline="-25000" dirty="0">
                <a:solidFill>
                  <a:srgbClr val="FF0000"/>
                </a:solidFill>
                <a:latin typeface="Helvetica" pitchFamily="34" charset="0"/>
                <a:sym typeface="Symbol" pitchFamily="18" charset="2"/>
              </a:rPr>
              <a:t>&gt; 1200</a:t>
            </a:r>
            <a:r>
              <a:rPr kumimoji="1" lang="en-US" b="1" dirty="0">
                <a:solidFill>
                  <a:srgbClr val="FF0000"/>
                </a:solidFill>
                <a:latin typeface="Helvetica" pitchFamily="34" charset="0"/>
                <a:sym typeface="Symbol" pitchFamily="18" charset="2"/>
              </a:rPr>
              <a:t> (</a:t>
            </a:r>
            <a:r>
              <a:rPr kumimoji="1" lang="en-US" b="1" i="1" dirty="0">
                <a:solidFill>
                  <a:srgbClr val="FF0000"/>
                </a:solidFill>
                <a:latin typeface="Helvetica" pitchFamily="34" charset="0"/>
                <a:sym typeface="Symbol" pitchFamily="18" charset="2"/>
              </a:rPr>
              <a:t>loan</a:t>
            </a:r>
            <a:r>
              <a:rPr kumimoji="1" lang="en-US" b="1" dirty="0">
                <a:solidFill>
                  <a:srgbClr val="FF0000"/>
                </a:solidFill>
                <a:latin typeface="Helvetica" pitchFamily="34" charset="0"/>
                <a:sym typeface="Symbol" pitchFamily="18" charset="2"/>
              </a:rPr>
              <a:t>))</a:t>
            </a:r>
            <a:endParaRPr kumimoji="1" lang="en-US" b="1" dirty="0">
              <a:solidFill>
                <a:srgbClr val="FF0000"/>
              </a:solidFill>
              <a:latin typeface="Helvetica" pitchFamily="34" charset="0"/>
            </a:endParaRPr>
          </a:p>
          <a:p>
            <a:pPr algn="ctr" eaLnBrk="0" hangingPunct="0"/>
            <a:endParaRPr lang="en-US" sz="1800" dirty="0">
              <a:solidFill>
                <a:schemeClr val="hlink"/>
              </a:solidFill>
              <a:latin typeface="Helvetica" pitchFamily="34" charset="0"/>
            </a:endParaRPr>
          </a:p>
          <a:p>
            <a:pPr algn="ctr" eaLnBrk="0" hangingPunct="0"/>
            <a:endParaRPr lang="en-US" sz="1800" dirty="0">
              <a:latin typeface="Helvetica" pitchFamily="34" charset="0"/>
            </a:endParaRPr>
          </a:p>
        </p:txBody>
      </p:sp>
      <p:sp>
        <p:nvSpPr>
          <p:cNvPr id="59401" name="Rectangle 7"/>
          <p:cNvSpPr>
            <a:spLocks noChangeArrowheads="1"/>
          </p:cNvSpPr>
          <p:nvPr/>
        </p:nvSpPr>
        <p:spPr bwMode="auto">
          <a:xfrm>
            <a:off x="381000" y="3937000"/>
            <a:ext cx="8534400" cy="5588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Char char="n"/>
            </a:pPr>
            <a:r>
              <a:rPr lang="en-US" sz="2000"/>
              <a:t>Find </a:t>
            </a:r>
            <a:r>
              <a:rPr kumimoji="1" lang="en-US" sz="2000">
                <a:sym typeface="Symbol" pitchFamily="18" charset="2"/>
              </a:rPr>
              <a:t>the loan number for each loan of an amount greater than $1200 </a:t>
            </a:r>
            <a:endParaRPr lang="en-US" sz="2000"/>
          </a:p>
          <a:p>
            <a:pPr marL="342900" indent="-342900">
              <a:lnSpc>
                <a:spcPct val="90000"/>
              </a:lnSpc>
              <a:spcBef>
                <a:spcPct val="20000"/>
              </a:spcBef>
              <a:buClr>
                <a:schemeClr val="folHlink"/>
              </a:buClr>
              <a:buSzPct val="60000"/>
              <a:buFont typeface="Wingdings" pitchFamily="2" charset="2"/>
              <a:buNone/>
            </a:pPr>
            <a:r>
              <a:rPr lang="en-US" sz="200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9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291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29157">
                                            <p:txEl>
                                              <p:pRg st="0" end="0"/>
                                            </p:txEl>
                                          </p:spTgt>
                                        </p:tgtEl>
                                        <p:attrNameLst>
                                          <p:attrName>style.visibility</p:attrName>
                                        </p:attrNameLst>
                                      </p:cBhvr>
                                      <p:to>
                                        <p:strVal val="visible"/>
                                      </p:to>
                                    </p:set>
                                    <p:anim calcmode="lin" valueType="num">
                                      <p:cBhvr additive="base">
                                        <p:cTn id="15" dur="500" fill="hold"/>
                                        <p:tgtEl>
                                          <p:spTgt spid="132915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291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57" grpId="0" build="allAtOnce" autoUpdateAnimBg="0"/>
      <p:bldP spid="132915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t>
            </a:r>
            <a:endParaRPr lang="en-US" dirty="0"/>
          </a:p>
        </p:txBody>
      </p:sp>
      <p:pic>
        <p:nvPicPr>
          <p:cNvPr id="20482" name="Picture 2"/>
          <p:cNvPicPr>
            <a:picLocks noChangeAspect="1" noChangeArrowheads="1"/>
          </p:cNvPicPr>
          <p:nvPr/>
        </p:nvPicPr>
        <p:blipFill>
          <a:blip r:embed="rId2"/>
          <a:srcRect/>
          <a:stretch>
            <a:fillRect/>
          </a:stretch>
        </p:blipFill>
        <p:spPr bwMode="auto">
          <a:xfrm>
            <a:off x="2133600" y="1905000"/>
            <a:ext cx="48768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21" name="Rectangle 2"/>
          <p:cNvSpPr>
            <a:spLocks noGrp="1" noChangeArrowheads="1"/>
          </p:cNvSpPr>
          <p:nvPr>
            <p:ph type="title"/>
          </p:nvPr>
        </p:nvSpPr>
        <p:spPr/>
        <p:txBody>
          <a:bodyPr/>
          <a:lstStyle/>
          <a:p>
            <a:pPr eaLnBrk="1" hangingPunct="1"/>
            <a:r>
              <a:rPr lang="en-US" dirty="0" smtClean="0"/>
              <a:t>Example Queries</a:t>
            </a:r>
          </a:p>
        </p:txBody>
      </p:sp>
      <p:sp>
        <p:nvSpPr>
          <p:cNvPr id="60422" name="Rectangle 3"/>
          <p:cNvSpPr>
            <a:spLocks noGrp="1" noChangeArrowheads="1"/>
          </p:cNvSpPr>
          <p:nvPr>
            <p:ph type="body" idx="1"/>
          </p:nvPr>
        </p:nvSpPr>
        <p:spPr>
          <a:xfrm>
            <a:off x="381000" y="1905000"/>
            <a:ext cx="8458200" cy="457200"/>
          </a:xfrm>
        </p:spPr>
        <p:txBody>
          <a:bodyPr>
            <a:normAutofit fontScale="85000" lnSpcReduction="10000"/>
          </a:bodyPr>
          <a:lstStyle/>
          <a:p>
            <a:pPr eaLnBrk="1" hangingPunct="1"/>
            <a:r>
              <a:rPr lang="en-US" sz="2000" smtClean="0"/>
              <a:t>Find the names of all customers who have a loan, an account, or both, from the bank</a:t>
            </a:r>
          </a:p>
        </p:txBody>
      </p:sp>
      <p:sp>
        <p:nvSpPr>
          <p:cNvPr id="1330181" name="Text Box 5"/>
          <p:cNvSpPr txBox="1">
            <a:spLocks noChangeArrowheads="1"/>
          </p:cNvSpPr>
          <p:nvPr/>
        </p:nvSpPr>
        <p:spPr bwMode="auto">
          <a:xfrm>
            <a:off x="1241425" y="2995613"/>
            <a:ext cx="6604693" cy="677108"/>
          </a:xfrm>
          <a:prstGeom prst="rect">
            <a:avLst/>
          </a:prstGeom>
          <a:noFill/>
          <a:ln w="9525">
            <a:noFill/>
            <a:miter lim="800000"/>
            <a:headEnd/>
            <a:tailEnd/>
          </a:ln>
        </p:spPr>
        <p:txBody>
          <a:bodyPr wrap="none">
            <a:spAutoFit/>
          </a:bodyPr>
          <a:lstStyle/>
          <a:p>
            <a:pPr lvl="1" algn="ctr" eaLnBrk="0" hangingPunct="0">
              <a:spcBef>
                <a:spcPct val="35000"/>
              </a:spcBef>
              <a:buClr>
                <a:srgbClr val="CC6600"/>
              </a:buClr>
              <a:buSzPct val="105000"/>
              <a:buFont typeface="Monotype Sorts" pitchFamily="2" charset="2"/>
              <a:buNone/>
            </a:pPr>
            <a:r>
              <a:rPr kumimoji="1" lang="en-US" sz="2000" b="1" dirty="0">
                <a:solidFill>
                  <a:srgbClr val="FF0000"/>
                </a:solidFill>
                <a:latin typeface="Comic Sans MS" pitchFamily="66" charset="0"/>
                <a:sym typeface="Symbol" pitchFamily="18" charset="2"/>
              </a:rPr>
              <a:t></a:t>
            </a:r>
            <a:r>
              <a:rPr kumimoji="1" lang="en-US" b="1" i="1" baseline="-25000" dirty="0">
                <a:solidFill>
                  <a:srgbClr val="FF0000"/>
                </a:solidFill>
                <a:latin typeface="Comic Sans MS" pitchFamily="66" charset="0"/>
                <a:sym typeface="Symbol" pitchFamily="18" charset="2"/>
              </a:rPr>
              <a:t>customer-name</a:t>
            </a:r>
            <a:r>
              <a:rPr kumimoji="1" lang="en-US" sz="2000" b="1" dirty="0">
                <a:solidFill>
                  <a:srgbClr val="FF0000"/>
                </a:solidFill>
                <a:latin typeface="Comic Sans MS" pitchFamily="66" charset="0"/>
                <a:sym typeface="Symbol" pitchFamily="18" charset="2"/>
              </a:rPr>
              <a:t> (</a:t>
            </a:r>
            <a:r>
              <a:rPr kumimoji="1" lang="en-US" sz="2000" b="1" i="1" dirty="0">
                <a:solidFill>
                  <a:srgbClr val="FF0000"/>
                </a:solidFill>
                <a:latin typeface="Comic Sans MS" pitchFamily="66" charset="0"/>
                <a:sym typeface="Symbol" pitchFamily="18" charset="2"/>
              </a:rPr>
              <a:t>borrower</a:t>
            </a:r>
            <a:r>
              <a:rPr kumimoji="1" lang="en-US" sz="2000" b="1" dirty="0">
                <a:solidFill>
                  <a:srgbClr val="FF0000"/>
                </a:solidFill>
                <a:latin typeface="Comic Sans MS" pitchFamily="66" charset="0"/>
                <a:sym typeface="Symbol" pitchFamily="18" charset="2"/>
              </a:rPr>
              <a:t>)  </a:t>
            </a:r>
            <a:r>
              <a:rPr kumimoji="1" lang="en-US" b="1" i="1" baseline="-25000" dirty="0">
                <a:solidFill>
                  <a:srgbClr val="FF0000"/>
                </a:solidFill>
                <a:latin typeface="Comic Sans MS" pitchFamily="66" charset="0"/>
                <a:sym typeface="Symbol" pitchFamily="18" charset="2"/>
              </a:rPr>
              <a:t>customer-name</a:t>
            </a:r>
            <a:r>
              <a:rPr kumimoji="1" lang="en-US" sz="2000" b="1" dirty="0">
                <a:solidFill>
                  <a:srgbClr val="FF0000"/>
                </a:solidFill>
                <a:latin typeface="Comic Sans MS" pitchFamily="66" charset="0"/>
                <a:sym typeface="Symbol" pitchFamily="18" charset="2"/>
              </a:rPr>
              <a:t> (</a:t>
            </a:r>
            <a:r>
              <a:rPr kumimoji="1" lang="en-US" sz="2000" b="1" i="1" dirty="0">
                <a:solidFill>
                  <a:srgbClr val="FF0000"/>
                </a:solidFill>
                <a:latin typeface="Comic Sans MS" pitchFamily="66" charset="0"/>
                <a:sym typeface="Symbol" pitchFamily="18" charset="2"/>
              </a:rPr>
              <a:t>depositor</a:t>
            </a:r>
            <a:r>
              <a:rPr kumimoji="1" lang="en-US" sz="2000" b="1" dirty="0">
                <a:solidFill>
                  <a:srgbClr val="FF0000"/>
                </a:solidFill>
                <a:latin typeface="Comic Sans MS" pitchFamily="66" charset="0"/>
                <a:sym typeface="Symbol" pitchFamily="18" charset="2"/>
              </a:rPr>
              <a:t>)</a:t>
            </a:r>
          </a:p>
          <a:p>
            <a:pPr algn="ctr" eaLnBrk="0" hangingPunct="0"/>
            <a:endParaRPr lang="en-US" sz="1800" dirty="0">
              <a:latin typeface="Comic Sans MS" pitchFamily="66" charset="0"/>
            </a:endParaRPr>
          </a:p>
        </p:txBody>
      </p:sp>
      <p:sp>
        <p:nvSpPr>
          <p:cNvPr id="1330182" name="Text Box 6"/>
          <p:cNvSpPr txBox="1">
            <a:spLocks noChangeArrowheads="1"/>
          </p:cNvSpPr>
          <p:nvPr/>
        </p:nvSpPr>
        <p:spPr bwMode="auto">
          <a:xfrm>
            <a:off x="1228725" y="5006975"/>
            <a:ext cx="6604693" cy="954107"/>
          </a:xfrm>
          <a:prstGeom prst="rect">
            <a:avLst/>
          </a:prstGeom>
          <a:noFill/>
          <a:ln w="9525">
            <a:noFill/>
            <a:miter lim="800000"/>
            <a:headEnd/>
            <a:tailEnd/>
          </a:ln>
        </p:spPr>
        <p:txBody>
          <a:bodyPr wrap="none">
            <a:spAutoFit/>
          </a:bodyPr>
          <a:lstStyle/>
          <a:p>
            <a:pPr lvl="1" algn="ctr" eaLnBrk="0" hangingPunct="0">
              <a:spcBef>
                <a:spcPct val="35000"/>
              </a:spcBef>
              <a:buClr>
                <a:srgbClr val="CC6600"/>
              </a:buClr>
              <a:buSzPct val="105000"/>
              <a:buFont typeface="Monotype Sorts" pitchFamily="2" charset="2"/>
              <a:buNone/>
            </a:pPr>
            <a:r>
              <a:rPr kumimoji="1" lang="en-US" sz="2000" b="1" dirty="0">
                <a:solidFill>
                  <a:srgbClr val="FF0000"/>
                </a:solidFill>
                <a:latin typeface="Comic Sans MS" pitchFamily="66" charset="0"/>
                <a:sym typeface="Symbol" pitchFamily="18" charset="2"/>
              </a:rPr>
              <a:t></a:t>
            </a:r>
            <a:r>
              <a:rPr kumimoji="1" lang="en-US" b="1" i="1" baseline="-25000" dirty="0">
                <a:solidFill>
                  <a:srgbClr val="FF0000"/>
                </a:solidFill>
                <a:latin typeface="Comic Sans MS" pitchFamily="66" charset="0"/>
                <a:sym typeface="Symbol" pitchFamily="18" charset="2"/>
              </a:rPr>
              <a:t>customer-name</a:t>
            </a:r>
            <a:r>
              <a:rPr kumimoji="1" lang="en-US" sz="2000" b="1" dirty="0">
                <a:solidFill>
                  <a:srgbClr val="FF0000"/>
                </a:solidFill>
                <a:latin typeface="Comic Sans MS" pitchFamily="66" charset="0"/>
                <a:sym typeface="Symbol" pitchFamily="18" charset="2"/>
              </a:rPr>
              <a:t> (</a:t>
            </a:r>
            <a:r>
              <a:rPr kumimoji="1" lang="en-US" sz="2000" b="1" i="1" dirty="0">
                <a:solidFill>
                  <a:srgbClr val="FF0000"/>
                </a:solidFill>
                <a:latin typeface="Comic Sans MS" pitchFamily="66" charset="0"/>
                <a:sym typeface="Symbol" pitchFamily="18" charset="2"/>
              </a:rPr>
              <a:t>borrower</a:t>
            </a:r>
            <a:r>
              <a:rPr kumimoji="1" lang="en-US" sz="2000" b="1" dirty="0">
                <a:solidFill>
                  <a:srgbClr val="FF0000"/>
                </a:solidFill>
                <a:latin typeface="Comic Sans MS" pitchFamily="66" charset="0"/>
                <a:sym typeface="Symbol" pitchFamily="18" charset="2"/>
              </a:rPr>
              <a:t>)  </a:t>
            </a:r>
            <a:r>
              <a:rPr kumimoji="1" lang="en-US" b="1" i="1" baseline="-25000" dirty="0">
                <a:solidFill>
                  <a:srgbClr val="FF0000"/>
                </a:solidFill>
                <a:latin typeface="Comic Sans MS" pitchFamily="66" charset="0"/>
                <a:sym typeface="Symbol" pitchFamily="18" charset="2"/>
              </a:rPr>
              <a:t>customer-name</a:t>
            </a:r>
            <a:r>
              <a:rPr kumimoji="1" lang="en-US" sz="2000" b="1" dirty="0">
                <a:solidFill>
                  <a:srgbClr val="FF0000"/>
                </a:solidFill>
                <a:latin typeface="Comic Sans MS" pitchFamily="66" charset="0"/>
                <a:sym typeface="Symbol" pitchFamily="18" charset="2"/>
              </a:rPr>
              <a:t> (</a:t>
            </a:r>
            <a:r>
              <a:rPr kumimoji="1" lang="en-US" sz="2000" b="1" i="1" dirty="0">
                <a:solidFill>
                  <a:srgbClr val="FF0000"/>
                </a:solidFill>
                <a:latin typeface="Comic Sans MS" pitchFamily="66" charset="0"/>
                <a:sym typeface="Symbol" pitchFamily="18" charset="2"/>
              </a:rPr>
              <a:t>depositor</a:t>
            </a:r>
            <a:r>
              <a:rPr kumimoji="1" lang="en-US" sz="2000" b="1" dirty="0">
                <a:solidFill>
                  <a:srgbClr val="FF0000"/>
                </a:solidFill>
                <a:latin typeface="Comic Sans MS" pitchFamily="66" charset="0"/>
                <a:sym typeface="Symbol" pitchFamily="18" charset="2"/>
              </a:rPr>
              <a:t>)</a:t>
            </a:r>
            <a:endParaRPr kumimoji="1" lang="en-US" sz="2000" b="1" dirty="0">
              <a:solidFill>
                <a:srgbClr val="FF0000"/>
              </a:solidFill>
              <a:latin typeface="Comic Sans MS" pitchFamily="66" charset="0"/>
            </a:endParaRPr>
          </a:p>
          <a:p>
            <a:pPr algn="ctr" eaLnBrk="0" hangingPunct="0"/>
            <a:endParaRPr lang="en-US" sz="1800" dirty="0">
              <a:solidFill>
                <a:schemeClr val="hlink"/>
              </a:solidFill>
              <a:latin typeface="Helvetica" pitchFamily="34" charset="0"/>
            </a:endParaRPr>
          </a:p>
          <a:p>
            <a:pPr algn="ctr" eaLnBrk="0" hangingPunct="0"/>
            <a:endParaRPr lang="en-US" sz="1800" dirty="0">
              <a:solidFill>
                <a:schemeClr val="hlink"/>
              </a:solidFill>
              <a:latin typeface="Helvetica" pitchFamily="34" charset="0"/>
            </a:endParaRPr>
          </a:p>
        </p:txBody>
      </p:sp>
      <p:sp>
        <p:nvSpPr>
          <p:cNvPr id="60425" name="Rectangle 7"/>
          <p:cNvSpPr>
            <a:spLocks noChangeArrowheads="1"/>
          </p:cNvSpPr>
          <p:nvPr/>
        </p:nvSpPr>
        <p:spPr bwMode="auto">
          <a:xfrm>
            <a:off x="533400" y="3962400"/>
            <a:ext cx="8458200" cy="4572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Find the names of all customers who have a loan and an account at bank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0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0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81" grpId="0" autoUpdateAnimBg="0"/>
      <p:bldP spid="133018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lstStyle/>
          <a:p>
            <a:pPr eaLnBrk="1" hangingPunct="1"/>
            <a:r>
              <a:rPr lang="en-US" dirty="0" smtClean="0"/>
              <a:t>Example Queries</a:t>
            </a:r>
          </a:p>
        </p:txBody>
      </p:sp>
      <p:sp>
        <p:nvSpPr>
          <p:cNvPr id="61446" name="Rectangle 3"/>
          <p:cNvSpPr>
            <a:spLocks noGrp="1" noChangeArrowheads="1"/>
          </p:cNvSpPr>
          <p:nvPr>
            <p:ph type="body" idx="1"/>
          </p:nvPr>
        </p:nvSpPr>
        <p:spPr>
          <a:xfrm>
            <a:off x="393700" y="1800225"/>
            <a:ext cx="8561388" cy="485775"/>
          </a:xfrm>
        </p:spPr>
        <p:txBody>
          <a:bodyPr/>
          <a:lstStyle/>
          <a:p>
            <a:pPr eaLnBrk="1" hangingPunct="1"/>
            <a:r>
              <a:rPr lang="en-US" sz="1800" dirty="0" smtClean="0"/>
              <a:t>Find the names of all customers who have a loan at the </a:t>
            </a:r>
            <a:r>
              <a:rPr lang="en-US" sz="1800" dirty="0" smtClean="0"/>
              <a:t>Meerut </a:t>
            </a:r>
            <a:r>
              <a:rPr lang="en-US" sz="1800" dirty="0" smtClean="0"/>
              <a:t>branch.</a:t>
            </a:r>
          </a:p>
        </p:txBody>
      </p:sp>
      <p:sp>
        <p:nvSpPr>
          <p:cNvPr id="1331205" name="Text Box 5"/>
          <p:cNvSpPr txBox="1">
            <a:spLocks noChangeArrowheads="1"/>
          </p:cNvSpPr>
          <p:nvPr/>
        </p:nvSpPr>
        <p:spPr bwMode="auto">
          <a:xfrm>
            <a:off x="750888" y="4495800"/>
            <a:ext cx="8469312" cy="830997"/>
          </a:xfrm>
          <a:prstGeom prst="rect">
            <a:avLst/>
          </a:prstGeom>
          <a:noFill/>
          <a:ln w="9525">
            <a:noFill/>
            <a:miter lim="800000"/>
            <a:headEnd/>
            <a:tailEnd/>
          </a:ln>
        </p:spPr>
        <p:txBody>
          <a:bodyPr>
            <a:spAutoFit/>
          </a:bodyPr>
          <a:lstStyle/>
          <a:p>
            <a:pPr eaLnBrk="0" hangingPunct="0">
              <a:spcBef>
                <a:spcPct val="35000"/>
              </a:spcBef>
              <a:buClr>
                <a:schemeClr val="tx2"/>
              </a:buClr>
              <a:buSzPct val="90000"/>
              <a:buFont typeface="Monotype Sorts" pitchFamily="2" charset="2"/>
              <a:buNone/>
            </a:pPr>
            <a:r>
              <a:rPr kumimoji="1" lang="en-US" sz="2000" b="1" dirty="0">
                <a:solidFill>
                  <a:srgbClr val="FF0000"/>
                </a:solidFill>
                <a:latin typeface="Comic Sans MS" pitchFamily="66" charset="0"/>
                <a:sym typeface="Symbol" pitchFamily="18" charset="2"/>
              </a:rPr>
              <a:t></a:t>
            </a:r>
            <a:r>
              <a:rPr kumimoji="1" lang="en-US" sz="2800" b="1" i="1" baseline="-25000" dirty="0">
                <a:solidFill>
                  <a:srgbClr val="FF0000"/>
                </a:solidFill>
                <a:latin typeface="Comic Sans MS" pitchFamily="66" charset="0"/>
                <a:sym typeface="Symbol" pitchFamily="18" charset="2"/>
              </a:rPr>
              <a:t>customer-name</a:t>
            </a:r>
            <a:r>
              <a:rPr kumimoji="1" lang="en-US" sz="2000" b="1" dirty="0">
                <a:solidFill>
                  <a:srgbClr val="FF0000"/>
                </a:solidFill>
                <a:latin typeface="Comic Sans MS" pitchFamily="66" charset="0"/>
                <a:sym typeface="Symbol" pitchFamily="18" charset="2"/>
              </a:rPr>
              <a:t> (</a:t>
            </a:r>
            <a:r>
              <a:rPr kumimoji="1" lang="en-US" sz="2800" b="1" dirty="0">
                <a:solidFill>
                  <a:srgbClr val="FF0000"/>
                </a:solidFill>
                <a:latin typeface="Comic Sans MS" pitchFamily="66" charset="0"/>
                <a:sym typeface="Symbol" pitchFamily="18" charset="2"/>
              </a:rPr>
              <a:t></a:t>
            </a:r>
            <a:r>
              <a:rPr kumimoji="1" lang="en-US" sz="2800" b="1" i="1" baseline="-25000" dirty="0">
                <a:solidFill>
                  <a:srgbClr val="FF0000"/>
                </a:solidFill>
                <a:latin typeface="Comic Sans MS" pitchFamily="66" charset="0"/>
                <a:sym typeface="Symbol" pitchFamily="18" charset="2"/>
              </a:rPr>
              <a:t>branch-name = </a:t>
            </a:r>
            <a:r>
              <a:rPr kumimoji="1" lang="en-US" sz="2800" b="1" i="1" baseline="-25000" dirty="0" smtClean="0">
                <a:solidFill>
                  <a:srgbClr val="FF0000"/>
                </a:solidFill>
                <a:latin typeface="Comic Sans MS" pitchFamily="66" charset="0"/>
                <a:sym typeface="Symbol" pitchFamily="18" charset="2"/>
              </a:rPr>
              <a:t>“Meerut”</a:t>
            </a:r>
            <a:r>
              <a:rPr kumimoji="1" lang="en-US" sz="2000" b="1" dirty="0" smtClean="0">
                <a:solidFill>
                  <a:srgbClr val="FF0000"/>
                </a:solidFill>
                <a:latin typeface="Comic Sans MS" pitchFamily="66" charset="0"/>
                <a:sym typeface="Symbol" pitchFamily="18" charset="2"/>
              </a:rPr>
              <a:t> </a:t>
            </a:r>
            <a:r>
              <a:rPr kumimoji="1" lang="en-US" sz="2000" b="1" dirty="0">
                <a:solidFill>
                  <a:srgbClr val="FF0000"/>
                </a:solidFill>
                <a:latin typeface="Comic Sans MS" pitchFamily="66" charset="0"/>
                <a:sym typeface="Symbol" pitchFamily="18" charset="2"/>
              </a:rPr>
              <a:t>(</a:t>
            </a:r>
            <a:r>
              <a:rPr kumimoji="1" lang="en-US" b="1" dirty="0">
                <a:solidFill>
                  <a:srgbClr val="FF0000"/>
                </a:solidFill>
                <a:latin typeface="Comic Sans MS" pitchFamily="66" charset="0"/>
                <a:sym typeface="Symbol" pitchFamily="18" charset="2"/>
              </a:rPr>
              <a:t>borrower * loan</a:t>
            </a:r>
            <a:r>
              <a:rPr kumimoji="1" lang="en-US" sz="2000" b="1" dirty="0">
                <a:solidFill>
                  <a:srgbClr val="FF0000"/>
                </a:solidFill>
                <a:latin typeface="Comic Sans MS" pitchFamily="66" charset="0"/>
                <a:sym typeface="Symbol" pitchFamily="18" charset="2"/>
              </a:rPr>
              <a:t>))  –           </a:t>
            </a:r>
            <a:br>
              <a:rPr kumimoji="1" lang="en-US" sz="2000" b="1" dirty="0">
                <a:solidFill>
                  <a:srgbClr val="FF0000"/>
                </a:solidFill>
                <a:latin typeface="Comic Sans MS" pitchFamily="66" charset="0"/>
                <a:sym typeface="Symbol" pitchFamily="18" charset="2"/>
              </a:rPr>
            </a:br>
            <a:r>
              <a:rPr kumimoji="1" lang="en-US" sz="2000" b="1" dirty="0">
                <a:solidFill>
                  <a:srgbClr val="FF0000"/>
                </a:solidFill>
                <a:latin typeface="Comic Sans MS" pitchFamily="66" charset="0"/>
                <a:sym typeface="Symbol" pitchFamily="18" charset="2"/>
              </a:rPr>
              <a:t>     </a:t>
            </a:r>
            <a:r>
              <a:rPr kumimoji="1" lang="en-US" sz="2800" b="1" i="1" baseline="-25000" dirty="0">
                <a:solidFill>
                  <a:srgbClr val="FF0000"/>
                </a:solidFill>
                <a:latin typeface="Comic Sans MS" pitchFamily="66" charset="0"/>
                <a:sym typeface="Symbol" pitchFamily="18" charset="2"/>
              </a:rPr>
              <a:t>customer-name</a:t>
            </a:r>
            <a:r>
              <a:rPr kumimoji="1" lang="en-US" sz="2000" b="1" dirty="0">
                <a:solidFill>
                  <a:srgbClr val="FF0000"/>
                </a:solidFill>
                <a:latin typeface="Comic Sans MS" pitchFamily="66" charset="0"/>
                <a:sym typeface="Symbol" pitchFamily="18" charset="2"/>
              </a:rPr>
              <a:t>(</a:t>
            </a:r>
            <a:r>
              <a:rPr kumimoji="1" lang="en-US" b="1" dirty="0">
                <a:solidFill>
                  <a:srgbClr val="FF0000"/>
                </a:solidFill>
                <a:latin typeface="Comic Sans MS" pitchFamily="66" charset="0"/>
                <a:sym typeface="Symbol" pitchFamily="18" charset="2"/>
              </a:rPr>
              <a:t>depositor</a:t>
            </a:r>
            <a:r>
              <a:rPr kumimoji="1" lang="en-US" sz="2000" b="1" dirty="0">
                <a:solidFill>
                  <a:srgbClr val="FF0000"/>
                </a:solidFill>
                <a:latin typeface="Comic Sans MS" pitchFamily="66" charset="0"/>
                <a:sym typeface="Symbol" pitchFamily="18" charset="2"/>
              </a:rPr>
              <a:t>)</a:t>
            </a:r>
            <a:endParaRPr lang="en-US" sz="1800" b="1" dirty="0">
              <a:solidFill>
                <a:srgbClr val="FF0000"/>
              </a:solidFill>
              <a:latin typeface="Comic Sans MS" pitchFamily="66" charset="0"/>
            </a:endParaRPr>
          </a:p>
        </p:txBody>
      </p:sp>
      <p:sp>
        <p:nvSpPr>
          <p:cNvPr id="1331206" name="Text Box 6"/>
          <p:cNvSpPr txBox="1">
            <a:spLocks noChangeArrowheads="1"/>
          </p:cNvSpPr>
          <p:nvPr/>
        </p:nvSpPr>
        <p:spPr bwMode="auto">
          <a:xfrm>
            <a:off x="914400" y="2371725"/>
            <a:ext cx="7239000" cy="523220"/>
          </a:xfrm>
          <a:prstGeom prst="rect">
            <a:avLst/>
          </a:prstGeom>
          <a:noFill/>
          <a:ln w="9525">
            <a:noFill/>
            <a:miter lim="800000"/>
            <a:headEnd/>
            <a:tailEnd/>
          </a:ln>
        </p:spPr>
        <p:txBody>
          <a:bodyPr wrap="square">
            <a:spAutoFit/>
          </a:bodyPr>
          <a:lstStyle/>
          <a:p>
            <a:pPr eaLnBrk="0" hangingPunct="0">
              <a:spcBef>
                <a:spcPct val="35000"/>
              </a:spcBef>
              <a:buClr>
                <a:schemeClr val="tx2"/>
              </a:buClr>
              <a:buSzPct val="90000"/>
              <a:buFont typeface="Monotype Sorts" pitchFamily="2" charset="2"/>
              <a:buNone/>
            </a:pPr>
            <a:r>
              <a:rPr kumimoji="1" lang="en-US" b="1" dirty="0">
                <a:solidFill>
                  <a:srgbClr val="FF0000"/>
                </a:solidFill>
                <a:latin typeface="Comic Sans MS" pitchFamily="66" charset="0"/>
                <a:sym typeface="Symbol" pitchFamily="18" charset="2"/>
              </a:rPr>
              <a:t></a:t>
            </a:r>
            <a:r>
              <a:rPr kumimoji="1" lang="en-US" sz="2800" b="1" i="1" baseline="-25000" dirty="0">
                <a:solidFill>
                  <a:srgbClr val="FF0000"/>
                </a:solidFill>
                <a:latin typeface="Comic Sans MS" pitchFamily="66" charset="0"/>
                <a:sym typeface="Symbol" pitchFamily="18" charset="2"/>
              </a:rPr>
              <a:t>customer-name</a:t>
            </a:r>
            <a:r>
              <a:rPr kumimoji="1" lang="en-US" b="1" dirty="0">
                <a:solidFill>
                  <a:srgbClr val="FF0000"/>
                </a:solidFill>
                <a:latin typeface="Comic Sans MS" pitchFamily="66" charset="0"/>
                <a:sym typeface="Symbol" pitchFamily="18" charset="2"/>
              </a:rPr>
              <a:t> (</a:t>
            </a:r>
            <a:r>
              <a:rPr kumimoji="1" lang="en-US" sz="2800" b="1" dirty="0">
                <a:solidFill>
                  <a:srgbClr val="FF0000"/>
                </a:solidFill>
                <a:latin typeface="Comic Sans MS" pitchFamily="66" charset="0"/>
                <a:sym typeface="Symbol" pitchFamily="18" charset="2"/>
              </a:rPr>
              <a:t></a:t>
            </a:r>
            <a:r>
              <a:rPr kumimoji="1" lang="en-US" sz="2800" b="1" i="1" baseline="-25000" dirty="0">
                <a:solidFill>
                  <a:srgbClr val="FF0000"/>
                </a:solidFill>
                <a:latin typeface="Comic Sans MS" pitchFamily="66" charset="0"/>
                <a:sym typeface="Symbol" pitchFamily="18" charset="2"/>
              </a:rPr>
              <a:t>branch-name</a:t>
            </a:r>
            <a:r>
              <a:rPr kumimoji="1" lang="en-US" sz="2800" b="1" i="1" baseline="-25000" dirty="0" smtClean="0">
                <a:solidFill>
                  <a:srgbClr val="FF0000"/>
                </a:solidFill>
                <a:latin typeface="Comic Sans MS" pitchFamily="66" charset="0"/>
                <a:sym typeface="Symbol" pitchFamily="18" charset="2"/>
              </a:rPr>
              <a:t>=“Meerut</a:t>
            </a:r>
            <a:r>
              <a:rPr kumimoji="1" lang="en-US" b="1" i="1" baseline="-25000" dirty="0" smtClean="0">
                <a:solidFill>
                  <a:srgbClr val="FF0000"/>
                </a:solidFill>
                <a:latin typeface="Comic Sans MS" pitchFamily="66" charset="0"/>
                <a:sym typeface="Symbol" pitchFamily="18" charset="2"/>
              </a:rPr>
              <a:t>” </a:t>
            </a:r>
            <a:r>
              <a:rPr kumimoji="1" lang="en-US" b="1" dirty="0" smtClean="0">
                <a:solidFill>
                  <a:srgbClr val="FF0000"/>
                </a:solidFill>
                <a:latin typeface="Comic Sans MS" pitchFamily="66" charset="0"/>
                <a:sym typeface="Symbol" pitchFamily="18" charset="2"/>
              </a:rPr>
              <a:t>(</a:t>
            </a:r>
            <a:r>
              <a:rPr kumimoji="1" lang="en-US" b="1" i="1" dirty="0">
                <a:solidFill>
                  <a:srgbClr val="FF0000"/>
                </a:solidFill>
                <a:latin typeface="Comic Sans MS" pitchFamily="66" charset="0"/>
                <a:sym typeface="Symbol" pitchFamily="18" charset="2"/>
              </a:rPr>
              <a:t>borrower * loan</a:t>
            </a:r>
            <a:r>
              <a:rPr kumimoji="1" lang="en-US" b="1" dirty="0">
                <a:solidFill>
                  <a:srgbClr val="FF0000"/>
                </a:solidFill>
                <a:latin typeface="Comic Sans MS" pitchFamily="66" charset="0"/>
                <a:sym typeface="Symbol" pitchFamily="18" charset="2"/>
              </a:rPr>
              <a:t>))</a:t>
            </a:r>
          </a:p>
        </p:txBody>
      </p:sp>
      <p:sp>
        <p:nvSpPr>
          <p:cNvPr id="61449" name="Rectangle 7"/>
          <p:cNvSpPr>
            <a:spLocks noChangeArrowheads="1"/>
          </p:cNvSpPr>
          <p:nvPr/>
        </p:nvSpPr>
        <p:spPr bwMode="auto">
          <a:xfrm>
            <a:off x="533400" y="3705225"/>
            <a:ext cx="8574088" cy="71437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1800" dirty="0"/>
              <a:t>Find the </a:t>
            </a:r>
            <a:r>
              <a:rPr kumimoji="1" lang="en-US" sz="1800" dirty="0">
                <a:sym typeface="Symbol" pitchFamily="18" charset="2"/>
              </a:rPr>
              <a:t>of all customers who have a loan at the </a:t>
            </a:r>
            <a:r>
              <a:rPr kumimoji="1" lang="en-US" sz="1800" dirty="0" smtClean="0">
                <a:sym typeface="Symbol" pitchFamily="18" charset="2"/>
              </a:rPr>
              <a:t>Meerut </a:t>
            </a:r>
            <a:r>
              <a:rPr kumimoji="1" lang="en-US" sz="1800" dirty="0">
                <a:sym typeface="Symbol" pitchFamily="18" charset="2"/>
              </a:rPr>
              <a:t>branch but do not have an account at any branch of the bank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05" grpId="0" autoUpdateAnimBg="0"/>
      <p:bldP spid="133120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p:txBody>
          <a:bodyPr/>
          <a:lstStyle/>
          <a:p>
            <a:pPr eaLnBrk="1" hangingPunct="1"/>
            <a:r>
              <a:rPr lang="en-US" dirty="0" smtClean="0"/>
              <a:t>Example Queries</a:t>
            </a:r>
          </a:p>
        </p:txBody>
      </p:sp>
      <p:sp>
        <p:nvSpPr>
          <p:cNvPr id="62470" name="Rectangle 3"/>
          <p:cNvSpPr>
            <a:spLocks noGrp="1" noChangeArrowheads="1"/>
          </p:cNvSpPr>
          <p:nvPr>
            <p:ph type="body" idx="1"/>
          </p:nvPr>
        </p:nvSpPr>
        <p:spPr>
          <a:xfrm>
            <a:off x="165100" y="1816100"/>
            <a:ext cx="8775700" cy="469900"/>
          </a:xfrm>
        </p:spPr>
        <p:txBody>
          <a:bodyPr/>
          <a:lstStyle/>
          <a:p>
            <a:pPr eaLnBrk="1" hangingPunct="1">
              <a:lnSpc>
                <a:spcPct val="90000"/>
              </a:lnSpc>
            </a:pPr>
            <a:r>
              <a:rPr lang="en-US" sz="2000" dirty="0" smtClean="0"/>
              <a:t>Find the names of all customers who have a loan at the </a:t>
            </a:r>
            <a:r>
              <a:rPr lang="en-US" sz="2000" dirty="0" smtClean="0"/>
              <a:t>Meerut  </a:t>
            </a:r>
            <a:r>
              <a:rPr lang="en-US" sz="2000" dirty="0" smtClean="0"/>
              <a:t>branch.</a:t>
            </a:r>
          </a:p>
        </p:txBody>
      </p:sp>
      <p:sp>
        <p:nvSpPr>
          <p:cNvPr id="1332229" name="Text Box 5"/>
          <p:cNvSpPr txBox="1">
            <a:spLocks noChangeArrowheads="1"/>
          </p:cNvSpPr>
          <p:nvPr/>
        </p:nvSpPr>
        <p:spPr bwMode="auto">
          <a:xfrm>
            <a:off x="603250" y="2514600"/>
            <a:ext cx="8077200" cy="1068388"/>
          </a:xfrm>
          <a:prstGeom prst="rect">
            <a:avLst/>
          </a:prstGeom>
          <a:noFill/>
          <a:ln w="9525">
            <a:noFill/>
            <a:miter lim="800000"/>
            <a:headEnd/>
            <a:tailEnd/>
          </a:ln>
        </p:spPr>
        <p:txBody>
          <a:bodyPr>
            <a:spAutoFit/>
          </a:bodyPr>
          <a:lstStyle/>
          <a:p>
            <a:pPr eaLnBrk="0" hangingPunct="0">
              <a:spcBef>
                <a:spcPct val="35000"/>
              </a:spcBef>
              <a:buClr>
                <a:srgbClr val="CC6600"/>
              </a:buClr>
              <a:buSzPct val="105000"/>
              <a:buFont typeface="Symbol" pitchFamily="18" charset="2"/>
              <a:buChar char="-"/>
            </a:pPr>
            <a:r>
              <a:rPr kumimoji="1" lang="en-US" sz="1800" dirty="0">
                <a:latin typeface="Helvetica" pitchFamily="34" charset="0"/>
              </a:rPr>
              <a:t>     </a:t>
            </a:r>
            <a:r>
              <a:rPr kumimoji="1" lang="en-US" sz="1800" dirty="0">
                <a:solidFill>
                  <a:schemeClr val="folHlink"/>
                </a:solidFill>
                <a:latin typeface="Helvetica" pitchFamily="34" charset="0"/>
              </a:rPr>
              <a:t>Query 1</a:t>
            </a:r>
            <a:br>
              <a:rPr kumimoji="1" lang="en-US" sz="1800" dirty="0">
                <a:solidFill>
                  <a:schemeClr val="folHlink"/>
                </a:solidFill>
                <a:latin typeface="Helvetica" pitchFamily="34" charset="0"/>
              </a:rPr>
            </a:br>
            <a:r>
              <a:rPr kumimoji="1" lang="en-US" sz="1800" dirty="0">
                <a:latin typeface="Helvetica" pitchFamily="34" charset="0"/>
              </a:rPr>
              <a:t>  </a:t>
            </a:r>
            <a:r>
              <a:rPr kumimoji="1" lang="en-US" b="1" dirty="0">
                <a:solidFill>
                  <a:srgbClr val="FF0000"/>
                </a:solidFill>
                <a:latin typeface="Comic Sans MS" pitchFamily="66" charset="0"/>
                <a:sym typeface="Symbol" pitchFamily="18" charset="2"/>
              </a:rPr>
              <a:t></a:t>
            </a:r>
            <a:r>
              <a:rPr kumimoji="1" lang="en-US" sz="2800" b="1" baseline="-25000" dirty="0">
                <a:solidFill>
                  <a:srgbClr val="FF0000"/>
                </a:solidFill>
                <a:latin typeface="Comic Sans MS" pitchFamily="66" charset="0"/>
                <a:sym typeface="Symbol" pitchFamily="18" charset="2"/>
              </a:rPr>
              <a:t>customer-name</a:t>
            </a:r>
            <a:r>
              <a:rPr kumimoji="1" lang="en-US" b="1" dirty="0">
                <a:solidFill>
                  <a:srgbClr val="FF0000"/>
                </a:solidFill>
                <a:latin typeface="Comic Sans MS" pitchFamily="66" charset="0"/>
                <a:sym typeface="Symbol" pitchFamily="18" charset="2"/>
              </a:rPr>
              <a:t>(</a:t>
            </a:r>
            <a:r>
              <a:rPr kumimoji="1" lang="en-US" sz="2800" b="1" baseline="-25000" dirty="0">
                <a:solidFill>
                  <a:srgbClr val="FF0000"/>
                </a:solidFill>
                <a:latin typeface="Comic Sans MS" pitchFamily="66" charset="0"/>
                <a:sym typeface="Symbol" pitchFamily="18" charset="2"/>
              </a:rPr>
              <a:t>branch-name = </a:t>
            </a:r>
            <a:r>
              <a:rPr kumimoji="1" lang="en-US" sz="2800" b="1" baseline="-25000" dirty="0" smtClean="0">
                <a:solidFill>
                  <a:srgbClr val="FF0000"/>
                </a:solidFill>
                <a:latin typeface="Comic Sans MS" pitchFamily="66" charset="0"/>
                <a:sym typeface="Symbol" pitchFamily="18" charset="2"/>
              </a:rPr>
              <a:t>“Meerut”</a:t>
            </a:r>
            <a:r>
              <a:rPr kumimoji="1" lang="en-US" sz="2800" b="1" dirty="0" smtClean="0">
                <a:solidFill>
                  <a:srgbClr val="FF0000"/>
                </a:solidFill>
                <a:latin typeface="Comic Sans MS" pitchFamily="66" charset="0"/>
                <a:sym typeface="Symbol" pitchFamily="18" charset="2"/>
              </a:rPr>
              <a:t> </a:t>
            </a:r>
            <a:r>
              <a:rPr kumimoji="1" lang="en-US" b="1" dirty="0">
                <a:solidFill>
                  <a:srgbClr val="FF0000"/>
                </a:solidFill>
                <a:latin typeface="Comic Sans MS" pitchFamily="66" charset="0"/>
                <a:sym typeface="Symbol" pitchFamily="18" charset="2"/>
              </a:rPr>
              <a:t>(borrower * loan))</a:t>
            </a:r>
          </a:p>
          <a:p>
            <a:pPr eaLnBrk="0" hangingPunct="0"/>
            <a:endParaRPr lang="en-US" sz="1800" dirty="0">
              <a:solidFill>
                <a:schemeClr val="hlink"/>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2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29"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p:txBody>
          <a:bodyPr/>
          <a:lstStyle/>
          <a:p>
            <a:pPr eaLnBrk="1" hangingPunct="1"/>
            <a:r>
              <a:rPr lang="en-US" dirty="0" smtClean="0"/>
              <a:t>Example Queries</a:t>
            </a:r>
          </a:p>
        </p:txBody>
      </p:sp>
      <p:sp>
        <p:nvSpPr>
          <p:cNvPr id="63494" name="Rectangle 3"/>
          <p:cNvSpPr>
            <a:spLocks noGrp="1" noChangeArrowheads="1"/>
          </p:cNvSpPr>
          <p:nvPr>
            <p:ph type="body" idx="1"/>
          </p:nvPr>
        </p:nvSpPr>
        <p:spPr>
          <a:xfrm>
            <a:off x="533400" y="2209800"/>
            <a:ext cx="8077200" cy="457200"/>
          </a:xfrm>
        </p:spPr>
        <p:txBody>
          <a:bodyPr/>
          <a:lstStyle/>
          <a:p>
            <a:pPr eaLnBrk="1" hangingPunct="1"/>
            <a:r>
              <a:rPr lang="en-US" sz="2000" smtClean="0"/>
              <a:t>Find the largest account balance. Rename </a:t>
            </a:r>
            <a:r>
              <a:rPr lang="en-US" sz="2000" i="1" smtClean="0"/>
              <a:t>account </a:t>
            </a:r>
            <a:r>
              <a:rPr lang="en-US" sz="2000" smtClean="0"/>
              <a:t>relation as </a:t>
            </a:r>
            <a:r>
              <a:rPr lang="en-US" sz="2000" i="1" smtClean="0"/>
              <a:t>d</a:t>
            </a:r>
            <a:r>
              <a:rPr lang="en-US" sz="2000" smtClean="0">
                <a:sym typeface="Symbol" pitchFamily="18" charset="2"/>
              </a:rPr>
              <a:t>     </a:t>
            </a:r>
            <a:endParaRPr lang="en-US" sz="2000" smtClean="0"/>
          </a:p>
        </p:txBody>
      </p:sp>
      <p:sp>
        <p:nvSpPr>
          <p:cNvPr id="1333252" name="Text Box 4"/>
          <p:cNvSpPr txBox="1">
            <a:spLocks noChangeArrowheads="1"/>
          </p:cNvSpPr>
          <p:nvPr/>
        </p:nvSpPr>
        <p:spPr bwMode="auto">
          <a:xfrm>
            <a:off x="838200" y="3200400"/>
            <a:ext cx="7848600" cy="911019"/>
          </a:xfrm>
          <a:prstGeom prst="rect">
            <a:avLst/>
          </a:prstGeom>
          <a:noFill/>
          <a:ln w="9525">
            <a:noFill/>
            <a:miter lim="800000"/>
            <a:headEnd/>
            <a:tailEnd/>
          </a:ln>
        </p:spPr>
        <p:txBody>
          <a:bodyPr>
            <a:spAutoFit/>
          </a:bodyPr>
          <a:lstStyle/>
          <a:p>
            <a:pPr eaLnBrk="0" hangingPunct="0">
              <a:spcBef>
                <a:spcPct val="35000"/>
              </a:spcBef>
              <a:buClr>
                <a:schemeClr val="tx2"/>
              </a:buClr>
              <a:buSzPct val="90000"/>
              <a:buFont typeface="Monotype Sorts" pitchFamily="2" charset="2"/>
              <a:buNone/>
            </a:pPr>
            <a:r>
              <a:rPr kumimoji="1" lang="en-US" b="1" dirty="0">
                <a:solidFill>
                  <a:srgbClr val="FF0000"/>
                </a:solidFill>
                <a:latin typeface="Comic Sans MS" pitchFamily="66" charset="0"/>
                <a:sym typeface="Symbol" pitchFamily="18" charset="2"/>
              </a:rPr>
              <a:t></a:t>
            </a:r>
            <a:r>
              <a:rPr kumimoji="1" lang="en-US" sz="2800" b="1" i="1" baseline="-25000" dirty="0">
                <a:solidFill>
                  <a:srgbClr val="FF0000"/>
                </a:solidFill>
                <a:latin typeface="Comic Sans MS" pitchFamily="66" charset="0"/>
                <a:sym typeface="Symbol" pitchFamily="18" charset="2"/>
              </a:rPr>
              <a:t>balance</a:t>
            </a:r>
            <a:r>
              <a:rPr kumimoji="1" lang="en-US" b="1" i="1" dirty="0">
                <a:solidFill>
                  <a:srgbClr val="FF0000"/>
                </a:solidFill>
                <a:latin typeface="Comic Sans MS" pitchFamily="66" charset="0"/>
                <a:sym typeface="Symbol" pitchFamily="18" charset="2"/>
              </a:rPr>
              <a:t>(account) </a:t>
            </a:r>
            <a:r>
              <a:rPr kumimoji="1" lang="en-US" b="1" dirty="0">
                <a:solidFill>
                  <a:srgbClr val="FF0000"/>
                </a:solidFill>
                <a:latin typeface="Comic Sans MS" pitchFamily="66" charset="0"/>
                <a:sym typeface="Symbol" pitchFamily="18" charset="2"/>
              </a:rPr>
              <a:t>- </a:t>
            </a:r>
            <a:r>
              <a:rPr kumimoji="1" lang="en-US" sz="2800" b="1" i="1" baseline="-25000" dirty="0" err="1">
                <a:solidFill>
                  <a:srgbClr val="FF0000"/>
                </a:solidFill>
                <a:latin typeface="Comic Sans MS" pitchFamily="66" charset="0"/>
                <a:sym typeface="Symbol" pitchFamily="18" charset="2"/>
              </a:rPr>
              <a:t>account.balance</a:t>
            </a:r>
            <a:endParaRPr kumimoji="1" lang="en-US" sz="2800" b="1" dirty="0">
              <a:solidFill>
                <a:srgbClr val="FF0000"/>
              </a:solidFill>
              <a:latin typeface="Comic Sans MS" pitchFamily="66" charset="0"/>
              <a:sym typeface="Symbol" pitchFamily="18" charset="2"/>
            </a:endParaRPr>
          </a:p>
          <a:p>
            <a:pPr eaLnBrk="0" hangingPunct="0">
              <a:spcBef>
                <a:spcPct val="35000"/>
              </a:spcBef>
              <a:buClr>
                <a:schemeClr val="tx2"/>
              </a:buClr>
              <a:buSzPct val="90000"/>
              <a:buFont typeface="Monotype Sorts" pitchFamily="2" charset="2"/>
              <a:buNone/>
            </a:pPr>
            <a:r>
              <a:rPr kumimoji="1" lang="en-US" b="1" dirty="0">
                <a:solidFill>
                  <a:srgbClr val="FF0000"/>
                </a:solidFill>
                <a:latin typeface="Comic Sans MS" pitchFamily="66" charset="0"/>
                <a:sym typeface="Symbol" pitchFamily="18" charset="2"/>
              </a:rPr>
              <a:t>    (</a:t>
            </a:r>
            <a:r>
              <a:rPr kumimoji="1" lang="en-US" sz="2800" b="1" i="1" baseline="-25000" dirty="0" err="1">
                <a:solidFill>
                  <a:srgbClr val="FF0000"/>
                </a:solidFill>
                <a:latin typeface="Comic Sans MS" pitchFamily="66" charset="0"/>
                <a:sym typeface="Symbol" pitchFamily="18" charset="2"/>
              </a:rPr>
              <a:t>account.balance</a:t>
            </a:r>
            <a:r>
              <a:rPr kumimoji="1" lang="en-US" sz="2800" b="1" i="1" baseline="-25000" dirty="0">
                <a:solidFill>
                  <a:srgbClr val="FF0000"/>
                </a:solidFill>
                <a:latin typeface="Comic Sans MS" pitchFamily="66" charset="0"/>
                <a:sym typeface="Symbol" pitchFamily="18" charset="2"/>
              </a:rPr>
              <a:t> &lt; </a:t>
            </a:r>
            <a:r>
              <a:rPr kumimoji="1" lang="en-US" sz="2800" b="1" i="1" baseline="-25000" dirty="0" err="1">
                <a:solidFill>
                  <a:srgbClr val="FF0000"/>
                </a:solidFill>
                <a:latin typeface="Comic Sans MS" pitchFamily="66" charset="0"/>
                <a:sym typeface="Symbol" pitchFamily="18" charset="2"/>
              </a:rPr>
              <a:t>d.balance</a:t>
            </a:r>
            <a:r>
              <a:rPr kumimoji="1" lang="en-US" b="1" i="1" dirty="0">
                <a:solidFill>
                  <a:srgbClr val="FF0000"/>
                </a:solidFill>
                <a:latin typeface="Comic Sans MS" pitchFamily="66" charset="0"/>
                <a:sym typeface="Symbol" pitchFamily="18" charset="2"/>
              </a:rPr>
              <a:t> </a:t>
            </a:r>
            <a:r>
              <a:rPr kumimoji="1" lang="en-US" b="1" dirty="0">
                <a:solidFill>
                  <a:srgbClr val="FF0000"/>
                </a:solidFill>
                <a:latin typeface="Comic Sans MS" pitchFamily="66" charset="0"/>
                <a:sym typeface="Symbol" pitchFamily="18" charset="2"/>
              </a:rPr>
              <a:t>(</a:t>
            </a:r>
            <a:r>
              <a:rPr kumimoji="1" lang="en-US" b="1" i="1" dirty="0">
                <a:solidFill>
                  <a:srgbClr val="FF0000"/>
                </a:solidFill>
                <a:latin typeface="Comic Sans MS" pitchFamily="66" charset="0"/>
                <a:sym typeface="Symbol" pitchFamily="18" charset="2"/>
              </a:rPr>
              <a:t>account * </a:t>
            </a:r>
            <a:r>
              <a:rPr lang="en-US" b="1" i="1" dirty="0">
                <a:solidFill>
                  <a:srgbClr val="FF0000"/>
                </a:solidFill>
                <a:sym typeface="Symbol" pitchFamily="18" charset="2"/>
              </a:rPr>
              <a:t></a:t>
            </a:r>
            <a:r>
              <a:rPr kumimoji="1" lang="en-US" sz="2800" b="1" i="1" baseline="-25000" dirty="0">
                <a:solidFill>
                  <a:srgbClr val="FF0000"/>
                </a:solidFill>
                <a:latin typeface="Comic Sans MS" pitchFamily="66" charset="0"/>
                <a:sym typeface="Symbol" pitchFamily="18" charset="2"/>
              </a:rPr>
              <a:t>d</a:t>
            </a:r>
            <a:r>
              <a:rPr kumimoji="1" lang="en-US" b="1" i="1" dirty="0">
                <a:solidFill>
                  <a:srgbClr val="FF0000"/>
                </a:solidFill>
                <a:latin typeface="Comic Sans MS" pitchFamily="66" charset="0"/>
                <a:sym typeface="Symbol" pitchFamily="18" charset="2"/>
              </a:rPr>
              <a:t> (account</a:t>
            </a:r>
            <a:r>
              <a:rPr kumimoji="1" lang="en-US" b="1" dirty="0">
                <a:solidFill>
                  <a:srgbClr val="FF0000"/>
                </a:solidFill>
                <a:latin typeface="Comic Sans MS" pitchFamily="66" charset="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3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5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pPr eaLnBrk="1" hangingPunct="1"/>
            <a:r>
              <a:rPr lang="en-US" dirty="0" smtClean="0"/>
              <a:t>Example Queries</a:t>
            </a:r>
          </a:p>
        </p:txBody>
      </p:sp>
      <p:sp>
        <p:nvSpPr>
          <p:cNvPr id="64518" name="Rectangle 3"/>
          <p:cNvSpPr>
            <a:spLocks noGrp="1" noChangeArrowheads="1"/>
          </p:cNvSpPr>
          <p:nvPr>
            <p:ph type="body" idx="1"/>
          </p:nvPr>
        </p:nvSpPr>
        <p:spPr>
          <a:xfrm>
            <a:off x="685800" y="1747838"/>
            <a:ext cx="8077200" cy="690562"/>
          </a:xfrm>
        </p:spPr>
        <p:txBody>
          <a:bodyPr/>
          <a:lstStyle/>
          <a:p>
            <a:pPr eaLnBrk="1" hangingPunct="1"/>
            <a:r>
              <a:rPr lang="en-US" sz="1600" smtClean="0"/>
              <a:t>Find all customers who have an account from at least the “Dammam” and the “Khobar” branches.</a:t>
            </a:r>
          </a:p>
        </p:txBody>
      </p:sp>
      <p:sp>
        <p:nvSpPr>
          <p:cNvPr id="1337358" name="Text Box 14"/>
          <p:cNvSpPr txBox="1">
            <a:spLocks noChangeArrowheads="1"/>
          </p:cNvSpPr>
          <p:nvPr/>
        </p:nvSpPr>
        <p:spPr bwMode="auto">
          <a:xfrm>
            <a:off x="609600" y="4711700"/>
            <a:ext cx="6235553" cy="1763560"/>
          </a:xfrm>
          <a:prstGeom prst="rect">
            <a:avLst/>
          </a:prstGeom>
          <a:noFill/>
          <a:ln w="9525">
            <a:noFill/>
            <a:miter lim="800000"/>
            <a:headEnd/>
            <a:tailEnd/>
          </a:ln>
        </p:spPr>
        <p:txBody>
          <a:bodyPr wrap="none">
            <a:spAutoFit/>
          </a:bodyPr>
          <a:lstStyle/>
          <a:p>
            <a:pPr lvl="1" eaLnBrk="0" hangingPunct="0">
              <a:lnSpc>
                <a:spcPct val="120000"/>
              </a:lnSpc>
              <a:spcBef>
                <a:spcPct val="35000"/>
              </a:spcBef>
              <a:buClr>
                <a:srgbClr val="CC6600"/>
              </a:buClr>
              <a:buSzPct val="105000"/>
              <a:buFont typeface="Monotype Sorts" pitchFamily="2" charset="2"/>
              <a:buNone/>
            </a:pPr>
            <a:r>
              <a:rPr kumimoji="1" lang="en-US" sz="2000" b="1" u="sng" dirty="0">
                <a:solidFill>
                  <a:schemeClr val="folHlink"/>
                </a:solidFill>
                <a:sym typeface="Symbol" pitchFamily="18" charset="2"/>
              </a:rPr>
              <a:t>Query 2</a:t>
            </a:r>
          </a:p>
          <a:p>
            <a:pPr lvl="1" eaLnBrk="0" hangingPunct="0">
              <a:lnSpc>
                <a:spcPct val="120000"/>
              </a:lnSpc>
              <a:spcBef>
                <a:spcPct val="35000"/>
              </a:spcBef>
              <a:buClr>
                <a:srgbClr val="CC6600"/>
              </a:buClr>
              <a:buSzPct val="105000"/>
              <a:buFont typeface="Monotype Sorts" pitchFamily="2" charset="2"/>
              <a:buNone/>
            </a:pPr>
            <a:r>
              <a:rPr kumimoji="1" lang="en-US" b="1" dirty="0">
                <a:solidFill>
                  <a:srgbClr val="FF0000"/>
                </a:solidFill>
                <a:sym typeface="Symbol" pitchFamily="18" charset="2"/>
              </a:rPr>
              <a:t></a:t>
            </a:r>
            <a:r>
              <a:rPr kumimoji="1" lang="en-US" sz="1600" b="1" i="1" dirty="0">
                <a:solidFill>
                  <a:srgbClr val="FF0000"/>
                </a:solidFill>
              </a:rPr>
              <a:t>customer-name, branch-name</a:t>
            </a:r>
            <a:r>
              <a:rPr kumimoji="1" lang="en-US" sz="2000" b="1" dirty="0">
                <a:solidFill>
                  <a:srgbClr val="FF0000"/>
                </a:solidFill>
              </a:rPr>
              <a:t> (</a:t>
            </a:r>
            <a:r>
              <a:rPr kumimoji="1" lang="en-US" sz="2000" b="1" i="1" dirty="0">
                <a:solidFill>
                  <a:srgbClr val="FF0000"/>
                </a:solidFill>
                <a:sym typeface="Symbol" pitchFamily="18" charset="2"/>
              </a:rPr>
              <a:t>depositor</a:t>
            </a:r>
            <a:r>
              <a:rPr kumimoji="1" lang="en-US" sz="2000" b="1" dirty="0">
                <a:solidFill>
                  <a:srgbClr val="FF0000"/>
                </a:solidFill>
                <a:sym typeface="Symbol" pitchFamily="18" charset="2"/>
              </a:rPr>
              <a:t> * </a:t>
            </a:r>
            <a:r>
              <a:rPr kumimoji="1" lang="en-US" sz="2000" b="1" i="1" dirty="0">
                <a:solidFill>
                  <a:srgbClr val="FF0000"/>
                </a:solidFill>
                <a:sym typeface="Symbol" pitchFamily="18" charset="2"/>
              </a:rPr>
              <a:t>account</a:t>
            </a:r>
            <a:r>
              <a:rPr kumimoji="1" lang="en-US" sz="2000" b="1" dirty="0">
                <a:solidFill>
                  <a:srgbClr val="FF0000"/>
                </a:solidFill>
                <a:sym typeface="Symbol" pitchFamily="18" charset="2"/>
              </a:rPr>
              <a:t>)</a:t>
            </a:r>
            <a:br>
              <a:rPr kumimoji="1" lang="en-US" sz="2000" b="1" dirty="0">
                <a:solidFill>
                  <a:srgbClr val="FF0000"/>
                </a:solidFill>
                <a:sym typeface="Symbol" pitchFamily="18" charset="2"/>
              </a:rPr>
            </a:br>
            <a:r>
              <a:rPr kumimoji="1" lang="en-US" sz="2800" b="1" dirty="0">
                <a:solidFill>
                  <a:srgbClr val="FF0000"/>
                </a:solidFill>
                <a:sym typeface="Symbol" pitchFamily="18" charset="2"/>
              </a:rPr>
              <a:t></a:t>
            </a:r>
            <a:r>
              <a:rPr kumimoji="1" lang="en-US" sz="2000" b="1" dirty="0">
                <a:solidFill>
                  <a:srgbClr val="FF0000"/>
                </a:solidFill>
                <a:sym typeface="Symbol" pitchFamily="18" charset="2"/>
              </a:rPr>
              <a:t> </a:t>
            </a:r>
            <a:r>
              <a:rPr kumimoji="1" lang="en-US" sz="2800" b="1" i="1" dirty="0">
                <a:solidFill>
                  <a:srgbClr val="FF0000"/>
                </a:solidFill>
                <a:sym typeface="Symbol" pitchFamily="18" charset="2"/>
              </a:rPr>
              <a:t></a:t>
            </a:r>
            <a:r>
              <a:rPr kumimoji="1" lang="en-US" sz="1600" b="1" i="1" dirty="0">
                <a:solidFill>
                  <a:srgbClr val="FF0000"/>
                </a:solidFill>
                <a:sym typeface="Symbol" pitchFamily="18" charset="2"/>
              </a:rPr>
              <a:t>temp</a:t>
            </a:r>
            <a:r>
              <a:rPr kumimoji="1" lang="en-US" sz="2000" b="1" i="1" dirty="0">
                <a:solidFill>
                  <a:srgbClr val="FF0000"/>
                </a:solidFill>
                <a:sym typeface="Symbol" pitchFamily="18" charset="2"/>
              </a:rPr>
              <a:t>(branch-name) ({(“</a:t>
            </a:r>
            <a:r>
              <a:rPr kumimoji="1" lang="en-US" sz="2000" b="1" i="1" dirty="0" err="1">
                <a:solidFill>
                  <a:srgbClr val="FF0000"/>
                </a:solidFill>
                <a:sym typeface="Symbol" pitchFamily="18" charset="2"/>
              </a:rPr>
              <a:t>Dammam</a:t>
            </a:r>
            <a:r>
              <a:rPr kumimoji="1" lang="en-US" sz="2000" b="1" i="1" dirty="0">
                <a:solidFill>
                  <a:srgbClr val="FF0000"/>
                </a:solidFill>
                <a:sym typeface="Symbol" pitchFamily="18" charset="2"/>
              </a:rPr>
              <a:t>”), (“</a:t>
            </a:r>
            <a:r>
              <a:rPr kumimoji="1" lang="en-US" sz="2000" b="1" i="1" dirty="0" err="1">
                <a:solidFill>
                  <a:srgbClr val="FF0000"/>
                </a:solidFill>
                <a:sym typeface="Symbol" pitchFamily="18" charset="2"/>
              </a:rPr>
              <a:t>Khobar</a:t>
            </a:r>
            <a:r>
              <a:rPr kumimoji="1" lang="en-US" sz="2000" b="1" i="1" dirty="0">
                <a:solidFill>
                  <a:srgbClr val="FF0000"/>
                </a:solidFill>
                <a:sym typeface="Symbol" pitchFamily="18" charset="2"/>
              </a:rPr>
              <a:t>”)})</a:t>
            </a:r>
          </a:p>
          <a:p>
            <a:endParaRPr lang="en-US" sz="2000" dirty="0"/>
          </a:p>
        </p:txBody>
      </p:sp>
      <p:sp>
        <p:nvSpPr>
          <p:cNvPr id="1337360" name="Text Box 16"/>
          <p:cNvSpPr txBox="1">
            <a:spLocks noChangeArrowheads="1"/>
          </p:cNvSpPr>
          <p:nvPr/>
        </p:nvSpPr>
        <p:spPr bwMode="auto">
          <a:xfrm>
            <a:off x="593725" y="2514600"/>
            <a:ext cx="7437438" cy="2116138"/>
          </a:xfrm>
          <a:prstGeom prst="rect">
            <a:avLst/>
          </a:prstGeom>
          <a:noFill/>
          <a:ln w="9525">
            <a:noFill/>
            <a:miter lim="800000"/>
            <a:headEnd/>
            <a:tailEnd/>
          </a:ln>
        </p:spPr>
        <p:txBody>
          <a:bodyPr>
            <a:spAutoFit/>
          </a:bodyPr>
          <a:lstStyle/>
          <a:p>
            <a:pPr lvl="1" eaLnBrk="0" hangingPunct="0">
              <a:lnSpc>
                <a:spcPct val="120000"/>
              </a:lnSpc>
              <a:spcBef>
                <a:spcPct val="35000"/>
              </a:spcBef>
              <a:buClr>
                <a:srgbClr val="CC6600"/>
              </a:buClr>
              <a:buSzPct val="105000"/>
              <a:buFont typeface="Monotype Sorts" pitchFamily="2" charset="2"/>
              <a:buNone/>
            </a:pPr>
            <a:r>
              <a:rPr kumimoji="1" lang="en-US" sz="2000" b="1" u="sng" dirty="0">
                <a:solidFill>
                  <a:schemeClr val="folHlink"/>
                </a:solidFill>
                <a:sym typeface="Symbol" pitchFamily="18" charset="2"/>
              </a:rPr>
              <a:t>Query 1</a:t>
            </a:r>
          </a:p>
          <a:p>
            <a:pPr lvl="1" eaLnBrk="0" hangingPunct="0">
              <a:lnSpc>
                <a:spcPct val="120000"/>
              </a:lnSpc>
              <a:spcBef>
                <a:spcPct val="35000"/>
              </a:spcBef>
              <a:buClr>
                <a:srgbClr val="CC6600"/>
              </a:buClr>
              <a:buSzPct val="105000"/>
              <a:buFont typeface="Monotype Sorts" pitchFamily="2" charset="2"/>
              <a:buNone/>
            </a:pPr>
            <a:endParaRPr kumimoji="1" lang="en-US" sz="800" b="1" u="sng" dirty="0">
              <a:solidFill>
                <a:schemeClr val="folHlink"/>
              </a:solidFill>
              <a:sym typeface="Symbol" pitchFamily="18" charset="2"/>
            </a:endParaRPr>
          </a:p>
          <a:p>
            <a:pPr lvl="2"/>
            <a:r>
              <a:rPr kumimoji="1" lang="en-US" b="1" dirty="0">
                <a:solidFill>
                  <a:srgbClr val="FF0000"/>
                </a:solidFill>
                <a:sym typeface="Symbol" pitchFamily="18" charset="2"/>
              </a:rPr>
              <a:t>      </a:t>
            </a:r>
            <a:r>
              <a:rPr kumimoji="1" lang="en-US" sz="2000" b="1" dirty="0">
                <a:solidFill>
                  <a:srgbClr val="FF0000"/>
                </a:solidFill>
                <a:sym typeface="Symbol" pitchFamily="18" charset="2"/>
              </a:rPr>
              <a:t></a:t>
            </a:r>
            <a:r>
              <a:rPr kumimoji="1" lang="en-US" sz="1600" b="1" dirty="0">
                <a:solidFill>
                  <a:srgbClr val="FF0000"/>
                </a:solidFill>
              </a:rPr>
              <a:t>CN</a:t>
            </a:r>
            <a:r>
              <a:rPr kumimoji="1" lang="en-US" sz="2000" b="1" dirty="0">
                <a:solidFill>
                  <a:srgbClr val="FF0000"/>
                </a:solidFill>
              </a:rPr>
              <a:t>(</a:t>
            </a:r>
            <a:r>
              <a:rPr kumimoji="1" lang="en-US" sz="2800" b="1" dirty="0">
                <a:solidFill>
                  <a:srgbClr val="FF0000"/>
                </a:solidFill>
                <a:sym typeface="Symbol" pitchFamily="18" charset="2"/>
              </a:rPr>
              <a:t></a:t>
            </a:r>
            <a:r>
              <a:rPr kumimoji="1" lang="en-US" sz="1600" b="1" i="1" dirty="0">
                <a:solidFill>
                  <a:srgbClr val="FF0000"/>
                </a:solidFill>
                <a:sym typeface="Symbol" pitchFamily="18" charset="2"/>
              </a:rPr>
              <a:t>BN</a:t>
            </a:r>
            <a:r>
              <a:rPr kumimoji="1" lang="en-US" sz="1600" b="1" dirty="0">
                <a:solidFill>
                  <a:srgbClr val="FF0000"/>
                </a:solidFill>
                <a:sym typeface="Symbol" pitchFamily="18" charset="2"/>
              </a:rPr>
              <a:t>=“</a:t>
            </a:r>
            <a:r>
              <a:rPr kumimoji="1" lang="en-US" sz="1600" b="1" dirty="0" err="1">
                <a:solidFill>
                  <a:srgbClr val="FF0000"/>
                </a:solidFill>
                <a:sym typeface="Symbol" pitchFamily="18" charset="2"/>
              </a:rPr>
              <a:t>Dammam</a:t>
            </a:r>
            <a:r>
              <a:rPr kumimoji="1" lang="en-US" sz="1600" b="1" dirty="0">
                <a:solidFill>
                  <a:srgbClr val="FF0000"/>
                </a:solidFill>
                <a:sym typeface="Symbol" pitchFamily="18" charset="2"/>
              </a:rPr>
              <a:t>”(</a:t>
            </a:r>
            <a:r>
              <a:rPr kumimoji="1" lang="en-US" sz="2000" b="1" i="1" dirty="0">
                <a:solidFill>
                  <a:srgbClr val="FF0000"/>
                </a:solidFill>
                <a:sym typeface="Symbol" pitchFamily="18" charset="2"/>
              </a:rPr>
              <a:t>depositor</a:t>
            </a:r>
            <a:r>
              <a:rPr kumimoji="1" lang="en-US" sz="2000" b="1" dirty="0">
                <a:solidFill>
                  <a:srgbClr val="FF0000"/>
                </a:solidFill>
                <a:sym typeface="Symbol" pitchFamily="18" charset="2"/>
              </a:rPr>
              <a:t>    * </a:t>
            </a:r>
            <a:r>
              <a:rPr kumimoji="1" lang="en-US" sz="2000" b="1" i="1" dirty="0">
                <a:solidFill>
                  <a:srgbClr val="FF0000"/>
                </a:solidFill>
                <a:sym typeface="Symbol" pitchFamily="18" charset="2"/>
              </a:rPr>
              <a:t>account</a:t>
            </a:r>
            <a:r>
              <a:rPr kumimoji="1" lang="en-US" sz="2000" b="1" dirty="0">
                <a:solidFill>
                  <a:srgbClr val="FF0000"/>
                </a:solidFill>
                <a:sym typeface="Symbol" pitchFamily="18" charset="2"/>
              </a:rPr>
              <a:t>)) </a:t>
            </a:r>
            <a:r>
              <a:rPr kumimoji="1" lang="en-US" sz="2800" b="1" dirty="0">
                <a:solidFill>
                  <a:srgbClr val="FF0000"/>
                </a:solidFill>
                <a:sym typeface="Symbol" pitchFamily="18" charset="2"/>
              </a:rPr>
              <a:t></a:t>
            </a:r>
          </a:p>
          <a:p>
            <a:pPr lvl="2"/>
            <a:r>
              <a:rPr kumimoji="1" lang="en-US" sz="2000" b="1" dirty="0">
                <a:solidFill>
                  <a:srgbClr val="FF0000"/>
                </a:solidFill>
                <a:sym typeface="Symbol" pitchFamily="18" charset="2"/>
              </a:rPr>
              <a:t>        </a:t>
            </a:r>
            <a:r>
              <a:rPr kumimoji="1" lang="en-US" sz="1600" b="1" i="1" dirty="0">
                <a:solidFill>
                  <a:srgbClr val="FF0000"/>
                </a:solidFill>
              </a:rPr>
              <a:t>CN</a:t>
            </a:r>
            <a:r>
              <a:rPr kumimoji="1" lang="en-US" sz="2000" b="1" dirty="0">
                <a:solidFill>
                  <a:srgbClr val="FF0000"/>
                </a:solidFill>
              </a:rPr>
              <a:t>(</a:t>
            </a:r>
            <a:r>
              <a:rPr kumimoji="1" lang="en-US" sz="2800" b="1" dirty="0">
                <a:solidFill>
                  <a:srgbClr val="FF0000"/>
                </a:solidFill>
                <a:sym typeface="Symbol" pitchFamily="18" charset="2"/>
              </a:rPr>
              <a:t></a:t>
            </a:r>
            <a:r>
              <a:rPr kumimoji="1" lang="en-US" sz="1600" b="1" i="1" dirty="0">
                <a:solidFill>
                  <a:srgbClr val="FF0000"/>
                </a:solidFill>
                <a:sym typeface="Symbol" pitchFamily="18" charset="2"/>
              </a:rPr>
              <a:t>BN</a:t>
            </a:r>
            <a:r>
              <a:rPr kumimoji="1" lang="en-US" sz="1600" b="1" dirty="0">
                <a:solidFill>
                  <a:srgbClr val="FF0000"/>
                </a:solidFill>
                <a:sym typeface="Symbol" pitchFamily="18" charset="2"/>
              </a:rPr>
              <a:t>=“</a:t>
            </a:r>
            <a:r>
              <a:rPr kumimoji="1" lang="en-US" sz="1600" b="1" dirty="0" err="1">
                <a:solidFill>
                  <a:srgbClr val="FF0000"/>
                </a:solidFill>
                <a:sym typeface="Symbol" pitchFamily="18" charset="2"/>
              </a:rPr>
              <a:t>Khobar</a:t>
            </a:r>
            <a:r>
              <a:rPr kumimoji="1" lang="en-US" sz="1600" b="1" dirty="0">
                <a:solidFill>
                  <a:srgbClr val="FF0000"/>
                </a:solidFill>
                <a:sym typeface="Symbol" pitchFamily="18" charset="2"/>
              </a:rPr>
              <a:t>”(</a:t>
            </a:r>
            <a:r>
              <a:rPr kumimoji="1" lang="en-US" sz="2000" b="1" i="1" dirty="0">
                <a:solidFill>
                  <a:srgbClr val="FF0000"/>
                </a:solidFill>
                <a:sym typeface="Symbol" pitchFamily="18" charset="2"/>
              </a:rPr>
              <a:t>depositor</a:t>
            </a:r>
            <a:r>
              <a:rPr kumimoji="1" lang="en-US" sz="2000" b="1" dirty="0">
                <a:solidFill>
                  <a:srgbClr val="FF0000"/>
                </a:solidFill>
                <a:sym typeface="Symbol" pitchFamily="18" charset="2"/>
              </a:rPr>
              <a:t>  * </a:t>
            </a:r>
            <a:r>
              <a:rPr kumimoji="1" lang="en-US" sz="2000" b="1" i="1" dirty="0">
                <a:solidFill>
                  <a:srgbClr val="FF0000"/>
                </a:solidFill>
                <a:sym typeface="Symbol" pitchFamily="18" charset="2"/>
              </a:rPr>
              <a:t>account</a:t>
            </a:r>
            <a:r>
              <a:rPr kumimoji="1" lang="en-US" sz="2000" b="1" dirty="0">
                <a:solidFill>
                  <a:srgbClr val="FF0000"/>
                </a:solidFill>
                <a:sym typeface="Symbol" pitchFamily="18" charset="2"/>
              </a:rPr>
              <a:t>))</a:t>
            </a:r>
            <a:endParaRPr lang="en-US" sz="2000" b="1" dirty="0">
              <a:solidFill>
                <a:srgbClr val="FF0000"/>
              </a:solidFill>
            </a:endParaRPr>
          </a:p>
          <a:p>
            <a:pPr lvl="1" eaLnBrk="0" hangingPunct="0">
              <a:lnSpc>
                <a:spcPct val="120000"/>
              </a:lnSpc>
              <a:spcBef>
                <a:spcPct val="35000"/>
              </a:spcBef>
              <a:buClr>
                <a:srgbClr val="CC6600"/>
              </a:buClr>
              <a:buSzPct val="105000"/>
              <a:buFont typeface="Monotype Sorts" pitchFamily="2" charset="2"/>
              <a:buNone/>
            </a:pPr>
            <a:endParaRPr kumimoji="1" lang="en-US" sz="800" dirty="0">
              <a:solidFill>
                <a:schemeClr val="folHlink"/>
              </a:solidFill>
              <a:sym typeface="Symbol" pitchFamily="18" charset="2"/>
            </a:endParaRPr>
          </a:p>
          <a:p>
            <a:pPr lvl="1" eaLnBrk="0" hangingPunct="0">
              <a:lnSpc>
                <a:spcPct val="120000"/>
              </a:lnSpc>
              <a:spcBef>
                <a:spcPct val="35000"/>
              </a:spcBef>
              <a:buClr>
                <a:srgbClr val="CC6600"/>
              </a:buClr>
              <a:buSzPct val="105000"/>
              <a:buFont typeface="Monotype Sorts" pitchFamily="2" charset="2"/>
              <a:buNone/>
            </a:pPr>
            <a:r>
              <a:rPr kumimoji="1" lang="en-US" sz="1800" dirty="0"/>
              <a:t>where </a:t>
            </a:r>
            <a:r>
              <a:rPr kumimoji="1" lang="en-US" sz="1800" b="1" i="1" dirty="0"/>
              <a:t>CN</a:t>
            </a:r>
            <a:r>
              <a:rPr kumimoji="1" lang="en-US" sz="1800" dirty="0"/>
              <a:t> denotes customer-name and </a:t>
            </a:r>
            <a:r>
              <a:rPr kumimoji="1" lang="en-US" sz="1800" b="1" i="1" dirty="0"/>
              <a:t>BN</a:t>
            </a:r>
            <a:r>
              <a:rPr kumimoji="1" lang="en-US" sz="1800" dirty="0"/>
              <a:t> denotes  </a:t>
            </a:r>
            <a:r>
              <a:rPr kumimoji="1" lang="en-US" sz="1800" i="1" dirty="0"/>
              <a:t>branch-name</a:t>
            </a:r>
            <a:r>
              <a:rPr kumimoji="1" lang="en-US" sz="1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7360"/>
                                        </p:tgtEl>
                                        <p:attrNameLst>
                                          <p:attrName>style.visibility</p:attrName>
                                        </p:attrNameLst>
                                      </p:cBhvr>
                                      <p:to>
                                        <p:strVal val="visible"/>
                                      </p:to>
                                    </p:set>
                                    <p:animEffect transition="in" filter="blinds(horizontal)">
                                      <p:cBhvr>
                                        <p:cTn id="7" dur="500"/>
                                        <p:tgtEl>
                                          <p:spTgt spid="13373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7358"/>
                                        </p:tgtEl>
                                        <p:attrNameLst>
                                          <p:attrName>style.visibility</p:attrName>
                                        </p:attrNameLst>
                                      </p:cBhvr>
                                      <p:to>
                                        <p:strVal val="visible"/>
                                      </p:to>
                                    </p:set>
                                    <p:animEffect transition="in" filter="blinds(horizontal)">
                                      <p:cBhvr>
                                        <p:cTn id="12" dur="500"/>
                                        <p:tgtEl>
                                          <p:spTgt spid="1337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358" grpId="0"/>
      <p:bldP spid="1337360"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1" name="Rectangle 2"/>
          <p:cNvSpPr>
            <a:spLocks noGrp="1" noChangeArrowheads="1"/>
          </p:cNvSpPr>
          <p:nvPr>
            <p:ph type="body" idx="1"/>
          </p:nvPr>
        </p:nvSpPr>
        <p:spPr>
          <a:xfrm>
            <a:off x="635000" y="2120900"/>
            <a:ext cx="7848600" cy="1003300"/>
          </a:xfrm>
        </p:spPr>
        <p:txBody>
          <a:bodyPr>
            <a:normAutofit fontScale="85000" lnSpcReduction="10000"/>
          </a:bodyPr>
          <a:lstStyle/>
          <a:p>
            <a:pPr eaLnBrk="1" hangingPunct="1">
              <a:lnSpc>
                <a:spcPct val="120000"/>
              </a:lnSpc>
            </a:pPr>
            <a:r>
              <a:rPr lang="en-US" smtClean="0"/>
              <a:t>Find all customers who have an account at all branches located in Dammam city.</a:t>
            </a:r>
          </a:p>
        </p:txBody>
      </p:sp>
      <p:sp>
        <p:nvSpPr>
          <p:cNvPr id="65542" name="Rectangle 3"/>
          <p:cNvSpPr>
            <a:spLocks noGrp="1" noChangeArrowheads="1"/>
          </p:cNvSpPr>
          <p:nvPr>
            <p:ph type="title"/>
          </p:nvPr>
        </p:nvSpPr>
        <p:spPr/>
        <p:txBody>
          <a:bodyPr/>
          <a:lstStyle/>
          <a:p>
            <a:pPr eaLnBrk="1" hangingPunct="1"/>
            <a:r>
              <a:rPr lang="en-US" dirty="0" smtClean="0"/>
              <a:t>Example Queries</a:t>
            </a:r>
          </a:p>
        </p:txBody>
      </p:sp>
      <p:sp>
        <p:nvSpPr>
          <p:cNvPr id="1335303" name="Text Box 7"/>
          <p:cNvSpPr txBox="1">
            <a:spLocks noChangeArrowheads="1"/>
          </p:cNvSpPr>
          <p:nvPr/>
        </p:nvSpPr>
        <p:spPr bwMode="auto">
          <a:xfrm>
            <a:off x="1482725" y="3606800"/>
            <a:ext cx="5426486" cy="1434239"/>
          </a:xfrm>
          <a:prstGeom prst="rect">
            <a:avLst/>
          </a:prstGeom>
          <a:noFill/>
          <a:ln w="9525">
            <a:noFill/>
            <a:miter lim="800000"/>
            <a:headEnd/>
            <a:tailEnd/>
          </a:ln>
        </p:spPr>
        <p:txBody>
          <a:bodyPr wrap="none">
            <a:spAutoFit/>
          </a:bodyPr>
          <a:lstStyle/>
          <a:p>
            <a:pPr eaLnBrk="0" hangingPunct="0">
              <a:lnSpc>
                <a:spcPct val="120000"/>
              </a:lnSpc>
              <a:spcBef>
                <a:spcPct val="35000"/>
              </a:spcBef>
              <a:buClr>
                <a:schemeClr val="tx2"/>
              </a:buClr>
              <a:buSzPct val="90000"/>
              <a:buFont typeface="Monotype Sorts" pitchFamily="2" charset="2"/>
              <a:buNone/>
            </a:pPr>
            <a:r>
              <a:rPr kumimoji="1" lang="en-US" sz="2800" b="1" dirty="0">
                <a:solidFill>
                  <a:srgbClr val="FF0000"/>
                </a:solidFill>
                <a:sym typeface="Symbol" pitchFamily="18" charset="2"/>
              </a:rPr>
              <a:t></a:t>
            </a:r>
            <a:r>
              <a:rPr kumimoji="1" lang="en-US" sz="1600" b="1" i="1" dirty="0">
                <a:solidFill>
                  <a:srgbClr val="FF0000"/>
                </a:solidFill>
              </a:rPr>
              <a:t>customer-name, branch-name</a:t>
            </a:r>
            <a:r>
              <a:rPr kumimoji="1" lang="en-US" sz="2000" b="1" dirty="0">
                <a:solidFill>
                  <a:srgbClr val="FF0000"/>
                </a:solidFill>
              </a:rPr>
              <a:t> (</a:t>
            </a:r>
            <a:r>
              <a:rPr kumimoji="1" lang="en-US" sz="2000" b="1" i="1" dirty="0">
                <a:solidFill>
                  <a:srgbClr val="FF0000"/>
                </a:solidFill>
                <a:sym typeface="Symbol" pitchFamily="18" charset="2"/>
              </a:rPr>
              <a:t>depositor</a:t>
            </a:r>
            <a:r>
              <a:rPr kumimoji="1" lang="en-US" sz="2000" b="1" dirty="0">
                <a:solidFill>
                  <a:srgbClr val="FF0000"/>
                </a:solidFill>
                <a:sym typeface="Symbol" pitchFamily="18" charset="2"/>
              </a:rPr>
              <a:t>  * </a:t>
            </a:r>
            <a:r>
              <a:rPr kumimoji="1" lang="en-US" sz="2000" b="1" i="1" dirty="0">
                <a:solidFill>
                  <a:srgbClr val="FF0000"/>
                </a:solidFill>
                <a:sym typeface="Symbol" pitchFamily="18" charset="2"/>
              </a:rPr>
              <a:t>account</a:t>
            </a:r>
            <a:r>
              <a:rPr kumimoji="1" lang="en-US" sz="2000" b="1" dirty="0">
                <a:solidFill>
                  <a:srgbClr val="FF0000"/>
                </a:solidFill>
                <a:sym typeface="Symbol" pitchFamily="18" charset="2"/>
              </a:rPr>
              <a:t>)</a:t>
            </a:r>
            <a:br>
              <a:rPr kumimoji="1" lang="en-US" sz="2000" b="1" dirty="0">
                <a:solidFill>
                  <a:srgbClr val="FF0000"/>
                </a:solidFill>
                <a:sym typeface="Symbol" pitchFamily="18" charset="2"/>
              </a:rPr>
            </a:br>
            <a:r>
              <a:rPr kumimoji="1" lang="en-US" sz="2800" b="1" dirty="0">
                <a:solidFill>
                  <a:srgbClr val="FF0000"/>
                </a:solidFill>
                <a:sym typeface="Symbol" pitchFamily="18" charset="2"/>
              </a:rPr>
              <a:t></a:t>
            </a:r>
            <a:r>
              <a:rPr kumimoji="1" lang="en-US" sz="2000" b="1" dirty="0">
                <a:solidFill>
                  <a:srgbClr val="FF0000"/>
                </a:solidFill>
                <a:sym typeface="Symbol" pitchFamily="18" charset="2"/>
              </a:rPr>
              <a:t> </a:t>
            </a:r>
            <a:r>
              <a:rPr kumimoji="1" lang="en-US" sz="2800" b="1" dirty="0">
                <a:solidFill>
                  <a:srgbClr val="FF0000"/>
                </a:solidFill>
                <a:sym typeface="Symbol" pitchFamily="18" charset="2"/>
              </a:rPr>
              <a:t></a:t>
            </a:r>
            <a:r>
              <a:rPr kumimoji="1" lang="en-US" sz="1600" b="1" i="1" dirty="0">
                <a:solidFill>
                  <a:srgbClr val="FF0000"/>
                </a:solidFill>
                <a:sym typeface="Symbol" pitchFamily="18" charset="2"/>
              </a:rPr>
              <a:t>branch-name</a:t>
            </a:r>
            <a:r>
              <a:rPr kumimoji="1" lang="en-US" sz="2000" b="1" i="1" dirty="0">
                <a:solidFill>
                  <a:srgbClr val="FF0000"/>
                </a:solidFill>
                <a:sym typeface="Symbol" pitchFamily="18" charset="2"/>
              </a:rPr>
              <a:t> </a:t>
            </a:r>
            <a:r>
              <a:rPr kumimoji="1" lang="en-US" sz="2000" b="1" dirty="0">
                <a:solidFill>
                  <a:srgbClr val="FF0000"/>
                </a:solidFill>
                <a:sym typeface="Symbol" pitchFamily="18" charset="2"/>
              </a:rPr>
              <a:t>(</a:t>
            </a:r>
            <a:r>
              <a:rPr kumimoji="1" lang="en-US" sz="2800" b="1" dirty="0">
                <a:solidFill>
                  <a:srgbClr val="FF0000"/>
                </a:solidFill>
                <a:sym typeface="Symbol" pitchFamily="18" charset="2"/>
              </a:rPr>
              <a:t></a:t>
            </a:r>
            <a:r>
              <a:rPr kumimoji="1" lang="en-US" sz="1600" b="1" i="1" dirty="0">
                <a:solidFill>
                  <a:srgbClr val="FF0000"/>
                </a:solidFill>
                <a:sym typeface="Symbol" pitchFamily="18" charset="2"/>
              </a:rPr>
              <a:t>branch-city</a:t>
            </a:r>
            <a:r>
              <a:rPr kumimoji="1" lang="en-US" sz="1600" b="1" dirty="0">
                <a:solidFill>
                  <a:srgbClr val="FF0000"/>
                </a:solidFill>
                <a:sym typeface="Symbol" pitchFamily="18" charset="2"/>
              </a:rPr>
              <a:t> = “</a:t>
            </a:r>
            <a:r>
              <a:rPr kumimoji="1" lang="en-US" sz="1600" b="1" dirty="0" err="1">
                <a:solidFill>
                  <a:srgbClr val="FF0000"/>
                </a:solidFill>
                <a:sym typeface="Symbol" pitchFamily="18" charset="2"/>
              </a:rPr>
              <a:t>Dammam</a:t>
            </a:r>
            <a:r>
              <a:rPr kumimoji="1" lang="en-US" sz="1600" b="1" dirty="0">
                <a:solidFill>
                  <a:srgbClr val="FF0000"/>
                </a:solidFill>
                <a:sym typeface="Symbol" pitchFamily="18" charset="2"/>
              </a:rPr>
              <a:t>”</a:t>
            </a:r>
            <a:r>
              <a:rPr kumimoji="1" lang="en-US" sz="2000" b="1" dirty="0">
                <a:solidFill>
                  <a:srgbClr val="FF0000"/>
                </a:solidFill>
                <a:sym typeface="Symbol" pitchFamily="18" charset="2"/>
              </a:rPr>
              <a:t> (</a:t>
            </a:r>
            <a:r>
              <a:rPr kumimoji="1" lang="en-US" sz="2000" b="1" i="1" dirty="0">
                <a:solidFill>
                  <a:srgbClr val="FF0000"/>
                </a:solidFill>
                <a:sym typeface="Symbol" pitchFamily="18" charset="2"/>
              </a:rPr>
              <a:t>branch</a:t>
            </a:r>
            <a:r>
              <a:rPr kumimoji="1" lang="en-US" sz="2000" b="1" dirty="0">
                <a:solidFill>
                  <a:srgbClr val="FF0000"/>
                </a:solidFill>
                <a:sym typeface="Symbol" pitchFamily="18" charset="2"/>
              </a:rPr>
              <a:t>))</a:t>
            </a:r>
            <a:endParaRPr lang="en-US" sz="2000" b="1" dirty="0">
              <a:solidFill>
                <a:srgbClr val="FF0000"/>
              </a:solidFill>
            </a:endParaRP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5303"/>
                                        </p:tgtEl>
                                        <p:attrNameLst>
                                          <p:attrName>style.visibility</p:attrName>
                                        </p:attrNameLst>
                                      </p:cBhvr>
                                      <p:to>
                                        <p:strVal val="visible"/>
                                      </p:to>
                                    </p:set>
                                    <p:animEffect transition="in" filter="blinds(horizontal)">
                                      <p:cBhvr>
                                        <p:cTn id="7" dur="500"/>
                                        <p:tgtEl>
                                          <p:spTgt spid="133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303"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smtClean="0"/>
              <a:t>--- Select Operation – Example</a:t>
            </a:r>
          </a:p>
        </p:txBody>
      </p:sp>
      <p:sp>
        <p:nvSpPr>
          <p:cNvPr id="9222" name="Text Box 3"/>
          <p:cNvSpPr txBox="1">
            <a:spLocks noChangeArrowheads="1"/>
          </p:cNvSpPr>
          <p:nvPr/>
        </p:nvSpPr>
        <p:spPr bwMode="auto">
          <a:xfrm>
            <a:off x="1770063" y="4953000"/>
            <a:ext cx="392112" cy="519113"/>
          </a:xfrm>
          <a:prstGeom prst="rect">
            <a:avLst/>
          </a:prstGeom>
          <a:noFill/>
          <a:ln w="9525">
            <a:noFill/>
            <a:miter lim="800000"/>
            <a:headEnd/>
            <a:tailEnd/>
          </a:ln>
        </p:spPr>
        <p:txBody>
          <a:bodyPr wrap="none" anchor="ctr">
            <a:spAutoFit/>
          </a:bodyPr>
          <a:lstStyle/>
          <a:p>
            <a:pPr marL="230188" indent="-230188" algn="ctr" eaLnBrk="0" hangingPunct="0">
              <a:spcBef>
                <a:spcPct val="50000"/>
              </a:spcBef>
              <a:buSzPct val="125000"/>
            </a:pPr>
            <a:r>
              <a:rPr lang="en-US" sz="2000" b="1" i="1">
                <a:latin typeface="Helvetica" pitchFamily="34" charset="0"/>
              </a:rPr>
              <a:t> </a:t>
            </a:r>
            <a:r>
              <a:rPr lang="en-US" sz="2800" b="1" i="1">
                <a:latin typeface="Helvetica" pitchFamily="34" charset="0"/>
              </a:rPr>
              <a:t>r</a:t>
            </a:r>
            <a:endParaRPr lang="en-US" sz="2800" b="1">
              <a:latin typeface="Helvetica" pitchFamily="34" charset="0"/>
            </a:endParaRPr>
          </a:p>
        </p:txBody>
      </p:sp>
      <p:sp>
        <p:nvSpPr>
          <p:cNvPr id="9223" name="Rectangle 4"/>
          <p:cNvSpPr>
            <a:spLocks noChangeArrowheads="1"/>
          </p:cNvSpPr>
          <p:nvPr/>
        </p:nvSpPr>
        <p:spPr bwMode="auto">
          <a:xfrm>
            <a:off x="1066800" y="27432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9224" name="Rectangle 5"/>
          <p:cNvSpPr>
            <a:spLocks noChangeArrowheads="1"/>
          </p:cNvSpPr>
          <p:nvPr/>
        </p:nvSpPr>
        <p:spPr bwMode="auto">
          <a:xfrm>
            <a:off x="1524000" y="27432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9225" name="Rectangle 6"/>
          <p:cNvSpPr>
            <a:spLocks noChangeArrowheads="1"/>
          </p:cNvSpPr>
          <p:nvPr/>
        </p:nvSpPr>
        <p:spPr bwMode="auto">
          <a:xfrm>
            <a:off x="1981200" y="27432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C</a:t>
            </a:r>
          </a:p>
        </p:txBody>
      </p:sp>
      <p:sp>
        <p:nvSpPr>
          <p:cNvPr id="9226" name="Rectangle 7"/>
          <p:cNvSpPr>
            <a:spLocks noChangeArrowheads="1"/>
          </p:cNvSpPr>
          <p:nvPr/>
        </p:nvSpPr>
        <p:spPr bwMode="auto">
          <a:xfrm>
            <a:off x="2438400" y="27432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D</a:t>
            </a:r>
          </a:p>
        </p:txBody>
      </p:sp>
      <p:sp>
        <p:nvSpPr>
          <p:cNvPr id="9227" name="Rectangle 8"/>
          <p:cNvSpPr>
            <a:spLocks noChangeArrowheads="1"/>
          </p:cNvSpPr>
          <p:nvPr/>
        </p:nvSpPr>
        <p:spPr bwMode="auto">
          <a:xfrm>
            <a:off x="1066800" y="3276600"/>
            <a:ext cx="457200" cy="1676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solidFill>
                  <a:schemeClr val="hlink"/>
                </a:solidFill>
                <a:latin typeface="Helvetica" pitchFamily="34" charset="0"/>
                <a:sym typeface="Symbol" pitchFamily="18" charset="2"/>
              </a:rPr>
              <a:t></a:t>
            </a:r>
          </a:p>
          <a:p>
            <a:pPr algn="ctr" eaLnBrk="0" hangingPunct="0">
              <a:lnSpc>
                <a:spcPct val="150000"/>
              </a:lnSpc>
            </a:pPr>
            <a:r>
              <a:rPr lang="en-US" sz="1800" b="1" i="1" dirty="0">
                <a:latin typeface="Helvetica" pitchFamily="34" charset="0"/>
                <a:sym typeface="Symbol" pitchFamily="18" charset="2"/>
              </a:rPr>
              <a:t></a:t>
            </a:r>
          </a:p>
          <a:p>
            <a:pPr algn="ctr" eaLnBrk="0" hangingPunct="0">
              <a:lnSpc>
                <a:spcPct val="150000"/>
              </a:lnSpc>
            </a:pPr>
            <a:r>
              <a:rPr lang="en-US" sz="1800" b="1" i="1" dirty="0">
                <a:solidFill>
                  <a:schemeClr val="hlink"/>
                </a:solidFill>
                <a:latin typeface="Helvetica" pitchFamily="34" charset="0"/>
                <a:sym typeface="Symbol" pitchFamily="18" charset="2"/>
              </a:rPr>
              <a:t></a:t>
            </a:r>
          </a:p>
          <a:p>
            <a:pPr algn="ctr" eaLnBrk="0" hangingPunct="0">
              <a:lnSpc>
                <a:spcPct val="150000"/>
              </a:lnSpc>
            </a:pPr>
            <a:r>
              <a:rPr lang="en-US" sz="1800" b="1" i="1" dirty="0">
                <a:solidFill>
                  <a:schemeClr val="hlink"/>
                </a:solidFill>
                <a:latin typeface="Helvetica" pitchFamily="34" charset="0"/>
                <a:sym typeface="Symbol" pitchFamily="18" charset="2"/>
              </a:rPr>
              <a:t></a:t>
            </a:r>
          </a:p>
        </p:txBody>
      </p:sp>
      <p:sp>
        <p:nvSpPr>
          <p:cNvPr id="9228" name="Rectangle 9"/>
          <p:cNvSpPr>
            <a:spLocks noChangeArrowheads="1"/>
          </p:cNvSpPr>
          <p:nvPr/>
        </p:nvSpPr>
        <p:spPr bwMode="auto">
          <a:xfrm>
            <a:off x="1524000" y="3276600"/>
            <a:ext cx="457200" cy="1676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solidFill>
                  <a:schemeClr val="hlink"/>
                </a:solidFill>
                <a:latin typeface="Helvetica" pitchFamily="34" charset="0"/>
                <a:sym typeface="Symbol" pitchFamily="18" charset="2"/>
              </a:rPr>
              <a:t></a:t>
            </a:r>
          </a:p>
          <a:p>
            <a:pPr algn="ctr" eaLnBrk="0" hangingPunct="0">
              <a:lnSpc>
                <a:spcPct val="150000"/>
              </a:lnSpc>
            </a:pPr>
            <a:r>
              <a:rPr lang="en-US" sz="1800" b="1" i="1">
                <a:latin typeface="Helvetica" pitchFamily="34" charset="0"/>
                <a:sym typeface="Symbol" pitchFamily="18" charset="2"/>
              </a:rPr>
              <a:t></a:t>
            </a:r>
          </a:p>
          <a:p>
            <a:pPr algn="ctr" eaLnBrk="0" hangingPunct="0">
              <a:lnSpc>
                <a:spcPct val="150000"/>
              </a:lnSpc>
            </a:pPr>
            <a:r>
              <a:rPr lang="en-US" sz="1800" b="1" i="1">
                <a:solidFill>
                  <a:schemeClr val="hlink"/>
                </a:solidFill>
                <a:latin typeface="Helvetica" pitchFamily="34" charset="0"/>
                <a:sym typeface="Symbol" pitchFamily="18" charset="2"/>
              </a:rPr>
              <a:t></a:t>
            </a:r>
          </a:p>
          <a:p>
            <a:pPr algn="ctr" eaLnBrk="0" hangingPunct="0">
              <a:lnSpc>
                <a:spcPct val="150000"/>
              </a:lnSpc>
            </a:pPr>
            <a:r>
              <a:rPr lang="en-US" sz="1800" b="1" i="1">
                <a:solidFill>
                  <a:schemeClr val="hlink"/>
                </a:solidFill>
                <a:latin typeface="Helvetica" pitchFamily="34" charset="0"/>
                <a:sym typeface="Symbol" pitchFamily="18" charset="2"/>
              </a:rPr>
              <a:t></a:t>
            </a:r>
          </a:p>
        </p:txBody>
      </p:sp>
      <p:sp>
        <p:nvSpPr>
          <p:cNvPr id="9229" name="Rectangle 10"/>
          <p:cNvSpPr>
            <a:spLocks noChangeArrowheads="1"/>
          </p:cNvSpPr>
          <p:nvPr/>
        </p:nvSpPr>
        <p:spPr bwMode="auto">
          <a:xfrm>
            <a:off x="1981200" y="3276600"/>
            <a:ext cx="457200" cy="1676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latin typeface="Helvetica" pitchFamily="34" charset="0"/>
                <a:sym typeface="Symbol" pitchFamily="18" charset="2"/>
              </a:rPr>
              <a:t>1</a:t>
            </a:r>
          </a:p>
          <a:p>
            <a:pPr algn="ctr" eaLnBrk="0" hangingPunct="0">
              <a:lnSpc>
                <a:spcPct val="150000"/>
              </a:lnSpc>
            </a:pPr>
            <a:r>
              <a:rPr lang="en-US" sz="1800" b="1" i="1">
                <a:latin typeface="Helvetica" pitchFamily="34" charset="0"/>
                <a:sym typeface="Symbol" pitchFamily="18" charset="2"/>
              </a:rPr>
              <a:t>5</a:t>
            </a:r>
          </a:p>
          <a:p>
            <a:pPr algn="ctr" eaLnBrk="0" hangingPunct="0">
              <a:lnSpc>
                <a:spcPct val="150000"/>
              </a:lnSpc>
            </a:pPr>
            <a:r>
              <a:rPr lang="en-US" sz="1800" b="1" i="1">
                <a:latin typeface="Helvetica" pitchFamily="34" charset="0"/>
                <a:sym typeface="Symbol" pitchFamily="18" charset="2"/>
              </a:rPr>
              <a:t>12</a:t>
            </a:r>
          </a:p>
          <a:p>
            <a:pPr algn="ctr" eaLnBrk="0" hangingPunct="0">
              <a:lnSpc>
                <a:spcPct val="150000"/>
              </a:lnSpc>
            </a:pPr>
            <a:r>
              <a:rPr lang="en-US" sz="1800" b="1" i="1">
                <a:latin typeface="Helvetica" pitchFamily="34" charset="0"/>
                <a:sym typeface="Symbol" pitchFamily="18" charset="2"/>
              </a:rPr>
              <a:t>23</a:t>
            </a:r>
          </a:p>
        </p:txBody>
      </p:sp>
      <p:sp>
        <p:nvSpPr>
          <p:cNvPr id="9230" name="Rectangle 11"/>
          <p:cNvSpPr>
            <a:spLocks noChangeArrowheads="1"/>
          </p:cNvSpPr>
          <p:nvPr/>
        </p:nvSpPr>
        <p:spPr bwMode="auto">
          <a:xfrm>
            <a:off x="2438400" y="3276600"/>
            <a:ext cx="457200" cy="1676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solidFill>
                  <a:schemeClr val="hlink"/>
                </a:solidFill>
                <a:latin typeface="Helvetica" pitchFamily="34" charset="0"/>
                <a:sym typeface="Symbol" pitchFamily="18" charset="2"/>
              </a:rPr>
              <a:t>7</a:t>
            </a:r>
          </a:p>
          <a:p>
            <a:pPr algn="ctr" eaLnBrk="0" hangingPunct="0">
              <a:lnSpc>
                <a:spcPct val="150000"/>
              </a:lnSpc>
            </a:pPr>
            <a:r>
              <a:rPr lang="en-US" sz="1800" b="1" i="1">
                <a:solidFill>
                  <a:schemeClr val="hlink"/>
                </a:solidFill>
                <a:latin typeface="Helvetica" pitchFamily="34" charset="0"/>
                <a:sym typeface="Symbol" pitchFamily="18" charset="2"/>
              </a:rPr>
              <a:t>7</a:t>
            </a:r>
          </a:p>
          <a:p>
            <a:pPr algn="ctr" eaLnBrk="0" hangingPunct="0">
              <a:lnSpc>
                <a:spcPct val="150000"/>
              </a:lnSpc>
            </a:pPr>
            <a:r>
              <a:rPr lang="en-US" sz="1800" b="1" i="1">
                <a:latin typeface="Helvetica" pitchFamily="34" charset="0"/>
                <a:sym typeface="Symbol" pitchFamily="18" charset="2"/>
              </a:rPr>
              <a:t>3</a:t>
            </a:r>
          </a:p>
          <a:p>
            <a:pPr algn="ctr" eaLnBrk="0" hangingPunct="0">
              <a:lnSpc>
                <a:spcPct val="150000"/>
              </a:lnSpc>
            </a:pPr>
            <a:r>
              <a:rPr lang="en-US" sz="1800" b="1" i="1">
                <a:solidFill>
                  <a:schemeClr val="hlink"/>
                </a:solidFill>
                <a:latin typeface="Helvetica" pitchFamily="34" charset="0"/>
                <a:sym typeface="Symbol" pitchFamily="18" charset="2"/>
              </a:rPr>
              <a:t>10</a:t>
            </a:r>
          </a:p>
        </p:txBody>
      </p:sp>
      <p:sp>
        <p:nvSpPr>
          <p:cNvPr id="9231" name="Text Box 12"/>
          <p:cNvSpPr txBox="1">
            <a:spLocks noChangeArrowheads="1"/>
          </p:cNvSpPr>
          <p:nvPr/>
        </p:nvSpPr>
        <p:spPr bwMode="auto">
          <a:xfrm>
            <a:off x="3275013" y="3170238"/>
            <a:ext cx="1758950" cy="519112"/>
          </a:xfrm>
          <a:prstGeom prst="rect">
            <a:avLst/>
          </a:prstGeom>
          <a:noFill/>
          <a:ln w="9525">
            <a:noFill/>
            <a:miter lim="800000"/>
            <a:headEnd/>
            <a:tailEnd/>
          </a:ln>
        </p:spPr>
        <p:txBody>
          <a:bodyPr wrap="none" anchor="ctr">
            <a:spAutoFit/>
          </a:bodyPr>
          <a:lstStyle/>
          <a:p>
            <a:pPr marL="230188" indent="-230188" algn="ctr" eaLnBrk="0" hangingPunct="0">
              <a:spcBef>
                <a:spcPct val="50000"/>
              </a:spcBef>
              <a:buSzPct val="125000"/>
            </a:pPr>
            <a:r>
              <a:rPr lang="en-US" sz="2800" b="1">
                <a:latin typeface="Helvetica" pitchFamily="34" charset="0"/>
                <a:sym typeface="Symbol" pitchFamily="18" charset="2"/>
              </a:rPr>
              <a:t></a:t>
            </a:r>
            <a:r>
              <a:rPr lang="en-US" sz="2000" b="1" baseline="-25000">
                <a:latin typeface="Helvetica" pitchFamily="34" charset="0"/>
                <a:sym typeface="Symbol" pitchFamily="18" charset="2"/>
              </a:rPr>
              <a:t>A=B ^ D &gt; 5</a:t>
            </a:r>
            <a:r>
              <a:rPr lang="en-US" sz="2800" b="1" baseline="-25000">
                <a:latin typeface="Helvetica" pitchFamily="34" charset="0"/>
                <a:sym typeface="Symbol" pitchFamily="18" charset="2"/>
              </a:rPr>
              <a:t> </a:t>
            </a:r>
            <a:r>
              <a:rPr lang="en-US" sz="2800" b="1">
                <a:latin typeface="Helvetica" pitchFamily="34" charset="0"/>
                <a:sym typeface="Symbol" pitchFamily="18" charset="2"/>
              </a:rPr>
              <a:t>(r)</a:t>
            </a:r>
            <a:endParaRPr lang="en-US" sz="2800" b="1">
              <a:latin typeface="Helvetica" pitchFamily="34" charset="0"/>
            </a:endParaRPr>
          </a:p>
        </p:txBody>
      </p:sp>
      <p:grpSp>
        <p:nvGrpSpPr>
          <p:cNvPr id="27" name="Group 26"/>
          <p:cNvGrpSpPr/>
          <p:nvPr/>
        </p:nvGrpSpPr>
        <p:grpSpPr>
          <a:xfrm>
            <a:off x="5181600" y="2743200"/>
            <a:ext cx="3048000" cy="1447800"/>
            <a:chOff x="5181600" y="2743200"/>
            <a:chExt cx="3048000" cy="1447800"/>
          </a:xfrm>
        </p:grpSpPr>
        <p:sp>
          <p:nvSpPr>
            <p:cNvPr id="9234" name="Rectangle 15"/>
            <p:cNvSpPr>
              <a:spLocks noChangeArrowheads="1"/>
            </p:cNvSpPr>
            <p:nvPr/>
          </p:nvSpPr>
          <p:spPr bwMode="auto">
            <a:xfrm>
              <a:off x="7315200" y="27432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C</a:t>
              </a:r>
            </a:p>
          </p:txBody>
        </p:sp>
        <p:sp>
          <p:nvSpPr>
            <p:cNvPr id="9239" name="Rectangle 20"/>
            <p:cNvSpPr>
              <a:spLocks noChangeArrowheads="1"/>
            </p:cNvSpPr>
            <p:nvPr/>
          </p:nvSpPr>
          <p:spPr bwMode="auto">
            <a:xfrm>
              <a:off x="7772400" y="3276600"/>
              <a:ext cx="457200" cy="914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solidFill>
                    <a:schemeClr val="hlink"/>
                  </a:solidFill>
                  <a:latin typeface="Helvetica" pitchFamily="34" charset="0"/>
                  <a:sym typeface="Symbol" pitchFamily="18" charset="2"/>
                </a:rPr>
                <a:t>7</a:t>
              </a:r>
            </a:p>
            <a:p>
              <a:pPr algn="ctr" eaLnBrk="0" hangingPunct="0">
                <a:lnSpc>
                  <a:spcPct val="150000"/>
                </a:lnSpc>
              </a:pPr>
              <a:r>
                <a:rPr lang="en-US" sz="1800" b="1" i="1">
                  <a:solidFill>
                    <a:schemeClr val="hlink"/>
                  </a:solidFill>
                  <a:latin typeface="Helvetica" pitchFamily="34" charset="0"/>
                  <a:sym typeface="Symbol" pitchFamily="18" charset="2"/>
                </a:rPr>
                <a:t>10</a:t>
              </a:r>
            </a:p>
          </p:txBody>
        </p:sp>
        <p:sp>
          <p:nvSpPr>
            <p:cNvPr id="9232" name="Rectangle 13"/>
            <p:cNvSpPr>
              <a:spLocks noChangeArrowheads="1"/>
            </p:cNvSpPr>
            <p:nvPr/>
          </p:nvSpPr>
          <p:spPr bwMode="auto">
            <a:xfrm>
              <a:off x="6400800" y="27432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A</a:t>
              </a:r>
            </a:p>
          </p:txBody>
        </p:sp>
        <p:sp>
          <p:nvSpPr>
            <p:cNvPr id="9233" name="Rectangle 14"/>
            <p:cNvSpPr>
              <a:spLocks noChangeArrowheads="1"/>
            </p:cNvSpPr>
            <p:nvPr/>
          </p:nvSpPr>
          <p:spPr bwMode="auto">
            <a:xfrm>
              <a:off x="6858000" y="27432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B</a:t>
              </a:r>
            </a:p>
          </p:txBody>
        </p:sp>
        <p:sp>
          <p:nvSpPr>
            <p:cNvPr id="9235" name="Rectangle 16"/>
            <p:cNvSpPr>
              <a:spLocks noChangeArrowheads="1"/>
            </p:cNvSpPr>
            <p:nvPr/>
          </p:nvSpPr>
          <p:spPr bwMode="auto">
            <a:xfrm>
              <a:off x="7772400" y="2743200"/>
              <a:ext cx="457200" cy="4572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sz="1800" b="1" i="1">
                  <a:latin typeface="Helvetica" pitchFamily="34" charset="0"/>
                </a:rPr>
                <a:t>D</a:t>
              </a:r>
            </a:p>
          </p:txBody>
        </p:sp>
        <p:sp>
          <p:nvSpPr>
            <p:cNvPr id="9236" name="Rectangle 17"/>
            <p:cNvSpPr>
              <a:spLocks noChangeArrowheads="1"/>
            </p:cNvSpPr>
            <p:nvPr/>
          </p:nvSpPr>
          <p:spPr bwMode="auto">
            <a:xfrm>
              <a:off x="6400800" y="3276600"/>
              <a:ext cx="457200" cy="914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solidFill>
                    <a:schemeClr val="hlink"/>
                  </a:solidFill>
                  <a:latin typeface="Helvetica" pitchFamily="34" charset="0"/>
                  <a:sym typeface="Symbol" pitchFamily="18" charset="2"/>
                </a:rPr>
                <a:t></a:t>
              </a:r>
            </a:p>
            <a:p>
              <a:pPr algn="ctr" eaLnBrk="0" hangingPunct="0">
                <a:lnSpc>
                  <a:spcPct val="150000"/>
                </a:lnSpc>
              </a:pPr>
              <a:r>
                <a:rPr lang="en-US" sz="1800" b="1" i="1">
                  <a:solidFill>
                    <a:schemeClr val="hlink"/>
                  </a:solidFill>
                  <a:latin typeface="Helvetica" pitchFamily="34" charset="0"/>
                  <a:sym typeface="Symbol" pitchFamily="18" charset="2"/>
                </a:rPr>
                <a:t></a:t>
              </a:r>
            </a:p>
          </p:txBody>
        </p:sp>
        <p:sp>
          <p:nvSpPr>
            <p:cNvPr id="9237" name="Rectangle 18"/>
            <p:cNvSpPr>
              <a:spLocks noChangeArrowheads="1"/>
            </p:cNvSpPr>
            <p:nvPr/>
          </p:nvSpPr>
          <p:spPr bwMode="auto">
            <a:xfrm>
              <a:off x="6858000" y="3276600"/>
              <a:ext cx="457200" cy="914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a:solidFill>
                    <a:schemeClr val="hlink"/>
                  </a:solidFill>
                  <a:latin typeface="Helvetica" pitchFamily="34" charset="0"/>
                  <a:sym typeface="Symbol" pitchFamily="18" charset="2"/>
                </a:rPr>
                <a:t></a:t>
              </a:r>
            </a:p>
            <a:p>
              <a:pPr algn="ctr" eaLnBrk="0" hangingPunct="0">
                <a:lnSpc>
                  <a:spcPct val="150000"/>
                </a:lnSpc>
              </a:pPr>
              <a:r>
                <a:rPr lang="en-US" sz="1800" b="1" i="1">
                  <a:solidFill>
                    <a:schemeClr val="hlink"/>
                  </a:solidFill>
                  <a:latin typeface="Helvetica" pitchFamily="34" charset="0"/>
                  <a:sym typeface="Symbol" pitchFamily="18" charset="2"/>
                </a:rPr>
                <a:t></a:t>
              </a:r>
            </a:p>
          </p:txBody>
        </p:sp>
        <p:sp>
          <p:nvSpPr>
            <p:cNvPr id="9238" name="Rectangle 19"/>
            <p:cNvSpPr>
              <a:spLocks noChangeArrowheads="1"/>
            </p:cNvSpPr>
            <p:nvPr/>
          </p:nvSpPr>
          <p:spPr bwMode="auto">
            <a:xfrm>
              <a:off x="7315200" y="3276600"/>
              <a:ext cx="457200" cy="914400"/>
            </a:xfrm>
            <a:prstGeom prst="rect">
              <a:avLst/>
            </a:prstGeom>
            <a:solidFill>
              <a:schemeClr val="bg1"/>
            </a:solidFill>
            <a:ln w="9525">
              <a:solidFill>
                <a:schemeClr val="tx1"/>
              </a:solidFill>
              <a:miter lim="800000"/>
              <a:headEnd/>
              <a:tailEnd/>
            </a:ln>
          </p:spPr>
          <p:txBody>
            <a:bodyPr wrap="none" anchor="ctr"/>
            <a:lstStyle/>
            <a:p>
              <a:pPr algn="ctr" eaLnBrk="0" hangingPunct="0">
                <a:lnSpc>
                  <a:spcPct val="150000"/>
                </a:lnSpc>
              </a:pPr>
              <a:r>
                <a:rPr lang="en-US" sz="1800" b="1" i="1" dirty="0">
                  <a:solidFill>
                    <a:schemeClr val="hlink"/>
                  </a:solidFill>
                  <a:latin typeface="Helvetica" pitchFamily="34" charset="0"/>
                  <a:sym typeface="Symbol" pitchFamily="18" charset="2"/>
                </a:rPr>
                <a:t>1</a:t>
              </a:r>
            </a:p>
            <a:p>
              <a:pPr algn="ctr" eaLnBrk="0" hangingPunct="0">
                <a:lnSpc>
                  <a:spcPct val="150000"/>
                </a:lnSpc>
              </a:pPr>
              <a:r>
                <a:rPr lang="en-US" sz="1800" b="1" i="1" dirty="0">
                  <a:solidFill>
                    <a:schemeClr val="hlink"/>
                  </a:solidFill>
                  <a:latin typeface="Helvetica" pitchFamily="34" charset="0"/>
                  <a:sym typeface="Symbol" pitchFamily="18" charset="2"/>
                </a:rPr>
                <a:t>23</a:t>
              </a:r>
            </a:p>
          </p:txBody>
        </p:sp>
        <p:sp>
          <p:nvSpPr>
            <p:cNvPr id="9240" name="Line 21"/>
            <p:cNvSpPr>
              <a:spLocks noChangeShapeType="1"/>
            </p:cNvSpPr>
            <p:nvPr/>
          </p:nvSpPr>
          <p:spPr bwMode="auto">
            <a:xfrm>
              <a:off x="5181600" y="3505200"/>
              <a:ext cx="1066800" cy="0"/>
            </a:xfrm>
            <a:prstGeom prst="line">
              <a:avLst/>
            </a:prstGeom>
            <a:noFill/>
            <a:ln w="9525">
              <a:solidFill>
                <a:schemeClr val="tx1"/>
              </a:solidFill>
              <a:miter lim="800000"/>
              <a:headEnd/>
              <a:tailEnd type="triangle" w="med" len="me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defRPr/>
            </a:pPr>
            <a:r>
              <a:rPr lang="en-US" sz="2800" smtClean="0">
                <a:solidFill>
                  <a:srgbClr val="660033"/>
                </a:solidFill>
                <a:effectLst>
                  <a:outerShdw blurRad="38100" dist="38100" dir="2700000" algn="tl">
                    <a:srgbClr val="000000"/>
                  </a:outerShdw>
                </a:effectLst>
              </a:rPr>
              <a:t>Example</a:t>
            </a:r>
            <a:endParaRPr lang="en-US" sz="2800" smtClean="0"/>
          </a:p>
        </p:txBody>
      </p:sp>
      <p:graphicFrame>
        <p:nvGraphicFramePr>
          <p:cNvPr id="1026" name="Object 4"/>
          <p:cNvGraphicFramePr>
            <a:graphicFrameLocks noChangeAspect="1"/>
          </p:cNvGraphicFramePr>
          <p:nvPr/>
        </p:nvGraphicFramePr>
        <p:xfrm>
          <a:off x="609600" y="2438400"/>
          <a:ext cx="8001000" cy="1143000"/>
        </p:xfrm>
        <a:graphic>
          <a:graphicData uri="http://schemas.openxmlformats.org/presentationml/2006/ole">
            <mc:AlternateContent xmlns:mc="http://schemas.openxmlformats.org/markup-compatibility/2006">
              <mc:Choice xmlns:v="urn:schemas-microsoft-com:vml" Requires="v">
                <p:oleObj spid="_x0000_s1031" name="Worksheet" r:id="rId3" imgW="5572800" imgH="1483200" progId="Excel.Sheet.8">
                  <p:embed/>
                </p:oleObj>
              </mc:Choice>
              <mc:Fallback>
                <p:oleObj name="Worksheet" r:id="rId3" imgW="5572800" imgH="1483200"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4384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5"/>
          <p:cNvSpPr>
            <a:spLocks noChangeArrowheads="1"/>
          </p:cNvSpPr>
          <p:nvPr/>
        </p:nvSpPr>
        <p:spPr bwMode="auto">
          <a:xfrm>
            <a:off x="1371600" y="4572000"/>
            <a:ext cx="5294312" cy="457200"/>
          </a:xfrm>
          <a:prstGeom prst="rect">
            <a:avLst/>
          </a:prstGeom>
          <a:noFill/>
          <a:ln w="12700">
            <a:noFill/>
            <a:miter lim="800000"/>
            <a:headEnd type="none" w="sm" len="sm"/>
            <a:tailEnd type="none" w="sm" len="sm"/>
          </a:ln>
        </p:spPr>
        <p:txBody>
          <a:bodyPr wrap="none">
            <a:spAutoFit/>
          </a:bodyPr>
          <a:lstStyle/>
          <a:p>
            <a:pPr>
              <a:spcBef>
                <a:spcPct val="50000"/>
              </a:spcBef>
            </a:pPr>
            <a:r>
              <a:rPr lang="en-US" b="0" dirty="0"/>
              <a:t>		</a:t>
            </a:r>
            <a:r>
              <a:rPr lang="en-US" dirty="0">
                <a:solidFill>
                  <a:srgbClr val="660033"/>
                </a:solidFill>
                <a:latin typeface="Lucida Console" pitchFamily="49" charset="0"/>
              </a:rPr>
              <a:t>σ</a:t>
            </a:r>
            <a:r>
              <a:rPr lang="en-US" dirty="0">
                <a:solidFill>
                  <a:srgbClr val="660033"/>
                </a:solidFill>
              </a:rPr>
              <a:t> </a:t>
            </a:r>
            <a:r>
              <a:rPr lang="en-US" sz="2800" baseline="-25000" dirty="0">
                <a:solidFill>
                  <a:srgbClr val="660033"/>
                </a:solidFill>
              </a:rPr>
              <a:t>amount &gt; repayments</a:t>
            </a:r>
            <a:r>
              <a:rPr lang="en-US" dirty="0">
                <a:solidFill>
                  <a:srgbClr val="660033"/>
                </a:solidFill>
              </a:rPr>
              <a:t>(loan)</a:t>
            </a:r>
          </a:p>
        </p:txBody>
      </p:sp>
      <p:sp>
        <p:nvSpPr>
          <p:cNvPr id="1029" name="Text Box 6"/>
          <p:cNvSpPr txBox="1">
            <a:spLocks noChangeArrowheads="1"/>
          </p:cNvSpPr>
          <p:nvPr/>
        </p:nvSpPr>
        <p:spPr bwMode="auto">
          <a:xfrm>
            <a:off x="762000" y="1524000"/>
            <a:ext cx="7681205" cy="430887"/>
          </a:xfrm>
          <a:prstGeom prst="rect">
            <a:avLst/>
          </a:prstGeom>
          <a:noFill/>
          <a:ln w="12700">
            <a:noFill/>
            <a:miter lim="800000"/>
            <a:headEnd type="none" w="sm" len="sm"/>
            <a:tailEnd type="none" w="sm" len="sm"/>
          </a:ln>
        </p:spPr>
        <p:txBody>
          <a:bodyPr wrap="none">
            <a:spAutoFit/>
          </a:bodyPr>
          <a:lstStyle/>
          <a:p>
            <a:r>
              <a:rPr lang="en-US" sz="2200" b="0" dirty="0">
                <a:solidFill>
                  <a:srgbClr val="660033"/>
                </a:solidFill>
              </a:rPr>
              <a:t>Select all loans whose loan amount is greater than repaid amount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linds(horizontal)">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457200" y="274638"/>
            <a:ext cx="8229600" cy="792162"/>
          </a:xfrm>
        </p:spPr>
        <p:txBody>
          <a:bodyPr>
            <a:normAutofit/>
          </a:bodyPr>
          <a:lstStyle/>
          <a:p>
            <a:pPr eaLnBrk="1" hangingPunct="1"/>
            <a:r>
              <a:rPr lang="en-US" sz="3500" b="1" dirty="0" smtClean="0"/>
              <a:t>Characteristics of SELECT Operation</a:t>
            </a:r>
          </a:p>
        </p:txBody>
      </p:sp>
      <p:sp>
        <p:nvSpPr>
          <p:cNvPr id="10246" name="Rectangle 3"/>
          <p:cNvSpPr>
            <a:spLocks noGrp="1" noChangeArrowheads="1"/>
          </p:cNvSpPr>
          <p:nvPr>
            <p:ph type="body" idx="1"/>
          </p:nvPr>
        </p:nvSpPr>
        <p:spPr>
          <a:xfrm>
            <a:off x="685800" y="1219200"/>
            <a:ext cx="8077200" cy="5257800"/>
          </a:xfrm>
        </p:spPr>
        <p:txBody>
          <a:bodyPr/>
          <a:lstStyle/>
          <a:p>
            <a:pPr algn="just" eaLnBrk="1" hangingPunct="1"/>
            <a:r>
              <a:rPr lang="en-US" sz="2300" dirty="0" smtClean="0"/>
              <a:t>The select condition is applied independently to each </a:t>
            </a:r>
            <a:r>
              <a:rPr lang="en-US" sz="2300" dirty="0" err="1" smtClean="0"/>
              <a:t>tuple</a:t>
            </a:r>
            <a:r>
              <a:rPr lang="en-US" sz="2300" dirty="0" smtClean="0"/>
              <a:t> </a:t>
            </a:r>
            <a:r>
              <a:rPr lang="en-US" sz="2300" i="1" dirty="0" smtClean="0"/>
              <a:t>t </a:t>
            </a:r>
            <a:r>
              <a:rPr lang="en-US" sz="2300" dirty="0" smtClean="0"/>
              <a:t> in </a:t>
            </a:r>
            <a:r>
              <a:rPr lang="en-US" sz="2300" i="1" dirty="0" smtClean="0"/>
              <a:t>r</a:t>
            </a:r>
            <a:r>
              <a:rPr lang="en-US" sz="2300" dirty="0" smtClean="0"/>
              <a:t>. If the condition is true, then </a:t>
            </a:r>
            <a:r>
              <a:rPr lang="en-US" sz="2300" dirty="0" err="1" smtClean="0"/>
              <a:t>tuple</a:t>
            </a:r>
            <a:r>
              <a:rPr lang="en-US" sz="2300" dirty="0" smtClean="0"/>
              <a:t> </a:t>
            </a:r>
            <a:r>
              <a:rPr lang="en-US" sz="2300" i="1" dirty="0" smtClean="0"/>
              <a:t>t</a:t>
            </a:r>
            <a:r>
              <a:rPr lang="en-US" sz="2300" dirty="0" smtClean="0"/>
              <a:t>  is selected and will appear in the resulting relation.</a:t>
            </a:r>
          </a:p>
          <a:p>
            <a:pPr eaLnBrk="1" hangingPunct="1"/>
            <a:r>
              <a:rPr lang="en-US" sz="2300" dirty="0" smtClean="0"/>
              <a:t>The SELECT operation is </a:t>
            </a:r>
            <a:r>
              <a:rPr lang="en-US" sz="2300" b="1" dirty="0" smtClean="0"/>
              <a:t>unary,</a:t>
            </a:r>
            <a:r>
              <a:rPr lang="en-US" sz="2300" dirty="0" smtClean="0"/>
              <a:t> it is applied to a single relation.</a:t>
            </a:r>
          </a:p>
          <a:p>
            <a:pPr eaLnBrk="1" hangingPunct="1"/>
            <a:r>
              <a:rPr lang="en-US" sz="2300" dirty="0" smtClean="0"/>
              <a:t>The</a:t>
            </a:r>
            <a:r>
              <a:rPr lang="en-US" sz="2300" b="1" dirty="0" smtClean="0"/>
              <a:t> degree of  resulting relation is the same as </a:t>
            </a:r>
            <a:r>
              <a:rPr lang="en-US" sz="2300" b="1" i="1" dirty="0" smtClean="0"/>
              <a:t>r</a:t>
            </a:r>
            <a:r>
              <a:rPr lang="en-US" sz="2300" b="1" dirty="0" smtClean="0"/>
              <a:t>.</a:t>
            </a:r>
          </a:p>
          <a:p>
            <a:pPr eaLnBrk="1" hangingPunct="1"/>
            <a:r>
              <a:rPr lang="en-US" sz="2300" dirty="0" smtClean="0"/>
              <a:t>The </a:t>
            </a:r>
            <a:r>
              <a:rPr lang="en-US" sz="2300" b="1" dirty="0" smtClean="0"/>
              <a:t>cardinality of  resulting relation is less than or equal to </a:t>
            </a:r>
            <a:r>
              <a:rPr lang="en-US" sz="2300" b="1" i="1" dirty="0" smtClean="0"/>
              <a:t>r</a:t>
            </a:r>
            <a:r>
              <a:rPr lang="en-US" sz="2300" b="1" dirty="0" smtClean="0"/>
              <a:t>. i.e. |</a:t>
            </a:r>
            <a:r>
              <a:rPr lang="en-US" sz="2400" dirty="0" smtClean="0">
                <a:sym typeface="Symbol" pitchFamily="18" charset="2"/>
              </a:rPr>
              <a:t>  </a:t>
            </a:r>
            <a:r>
              <a:rPr lang="en-US" sz="2400" baseline="-25000" dirty="0" smtClean="0">
                <a:sym typeface="Symbol" pitchFamily="18" charset="2"/>
              </a:rPr>
              <a:t>c</a:t>
            </a:r>
            <a:r>
              <a:rPr lang="en-US" sz="2400" dirty="0" smtClean="0">
                <a:sym typeface="Symbol" pitchFamily="18" charset="2"/>
              </a:rPr>
              <a:t>(R)</a:t>
            </a:r>
            <a:r>
              <a:rPr lang="en-US" sz="2300" b="1" dirty="0" smtClean="0"/>
              <a:t>| &lt;= |R|</a:t>
            </a:r>
          </a:p>
          <a:p>
            <a:pPr algn="just" eaLnBrk="1" hangingPunct="1"/>
            <a:r>
              <a:rPr lang="en-US" sz="2300" dirty="0" smtClean="0"/>
              <a:t>The SELECT operation is </a:t>
            </a:r>
            <a:r>
              <a:rPr lang="en-US" sz="2300" b="1" dirty="0" smtClean="0"/>
              <a:t>cumulative.</a:t>
            </a:r>
            <a:r>
              <a:rPr lang="en-US" sz="2300" dirty="0" smtClean="0"/>
              <a:t> A sequence of SELECT operations can be applied in any order.</a:t>
            </a:r>
          </a:p>
          <a:p>
            <a:pPr lvl="1" eaLnBrk="1" hangingPunct="1"/>
            <a:r>
              <a:rPr lang="en-US" sz="2000" dirty="0" smtClean="0">
                <a:sym typeface="Symbol" pitchFamily="18" charset="2"/>
              </a:rPr>
              <a:t>&lt;cond1&gt;(&lt;cond2&gt; (</a:t>
            </a:r>
            <a:r>
              <a:rPr lang="en-US" sz="2000" i="1" dirty="0" smtClean="0">
                <a:sym typeface="Symbol" pitchFamily="18" charset="2"/>
              </a:rPr>
              <a:t>r</a:t>
            </a:r>
            <a:r>
              <a:rPr lang="en-US" sz="2000" dirty="0" smtClean="0">
                <a:sym typeface="Symbol" pitchFamily="18" charset="2"/>
              </a:rPr>
              <a:t>)) = &lt;cond2&gt;( &lt;cond1&gt;(</a:t>
            </a:r>
            <a:r>
              <a:rPr lang="en-US" sz="2000" i="1" dirty="0" smtClean="0">
                <a:sym typeface="Symbol" pitchFamily="18" charset="2"/>
              </a:rPr>
              <a:t>r</a:t>
            </a:r>
            <a:r>
              <a:rPr lang="en-US" sz="2000" dirty="0" smtClean="0">
                <a:sym typeface="Symbol" pitchFamily="18" charset="2"/>
              </a:rPr>
              <a:t>)) </a:t>
            </a:r>
            <a:endParaRPr lang="en-US" sz="2000" dirty="0" smtClean="0"/>
          </a:p>
          <a:p>
            <a:pPr algn="just" eaLnBrk="1" hangingPunct="1"/>
            <a:r>
              <a:rPr lang="en-US" sz="2300" dirty="0" smtClean="0"/>
              <a:t>A </a:t>
            </a:r>
            <a:r>
              <a:rPr lang="en-US" sz="2300" b="1" dirty="0" smtClean="0"/>
              <a:t>cascade of SELECT operations</a:t>
            </a:r>
            <a:r>
              <a:rPr lang="en-US" sz="2300" dirty="0" smtClean="0"/>
              <a:t> can be combined into a single SELECT operation with a</a:t>
            </a:r>
            <a:r>
              <a:rPr lang="en-US" sz="2300" b="1" dirty="0" smtClean="0"/>
              <a:t> conjunctive (^) condition.</a:t>
            </a:r>
          </a:p>
          <a:p>
            <a:pPr lvl="1" eaLnBrk="1" hangingPunct="1"/>
            <a:r>
              <a:rPr lang="en-US" sz="2000" dirty="0" smtClean="0">
                <a:sym typeface="Symbol" pitchFamily="18" charset="2"/>
              </a:rPr>
              <a:t>&lt;cond1&gt;(…(&lt;</a:t>
            </a:r>
            <a:r>
              <a:rPr lang="en-US" sz="2000" dirty="0" err="1" smtClean="0">
                <a:sym typeface="Symbol" pitchFamily="18" charset="2"/>
              </a:rPr>
              <a:t>condn</a:t>
            </a:r>
            <a:r>
              <a:rPr lang="en-US" sz="2000" dirty="0" smtClean="0">
                <a:sym typeface="Symbol" pitchFamily="18" charset="2"/>
              </a:rPr>
              <a:t>&gt; (</a:t>
            </a:r>
            <a:r>
              <a:rPr lang="en-US" sz="2000" i="1" dirty="0" smtClean="0">
                <a:sym typeface="Symbol" pitchFamily="18" charset="2"/>
              </a:rPr>
              <a:t>r</a:t>
            </a:r>
            <a:r>
              <a:rPr lang="en-US" sz="2000" dirty="0" smtClean="0">
                <a:sym typeface="Symbol" pitchFamily="18" charset="2"/>
              </a:rPr>
              <a:t>)) = &lt;cond1&gt;^&lt;cond2&gt; …&lt;</a:t>
            </a:r>
            <a:r>
              <a:rPr lang="en-US" sz="2000" dirty="0" err="1" smtClean="0">
                <a:sym typeface="Symbol" pitchFamily="18" charset="2"/>
              </a:rPr>
              <a:t>condn</a:t>
            </a:r>
            <a:r>
              <a:rPr lang="en-US" sz="2000" dirty="0" smtClean="0">
                <a:sym typeface="Symbol" pitchFamily="18" charset="2"/>
              </a:rPr>
              <a:t>&gt;(</a:t>
            </a:r>
            <a:r>
              <a:rPr lang="en-US" sz="2000" i="1" dirty="0" smtClean="0">
                <a:sym typeface="Symbol" pitchFamily="18" charset="2"/>
              </a:rPr>
              <a:t>r</a:t>
            </a:r>
            <a:r>
              <a:rPr lang="en-US" sz="2000" dirty="0" smtClean="0">
                <a:sym typeface="Symbol" pitchFamily="18" charset="2"/>
              </a:rPr>
              <a:t>) </a:t>
            </a:r>
            <a:endParaRPr lang="en-US" sz="2000" dirty="0" smtClean="0"/>
          </a:p>
          <a:p>
            <a:pPr eaLnBrk="1" hangingPunct="1"/>
            <a:endParaRPr lang="en-US" sz="1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948</TotalTime>
  <Words>2976</Words>
  <Application>Microsoft Office PowerPoint</Application>
  <PresentationFormat>On-screen Show (4:3)</PresentationFormat>
  <Paragraphs>1054</Paragraphs>
  <Slides>65</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79" baseType="lpstr">
      <vt:lpstr>Arial</vt:lpstr>
      <vt:lpstr>Book Antiqua</vt:lpstr>
      <vt:lpstr>Calibri</vt:lpstr>
      <vt:lpstr>Comic Sans MS</vt:lpstr>
      <vt:lpstr>Helvetica</vt:lpstr>
      <vt:lpstr>Lucida Console</vt:lpstr>
      <vt:lpstr>Monotype Sorts</vt:lpstr>
      <vt:lpstr>Symbol</vt:lpstr>
      <vt:lpstr>Tahoma</vt:lpstr>
      <vt:lpstr>Times New Roman</vt:lpstr>
      <vt:lpstr>Wingdings</vt:lpstr>
      <vt:lpstr>Office Theme</vt:lpstr>
      <vt:lpstr>Worksheet</vt:lpstr>
      <vt:lpstr>Document</vt:lpstr>
      <vt:lpstr>Relational Algebra</vt:lpstr>
      <vt:lpstr>Relational Algebra</vt:lpstr>
      <vt:lpstr>Fundamental  Operations </vt:lpstr>
      <vt:lpstr> Notion of selection operation</vt:lpstr>
      <vt:lpstr>Select Operation</vt:lpstr>
      <vt:lpstr>Selection</vt:lpstr>
      <vt:lpstr>--- Select Operation – Example</vt:lpstr>
      <vt:lpstr>Example</vt:lpstr>
      <vt:lpstr>Characteristics of SELECT Operation</vt:lpstr>
      <vt:lpstr>Example</vt:lpstr>
      <vt:lpstr>Example</vt:lpstr>
      <vt:lpstr>Project Operation</vt:lpstr>
      <vt:lpstr>Projection</vt:lpstr>
      <vt:lpstr>Project Operation – Example</vt:lpstr>
      <vt:lpstr>Characteristics of PROJECT Operation</vt:lpstr>
      <vt:lpstr>Rename Operation</vt:lpstr>
      <vt:lpstr>Rename Operations: Example </vt:lpstr>
      <vt:lpstr>Rename Example</vt:lpstr>
      <vt:lpstr>Union Operation</vt:lpstr>
      <vt:lpstr>Union Operation</vt:lpstr>
      <vt:lpstr>Union Operation – Example</vt:lpstr>
      <vt:lpstr>Set Difference Operation</vt:lpstr>
      <vt:lpstr>Set Difference Operation – Example</vt:lpstr>
      <vt:lpstr>Set-Intersection Operation</vt:lpstr>
      <vt:lpstr>Set-Intersection Operation - Example</vt:lpstr>
      <vt:lpstr>Cartesian-Product Operation</vt:lpstr>
      <vt:lpstr>Cartesian-Product Operation-Example</vt:lpstr>
      <vt:lpstr>Example Cartesian Product</vt:lpstr>
      <vt:lpstr>Relational Algebra Solution</vt:lpstr>
      <vt:lpstr>Steps</vt:lpstr>
      <vt:lpstr>Steps</vt:lpstr>
      <vt:lpstr>Characteristics of Cartesian-Product Operation </vt:lpstr>
      <vt:lpstr>JOIN Operation</vt:lpstr>
      <vt:lpstr>Composition of Operations</vt:lpstr>
      <vt:lpstr>Characteristic of the Join Operation</vt:lpstr>
      <vt:lpstr>Types of Join Operation</vt:lpstr>
      <vt:lpstr>Tables Used in Coming Examples</vt:lpstr>
      <vt:lpstr>Theta Join</vt:lpstr>
      <vt:lpstr>Equijoin</vt:lpstr>
      <vt:lpstr>Example of EquiJoin</vt:lpstr>
      <vt:lpstr>Natural-Join Operation</vt:lpstr>
      <vt:lpstr>Natural-Join Operation</vt:lpstr>
      <vt:lpstr>Natural Join Operation – Example 1</vt:lpstr>
      <vt:lpstr>Natural Join – Example 2</vt:lpstr>
      <vt:lpstr>Outer Join</vt:lpstr>
      <vt:lpstr>Left Outer Join – Example</vt:lpstr>
      <vt:lpstr>Right Outer Join – Example</vt:lpstr>
      <vt:lpstr>Full Outer Join</vt:lpstr>
      <vt:lpstr>OUTER UNION Operation</vt:lpstr>
      <vt:lpstr>PowerPoint Presentation</vt:lpstr>
      <vt:lpstr>Example</vt:lpstr>
      <vt:lpstr>Division Operation</vt:lpstr>
      <vt:lpstr>PowerPoint Presentation</vt:lpstr>
      <vt:lpstr>Examples of Division A/B</vt:lpstr>
      <vt:lpstr>Division Operation – Example1</vt:lpstr>
      <vt:lpstr>Division Operations: Example 2</vt:lpstr>
      <vt:lpstr>Division Operation</vt:lpstr>
      <vt:lpstr>Tables Used in Coming Examples</vt:lpstr>
      <vt:lpstr>Example Queries</vt:lpstr>
      <vt:lpstr>Example Queries</vt:lpstr>
      <vt:lpstr>Example Queries</vt:lpstr>
      <vt:lpstr>Example Queries</vt:lpstr>
      <vt:lpstr>Example Queries</vt:lpstr>
      <vt:lpstr>Example Queries</vt:lpstr>
      <vt:lpstr>Example Queries</vt:lpstr>
    </vt:vector>
  </TitlesOfParts>
  <Company>Tata Steel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Algebra</dc:title>
  <dc:creator>LAPTOP</dc:creator>
  <cp:lastModifiedBy>sarvin shrivastava</cp:lastModifiedBy>
  <cp:revision>134</cp:revision>
  <dcterms:created xsi:type="dcterms:W3CDTF">2012-08-15T14:12:03Z</dcterms:created>
  <dcterms:modified xsi:type="dcterms:W3CDTF">2020-02-11T06:03:20Z</dcterms:modified>
</cp:coreProperties>
</file>