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1"/>
  </p:notesMasterIdLst>
  <p:sldIdLst>
    <p:sldId id="256" r:id="rId2"/>
    <p:sldId id="524" r:id="rId3"/>
    <p:sldId id="257" r:id="rId4"/>
    <p:sldId id="258" r:id="rId5"/>
    <p:sldId id="259" r:id="rId6"/>
    <p:sldId id="525" r:id="rId7"/>
    <p:sldId id="261" r:id="rId8"/>
    <p:sldId id="526" r:id="rId9"/>
    <p:sldId id="527" r:id="rId10"/>
    <p:sldId id="528" r:id="rId11"/>
    <p:sldId id="262" r:id="rId12"/>
    <p:sldId id="263" r:id="rId13"/>
    <p:sldId id="268" r:id="rId14"/>
    <p:sldId id="264" r:id="rId15"/>
    <p:sldId id="265" r:id="rId16"/>
    <p:sldId id="266" r:id="rId17"/>
    <p:sldId id="529" r:id="rId18"/>
    <p:sldId id="530" r:id="rId19"/>
    <p:sldId id="531" r:id="rId20"/>
    <p:sldId id="532" r:id="rId21"/>
    <p:sldId id="533" r:id="rId22"/>
    <p:sldId id="267" r:id="rId23"/>
    <p:sldId id="269" r:id="rId24"/>
    <p:sldId id="534" r:id="rId25"/>
    <p:sldId id="535" r:id="rId26"/>
    <p:sldId id="270" r:id="rId27"/>
    <p:sldId id="271" r:id="rId28"/>
    <p:sldId id="272" r:id="rId29"/>
    <p:sldId id="273" r:id="rId30"/>
    <p:sldId id="274" r:id="rId31"/>
    <p:sldId id="275" r:id="rId32"/>
    <p:sldId id="523" r:id="rId33"/>
    <p:sldId id="276" r:id="rId34"/>
    <p:sldId id="277" r:id="rId35"/>
    <p:sldId id="278" r:id="rId36"/>
    <p:sldId id="283" r:id="rId37"/>
    <p:sldId id="284" r:id="rId38"/>
    <p:sldId id="285" r:id="rId39"/>
    <p:sldId id="286" r:id="rId40"/>
    <p:sldId id="279" r:id="rId41"/>
    <p:sldId id="536" r:id="rId42"/>
    <p:sldId id="280" r:id="rId43"/>
    <p:sldId id="287" r:id="rId44"/>
    <p:sldId id="288" r:id="rId45"/>
    <p:sldId id="564" r:id="rId46"/>
    <p:sldId id="566" r:id="rId47"/>
    <p:sldId id="565" r:id="rId48"/>
    <p:sldId id="289" r:id="rId49"/>
    <p:sldId id="290" r:id="rId50"/>
    <p:sldId id="291" r:id="rId51"/>
    <p:sldId id="292" r:id="rId52"/>
    <p:sldId id="293" r:id="rId53"/>
    <p:sldId id="537" r:id="rId54"/>
    <p:sldId id="294" r:id="rId55"/>
    <p:sldId id="281" r:id="rId56"/>
    <p:sldId id="295" r:id="rId57"/>
    <p:sldId id="296" r:id="rId58"/>
    <p:sldId id="573" r:id="rId59"/>
    <p:sldId id="282" r:id="rId60"/>
    <p:sldId id="297" r:id="rId61"/>
    <p:sldId id="299" r:id="rId62"/>
    <p:sldId id="567" r:id="rId63"/>
    <p:sldId id="298" r:id="rId64"/>
    <p:sldId id="300" r:id="rId65"/>
    <p:sldId id="563" r:id="rId66"/>
    <p:sldId id="568" r:id="rId67"/>
    <p:sldId id="301" r:id="rId68"/>
    <p:sldId id="569" r:id="rId69"/>
    <p:sldId id="302" r:id="rId70"/>
    <p:sldId id="303" r:id="rId71"/>
    <p:sldId id="304" r:id="rId72"/>
    <p:sldId id="570" r:id="rId73"/>
    <p:sldId id="571" r:id="rId74"/>
    <p:sldId id="305" r:id="rId75"/>
    <p:sldId id="306" r:id="rId76"/>
    <p:sldId id="307" r:id="rId77"/>
    <p:sldId id="308" r:id="rId78"/>
    <p:sldId id="309" r:id="rId79"/>
    <p:sldId id="310" r:id="rId80"/>
    <p:sldId id="311" r:id="rId81"/>
    <p:sldId id="312" r:id="rId82"/>
    <p:sldId id="313" r:id="rId83"/>
    <p:sldId id="314" r:id="rId84"/>
    <p:sldId id="315" r:id="rId85"/>
    <p:sldId id="316" r:id="rId86"/>
    <p:sldId id="317" r:id="rId87"/>
    <p:sldId id="576" r:id="rId88"/>
    <p:sldId id="572" r:id="rId89"/>
    <p:sldId id="318" r:id="rId90"/>
    <p:sldId id="319" r:id="rId91"/>
    <p:sldId id="320" r:id="rId92"/>
    <p:sldId id="574" r:id="rId93"/>
    <p:sldId id="321" r:id="rId94"/>
    <p:sldId id="575" r:id="rId95"/>
    <p:sldId id="322" r:id="rId96"/>
    <p:sldId id="323" r:id="rId97"/>
    <p:sldId id="324" r:id="rId98"/>
    <p:sldId id="325" r:id="rId99"/>
    <p:sldId id="326" r:id="rId100"/>
    <p:sldId id="577" r:id="rId101"/>
    <p:sldId id="327" r:id="rId102"/>
    <p:sldId id="328" r:id="rId103"/>
    <p:sldId id="329" r:id="rId104"/>
    <p:sldId id="330" r:id="rId105"/>
    <p:sldId id="331" r:id="rId106"/>
    <p:sldId id="332" r:id="rId107"/>
    <p:sldId id="333" r:id="rId108"/>
    <p:sldId id="334" r:id="rId109"/>
    <p:sldId id="578" r:id="rId110"/>
    <p:sldId id="335" r:id="rId111"/>
    <p:sldId id="336" r:id="rId112"/>
    <p:sldId id="337" r:id="rId113"/>
    <p:sldId id="579" r:id="rId114"/>
    <p:sldId id="338" r:id="rId115"/>
    <p:sldId id="580" r:id="rId116"/>
    <p:sldId id="581" r:id="rId117"/>
    <p:sldId id="339" r:id="rId118"/>
    <p:sldId id="340" r:id="rId119"/>
    <p:sldId id="341" r:id="rId120"/>
    <p:sldId id="582" r:id="rId121"/>
    <p:sldId id="342" r:id="rId122"/>
    <p:sldId id="343" r:id="rId123"/>
    <p:sldId id="583" r:id="rId124"/>
    <p:sldId id="344" r:id="rId125"/>
    <p:sldId id="356" r:id="rId126"/>
    <p:sldId id="345" r:id="rId127"/>
    <p:sldId id="346" r:id="rId128"/>
    <p:sldId id="555" r:id="rId129"/>
    <p:sldId id="347" r:id="rId130"/>
    <p:sldId id="348" r:id="rId131"/>
    <p:sldId id="349" r:id="rId132"/>
    <p:sldId id="556" r:id="rId133"/>
    <p:sldId id="350" r:id="rId134"/>
    <p:sldId id="351" r:id="rId135"/>
    <p:sldId id="352" r:id="rId136"/>
    <p:sldId id="353" r:id="rId137"/>
    <p:sldId id="354" r:id="rId138"/>
    <p:sldId id="359" r:id="rId139"/>
    <p:sldId id="557" r:id="rId140"/>
    <p:sldId id="355" r:id="rId141"/>
    <p:sldId id="358" r:id="rId142"/>
    <p:sldId id="360" r:id="rId143"/>
    <p:sldId id="380" r:id="rId144"/>
    <p:sldId id="361" r:id="rId145"/>
    <p:sldId id="381" r:id="rId146"/>
    <p:sldId id="362" r:id="rId147"/>
    <p:sldId id="369" r:id="rId148"/>
    <p:sldId id="363" r:id="rId149"/>
    <p:sldId id="364" r:id="rId150"/>
    <p:sldId id="365" r:id="rId151"/>
    <p:sldId id="366" r:id="rId152"/>
    <p:sldId id="367" r:id="rId153"/>
    <p:sldId id="368" r:id="rId154"/>
    <p:sldId id="370" r:id="rId155"/>
    <p:sldId id="371" r:id="rId156"/>
    <p:sldId id="372" r:id="rId157"/>
    <p:sldId id="374" r:id="rId158"/>
    <p:sldId id="373" r:id="rId159"/>
    <p:sldId id="375" r:id="rId160"/>
    <p:sldId id="376" r:id="rId161"/>
    <p:sldId id="377" r:id="rId162"/>
    <p:sldId id="378" r:id="rId163"/>
    <p:sldId id="379" r:id="rId164"/>
    <p:sldId id="382" r:id="rId165"/>
    <p:sldId id="383" r:id="rId166"/>
    <p:sldId id="384" r:id="rId167"/>
    <p:sldId id="385" r:id="rId168"/>
    <p:sldId id="386" r:id="rId169"/>
    <p:sldId id="387" r:id="rId170"/>
    <p:sldId id="388" r:id="rId171"/>
    <p:sldId id="558" r:id="rId172"/>
    <p:sldId id="389" r:id="rId173"/>
    <p:sldId id="559" r:id="rId174"/>
    <p:sldId id="390" r:id="rId175"/>
    <p:sldId id="391" r:id="rId176"/>
    <p:sldId id="560" r:id="rId177"/>
    <p:sldId id="392" r:id="rId178"/>
    <p:sldId id="393" r:id="rId179"/>
    <p:sldId id="394" r:id="rId180"/>
    <p:sldId id="395" r:id="rId181"/>
    <p:sldId id="396" r:id="rId182"/>
    <p:sldId id="397" r:id="rId183"/>
    <p:sldId id="398" r:id="rId184"/>
    <p:sldId id="399" r:id="rId185"/>
    <p:sldId id="400" r:id="rId186"/>
    <p:sldId id="401" r:id="rId187"/>
    <p:sldId id="402" r:id="rId188"/>
    <p:sldId id="403" r:id="rId189"/>
    <p:sldId id="404" r:id="rId190"/>
    <p:sldId id="405" r:id="rId191"/>
    <p:sldId id="406" r:id="rId192"/>
    <p:sldId id="407" r:id="rId193"/>
    <p:sldId id="561" r:id="rId194"/>
    <p:sldId id="408" r:id="rId195"/>
    <p:sldId id="562" r:id="rId196"/>
    <p:sldId id="409" r:id="rId197"/>
    <p:sldId id="410" r:id="rId198"/>
    <p:sldId id="411" r:id="rId199"/>
    <p:sldId id="412" r:id="rId200"/>
    <p:sldId id="413" r:id="rId201"/>
    <p:sldId id="414" r:id="rId202"/>
    <p:sldId id="415" r:id="rId203"/>
    <p:sldId id="416" r:id="rId204"/>
    <p:sldId id="417" r:id="rId205"/>
    <p:sldId id="418" r:id="rId206"/>
    <p:sldId id="419" r:id="rId207"/>
    <p:sldId id="420" r:id="rId208"/>
    <p:sldId id="421" r:id="rId209"/>
    <p:sldId id="422" r:id="rId210"/>
    <p:sldId id="423" r:id="rId211"/>
    <p:sldId id="424" r:id="rId212"/>
    <p:sldId id="425" r:id="rId213"/>
    <p:sldId id="426" r:id="rId214"/>
    <p:sldId id="427" r:id="rId215"/>
    <p:sldId id="442" r:id="rId216"/>
    <p:sldId id="428" r:id="rId217"/>
    <p:sldId id="429" r:id="rId218"/>
    <p:sldId id="430" r:id="rId219"/>
    <p:sldId id="431" r:id="rId220"/>
    <p:sldId id="432" r:id="rId221"/>
    <p:sldId id="433" r:id="rId222"/>
    <p:sldId id="434" r:id="rId223"/>
    <p:sldId id="435" r:id="rId224"/>
    <p:sldId id="436" r:id="rId225"/>
    <p:sldId id="437" r:id="rId226"/>
    <p:sldId id="438" r:id="rId227"/>
    <p:sldId id="439" r:id="rId228"/>
    <p:sldId id="440" r:id="rId229"/>
    <p:sldId id="441" r:id="rId230"/>
    <p:sldId id="443" r:id="rId231"/>
    <p:sldId id="446" r:id="rId232"/>
    <p:sldId id="445" r:id="rId233"/>
    <p:sldId id="447" r:id="rId234"/>
    <p:sldId id="448" r:id="rId235"/>
    <p:sldId id="449" r:id="rId236"/>
    <p:sldId id="450" r:id="rId237"/>
    <p:sldId id="451" r:id="rId238"/>
    <p:sldId id="452" r:id="rId239"/>
    <p:sldId id="453" r:id="rId240"/>
    <p:sldId id="454" r:id="rId241"/>
    <p:sldId id="455" r:id="rId242"/>
    <p:sldId id="456" r:id="rId243"/>
    <p:sldId id="542" r:id="rId244"/>
    <p:sldId id="458" r:id="rId245"/>
    <p:sldId id="459" r:id="rId246"/>
    <p:sldId id="541" r:id="rId247"/>
    <p:sldId id="460" r:id="rId248"/>
    <p:sldId id="461" r:id="rId249"/>
    <p:sldId id="538" r:id="rId250"/>
    <p:sldId id="462" r:id="rId251"/>
    <p:sldId id="539" r:id="rId252"/>
    <p:sldId id="463" r:id="rId253"/>
    <p:sldId id="540" r:id="rId254"/>
    <p:sldId id="469" r:id="rId255"/>
    <p:sldId id="543" r:id="rId256"/>
    <p:sldId id="544" r:id="rId257"/>
    <p:sldId id="545" r:id="rId258"/>
    <p:sldId id="465" r:id="rId259"/>
    <p:sldId id="546" r:id="rId260"/>
    <p:sldId id="547" r:id="rId261"/>
    <p:sldId id="548" r:id="rId262"/>
    <p:sldId id="549" r:id="rId263"/>
    <p:sldId id="464" r:id="rId264"/>
    <p:sldId id="466" r:id="rId265"/>
    <p:sldId id="550" r:id="rId266"/>
    <p:sldId id="551" r:id="rId267"/>
    <p:sldId id="552" r:id="rId268"/>
    <p:sldId id="554" r:id="rId269"/>
    <p:sldId id="553" r:id="rId270"/>
    <p:sldId id="470" r:id="rId271"/>
    <p:sldId id="471" r:id="rId272"/>
    <p:sldId id="472" r:id="rId273"/>
    <p:sldId id="473" r:id="rId274"/>
    <p:sldId id="474" r:id="rId275"/>
    <p:sldId id="475" r:id="rId276"/>
    <p:sldId id="476" r:id="rId277"/>
    <p:sldId id="477" r:id="rId278"/>
    <p:sldId id="478" r:id="rId279"/>
    <p:sldId id="479" r:id="rId280"/>
    <p:sldId id="480" r:id="rId281"/>
    <p:sldId id="484" r:id="rId282"/>
    <p:sldId id="481" r:id="rId283"/>
    <p:sldId id="485" r:id="rId284"/>
    <p:sldId id="486" r:id="rId285"/>
    <p:sldId id="487" r:id="rId286"/>
    <p:sldId id="488" r:id="rId287"/>
    <p:sldId id="489" r:id="rId288"/>
    <p:sldId id="491" r:id="rId289"/>
    <p:sldId id="492" r:id="rId290"/>
    <p:sldId id="493" r:id="rId291"/>
    <p:sldId id="494" r:id="rId292"/>
    <p:sldId id="495" r:id="rId293"/>
    <p:sldId id="496" r:id="rId294"/>
    <p:sldId id="497" r:id="rId295"/>
    <p:sldId id="498" r:id="rId296"/>
    <p:sldId id="499" r:id="rId297"/>
    <p:sldId id="500" r:id="rId298"/>
    <p:sldId id="501" r:id="rId299"/>
    <p:sldId id="502" r:id="rId300"/>
    <p:sldId id="503" r:id="rId301"/>
    <p:sldId id="504" r:id="rId302"/>
    <p:sldId id="505" r:id="rId303"/>
    <p:sldId id="506" r:id="rId304"/>
    <p:sldId id="507" r:id="rId305"/>
    <p:sldId id="508" r:id="rId306"/>
    <p:sldId id="509" r:id="rId307"/>
    <p:sldId id="510" r:id="rId308"/>
    <p:sldId id="511" r:id="rId309"/>
    <p:sldId id="512" r:id="rId310"/>
    <p:sldId id="513" r:id="rId311"/>
    <p:sldId id="514" r:id="rId312"/>
    <p:sldId id="515" r:id="rId313"/>
    <p:sldId id="516" r:id="rId314"/>
    <p:sldId id="517" r:id="rId315"/>
    <p:sldId id="518" r:id="rId316"/>
    <p:sldId id="519" r:id="rId317"/>
    <p:sldId id="520" r:id="rId318"/>
    <p:sldId id="521" r:id="rId319"/>
    <p:sldId id="522" r:id="rId3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F2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0" autoAdjust="0"/>
    <p:restoredTop sz="94660"/>
  </p:normalViewPr>
  <p:slideViewPr>
    <p:cSldViewPr>
      <p:cViewPr varScale="1">
        <p:scale>
          <a:sx n="62" d="100"/>
          <a:sy n="62" d="100"/>
        </p:scale>
        <p:origin x="1212" y="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theme" Target="theme/theme1.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customXml" Target="../customXml/item1.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customXml" Target="../customXml/item2.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customXml" Target="../customXml/item3.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notesMaster" Target="notesMasters/notesMaster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tableStyles" Target="tableStyles.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896C97-DE4D-4EBE-A76B-AF35994FA004}" type="datetimeFigureOut">
              <a:rPr lang="en-US" smtClean="0"/>
              <a:pPr/>
              <a:t>5/3/2021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B3144C-EDB6-483E-8EC2-CADCFEDC5B5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1E4F7F9-87DB-4BCF-8D49-93D78FDC1297}" type="datetimeFigureOut">
              <a:rPr lang="en-US" smtClean="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EEDD-70A3-4216-A116-4BE2464689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E4F7F9-87DB-4BCF-8D49-93D78FDC1297}" type="datetimeFigureOut">
              <a:rPr lang="en-US" smtClean="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EEDD-70A3-4216-A116-4BE2464689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E4F7F9-87DB-4BCF-8D49-93D78FDC1297}" type="datetimeFigureOut">
              <a:rPr lang="en-US" smtClean="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EEDD-70A3-4216-A116-4BE2464689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E4F7F9-87DB-4BCF-8D49-93D78FDC1297}" type="datetimeFigureOut">
              <a:rPr lang="en-US" smtClean="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EEDD-70A3-4216-A116-4BE2464689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E4F7F9-87DB-4BCF-8D49-93D78FDC1297}" type="datetimeFigureOut">
              <a:rPr lang="en-US" smtClean="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EEDD-70A3-4216-A116-4BE2464689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E4F7F9-87DB-4BCF-8D49-93D78FDC1297}" type="datetimeFigureOut">
              <a:rPr lang="en-US" smtClean="0"/>
              <a:pPr/>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5EEDD-70A3-4216-A116-4BE2464689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E4F7F9-87DB-4BCF-8D49-93D78FDC1297}" type="datetimeFigureOut">
              <a:rPr lang="en-US" smtClean="0"/>
              <a:pPr/>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55EEDD-70A3-4216-A116-4BE2464689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E4F7F9-87DB-4BCF-8D49-93D78FDC1297}" type="datetimeFigureOut">
              <a:rPr lang="en-US" smtClean="0"/>
              <a:pPr/>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55EEDD-70A3-4216-A116-4BE2464689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4F7F9-87DB-4BCF-8D49-93D78FDC1297}" type="datetimeFigureOut">
              <a:rPr lang="en-US" smtClean="0"/>
              <a:pPr/>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55EEDD-70A3-4216-A116-4BE2464689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E4F7F9-87DB-4BCF-8D49-93D78FDC1297}" type="datetimeFigureOut">
              <a:rPr lang="en-US" smtClean="0"/>
              <a:pPr/>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5EEDD-70A3-4216-A116-4BE2464689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E4F7F9-87DB-4BCF-8D49-93D78FDC1297}" type="datetimeFigureOut">
              <a:rPr lang="en-US" smtClean="0"/>
              <a:pPr/>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5EEDD-70A3-4216-A116-4BE2464689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4F7F9-87DB-4BCF-8D49-93D78FDC1297}" type="datetimeFigureOut">
              <a:rPr lang="en-US" smtClean="0"/>
              <a:pPr/>
              <a:t>5/3/2021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5EEDD-70A3-4216-A116-4BE2464689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0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0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1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2.xml"/><Relationship Id="rId4" Type="http://schemas.openxmlformats.org/officeDocument/2006/relationships/image" Target="../media/image143.png"/></Relationships>
</file>

<file path=ppt/slides/_rels/slide306.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 Id="rId5" Type="http://schemas.openxmlformats.org/officeDocument/2006/relationships/image" Target="../media/image147.png"/><Relationship Id="rId4" Type="http://schemas.openxmlformats.org/officeDocument/2006/relationships/image" Target="../media/image146.png"/></Relationships>
</file>

<file path=ppt/slides/_rels/slide307.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2.xml"/><Relationship Id="rId4" Type="http://schemas.openxmlformats.org/officeDocument/2006/relationships/image" Target="../media/image157.png"/></Relationships>
</file>

<file path=ppt/slides/_rels/slide315.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SQL</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3124200"/>
          </a:xfrm>
        </p:spPr>
        <p:txBody>
          <a:bodyPr>
            <a:normAutofit/>
          </a:bodyPr>
          <a:lstStyle/>
          <a:p>
            <a:pPr>
              <a:buClr>
                <a:srgbClr val="C00000"/>
              </a:buClr>
            </a:pPr>
            <a:r>
              <a:rPr lang="en-US" sz="3800" b="1" dirty="0">
                <a:solidFill>
                  <a:srgbClr val="FF0000"/>
                </a:solidFill>
              </a:rPr>
              <a:t>TCL (Transaction Control Language)</a:t>
            </a:r>
          </a:p>
          <a:p>
            <a:pPr lvl="1">
              <a:buFont typeface="Arial" pitchFamily="34" charset="0"/>
              <a:buChar char="•"/>
            </a:pPr>
            <a:r>
              <a:rPr lang="en-US" sz="3500" b="1" dirty="0"/>
              <a:t>Commit - </a:t>
            </a:r>
            <a:r>
              <a:rPr lang="en-US" sz="3500" dirty="0"/>
              <a:t>T</a:t>
            </a:r>
            <a:r>
              <a:rPr lang="en-IN" sz="3500" dirty="0"/>
              <a:t>o save the changes.</a:t>
            </a:r>
            <a:endParaRPr lang="en-US" sz="3500" dirty="0"/>
          </a:p>
          <a:p>
            <a:pPr lvl="1">
              <a:buFont typeface="Arial" pitchFamily="34" charset="0"/>
              <a:buChar char="•"/>
            </a:pPr>
            <a:r>
              <a:rPr lang="en-US" sz="3500" b="1" dirty="0"/>
              <a:t>Rollback -</a:t>
            </a:r>
            <a:r>
              <a:rPr lang="en-US" sz="3500" dirty="0"/>
              <a:t> T</a:t>
            </a:r>
            <a:r>
              <a:rPr lang="en-IN" sz="3500" dirty="0"/>
              <a:t>o roll back the changes.</a:t>
            </a:r>
            <a:endParaRPr lang="en-US" sz="3500" dirty="0"/>
          </a:p>
        </p:txBody>
      </p:sp>
      <p:sp>
        <p:nvSpPr>
          <p:cNvPr id="4" name="Title 1"/>
          <p:cNvSpPr>
            <a:spLocks noGrp="1"/>
          </p:cNvSpPr>
          <p:nvPr>
            <p:ph type="title"/>
          </p:nvPr>
        </p:nvSpPr>
        <p:spPr>
          <a:xfrm>
            <a:off x="457200" y="274638"/>
            <a:ext cx="8229600" cy="715962"/>
          </a:xfrm>
        </p:spPr>
        <p:txBody>
          <a:bodyPr>
            <a:normAutofit fontScale="90000"/>
          </a:bodyPr>
          <a:lstStyle/>
          <a:p>
            <a:r>
              <a:rPr lang="en-US" b="1" dirty="0"/>
              <a:t>SQL Statements</a:t>
            </a:r>
            <a:endParaRPr lang="en-IN" b="1"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391D-61D4-45BB-82CD-E561ABDBB15B}"/>
              </a:ext>
            </a:extLst>
          </p:cNvPr>
          <p:cNvSpPr>
            <a:spLocks noGrp="1"/>
          </p:cNvSpPr>
          <p:nvPr>
            <p:ph type="title"/>
          </p:nvPr>
        </p:nvSpPr>
        <p:spPr/>
        <p:txBody>
          <a:bodyPr/>
          <a:lstStyle/>
          <a:p>
            <a:endParaRPr lang="en-IN" dirty="0"/>
          </a:p>
        </p:txBody>
      </p:sp>
      <p:graphicFrame>
        <p:nvGraphicFramePr>
          <p:cNvPr id="4" name="Table 4">
            <a:extLst>
              <a:ext uri="{FF2B5EF4-FFF2-40B4-BE49-F238E27FC236}">
                <a16:creationId xmlns:a16="http://schemas.microsoft.com/office/drawing/2014/main" id="{E9FE946C-1311-4A24-A834-2302BE199F32}"/>
              </a:ext>
            </a:extLst>
          </p:cNvPr>
          <p:cNvGraphicFramePr>
            <a:graphicFrameLocks noGrp="1"/>
          </p:cNvGraphicFramePr>
          <p:nvPr>
            <p:extLst>
              <p:ext uri="{D42A27DB-BD31-4B8C-83A1-F6EECF244321}">
                <p14:modId xmlns:p14="http://schemas.microsoft.com/office/powerpoint/2010/main" val="493212387"/>
              </p:ext>
            </p:extLst>
          </p:nvPr>
        </p:nvGraphicFramePr>
        <p:xfrm>
          <a:off x="1524000" y="2143590"/>
          <a:ext cx="6096000" cy="189501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35091896"/>
                    </a:ext>
                  </a:extLst>
                </a:gridCol>
                <a:gridCol w="2032000">
                  <a:extLst>
                    <a:ext uri="{9D8B030D-6E8A-4147-A177-3AD203B41FA5}">
                      <a16:colId xmlns:a16="http://schemas.microsoft.com/office/drawing/2014/main" val="3465737111"/>
                    </a:ext>
                  </a:extLst>
                </a:gridCol>
                <a:gridCol w="2032000">
                  <a:extLst>
                    <a:ext uri="{9D8B030D-6E8A-4147-A177-3AD203B41FA5}">
                      <a16:colId xmlns:a16="http://schemas.microsoft.com/office/drawing/2014/main" val="4056550125"/>
                    </a:ext>
                  </a:extLst>
                </a:gridCol>
              </a:tblGrid>
              <a:tr h="379002">
                <a:tc>
                  <a:txBody>
                    <a:bodyPr/>
                    <a:lstStyle/>
                    <a:p>
                      <a:r>
                        <a:rPr lang="en-IN" dirty="0"/>
                        <a:t>Roll</a:t>
                      </a:r>
                    </a:p>
                  </a:txBody>
                  <a:tcPr/>
                </a:tc>
                <a:tc>
                  <a:txBody>
                    <a:bodyPr/>
                    <a:lstStyle/>
                    <a:p>
                      <a:r>
                        <a:rPr lang="en-IN" dirty="0"/>
                        <a:t>Name</a:t>
                      </a:r>
                    </a:p>
                  </a:txBody>
                  <a:tcPr/>
                </a:tc>
                <a:tc>
                  <a:txBody>
                    <a:bodyPr/>
                    <a:lstStyle/>
                    <a:p>
                      <a:r>
                        <a:rPr lang="en-IN" dirty="0"/>
                        <a:t>Sec</a:t>
                      </a:r>
                    </a:p>
                  </a:txBody>
                  <a:tcPr/>
                </a:tc>
                <a:extLst>
                  <a:ext uri="{0D108BD9-81ED-4DB2-BD59-A6C34878D82A}">
                    <a16:rowId xmlns:a16="http://schemas.microsoft.com/office/drawing/2014/main" val="179525999"/>
                  </a:ext>
                </a:extLst>
              </a:tr>
              <a:tr h="379002">
                <a:tc>
                  <a:txBody>
                    <a:bodyPr/>
                    <a:lstStyle/>
                    <a:p>
                      <a:r>
                        <a:rPr lang="en-IN" dirty="0"/>
                        <a:t>1</a:t>
                      </a:r>
                    </a:p>
                  </a:txBody>
                  <a:tcPr/>
                </a:tc>
                <a:tc>
                  <a:txBody>
                    <a:bodyPr/>
                    <a:lstStyle/>
                    <a:p>
                      <a:r>
                        <a:rPr lang="en-IN" dirty="0"/>
                        <a:t>Aman</a:t>
                      </a:r>
                    </a:p>
                  </a:txBody>
                  <a:tcPr/>
                </a:tc>
                <a:tc>
                  <a:txBody>
                    <a:bodyPr/>
                    <a:lstStyle/>
                    <a:p>
                      <a:r>
                        <a:rPr lang="en-IN" dirty="0"/>
                        <a:t>B</a:t>
                      </a:r>
                    </a:p>
                  </a:txBody>
                  <a:tcPr/>
                </a:tc>
                <a:extLst>
                  <a:ext uri="{0D108BD9-81ED-4DB2-BD59-A6C34878D82A}">
                    <a16:rowId xmlns:a16="http://schemas.microsoft.com/office/drawing/2014/main" val="1366664106"/>
                  </a:ext>
                </a:extLst>
              </a:tr>
              <a:tr h="379002">
                <a:tc>
                  <a:txBody>
                    <a:bodyPr/>
                    <a:lstStyle/>
                    <a:p>
                      <a:r>
                        <a:rPr lang="en-IN" dirty="0"/>
                        <a:t>2</a:t>
                      </a:r>
                    </a:p>
                  </a:txBody>
                  <a:tcPr/>
                </a:tc>
                <a:tc>
                  <a:txBody>
                    <a:bodyPr/>
                    <a:lstStyle/>
                    <a:p>
                      <a:r>
                        <a:rPr lang="en-IN" dirty="0"/>
                        <a:t>Prakash</a:t>
                      </a:r>
                    </a:p>
                  </a:txBody>
                  <a:tcPr/>
                </a:tc>
                <a:tc>
                  <a:txBody>
                    <a:bodyPr/>
                    <a:lstStyle/>
                    <a:p>
                      <a:r>
                        <a:rPr lang="en-IN" dirty="0"/>
                        <a:t>A</a:t>
                      </a:r>
                    </a:p>
                  </a:txBody>
                  <a:tcPr/>
                </a:tc>
                <a:extLst>
                  <a:ext uri="{0D108BD9-81ED-4DB2-BD59-A6C34878D82A}">
                    <a16:rowId xmlns:a16="http://schemas.microsoft.com/office/drawing/2014/main" val="1296764669"/>
                  </a:ext>
                </a:extLst>
              </a:tr>
              <a:tr h="379002">
                <a:tc>
                  <a:txBody>
                    <a:bodyPr/>
                    <a:lstStyle/>
                    <a:p>
                      <a:r>
                        <a:rPr lang="en-IN" dirty="0"/>
                        <a:t>3</a:t>
                      </a:r>
                    </a:p>
                  </a:txBody>
                  <a:tcPr/>
                </a:tc>
                <a:tc>
                  <a:txBody>
                    <a:bodyPr/>
                    <a:lstStyle/>
                    <a:p>
                      <a:r>
                        <a:rPr lang="en-IN" dirty="0" err="1"/>
                        <a:t>Muskan</a:t>
                      </a:r>
                      <a:endParaRPr lang="en-IN" dirty="0"/>
                    </a:p>
                  </a:txBody>
                  <a:tcPr/>
                </a:tc>
                <a:tc>
                  <a:txBody>
                    <a:bodyPr/>
                    <a:lstStyle/>
                    <a:p>
                      <a:r>
                        <a:rPr lang="en-IN" dirty="0"/>
                        <a:t>A</a:t>
                      </a:r>
                    </a:p>
                  </a:txBody>
                  <a:tcPr/>
                </a:tc>
                <a:extLst>
                  <a:ext uri="{0D108BD9-81ED-4DB2-BD59-A6C34878D82A}">
                    <a16:rowId xmlns:a16="http://schemas.microsoft.com/office/drawing/2014/main" val="2081383872"/>
                  </a:ext>
                </a:extLst>
              </a:tr>
              <a:tr h="379002">
                <a:tc>
                  <a:txBody>
                    <a:bodyPr/>
                    <a:lstStyle/>
                    <a:p>
                      <a:r>
                        <a:rPr lang="en-IN" dirty="0"/>
                        <a:t>4</a:t>
                      </a:r>
                    </a:p>
                  </a:txBody>
                  <a:tcPr/>
                </a:tc>
                <a:tc>
                  <a:txBody>
                    <a:bodyPr/>
                    <a:lstStyle/>
                    <a:p>
                      <a:r>
                        <a:rPr lang="en-IN" dirty="0"/>
                        <a:t>Neha</a:t>
                      </a:r>
                    </a:p>
                  </a:txBody>
                  <a:tcPr/>
                </a:tc>
                <a:tc>
                  <a:txBody>
                    <a:bodyPr/>
                    <a:lstStyle/>
                    <a:p>
                      <a:r>
                        <a:rPr lang="en-IN" dirty="0"/>
                        <a:t>C</a:t>
                      </a:r>
                    </a:p>
                  </a:txBody>
                  <a:tcPr/>
                </a:tc>
                <a:extLst>
                  <a:ext uri="{0D108BD9-81ED-4DB2-BD59-A6C34878D82A}">
                    <a16:rowId xmlns:a16="http://schemas.microsoft.com/office/drawing/2014/main" val="1883779094"/>
                  </a:ext>
                </a:extLst>
              </a:tr>
            </a:tbl>
          </a:graphicData>
        </a:graphic>
      </p:graphicFrame>
    </p:spTree>
    <p:extLst>
      <p:ext uri="{BB962C8B-B14F-4D97-AF65-F5344CB8AC3E}">
        <p14:creationId xmlns:p14="http://schemas.microsoft.com/office/powerpoint/2010/main" val="6272342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Retrieval using ORDER BY</a:t>
            </a:r>
          </a:p>
        </p:txBody>
      </p:sp>
      <p:sp>
        <p:nvSpPr>
          <p:cNvPr id="3" name="Content Placeholder 2"/>
          <p:cNvSpPr>
            <a:spLocks noGrp="1"/>
          </p:cNvSpPr>
          <p:nvPr>
            <p:ph idx="1"/>
          </p:nvPr>
        </p:nvSpPr>
        <p:spPr>
          <a:xfrm>
            <a:off x="152400" y="1143000"/>
            <a:ext cx="8763000" cy="4983163"/>
          </a:xfrm>
        </p:spPr>
        <p:txBody>
          <a:bodyPr>
            <a:normAutofit fontScale="92500"/>
          </a:bodyPr>
          <a:lstStyle/>
          <a:p>
            <a:pPr algn="just"/>
            <a:r>
              <a:rPr lang="en-US" sz="2500" b="1" i="1" dirty="0"/>
              <a:t>List the customers and their account numbers in the decreasing order of the Customer Last Name and increasing order of account numbers.</a:t>
            </a:r>
          </a:p>
          <a:p>
            <a:pPr algn="just"/>
            <a:endParaRPr lang="en-US" sz="2500" b="1" i="1" dirty="0"/>
          </a:p>
          <a:p>
            <a:pPr>
              <a:buNone/>
            </a:pPr>
            <a:r>
              <a:rPr lang="en-US" sz="2400" b="1" dirty="0">
                <a:latin typeface="Courier New" pitchFamily="49" charset="0"/>
                <a:cs typeface="Courier New" pitchFamily="49" charset="0"/>
              </a:rPr>
              <a:t>SELECT </a:t>
            </a:r>
            <a:r>
              <a:rPr lang="en-US" sz="2400" b="1" dirty="0" err="1">
                <a:latin typeface="Courier New" pitchFamily="49" charset="0"/>
                <a:cs typeface="Courier New" pitchFamily="49" charset="0"/>
              </a:rPr>
              <a:t>Cust_Last_Name</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Cust_First_Name</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Account_No</a:t>
            </a:r>
            <a:endParaRPr lang="en-US" sz="2400" b="1" dirty="0">
              <a:latin typeface="Courier New" pitchFamily="49" charset="0"/>
              <a:cs typeface="Courier New" pitchFamily="49" charset="0"/>
            </a:endParaRPr>
          </a:p>
          <a:p>
            <a:pPr>
              <a:buNone/>
            </a:pPr>
            <a:r>
              <a:rPr lang="en-US" sz="2400" b="1" dirty="0">
                <a:latin typeface="Courier New" pitchFamily="49" charset="0"/>
                <a:cs typeface="Courier New" pitchFamily="49" charset="0"/>
              </a:rPr>
              <a:t>FROM </a:t>
            </a:r>
            <a:r>
              <a:rPr lang="en-US" sz="2400" b="1" dirty="0" err="1">
                <a:latin typeface="Courier New" pitchFamily="49" charset="0"/>
                <a:cs typeface="Courier New" pitchFamily="49" charset="0"/>
              </a:rPr>
              <a:t>Customer_Details</a:t>
            </a:r>
            <a:endParaRPr lang="en-US" sz="2400" b="1" dirty="0">
              <a:latin typeface="Courier New" pitchFamily="49" charset="0"/>
              <a:cs typeface="Courier New" pitchFamily="49" charset="0"/>
            </a:endParaRPr>
          </a:p>
          <a:p>
            <a:pPr>
              <a:buNone/>
            </a:pPr>
            <a:r>
              <a:rPr lang="en-US" sz="2400" b="1" dirty="0">
                <a:latin typeface="Courier New" pitchFamily="49" charset="0"/>
                <a:cs typeface="Courier New" pitchFamily="49" charset="0"/>
              </a:rPr>
              <a:t>ORDER BY </a:t>
            </a:r>
            <a:r>
              <a:rPr lang="en-US" sz="2400" b="1" dirty="0" err="1">
                <a:latin typeface="Courier New" pitchFamily="49" charset="0"/>
                <a:cs typeface="Courier New" pitchFamily="49" charset="0"/>
              </a:rPr>
              <a:t>Cust_Last_Name</a:t>
            </a:r>
            <a:r>
              <a:rPr lang="en-US" sz="2400" b="1" dirty="0">
                <a:latin typeface="Courier New" pitchFamily="49" charset="0"/>
                <a:cs typeface="Courier New" pitchFamily="49" charset="0"/>
              </a:rPr>
              <a:t> DESC, </a:t>
            </a:r>
            <a:r>
              <a:rPr lang="en-US" sz="2400" b="1" dirty="0" err="1">
                <a:latin typeface="Courier New" pitchFamily="49" charset="0"/>
                <a:cs typeface="Courier New" pitchFamily="49" charset="0"/>
              </a:rPr>
              <a:t>Account_No</a:t>
            </a:r>
            <a:r>
              <a:rPr lang="en-US" sz="2400" b="1" dirty="0">
                <a:latin typeface="Courier New" pitchFamily="49" charset="0"/>
                <a:cs typeface="Courier New" pitchFamily="49" charset="0"/>
              </a:rPr>
              <a:t>;</a:t>
            </a:r>
          </a:p>
          <a:p>
            <a:pPr algn="just">
              <a:buNone/>
            </a:pPr>
            <a:r>
              <a:rPr lang="en-US" sz="2500" b="1" i="1" dirty="0"/>
              <a:t>Or</a:t>
            </a:r>
          </a:p>
          <a:p>
            <a:pPr>
              <a:buNone/>
            </a:pPr>
            <a:r>
              <a:rPr lang="en-US" sz="2400" b="1" dirty="0">
                <a:latin typeface="Courier New" pitchFamily="49" charset="0"/>
                <a:cs typeface="Courier New" pitchFamily="49" charset="0"/>
              </a:rPr>
              <a:t>SELECT </a:t>
            </a:r>
            <a:r>
              <a:rPr lang="en-US" sz="2400" b="1" dirty="0" err="1">
                <a:latin typeface="Courier New" pitchFamily="49" charset="0"/>
                <a:cs typeface="Courier New" pitchFamily="49" charset="0"/>
              </a:rPr>
              <a:t>Cust_Last_Name</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Cust_First_Name</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Account_No</a:t>
            </a:r>
            <a:endParaRPr lang="en-US" sz="2400" b="1" dirty="0">
              <a:latin typeface="Courier New" pitchFamily="49" charset="0"/>
              <a:cs typeface="Courier New" pitchFamily="49" charset="0"/>
            </a:endParaRPr>
          </a:p>
          <a:p>
            <a:pPr>
              <a:buNone/>
            </a:pPr>
            <a:r>
              <a:rPr lang="en-US" sz="2400" b="1" dirty="0">
                <a:latin typeface="Courier New" pitchFamily="49" charset="0"/>
                <a:cs typeface="Courier New" pitchFamily="49" charset="0"/>
              </a:rPr>
              <a:t>FROM </a:t>
            </a:r>
            <a:r>
              <a:rPr lang="en-US" sz="2400" b="1" dirty="0" err="1">
                <a:latin typeface="Courier New" pitchFamily="49" charset="0"/>
                <a:cs typeface="Courier New" pitchFamily="49" charset="0"/>
              </a:rPr>
              <a:t>Customer_Details</a:t>
            </a:r>
            <a:endParaRPr lang="en-US" sz="2400" b="1" dirty="0">
              <a:latin typeface="Courier New" pitchFamily="49" charset="0"/>
              <a:cs typeface="Courier New" pitchFamily="49" charset="0"/>
            </a:endParaRPr>
          </a:p>
          <a:p>
            <a:pPr>
              <a:buNone/>
            </a:pPr>
            <a:r>
              <a:rPr lang="en-US" sz="2400" b="1" dirty="0">
                <a:latin typeface="Courier New" pitchFamily="49" charset="0"/>
                <a:cs typeface="Courier New" pitchFamily="49" charset="0"/>
              </a:rPr>
              <a:t>ORDER BY 1 DESC, 3;</a:t>
            </a:r>
          </a:p>
          <a:p>
            <a:pPr algn="just"/>
            <a:endParaRPr lang="en-US" sz="2500" b="1" i="1" dirty="0"/>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b="1" dirty="0"/>
              <a:t>SQL Functions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81000" y="304800"/>
            <a:ext cx="8229599" cy="6172200"/>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57200" y="304800"/>
            <a:ext cx="8229600" cy="6096000"/>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500" b="1" dirty="0"/>
              <a:t>Scalar Functions(Single-Row Functions)</a:t>
            </a:r>
            <a:endParaRPr lang="en-US" sz="3500" dirty="0"/>
          </a:p>
        </p:txBody>
      </p:sp>
      <p:sp>
        <p:nvSpPr>
          <p:cNvPr id="3" name="Content Placeholder 2"/>
          <p:cNvSpPr>
            <a:spLocks noGrp="1"/>
          </p:cNvSpPr>
          <p:nvPr>
            <p:ph idx="1"/>
          </p:nvPr>
        </p:nvSpPr>
        <p:spPr>
          <a:xfrm>
            <a:off x="457200" y="1341437"/>
            <a:ext cx="8229600" cy="4525963"/>
          </a:xfrm>
        </p:spPr>
        <p:txBody>
          <a:bodyPr>
            <a:normAutofit fontScale="92500" lnSpcReduction="20000"/>
          </a:bodyPr>
          <a:lstStyle/>
          <a:p>
            <a:pPr>
              <a:buNone/>
            </a:pPr>
            <a:r>
              <a:rPr lang="en-US" b="1" dirty="0"/>
              <a:t>Single row functions:</a:t>
            </a:r>
          </a:p>
          <a:p>
            <a:r>
              <a:rPr lang="en-US" b="1" dirty="0"/>
              <a:t>Manipulate data items</a:t>
            </a:r>
          </a:p>
          <a:p>
            <a:r>
              <a:rPr lang="en-US" b="1" dirty="0"/>
              <a:t>Accept arguments and return one value</a:t>
            </a:r>
          </a:p>
          <a:p>
            <a:r>
              <a:rPr lang="en-US" b="1" dirty="0"/>
              <a:t>Act on each row returned</a:t>
            </a:r>
          </a:p>
          <a:p>
            <a:r>
              <a:rPr lang="en-US" b="1" dirty="0"/>
              <a:t>Return one result per row</a:t>
            </a:r>
          </a:p>
          <a:p>
            <a:r>
              <a:rPr lang="en-US" b="1" dirty="0"/>
              <a:t>Can be nested</a:t>
            </a:r>
          </a:p>
          <a:p>
            <a:pPr algn="just"/>
            <a:r>
              <a:rPr lang="en-US" b="1" dirty="0"/>
              <a:t>Accept arguments which can be a column or an expression</a:t>
            </a:r>
          </a:p>
          <a:p>
            <a:endParaRPr lang="en-US" b="1" dirty="0"/>
          </a:p>
          <a:p>
            <a:pPr>
              <a:buNone/>
            </a:pPr>
            <a:r>
              <a:rPr lang="en-US" b="1" i="1" dirty="0"/>
              <a:t>Syntax - function_name [(arg1, arg2,......)]</a:t>
            </a:r>
          </a:p>
          <a:p>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03238"/>
          </a:xfrm>
        </p:spPr>
        <p:txBody>
          <a:bodyPr>
            <a:normAutofit fontScale="90000"/>
          </a:bodyPr>
          <a:lstStyle/>
          <a:p>
            <a:r>
              <a:rPr lang="en-US" b="1" dirty="0"/>
              <a:t>According to Data Types</a:t>
            </a:r>
          </a:p>
        </p:txBody>
      </p:sp>
      <p:pic>
        <p:nvPicPr>
          <p:cNvPr id="5122" name="Picture 2"/>
          <p:cNvPicPr>
            <a:picLocks noChangeAspect="1" noChangeArrowheads="1"/>
          </p:cNvPicPr>
          <p:nvPr/>
        </p:nvPicPr>
        <p:blipFill>
          <a:blip r:embed="rId2"/>
          <a:srcRect/>
          <a:stretch>
            <a:fillRect/>
          </a:stretch>
        </p:blipFill>
        <p:spPr bwMode="auto">
          <a:xfrm>
            <a:off x="228600" y="1066800"/>
            <a:ext cx="8610600" cy="5562600"/>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81000" y="533400"/>
            <a:ext cx="8305800" cy="5867400"/>
          </a:xfrm>
          <a:prstGeom prst="rect">
            <a:avLst/>
          </a:prstGeom>
          <a:noFill/>
          <a:ln w="9525">
            <a:noFill/>
            <a:miter lim="800000"/>
            <a:headEnd/>
            <a:tailEnd/>
          </a:ln>
          <a:effec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Case Manipulation Functions</a:t>
            </a:r>
            <a:endParaRPr lang="en-US" dirty="0"/>
          </a:p>
        </p:txBody>
      </p:sp>
      <p:sp>
        <p:nvSpPr>
          <p:cNvPr id="3" name="Content Placeholder 2"/>
          <p:cNvSpPr>
            <a:spLocks noGrp="1"/>
          </p:cNvSpPr>
          <p:nvPr>
            <p:ph idx="1"/>
          </p:nvPr>
        </p:nvSpPr>
        <p:spPr/>
        <p:txBody>
          <a:bodyPr/>
          <a:lstStyle/>
          <a:p>
            <a:pPr algn="just">
              <a:buNone/>
            </a:pPr>
            <a:r>
              <a:rPr lang="en-US" b="1" dirty="0"/>
              <a:t>LOWER</a:t>
            </a:r>
            <a:r>
              <a:rPr lang="en-US" dirty="0"/>
              <a:t> – Returns char, with all letters in lowercase.</a:t>
            </a:r>
          </a:p>
          <a:p>
            <a:pPr>
              <a:buNone/>
            </a:pPr>
            <a:r>
              <a:rPr lang="en-US" b="1" dirty="0"/>
              <a:t>Syntax – LOWER(char)</a:t>
            </a:r>
          </a:p>
          <a:p>
            <a:pPr>
              <a:buNone/>
            </a:pPr>
            <a:r>
              <a:rPr lang="en-US" dirty="0"/>
              <a:t>Ex- </a:t>
            </a:r>
            <a:r>
              <a:rPr lang="en-US" sz="2500" dirty="0">
                <a:latin typeface="Courier New" pitchFamily="49" charset="0"/>
                <a:cs typeface="Courier New" pitchFamily="49" charset="0"/>
              </a:rPr>
              <a:t>SELECT LOWER(‘</a:t>
            </a:r>
            <a:r>
              <a:rPr lang="en-US" sz="2500" dirty="0" err="1">
                <a:latin typeface="Courier New" pitchFamily="49" charset="0"/>
                <a:cs typeface="Courier New" pitchFamily="49" charset="0"/>
              </a:rPr>
              <a:t>Aman</a:t>
            </a:r>
            <a:r>
              <a:rPr lang="en-US" sz="2500" dirty="0">
                <a:latin typeface="Courier New" pitchFamily="49" charset="0"/>
                <a:cs typeface="Courier New" pitchFamily="49" charset="0"/>
              </a:rPr>
              <a:t> Sharma’) from DUAL;</a:t>
            </a:r>
          </a:p>
          <a:p>
            <a:pPr>
              <a:buNone/>
            </a:pPr>
            <a:r>
              <a:rPr lang="en-US" sz="2500" dirty="0" err="1">
                <a:latin typeface="Courier New" pitchFamily="49" charset="0"/>
                <a:cs typeface="Courier New" pitchFamily="49" charset="0"/>
              </a:rPr>
              <a:t>Ans</a:t>
            </a:r>
            <a:r>
              <a:rPr lang="en-US" sz="2500" dirty="0">
                <a:latin typeface="Courier New" pitchFamily="49" charset="0"/>
                <a:cs typeface="Courier New" pitchFamily="49" charset="0"/>
              </a:rPr>
              <a:t> – </a:t>
            </a:r>
            <a:r>
              <a:rPr lang="en-US" sz="2500" dirty="0" err="1">
                <a:latin typeface="Courier New" pitchFamily="49" charset="0"/>
                <a:cs typeface="Courier New" pitchFamily="49" charset="0"/>
              </a:rPr>
              <a:t>aman</a:t>
            </a:r>
            <a:r>
              <a:rPr lang="en-US" sz="2500" dirty="0">
                <a:latin typeface="Courier New" pitchFamily="49" charset="0"/>
                <a:cs typeface="Courier New" pitchFamily="49" charset="0"/>
              </a:rPr>
              <a:t> </a:t>
            </a:r>
            <a:r>
              <a:rPr lang="en-US" sz="2500" dirty="0" err="1">
                <a:latin typeface="Courier New" pitchFamily="49" charset="0"/>
                <a:cs typeface="Courier New" pitchFamily="49" charset="0"/>
              </a:rPr>
              <a:t>sharma</a:t>
            </a:r>
            <a:r>
              <a:rPr lang="en-US" sz="2500" dirty="0">
                <a:latin typeface="Courier New" pitchFamily="49" charset="0"/>
                <a:cs typeface="Courier New" pitchFamily="49" charset="0"/>
              </a:rPr>
              <a:t>.</a:t>
            </a:r>
          </a:p>
          <a:p>
            <a:pPr>
              <a:buNone/>
            </a:pPr>
            <a:r>
              <a:rPr lang="en-US" sz="2500" dirty="0">
                <a:latin typeface="Courier New" pitchFamily="49" charset="0"/>
                <a:cs typeface="Courier New" pitchFamily="49" charset="0"/>
              </a:rPr>
              <a:t>SELECT Roll, LOWER(Name) from student ;</a:t>
            </a:r>
          </a:p>
          <a:p>
            <a:pPr>
              <a:buNone/>
            </a:pP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B8804FB-8525-4030-B8B6-43E924581EA8}"/>
              </a:ext>
            </a:extLst>
          </p:cNvPr>
          <p:cNvGraphicFramePr>
            <a:graphicFrameLocks noGrp="1"/>
          </p:cNvGraphicFramePr>
          <p:nvPr>
            <p:extLst>
              <p:ext uri="{D42A27DB-BD31-4B8C-83A1-F6EECF244321}">
                <p14:modId xmlns:p14="http://schemas.microsoft.com/office/powerpoint/2010/main" val="518570980"/>
              </p:ext>
            </p:extLst>
          </p:nvPr>
        </p:nvGraphicFramePr>
        <p:xfrm>
          <a:off x="1524000" y="685800"/>
          <a:ext cx="6096000" cy="186419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90373980"/>
                    </a:ext>
                  </a:extLst>
                </a:gridCol>
                <a:gridCol w="2032000">
                  <a:extLst>
                    <a:ext uri="{9D8B030D-6E8A-4147-A177-3AD203B41FA5}">
                      <a16:colId xmlns:a16="http://schemas.microsoft.com/office/drawing/2014/main" val="330844925"/>
                    </a:ext>
                  </a:extLst>
                </a:gridCol>
                <a:gridCol w="2032000">
                  <a:extLst>
                    <a:ext uri="{9D8B030D-6E8A-4147-A177-3AD203B41FA5}">
                      <a16:colId xmlns:a16="http://schemas.microsoft.com/office/drawing/2014/main" val="3040389085"/>
                    </a:ext>
                  </a:extLst>
                </a:gridCol>
              </a:tblGrid>
              <a:tr h="372838">
                <a:tc>
                  <a:txBody>
                    <a:bodyPr/>
                    <a:lstStyle/>
                    <a:p>
                      <a:r>
                        <a:rPr lang="en-IN" dirty="0"/>
                        <a:t>Roll</a:t>
                      </a:r>
                    </a:p>
                  </a:txBody>
                  <a:tcPr/>
                </a:tc>
                <a:tc>
                  <a:txBody>
                    <a:bodyPr/>
                    <a:lstStyle/>
                    <a:p>
                      <a:r>
                        <a:rPr lang="en-IN" dirty="0"/>
                        <a:t>Name</a:t>
                      </a:r>
                    </a:p>
                  </a:txBody>
                  <a:tcPr/>
                </a:tc>
                <a:tc>
                  <a:txBody>
                    <a:bodyPr/>
                    <a:lstStyle/>
                    <a:p>
                      <a:r>
                        <a:rPr lang="en-IN" dirty="0"/>
                        <a:t>Age</a:t>
                      </a:r>
                    </a:p>
                  </a:txBody>
                  <a:tcPr/>
                </a:tc>
                <a:extLst>
                  <a:ext uri="{0D108BD9-81ED-4DB2-BD59-A6C34878D82A}">
                    <a16:rowId xmlns:a16="http://schemas.microsoft.com/office/drawing/2014/main" val="3034358600"/>
                  </a:ext>
                </a:extLst>
              </a:tr>
              <a:tr h="372838">
                <a:tc>
                  <a:txBody>
                    <a:bodyPr/>
                    <a:lstStyle/>
                    <a:p>
                      <a:r>
                        <a:rPr lang="en-IN" dirty="0"/>
                        <a:t>1</a:t>
                      </a:r>
                    </a:p>
                  </a:txBody>
                  <a:tcPr/>
                </a:tc>
                <a:tc>
                  <a:txBody>
                    <a:bodyPr/>
                    <a:lstStyle/>
                    <a:p>
                      <a:r>
                        <a:rPr lang="en-IN" dirty="0" err="1"/>
                        <a:t>aman</a:t>
                      </a:r>
                      <a:r>
                        <a:rPr lang="en-IN" dirty="0"/>
                        <a:t> </a:t>
                      </a:r>
                      <a:r>
                        <a:rPr lang="en-IN" dirty="0" err="1"/>
                        <a:t>jain</a:t>
                      </a:r>
                      <a:endParaRPr lang="en-IN" dirty="0"/>
                    </a:p>
                  </a:txBody>
                  <a:tcPr/>
                </a:tc>
                <a:tc>
                  <a:txBody>
                    <a:bodyPr/>
                    <a:lstStyle/>
                    <a:p>
                      <a:r>
                        <a:rPr lang="en-IN" dirty="0"/>
                        <a:t>23</a:t>
                      </a:r>
                    </a:p>
                  </a:txBody>
                  <a:tcPr/>
                </a:tc>
                <a:extLst>
                  <a:ext uri="{0D108BD9-81ED-4DB2-BD59-A6C34878D82A}">
                    <a16:rowId xmlns:a16="http://schemas.microsoft.com/office/drawing/2014/main" val="2604664423"/>
                  </a:ext>
                </a:extLst>
              </a:tr>
              <a:tr h="372838">
                <a:tc>
                  <a:txBody>
                    <a:bodyPr/>
                    <a:lstStyle/>
                    <a:p>
                      <a:r>
                        <a:rPr lang="en-IN" dirty="0"/>
                        <a:t>2</a:t>
                      </a:r>
                    </a:p>
                  </a:txBody>
                  <a:tcPr/>
                </a:tc>
                <a:tc>
                  <a:txBody>
                    <a:bodyPr/>
                    <a:lstStyle/>
                    <a:p>
                      <a:r>
                        <a:rPr lang="en-IN" dirty="0" err="1"/>
                        <a:t>rahul</a:t>
                      </a:r>
                      <a:r>
                        <a:rPr lang="en-IN" dirty="0"/>
                        <a:t> </a:t>
                      </a:r>
                      <a:r>
                        <a:rPr lang="en-IN" dirty="0" err="1"/>
                        <a:t>kumar</a:t>
                      </a:r>
                      <a:endParaRPr lang="en-IN" dirty="0"/>
                    </a:p>
                  </a:txBody>
                  <a:tcPr/>
                </a:tc>
                <a:tc>
                  <a:txBody>
                    <a:bodyPr/>
                    <a:lstStyle/>
                    <a:p>
                      <a:r>
                        <a:rPr lang="en-IN" dirty="0"/>
                        <a:t>21</a:t>
                      </a:r>
                    </a:p>
                  </a:txBody>
                  <a:tcPr/>
                </a:tc>
                <a:extLst>
                  <a:ext uri="{0D108BD9-81ED-4DB2-BD59-A6C34878D82A}">
                    <a16:rowId xmlns:a16="http://schemas.microsoft.com/office/drawing/2014/main" val="2221904252"/>
                  </a:ext>
                </a:extLst>
              </a:tr>
              <a:tr h="372838">
                <a:tc>
                  <a:txBody>
                    <a:bodyPr/>
                    <a:lstStyle/>
                    <a:p>
                      <a:r>
                        <a:rPr lang="en-IN" dirty="0"/>
                        <a:t>3</a:t>
                      </a:r>
                    </a:p>
                  </a:txBody>
                  <a:tcPr/>
                </a:tc>
                <a:tc>
                  <a:txBody>
                    <a:bodyPr/>
                    <a:lstStyle/>
                    <a:p>
                      <a:r>
                        <a:rPr lang="en-IN" dirty="0" err="1"/>
                        <a:t>neha</a:t>
                      </a:r>
                      <a:r>
                        <a:rPr lang="en-IN" dirty="0"/>
                        <a:t> </a:t>
                      </a:r>
                      <a:r>
                        <a:rPr lang="en-IN" dirty="0" err="1"/>
                        <a:t>jain</a:t>
                      </a:r>
                      <a:r>
                        <a:rPr lang="en-IN" dirty="0"/>
                        <a:t> </a:t>
                      </a:r>
                    </a:p>
                  </a:txBody>
                  <a:tcPr/>
                </a:tc>
                <a:tc>
                  <a:txBody>
                    <a:bodyPr/>
                    <a:lstStyle/>
                    <a:p>
                      <a:r>
                        <a:rPr lang="en-IN" dirty="0"/>
                        <a:t>21</a:t>
                      </a:r>
                    </a:p>
                  </a:txBody>
                  <a:tcPr/>
                </a:tc>
                <a:extLst>
                  <a:ext uri="{0D108BD9-81ED-4DB2-BD59-A6C34878D82A}">
                    <a16:rowId xmlns:a16="http://schemas.microsoft.com/office/drawing/2014/main" val="148127464"/>
                  </a:ext>
                </a:extLst>
              </a:tr>
              <a:tr h="372838">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686777735"/>
                  </a:ext>
                </a:extLst>
              </a:tr>
            </a:tbl>
          </a:graphicData>
        </a:graphic>
      </p:graphicFrame>
      <p:sp>
        <p:nvSpPr>
          <p:cNvPr id="5" name="TextBox 4">
            <a:extLst>
              <a:ext uri="{FF2B5EF4-FFF2-40B4-BE49-F238E27FC236}">
                <a16:creationId xmlns:a16="http://schemas.microsoft.com/office/drawing/2014/main" id="{1598373B-0C92-49EA-9372-6C8E3B2D3058}"/>
              </a:ext>
            </a:extLst>
          </p:cNvPr>
          <p:cNvSpPr txBox="1"/>
          <p:nvPr/>
        </p:nvSpPr>
        <p:spPr>
          <a:xfrm>
            <a:off x="457200" y="3048000"/>
            <a:ext cx="7391400" cy="2015936"/>
          </a:xfrm>
          <a:prstGeom prst="rect">
            <a:avLst/>
          </a:prstGeom>
          <a:noFill/>
        </p:spPr>
        <p:txBody>
          <a:bodyPr wrap="square" rtlCol="0">
            <a:spAutoFit/>
          </a:bodyPr>
          <a:lstStyle/>
          <a:p>
            <a:r>
              <a:rPr lang="en-IN" sz="2500" dirty="0"/>
              <a:t>1 Aman Jain    23</a:t>
            </a:r>
          </a:p>
          <a:p>
            <a:r>
              <a:rPr lang="en-IN" sz="2500" dirty="0"/>
              <a:t>2  Rahul Kumar    21</a:t>
            </a:r>
          </a:p>
          <a:p>
            <a:pPr marL="457200" indent="-457200">
              <a:buAutoNum type="arabicPlain" startAt="3"/>
            </a:pPr>
            <a:r>
              <a:rPr lang="en-IN" sz="2500" dirty="0"/>
              <a:t>Neha Jain   21</a:t>
            </a:r>
          </a:p>
          <a:p>
            <a:pPr marL="457200" indent="-457200">
              <a:buAutoNum type="arabicPlain" startAt="3"/>
            </a:pPr>
            <a:endParaRPr lang="en-IN" sz="2500" dirty="0"/>
          </a:p>
          <a:p>
            <a:r>
              <a:rPr lang="en-IN" sz="2500" dirty="0"/>
              <a:t>Select roll, </a:t>
            </a:r>
            <a:r>
              <a:rPr lang="en-IN" sz="2500" dirty="0" err="1"/>
              <a:t>initcap</a:t>
            </a:r>
            <a:r>
              <a:rPr lang="en-IN" sz="2500" dirty="0"/>
              <a:t>(Name) , age from student;</a:t>
            </a:r>
          </a:p>
        </p:txBody>
      </p:sp>
    </p:spTree>
    <p:extLst>
      <p:ext uri="{BB962C8B-B14F-4D97-AF65-F5344CB8AC3E}">
        <p14:creationId xmlns:p14="http://schemas.microsoft.com/office/powerpoint/2010/main" val="1667671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57200"/>
          </a:xfrm>
        </p:spPr>
        <p:txBody>
          <a:bodyPr>
            <a:normAutofit fontScale="90000"/>
          </a:bodyPr>
          <a:lstStyle/>
          <a:p>
            <a:r>
              <a:rPr lang="en-US" b="1" dirty="0"/>
              <a:t>Data types</a:t>
            </a:r>
            <a:br>
              <a:rPr lang="en-US" b="1" dirty="0">
                <a:solidFill>
                  <a:srgbClr val="0000FF"/>
                </a:solidFill>
              </a:rPr>
            </a:br>
            <a:endParaRPr lang="en-US" b="1" dirty="0">
              <a:solidFill>
                <a:srgbClr val="0000FF"/>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3528139"/>
              </p:ext>
            </p:extLst>
          </p:nvPr>
        </p:nvGraphicFramePr>
        <p:xfrm>
          <a:off x="304800" y="838200"/>
          <a:ext cx="8458200" cy="5638801"/>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645609">
                <a:tc>
                  <a:txBody>
                    <a:bodyPr/>
                    <a:lstStyle/>
                    <a:p>
                      <a:pPr algn="ctr"/>
                      <a:r>
                        <a:rPr lang="en-US" sz="2500" dirty="0"/>
                        <a:t>Data Type</a:t>
                      </a:r>
                    </a:p>
                  </a:txBody>
                  <a:tcPr/>
                </a:tc>
                <a:tc>
                  <a:txBody>
                    <a:bodyPr/>
                    <a:lstStyle/>
                    <a:p>
                      <a:pPr algn="ctr"/>
                      <a:r>
                        <a:rPr lang="en-US" sz="2500" dirty="0"/>
                        <a:t>Explanation</a:t>
                      </a:r>
                    </a:p>
                  </a:txBody>
                  <a:tcPr/>
                </a:tc>
                <a:extLst>
                  <a:ext uri="{0D108BD9-81ED-4DB2-BD59-A6C34878D82A}">
                    <a16:rowId xmlns:a16="http://schemas.microsoft.com/office/drawing/2014/main" val="10000"/>
                  </a:ext>
                </a:extLst>
              </a:tr>
              <a:tr h="1616622">
                <a:tc>
                  <a:txBody>
                    <a:bodyPr/>
                    <a:lstStyle/>
                    <a:p>
                      <a:r>
                        <a:rPr lang="en-US" sz="2200" b="1" dirty="0"/>
                        <a:t>Char (size)</a:t>
                      </a:r>
                    </a:p>
                  </a:txBody>
                  <a:tcPr/>
                </a:tc>
                <a:tc>
                  <a:txBody>
                    <a:bodyPr/>
                    <a:lstStyle/>
                    <a:p>
                      <a:pPr algn="just"/>
                      <a:r>
                        <a:rPr lang="en-US" sz="2200" dirty="0"/>
                        <a:t>Where size is the</a:t>
                      </a:r>
                      <a:r>
                        <a:rPr lang="en-US" sz="2200" baseline="0" dirty="0"/>
                        <a:t> number of characters to store. Fixed length strings. Space padded. The maximum number of characters this data type can hold is 255 characters.</a:t>
                      </a:r>
                      <a:endParaRPr lang="en-US" sz="2200" dirty="0"/>
                    </a:p>
                  </a:txBody>
                  <a:tcPr/>
                </a:tc>
                <a:extLst>
                  <a:ext uri="{0D108BD9-81ED-4DB2-BD59-A6C34878D82A}">
                    <a16:rowId xmlns:a16="http://schemas.microsoft.com/office/drawing/2014/main" val="10001"/>
                  </a:ext>
                </a:extLst>
              </a:tr>
              <a:tr h="1114339">
                <a:tc>
                  <a:txBody>
                    <a:bodyPr/>
                    <a:lstStyle/>
                    <a:p>
                      <a:r>
                        <a:rPr lang="en-US" sz="2200" b="1" dirty="0"/>
                        <a:t>Varchar(size)/varchar2(size)</a:t>
                      </a:r>
                    </a:p>
                  </a:txBody>
                  <a:tcPr/>
                </a:tc>
                <a:tc>
                  <a:txBody>
                    <a:bodyPr/>
                    <a:lstStyle/>
                    <a:p>
                      <a:pPr algn="just"/>
                      <a:r>
                        <a:rPr lang="en-US" sz="2200" dirty="0"/>
                        <a:t>Where size is the</a:t>
                      </a:r>
                      <a:r>
                        <a:rPr lang="en-US" sz="2200" baseline="0" dirty="0"/>
                        <a:t> number of characters to store. variable length strings. </a:t>
                      </a:r>
                      <a:endParaRPr lang="en-US" sz="2200" dirty="0"/>
                    </a:p>
                  </a:txBody>
                  <a:tcPr/>
                </a:tc>
                <a:extLst>
                  <a:ext uri="{0D108BD9-81ED-4DB2-BD59-A6C34878D82A}">
                    <a16:rowId xmlns:a16="http://schemas.microsoft.com/office/drawing/2014/main" val="10002"/>
                  </a:ext>
                </a:extLst>
              </a:tr>
              <a:tr h="645609">
                <a:tc>
                  <a:txBody>
                    <a:bodyPr/>
                    <a:lstStyle/>
                    <a:p>
                      <a:r>
                        <a:rPr lang="en-US" sz="2200" b="1" dirty="0"/>
                        <a:t>Date</a:t>
                      </a:r>
                    </a:p>
                  </a:txBody>
                  <a:tcPr/>
                </a:tc>
                <a:tc>
                  <a:txBody>
                    <a:bodyPr/>
                    <a:lstStyle/>
                    <a:p>
                      <a:r>
                        <a:rPr lang="en-US" sz="2200" dirty="0"/>
                        <a:t>Standard format is DD – MON – YY</a:t>
                      </a:r>
                    </a:p>
                  </a:txBody>
                  <a:tcPr/>
                </a:tc>
                <a:extLst>
                  <a:ext uri="{0D108BD9-81ED-4DB2-BD59-A6C34878D82A}">
                    <a16:rowId xmlns:a16="http://schemas.microsoft.com/office/drawing/2014/main" val="10003"/>
                  </a:ext>
                </a:extLst>
              </a:tr>
              <a:tr h="1616622">
                <a:tc>
                  <a:txBody>
                    <a:bodyPr/>
                    <a:lstStyle/>
                    <a:p>
                      <a:r>
                        <a:rPr lang="en-US" sz="2200" b="1" dirty="0"/>
                        <a:t>Number(p</a:t>
                      </a:r>
                      <a:r>
                        <a:rPr lang="en-US" sz="2200" b="1" baseline="0" dirty="0"/>
                        <a:t> , s)</a:t>
                      </a:r>
                      <a:endParaRPr lang="en-US" sz="2200" b="1" dirty="0"/>
                    </a:p>
                  </a:txBody>
                  <a:tcPr/>
                </a:tc>
                <a:tc>
                  <a:txBody>
                    <a:bodyPr/>
                    <a:lstStyle/>
                    <a:p>
                      <a:pPr algn="just"/>
                      <a:r>
                        <a:rPr lang="en-US" sz="2200" dirty="0"/>
                        <a:t>Where p is the precision and s is the scale. For ex. Number(7,2) is a number that has 5 digits before  the decimal and 2 digits after</a:t>
                      </a:r>
                      <a:r>
                        <a:rPr lang="en-US" sz="2200" baseline="0" dirty="0"/>
                        <a:t> the decimal.</a:t>
                      </a:r>
                      <a:endParaRPr lang="en-US" sz="2200"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Case Manipulation Functions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gn="just">
              <a:buNone/>
            </a:pPr>
            <a:r>
              <a:rPr lang="en-US" b="1" dirty="0"/>
              <a:t>UPPER</a:t>
            </a:r>
            <a:r>
              <a:rPr lang="en-US" dirty="0"/>
              <a:t> – Returns char, with all letters in Uppercase.</a:t>
            </a:r>
          </a:p>
          <a:p>
            <a:pPr algn="just">
              <a:buNone/>
            </a:pPr>
            <a:endParaRPr lang="en-US" dirty="0"/>
          </a:p>
          <a:p>
            <a:pPr>
              <a:buNone/>
            </a:pPr>
            <a:r>
              <a:rPr lang="en-US" b="1" dirty="0"/>
              <a:t>Syntax – UPPER(char)</a:t>
            </a:r>
          </a:p>
          <a:p>
            <a:pPr>
              <a:buNone/>
            </a:pPr>
            <a:endParaRPr lang="en-US" b="1" dirty="0"/>
          </a:p>
          <a:p>
            <a:pPr>
              <a:buNone/>
            </a:pPr>
            <a:r>
              <a:rPr lang="en-US" dirty="0"/>
              <a:t>Ex- </a:t>
            </a:r>
            <a:r>
              <a:rPr lang="en-US" sz="2500" dirty="0">
                <a:latin typeface="Courier New" pitchFamily="49" charset="0"/>
                <a:cs typeface="Courier New" pitchFamily="49" charset="0"/>
              </a:rPr>
              <a:t>SELECT UPPER(‘</a:t>
            </a:r>
            <a:r>
              <a:rPr lang="en-US" sz="2500" dirty="0" err="1">
                <a:latin typeface="Courier New" pitchFamily="49" charset="0"/>
                <a:cs typeface="Courier New" pitchFamily="49" charset="0"/>
              </a:rPr>
              <a:t>Aman</a:t>
            </a:r>
            <a:r>
              <a:rPr lang="en-US" sz="2500" dirty="0">
                <a:latin typeface="Courier New" pitchFamily="49" charset="0"/>
                <a:cs typeface="Courier New" pitchFamily="49" charset="0"/>
              </a:rPr>
              <a:t> Sharma’) from DUAL;</a:t>
            </a:r>
          </a:p>
          <a:p>
            <a:pPr>
              <a:buNone/>
            </a:pPr>
            <a:r>
              <a:rPr lang="en-US" sz="2500" dirty="0" err="1">
                <a:latin typeface="Courier New" pitchFamily="49" charset="0"/>
                <a:cs typeface="Courier New" pitchFamily="49" charset="0"/>
              </a:rPr>
              <a:t>Ans</a:t>
            </a:r>
            <a:r>
              <a:rPr lang="en-US" sz="2500" dirty="0">
                <a:latin typeface="Courier New" pitchFamily="49" charset="0"/>
                <a:cs typeface="Courier New" pitchFamily="49" charset="0"/>
              </a:rPr>
              <a:t> – AMAN SHARMA.</a:t>
            </a:r>
          </a:p>
          <a:p>
            <a:pPr>
              <a:buNone/>
            </a:pPr>
            <a:endParaRPr lang="en-US" sz="2500" dirty="0">
              <a:latin typeface="Courier New" pitchFamily="49" charset="0"/>
              <a:cs typeface="Courier New" pitchFamily="49" charset="0"/>
            </a:endParaRPr>
          </a:p>
          <a:p>
            <a:pPr>
              <a:buNone/>
            </a:pPr>
            <a:r>
              <a:rPr lang="en-US" sz="2500" dirty="0">
                <a:latin typeface="Courier New" pitchFamily="49" charset="0"/>
                <a:cs typeface="Courier New" pitchFamily="49" charset="0"/>
              </a:rPr>
              <a:t>SELECT Roll, UPPER(Name) from student ;</a:t>
            </a:r>
          </a:p>
          <a:p>
            <a:pPr>
              <a:buNone/>
            </a:pP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Case Manipulation Functions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gn="just">
              <a:buNone/>
            </a:pPr>
            <a:r>
              <a:rPr lang="en-US" b="1" dirty="0"/>
              <a:t>INITCAP</a:t>
            </a:r>
            <a:r>
              <a:rPr lang="en-US" dirty="0"/>
              <a:t> – Returns char, with starting letter of the word in Uppercase.</a:t>
            </a:r>
          </a:p>
          <a:p>
            <a:pPr algn="just">
              <a:buNone/>
            </a:pPr>
            <a:endParaRPr lang="en-US" dirty="0"/>
          </a:p>
          <a:p>
            <a:pPr>
              <a:buNone/>
            </a:pPr>
            <a:r>
              <a:rPr lang="en-US" b="1" dirty="0"/>
              <a:t>Syntax – INITCAP(char)</a:t>
            </a:r>
          </a:p>
          <a:p>
            <a:pPr>
              <a:buNone/>
            </a:pPr>
            <a:endParaRPr lang="en-US" b="1" dirty="0"/>
          </a:p>
          <a:p>
            <a:pPr>
              <a:buNone/>
            </a:pPr>
            <a:r>
              <a:rPr lang="en-US" dirty="0"/>
              <a:t>Ex- </a:t>
            </a:r>
            <a:r>
              <a:rPr lang="en-US" sz="2500" dirty="0">
                <a:latin typeface="Courier New" pitchFamily="49" charset="0"/>
                <a:cs typeface="Courier New" pitchFamily="49" charset="0"/>
              </a:rPr>
              <a:t>SELECT </a:t>
            </a:r>
            <a:r>
              <a:rPr lang="en-US" sz="2800" dirty="0"/>
              <a:t>INITCAP</a:t>
            </a:r>
            <a:r>
              <a:rPr lang="en-US" sz="2500" dirty="0">
                <a:latin typeface="Courier New" pitchFamily="49" charset="0"/>
                <a:cs typeface="Courier New" pitchFamily="49" charset="0"/>
              </a:rPr>
              <a:t>(‘</a:t>
            </a:r>
            <a:r>
              <a:rPr lang="en-US" sz="2500" dirty="0" err="1">
                <a:latin typeface="Courier New" pitchFamily="49" charset="0"/>
                <a:cs typeface="Courier New" pitchFamily="49" charset="0"/>
              </a:rPr>
              <a:t>aman</a:t>
            </a:r>
            <a:r>
              <a:rPr lang="en-US" sz="2500" dirty="0">
                <a:latin typeface="Courier New" pitchFamily="49" charset="0"/>
                <a:cs typeface="Courier New" pitchFamily="49" charset="0"/>
              </a:rPr>
              <a:t> </a:t>
            </a:r>
            <a:r>
              <a:rPr lang="en-US" sz="2500" dirty="0" err="1">
                <a:latin typeface="Courier New" pitchFamily="49" charset="0"/>
                <a:cs typeface="Courier New" pitchFamily="49" charset="0"/>
              </a:rPr>
              <a:t>sharma</a:t>
            </a:r>
            <a:r>
              <a:rPr lang="en-US" sz="2500" dirty="0">
                <a:latin typeface="Courier New" pitchFamily="49" charset="0"/>
                <a:cs typeface="Courier New" pitchFamily="49" charset="0"/>
              </a:rPr>
              <a:t>’) from DUAL;</a:t>
            </a:r>
          </a:p>
          <a:p>
            <a:pPr>
              <a:buNone/>
            </a:pPr>
            <a:r>
              <a:rPr lang="en-US" sz="2500" dirty="0" err="1">
                <a:latin typeface="Courier New" pitchFamily="49" charset="0"/>
                <a:cs typeface="Courier New" pitchFamily="49" charset="0"/>
              </a:rPr>
              <a:t>Ans</a:t>
            </a:r>
            <a:r>
              <a:rPr lang="en-US" sz="2500" dirty="0">
                <a:latin typeface="Courier New" pitchFamily="49" charset="0"/>
                <a:cs typeface="Courier New" pitchFamily="49" charset="0"/>
              </a:rPr>
              <a:t> – </a:t>
            </a:r>
            <a:r>
              <a:rPr lang="en-US" sz="2500" dirty="0" err="1">
                <a:latin typeface="Courier New" pitchFamily="49" charset="0"/>
                <a:cs typeface="Courier New" pitchFamily="49" charset="0"/>
              </a:rPr>
              <a:t>Aman</a:t>
            </a:r>
            <a:r>
              <a:rPr lang="en-US" sz="2500" dirty="0">
                <a:latin typeface="Courier New" pitchFamily="49" charset="0"/>
                <a:cs typeface="Courier New" pitchFamily="49" charset="0"/>
              </a:rPr>
              <a:t> Sharma</a:t>
            </a:r>
          </a:p>
          <a:p>
            <a:pPr>
              <a:buNone/>
            </a:pPr>
            <a:r>
              <a:rPr lang="en-US" sz="2500" dirty="0">
                <a:latin typeface="Courier New" pitchFamily="49" charset="0"/>
                <a:cs typeface="Courier New" pitchFamily="49" charset="0"/>
              </a:rPr>
              <a:t>SELECT Roll, INITCAP(Name) from student ;</a:t>
            </a:r>
          </a:p>
          <a:p>
            <a:pPr>
              <a:buNone/>
            </a:pP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029200"/>
          </a:xfrm>
        </p:spPr>
        <p:txBody>
          <a:bodyPr/>
          <a:lstStyle/>
          <a:p>
            <a:pPr algn="just">
              <a:buNone/>
            </a:pPr>
            <a:r>
              <a:rPr lang="en-US" b="1" dirty="0"/>
              <a:t>SUBSTR –</a:t>
            </a:r>
            <a:r>
              <a:rPr lang="en-US" dirty="0"/>
              <a:t> Returns a portion of characters, beginning at character m, and going up to character n. If n is omitted, the result returned is up to the last character in the string. The first position of char is 1.</a:t>
            </a:r>
          </a:p>
          <a:p>
            <a:pPr>
              <a:buNone/>
            </a:pPr>
            <a:r>
              <a:rPr lang="en-US" b="1" dirty="0"/>
              <a:t>Syntax – SUBSTR(&lt;string&gt;,&lt;</a:t>
            </a:r>
            <a:r>
              <a:rPr lang="en-US" b="1" dirty="0" err="1"/>
              <a:t>start_position</a:t>
            </a:r>
            <a:r>
              <a:rPr lang="en-US" b="1" dirty="0"/>
              <a:t>&gt;,[&lt;length&gt;])</a:t>
            </a:r>
          </a:p>
          <a:p>
            <a:pPr>
              <a:buNone/>
            </a:pPr>
            <a:r>
              <a:rPr lang="en-US" b="1" dirty="0"/>
              <a:t>Ex – </a:t>
            </a:r>
            <a:r>
              <a:rPr lang="en-US" sz="2200" b="1" dirty="0">
                <a:latin typeface="Courier New" pitchFamily="49" charset="0"/>
                <a:cs typeface="Courier New" pitchFamily="49" charset="0"/>
              </a:rPr>
              <a:t>select SUBSTR('HelloWorld',1,5) from dual;</a:t>
            </a:r>
          </a:p>
          <a:p>
            <a:pPr>
              <a:buNone/>
            </a:pPr>
            <a:r>
              <a:rPr lang="en-US" b="1" dirty="0"/>
              <a:t>Result - Hello</a:t>
            </a:r>
          </a:p>
        </p:txBody>
      </p:sp>
      <p:sp>
        <p:nvSpPr>
          <p:cNvPr id="4" name="TextBox 3"/>
          <p:cNvSpPr txBox="1"/>
          <p:nvPr/>
        </p:nvSpPr>
        <p:spPr>
          <a:xfrm>
            <a:off x="1219200" y="228600"/>
            <a:ext cx="6934200" cy="630942"/>
          </a:xfrm>
          <a:prstGeom prst="rect">
            <a:avLst/>
          </a:prstGeom>
          <a:noFill/>
        </p:spPr>
        <p:txBody>
          <a:bodyPr wrap="square" rtlCol="0">
            <a:spAutoFit/>
          </a:bodyPr>
          <a:lstStyle/>
          <a:p>
            <a:pPr algn="ctr"/>
            <a:r>
              <a:rPr lang="en-US" sz="3500" b="1" dirty="0"/>
              <a:t>Character Manipulation Function</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B666-3F6F-4100-8D85-4A3BC765880E}"/>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14FFACAF-DBE3-40E2-BDCF-5F5037697AA0}"/>
              </a:ext>
            </a:extLst>
          </p:cNvPr>
          <p:cNvGraphicFramePr>
            <a:graphicFrameLocks noGrp="1"/>
          </p:cNvGraphicFramePr>
          <p:nvPr>
            <p:ph idx="1"/>
            <p:extLst>
              <p:ext uri="{D42A27DB-BD31-4B8C-83A1-F6EECF244321}">
                <p14:modId xmlns:p14="http://schemas.microsoft.com/office/powerpoint/2010/main" val="1805513499"/>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705783685"/>
                    </a:ext>
                  </a:extLst>
                </a:gridCol>
                <a:gridCol w="2743200">
                  <a:extLst>
                    <a:ext uri="{9D8B030D-6E8A-4147-A177-3AD203B41FA5}">
                      <a16:colId xmlns:a16="http://schemas.microsoft.com/office/drawing/2014/main" val="4131727247"/>
                    </a:ext>
                  </a:extLst>
                </a:gridCol>
                <a:gridCol w="2743200">
                  <a:extLst>
                    <a:ext uri="{9D8B030D-6E8A-4147-A177-3AD203B41FA5}">
                      <a16:colId xmlns:a16="http://schemas.microsoft.com/office/drawing/2014/main" val="3829855510"/>
                    </a:ext>
                  </a:extLst>
                </a:gridCol>
              </a:tblGrid>
              <a:tr h="370840">
                <a:tc>
                  <a:txBody>
                    <a:bodyPr/>
                    <a:lstStyle/>
                    <a:p>
                      <a:r>
                        <a:rPr lang="en-IN" dirty="0"/>
                        <a:t>Roll</a:t>
                      </a:r>
                    </a:p>
                  </a:txBody>
                  <a:tcPr/>
                </a:tc>
                <a:tc>
                  <a:txBody>
                    <a:bodyPr/>
                    <a:lstStyle/>
                    <a:p>
                      <a:r>
                        <a:rPr lang="en-IN" dirty="0"/>
                        <a:t>Name</a:t>
                      </a:r>
                    </a:p>
                  </a:txBody>
                  <a:tcPr/>
                </a:tc>
                <a:tc>
                  <a:txBody>
                    <a:bodyPr/>
                    <a:lstStyle/>
                    <a:p>
                      <a:r>
                        <a:rPr lang="en-IN" dirty="0"/>
                        <a:t>Age</a:t>
                      </a:r>
                    </a:p>
                  </a:txBody>
                  <a:tcPr/>
                </a:tc>
                <a:extLst>
                  <a:ext uri="{0D108BD9-81ED-4DB2-BD59-A6C34878D82A}">
                    <a16:rowId xmlns:a16="http://schemas.microsoft.com/office/drawing/2014/main" val="3909436088"/>
                  </a:ext>
                </a:extLst>
              </a:tr>
              <a:tr h="370840">
                <a:tc>
                  <a:txBody>
                    <a:bodyPr/>
                    <a:lstStyle/>
                    <a:p>
                      <a:r>
                        <a:rPr lang="en-IN" dirty="0"/>
                        <a:t>1</a:t>
                      </a:r>
                    </a:p>
                  </a:txBody>
                  <a:tcPr/>
                </a:tc>
                <a:tc>
                  <a:txBody>
                    <a:bodyPr/>
                    <a:lstStyle/>
                    <a:p>
                      <a:r>
                        <a:rPr lang="en-IN" dirty="0"/>
                        <a:t>Ram Kumar</a:t>
                      </a:r>
                    </a:p>
                  </a:txBody>
                  <a:tcPr/>
                </a:tc>
                <a:tc>
                  <a:txBody>
                    <a:bodyPr/>
                    <a:lstStyle/>
                    <a:p>
                      <a:r>
                        <a:rPr lang="en-IN" dirty="0"/>
                        <a:t>21</a:t>
                      </a:r>
                    </a:p>
                  </a:txBody>
                  <a:tcPr/>
                </a:tc>
                <a:extLst>
                  <a:ext uri="{0D108BD9-81ED-4DB2-BD59-A6C34878D82A}">
                    <a16:rowId xmlns:a16="http://schemas.microsoft.com/office/drawing/2014/main" val="3149804680"/>
                  </a:ext>
                </a:extLst>
              </a:tr>
              <a:tr h="370840">
                <a:tc>
                  <a:txBody>
                    <a:bodyPr/>
                    <a:lstStyle/>
                    <a:p>
                      <a:r>
                        <a:rPr lang="en-IN" dirty="0"/>
                        <a:t>2</a:t>
                      </a:r>
                    </a:p>
                  </a:txBody>
                  <a:tcPr/>
                </a:tc>
                <a:tc>
                  <a:txBody>
                    <a:bodyPr/>
                    <a:lstStyle/>
                    <a:p>
                      <a:r>
                        <a:rPr lang="en-IN" dirty="0"/>
                        <a:t>Rabi </a:t>
                      </a:r>
                      <a:r>
                        <a:rPr lang="en-IN" dirty="0" err="1"/>
                        <a:t>kumar</a:t>
                      </a:r>
                      <a:endParaRPr lang="en-IN" dirty="0"/>
                    </a:p>
                  </a:txBody>
                  <a:tcPr/>
                </a:tc>
                <a:tc>
                  <a:txBody>
                    <a:bodyPr/>
                    <a:lstStyle/>
                    <a:p>
                      <a:r>
                        <a:rPr lang="en-IN" dirty="0"/>
                        <a:t>22</a:t>
                      </a:r>
                    </a:p>
                  </a:txBody>
                  <a:tcPr/>
                </a:tc>
                <a:extLst>
                  <a:ext uri="{0D108BD9-81ED-4DB2-BD59-A6C34878D82A}">
                    <a16:rowId xmlns:a16="http://schemas.microsoft.com/office/drawing/2014/main" val="693804525"/>
                  </a:ext>
                </a:extLst>
              </a:tr>
              <a:tr h="370840">
                <a:tc>
                  <a:txBody>
                    <a:bodyPr/>
                    <a:lstStyle/>
                    <a:p>
                      <a:r>
                        <a:rPr lang="en-IN" dirty="0"/>
                        <a:t>3</a:t>
                      </a:r>
                    </a:p>
                  </a:txBody>
                  <a:tcPr/>
                </a:tc>
                <a:tc>
                  <a:txBody>
                    <a:bodyPr/>
                    <a:lstStyle/>
                    <a:p>
                      <a:r>
                        <a:rPr lang="en-IN" dirty="0"/>
                        <a:t>Neha </a:t>
                      </a:r>
                      <a:r>
                        <a:rPr lang="en-IN" dirty="0" err="1"/>
                        <a:t>jain</a:t>
                      </a:r>
                      <a:endParaRPr lang="en-IN" dirty="0"/>
                    </a:p>
                  </a:txBody>
                  <a:tcPr/>
                </a:tc>
                <a:tc>
                  <a:txBody>
                    <a:bodyPr/>
                    <a:lstStyle/>
                    <a:p>
                      <a:r>
                        <a:rPr lang="en-IN" dirty="0"/>
                        <a:t>22</a:t>
                      </a:r>
                    </a:p>
                  </a:txBody>
                  <a:tcPr/>
                </a:tc>
                <a:extLst>
                  <a:ext uri="{0D108BD9-81ED-4DB2-BD59-A6C34878D82A}">
                    <a16:rowId xmlns:a16="http://schemas.microsoft.com/office/drawing/2014/main" val="1326022085"/>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13527975"/>
                  </a:ext>
                </a:extLst>
              </a:tr>
            </a:tbl>
          </a:graphicData>
        </a:graphic>
      </p:graphicFrame>
      <p:sp>
        <p:nvSpPr>
          <p:cNvPr id="5" name="TextBox 4">
            <a:extLst>
              <a:ext uri="{FF2B5EF4-FFF2-40B4-BE49-F238E27FC236}">
                <a16:creationId xmlns:a16="http://schemas.microsoft.com/office/drawing/2014/main" id="{C2AF0B0D-A111-44FF-8E26-15869C969D81}"/>
              </a:ext>
            </a:extLst>
          </p:cNvPr>
          <p:cNvSpPr txBox="1"/>
          <p:nvPr/>
        </p:nvSpPr>
        <p:spPr>
          <a:xfrm>
            <a:off x="457200" y="4038600"/>
            <a:ext cx="7391400" cy="369332"/>
          </a:xfrm>
          <a:prstGeom prst="rect">
            <a:avLst/>
          </a:prstGeom>
          <a:noFill/>
        </p:spPr>
        <p:txBody>
          <a:bodyPr wrap="square" rtlCol="0">
            <a:spAutoFit/>
          </a:bodyPr>
          <a:lstStyle/>
          <a:p>
            <a:r>
              <a:rPr lang="en-IN" dirty="0"/>
              <a:t>Display roll no and the first name of all the students.</a:t>
            </a:r>
          </a:p>
        </p:txBody>
      </p:sp>
    </p:spTree>
    <p:extLst>
      <p:ext uri="{BB962C8B-B14F-4D97-AF65-F5344CB8AC3E}">
        <p14:creationId xmlns:p14="http://schemas.microsoft.com/office/powerpoint/2010/main" val="21599965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2837"/>
            <a:ext cx="8229600" cy="4830763"/>
          </a:xfrm>
        </p:spPr>
        <p:txBody>
          <a:bodyPr>
            <a:normAutofit lnSpcReduction="10000"/>
          </a:bodyPr>
          <a:lstStyle/>
          <a:p>
            <a:pPr>
              <a:buNone/>
            </a:pPr>
            <a:r>
              <a:rPr lang="en-US" b="1" dirty="0"/>
              <a:t>CONCAT</a:t>
            </a:r>
            <a:r>
              <a:rPr lang="en-US" dirty="0"/>
              <a:t> – concatenates two strings.</a:t>
            </a:r>
          </a:p>
          <a:p>
            <a:pPr>
              <a:buNone/>
            </a:pPr>
            <a:r>
              <a:rPr lang="en-US" b="1" dirty="0"/>
              <a:t>Syntax </a:t>
            </a:r>
            <a:r>
              <a:rPr lang="en-US" dirty="0"/>
              <a:t>– CONCAT (&lt;string1&gt;,&lt;string2&gt;)</a:t>
            </a:r>
          </a:p>
          <a:p>
            <a:pPr>
              <a:buNone/>
            </a:pPr>
            <a:r>
              <a:rPr lang="en-US" dirty="0"/>
              <a:t>Ex – </a:t>
            </a:r>
            <a:r>
              <a:rPr lang="en-US" sz="2200" b="1" dirty="0">
                <a:latin typeface="Courier New" pitchFamily="49" charset="0"/>
                <a:cs typeface="Courier New" pitchFamily="49" charset="0"/>
              </a:rPr>
              <a:t>select</a:t>
            </a:r>
            <a:r>
              <a:rPr lang="en-US" sz="2200" dirty="0">
                <a:latin typeface="Courier New" pitchFamily="49" charset="0"/>
                <a:cs typeface="Courier New" pitchFamily="49" charset="0"/>
              </a:rPr>
              <a:t> </a:t>
            </a:r>
            <a:r>
              <a:rPr lang="en-US" sz="2200" b="1" dirty="0">
                <a:latin typeface="Courier New" pitchFamily="49" charset="0"/>
                <a:cs typeface="Courier New" pitchFamily="49" charset="0"/>
              </a:rPr>
              <a:t>CONCAT('Hello', 'World') from dual;</a:t>
            </a:r>
          </a:p>
          <a:p>
            <a:pPr>
              <a:buNone/>
            </a:pPr>
            <a:r>
              <a:rPr lang="en-US" b="1" dirty="0"/>
              <a:t>Result – </a:t>
            </a:r>
            <a:r>
              <a:rPr lang="en-US" b="1" dirty="0" err="1"/>
              <a:t>HelloWorld</a:t>
            </a:r>
            <a:endParaRPr lang="en-US" b="1" dirty="0"/>
          </a:p>
          <a:p>
            <a:pPr>
              <a:buNone/>
            </a:pPr>
            <a:endParaRPr lang="en-US" b="1" dirty="0"/>
          </a:p>
          <a:p>
            <a:pPr>
              <a:buNone/>
            </a:pPr>
            <a:r>
              <a:rPr lang="en-US" b="1" dirty="0"/>
              <a:t>LENGTH</a:t>
            </a:r>
            <a:r>
              <a:rPr lang="en-US" dirty="0"/>
              <a:t> –Returns the length of a word.</a:t>
            </a:r>
          </a:p>
          <a:p>
            <a:pPr>
              <a:buNone/>
            </a:pPr>
            <a:r>
              <a:rPr lang="en-US" b="1" dirty="0"/>
              <a:t>Syntax </a:t>
            </a:r>
            <a:r>
              <a:rPr lang="en-US" dirty="0"/>
              <a:t>– LENGTH(word)</a:t>
            </a:r>
          </a:p>
          <a:p>
            <a:pPr>
              <a:buNone/>
            </a:pPr>
            <a:r>
              <a:rPr lang="en-US" dirty="0"/>
              <a:t>Ex – </a:t>
            </a:r>
            <a:r>
              <a:rPr lang="en-US" sz="2500" b="1" dirty="0">
                <a:latin typeface="Courier New" pitchFamily="49" charset="0"/>
                <a:cs typeface="Courier New" pitchFamily="49" charset="0"/>
              </a:rPr>
              <a:t>SELECT LENGTH(‘SHARANAM’) from dual;</a:t>
            </a:r>
          </a:p>
          <a:p>
            <a:pPr>
              <a:buNone/>
            </a:pPr>
            <a:r>
              <a:rPr lang="en-US" dirty="0"/>
              <a:t>Result – 8</a:t>
            </a:r>
          </a:p>
          <a:p>
            <a:pPr>
              <a:buNone/>
            </a:pPr>
            <a:endParaRPr lang="en-US" dirty="0"/>
          </a:p>
        </p:txBody>
      </p:sp>
      <p:sp>
        <p:nvSpPr>
          <p:cNvPr id="4" name="TextBox 3"/>
          <p:cNvSpPr txBox="1"/>
          <p:nvPr/>
        </p:nvSpPr>
        <p:spPr>
          <a:xfrm>
            <a:off x="1219200" y="228600"/>
            <a:ext cx="6934200" cy="630942"/>
          </a:xfrm>
          <a:prstGeom prst="rect">
            <a:avLst/>
          </a:prstGeom>
          <a:noFill/>
        </p:spPr>
        <p:txBody>
          <a:bodyPr wrap="square" rtlCol="0">
            <a:spAutoFit/>
          </a:bodyPr>
          <a:lstStyle/>
          <a:p>
            <a:pPr algn="ctr"/>
            <a:r>
              <a:rPr lang="en-US" sz="3500" b="1" dirty="0"/>
              <a:t>Character Manipulation Function</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BE752AC-E246-431E-A1D0-F32FA541A212}"/>
              </a:ext>
            </a:extLst>
          </p:cNvPr>
          <p:cNvGraphicFramePr>
            <a:graphicFrameLocks noGrp="1"/>
          </p:cNvGraphicFramePr>
          <p:nvPr>
            <p:extLst>
              <p:ext uri="{D42A27DB-BD31-4B8C-83A1-F6EECF244321}">
                <p14:modId xmlns:p14="http://schemas.microsoft.com/office/powerpoint/2010/main" val="2525391854"/>
              </p:ext>
            </p:extLst>
          </p:nvPr>
        </p:nvGraphicFramePr>
        <p:xfrm>
          <a:off x="1524000" y="421810"/>
          <a:ext cx="6096000" cy="186419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285175827"/>
                    </a:ext>
                  </a:extLst>
                </a:gridCol>
                <a:gridCol w="1524000">
                  <a:extLst>
                    <a:ext uri="{9D8B030D-6E8A-4147-A177-3AD203B41FA5}">
                      <a16:colId xmlns:a16="http://schemas.microsoft.com/office/drawing/2014/main" val="2492921369"/>
                    </a:ext>
                  </a:extLst>
                </a:gridCol>
                <a:gridCol w="1524000">
                  <a:extLst>
                    <a:ext uri="{9D8B030D-6E8A-4147-A177-3AD203B41FA5}">
                      <a16:colId xmlns:a16="http://schemas.microsoft.com/office/drawing/2014/main" val="4286606096"/>
                    </a:ext>
                  </a:extLst>
                </a:gridCol>
                <a:gridCol w="1524000">
                  <a:extLst>
                    <a:ext uri="{9D8B030D-6E8A-4147-A177-3AD203B41FA5}">
                      <a16:colId xmlns:a16="http://schemas.microsoft.com/office/drawing/2014/main" val="3500207478"/>
                    </a:ext>
                  </a:extLst>
                </a:gridCol>
              </a:tblGrid>
              <a:tr h="372838">
                <a:tc>
                  <a:txBody>
                    <a:bodyPr/>
                    <a:lstStyle/>
                    <a:p>
                      <a:r>
                        <a:rPr lang="en-IN" dirty="0"/>
                        <a:t>Roll</a:t>
                      </a:r>
                    </a:p>
                  </a:txBody>
                  <a:tcPr/>
                </a:tc>
                <a:tc>
                  <a:txBody>
                    <a:bodyPr/>
                    <a:lstStyle/>
                    <a:p>
                      <a:r>
                        <a:rPr lang="en-IN" dirty="0" err="1"/>
                        <a:t>F_Name</a:t>
                      </a:r>
                      <a:endParaRPr lang="en-IN" dirty="0"/>
                    </a:p>
                  </a:txBody>
                  <a:tcPr/>
                </a:tc>
                <a:tc>
                  <a:txBody>
                    <a:bodyPr/>
                    <a:lstStyle/>
                    <a:p>
                      <a:r>
                        <a:rPr lang="en-IN" dirty="0" err="1"/>
                        <a:t>M_Name</a:t>
                      </a:r>
                      <a:endParaRPr lang="en-IN" dirty="0"/>
                    </a:p>
                  </a:txBody>
                  <a:tcPr/>
                </a:tc>
                <a:tc>
                  <a:txBody>
                    <a:bodyPr/>
                    <a:lstStyle/>
                    <a:p>
                      <a:r>
                        <a:rPr lang="en-IN" dirty="0" err="1"/>
                        <a:t>S_Name</a:t>
                      </a:r>
                      <a:endParaRPr lang="en-IN" dirty="0"/>
                    </a:p>
                  </a:txBody>
                  <a:tcPr/>
                </a:tc>
                <a:extLst>
                  <a:ext uri="{0D108BD9-81ED-4DB2-BD59-A6C34878D82A}">
                    <a16:rowId xmlns:a16="http://schemas.microsoft.com/office/drawing/2014/main" val="1705516889"/>
                  </a:ext>
                </a:extLst>
              </a:tr>
              <a:tr h="372838">
                <a:tc>
                  <a:txBody>
                    <a:bodyPr/>
                    <a:lstStyle/>
                    <a:p>
                      <a:r>
                        <a:rPr lang="en-IN" dirty="0"/>
                        <a:t>1</a:t>
                      </a:r>
                    </a:p>
                  </a:txBody>
                  <a:tcPr/>
                </a:tc>
                <a:tc>
                  <a:txBody>
                    <a:bodyPr/>
                    <a:lstStyle/>
                    <a:p>
                      <a:r>
                        <a:rPr lang="en-IN" dirty="0"/>
                        <a:t>Aman</a:t>
                      </a:r>
                    </a:p>
                  </a:txBody>
                  <a:tcPr/>
                </a:tc>
                <a:tc>
                  <a:txBody>
                    <a:bodyPr/>
                    <a:lstStyle/>
                    <a:p>
                      <a:r>
                        <a:rPr lang="en-IN" dirty="0"/>
                        <a:t>Jain</a:t>
                      </a:r>
                    </a:p>
                  </a:txBody>
                  <a:tcPr/>
                </a:tc>
                <a:tc>
                  <a:txBody>
                    <a:bodyPr/>
                    <a:lstStyle/>
                    <a:p>
                      <a:endParaRPr lang="en-IN" dirty="0"/>
                    </a:p>
                  </a:txBody>
                  <a:tcPr/>
                </a:tc>
                <a:extLst>
                  <a:ext uri="{0D108BD9-81ED-4DB2-BD59-A6C34878D82A}">
                    <a16:rowId xmlns:a16="http://schemas.microsoft.com/office/drawing/2014/main" val="1818876575"/>
                  </a:ext>
                </a:extLst>
              </a:tr>
              <a:tr h="372838">
                <a:tc>
                  <a:txBody>
                    <a:bodyPr/>
                    <a:lstStyle/>
                    <a:p>
                      <a:r>
                        <a:rPr lang="en-IN" dirty="0"/>
                        <a:t>2</a:t>
                      </a:r>
                    </a:p>
                  </a:txBody>
                  <a:tcPr/>
                </a:tc>
                <a:tc>
                  <a:txBody>
                    <a:bodyPr/>
                    <a:lstStyle/>
                    <a:p>
                      <a:r>
                        <a:rPr lang="en-IN" dirty="0"/>
                        <a:t>Rahul </a:t>
                      </a:r>
                    </a:p>
                  </a:txBody>
                  <a:tcPr/>
                </a:tc>
                <a:tc>
                  <a:txBody>
                    <a:bodyPr/>
                    <a:lstStyle/>
                    <a:p>
                      <a:r>
                        <a:rPr lang="en-IN" dirty="0"/>
                        <a:t>Kumar </a:t>
                      </a:r>
                    </a:p>
                  </a:txBody>
                  <a:tcPr/>
                </a:tc>
                <a:tc>
                  <a:txBody>
                    <a:bodyPr/>
                    <a:lstStyle/>
                    <a:p>
                      <a:r>
                        <a:rPr lang="en-IN" dirty="0"/>
                        <a:t>Sharma</a:t>
                      </a:r>
                    </a:p>
                  </a:txBody>
                  <a:tcPr/>
                </a:tc>
                <a:extLst>
                  <a:ext uri="{0D108BD9-81ED-4DB2-BD59-A6C34878D82A}">
                    <a16:rowId xmlns:a16="http://schemas.microsoft.com/office/drawing/2014/main" val="3874980678"/>
                  </a:ext>
                </a:extLst>
              </a:tr>
              <a:tr h="372838">
                <a:tc>
                  <a:txBody>
                    <a:bodyPr/>
                    <a:lstStyle/>
                    <a:p>
                      <a:r>
                        <a:rPr lang="en-IN" dirty="0"/>
                        <a:t>3</a:t>
                      </a:r>
                    </a:p>
                  </a:txBody>
                  <a:tcPr/>
                </a:tc>
                <a:tc>
                  <a:txBody>
                    <a:bodyPr/>
                    <a:lstStyle/>
                    <a:p>
                      <a:r>
                        <a:rPr lang="en-IN" dirty="0"/>
                        <a:t>Arun</a:t>
                      </a:r>
                    </a:p>
                  </a:txBody>
                  <a:tcPr/>
                </a:tc>
                <a:tc>
                  <a:txBody>
                    <a:bodyPr/>
                    <a:lstStyle/>
                    <a:p>
                      <a:r>
                        <a:rPr lang="en-IN" dirty="0"/>
                        <a:t>Kumar</a:t>
                      </a:r>
                    </a:p>
                  </a:txBody>
                  <a:tcPr/>
                </a:tc>
                <a:tc>
                  <a:txBody>
                    <a:bodyPr/>
                    <a:lstStyle/>
                    <a:p>
                      <a:r>
                        <a:rPr lang="en-IN" dirty="0"/>
                        <a:t>Tripathi</a:t>
                      </a:r>
                    </a:p>
                  </a:txBody>
                  <a:tcPr/>
                </a:tc>
                <a:extLst>
                  <a:ext uri="{0D108BD9-81ED-4DB2-BD59-A6C34878D82A}">
                    <a16:rowId xmlns:a16="http://schemas.microsoft.com/office/drawing/2014/main" val="4096018385"/>
                  </a:ext>
                </a:extLst>
              </a:tr>
              <a:tr h="372838">
                <a:tc>
                  <a:txBody>
                    <a:bodyPr/>
                    <a:lstStyle/>
                    <a:p>
                      <a:r>
                        <a:rPr lang="en-IN" dirty="0"/>
                        <a:t>4</a:t>
                      </a:r>
                    </a:p>
                  </a:txBody>
                  <a:tcPr/>
                </a:tc>
                <a:tc>
                  <a:txBody>
                    <a:bodyPr/>
                    <a:lstStyle/>
                    <a:p>
                      <a:r>
                        <a:rPr lang="en-IN" dirty="0"/>
                        <a:t>Kumari </a:t>
                      </a:r>
                    </a:p>
                  </a:txBody>
                  <a:tcPr/>
                </a:tc>
                <a:tc>
                  <a:txBody>
                    <a:bodyPr/>
                    <a:lstStyle/>
                    <a:p>
                      <a:r>
                        <a:rPr lang="en-IN" dirty="0"/>
                        <a:t>Neha</a:t>
                      </a:r>
                    </a:p>
                  </a:txBody>
                  <a:tcPr/>
                </a:tc>
                <a:tc>
                  <a:txBody>
                    <a:bodyPr/>
                    <a:lstStyle/>
                    <a:p>
                      <a:r>
                        <a:rPr lang="en-IN" dirty="0"/>
                        <a:t>Jain</a:t>
                      </a:r>
                    </a:p>
                  </a:txBody>
                  <a:tcPr/>
                </a:tc>
                <a:extLst>
                  <a:ext uri="{0D108BD9-81ED-4DB2-BD59-A6C34878D82A}">
                    <a16:rowId xmlns:a16="http://schemas.microsoft.com/office/drawing/2014/main" val="2031585109"/>
                  </a:ext>
                </a:extLst>
              </a:tr>
            </a:tbl>
          </a:graphicData>
        </a:graphic>
      </p:graphicFrame>
      <p:sp>
        <p:nvSpPr>
          <p:cNvPr id="5" name="TextBox 4">
            <a:extLst>
              <a:ext uri="{FF2B5EF4-FFF2-40B4-BE49-F238E27FC236}">
                <a16:creationId xmlns:a16="http://schemas.microsoft.com/office/drawing/2014/main" id="{2DD422BA-D495-4893-9889-CB99F1981F38}"/>
              </a:ext>
            </a:extLst>
          </p:cNvPr>
          <p:cNvSpPr txBox="1"/>
          <p:nvPr/>
        </p:nvSpPr>
        <p:spPr>
          <a:xfrm>
            <a:off x="457200" y="2667000"/>
            <a:ext cx="8305800" cy="2292935"/>
          </a:xfrm>
          <a:prstGeom prst="rect">
            <a:avLst/>
          </a:prstGeom>
          <a:noFill/>
        </p:spPr>
        <p:txBody>
          <a:bodyPr wrap="square" rtlCol="0">
            <a:spAutoFit/>
          </a:bodyPr>
          <a:lstStyle/>
          <a:p>
            <a:r>
              <a:rPr lang="en-IN" sz="2500" dirty="0"/>
              <a:t>Display roll, Name of all the students</a:t>
            </a:r>
          </a:p>
          <a:p>
            <a:r>
              <a:rPr lang="en-IN" sz="2500" dirty="0"/>
              <a:t>1 Aman </a:t>
            </a:r>
            <a:r>
              <a:rPr lang="en-IN" sz="2500" dirty="0" err="1"/>
              <a:t>jain</a:t>
            </a:r>
            <a:endParaRPr lang="en-IN" sz="2500" dirty="0"/>
          </a:p>
          <a:p>
            <a:r>
              <a:rPr lang="en-IN" sz="2500" dirty="0"/>
              <a:t>2 Rahul Sharma</a:t>
            </a:r>
          </a:p>
          <a:p>
            <a:r>
              <a:rPr lang="en-IN" sz="2500" dirty="0"/>
              <a:t>3 Rabi Kumar</a:t>
            </a:r>
          </a:p>
          <a:p>
            <a:endParaRPr lang="en-IN" dirty="0"/>
          </a:p>
          <a:p>
            <a:r>
              <a:rPr lang="en-IN" sz="2500" dirty="0"/>
              <a:t>Select roll </a:t>
            </a:r>
            <a:r>
              <a:rPr lang="en-IN" sz="2500" dirty="0" err="1"/>
              <a:t>concat</a:t>
            </a:r>
            <a:r>
              <a:rPr lang="en-IN" sz="2500" dirty="0"/>
              <a:t>(</a:t>
            </a:r>
            <a:r>
              <a:rPr lang="en-IN" sz="2500" dirty="0" err="1"/>
              <a:t>F_name</a:t>
            </a:r>
            <a:r>
              <a:rPr lang="en-IN" sz="2500" dirty="0"/>
              <a:t>, </a:t>
            </a:r>
            <a:r>
              <a:rPr lang="en-IN" sz="2500" dirty="0" err="1"/>
              <a:t>L_name</a:t>
            </a:r>
            <a:r>
              <a:rPr lang="en-IN" sz="2500" dirty="0"/>
              <a:t>)  as “Name” from student</a:t>
            </a:r>
          </a:p>
        </p:txBody>
      </p:sp>
    </p:spTree>
    <p:extLst>
      <p:ext uri="{BB962C8B-B14F-4D97-AF65-F5344CB8AC3E}">
        <p14:creationId xmlns:p14="http://schemas.microsoft.com/office/powerpoint/2010/main" val="35551897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D8F8E78-5B01-4A4D-84AA-381AD0D91E3D}"/>
              </a:ext>
            </a:extLst>
          </p:cNvPr>
          <p:cNvGraphicFramePr>
            <a:graphicFrameLocks noGrp="1"/>
          </p:cNvGraphicFramePr>
          <p:nvPr>
            <p:extLst>
              <p:ext uri="{D42A27DB-BD31-4B8C-83A1-F6EECF244321}">
                <p14:modId xmlns:p14="http://schemas.microsoft.com/office/powerpoint/2010/main" val="3946890682"/>
              </p:ext>
            </p:extLst>
          </p:nvPr>
        </p:nvGraphicFramePr>
        <p:xfrm>
          <a:off x="1524000" y="1397000"/>
          <a:ext cx="6096000" cy="19202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789257545"/>
                    </a:ext>
                  </a:extLst>
                </a:gridCol>
                <a:gridCol w="1219200">
                  <a:extLst>
                    <a:ext uri="{9D8B030D-6E8A-4147-A177-3AD203B41FA5}">
                      <a16:colId xmlns:a16="http://schemas.microsoft.com/office/drawing/2014/main" val="685230811"/>
                    </a:ext>
                  </a:extLst>
                </a:gridCol>
                <a:gridCol w="1219200">
                  <a:extLst>
                    <a:ext uri="{9D8B030D-6E8A-4147-A177-3AD203B41FA5}">
                      <a16:colId xmlns:a16="http://schemas.microsoft.com/office/drawing/2014/main" val="886884929"/>
                    </a:ext>
                  </a:extLst>
                </a:gridCol>
                <a:gridCol w="1219200">
                  <a:extLst>
                    <a:ext uri="{9D8B030D-6E8A-4147-A177-3AD203B41FA5}">
                      <a16:colId xmlns:a16="http://schemas.microsoft.com/office/drawing/2014/main" val="260441588"/>
                    </a:ext>
                  </a:extLst>
                </a:gridCol>
                <a:gridCol w="1219200">
                  <a:extLst>
                    <a:ext uri="{9D8B030D-6E8A-4147-A177-3AD203B41FA5}">
                      <a16:colId xmlns:a16="http://schemas.microsoft.com/office/drawing/2014/main" val="968478753"/>
                    </a:ext>
                  </a:extLst>
                </a:gridCol>
              </a:tblGrid>
              <a:tr h="370840">
                <a:tc>
                  <a:txBody>
                    <a:bodyPr/>
                    <a:lstStyle/>
                    <a:p>
                      <a:r>
                        <a:rPr lang="en-IN" dirty="0"/>
                        <a:t>Roll</a:t>
                      </a:r>
                    </a:p>
                  </a:txBody>
                  <a:tcPr/>
                </a:tc>
                <a:tc>
                  <a:txBody>
                    <a:bodyPr/>
                    <a:lstStyle/>
                    <a:p>
                      <a:r>
                        <a:rPr lang="en-IN" dirty="0"/>
                        <a:t>City</a:t>
                      </a:r>
                    </a:p>
                  </a:txBody>
                  <a:tcPr/>
                </a:tc>
                <a:tc>
                  <a:txBody>
                    <a:bodyPr/>
                    <a:lstStyle/>
                    <a:p>
                      <a:r>
                        <a:rPr lang="en-IN" dirty="0"/>
                        <a:t>Street name</a:t>
                      </a:r>
                    </a:p>
                  </a:txBody>
                  <a:tcPr/>
                </a:tc>
                <a:tc>
                  <a:txBody>
                    <a:bodyPr/>
                    <a:lstStyle/>
                    <a:p>
                      <a:r>
                        <a:rPr lang="en-IN" dirty="0"/>
                        <a:t>Block No</a:t>
                      </a:r>
                    </a:p>
                  </a:txBody>
                  <a:tcPr/>
                </a:tc>
                <a:tc>
                  <a:txBody>
                    <a:bodyPr/>
                    <a:lstStyle/>
                    <a:p>
                      <a:r>
                        <a:rPr lang="en-IN" dirty="0"/>
                        <a:t>State</a:t>
                      </a:r>
                    </a:p>
                  </a:txBody>
                  <a:tcPr/>
                </a:tc>
                <a:extLst>
                  <a:ext uri="{0D108BD9-81ED-4DB2-BD59-A6C34878D82A}">
                    <a16:rowId xmlns:a16="http://schemas.microsoft.com/office/drawing/2014/main" val="806095670"/>
                  </a:ext>
                </a:extLst>
              </a:tr>
              <a:tr h="370840">
                <a:tc>
                  <a:txBody>
                    <a:bodyPr/>
                    <a:lstStyle/>
                    <a:p>
                      <a:r>
                        <a:rPr lang="en-IN" dirty="0"/>
                        <a:t>1</a:t>
                      </a:r>
                    </a:p>
                  </a:txBody>
                  <a:tcPr/>
                </a:tc>
                <a:tc>
                  <a:txBody>
                    <a:bodyPr/>
                    <a:lstStyle/>
                    <a:p>
                      <a:r>
                        <a:rPr lang="en-IN" dirty="0"/>
                        <a:t>Ghaziabad</a:t>
                      </a:r>
                    </a:p>
                  </a:txBody>
                  <a:tcPr/>
                </a:tc>
                <a:tc>
                  <a:txBody>
                    <a:bodyPr/>
                    <a:lstStyle/>
                    <a:p>
                      <a:r>
                        <a:rPr lang="en-IN" dirty="0" err="1"/>
                        <a:t>Govindpuram</a:t>
                      </a:r>
                      <a:endParaRPr lang="en-IN" dirty="0"/>
                    </a:p>
                  </a:txBody>
                  <a:tcPr/>
                </a:tc>
                <a:tc>
                  <a:txBody>
                    <a:bodyPr/>
                    <a:lstStyle/>
                    <a:p>
                      <a:r>
                        <a:rPr lang="en-IN" dirty="0"/>
                        <a:t>C-308</a:t>
                      </a:r>
                    </a:p>
                  </a:txBody>
                  <a:tcPr/>
                </a:tc>
                <a:tc>
                  <a:txBody>
                    <a:bodyPr/>
                    <a:lstStyle/>
                    <a:p>
                      <a:r>
                        <a:rPr lang="en-IN" dirty="0"/>
                        <a:t>UP</a:t>
                      </a:r>
                    </a:p>
                  </a:txBody>
                  <a:tcPr/>
                </a:tc>
                <a:extLst>
                  <a:ext uri="{0D108BD9-81ED-4DB2-BD59-A6C34878D82A}">
                    <a16:rowId xmlns:a16="http://schemas.microsoft.com/office/drawing/2014/main" val="2514080626"/>
                  </a:ext>
                </a:extLst>
              </a:tr>
              <a:tr h="370840">
                <a:tc>
                  <a:txBody>
                    <a:bodyPr/>
                    <a:lstStyle/>
                    <a:p>
                      <a:r>
                        <a:rPr lang="en-IN" dirty="0"/>
                        <a:t>2</a:t>
                      </a:r>
                    </a:p>
                  </a:txBody>
                  <a:tcPr/>
                </a:tc>
                <a:tc>
                  <a:txBody>
                    <a:bodyPr/>
                    <a:lstStyle/>
                    <a:p>
                      <a:r>
                        <a:rPr lang="en-IN" dirty="0"/>
                        <a:t>Meerut</a:t>
                      </a:r>
                    </a:p>
                  </a:txBody>
                  <a:tcPr/>
                </a:tc>
                <a:tc>
                  <a:txBody>
                    <a:bodyPr/>
                    <a:lstStyle/>
                    <a:p>
                      <a:r>
                        <a:rPr lang="en-IN" dirty="0" err="1"/>
                        <a:t>Paalav</a:t>
                      </a:r>
                      <a:r>
                        <a:rPr lang="en-IN" dirty="0"/>
                        <a:t> Puram</a:t>
                      </a:r>
                    </a:p>
                  </a:txBody>
                  <a:tcPr/>
                </a:tc>
                <a:tc>
                  <a:txBody>
                    <a:bodyPr/>
                    <a:lstStyle/>
                    <a:p>
                      <a:r>
                        <a:rPr lang="en-IN" dirty="0"/>
                        <a:t>B-311</a:t>
                      </a:r>
                    </a:p>
                  </a:txBody>
                  <a:tcPr/>
                </a:tc>
                <a:tc>
                  <a:txBody>
                    <a:bodyPr/>
                    <a:lstStyle/>
                    <a:p>
                      <a:r>
                        <a:rPr lang="en-IN" dirty="0"/>
                        <a:t>UP</a:t>
                      </a:r>
                    </a:p>
                  </a:txBody>
                  <a:tcPr/>
                </a:tc>
                <a:extLst>
                  <a:ext uri="{0D108BD9-81ED-4DB2-BD59-A6C34878D82A}">
                    <a16:rowId xmlns:a16="http://schemas.microsoft.com/office/drawing/2014/main" val="4127221771"/>
                  </a:ext>
                </a:extLst>
              </a:tr>
            </a:tbl>
          </a:graphicData>
        </a:graphic>
      </p:graphicFrame>
      <p:sp>
        <p:nvSpPr>
          <p:cNvPr id="5" name="TextBox 4">
            <a:extLst>
              <a:ext uri="{FF2B5EF4-FFF2-40B4-BE49-F238E27FC236}">
                <a16:creationId xmlns:a16="http://schemas.microsoft.com/office/drawing/2014/main" id="{05B6DF1A-2B22-4DA4-A421-8D52777D06CC}"/>
              </a:ext>
            </a:extLst>
          </p:cNvPr>
          <p:cNvSpPr txBox="1"/>
          <p:nvPr/>
        </p:nvSpPr>
        <p:spPr>
          <a:xfrm>
            <a:off x="1066800" y="3733800"/>
            <a:ext cx="5181600" cy="477054"/>
          </a:xfrm>
          <a:prstGeom prst="rect">
            <a:avLst/>
          </a:prstGeom>
          <a:noFill/>
        </p:spPr>
        <p:txBody>
          <a:bodyPr wrap="square" rtlCol="0">
            <a:spAutoFit/>
          </a:bodyPr>
          <a:lstStyle/>
          <a:p>
            <a:r>
              <a:rPr lang="en-IN" sz="2500" dirty="0"/>
              <a:t>Display roll, Address of all the students</a:t>
            </a:r>
          </a:p>
        </p:txBody>
      </p:sp>
    </p:spTree>
    <p:extLst>
      <p:ext uri="{BB962C8B-B14F-4D97-AF65-F5344CB8AC3E}">
        <p14:creationId xmlns:p14="http://schemas.microsoft.com/office/powerpoint/2010/main" val="33141223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5592763"/>
          </a:xfrm>
        </p:spPr>
        <p:txBody>
          <a:bodyPr>
            <a:normAutofit fontScale="77500" lnSpcReduction="20000"/>
          </a:bodyPr>
          <a:lstStyle/>
          <a:p>
            <a:pPr>
              <a:buNone/>
            </a:pPr>
            <a:r>
              <a:rPr lang="en-US" b="1" dirty="0"/>
              <a:t>INSTR</a:t>
            </a:r>
            <a:r>
              <a:rPr lang="en-US" dirty="0"/>
              <a:t> –Returns the location of a substring in a string.</a:t>
            </a:r>
          </a:p>
          <a:p>
            <a:pPr>
              <a:buNone/>
            </a:pPr>
            <a:r>
              <a:rPr lang="en-US" b="1" dirty="0"/>
              <a:t>Syntax</a:t>
            </a:r>
            <a:r>
              <a:rPr lang="en-US" dirty="0"/>
              <a:t> – </a:t>
            </a:r>
            <a:r>
              <a:rPr lang="en-US" sz="2400" dirty="0"/>
              <a:t>INSTR(&lt;string1&gt;,&lt;string2&gt;,[&lt;</a:t>
            </a:r>
            <a:r>
              <a:rPr lang="en-US" sz="2400" dirty="0" err="1"/>
              <a:t>startposition</a:t>
            </a:r>
            <a:r>
              <a:rPr lang="en-US" sz="2400" dirty="0"/>
              <a:t>&gt;],[&lt;</a:t>
            </a:r>
            <a:r>
              <a:rPr lang="en-US" sz="2400" dirty="0" err="1"/>
              <a:t>nth_appearance</a:t>
            </a:r>
            <a:r>
              <a:rPr lang="en-US" sz="2400" dirty="0"/>
              <a:t>&gt;])</a:t>
            </a:r>
          </a:p>
          <a:p>
            <a:pPr>
              <a:buNone/>
            </a:pPr>
            <a:r>
              <a:rPr lang="en-US" sz="2700" dirty="0"/>
              <a:t>Where string1 is the string to search.</a:t>
            </a:r>
          </a:p>
          <a:p>
            <a:pPr>
              <a:buNone/>
            </a:pPr>
            <a:r>
              <a:rPr lang="en-US" sz="2700" dirty="0"/>
              <a:t>String2 is the substring to search for in string1</a:t>
            </a:r>
          </a:p>
          <a:p>
            <a:pPr algn="just">
              <a:buNone/>
            </a:pPr>
            <a:r>
              <a:rPr lang="en-US" sz="2700" dirty="0" err="1"/>
              <a:t>startposition</a:t>
            </a:r>
            <a:r>
              <a:rPr lang="en-US" sz="2700" dirty="0"/>
              <a:t> is the position in string1 where the search will start.</a:t>
            </a:r>
          </a:p>
          <a:p>
            <a:pPr>
              <a:buNone/>
            </a:pPr>
            <a:r>
              <a:rPr lang="en-US" sz="2700" dirty="0"/>
              <a:t>If omitted the default is 1.</a:t>
            </a:r>
          </a:p>
          <a:p>
            <a:pPr algn="just">
              <a:buNone/>
            </a:pPr>
            <a:r>
              <a:rPr lang="en-US" sz="2700" dirty="0"/>
              <a:t>If the </a:t>
            </a:r>
            <a:r>
              <a:rPr lang="en-US" sz="2700" dirty="0" err="1"/>
              <a:t>startposition</a:t>
            </a:r>
            <a:r>
              <a:rPr lang="en-US" sz="2700" dirty="0"/>
              <a:t> is negative it will start from the end &amp; go towards first.</a:t>
            </a:r>
          </a:p>
          <a:p>
            <a:pPr algn="just">
              <a:buNone/>
            </a:pPr>
            <a:r>
              <a:rPr lang="en-US" sz="2700" dirty="0" err="1"/>
              <a:t>nth_appearance</a:t>
            </a:r>
            <a:r>
              <a:rPr lang="en-US" sz="2700" dirty="0"/>
              <a:t> is the nth appearance of string2, if omitted default is 1.</a:t>
            </a:r>
          </a:p>
          <a:p>
            <a:pPr>
              <a:buNone/>
            </a:pPr>
            <a:endParaRPr lang="en-US" sz="2700" dirty="0"/>
          </a:p>
          <a:p>
            <a:pPr>
              <a:buNone/>
            </a:pPr>
            <a:r>
              <a:rPr lang="en-US" dirty="0"/>
              <a:t>Ex – </a:t>
            </a:r>
            <a:r>
              <a:rPr lang="en-US" sz="2800" b="1" dirty="0">
                <a:latin typeface="Courier New" pitchFamily="49" charset="0"/>
                <a:cs typeface="Courier New" pitchFamily="49" charset="0"/>
              </a:rPr>
              <a:t>SELECT INSTR(‘SCT on the </a:t>
            </a:r>
            <a:r>
              <a:rPr lang="en-US" sz="2800" b="1" dirty="0" err="1">
                <a:latin typeface="Courier New" pitchFamily="49" charset="0"/>
                <a:cs typeface="Courier New" pitchFamily="49" charset="0"/>
              </a:rPr>
              <a:t>net’,’t</a:t>
            </a:r>
            <a:r>
              <a:rPr lang="en-US" sz="2800" b="1" dirty="0">
                <a:latin typeface="Courier New" pitchFamily="49" charset="0"/>
                <a:cs typeface="Courier New" pitchFamily="49" charset="0"/>
              </a:rPr>
              <a:t>’) from dual;</a:t>
            </a:r>
          </a:p>
          <a:p>
            <a:pPr>
              <a:buNone/>
            </a:pPr>
            <a:endParaRPr lang="en-US" sz="2800" b="1" dirty="0">
              <a:latin typeface="Courier New" pitchFamily="49" charset="0"/>
              <a:cs typeface="Courier New" pitchFamily="49" charset="0"/>
            </a:endParaRPr>
          </a:p>
          <a:p>
            <a:pPr>
              <a:buNone/>
            </a:pPr>
            <a:r>
              <a:rPr lang="en-US" dirty="0"/>
              <a:t>Result – 8</a:t>
            </a:r>
          </a:p>
          <a:p>
            <a:pPr>
              <a:buNone/>
            </a:pPr>
            <a:endParaRPr lang="en-US" dirty="0"/>
          </a:p>
          <a:p>
            <a:pPr>
              <a:buNone/>
            </a:pPr>
            <a:r>
              <a:rPr lang="en-US" sz="2800" b="1" dirty="0">
                <a:latin typeface="Courier New" pitchFamily="49" charset="0"/>
                <a:cs typeface="Courier New" pitchFamily="49" charset="0"/>
              </a:rPr>
              <a:t>SELECT INSTR(‘SCT on the net’,’t’,1,2) from dual;</a:t>
            </a:r>
          </a:p>
          <a:p>
            <a:pPr>
              <a:buNone/>
            </a:pPr>
            <a:endParaRPr lang="en-US" sz="2800" b="1" dirty="0">
              <a:latin typeface="Courier New" pitchFamily="49" charset="0"/>
              <a:cs typeface="Courier New" pitchFamily="49" charset="0"/>
            </a:endParaRPr>
          </a:p>
          <a:p>
            <a:pPr>
              <a:buNone/>
            </a:pPr>
            <a:r>
              <a:rPr lang="en-US" dirty="0"/>
              <a:t>Result - 14</a:t>
            </a:r>
          </a:p>
          <a:p>
            <a:pPr>
              <a:buNone/>
            </a:pPr>
            <a:endParaRPr lang="en-US" dirty="0"/>
          </a:p>
          <a:p>
            <a:pPr>
              <a:buNone/>
            </a:pPr>
            <a:endParaRPr lang="en-US" dirty="0"/>
          </a:p>
          <a:p>
            <a:pPr>
              <a:buNone/>
            </a:pP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lgn="just">
              <a:buNone/>
            </a:pPr>
            <a:r>
              <a:rPr lang="en-US" b="1" dirty="0"/>
              <a:t>ASCII</a:t>
            </a:r>
            <a:r>
              <a:rPr lang="en-US" dirty="0"/>
              <a:t> – Returns the ASCII code of the character. If more than one character is entered, the function will return the value of the first character and ignore all of the characters after the first.</a:t>
            </a:r>
          </a:p>
          <a:p>
            <a:pPr algn="just">
              <a:buNone/>
            </a:pPr>
            <a:endParaRPr lang="en-US" dirty="0"/>
          </a:p>
          <a:p>
            <a:pPr algn="just">
              <a:buNone/>
            </a:pPr>
            <a:r>
              <a:rPr lang="en-US" b="1" dirty="0"/>
              <a:t>Syntax </a:t>
            </a:r>
            <a:r>
              <a:rPr lang="en-US" dirty="0"/>
              <a:t>- ASCII(&lt;</a:t>
            </a:r>
            <a:r>
              <a:rPr lang="en-US" dirty="0" err="1"/>
              <a:t>single_character</a:t>
            </a:r>
            <a:r>
              <a:rPr lang="en-US" dirty="0"/>
              <a:t>&gt;)</a:t>
            </a:r>
          </a:p>
          <a:p>
            <a:pPr algn="just">
              <a:buNone/>
            </a:pPr>
            <a:endParaRPr lang="en-US" dirty="0"/>
          </a:p>
          <a:p>
            <a:pPr algn="just">
              <a:buNone/>
            </a:pPr>
            <a:r>
              <a:rPr lang="en-US" dirty="0"/>
              <a:t>Ex – </a:t>
            </a:r>
            <a:r>
              <a:rPr lang="en-US" sz="2500" dirty="0">
                <a:latin typeface="Courier New" pitchFamily="49" charset="0"/>
                <a:cs typeface="Courier New" pitchFamily="49" charset="0"/>
              </a:rPr>
              <a:t>Select ASCII(‘a’) “ASCII1”, ASCII(‘A’) “ASCII2” from dual;</a:t>
            </a:r>
          </a:p>
          <a:p>
            <a:pPr algn="just">
              <a:buNone/>
            </a:pPr>
            <a:r>
              <a:rPr lang="en-US" dirty="0"/>
              <a:t>Result – </a:t>
            </a:r>
          </a:p>
          <a:p>
            <a:pPr algn="just">
              <a:buNone/>
            </a:pPr>
            <a:r>
              <a:rPr lang="en-US" dirty="0"/>
              <a:t>ASCII1		ASCII2</a:t>
            </a:r>
          </a:p>
          <a:p>
            <a:pPr algn="just">
              <a:buNone/>
            </a:pPr>
            <a:r>
              <a:rPr lang="en-US" dirty="0"/>
              <a:t>----------------------------------</a:t>
            </a:r>
          </a:p>
          <a:p>
            <a:pPr algn="just">
              <a:buNone/>
            </a:pPr>
            <a:r>
              <a:rPr lang="en-US" dirty="0"/>
              <a:t>97			65</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10600" cy="5440363"/>
          </a:xfrm>
        </p:spPr>
        <p:txBody>
          <a:bodyPr>
            <a:normAutofit fontScale="92500"/>
          </a:bodyPr>
          <a:lstStyle/>
          <a:p>
            <a:pPr>
              <a:buNone/>
            </a:pPr>
            <a:r>
              <a:rPr lang="en-US" b="1" dirty="0"/>
              <a:t>LPAD –</a:t>
            </a:r>
            <a:r>
              <a:rPr lang="en-US" dirty="0"/>
              <a:t> Returns char1, left-padded to length n with the sequence of characters specified in char2. If char2 is not specified Oracle uses blanks by default.</a:t>
            </a:r>
          </a:p>
          <a:p>
            <a:pPr>
              <a:buNone/>
            </a:pPr>
            <a:r>
              <a:rPr lang="en-US" b="1" dirty="0"/>
              <a:t>Syntax – LPAD(char1,n,[char2])</a:t>
            </a:r>
          </a:p>
          <a:p>
            <a:pPr>
              <a:buNone/>
            </a:pPr>
            <a:r>
              <a:rPr lang="en-US" b="1" dirty="0"/>
              <a:t>Ex – </a:t>
            </a:r>
            <a:r>
              <a:rPr lang="en-US" sz="2100" b="1" dirty="0">
                <a:latin typeface="Courier New" pitchFamily="49" charset="0"/>
                <a:cs typeface="Courier New" pitchFamily="49" charset="0"/>
              </a:rPr>
              <a:t>SELECT LPAD(‘page 1’, 10,’*’) “</a:t>
            </a:r>
            <a:r>
              <a:rPr lang="en-US" sz="2100" b="1" dirty="0" err="1">
                <a:latin typeface="Courier New" pitchFamily="49" charset="0"/>
                <a:cs typeface="Courier New" pitchFamily="49" charset="0"/>
              </a:rPr>
              <a:t>lpad</a:t>
            </a:r>
            <a:r>
              <a:rPr lang="en-US" sz="2100" b="1" dirty="0">
                <a:latin typeface="Courier New" pitchFamily="49" charset="0"/>
                <a:cs typeface="Courier New" pitchFamily="49" charset="0"/>
              </a:rPr>
              <a:t>” from dual;</a:t>
            </a:r>
          </a:p>
          <a:p>
            <a:pPr>
              <a:buNone/>
            </a:pPr>
            <a:r>
              <a:rPr lang="en-US" b="1" dirty="0"/>
              <a:t>Result –</a:t>
            </a:r>
          </a:p>
          <a:p>
            <a:pPr>
              <a:buNone/>
            </a:pPr>
            <a:endParaRPr lang="en-US" b="1" dirty="0"/>
          </a:p>
          <a:p>
            <a:pPr>
              <a:buNone/>
            </a:pPr>
            <a:r>
              <a:rPr lang="en-US" dirty="0"/>
              <a:t>LPAD</a:t>
            </a:r>
          </a:p>
          <a:p>
            <a:pPr>
              <a:buNone/>
            </a:pPr>
            <a:r>
              <a:rPr lang="en-US" dirty="0"/>
              <a:t>----------</a:t>
            </a:r>
          </a:p>
          <a:p>
            <a:pPr>
              <a:buNone/>
            </a:pPr>
            <a:r>
              <a:rPr lang="en-US" dirty="0"/>
              <a:t>****page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57200"/>
          </a:xfrm>
        </p:spPr>
        <p:txBody>
          <a:bodyPr>
            <a:normAutofit fontScale="90000"/>
          </a:bodyPr>
          <a:lstStyle/>
          <a:p>
            <a:r>
              <a:rPr lang="en-US" b="1" dirty="0">
                <a:solidFill>
                  <a:srgbClr val="0000FF"/>
                </a:solidFill>
              </a:rPr>
              <a:t>Data types</a:t>
            </a:r>
            <a:br>
              <a:rPr lang="en-US" b="1" dirty="0">
                <a:solidFill>
                  <a:srgbClr val="0000FF"/>
                </a:solidFill>
              </a:rPr>
            </a:br>
            <a:endParaRPr lang="en-US" b="1" dirty="0">
              <a:solidFill>
                <a:srgbClr val="0000FF"/>
              </a:solidFill>
            </a:endParaRPr>
          </a:p>
        </p:txBody>
      </p:sp>
      <p:graphicFrame>
        <p:nvGraphicFramePr>
          <p:cNvPr id="5" name="Content Placeholder 4"/>
          <p:cNvGraphicFramePr>
            <a:graphicFrameLocks noGrp="1"/>
          </p:cNvGraphicFramePr>
          <p:nvPr>
            <p:ph idx="1"/>
          </p:nvPr>
        </p:nvGraphicFramePr>
        <p:xfrm>
          <a:off x="381000" y="1066800"/>
          <a:ext cx="8458200" cy="4927826"/>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434799">
                <a:tc>
                  <a:txBody>
                    <a:bodyPr/>
                    <a:lstStyle/>
                    <a:p>
                      <a:pPr algn="ctr"/>
                      <a:r>
                        <a:rPr lang="en-US" sz="2500" dirty="0"/>
                        <a:t>Data Type</a:t>
                      </a:r>
                    </a:p>
                  </a:txBody>
                  <a:tcPr/>
                </a:tc>
                <a:tc>
                  <a:txBody>
                    <a:bodyPr/>
                    <a:lstStyle/>
                    <a:p>
                      <a:pPr algn="ctr"/>
                      <a:r>
                        <a:rPr lang="en-US" sz="2500" dirty="0"/>
                        <a:t>Explanation</a:t>
                      </a:r>
                    </a:p>
                  </a:txBody>
                  <a:tcPr/>
                </a:tc>
                <a:extLst>
                  <a:ext uri="{0D108BD9-81ED-4DB2-BD59-A6C34878D82A}">
                    <a16:rowId xmlns:a16="http://schemas.microsoft.com/office/drawing/2014/main" val="10000"/>
                  </a:ext>
                </a:extLst>
              </a:tr>
              <a:tr h="574958">
                <a:tc>
                  <a:txBody>
                    <a:bodyPr/>
                    <a:lstStyle/>
                    <a:p>
                      <a:r>
                        <a:rPr lang="en-US" sz="2200" b="1" dirty="0"/>
                        <a:t>Long</a:t>
                      </a:r>
                    </a:p>
                  </a:txBody>
                  <a:tcPr/>
                </a:tc>
                <a:tc>
                  <a:txBody>
                    <a:bodyPr/>
                    <a:lstStyle/>
                    <a:p>
                      <a:r>
                        <a:rPr lang="en-US" sz="2200" b="0" kern="1200" baseline="0" dirty="0">
                          <a:solidFill>
                            <a:schemeClr val="dk1"/>
                          </a:solidFill>
                          <a:latin typeface="+mn-lt"/>
                          <a:ea typeface="+mn-ea"/>
                          <a:cs typeface="+mn-cs"/>
                        </a:rPr>
                        <a:t>Variable-length character data up to 2 gigabytes</a:t>
                      </a:r>
                    </a:p>
                    <a:p>
                      <a:endParaRPr lang="en-US" sz="2200" b="0" dirty="0"/>
                    </a:p>
                  </a:txBody>
                  <a:tcPr/>
                </a:tc>
                <a:extLst>
                  <a:ext uri="{0D108BD9-81ED-4DB2-BD59-A6C34878D82A}">
                    <a16:rowId xmlns:a16="http://schemas.microsoft.com/office/drawing/2014/main" val="10001"/>
                  </a:ext>
                </a:extLst>
              </a:tr>
              <a:tr h="5749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kern="1200" baseline="0" dirty="0">
                          <a:solidFill>
                            <a:schemeClr val="dk1"/>
                          </a:solidFill>
                          <a:latin typeface="+mn-lt"/>
                          <a:ea typeface="+mn-ea"/>
                          <a:cs typeface="+mn-cs"/>
                        </a:rPr>
                        <a:t>CLOB</a:t>
                      </a:r>
                    </a:p>
                    <a:p>
                      <a:endParaRPr lang="en-US" sz="2200" dirty="0"/>
                    </a:p>
                  </a:txBody>
                  <a:tcPr/>
                </a:tc>
                <a:tc>
                  <a:txBody>
                    <a:bodyPr/>
                    <a:lstStyle/>
                    <a:p>
                      <a:r>
                        <a:rPr lang="en-US" sz="2200" b="0" kern="1200" baseline="0" dirty="0">
                          <a:solidFill>
                            <a:schemeClr val="dk1"/>
                          </a:solidFill>
                          <a:latin typeface="+mn-lt"/>
                          <a:ea typeface="+mn-ea"/>
                          <a:cs typeface="+mn-cs"/>
                        </a:rPr>
                        <a:t>Character data up to 4 gigabytes</a:t>
                      </a:r>
                    </a:p>
                  </a:txBody>
                  <a:tcPr/>
                </a:tc>
                <a:extLst>
                  <a:ext uri="{0D108BD9-81ED-4DB2-BD59-A6C34878D82A}">
                    <a16:rowId xmlns:a16="http://schemas.microsoft.com/office/drawing/2014/main" val="10002"/>
                  </a:ext>
                </a:extLst>
              </a:tr>
              <a:tr h="5749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kern="1200" baseline="0" dirty="0">
                          <a:solidFill>
                            <a:schemeClr val="dk1"/>
                          </a:solidFill>
                          <a:latin typeface="+mn-lt"/>
                          <a:ea typeface="+mn-ea"/>
                          <a:cs typeface="+mn-cs"/>
                        </a:rPr>
                        <a:t>RAW and LONG RAW</a:t>
                      </a:r>
                    </a:p>
                    <a:p>
                      <a:endParaRPr lang="en-US" sz="2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solidFill>
                            <a:schemeClr val="dk1"/>
                          </a:solidFill>
                          <a:latin typeface="+mn-lt"/>
                          <a:ea typeface="+mn-ea"/>
                          <a:cs typeface="+mn-cs"/>
                        </a:rPr>
                        <a:t>Raw binary data</a:t>
                      </a:r>
                    </a:p>
                  </a:txBody>
                  <a:tcPr/>
                </a:tc>
                <a:extLst>
                  <a:ext uri="{0D108BD9-81ED-4DB2-BD59-A6C34878D82A}">
                    <a16:rowId xmlns:a16="http://schemas.microsoft.com/office/drawing/2014/main" val="10003"/>
                  </a:ext>
                </a:extLst>
              </a:tr>
              <a:tr h="5782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kern="1200" baseline="0" dirty="0">
                          <a:solidFill>
                            <a:schemeClr val="dk1"/>
                          </a:solidFill>
                          <a:latin typeface="+mn-lt"/>
                          <a:ea typeface="+mn-ea"/>
                          <a:cs typeface="+mn-cs"/>
                        </a:rPr>
                        <a:t>BLOB</a:t>
                      </a:r>
                    </a:p>
                    <a:p>
                      <a:endParaRPr lang="en-US" sz="2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solidFill>
                            <a:schemeClr val="dk1"/>
                          </a:solidFill>
                          <a:latin typeface="+mn-lt"/>
                          <a:ea typeface="+mn-ea"/>
                          <a:cs typeface="+mn-cs"/>
                        </a:rPr>
                        <a:t>Binary data up to 4 gigabytes</a:t>
                      </a:r>
                    </a:p>
                  </a:txBody>
                  <a:tcPr/>
                </a:tc>
                <a:extLst>
                  <a:ext uri="{0D108BD9-81ED-4DB2-BD59-A6C34878D82A}">
                    <a16:rowId xmlns:a16="http://schemas.microsoft.com/office/drawing/2014/main" val="10004"/>
                  </a:ext>
                </a:extLst>
              </a:tr>
              <a:tr h="10721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kern="1200" baseline="0" dirty="0">
                          <a:solidFill>
                            <a:schemeClr val="dk1"/>
                          </a:solidFill>
                          <a:latin typeface="+mn-lt"/>
                          <a:ea typeface="+mn-ea"/>
                          <a:cs typeface="+mn-cs"/>
                        </a:rPr>
                        <a:t>BFILE</a:t>
                      </a:r>
                    </a:p>
                    <a:p>
                      <a:endParaRPr lang="en-US" sz="2200" dirty="0"/>
                    </a:p>
                  </a:txBody>
                  <a:tcPr/>
                </a:tc>
                <a:tc>
                  <a:txBody>
                    <a:bodyPr/>
                    <a:lstStyle/>
                    <a:p>
                      <a:pPr algn="just"/>
                      <a:r>
                        <a:rPr lang="en-US" sz="2200" b="0" kern="1200" baseline="0" dirty="0">
                          <a:solidFill>
                            <a:schemeClr val="dk1"/>
                          </a:solidFill>
                          <a:latin typeface="+mn-lt"/>
                          <a:ea typeface="+mn-ea"/>
                          <a:cs typeface="+mn-cs"/>
                        </a:rPr>
                        <a:t>Binary data stored in an external file; up to 4 gigabytes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200" b="0" kern="1200" baseline="0" dirty="0">
                        <a:solidFill>
                          <a:schemeClr val="dk1"/>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EBAC14B-5B1C-43B0-A4AD-374670AA9932}"/>
              </a:ext>
            </a:extLst>
          </p:cNvPr>
          <p:cNvGraphicFramePr>
            <a:graphicFrameLocks noGrp="1"/>
          </p:cNvGraphicFramePr>
          <p:nvPr>
            <p:extLst>
              <p:ext uri="{D42A27DB-BD31-4B8C-83A1-F6EECF244321}">
                <p14:modId xmlns:p14="http://schemas.microsoft.com/office/powerpoint/2010/main" val="3587315078"/>
              </p:ext>
            </p:extLst>
          </p:nvPr>
        </p:nvGraphicFramePr>
        <p:xfrm>
          <a:off x="1524000" y="139700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214335089"/>
                    </a:ext>
                  </a:extLst>
                </a:gridCol>
                <a:gridCol w="3048000">
                  <a:extLst>
                    <a:ext uri="{9D8B030D-6E8A-4147-A177-3AD203B41FA5}">
                      <a16:colId xmlns:a16="http://schemas.microsoft.com/office/drawing/2014/main" val="3377747977"/>
                    </a:ext>
                  </a:extLst>
                </a:gridCol>
              </a:tblGrid>
              <a:tr h="370840">
                <a:tc>
                  <a:txBody>
                    <a:bodyPr/>
                    <a:lstStyle/>
                    <a:p>
                      <a:r>
                        <a:rPr lang="en-IN" dirty="0"/>
                        <a:t>Roll</a:t>
                      </a:r>
                    </a:p>
                  </a:txBody>
                  <a:tcPr/>
                </a:tc>
                <a:tc>
                  <a:txBody>
                    <a:bodyPr/>
                    <a:lstStyle/>
                    <a:p>
                      <a:r>
                        <a:rPr lang="en-IN" dirty="0"/>
                        <a:t>Name</a:t>
                      </a:r>
                    </a:p>
                  </a:txBody>
                  <a:tcPr/>
                </a:tc>
                <a:extLst>
                  <a:ext uri="{0D108BD9-81ED-4DB2-BD59-A6C34878D82A}">
                    <a16:rowId xmlns:a16="http://schemas.microsoft.com/office/drawing/2014/main" val="4092588253"/>
                  </a:ext>
                </a:extLst>
              </a:tr>
              <a:tr h="370840">
                <a:tc>
                  <a:txBody>
                    <a:bodyPr/>
                    <a:lstStyle/>
                    <a:p>
                      <a:r>
                        <a:rPr lang="en-IN" dirty="0"/>
                        <a:t>1</a:t>
                      </a:r>
                    </a:p>
                  </a:txBody>
                  <a:tcPr/>
                </a:tc>
                <a:tc>
                  <a:txBody>
                    <a:bodyPr/>
                    <a:lstStyle/>
                    <a:p>
                      <a:r>
                        <a:rPr lang="en-IN" dirty="0"/>
                        <a:t>Aman</a:t>
                      </a:r>
                    </a:p>
                  </a:txBody>
                  <a:tcPr/>
                </a:tc>
                <a:extLst>
                  <a:ext uri="{0D108BD9-81ED-4DB2-BD59-A6C34878D82A}">
                    <a16:rowId xmlns:a16="http://schemas.microsoft.com/office/drawing/2014/main" val="597855755"/>
                  </a:ext>
                </a:extLst>
              </a:tr>
              <a:tr h="370840">
                <a:tc>
                  <a:txBody>
                    <a:bodyPr/>
                    <a:lstStyle/>
                    <a:p>
                      <a:r>
                        <a:rPr lang="en-IN" dirty="0"/>
                        <a:t>2</a:t>
                      </a:r>
                    </a:p>
                  </a:txBody>
                  <a:tcPr/>
                </a:tc>
                <a:tc>
                  <a:txBody>
                    <a:bodyPr/>
                    <a:lstStyle/>
                    <a:p>
                      <a:r>
                        <a:rPr lang="en-IN" dirty="0" err="1"/>
                        <a:t>Roahn</a:t>
                      </a:r>
                      <a:endParaRPr lang="en-IN" dirty="0"/>
                    </a:p>
                  </a:txBody>
                  <a:tcPr/>
                </a:tc>
                <a:extLst>
                  <a:ext uri="{0D108BD9-81ED-4DB2-BD59-A6C34878D82A}">
                    <a16:rowId xmlns:a16="http://schemas.microsoft.com/office/drawing/2014/main" val="2334506206"/>
                  </a:ext>
                </a:extLst>
              </a:tr>
              <a:tr h="370840">
                <a:tc>
                  <a:txBody>
                    <a:bodyPr/>
                    <a:lstStyle/>
                    <a:p>
                      <a:r>
                        <a:rPr lang="en-IN" dirty="0"/>
                        <a:t>3</a:t>
                      </a:r>
                    </a:p>
                  </a:txBody>
                  <a:tcPr/>
                </a:tc>
                <a:tc>
                  <a:txBody>
                    <a:bodyPr/>
                    <a:lstStyle/>
                    <a:p>
                      <a:r>
                        <a:rPr lang="en-IN" dirty="0"/>
                        <a:t>Neha</a:t>
                      </a:r>
                    </a:p>
                  </a:txBody>
                  <a:tcPr/>
                </a:tc>
                <a:extLst>
                  <a:ext uri="{0D108BD9-81ED-4DB2-BD59-A6C34878D82A}">
                    <a16:rowId xmlns:a16="http://schemas.microsoft.com/office/drawing/2014/main" val="44245361"/>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454421159"/>
                  </a:ext>
                </a:extLst>
              </a:tr>
            </a:tbl>
          </a:graphicData>
        </a:graphic>
      </p:graphicFrame>
      <p:sp>
        <p:nvSpPr>
          <p:cNvPr id="5" name="TextBox 4">
            <a:extLst>
              <a:ext uri="{FF2B5EF4-FFF2-40B4-BE49-F238E27FC236}">
                <a16:creationId xmlns:a16="http://schemas.microsoft.com/office/drawing/2014/main" id="{164DD030-DEB7-44A8-9AF6-24844B72EF37}"/>
              </a:ext>
            </a:extLst>
          </p:cNvPr>
          <p:cNvSpPr txBox="1"/>
          <p:nvPr/>
        </p:nvSpPr>
        <p:spPr>
          <a:xfrm>
            <a:off x="1295400" y="3810000"/>
            <a:ext cx="6096000" cy="1200329"/>
          </a:xfrm>
          <a:prstGeom prst="rect">
            <a:avLst/>
          </a:prstGeom>
          <a:noFill/>
        </p:spPr>
        <p:txBody>
          <a:bodyPr wrap="square" rtlCol="0">
            <a:spAutoFit/>
          </a:bodyPr>
          <a:lstStyle/>
          <a:p>
            <a:pPr marL="342900" indent="-342900">
              <a:buAutoNum type="arabicPlain"/>
            </a:pPr>
            <a:r>
              <a:rPr lang="en-IN" dirty="0"/>
              <a:t>######Aman</a:t>
            </a:r>
          </a:p>
          <a:p>
            <a:pPr marL="342900" indent="-342900">
              <a:buAutoNum type="arabicPlain"/>
            </a:pPr>
            <a:r>
              <a:rPr lang="en-IN" dirty="0"/>
              <a:t> ********Rohan</a:t>
            </a:r>
          </a:p>
          <a:p>
            <a:pPr marL="342900" indent="-342900">
              <a:buAutoNum type="arabicPlain"/>
            </a:pPr>
            <a:r>
              <a:rPr lang="en-IN" dirty="0"/>
              <a:t>********Neha</a:t>
            </a:r>
          </a:p>
          <a:p>
            <a:pPr marL="342900" indent="-342900">
              <a:buAutoNum type="arabicPlain"/>
            </a:pPr>
            <a:endParaRPr lang="en-IN" dirty="0"/>
          </a:p>
        </p:txBody>
      </p:sp>
    </p:spTree>
    <p:extLst>
      <p:ext uri="{BB962C8B-B14F-4D97-AF65-F5344CB8AC3E}">
        <p14:creationId xmlns:p14="http://schemas.microsoft.com/office/powerpoint/2010/main" val="20402595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224979"/>
            <a:ext cx="8458200" cy="5490021"/>
          </a:xfrm>
        </p:spPr>
        <p:txBody>
          <a:bodyPr>
            <a:normAutofit lnSpcReduction="10000"/>
          </a:bodyPr>
          <a:lstStyle/>
          <a:p>
            <a:pPr>
              <a:buNone/>
            </a:pPr>
            <a:r>
              <a:rPr lang="en-US" b="1" dirty="0"/>
              <a:t>RPAD –</a:t>
            </a:r>
            <a:r>
              <a:rPr lang="en-US" dirty="0"/>
              <a:t> Returns char1, Right-padded to length n with the sequence of characters specified in char2. If char2 is not specified Oracle uses blanks by default.</a:t>
            </a:r>
          </a:p>
          <a:p>
            <a:pPr>
              <a:buNone/>
            </a:pPr>
            <a:r>
              <a:rPr lang="en-US" b="1" dirty="0"/>
              <a:t>Syntax – RPAD(chat1,n,[char2])</a:t>
            </a:r>
          </a:p>
          <a:p>
            <a:pPr>
              <a:buNone/>
            </a:pPr>
            <a:r>
              <a:rPr lang="en-US" b="1" dirty="0"/>
              <a:t>Ex – </a:t>
            </a:r>
            <a:r>
              <a:rPr lang="en-US" sz="2000" b="1" dirty="0">
                <a:latin typeface="Courier New" pitchFamily="49" charset="0"/>
                <a:cs typeface="Courier New" pitchFamily="49" charset="0"/>
              </a:rPr>
              <a:t>SELECT RPAD(‘page 1’, 10,’*’) “</a:t>
            </a:r>
            <a:r>
              <a:rPr lang="en-US" sz="2000" b="1" dirty="0" err="1">
                <a:latin typeface="Courier New" pitchFamily="49" charset="0"/>
                <a:cs typeface="Courier New" pitchFamily="49" charset="0"/>
              </a:rPr>
              <a:t>rpad</a:t>
            </a:r>
            <a:r>
              <a:rPr lang="en-US" sz="2000" b="1" dirty="0">
                <a:latin typeface="Courier New" pitchFamily="49" charset="0"/>
                <a:cs typeface="Courier New" pitchFamily="49" charset="0"/>
              </a:rPr>
              <a:t>” from dual;</a:t>
            </a:r>
          </a:p>
          <a:p>
            <a:pPr>
              <a:buNone/>
            </a:pPr>
            <a:r>
              <a:rPr lang="en-US" b="1" dirty="0"/>
              <a:t>Result –</a:t>
            </a:r>
          </a:p>
          <a:p>
            <a:pPr>
              <a:buNone/>
            </a:pPr>
            <a:r>
              <a:rPr lang="en-US" dirty="0"/>
              <a:t>RPAD</a:t>
            </a:r>
          </a:p>
          <a:p>
            <a:pPr>
              <a:buNone/>
            </a:pPr>
            <a:r>
              <a:rPr lang="en-US" dirty="0"/>
              <a:t>----------</a:t>
            </a:r>
          </a:p>
          <a:p>
            <a:pPr>
              <a:buNone/>
            </a:pPr>
            <a:r>
              <a:rPr lang="en-US" dirty="0"/>
              <a:t>page 1****</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buNone/>
            </a:pPr>
            <a:r>
              <a:rPr lang="en-US" b="1" dirty="0"/>
              <a:t>TRIM –</a:t>
            </a:r>
            <a:r>
              <a:rPr lang="en-US" dirty="0"/>
              <a:t> Removes all specified characters either from the beginning or the ending of a string.</a:t>
            </a:r>
          </a:p>
          <a:p>
            <a:pPr>
              <a:buNone/>
            </a:pPr>
            <a:r>
              <a:rPr lang="en-US" b="1" dirty="0"/>
              <a:t>Syntax – </a:t>
            </a:r>
            <a:r>
              <a:rPr lang="en-US" dirty="0"/>
              <a:t>TRIM( [ leading| trailing | both [&lt;</a:t>
            </a:r>
            <a:r>
              <a:rPr lang="en-US" dirty="0" err="1"/>
              <a:t>trim_character</a:t>
            </a:r>
            <a:r>
              <a:rPr lang="en-US" dirty="0"/>
              <a:t>&gt; FROM]] &lt;string1&gt; )</a:t>
            </a:r>
          </a:p>
          <a:p>
            <a:pPr>
              <a:buNone/>
            </a:pPr>
            <a:r>
              <a:rPr lang="en-US" dirty="0"/>
              <a:t>Where,</a:t>
            </a:r>
          </a:p>
          <a:p>
            <a:pPr>
              <a:buNone/>
            </a:pPr>
            <a:r>
              <a:rPr lang="en-US" b="1" dirty="0"/>
              <a:t>leading</a:t>
            </a:r>
            <a:r>
              <a:rPr lang="en-US" dirty="0"/>
              <a:t> removes </a:t>
            </a:r>
            <a:r>
              <a:rPr lang="en-US" b="1" dirty="0" err="1"/>
              <a:t>trim_character</a:t>
            </a:r>
            <a:r>
              <a:rPr lang="en-US" dirty="0"/>
              <a:t> from the front of </a:t>
            </a:r>
            <a:r>
              <a:rPr lang="en-US" b="1" dirty="0"/>
              <a:t>string1.</a:t>
            </a:r>
          </a:p>
          <a:p>
            <a:pPr>
              <a:buNone/>
            </a:pPr>
            <a:r>
              <a:rPr lang="en-US" b="1" dirty="0"/>
              <a:t>trailing </a:t>
            </a:r>
            <a:r>
              <a:rPr lang="en-US" dirty="0"/>
              <a:t>removes </a:t>
            </a:r>
            <a:r>
              <a:rPr lang="en-US" b="1" dirty="0" err="1"/>
              <a:t>trim_character</a:t>
            </a:r>
            <a:r>
              <a:rPr lang="en-US" dirty="0"/>
              <a:t> from the end of </a:t>
            </a:r>
            <a:r>
              <a:rPr lang="en-US" b="1" dirty="0"/>
              <a:t>string1.</a:t>
            </a:r>
          </a:p>
          <a:p>
            <a:pPr>
              <a:buNone/>
            </a:pPr>
            <a:r>
              <a:rPr lang="en-US" b="1" dirty="0"/>
              <a:t>both </a:t>
            </a:r>
            <a:r>
              <a:rPr lang="en-US" dirty="0"/>
              <a:t>removes </a:t>
            </a:r>
            <a:r>
              <a:rPr lang="en-US" b="1" dirty="0" err="1"/>
              <a:t>trim_character</a:t>
            </a:r>
            <a:r>
              <a:rPr lang="en-US" dirty="0"/>
              <a:t> from the front and end of </a:t>
            </a:r>
            <a:r>
              <a:rPr lang="en-US" b="1" dirty="0"/>
              <a:t>string1.</a:t>
            </a:r>
          </a:p>
          <a:p>
            <a:pPr>
              <a:buNone/>
            </a:pPr>
            <a:r>
              <a:rPr lang="en-US" dirty="0"/>
              <a:t>If nothing is mentioned default is </a:t>
            </a:r>
            <a:r>
              <a:rPr lang="en-US" b="1" dirty="0"/>
              <a:t>both.</a:t>
            </a:r>
          </a:p>
          <a:p>
            <a:pPr>
              <a:buNone/>
            </a:pPr>
            <a:r>
              <a:rPr lang="en-US" b="1" dirty="0" err="1"/>
              <a:t>Trim_charcter</a:t>
            </a:r>
            <a:r>
              <a:rPr lang="en-US" b="1" dirty="0"/>
              <a:t> </a:t>
            </a:r>
            <a:r>
              <a:rPr lang="en-US" dirty="0"/>
              <a:t>is the character that will be removed from </a:t>
            </a:r>
            <a:r>
              <a:rPr lang="en-US" b="1" dirty="0"/>
              <a:t>string1.</a:t>
            </a:r>
          </a:p>
          <a:p>
            <a:pPr>
              <a:buNone/>
            </a:pPr>
            <a:r>
              <a:rPr lang="en-US" b="1" dirty="0"/>
              <a:t>If </a:t>
            </a:r>
            <a:r>
              <a:rPr lang="en-US" dirty="0"/>
              <a:t>there is no </a:t>
            </a:r>
            <a:r>
              <a:rPr lang="en-US" dirty="0" err="1"/>
              <a:t>trim_character</a:t>
            </a:r>
            <a:r>
              <a:rPr lang="en-US" dirty="0"/>
              <a:t>, the trim function will remove </a:t>
            </a:r>
            <a:endParaRPr lang="en-US" b="1" dirty="0"/>
          </a:p>
          <a:p>
            <a:pPr>
              <a:buNone/>
            </a:pPr>
            <a:r>
              <a:rPr lang="en-US" dirty="0"/>
              <a:t>All leading and trailing spaces from string1.</a:t>
            </a:r>
          </a:p>
          <a:p>
            <a:pPr>
              <a:buNone/>
            </a:pPr>
            <a:endParaRPr lang="en-US" dirty="0"/>
          </a:p>
          <a:p>
            <a:pPr>
              <a:buNone/>
            </a:pP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62AC-ED8A-4EF8-946C-128341E079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EE6664-0FAC-4C99-A5D0-821D31D4580D}"/>
              </a:ext>
            </a:extLst>
          </p:cNvPr>
          <p:cNvSpPr>
            <a:spLocks noGrp="1"/>
          </p:cNvSpPr>
          <p:nvPr>
            <p:ph idx="1"/>
          </p:nvPr>
        </p:nvSpPr>
        <p:spPr/>
        <p:txBody>
          <a:bodyPr/>
          <a:lstStyle/>
          <a:p>
            <a:pPr marL="0" indent="0">
              <a:buNone/>
            </a:pPr>
            <a:r>
              <a:rPr lang="en-IN" dirty="0"/>
              <a:t>Insert into emp values( 1, ‘    Aman Kumar    ‘);</a:t>
            </a:r>
          </a:p>
        </p:txBody>
      </p:sp>
    </p:spTree>
    <p:extLst>
      <p:ext uri="{BB962C8B-B14F-4D97-AF65-F5344CB8AC3E}">
        <p14:creationId xmlns:p14="http://schemas.microsoft.com/office/powerpoint/2010/main" val="261902274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991600" cy="5592763"/>
          </a:xfrm>
        </p:spPr>
        <p:txBody>
          <a:bodyPr>
            <a:normAutofit fontScale="92500"/>
          </a:bodyPr>
          <a:lstStyle/>
          <a:p>
            <a:pPr>
              <a:buNone/>
            </a:pPr>
            <a:r>
              <a:rPr lang="en-US" dirty="0"/>
              <a:t>Ex – </a:t>
            </a:r>
          </a:p>
          <a:p>
            <a:pPr>
              <a:buNone/>
            </a:pPr>
            <a:r>
              <a:rPr lang="en-US" dirty="0"/>
              <a:t>1. </a:t>
            </a:r>
            <a:r>
              <a:rPr lang="en-US" sz="2500" b="1" dirty="0">
                <a:latin typeface="Courier New" pitchFamily="49" charset="0"/>
                <a:cs typeface="Courier New" pitchFamily="49" charset="0"/>
              </a:rPr>
              <a:t>select TRIM(‘   Hansel    ‘) from dual;</a:t>
            </a:r>
          </a:p>
          <a:p>
            <a:pPr>
              <a:buNone/>
            </a:pPr>
            <a:r>
              <a:rPr lang="en-US" dirty="0"/>
              <a:t>Result – Hansel</a:t>
            </a:r>
          </a:p>
          <a:p>
            <a:pPr>
              <a:buNone/>
            </a:pPr>
            <a:r>
              <a:rPr lang="en-US" dirty="0"/>
              <a:t>2. </a:t>
            </a:r>
            <a:r>
              <a:rPr lang="en-US" sz="2200" b="1" dirty="0">
                <a:latin typeface="Courier New" pitchFamily="49" charset="0"/>
                <a:cs typeface="Courier New" pitchFamily="49" charset="0"/>
              </a:rPr>
              <a:t>Select  TRIM(leading ‘x’ from ‘ </a:t>
            </a:r>
            <a:r>
              <a:rPr lang="en-US" sz="2200" b="1" dirty="0" err="1">
                <a:latin typeface="Courier New" pitchFamily="49" charset="0"/>
                <a:cs typeface="Courier New" pitchFamily="49" charset="0"/>
              </a:rPr>
              <a:t>xxxxHanselxxx</a:t>
            </a:r>
            <a:r>
              <a:rPr lang="en-US" sz="2200" b="1" dirty="0">
                <a:latin typeface="Courier New" pitchFamily="49" charset="0"/>
                <a:cs typeface="Courier New" pitchFamily="49" charset="0"/>
              </a:rPr>
              <a:t>’) from dual;</a:t>
            </a:r>
          </a:p>
          <a:p>
            <a:pPr>
              <a:buNone/>
            </a:pPr>
            <a:r>
              <a:rPr lang="en-US" dirty="0"/>
              <a:t>Result – </a:t>
            </a:r>
            <a:r>
              <a:rPr lang="en-US" dirty="0" err="1"/>
              <a:t>Hanselxxx</a:t>
            </a:r>
            <a:endParaRPr lang="en-US" dirty="0"/>
          </a:p>
          <a:p>
            <a:pPr>
              <a:buNone/>
            </a:pPr>
            <a:r>
              <a:rPr lang="en-US" dirty="0"/>
              <a:t>3. </a:t>
            </a:r>
            <a:r>
              <a:rPr lang="en-US" sz="2200" b="1" dirty="0">
                <a:latin typeface="Courier New" pitchFamily="49" charset="0"/>
                <a:cs typeface="Courier New" pitchFamily="49" charset="0"/>
              </a:rPr>
              <a:t>Select  TRIM(trailing ‘x’ from ‘ </a:t>
            </a:r>
            <a:r>
              <a:rPr lang="en-US" sz="2200" b="1" dirty="0" err="1">
                <a:latin typeface="Courier New" pitchFamily="49" charset="0"/>
                <a:cs typeface="Courier New" pitchFamily="49" charset="0"/>
              </a:rPr>
              <a:t>xxxxHanselxxx</a:t>
            </a:r>
            <a:r>
              <a:rPr lang="en-US" sz="2200" b="1" dirty="0">
                <a:latin typeface="Courier New" pitchFamily="49" charset="0"/>
                <a:cs typeface="Courier New" pitchFamily="49" charset="0"/>
              </a:rPr>
              <a:t>’) from dual;</a:t>
            </a:r>
          </a:p>
          <a:p>
            <a:pPr>
              <a:buNone/>
            </a:pPr>
            <a:r>
              <a:rPr lang="en-US" dirty="0"/>
              <a:t>Result – </a:t>
            </a:r>
            <a:r>
              <a:rPr lang="en-US" dirty="0" err="1"/>
              <a:t>xxxxHansel</a:t>
            </a:r>
            <a:endParaRPr lang="en-US" dirty="0"/>
          </a:p>
          <a:p>
            <a:pPr>
              <a:buNone/>
            </a:pPr>
            <a:r>
              <a:rPr lang="en-US" dirty="0"/>
              <a:t>4. </a:t>
            </a:r>
            <a:r>
              <a:rPr lang="en-US" sz="2200" b="1" dirty="0">
                <a:latin typeface="Courier New" pitchFamily="49" charset="0"/>
                <a:cs typeface="Courier New" pitchFamily="49" charset="0"/>
              </a:rPr>
              <a:t>Select  TRIM(both ‘x’ from ‘ </a:t>
            </a:r>
            <a:r>
              <a:rPr lang="en-US" sz="2200" b="1" dirty="0" err="1">
                <a:latin typeface="Courier New" pitchFamily="49" charset="0"/>
                <a:cs typeface="Courier New" pitchFamily="49" charset="0"/>
              </a:rPr>
              <a:t>xxxxHanselxxx</a:t>
            </a:r>
            <a:r>
              <a:rPr lang="en-US" sz="2200" b="1" dirty="0">
                <a:latin typeface="Courier New" pitchFamily="49" charset="0"/>
                <a:cs typeface="Courier New" pitchFamily="49" charset="0"/>
              </a:rPr>
              <a:t>’) from dual;</a:t>
            </a:r>
          </a:p>
          <a:p>
            <a:pPr>
              <a:buNone/>
            </a:pPr>
            <a:r>
              <a:rPr lang="en-US" dirty="0"/>
              <a:t>Result – Hansel</a:t>
            </a:r>
          </a:p>
          <a:p>
            <a:pPr>
              <a:buNone/>
            </a:pPr>
            <a:endParaRPr lang="en-US" dirty="0"/>
          </a:p>
          <a:p>
            <a:pPr>
              <a:buNone/>
            </a:pP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Lab Exercise</a:t>
            </a:r>
          </a:p>
        </p:txBody>
      </p:sp>
      <p:graphicFrame>
        <p:nvGraphicFramePr>
          <p:cNvPr id="4" name="Content Placeholder 3"/>
          <p:cNvGraphicFramePr>
            <a:graphicFrameLocks noGrp="1"/>
          </p:cNvGraphicFramePr>
          <p:nvPr>
            <p:ph idx="1"/>
          </p:nvPr>
        </p:nvGraphicFramePr>
        <p:xfrm>
          <a:off x="457200" y="1524000"/>
          <a:ext cx="35052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70840">
                <a:tc>
                  <a:txBody>
                    <a:bodyPr/>
                    <a:lstStyle/>
                    <a:p>
                      <a:r>
                        <a:rPr lang="en-US" dirty="0" err="1"/>
                        <a:t>Empcode</a:t>
                      </a:r>
                      <a:endParaRPr lang="en-US" dirty="0"/>
                    </a:p>
                  </a:txBody>
                  <a:tcPr/>
                </a:tc>
                <a:tc>
                  <a:txBody>
                    <a:bodyPr/>
                    <a:lstStyle/>
                    <a:p>
                      <a:r>
                        <a:rPr lang="en-US" dirty="0" err="1"/>
                        <a:t>Empname</a:t>
                      </a:r>
                      <a:endParaRPr lang="en-US" dirty="0"/>
                    </a:p>
                  </a:txBody>
                  <a:tcPr/>
                </a:tc>
                <a:extLst>
                  <a:ext uri="{0D108BD9-81ED-4DB2-BD59-A6C34878D82A}">
                    <a16:rowId xmlns:a16="http://schemas.microsoft.com/office/drawing/2014/main" val="10000"/>
                  </a:ext>
                </a:extLst>
              </a:tr>
              <a:tr h="370840">
                <a:tc>
                  <a:txBody>
                    <a:bodyPr/>
                    <a:lstStyle/>
                    <a:p>
                      <a:r>
                        <a:rPr lang="en-US" dirty="0"/>
                        <a:t>E1</a:t>
                      </a:r>
                    </a:p>
                  </a:txBody>
                  <a:tcPr/>
                </a:tc>
                <a:tc>
                  <a:txBody>
                    <a:bodyPr/>
                    <a:lstStyle/>
                    <a:p>
                      <a:r>
                        <a:rPr lang="en-US" dirty="0"/>
                        <a:t>001Rajkumar</a:t>
                      </a:r>
                    </a:p>
                  </a:txBody>
                  <a:tcPr/>
                </a:tc>
                <a:extLst>
                  <a:ext uri="{0D108BD9-81ED-4DB2-BD59-A6C34878D82A}">
                    <a16:rowId xmlns:a16="http://schemas.microsoft.com/office/drawing/2014/main" val="10001"/>
                  </a:ext>
                </a:extLst>
              </a:tr>
              <a:tr h="370840">
                <a:tc>
                  <a:txBody>
                    <a:bodyPr/>
                    <a:lstStyle/>
                    <a:p>
                      <a:r>
                        <a:rPr lang="en-US" dirty="0"/>
                        <a:t>E2</a:t>
                      </a:r>
                    </a:p>
                  </a:txBody>
                  <a:tcPr/>
                </a:tc>
                <a:tc>
                  <a:txBody>
                    <a:bodyPr/>
                    <a:lstStyle/>
                    <a:p>
                      <a:r>
                        <a:rPr lang="en-US" dirty="0"/>
                        <a:t>Ramkumar002</a:t>
                      </a:r>
                    </a:p>
                  </a:txBody>
                  <a:tcPr/>
                </a:tc>
                <a:extLst>
                  <a:ext uri="{0D108BD9-81ED-4DB2-BD59-A6C34878D82A}">
                    <a16:rowId xmlns:a16="http://schemas.microsoft.com/office/drawing/2014/main" val="10002"/>
                  </a:ext>
                </a:extLst>
              </a:tr>
              <a:tr h="370840">
                <a:tc>
                  <a:txBody>
                    <a:bodyPr/>
                    <a:lstStyle/>
                    <a:p>
                      <a:r>
                        <a:rPr lang="en-US" dirty="0"/>
                        <a:t>E4</a:t>
                      </a:r>
                    </a:p>
                  </a:txBody>
                  <a:tcPr/>
                </a:tc>
                <a:tc>
                  <a:txBody>
                    <a:bodyPr/>
                    <a:lstStyle/>
                    <a:p>
                      <a:r>
                        <a:rPr lang="en-US" dirty="0"/>
                        <a:t>Ravikumar003</a:t>
                      </a:r>
                    </a:p>
                  </a:txBody>
                  <a:tcPr/>
                </a:tc>
                <a:extLst>
                  <a:ext uri="{0D108BD9-81ED-4DB2-BD59-A6C34878D82A}">
                    <a16:rowId xmlns:a16="http://schemas.microsoft.com/office/drawing/2014/main" val="10003"/>
                  </a:ext>
                </a:extLst>
              </a:tr>
            </a:tbl>
          </a:graphicData>
        </a:graphic>
      </p:graphicFrame>
      <p:graphicFrame>
        <p:nvGraphicFramePr>
          <p:cNvPr id="5" name="Content Placeholder 3"/>
          <p:cNvGraphicFramePr>
            <a:graphicFrameLocks/>
          </p:cNvGraphicFramePr>
          <p:nvPr/>
        </p:nvGraphicFramePr>
        <p:xfrm>
          <a:off x="609600" y="3926840"/>
          <a:ext cx="35052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70840">
                <a:tc>
                  <a:txBody>
                    <a:bodyPr/>
                    <a:lstStyle/>
                    <a:p>
                      <a:r>
                        <a:rPr lang="en-US" dirty="0" err="1"/>
                        <a:t>Empcode</a:t>
                      </a:r>
                      <a:endParaRPr lang="en-US" dirty="0"/>
                    </a:p>
                  </a:txBody>
                  <a:tcPr/>
                </a:tc>
                <a:tc>
                  <a:txBody>
                    <a:bodyPr/>
                    <a:lstStyle/>
                    <a:p>
                      <a:r>
                        <a:rPr lang="en-US" dirty="0" err="1"/>
                        <a:t>Empname</a:t>
                      </a:r>
                      <a:endParaRPr lang="en-US" dirty="0"/>
                    </a:p>
                  </a:txBody>
                  <a:tcPr/>
                </a:tc>
                <a:extLst>
                  <a:ext uri="{0D108BD9-81ED-4DB2-BD59-A6C34878D82A}">
                    <a16:rowId xmlns:a16="http://schemas.microsoft.com/office/drawing/2014/main" val="10000"/>
                  </a:ext>
                </a:extLst>
              </a:tr>
              <a:tr h="370840">
                <a:tc>
                  <a:txBody>
                    <a:bodyPr/>
                    <a:lstStyle/>
                    <a:p>
                      <a:r>
                        <a:rPr lang="en-US" dirty="0"/>
                        <a:t>E1</a:t>
                      </a:r>
                    </a:p>
                  </a:txBody>
                  <a:tcPr/>
                </a:tc>
                <a:tc>
                  <a:txBody>
                    <a:bodyPr/>
                    <a:lstStyle/>
                    <a:p>
                      <a:r>
                        <a:rPr lang="en-US" dirty="0" err="1"/>
                        <a:t>Rajkumar</a:t>
                      </a:r>
                      <a:endParaRPr lang="en-US" dirty="0"/>
                    </a:p>
                  </a:txBody>
                  <a:tcPr/>
                </a:tc>
                <a:extLst>
                  <a:ext uri="{0D108BD9-81ED-4DB2-BD59-A6C34878D82A}">
                    <a16:rowId xmlns:a16="http://schemas.microsoft.com/office/drawing/2014/main" val="10001"/>
                  </a:ext>
                </a:extLst>
              </a:tr>
              <a:tr h="370840">
                <a:tc>
                  <a:txBody>
                    <a:bodyPr/>
                    <a:lstStyle/>
                    <a:p>
                      <a:r>
                        <a:rPr lang="en-US" dirty="0"/>
                        <a:t>E2</a:t>
                      </a:r>
                    </a:p>
                  </a:txBody>
                  <a:tcPr/>
                </a:tc>
                <a:tc>
                  <a:txBody>
                    <a:bodyPr/>
                    <a:lstStyle/>
                    <a:p>
                      <a:r>
                        <a:rPr lang="en-US" dirty="0" err="1"/>
                        <a:t>Ramkumar</a:t>
                      </a:r>
                      <a:endParaRPr lang="en-US" dirty="0"/>
                    </a:p>
                  </a:txBody>
                  <a:tcPr/>
                </a:tc>
                <a:extLst>
                  <a:ext uri="{0D108BD9-81ED-4DB2-BD59-A6C34878D82A}">
                    <a16:rowId xmlns:a16="http://schemas.microsoft.com/office/drawing/2014/main" val="10002"/>
                  </a:ext>
                </a:extLst>
              </a:tr>
              <a:tr h="370840">
                <a:tc>
                  <a:txBody>
                    <a:bodyPr/>
                    <a:lstStyle/>
                    <a:p>
                      <a:r>
                        <a:rPr lang="en-US" dirty="0"/>
                        <a:t>E4</a:t>
                      </a:r>
                    </a:p>
                  </a:txBody>
                  <a:tcPr/>
                </a:tc>
                <a:tc>
                  <a:txBody>
                    <a:bodyPr/>
                    <a:lstStyle/>
                    <a:p>
                      <a:r>
                        <a:rPr lang="en-US" dirty="0" err="1"/>
                        <a:t>Ravikumar</a:t>
                      </a:r>
                      <a:endParaRPr 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381000" y="990600"/>
            <a:ext cx="1447800" cy="369332"/>
          </a:xfrm>
          <a:prstGeom prst="rect">
            <a:avLst/>
          </a:prstGeom>
          <a:noFill/>
        </p:spPr>
        <p:txBody>
          <a:bodyPr wrap="square" rtlCol="0">
            <a:spAutoFit/>
          </a:bodyPr>
          <a:lstStyle/>
          <a:p>
            <a:r>
              <a:rPr lang="en-US" b="1" dirty="0"/>
              <a:t>EMPLOYEE</a:t>
            </a:r>
          </a:p>
        </p:txBody>
      </p:sp>
      <p:sp>
        <p:nvSpPr>
          <p:cNvPr id="7" name="TextBox 6"/>
          <p:cNvSpPr txBox="1"/>
          <p:nvPr/>
        </p:nvSpPr>
        <p:spPr>
          <a:xfrm>
            <a:off x="533400" y="3276600"/>
            <a:ext cx="5334000" cy="369332"/>
          </a:xfrm>
          <a:prstGeom prst="rect">
            <a:avLst/>
          </a:prstGeom>
          <a:noFill/>
        </p:spPr>
        <p:txBody>
          <a:bodyPr wrap="square" rtlCol="0">
            <a:spAutoFit/>
          </a:bodyPr>
          <a:lstStyle/>
          <a:p>
            <a:r>
              <a:rPr lang="en-US" b="1" dirty="0"/>
              <a:t>1. Write SQL Query to fetch the result as shown</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Number Functions</a:t>
            </a:r>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pPr>
              <a:buNone/>
            </a:pPr>
            <a:endParaRPr lang="en-US" b="1" dirty="0"/>
          </a:p>
          <a:p>
            <a:pPr>
              <a:buNone/>
            </a:pPr>
            <a:r>
              <a:rPr lang="en-US" b="1" dirty="0">
                <a:solidFill>
                  <a:srgbClr val="FF0000"/>
                </a:solidFill>
              </a:rPr>
              <a:t>ABS</a:t>
            </a:r>
            <a:r>
              <a:rPr lang="en-US" b="1" dirty="0"/>
              <a:t> –</a:t>
            </a:r>
            <a:r>
              <a:rPr lang="en-US" dirty="0"/>
              <a:t> Returns the absolute value of </a:t>
            </a:r>
            <a:r>
              <a:rPr lang="en-US" b="1" dirty="0"/>
              <a:t>n.</a:t>
            </a:r>
          </a:p>
          <a:p>
            <a:pPr>
              <a:buNone/>
            </a:pPr>
            <a:r>
              <a:rPr lang="en-US" dirty="0"/>
              <a:t>Syntax – ABS(n)</a:t>
            </a:r>
          </a:p>
          <a:p>
            <a:pPr>
              <a:buNone/>
            </a:pPr>
            <a:r>
              <a:rPr lang="en-US" dirty="0"/>
              <a:t>Ex – </a:t>
            </a:r>
            <a:r>
              <a:rPr lang="en-US" b="1" dirty="0">
                <a:latin typeface="Courier New" pitchFamily="49" charset="0"/>
                <a:cs typeface="Courier New" pitchFamily="49" charset="0"/>
              </a:rPr>
              <a:t>select ABS(-15) from dual;</a:t>
            </a:r>
          </a:p>
          <a:p>
            <a:pPr>
              <a:buNone/>
            </a:pPr>
            <a:r>
              <a:rPr lang="en-US" dirty="0"/>
              <a:t>Result – 15</a:t>
            </a:r>
          </a:p>
          <a:p>
            <a:pPr>
              <a:buNone/>
            </a:pPr>
            <a:endParaRPr lang="en-US" dirty="0"/>
          </a:p>
          <a:p>
            <a:pPr algn="just">
              <a:buNone/>
            </a:pPr>
            <a:r>
              <a:rPr lang="en-US" b="1" dirty="0">
                <a:solidFill>
                  <a:srgbClr val="FF0000"/>
                </a:solidFill>
              </a:rPr>
              <a:t>POWER</a:t>
            </a:r>
            <a:r>
              <a:rPr lang="en-US" b="1" dirty="0"/>
              <a:t> –</a:t>
            </a:r>
            <a:r>
              <a:rPr lang="en-US" dirty="0"/>
              <a:t> Returns </a:t>
            </a:r>
            <a:r>
              <a:rPr lang="en-US" b="1" dirty="0"/>
              <a:t>m </a:t>
            </a:r>
            <a:r>
              <a:rPr lang="en-US" dirty="0"/>
              <a:t>raised to the </a:t>
            </a:r>
            <a:r>
              <a:rPr lang="en-US" b="1" dirty="0"/>
              <a:t>nth</a:t>
            </a:r>
            <a:r>
              <a:rPr lang="en-US" dirty="0"/>
              <a:t> power. </a:t>
            </a:r>
            <a:r>
              <a:rPr lang="en-US" b="1" dirty="0"/>
              <a:t>n</a:t>
            </a:r>
            <a:r>
              <a:rPr lang="en-US" dirty="0"/>
              <a:t> must be integer, else an error is returned.</a:t>
            </a:r>
          </a:p>
          <a:p>
            <a:pPr>
              <a:buNone/>
            </a:pPr>
            <a:r>
              <a:rPr lang="en-US" dirty="0"/>
              <a:t>Syntax – POWER(m , n)</a:t>
            </a:r>
          </a:p>
          <a:p>
            <a:pPr>
              <a:buNone/>
            </a:pPr>
            <a:r>
              <a:rPr lang="en-US" dirty="0"/>
              <a:t>Ex- </a:t>
            </a:r>
            <a:r>
              <a:rPr lang="en-US" b="1" dirty="0">
                <a:latin typeface="Courier New" pitchFamily="49" charset="0"/>
                <a:cs typeface="Courier New" pitchFamily="49" charset="0"/>
              </a:rPr>
              <a:t>select POWER(3,2) from dual;</a:t>
            </a:r>
          </a:p>
          <a:p>
            <a:pPr>
              <a:buNone/>
            </a:pPr>
            <a:r>
              <a:rPr lang="en-US" dirty="0"/>
              <a:t>Result - 9</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b="1" dirty="0"/>
              <a:t>Number Functions</a:t>
            </a:r>
            <a:endParaRPr lang="en-US" dirty="0"/>
          </a:p>
        </p:txBody>
      </p:sp>
      <p:sp>
        <p:nvSpPr>
          <p:cNvPr id="3" name="Content Placeholder 2"/>
          <p:cNvSpPr>
            <a:spLocks noGrp="1"/>
          </p:cNvSpPr>
          <p:nvPr>
            <p:ph idx="1"/>
          </p:nvPr>
        </p:nvSpPr>
        <p:spPr>
          <a:xfrm>
            <a:off x="457200" y="914400"/>
            <a:ext cx="8229600" cy="5562600"/>
          </a:xfrm>
        </p:spPr>
        <p:txBody>
          <a:bodyPr>
            <a:normAutofit fontScale="92500" lnSpcReduction="20000"/>
          </a:bodyPr>
          <a:lstStyle/>
          <a:p>
            <a:pPr algn="just">
              <a:buNone/>
            </a:pPr>
            <a:r>
              <a:rPr lang="en-US" sz="3500" b="1" dirty="0">
                <a:solidFill>
                  <a:srgbClr val="FF0000"/>
                </a:solidFill>
              </a:rPr>
              <a:t>ROUND</a:t>
            </a:r>
            <a:r>
              <a:rPr lang="en-US" b="1" dirty="0"/>
              <a:t> –</a:t>
            </a:r>
            <a:r>
              <a:rPr lang="en-US" dirty="0"/>
              <a:t> Returns </a:t>
            </a:r>
            <a:r>
              <a:rPr lang="en-US" b="1" dirty="0"/>
              <a:t>n</a:t>
            </a:r>
            <a:r>
              <a:rPr lang="en-US" dirty="0"/>
              <a:t>, rounded to </a:t>
            </a:r>
            <a:r>
              <a:rPr lang="en-US" b="1" dirty="0"/>
              <a:t>m </a:t>
            </a:r>
            <a:r>
              <a:rPr lang="en-US" dirty="0"/>
              <a:t>places to the right of a decimal point. If </a:t>
            </a:r>
            <a:r>
              <a:rPr lang="en-US" b="1" dirty="0"/>
              <a:t>m </a:t>
            </a:r>
            <a:r>
              <a:rPr lang="en-US" dirty="0"/>
              <a:t>is omitted, </a:t>
            </a:r>
            <a:r>
              <a:rPr lang="en-US" b="1" dirty="0"/>
              <a:t>n </a:t>
            </a:r>
            <a:r>
              <a:rPr lang="en-US" dirty="0"/>
              <a:t>is rounded to </a:t>
            </a:r>
            <a:r>
              <a:rPr lang="en-US" b="1" dirty="0"/>
              <a:t>0</a:t>
            </a:r>
            <a:r>
              <a:rPr lang="en-US" dirty="0"/>
              <a:t> places. </a:t>
            </a:r>
            <a:r>
              <a:rPr lang="en-US" b="1" dirty="0"/>
              <a:t>m</a:t>
            </a:r>
            <a:r>
              <a:rPr lang="en-US" dirty="0"/>
              <a:t> must be an integer</a:t>
            </a:r>
          </a:p>
          <a:p>
            <a:pPr>
              <a:buNone/>
            </a:pPr>
            <a:r>
              <a:rPr lang="en-US" b="1" dirty="0"/>
              <a:t>Syntax – ROUND(n,[m])</a:t>
            </a:r>
          </a:p>
          <a:p>
            <a:pPr>
              <a:buNone/>
            </a:pPr>
            <a:r>
              <a:rPr lang="en-US" dirty="0"/>
              <a:t>Ex – </a:t>
            </a:r>
            <a:r>
              <a:rPr lang="en-US" b="1" dirty="0">
                <a:latin typeface="Courier New" pitchFamily="49" charset="0"/>
                <a:cs typeface="Courier New" pitchFamily="49" charset="0"/>
              </a:rPr>
              <a:t>select ROUND(15.19,1) from dual;</a:t>
            </a:r>
          </a:p>
          <a:p>
            <a:pPr>
              <a:buNone/>
            </a:pPr>
            <a:r>
              <a:rPr lang="en-US" b="1" dirty="0"/>
              <a:t>Result – 15.2</a:t>
            </a:r>
          </a:p>
          <a:p>
            <a:pPr>
              <a:buNone/>
            </a:pPr>
            <a:r>
              <a:rPr lang="en-US" b="1" dirty="0">
                <a:latin typeface="Courier New" pitchFamily="49" charset="0"/>
                <a:cs typeface="Courier New" pitchFamily="49" charset="0"/>
              </a:rPr>
              <a:t>1. select ROUND(15.19,2) from dual;</a:t>
            </a:r>
          </a:p>
          <a:p>
            <a:pPr>
              <a:buNone/>
            </a:pPr>
            <a:r>
              <a:rPr lang="en-US" b="1" dirty="0">
                <a:latin typeface="Courier New" pitchFamily="49" charset="0"/>
                <a:cs typeface="Courier New" pitchFamily="49" charset="0"/>
              </a:rPr>
              <a:t>Result – 15.19</a:t>
            </a:r>
          </a:p>
          <a:p>
            <a:pPr>
              <a:buNone/>
            </a:pPr>
            <a:r>
              <a:rPr lang="en-US" b="1" dirty="0">
                <a:latin typeface="Courier New" pitchFamily="49" charset="0"/>
                <a:cs typeface="Courier New" pitchFamily="49" charset="0"/>
              </a:rPr>
              <a:t>2. select ROUND(15.19) from dual;</a:t>
            </a:r>
          </a:p>
          <a:p>
            <a:pPr>
              <a:buNone/>
            </a:pPr>
            <a:r>
              <a:rPr lang="en-US" b="1" dirty="0">
                <a:latin typeface="Courier New" pitchFamily="49" charset="0"/>
                <a:cs typeface="Courier New" pitchFamily="49" charset="0"/>
              </a:rPr>
              <a:t>Result – 15</a:t>
            </a:r>
          </a:p>
          <a:p>
            <a:pPr>
              <a:buNone/>
            </a:pPr>
            <a:r>
              <a:rPr lang="en-US" b="1" dirty="0">
                <a:latin typeface="Courier New" pitchFamily="49" charset="0"/>
                <a:cs typeface="Courier New" pitchFamily="49" charset="0"/>
              </a:rPr>
              <a:t>3. select ROUND(15.91) from dual;</a:t>
            </a:r>
          </a:p>
          <a:p>
            <a:pPr>
              <a:buNone/>
            </a:pPr>
            <a:r>
              <a:rPr lang="en-US" b="1" dirty="0">
                <a:latin typeface="Courier New" pitchFamily="49" charset="0"/>
                <a:cs typeface="Courier New" pitchFamily="49" charset="0"/>
              </a:rPr>
              <a:t>Result – 16</a:t>
            </a:r>
          </a:p>
          <a:p>
            <a:pPr>
              <a:buNone/>
            </a:pP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b="1" dirty="0"/>
              <a:t>Number Functions</a:t>
            </a:r>
            <a:endParaRPr lang="en-US" dirty="0"/>
          </a:p>
        </p:txBody>
      </p:sp>
      <p:sp>
        <p:nvSpPr>
          <p:cNvPr id="3" name="Content Placeholder 2"/>
          <p:cNvSpPr>
            <a:spLocks noGrp="1"/>
          </p:cNvSpPr>
          <p:nvPr>
            <p:ph idx="1"/>
          </p:nvPr>
        </p:nvSpPr>
        <p:spPr>
          <a:xfrm>
            <a:off x="457200" y="914400"/>
            <a:ext cx="8229600" cy="5562600"/>
          </a:xfrm>
        </p:spPr>
        <p:txBody>
          <a:bodyPr>
            <a:normAutofit/>
          </a:bodyPr>
          <a:lstStyle/>
          <a:p>
            <a:pPr algn="just">
              <a:buNone/>
            </a:pPr>
            <a:r>
              <a:rPr lang="en-US" b="1" dirty="0">
                <a:solidFill>
                  <a:srgbClr val="FF0000"/>
                </a:solidFill>
              </a:rPr>
              <a:t>SQRT</a:t>
            </a:r>
            <a:r>
              <a:rPr lang="en-US" b="1" dirty="0"/>
              <a:t>–</a:t>
            </a:r>
            <a:r>
              <a:rPr lang="en-US" dirty="0"/>
              <a:t> Returns square root of n.</a:t>
            </a:r>
          </a:p>
          <a:p>
            <a:pPr algn="just">
              <a:buNone/>
            </a:pPr>
            <a:r>
              <a:rPr lang="en-US" b="1" dirty="0"/>
              <a:t>Syntax – SQRT(n)</a:t>
            </a:r>
          </a:p>
          <a:p>
            <a:pPr>
              <a:buNone/>
            </a:pPr>
            <a:r>
              <a:rPr lang="en-US" dirty="0"/>
              <a:t>Ex- </a:t>
            </a:r>
            <a:r>
              <a:rPr lang="en-US" b="1" dirty="0">
                <a:latin typeface="Courier New" pitchFamily="49" charset="0"/>
                <a:cs typeface="Courier New" pitchFamily="49" charset="0"/>
              </a:rPr>
              <a:t>select SQRT(25) from dual;</a:t>
            </a:r>
          </a:p>
          <a:p>
            <a:pPr>
              <a:buNone/>
            </a:pPr>
            <a:r>
              <a:rPr lang="en-US" b="1" dirty="0"/>
              <a:t>Result – 5</a:t>
            </a:r>
          </a:p>
          <a:p>
            <a:pPr>
              <a:buNone/>
            </a:pPr>
            <a:r>
              <a:rPr lang="en-US" b="1" dirty="0">
                <a:solidFill>
                  <a:srgbClr val="FF0000"/>
                </a:solidFill>
              </a:rPr>
              <a:t>EXP</a:t>
            </a:r>
            <a:r>
              <a:rPr lang="en-US" b="1" dirty="0"/>
              <a:t> –</a:t>
            </a:r>
            <a:r>
              <a:rPr lang="en-US" dirty="0"/>
              <a:t> Returns </a:t>
            </a:r>
            <a:r>
              <a:rPr lang="en-US" b="1" dirty="0"/>
              <a:t>e,</a:t>
            </a:r>
            <a:r>
              <a:rPr lang="en-US" dirty="0"/>
              <a:t> raised to the </a:t>
            </a:r>
            <a:r>
              <a:rPr lang="en-US" b="1" dirty="0"/>
              <a:t>nth</a:t>
            </a:r>
            <a:r>
              <a:rPr lang="en-US" dirty="0"/>
              <a:t> power where       e = 2.718281833</a:t>
            </a:r>
          </a:p>
          <a:p>
            <a:pPr>
              <a:buNone/>
            </a:pPr>
            <a:r>
              <a:rPr lang="en-US" b="1" dirty="0"/>
              <a:t>Syntax – EXP(n)</a:t>
            </a:r>
          </a:p>
          <a:p>
            <a:pPr>
              <a:buNone/>
            </a:pPr>
            <a:r>
              <a:rPr lang="en-US" dirty="0"/>
              <a:t>Ex – </a:t>
            </a:r>
            <a:r>
              <a:rPr lang="en-US" b="1" dirty="0">
                <a:latin typeface="Courier New" pitchFamily="49" charset="0"/>
                <a:cs typeface="Courier New" pitchFamily="49" charset="0"/>
              </a:rPr>
              <a:t>select EXP(5) from dual;</a:t>
            </a:r>
          </a:p>
          <a:p>
            <a:pPr>
              <a:buNone/>
            </a:pPr>
            <a:r>
              <a:rPr lang="en-US" dirty="0"/>
              <a:t>Result – 148.413159</a:t>
            </a:r>
          </a:p>
          <a:p>
            <a:pPr>
              <a:buNone/>
            </a:pPr>
            <a:endParaRPr lang="en-US" b="1"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411162"/>
          </a:xfrm>
        </p:spPr>
        <p:txBody>
          <a:bodyPr>
            <a:normAutofit fontScale="90000"/>
          </a:bodyPr>
          <a:lstStyle/>
          <a:p>
            <a:r>
              <a:rPr lang="en-US" b="1" dirty="0"/>
              <a:t>Number Functions</a:t>
            </a:r>
            <a:endParaRPr lang="en-US" dirty="0"/>
          </a:p>
        </p:txBody>
      </p:sp>
      <p:sp>
        <p:nvSpPr>
          <p:cNvPr id="3" name="Content Placeholder 2"/>
          <p:cNvSpPr>
            <a:spLocks noGrp="1"/>
          </p:cNvSpPr>
          <p:nvPr>
            <p:ph idx="1"/>
          </p:nvPr>
        </p:nvSpPr>
        <p:spPr>
          <a:xfrm>
            <a:off x="457200" y="838200"/>
            <a:ext cx="8229600" cy="5257800"/>
          </a:xfrm>
        </p:spPr>
        <p:txBody>
          <a:bodyPr>
            <a:normAutofit fontScale="92500" lnSpcReduction="20000"/>
          </a:bodyPr>
          <a:lstStyle/>
          <a:p>
            <a:pPr>
              <a:buNone/>
            </a:pPr>
            <a:endParaRPr lang="en-US" dirty="0"/>
          </a:p>
          <a:p>
            <a:pPr>
              <a:buNone/>
            </a:pPr>
            <a:r>
              <a:rPr lang="en-US" b="1" dirty="0">
                <a:solidFill>
                  <a:srgbClr val="FF0000"/>
                </a:solidFill>
              </a:rPr>
              <a:t>MOD</a:t>
            </a:r>
            <a:r>
              <a:rPr lang="en-US" b="1" dirty="0"/>
              <a:t> –</a:t>
            </a:r>
            <a:r>
              <a:rPr lang="en-US" dirty="0"/>
              <a:t> Returns the remainder after division.</a:t>
            </a:r>
          </a:p>
          <a:p>
            <a:pPr>
              <a:buNone/>
            </a:pPr>
            <a:r>
              <a:rPr lang="en-US" b="1" dirty="0"/>
              <a:t>Syntax – MOD(m , n)</a:t>
            </a:r>
          </a:p>
          <a:p>
            <a:pPr>
              <a:buNone/>
            </a:pPr>
            <a:r>
              <a:rPr lang="en-US" b="1" dirty="0">
                <a:latin typeface="Courier New" pitchFamily="49" charset="0"/>
                <a:cs typeface="Courier New" pitchFamily="49" charset="0"/>
              </a:rPr>
              <a:t>SELECT MOD(15,7) from dual;</a:t>
            </a:r>
          </a:p>
          <a:p>
            <a:pPr>
              <a:buNone/>
            </a:pPr>
            <a:r>
              <a:rPr lang="en-US" dirty="0"/>
              <a:t>Result = 1</a:t>
            </a:r>
          </a:p>
          <a:p>
            <a:pPr>
              <a:buNone/>
            </a:pPr>
            <a:r>
              <a:rPr lang="en-US" b="1" dirty="0">
                <a:latin typeface="Courier New" pitchFamily="49" charset="0"/>
                <a:cs typeface="Courier New" pitchFamily="49" charset="0"/>
              </a:rPr>
              <a:t>SELECT MOD(15,-7) from dual;</a:t>
            </a:r>
          </a:p>
          <a:p>
            <a:pPr>
              <a:buNone/>
            </a:pPr>
            <a:r>
              <a:rPr lang="en-US" dirty="0"/>
              <a:t>Result = 1</a:t>
            </a:r>
          </a:p>
          <a:p>
            <a:pPr>
              <a:buNone/>
            </a:pPr>
            <a:r>
              <a:rPr lang="en-US" b="1" dirty="0">
                <a:latin typeface="Courier New" pitchFamily="49" charset="0"/>
                <a:cs typeface="Courier New" pitchFamily="49" charset="0"/>
              </a:rPr>
              <a:t>SELECT MOD(-15,7) from dual;</a:t>
            </a:r>
          </a:p>
          <a:p>
            <a:pPr>
              <a:buNone/>
            </a:pPr>
            <a:r>
              <a:rPr lang="en-US" dirty="0"/>
              <a:t>Result = -1</a:t>
            </a:r>
          </a:p>
          <a:p>
            <a:pPr>
              <a:buNone/>
            </a:pPr>
            <a:r>
              <a:rPr lang="en-US" b="1" dirty="0">
                <a:latin typeface="Courier New" pitchFamily="49" charset="0"/>
                <a:cs typeface="Courier New" pitchFamily="49" charset="0"/>
              </a:rPr>
              <a:t>SELECT MOD(-15,-7) from dual;</a:t>
            </a:r>
          </a:p>
          <a:p>
            <a:pPr>
              <a:buNone/>
            </a:pPr>
            <a:r>
              <a:rPr lang="en-US" dirty="0"/>
              <a:t>Result = -1</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b="1" dirty="0">
                <a:solidFill>
                  <a:srgbClr val="FF0000"/>
                </a:solidFill>
              </a:rPr>
              <a:t>DDL(Data Definition Language)</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Number Functions</a:t>
            </a:r>
            <a:endParaRPr lang="en-US" dirty="0"/>
          </a:p>
        </p:txBody>
      </p:sp>
      <p:sp>
        <p:nvSpPr>
          <p:cNvPr id="3" name="Content Placeholder 2"/>
          <p:cNvSpPr>
            <a:spLocks noGrp="1"/>
          </p:cNvSpPr>
          <p:nvPr>
            <p:ph idx="1"/>
          </p:nvPr>
        </p:nvSpPr>
        <p:spPr>
          <a:xfrm>
            <a:off x="457200" y="1219200"/>
            <a:ext cx="8229600" cy="5257800"/>
          </a:xfrm>
        </p:spPr>
        <p:txBody>
          <a:bodyPr>
            <a:normAutofit/>
          </a:bodyPr>
          <a:lstStyle/>
          <a:p>
            <a:pPr algn="just">
              <a:buNone/>
            </a:pPr>
            <a:r>
              <a:rPr lang="en-US" b="1" dirty="0">
                <a:solidFill>
                  <a:srgbClr val="FF0000"/>
                </a:solidFill>
              </a:rPr>
              <a:t>TRUNC</a:t>
            </a:r>
            <a:r>
              <a:rPr lang="en-US" b="1" dirty="0"/>
              <a:t> –</a:t>
            </a:r>
            <a:r>
              <a:rPr lang="en-US" dirty="0"/>
              <a:t> Returns a number truncated to a certain number of decimal places. If </a:t>
            </a:r>
            <a:r>
              <a:rPr lang="en-US" b="1" dirty="0" err="1"/>
              <a:t>decimal_places</a:t>
            </a:r>
            <a:r>
              <a:rPr lang="en-US" dirty="0"/>
              <a:t> is omitted , it will be truncated the number to 0 decimal places.</a:t>
            </a:r>
          </a:p>
          <a:p>
            <a:pPr>
              <a:buNone/>
            </a:pPr>
            <a:r>
              <a:rPr lang="en-US" b="1" dirty="0"/>
              <a:t>Syntax – TRUNC(number,[</a:t>
            </a:r>
            <a:r>
              <a:rPr lang="en-US" b="1" dirty="0" err="1"/>
              <a:t>decimal_places</a:t>
            </a:r>
            <a:r>
              <a:rPr lang="en-US" b="1" dirty="0"/>
              <a:t>])</a:t>
            </a:r>
          </a:p>
          <a:p>
            <a:pPr>
              <a:buNone/>
            </a:pPr>
            <a:r>
              <a:rPr lang="en-US" dirty="0"/>
              <a:t>Ex – </a:t>
            </a:r>
            <a:r>
              <a:rPr lang="en-US" sz="2700" b="1" dirty="0">
                <a:latin typeface="Courier New" pitchFamily="49" charset="0"/>
                <a:cs typeface="Courier New" pitchFamily="49" charset="0"/>
              </a:rPr>
              <a:t>select </a:t>
            </a:r>
            <a:r>
              <a:rPr lang="en-US" sz="2700" b="1" dirty="0" err="1">
                <a:latin typeface="Courier New" pitchFamily="49" charset="0"/>
                <a:cs typeface="Courier New" pitchFamily="49" charset="0"/>
              </a:rPr>
              <a:t>trunc</a:t>
            </a:r>
            <a:r>
              <a:rPr lang="en-US" sz="2700" b="1" dirty="0">
                <a:latin typeface="Courier New" pitchFamily="49" charset="0"/>
                <a:cs typeface="Courier New" pitchFamily="49" charset="0"/>
              </a:rPr>
              <a:t>(9.732) from dual;</a:t>
            </a:r>
          </a:p>
          <a:p>
            <a:pPr>
              <a:buNone/>
            </a:pPr>
            <a:r>
              <a:rPr lang="en-US" dirty="0"/>
              <a:t>Result – 9</a:t>
            </a:r>
          </a:p>
          <a:p>
            <a:pPr>
              <a:buNone/>
            </a:pPr>
            <a:r>
              <a:rPr lang="en-US" sz="2700" b="1" dirty="0">
                <a:latin typeface="Courier New" pitchFamily="49" charset="0"/>
                <a:cs typeface="Courier New" pitchFamily="49" charset="0"/>
              </a:rPr>
              <a:t>select </a:t>
            </a:r>
            <a:r>
              <a:rPr lang="en-US" sz="2700" b="1" dirty="0" err="1">
                <a:latin typeface="Courier New" pitchFamily="49" charset="0"/>
                <a:cs typeface="Courier New" pitchFamily="49" charset="0"/>
              </a:rPr>
              <a:t>trunc</a:t>
            </a:r>
            <a:r>
              <a:rPr lang="en-US" sz="2700" b="1" dirty="0">
                <a:latin typeface="Courier New" pitchFamily="49" charset="0"/>
                <a:cs typeface="Courier New" pitchFamily="49" charset="0"/>
              </a:rPr>
              <a:t>(9.732,1) from dual</a:t>
            </a:r>
          </a:p>
          <a:p>
            <a:pPr>
              <a:buNone/>
            </a:pPr>
            <a:r>
              <a:rPr lang="en-US" dirty="0"/>
              <a:t>Result – 9.7</a:t>
            </a:r>
          </a:p>
          <a:p>
            <a:pPr>
              <a:buNone/>
            </a:pP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a:t>Number Functions</a:t>
            </a:r>
            <a:endParaRPr lang="en-US" dirty="0"/>
          </a:p>
        </p:txBody>
      </p:sp>
      <p:sp>
        <p:nvSpPr>
          <p:cNvPr id="3" name="Content Placeholder 2"/>
          <p:cNvSpPr>
            <a:spLocks noGrp="1"/>
          </p:cNvSpPr>
          <p:nvPr>
            <p:ph idx="1"/>
          </p:nvPr>
        </p:nvSpPr>
        <p:spPr>
          <a:xfrm>
            <a:off x="457200" y="990600"/>
            <a:ext cx="8229600" cy="4648200"/>
          </a:xfrm>
        </p:spPr>
        <p:txBody>
          <a:bodyPr>
            <a:normAutofit/>
          </a:bodyPr>
          <a:lstStyle/>
          <a:p>
            <a:pPr algn="just">
              <a:buNone/>
            </a:pPr>
            <a:r>
              <a:rPr lang="en-US" sz="3500" b="1" dirty="0">
                <a:solidFill>
                  <a:srgbClr val="FF0000"/>
                </a:solidFill>
              </a:rPr>
              <a:t>FLOOR </a:t>
            </a:r>
            <a:r>
              <a:rPr lang="en-US" sz="3500" dirty="0">
                <a:solidFill>
                  <a:srgbClr val="FF0000"/>
                </a:solidFill>
              </a:rPr>
              <a:t>–</a:t>
            </a:r>
            <a:r>
              <a:rPr lang="en-US" dirty="0"/>
              <a:t> </a:t>
            </a:r>
            <a:r>
              <a:rPr lang="en-US" sz="3500" dirty="0"/>
              <a:t>Returns the largest integer value that is equal to or less than a number</a:t>
            </a:r>
            <a:r>
              <a:rPr lang="en-US" dirty="0"/>
              <a:t>.</a:t>
            </a:r>
          </a:p>
          <a:p>
            <a:pPr>
              <a:buNone/>
            </a:pPr>
            <a:endParaRPr lang="en-US" dirty="0"/>
          </a:p>
          <a:p>
            <a:pPr>
              <a:buNone/>
            </a:pPr>
            <a:r>
              <a:rPr lang="en-US" b="1" dirty="0"/>
              <a:t>Syntax – FLOOR(n)</a:t>
            </a:r>
          </a:p>
          <a:p>
            <a:pPr>
              <a:buNone/>
            </a:pPr>
            <a:endParaRPr lang="en-US" dirty="0"/>
          </a:p>
          <a:p>
            <a:pPr>
              <a:buNone/>
            </a:pPr>
            <a:r>
              <a:rPr lang="en-US" dirty="0"/>
              <a:t>Ex - </a:t>
            </a:r>
            <a:r>
              <a:rPr lang="en-US" b="1" dirty="0">
                <a:latin typeface="Courier New" pitchFamily="49" charset="0"/>
                <a:cs typeface="Courier New" pitchFamily="49" charset="0"/>
              </a:rPr>
              <a:t>select FLOOR(88.9) from dual;</a:t>
            </a:r>
          </a:p>
          <a:p>
            <a:pPr>
              <a:buNone/>
            </a:pPr>
            <a:r>
              <a:rPr lang="en-US" b="1" dirty="0" err="1"/>
              <a:t>Relult</a:t>
            </a:r>
            <a:r>
              <a:rPr lang="en-US" b="1" dirty="0"/>
              <a:t> – 88</a:t>
            </a:r>
          </a:p>
          <a:p>
            <a:pPr>
              <a:buNone/>
            </a:pPr>
            <a:endParaRPr lang="en-US" dirty="0"/>
          </a:p>
          <a:p>
            <a:pPr>
              <a:buNone/>
            </a:pP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a:t>Number Functions</a:t>
            </a:r>
            <a:endParaRPr lang="en-US" dirty="0"/>
          </a:p>
        </p:txBody>
      </p:sp>
      <p:sp>
        <p:nvSpPr>
          <p:cNvPr id="3" name="Content Placeholder 2"/>
          <p:cNvSpPr>
            <a:spLocks noGrp="1"/>
          </p:cNvSpPr>
          <p:nvPr>
            <p:ph idx="1"/>
          </p:nvPr>
        </p:nvSpPr>
        <p:spPr>
          <a:xfrm>
            <a:off x="457200" y="838200"/>
            <a:ext cx="8229600" cy="5638800"/>
          </a:xfrm>
        </p:spPr>
        <p:txBody>
          <a:bodyPr>
            <a:normAutofit/>
          </a:bodyPr>
          <a:lstStyle/>
          <a:p>
            <a:pPr algn="just">
              <a:buNone/>
            </a:pPr>
            <a:r>
              <a:rPr lang="en-US" b="1" dirty="0">
                <a:solidFill>
                  <a:srgbClr val="FF0000"/>
                </a:solidFill>
              </a:rPr>
              <a:t>CEIL</a:t>
            </a:r>
            <a:r>
              <a:rPr lang="en-US" dirty="0">
                <a:solidFill>
                  <a:srgbClr val="FF0000"/>
                </a:solidFill>
              </a:rPr>
              <a:t> -</a:t>
            </a:r>
            <a:r>
              <a:rPr lang="en-US" dirty="0"/>
              <a:t> </a:t>
            </a:r>
            <a:r>
              <a:rPr lang="en-US" sz="3500" dirty="0"/>
              <a:t>Returns the smallest integer value that is equal to </a:t>
            </a:r>
            <a:r>
              <a:rPr lang="en-US" sz="3500"/>
              <a:t>or greater </a:t>
            </a:r>
            <a:r>
              <a:rPr lang="en-US" sz="3500" dirty="0"/>
              <a:t>than a number.</a:t>
            </a:r>
          </a:p>
          <a:p>
            <a:pPr>
              <a:buNone/>
            </a:pPr>
            <a:r>
              <a:rPr lang="en-US" b="1" dirty="0"/>
              <a:t>Syntax – CEIL(n)</a:t>
            </a:r>
          </a:p>
          <a:p>
            <a:pPr>
              <a:buNone/>
            </a:pPr>
            <a:endParaRPr lang="en-US" dirty="0"/>
          </a:p>
          <a:p>
            <a:pPr>
              <a:buNone/>
            </a:pPr>
            <a:r>
              <a:rPr lang="en-US" dirty="0"/>
              <a:t>Ex - </a:t>
            </a:r>
            <a:r>
              <a:rPr lang="en-US" b="1" dirty="0">
                <a:latin typeface="Courier New" pitchFamily="49" charset="0"/>
                <a:cs typeface="Courier New" pitchFamily="49" charset="0"/>
              </a:rPr>
              <a:t>select CEIL(88.9) from dual;</a:t>
            </a:r>
          </a:p>
          <a:p>
            <a:pPr>
              <a:buNone/>
            </a:pPr>
            <a:r>
              <a:rPr lang="en-US" dirty="0" err="1"/>
              <a:t>Relult</a:t>
            </a:r>
            <a:r>
              <a:rPr lang="en-US" dirty="0"/>
              <a:t> – 89</a:t>
            </a:r>
          </a:p>
          <a:p>
            <a:pPr>
              <a:buNone/>
            </a:pPr>
            <a:endParaRPr lang="en-US" dirty="0"/>
          </a:p>
          <a:p>
            <a:pPr>
              <a:buNone/>
            </a:pPr>
            <a:r>
              <a:rPr lang="en-US" b="1" dirty="0">
                <a:latin typeface="Courier New" pitchFamily="49" charset="0"/>
                <a:cs typeface="Courier New" pitchFamily="49" charset="0"/>
              </a:rPr>
              <a:t>select CEIL(88.1) from dual;</a:t>
            </a:r>
          </a:p>
          <a:p>
            <a:pPr>
              <a:buNone/>
            </a:pPr>
            <a:r>
              <a:rPr lang="en-US" b="1" dirty="0">
                <a:latin typeface="Courier New" pitchFamily="49" charset="0"/>
                <a:cs typeface="Courier New" pitchFamily="49" charset="0"/>
              </a:rPr>
              <a:t>Result - 89 </a:t>
            </a:r>
            <a:endParaRPr lang="en-US" dirty="0"/>
          </a:p>
          <a:p>
            <a:pPr>
              <a:buNone/>
            </a:pP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Number Functions</a:t>
            </a:r>
            <a:endParaRPr lang="en-US" dirty="0"/>
          </a:p>
        </p:txBody>
      </p:sp>
      <p:sp>
        <p:nvSpPr>
          <p:cNvPr id="3" name="Content Placeholder 2"/>
          <p:cNvSpPr>
            <a:spLocks noGrp="1"/>
          </p:cNvSpPr>
          <p:nvPr>
            <p:ph idx="1"/>
          </p:nvPr>
        </p:nvSpPr>
        <p:spPr>
          <a:xfrm>
            <a:off x="457200" y="1143000"/>
            <a:ext cx="8229600" cy="5257800"/>
          </a:xfrm>
        </p:spPr>
        <p:txBody>
          <a:bodyPr>
            <a:normAutofit fontScale="92500" lnSpcReduction="10000"/>
          </a:bodyPr>
          <a:lstStyle/>
          <a:p>
            <a:pPr algn="just">
              <a:buNone/>
            </a:pPr>
            <a:r>
              <a:rPr lang="en-US" b="1" dirty="0">
                <a:solidFill>
                  <a:srgbClr val="FF0000"/>
                </a:solidFill>
              </a:rPr>
              <a:t>GREATEST </a:t>
            </a:r>
            <a:r>
              <a:rPr lang="en-US" b="1" dirty="0"/>
              <a:t>–</a:t>
            </a:r>
            <a:r>
              <a:rPr lang="en-US" dirty="0"/>
              <a:t> Returns the greatest value in a list of expressions.</a:t>
            </a:r>
          </a:p>
          <a:p>
            <a:pPr>
              <a:buNone/>
            </a:pPr>
            <a:r>
              <a:rPr lang="en-US" b="1" dirty="0"/>
              <a:t>Syntax – GREATEST(expr1,expr2,expr3,…..</a:t>
            </a:r>
            <a:r>
              <a:rPr lang="en-US" b="1" dirty="0" err="1"/>
              <a:t>expr_n</a:t>
            </a:r>
            <a:r>
              <a:rPr lang="en-US" b="1" dirty="0"/>
              <a:t>)</a:t>
            </a:r>
          </a:p>
          <a:p>
            <a:pPr>
              <a:buNone/>
            </a:pPr>
            <a:r>
              <a:rPr lang="en-US" b="1" dirty="0"/>
              <a:t>Ex – </a:t>
            </a:r>
            <a:r>
              <a:rPr lang="en-US" sz="2700" b="1" dirty="0">
                <a:latin typeface="Courier New" pitchFamily="49" charset="0"/>
                <a:cs typeface="Courier New" pitchFamily="49" charset="0"/>
              </a:rPr>
              <a:t>select Greatest(4,5,17) from dual;</a:t>
            </a:r>
          </a:p>
          <a:p>
            <a:pPr>
              <a:buNone/>
            </a:pPr>
            <a:r>
              <a:rPr lang="en-US" b="1" dirty="0"/>
              <a:t>Result – 17</a:t>
            </a:r>
          </a:p>
          <a:p>
            <a:pPr algn="just">
              <a:buNone/>
            </a:pPr>
            <a:r>
              <a:rPr lang="en-US" b="1" dirty="0">
                <a:solidFill>
                  <a:srgbClr val="FF0000"/>
                </a:solidFill>
              </a:rPr>
              <a:t>LEAST</a:t>
            </a:r>
            <a:r>
              <a:rPr lang="en-US" b="1" dirty="0"/>
              <a:t> - </a:t>
            </a:r>
            <a:r>
              <a:rPr lang="en-US" dirty="0"/>
              <a:t>Returns the least value in a list of expressions</a:t>
            </a:r>
          </a:p>
          <a:p>
            <a:pPr>
              <a:buNone/>
            </a:pPr>
            <a:r>
              <a:rPr lang="en-US" b="1" dirty="0"/>
              <a:t>Syntax – LEAST(expr1,expr2,expr3,…..</a:t>
            </a:r>
            <a:r>
              <a:rPr lang="en-US" b="1" dirty="0" err="1"/>
              <a:t>expr_n</a:t>
            </a:r>
            <a:r>
              <a:rPr lang="en-US" b="1" dirty="0"/>
              <a:t>)</a:t>
            </a:r>
          </a:p>
          <a:p>
            <a:pPr>
              <a:buNone/>
            </a:pPr>
            <a:r>
              <a:rPr lang="en-US" b="1" dirty="0"/>
              <a:t>Ex – </a:t>
            </a:r>
            <a:r>
              <a:rPr lang="en-US" sz="2700" b="1" dirty="0">
                <a:latin typeface="Courier New" pitchFamily="49" charset="0"/>
                <a:cs typeface="Courier New" pitchFamily="49" charset="0"/>
              </a:rPr>
              <a:t>select LEAST(4,5,17) from dual;</a:t>
            </a:r>
          </a:p>
          <a:p>
            <a:pPr>
              <a:buNone/>
            </a:pPr>
            <a:r>
              <a:rPr lang="en-US" b="1" dirty="0"/>
              <a:t>Result - 4</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pPr algn="just">
              <a:buNone/>
            </a:pPr>
            <a:r>
              <a:rPr lang="en-US" b="1" dirty="0">
                <a:solidFill>
                  <a:srgbClr val="FF0000"/>
                </a:solidFill>
              </a:rPr>
              <a:t>DECODE</a:t>
            </a:r>
            <a:r>
              <a:rPr lang="en-US" dirty="0"/>
              <a:t> - </a:t>
            </a:r>
            <a:r>
              <a:rPr lang="en-US" b="1" dirty="0"/>
              <a:t>DECODE</a:t>
            </a:r>
            <a:r>
              <a:rPr lang="en-US" dirty="0"/>
              <a:t> function has the functionality of an IF-THEN-ELSE statement.</a:t>
            </a:r>
          </a:p>
          <a:p>
            <a:pPr algn="just">
              <a:buNone/>
            </a:pPr>
            <a:endParaRPr lang="en-US" dirty="0"/>
          </a:p>
          <a:p>
            <a:pPr algn="just">
              <a:buNone/>
            </a:pPr>
            <a:r>
              <a:rPr lang="en-US" sz="2100" b="1" dirty="0"/>
              <a:t>Syntax - decode(expression , search , result [, search , result]... [, default] )</a:t>
            </a:r>
          </a:p>
          <a:p>
            <a:endParaRPr lang="en-US" sz="2400" i="1" dirty="0"/>
          </a:p>
          <a:p>
            <a:r>
              <a:rPr lang="en-US" sz="2400" i="1" dirty="0"/>
              <a:t>expression</a:t>
            </a:r>
            <a:r>
              <a:rPr lang="en-US" sz="2400" dirty="0"/>
              <a:t> is the value to compare.</a:t>
            </a:r>
          </a:p>
          <a:p>
            <a:r>
              <a:rPr lang="en-US" sz="2400" i="1" dirty="0"/>
              <a:t>search</a:t>
            </a:r>
            <a:r>
              <a:rPr lang="en-US" sz="2400" dirty="0"/>
              <a:t> is the value that is compared against </a:t>
            </a:r>
            <a:r>
              <a:rPr lang="en-US" sz="2400" i="1" dirty="0"/>
              <a:t>expression</a:t>
            </a:r>
            <a:r>
              <a:rPr lang="en-US" sz="2400" dirty="0"/>
              <a:t>.</a:t>
            </a:r>
          </a:p>
          <a:p>
            <a:r>
              <a:rPr lang="en-US" sz="2400" i="1" dirty="0"/>
              <a:t>result</a:t>
            </a:r>
            <a:r>
              <a:rPr lang="en-US" sz="2400" dirty="0"/>
              <a:t> is the value returned, if </a:t>
            </a:r>
            <a:r>
              <a:rPr lang="en-US" sz="2400" i="1" dirty="0"/>
              <a:t>expression</a:t>
            </a:r>
            <a:r>
              <a:rPr lang="en-US" sz="2400" dirty="0"/>
              <a:t> is equal to </a:t>
            </a:r>
            <a:r>
              <a:rPr lang="en-US" sz="2400" i="1" dirty="0"/>
              <a:t>search</a:t>
            </a:r>
            <a:r>
              <a:rPr lang="en-US" sz="2400" dirty="0"/>
              <a:t>.</a:t>
            </a:r>
          </a:p>
          <a:p>
            <a:pPr algn="just"/>
            <a:r>
              <a:rPr lang="en-US" sz="2400" i="1" dirty="0"/>
              <a:t>default</a:t>
            </a:r>
            <a:r>
              <a:rPr lang="en-US" sz="2400" dirty="0"/>
              <a:t> is optional. If no matches are found, the decode will return </a:t>
            </a:r>
            <a:r>
              <a:rPr lang="en-US" sz="2400" i="1" dirty="0"/>
              <a:t>default</a:t>
            </a:r>
            <a:r>
              <a:rPr lang="en-US" sz="2400" dirty="0"/>
              <a:t>. If </a:t>
            </a:r>
            <a:r>
              <a:rPr lang="en-US" sz="2400" i="1" dirty="0"/>
              <a:t>default</a:t>
            </a:r>
            <a:r>
              <a:rPr lang="en-US" sz="2400" dirty="0"/>
              <a:t> is omitted, then the decode statement will return null (if no matches are found).</a:t>
            </a:r>
          </a:p>
          <a:p>
            <a:pPr algn="just">
              <a:buNone/>
            </a:pPr>
            <a:endParaRPr lang="en-US" sz="2100" b="1"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pPr>
              <a:buNone/>
            </a:pPr>
            <a:r>
              <a:rPr lang="en-US" dirty="0"/>
              <a:t>SELECT </a:t>
            </a:r>
            <a:r>
              <a:rPr lang="en-US" dirty="0" err="1"/>
              <a:t>supplier_name</a:t>
            </a:r>
            <a:r>
              <a:rPr lang="en-US" dirty="0"/>
              <a:t>, </a:t>
            </a:r>
          </a:p>
          <a:p>
            <a:pPr>
              <a:buNone/>
            </a:pPr>
            <a:r>
              <a:rPr lang="en-US" dirty="0"/>
              <a:t>decode(</a:t>
            </a:r>
            <a:r>
              <a:rPr lang="en-US" dirty="0" err="1"/>
              <a:t>supplier_id</a:t>
            </a:r>
            <a:r>
              <a:rPr lang="en-US" dirty="0"/>
              <a:t>, 10000, 'IBM', </a:t>
            </a:r>
          </a:p>
          <a:p>
            <a:pPr>
              <a:buNone/>
            </a:pPr>
            <a:r>
              <a:rPr lang="en-US" dirty="0"/>
              <a:t>			           10001, 'Microsoft', </a:t>
            </a:r>
          </a:p>
          <a:p>
            <a:pPr>
              <a:buNone/>
            </a:pPr>
            <a:r>
              <a:rPr lang="en-US" dirty="0"/>
              <a:t>                                     10002, 'Hewlett Packard',                       </a:t>
            </a:r>
          </a:p>
          <a:p>
            <a:pPr>
              <a:buNone/>
            </a:pPr>
            <a:r>
              <a:rPr lang="en-US" dirty="0"/>
              <a:t>                                                  'Gateway') result </a:t>
            </a:r>
          </a:p>
          <a:p>
            <a:pPr>
              <a:buNone/>
            </a:pPr>
            <a:r>
              <a:rPr lang="en-US" dirty="0"/>
              <a:t> FROM suppliers;</a:t>
            </a:r>
          </a:p>
          <a:p>
            <a:pPr>
              <a:buNone/>
            </a:pPr>
            <a:endParaRPr lang="en-US" dirty="0"/>
          </a:p>
          <a:p>
            <a:pPr>
              <a:buNone/>
            </a:pPr>
            <a:r>
              <a:rPr lang="en-US" dirty="0"/>
              <a:t>IF </a:t>
            </a:r>
            <a:r>
              <a:rPr lang="en-US" dirty="0" err="1"/>
              <a:t>supplier_id</a:t>
            </a:r>
            <a:r>
              <a:rPr lang="en-US" dirty="0"/>
              <a:t> = 10000 THEN</a:t>
            </a:r>
            <a:br>
              <a:rPr lang="en-US" dirty="0"/>
            </a:br>
            <a:r>
              <a:rPr lang="en-US" dirty="0"/>
              <a:t>     result := 'IBM';</a:t>
            </a:r>
          </a:p>
          <a:p>
            <a:pPr>
              <a:buNone/>
            </a:pPr>
            <a:r>
              <a:rPr lang="en-US" dirty="0"/>
              <a:t>ELSIF </a:t>
            </a:r>
            <a:r>
              <a:rPr lang="en-US" dirty="0" err="1"/>
              <a:t>supplier_id</a:t>
            </a:r>
            <a:r>
              <a:rPr lang="en-US" dirty="0"/>
              <a:t> = 10001 THEN</a:t>
            </a:r>
            <a:br>
              <a:rPr lang="en-US" dirty="0"/>
            </a:br>
            <a:r>
              <a:rPr lang="en-US" dirty="0"/>
              <a:t>    result := 'Microsoft';</a:t>
            </a:r>
          </a:p>
          <a:p>
            <a:pPr>
              <a:buNone/>
            </a:pPr>
            <a:r>
              <a:rPr lang="en-US" dirty="0"/>
              <a:t>ELSIF </a:t>
            </a:r>
            <a:r>
              <a:rPr lang="en-US" dirty="0" err="1"/>
              <a:t>supplier_id</a:t>
            </a:r>
            <a:r>
              <a:rPr lang="en-US" dirty="0"/>
              <a:t> = 10002 THEN</a:t>
            </a:r>
            <a:br>
              <a:rPr lang="en-US" dirty="0"/>
            </a:br>
            <a:r>
              <a:rPr lang="en-US" dirty="0"/>
              <a:t>    result := 'Hewlett Packard';</a:t>
            </a:r>
          </a:p>
          <a:p>
            <a:pPr>
              <a:buNone/>
            </a:pPr>
            <a:r>
              <a:rPr lang="en-US" dirty="0"/>
              <a:t>ELSE</a:t>
            </a:r>
            <a:br>
              <a:rPr lang="en-US" dirty="0"/>
            </a:br>
            <a:r>
              <a:rPr lang="en-US" dirty="0"/>
              <a:t>    result := 'Gateway';</a:t>
            </a:r>
          </a:p>
          <a:p>
            <a:pPr>
              <a:buNone/>
            </a:pPr>
            <a:r>
              <a:rPr lang="en-US" dirty="0"/>
              <a:t>END IF;</a:t>
            </a:r>
          </a:p>
          <a:p>
            <a:pPr>
              <a:buNone/>
            </a:pP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90600" y="914400"/>
          <a:ext cx="2971800" cy="182880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tblGrid>
              <a:tr h="365760">
                <a:tc>
                  <a:txBody>
                    <a:bodyPr/>
                    <a:lstStyle/>
                    <a:p>
                      <a:r>
                        <a:rPr lang="en-US" dirty="0"/>
                        <a:t>Sname</a:t>
                      </a:r>
                      <a:endParaRPr lang="en-IN" dirty="0"/>
                    </a:p>
                  </a:txBody>
                  <a:tcPr/>
                </a:tc>
                <a:tc>
                  <a:txBody>
                    <a:bodyPr/>
                    <a:lstStyle/>
                    <a:p>
                      <a:r>
                        <a:rPr lang="en-US" dirty="0"/>
                        <a:t>Division</a:t>
                      </a:r>
                      <a:endParaRPr lang="en-IN" dirty="0"/>
                    </a:p>
                  </a:txBody>
                  <a:tcPr/>
                </a:tc>
                <a:extLst>
                  <a:ext uri="{0D108BD9-81ED-4DB2-BD59-A6C34878D82A}">
                    <a16:rowId xmlns:a16="http://schemas.microsoft.com/office/drawing/2014/main" val="10000"/>
                  </a:ext>
                </a:extLst>
              </a:tr>
              <a:tr h="365760">
                <a:tc>
                  <a:txBody>
                    <a:bodyPr/>
                    <a:lstStyle/>
                    <a:p>
                      <a:r>
                        <a:rPr lang="en-US" dirty="0"/>
                        <a:t>A</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1"/>
                  </a:ext>
                </a:extLst>
              </a:tr>
              <a:tr h="365760">
                <a:tc>
                  <a:txBody>
                    <a:bodyPr/>
                    <a:lstStyle/>
                    <a:p>
                      <a:r>
                        <a:rPr lang="en-US" dirty="0"/>
                        <a:t>B</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0002"/>
                  </a:ext>
                </a:extLst>
              </a:tr>
              <a:tr h="365760">
                <a:tc>
                  <a:txBody>
                    <a:bodyPr/>
                    <a:lstStyle/>
                    <a:p>
                      <a:r>
                        <a:rPr lang="en-US" dirty="0"/>
                        <a:t>C</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3"/>
                  </a:ext>
                </a:extLst>
              </a:tr>
              <a:tr h="365760">
                <a:tc>
                  <a:txBody>
                    <a:bodyPr/>
                    <a:lstStyle/>
                    <a:p>
                      <a:r>
                        <a:rPr lang="en-US" dirty="0"/>
                        <a:t>D</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990600" y="3657600"/>
          <a:ext cx="2971800" cy="182880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tblGrid>
              <a:tr h="365760">
                <a:tc>
                  <a:txBody>
                    <a:bodyPr/>
                    <a:lstStyle/>
                    <a:p>
                      <a:r>
                        <a:rPr lang="en-US" dirty="0"/>
                        <a:t>Sname</a:t>
                      </a:r>
                      <a:endParaRPr lang="en-IN" dirty="0"/>
                    </a:p>
                  </a:txBody>
                  <a:tcPr/>
                </a:tc>
                <a:tc>
                  <a:txBody>
                    <a:bodyPr/>
                    <a:lstStyle/>
                    <a:p>
                      <a:r>
                        <a:rPr lang="en-US" dirty="0"/>
                        <a:t>Division</a:t>
                      </a:r>
                      <a:endParaRPr lang="en-IN" dirty="0"/>
                    </a:p>
                  </a:txBody>
                  <a:tcPr/>
                </a:tc>
                <a:extLst>
                  <a:ext uri="{0D108BD9-81ED-4DB2-BD59-A6C34878D82A}">
                    <a16:rowId xmlns:a16="http://schemas.microsoft.com/office/drawing/2014/main" val="10000"/>
                  </a:ext>
                </a:extLst>
              </a:tr>
              <a:tr h="365760">
                <a:tc>
                  <a:txBody>
                    <a:bodyPr/>
                    <a:lstStyle/>
                    <a:p>
                      <a:r>
                        <a:rPr lang="en-US" dirty="0"/>
                        <a:t>A</a:t>
                      </a:r>
                      <a:endParaRPr lang="en-IN" dirty="0"/>
                    </a:p>
                  </a:txBody>
                  <a:tcPr/>
                </a:tc>
                <a:tc>
                  <a:txBody>
                    <a:bodyPr/>
                    <a:lstStyle/>
                    <a:p>
                      <a:r>
                        <a:rPr lang="en-US" dirty="0"/>
                        <a:t>First</a:t>
                      </a:r>
                      <a:endParaRPr lang="en-IN" dirty="0"/>
                    </a:p>
                  </a:txBody>
                  <a:tcPr/>
                </a:tc>
                <a:extLst>
                  <a:ext uri="{0D108BD9-81ED-4DB2-BD59-A6C34878D82A}">
                    <a16:rowId xmlns:a16="http://schemas.microsoft.com/office/drawing/2014/main" val="10001"/>
                  </a:ext>
                </a:extLst>
              </a:tr>
              <a:tr h="365760">
                <a:tc>
                  <a:txBody>
                    <a:bodyPr/>
                    <a:lstStyle/>
                    <a:p>
                      <a:r>
                        <a:rPr lang="en-US" dirty="0"/>
                        <a:t>B</a:t>
                      </a:r>
                      <a:endParaRPr lang="en-IN" dirty="0"/>
                    </a:p>
                  </a:txBody>
                  <a:tcPr/>
                </a:tc>
                <a:tc>
                  <a:txBody>
                    <a:bodyPr/>
                    <a:lstStyle/>
                    <a:p>
                      <a:r>
                        <a:rPr lang="en-US" dirty="0"/>
                        <a:t>Second</a:t>
                      </a:r>
                      <a:endParaRPr lang="en-IN" dirty="0"/>
                    </a:p>
                  </a:txBody>
                  <a:tcPr/>
                </a:tc>
                <a:extLst>
                  <a:ext uri="{0D108BD9-81ED-4DB2-BD59-A6C34878D82A}">
                    <a16:rowId xmlns:a16="http://schemas.microsoft.com/office/drawing/2014/main" val="10002"/>
                  </a:ext>
                </a:extLst>
              </a:tr>
              <a:tr h="365760">
                <a:tc>
                  <a:txBody>
                    <a:bodyPr/>
                    <a:lstStyle/>
                    <a:p>
                      <a:r>
                        <a:rPr lang="en-US" dirty="0"/>
                        <a:t>C</a:t>
                      </a:r>
                      <a:endParaRPr lang="en-IN" dirty="0"/>
                    </a:p>
                  </a:txBody>
                  <a:tcPr/>
                </a:tc>
                <a:tc>
                  <a:txBody>
                    <a:bodyPr/>
                    <a:lstStyle/>
                    <a:p>
                      <a:r>
                        <a:rPr lang="en-US" dirty="0"/>
                        <a:t>Third</a:t>
                      </a:r>
                      <a:endParaRPr lang="en-IN" dirty="0"/>
                    </a:p>
                  </a:txBody>
                  <a:tcPr/>
                </a:tc>
                <a:extLst>
                  <a:ext uri="{0D108BD9-81ED-4DB2-BD59-A6C34878D82A}">
                    <a16:rowId xmlns:a16="http://schemas.microsoft.com/office/drawing/2014/main" val="10003"/>
                  </a:ext>
                </a:extLst>
              </a:tr>
              <a:tr h="365760">
                <a:tc>
                  <a:txBody>
                    <a:bodyPr/>
                    <a:lstStyle/>
                    <a:p>
                      <a:r>
                        <a:rPr lang="en-US" dirty="0"/>
                        <a:t>D</a:t>
                      </a:r>
                      <a:endParaRPr lang="en-IN" dirty="0"/>
                    </a:p>
                  </a:txBody>
                  <a:tcPr/>
                </a:tc>
                <a:tc>
                  <a:txBody>
                    <a:bodyPr/>
                    <a:lstStyle/>
                    <a:p>
                      <a:r>
                        <a:rPr lang="en-US" dirty="0"/>
                        <a:t>Fail</a:t>
                      </a:r>
                      <a:endParaRPr lang="en-IN"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838200" y="304800"/>
            <a:ext cx="6248400" cy="430887"/>
          </a:xfrm>
          <a:prstGeom prst="rect">
            <a:avLst/>
          </a:prstGeom>
          <a:noFill/>
        </p:spPr>
        <p:txBody>
          <a:bodyPr wrap="square" rtlCol="0">
            <a:spAutoFit/>
          </a:bodyPr>
          <a:lstStyle/>
          <a:p>
            <a:r>
              <a:rPr lang="en-US" sz="2200" b="1" dirty="0"/>
              <a:t>The records in the table are as given below</a:t>
            </a:r>
          </a:p>
        </p:txBody>
      </p:sp>
      <p:sp>
        <p:nvSpPr>
          <p:cNvPr id="7" name="TextBox 6"/>
          <p:cNvSpPr txBox="1"/>
          <p:nvPr/>
        </p:nvSpPr>
        <p:spPr>
          <a:xfrm>
            <a:off x="304800" y="2921913"/>
            <a:ext cx="6934200" cy="430887"/>
          </a:xfrm>
          <a:prstGeom prst="rect">
            <a:avLst/>
          </a:prstGeom>
          <a:noFill/>
        </p:spPr>
        <p:txBody>
          <a:bodyPr wrap="square" rtlCol="0">
            <a:spAutoFit/>
          </a:bodyPr>
          <a:lstStyle/>
          <a:p>
            <a:r>
              <a:rPr lang="en-US" sz="2200" b="1" dirty="0"/>
              <a:t>Write the SQL query to print the result as given below</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 y="1019412"/>
            <a:ext cx="7772400" cy="2942988"/>
          </a:xfrm>
          <a:prstGeom prst="rect">
            <a:avLst/>
          </a:prstGeom>
        </p:spPr>
        <p:txBody>
          <a:bodyPr wrap="square">
            <a:spAutoFit/>
          </a:bodyPr>
          <a:lstStyle/>
          <a:p>
            <a:r>
              <a:rPr lang="en-US" sz="3000" dirty="0">
                <a:sym typeface="Wingdings" pitchFamily="2" charset="2"/>
              </a:rPr>
              <a:t>select sname, </a:t>
            </a:r>
          </a:p>
          <a:p>
            <a:r>
              <a:rPr lang="en-US" sz="3000" dirty="0">
                <a:sym typeface="Wingdings" pitchFamily="2" charset="2"/>
              </a:rPr>
              <a:t>decode(division, 1, ‘First’, </a:t>
            </a:r>
          </a:p>
          <a:p>
            <a:r>
              <a:rPr lang="en-US" sz="3000" dirty="0">
                <a:sym typeface="Wingdings" pitchFamily="2" charset="2"/>
              </a:rPr>
              <a:t>                               2, ‘Second’, </a:t>
            </a:r>
          </a:p>
          <a:p>
            <a:r>
              <a:rPr lang="en-US" sz="3000" dirty="0">
                <a:sym typeface="Wingdings" pitchFamily="2" charset="2"/>
              </a:rPr>
              <a:t>                               3, ‘Third’, </a:t>
            </a:r>
          </a:p>
          <a:p>
            <a:r>
              <a:rPr lang="en-US" sz="3000" dirty="0">
                <a:sym typeface="Wingdings" pitchFamily="2" charset="2"/>
              </a:rPr>
              <a:t>                                     ‘Fail’) </a:t>
            </a:r>
          </a:p>
          <a:p>
            <a:r>
              <a:rPr lang="en-US" sz="3000" dirty="0">
                <a:sym typeface="Wingdings" pitchFamily="2" charset="2"/>
              </a:rPr>
              <a:t>from result;</a:t>
            </a:r>
            <a:endParaRPr lang="en-US" sz="30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90600" y="914400"/>
          <a:ext cx="2971800" cy="1828800"/>
        </p:xfrm>
        <a:graphic>
          <a:graphicData uri="http://schemas.openxmlformats.org/drawingml/2006/table">
            <a:tbl>
              <a:tblPr firstRow="1" bandRow="1">
                <a:tableStyleId>{21E4AEA4-8DFA-4A89-87EB-49C32662AFE0}</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tblGrid>
              <a:tr h="365760">
                <a:tc>
                  <a:txBody>
                    <a:bodyPr/>
                    <a:lstStyle/>
                    <a:p>
                      <a:r>
                        <a:rPr lang="en-US" dirty="0"/>
                        <a:t>Sname</a:t>
                      </a:r>
                      <a:endParaRPr lang="en-IN" dirty="0"/>
                    </a:p>
                  </a:txBody>
                  <a:tcPr/>
                </a:tc>
                <a:tc>
                  <a:txBody>
                    <a:bodyPr/>
                    <a:lstStyle/>
                    <a:p>
                      <a:r>
                        <a:rPr lang="en-US" dirty="0"/>
                        <a:t>Salary</a:t>
                      </a:r>
                      <a:endParaRPr lang="en-IN" dirty="0"/>
                    </a:p>
                  </a:txBody>
                  <a:tcPr/>
                </a:tc>
                <a:extLst>
                  <a:ext uri="{0D108BD9-81ED-4DB2-BD59-A6C34878D82A}">
                    <a16:rowId xmlns:a16="http://schemas.microsoft.com/office/drawing/2014/main" val="10000"/>
                  </a:ext>
                </a:extLst>
              </a:tr>
              <a:tr h="365760">
                <a:tc>
                  <a:txBody>
                    <a:bodyPr/>
                    <a:lstStyle/>
                    <a:p>
                      <a:r>
                        <a:rPr lang="en-US" dirty="0"/>
                        <a:t>A</a:t>
                      </a:r>
                      <a:endParaRPr lang="en-IN" dirty="0"/>
                    </a:p>
                  </a:txBody>
                  <a:tcPr/>
                </a:tc>
                <a:tc>
                  <a:txBody>
                    <a:bodyPr/>
                    <a:lstStyle/>
                    <a:p>
                      <a:r>
                        <a:rPr lang="en-US" dirty="0"/>
                        <a:t>10000</a:t>
                      </a:r>
                      <a:endParaRPr lang="en-IN" dirty="0"/>
                    </a:p>
                  </a:txBody>
                  <a:tcPr/>
                </a:tc>
                <a:extLst>
                  <a:ext uri="{0D108BD9-81ED-4DB2-BD59-A6C34878D82A}">
                    <a16:rowId xmlns:a16="http://schemas.microsoft.com/office/drawing/2014/main" val="10001"/>
                  </a:ext>
                </a:extLst>
              </a:tr>
              <a:tr h="365760">
                <a:tc>
                  <a:txBody>
                    <a:bodyPr/>
                    <a:lstStyle/>
                    <a:p>
                      <a:r>
                        <a:rPr lang="en-US" dirty="0"/>
                        <a:t>B</a:t>
                      </a:r>
                      <a:endParaRPr lang="en-IN" dirty="0"/>
                    </a:p>
                  </a:txBody>
                  <a:tcPr/>
                </a:tc>
                <a:tc>
                  <a:txBody>
                    <a:bodyPr/>
                    <a:lstStyle/>
                    <a:p>
                      <a:r>
                        <a:rPr lang="en-US" dirty="0"/>
                        <a:t>5200</a:t>
                      </a:r>
                      <a:endParaRPr lang="en-IN" dirty="0"/>
                    </a:p>
                  </a:txBody>
                  <a:tcPr/>
                </a:tc>
                <a:extLst>
                  <a:ext uri="{0D108BD9-81ED-4DB2-BD59-A6C34878D82A}">
                    <a16:rowId xmlns:a16="http://schemas.microsoft.com/office/drawing/2014/main" val="10002"/>
                  </a:ext>
                </a:extLst>
              </a:tr>
              <a:tr h="365760">
                <a:tc>
                  <a:txBody>
                    <a:bodyPr/>
                    <a:lstStyle/>
                    <a:p>
                      <a:r>
                        <a:rPr lang="en-US" dirty="0"/>
                        <a:t>C</a:t>
                      </a:r>
                      <a:endParaRPr lang="en-IN" dirty="0"/>
                    </a:p>
                  </a:txBody>
                  <a:tcPr/>
                </a:tc>
                <a:tc>
                  <a:txBody>
                    <a:bodyPr/>
                    <a:lstStyle/>
                    <a:p>
                      <a:r>
                        <a:rPr lang="en-US" dirty="0"/>
                        <a:t>4500</a:t>
                      </a:r>
                      <a:endParaRPr lang="en-IN" dirty="0"/>
                    </a:p>
                  </a:txBody>
                  <a:tcPr/>
                </a:tc>
                <a:extLst>
                  <a:ext uri="{0D108BD9-81ED-4DB2-BD59-A6C34878D82A}">
                    <a16:rowId xmlns:a16="http://schemas.microsoft.com/office/drawing/2014/main" val="10003"/>
                  </a:ext>
                </a:extLst>
              </a:tr>
              <a:tr h="365760">
                <a:tc>
                  <a:txBody>
                    <a:bodyPr/>
                    <a:lstStyle/>
                    <a:p>
                      <a:r>
                        <a:rPr lang="en-US" dirty="0"/>
                        <a:t>D</a:t>
                      </a:r>
                      <a:endParaRPr lang="en-IN" dirty="0"/>
                    </a:p>
                  </a:txBody>
                  <a:tcPr/>
                </a:tc>
                <a:tc>
                  <a:txBody>
                    <a:bodyPr/>
                    <a:lstStyle/>
                    <a:p>
                      <a:r>
                        <a:rPr lang="en-US" dirty="0"/>
                        <a:t>12350</a:t>
                      </a:r>
                      <a:endParaRPr lang="en-IN"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990600" y="3657600"/>
          <a:ext cx="2971800" cy="1828800"/>
        </p:xfrm>
        <a:graphic>
          <a:graphicData uri="http://schemas.openxmlformats.org/drawingml/2006/table">
            <a:tbl>
              <a:tblPr firstRow="1" bandRow="1">
                <a:tableStyleId>{073A0DAA-6AF3-43AB-8588-CEC1D06C72B9}</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tblGrid>
              <a:tr h="365760">
                <a:tc>
                  <a:txBody>
                    <a:bodyPr/>
                    <a:lstStyle/>
                    <a:p>
                      <a:r>
                        <a:rPr lang="en-US" dirty="0"/>
                        <a:t>Sname</a:t>
                      </a:r>
                      <a:endParaRPr lang="en-IN" dirty="0"/>
                    </a:p>
                  </a:txBody>
                  <a:tcPr/>
                </a:tc>
                <a:tc>
                  <a:txBody>
                    <a:bodyPr/>
                    <a:lstStyle/>
                    <a:p>
                      <a:r>
                        <a:rPr lang="en-US" dirty="0"/>
                        <a:t>Group</a:t>
                      </a:r>
                      <a:endParaRPr lang="en-IN" dirty="0"/>
                    </a:p>
                  </a:txBody>
                  <a:tcPr/>
                </a:tc>
                <a:extLst>
                  <a:ext uri="{0D108BD9-81ED-4DB2-BD59-A6C34878D82A}">
                    <a16:rowId xmlns:a16="http://schemas.microsoft.com/office/drawing/2014/main" val="10000"/>
                  </a:ext>
                </a:extLst>
              </a:tr>
              <a:tr h="365760">
                <a:tc>
                  <a:txBody>
                    <a:bodyPr/>
                    <a:lstStyle/>
                    <a:p>
                      <a:r>
                        <a:rPr lang="en-US" dirty="0"/>
                        <a:t>A</a:t>
                      </a:r>
                      <a:endParaRPr lang="en-IN" dirty="0"/>
                    </a:p>
                  </a:txBody>
                  <a:tcPr/>
                </a:tc>
                <a:tc>
                  <a:txBody>
                    <a:bodyPr/>
                    <a:lstStyle/>
                    <a:p>
                      <a:r>
                        <a:rPr lang="en-US" dirty="0"/>
                        <a:t>HI</a:t>
                      </a:r>
                      <a:endParaRPr lang="en-IN" dirty="0"/>
                    </a:p>
                  </a:txBody>
                  <a:tcPr/>
                </a:tc>
                <a:extLst>
                  <a:ext uri="{0D108BD9-81ED-4DB2-BD59-A6C34878D82A}">
                    <a16:rowId xmlns:a16="http://schemas.microsoft.com/office/drawing/2014/main" val="10001"/>
                  </a:ext>
                </a:extLst>
              </a:tr>
              <a:tr h="365760">
                <a:tc>
                  <a:txBody>
                    <a:bodyPr/>
                    <a:lstStyle/>
                    <a:p>
                      <a:r>
                        <a:rPr lang="en-US" dirty="0"/>
                        <a:t>B</a:t>
                      </a:r>
                      <a:endParaRPr lang="en-IN" dirty="0"/>
                    </a:p>
                  </a:txBody>
                  <a:tcPr/>
                </a:tc>
                <a:tc>
                  <a:txBody>
                    <a:bodyPr/>
                    <a:lstStyle/>
                    <a:p>
                      <a:r>
                        <a:rPr lang="en-US" dirty="0"/>
                        <a:t>MI</a:t>
                      </a:r>
                      <a:endParaRPr lang="en-IN" dirty="0"/>
                    </a:p>
                  </a:txBody>
                  <a:tcPr/>
                </a:tc>
                <a:extLst>
                  <a:ext uri="{0D108BD9-81ED-4DB2-BD59-A6C34878D82A}">
                    <a16:rowId xmlns:a16="http://schemas.microsoft.com/office/drawing/2014/main" val="10002"/>
                  </a:ext>
                </a:extLst>
              </a:tr>
              <a:tr h="365760">
                <a:tc>
                  <a:txBody>
                    <a:bodyPr/>
                    <a:lstStyle/>
                    <a:p>
                      <a:r>
                        <a:rPr lang="en-US" dirty="0"/>
                        <a:t>C</a:t>
                      </a:r>
                      <a:endParaRPr lang="en-IN" dirty="0"/>
                    </a:p>
                  </a:txBody>
                  <a:tcPr/>
                </a:tc>
                <a:tc>
                  <a:txBody>
                    <a:bodyPr/>
                    <a:lstStyle/>
                    <a:p>
                      <a:r>
                        <a:rPr lang="en-US" dirty="0"/>
                        <a:t>LI</a:t>
                      </a:r>
                      <a:endParaRPr lang="en-IN" dirty="0"/>
                    </a:p>
                  </a:txBody>
                  <a:tcPr/>
                </a:tc>
                <a:extLst>
                  <a:ext uri="{0D108BD9-81ED-4DB2-BD59-A6C34878D82A}">
                    <a16:rowId xmlns:a16="http://schemas.microsoft.com/office/drawing/2014/main" val="10003"/>
                  </a:ext>
                </a:extLst>
              </a:tr>
              <a:tr h="365760">
                <a:tc>
                  <a:txBody>
                    <a:bodyPr/>
                    <a:lstStyle/>
                    <a:p>
                      <a:r>
                        <a:rPr lang="en-US" dirty="0"/>
                        <a:t>D</a:t>
                      </a:r>
                      <a:endParaRPr lang="en-IN" dirty="0"/>
                    </a:p>
                  </a:txBody>
                  <a:tcPr/>
                </a:tc>
                <a:tc>
                  <a:txBody>
                    <a:bodyPr/>
                    <a:lstStyle/>
                    <a:p>
                      <a:r>
                        <a:rPr lang="en-US" dirty="0"/>
                        <a:t>HI</a:t>
                      </a:r>
                      <a:endParaRPr lang="en-IN"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838200" y="304800"/>
            <a:ext cx="6248400" cy="430887"/>
          </a:xfrm>
          <a:prstGeom prst="rect">
            <a:avLst/>
          </a:prstGeom>
          <a:noFill/>
        </p:spPr>
        <p:txBody>
          <a:bodyPr wrap="square" rtlCol="0">
            <a:spAutoFit/>
          </a:bodyPr>
          <a:lstStyle/>
          <a:p>
            <a:r>
              <a:rPr lang="en-US" sz="2200" b="1" dirty="0"/>
              <a:t>The records in the table are as given below</a:t>
            </a:r>
          </a:p>
        </p:txBody>
      </p:sp>
      <p:sp>
        <p:nvSpPr>
          <p:cNvPr id="7" name="TextBox 6"/>
          <p:cNvSpPr txBox="1"/>
          <p:nvPr/>
        </p:nvSpPr>
        <p:spPr>
          <a:xfrm>
            <a:off x="304800" y="2921913"/>
            <a:ext cx="6934200" cy="430887"/>
          </a:xfrm>
          <a:prstGeom prst="rect">
            <a:avLst/>
          </a:prstGeom>
          <a:noFill/>
        </p:spPr>
        <p:txBody>
          <a:bodyPr wrap="square" rtlCol="0">
            <a:spAutoFit/>
          </a:bodyPr>
          <a:lstStyle/>
          <a:p>
            <a:r>
              <a:rPr lang="en-US" sz="2200" b="1" dirty="0"/>
              <a:t>Write the SQL query to print the result as given below</a:t>
            </a:r>
          </a:p>
        </p:txBody>
      </p:sp>
      <p:sp>
        <p:nvSpPr>
          <p:cNvPr id="8" name="TextBox 7"/>
          <p:cNvSpPr txBox="1"/>
          <p:nvPr/>
        </p:nvSpPr>
        <p:spPr>
          <a:xfrm>
            <a:off x="4572000" y="3657600"/>
            <a:ext cx="3810000" cy="1200329"/>
          </a:xfrm>
          <a:prstGeom prst="rect">
            <a:avLst/>
          </a:prstGeom>
          <a:noFill/>
        </p:spPr>
        <p:txBody>
          <a:bodyPr wrap="square" rtlCol="0">
            <a:spAutoFit/>
          </a:bodyPr>
          <a:lstStyle/>
          <a:p>
            <a:r>
              <a:rPr lang="en-US" b="1" dirty="0"/>
              <a:t>Rule is</a:t>
            </a:r>
          </a:p>
          <a:p>
            <a:r>
              <a:rPr lang="en-US" b="1" dirty="0"/>
              <a:t>If salary &lt; 5000     - 	LI</a:t>
            </a:r>
          </a:p>
          <a:p>
            <a:r>
              <a:rPr lang="en-US" b="1" dirty="0"/>
              <a:t>If salary &gt;= 5000  &amp;&amp;  &lt; 10000     -  MI</a:t>
            </a:r>
          </a:p>
          <a:p>
            <a:r>
              <a:rPr lang="en-US" b="1" dirty="0"/>
              <a:t>If salary &gt;= 10000     -  HI</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Select </a:t>
            </a:r>
            <a:r>
              <a:rPr lang="en-US" dirty="0" err="1"/>
              <a:t>sname</a:t>
            </a:r>
            <a:r>
              <a:rPr lang="en-US" dirty="0"/>
              <a:t>,</a:t>
            </a:r>
          </a:p>
          <a:p>
            <a:pPr>
              <a:buNone/>
            </a:pPr>
            <a:r>
              <a:rPr lang="en-US" dirty="0"/>
              <a:t>Decode(salary</a:t>
            </a:r>
            <a:r>
              <a:rPr lang="en-US"/>
              <a:t>, salary&lt;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b="1" dirty="0">
                <a:solidFill>
                  <a:srgbClr val="FF0000"/>
                </a:solidFill>
              </a:rPr>
              <a:t>Creating and Managing Tables</a:t>
            </a:r>
            <a:endParaRPr lang="en-US" dirty="0">
              <a:solidFill>
                <a:srgbClr val="FF0000"/>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dirty="0"/>
              <a:t>Lab Assignment</a:t>
            </a:r>
            <a:endParaRPr lang="en-IN" dirty="0"/>
          </a:p>
        </p:txBody>
      </p:sp>
      <p:graphicFrame>
        <p:nvGraphicFramePr>
          <p:cNvPr id="4" name="Content Placeholder 3"/>
          <p:cNvGraphicFramePr>
            <a:graphicFrameLocks noGrp="1"/>
          </p:cNvGraphicFramePr>
          <p:nvPr>
            <p:ph idx="1"/>
          </p:nvPr>
        </p:nvGraphicFramePr>
        <p:xfrm>
          <a:off x="2286000" y="990600"/>
          <a:ext cx="3962400" cy="21945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342900">
                <a:tc>
                  <a:txBody>
                    <a:bodyPr/>
                    <a:lstStyle/>
                    <a:p>
                      <a:r>
                        <a:rPr lang="en-US" dirty="0"/>
                        <a:t>Sname</a:t>
                      </a:r>
                      <a:endParaRPr lang="en-IN" dirty="0"/>
                    </a:p>
                  </a:txBody>
                  <a:tcPr/>
                </a:tc>
                <a:tc>
                  <a:txBody>
                    <a:bodyPr/>
                    <a:lstStyle/>
                    <a:p>
                      <a:r>
                        <a:rPr lang="en-US" dirty="0"/>
                        <a:t>Marks</a:t>
                      </a:r>
                      <a:endParaRPr lang="en-IN" dirty="0"/>
                    </a:p>
                  </a:txBody>
                  <a:tcPr/>
                </a:tc>
                <a:extLst>
                  <a:ext uri="{0D108BD9-81ED-4DB2-BD59-A6C34878D82A}">
                    <a16:rowId xmlns:a16="http://schemas.microsoft.com/office/drawing/2014/main" val="10000"/>
                  </a:ext>
                </a:extLst>
              </a:tr>
              <a:tr h="342900">
                <a:tc>
                  <a:txBody>
                    <a:bodyPr/>
                    <a:lstStyle/>
                    <a:p>
                      <a:r>
                        <a:rPr lang="en-US" dirty="0"/>
                        <a:t>Raj</a:t>
                      </a:r>
                      <a:endParaRPr lang="en-IN" dirty="0"/>
                    </a:p>
                  </a:txBody>
                  <a:tcPr/>
                </a:tc>
                <a:tc>
                  <a:txBody>
                    <a:bodyPr/>
                    <a:lstStyle/>
                    <a:p>
                      <a:r>
                        <a:rPr lang="en-US" dirty="0"/>
                        <a:t>65</a:t>
                      </a:r>
                      <a:endParaRPr lang="en-IN" dirty="0"/>
                    </a:p>
                  </a:txBody>
                  <a:tcPr/>
                </a:tc>
                <a:extLst>
                  <a:ext uri="{0D108BD9-81ED-4DB2-BD59-A6C34878D82A}">
                    <a16:rowId xmlns:a16="http://schemas.microsoft.com/office/drawing/2014/main" val="10001"/>
                  </a:ext>
                </a:extLst>
              </a:tr>
              <a:tr h="342900">
                <a:tc>
                  <a:txBody>
                    <a:bodyPr/>
                    <a:lstStyle/>
                    <a:p>
                      <a:r>
                        <a:rPr lang="en-US" dirty="0" err="1"/>
                        <a:t>Amit</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10002"/>
                  </a:ext>
                </a:extLst>
              </a:tr>
              <a:tr h="342900">
                <a:tc>
                  <a:txBody>
                    <a:bodyPr/>
                    <a:lstStyle/>
                    <a:p>
                      <a:r>
                        <a:rPr lang="en-US" dirty="0"/>
                        <a:t>Sanjay</a:t>
                      </a:r>
                      <a:endParaRPr lang="en-IN" dirty="0"/>
                    </a:p>
                  </a:txBody>
                  <a:tcPr/>
                </a:tc>
                <a:tc>
                  <a:txBody>
                    <a:bodyPr/>
                    <a:lstStyle/>
                    <a:p>
                      <a:r>
                        <a:rPr lang="en-US" dirty="0"/>
                        <a:t>45</a:t>
                      </a:r>
                      <a:endParaRPr lang="en-IN" dirty="0"/>
                    </a:p>
                  </a:txBody>
                  <a:tcPr/>
                </a:tc>
                <a:extLst>
                  <a:ext uri="{0D108BD9-81ED-4DB2-BD59-A6C34878D82A}">
                    <a16:rowId xmlns:a16="http://schemas.microsoft.com/office/drawing/2014/main" val="10003"/>
                  </a:ext>
                </a:extLst>
              </a:tr>
              <a:tr h="342900">
                <a:tc>
                  <a:txBody>
                    <a:bodyPr/>
                    <a:lstStyle/>
                    <a:p>
                      <a:r>
                        <a:rPr lang="en-US" dirty="0" err="1"/>
                        <a:t>Rohit</a:t>
                      </a:r>
                      <a:endParaRPr lang="en-IN" dirty="0"/>
                    </a:p>
                  </a:txBody>
                  <a:tcPr/>
                </a:tc>
                <a:tc>
                  <a:txBody>
                    <a:bodyPr/>
                    <a:lstStyle/>
                    <a:p>
                      <a:r>
                        <a:rPr lang="en-US" dirty="0"/>
                        <a:t>40</a:t>
                      </a:r>
                      <a:endParaRPr lang="en-IN" dirty="0"/>
                    </a:p>
                  </a:txBody>
                  <a:tcPr/>
                </a:tc>
                <a:extLst>
                  <a:ext uri="{0D108BD9-81ED-4DB2-BD59-A6C34878D82A}">
                    <a16:rowId xmlns:a16="http://schemas.microsoft.com/office/drawing/2014/main" val="10004"/>
                  </a:ext>
                </a:extLst>
              </a:tr>
              <a:tr h="342900">
                <a:tc>
                  <a:txBody>
                    <a:bodyPr/>
                    <a:lstStyle/>
                    <a:p>
                      <a:r>
                        <a:rPr lang="en-US" dirty="0"/>
                        <a:t>Anil</a:t>
                      </a:r>
                      <a:endParaRPr lang="en-IN" dirty="0"/>
                    </a:p>
                  </a:txBody>
                  <a:tcPr/>
                </a:tc>
                <a:tc>
                  <a:txBody>
                    <a:bodyPr/>
                    <a:lstStyle/>
                    <a:p>
                      <a:r>
                        <a:rPr lang="en-US" dirty="0"/>
                        <a:t>35</a:t>
                      </a:r>
                      <a:endParaRPr lang="en-IN" dirty="0"/>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762000" y="3352800"/>
            <a:ext cx="8153400" cy="646331"/>
          </a:xfrm>
          <a:prstGeom prst="rect">
            <a:avLst/>
          </a:prstGeom>
          <a:noFill/>
        </p:spPr>
        <p:txBody>
          <a:bodyPr wrap="square" rtlCol="0">
            <a:spAutoFit/>
          </a:bodyPr>
          <a:lstStyle/>
          <a:p>
            <a:r>
              <a:rPr lang="en-US" b="1" dirty="0"/>
              <a:t>O/P1: Pass marks are 35.</a:t>
            </a:r>
          </a:p>
          <a:p>
            <a:r>
              <a:rPr lang="en-US" b="1" dirty="0"/>
              <a:t>O/P2: 1</a:t>
            </a:r>
            <a:r>
              <a:rPr lang="en-US" b="1" baseline="30000" dirty="0"/>
              <a:t>st</a:t>
            </a:r>
            <a:r>
              <a:rPr lang="en-US" b="1" dirty="0"/>
              <a:t>- &gt;=60, 2</a:t>
            </a:r>
            <a:r>
              <a:rPr lang="en-US" b="1" baseline="30000" dirty="0"/>
              <a:t>nd</a:t>
            </a:r>
            <a:r>
              <a:rPr lang="en-US" b="1" dirty="0"/>
              <a:t>-&lt;60- &gt;=45, 3</a:t>
            </a:r>
            <a:r>
              <a:rPr lang="en-US" b="1" baseline="30000" dirty="0"/>
              <a:t>rd</a:t>
            </a:r>
            <a:r>
              <a:rPr lang="en-US" b="1" dirty="0"/>
              <a:t>-&lt;45- &gt;=35, Fail- &lt;35.</a:t>
            </a:r>
            <a:endParaRPr lang="en-IN" b="1" dirty="0"/>
          </a:p>
        </p:txBody>
      </p:sp>
      <p:graphicFrame>
        <p:nvGraphicFramePr>
          <p:cNvPr id="6" name="Table 5"/>
          <p:cNvGraphicFramePr>
            <a:graphicFrameLocks noGrp="1"/>
          </p:cNvGraphicFramePr>
          <p:nvPr/>
        </p:nvGraphicFramePr>
        <p:xfrm>
          <a:off x="914400" y="4267200"/>
          <a:ext cx="3352800" cy="22250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70840">
                <a:tc>
                  <a:txBody>
                    <a:bodyPr/>
                    <a:lstStyle/>
                    <a:p>
                      <a:r>
                        <a:rPr lang="en-US" dirty="0"/>
                        <a:t>Sname</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10000"/>
                  </a:ext>
                </a:extLst>
              </a:tr>
              <a:tr h="370840">
                <a:tc>
                  <a:txBody>
                    <a:bodyPr/>
                    <a:lstStyle/>
                    <a:p>
                      <a:r>
                        <a:rPr lang="en-US" dirty="0"/>
                        <a:t>Raj</a:t>
                      </a:r>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10001"/>
                  </a:ext>
                </a:extLst>
              </a:tr>
              <a:tr h="370840">
                <a:tc>
                  <a:txBody>
                    <a:bodyPr/>
                    <a:lstStyle/>
                    <a:p>
                      <a:r>
                        <a:rPr lang="en-US" dirty="0" err="1"/>
                        <a:t>Amit</a:t>
                      </a:r>
                      <a:endParaRPr lang="en-IN" dirty="0"/>
                    </a:p>
                  </a:txBody>
                  <a:tcPr/>
                </a:tc>
                <a:tc>
                  <a:txBody>
                    <a:bodyPr/>
                    <a:lstStyle/>
                    <a:p>
                      <a:r>
                        <a:rPr lang="en-US" dirty="0"/>
                        <a:t>Fail</a:t>
                      </a:r>
                      <a:endParaRPr lang="en-IN" dirty="0"/>
                    </a:p>
                  </a:txBody>
                  <a:tcPr/>
                </a:tc>
                <a:extLst>
                  <a:ext uri="{0D108BD9-81ED-4DB2-BD59-A6C34878D82A}">
                    <a16:rowId xmlns:a16="http://schemas.microsoft.com/office/drawing/2014/main" val="10002"/>
                  </a:ext>
                </a:extLst>
              </a:tr>
              <a:tr h="370840">
                <a:tc>
                  <a:txBody>
                    <a:bodyPr/>
                    <a:lstStyle/>
                    <a:p>
                      <a:r>
                        <a:rPr lang="en-US" dirty="0"/>
                        <a:t>Sanjay</a:t>
                      </a:r>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10003"/>
                  </a:ext>
                </a:extLst>
              </a:tr>
              <a:tr h="370840">
                <a:tc>
                  <a:txBody>
                    <a:bodyPr/>
                    <a:lstStyle/>
                    <a:p>
                      <a:r>
                        <a:rPr lang="en-US" dirty="0" err="1"/>
                        <a:t>Rohit</a:t>
                      </a:r>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10004"/>
                  </a:ext>
                </a:extLst>
              </a:tr>
              <a:tr h="370840">
                <a:tc>
                  <a:txBody>
                    <a:bodyPr/>
                    <a:lstStyle/>
                    <a:p>
                      <a:r>
                        <a:rPr lang="en-US" dirty="0"/>
                        <a:t>Anil</a:t>
                      </a:r>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4876800" y="4275160"/>
          <a:ext cx="3352800" cy="22250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70840">
                <a:tc>
                  <a:txBody>
                    <a:bodyPr/>
                    <a:lstStyle/>
                    <a:p>
                      <a:r>
                        <a:rPr lang="en-US" dirty="0"/>
                        <a:t>Sname</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10000"/>
                  </a:ext>
                </a:extLst>
              </a:tr>
              <a:tr h="370840">
                <a:tc>
                  <a:txBody>
                    <a:bodyPr/>
                    <a:lstStyle/>
                    <a:p>
                      <a:r>
                        <a:rPr lang="en-US" dirty="0"/>
                        <a:t>Raj</a:t>
                      </a:r>
                      <a:endParaRPr lang="en-IN" dirty="0"/>
                    </a:p>
                  </a:txBody>
                  <a:tcPr/>
                </a:tc>
                <a:tc>
                  <a:txBody>
                    <a:bodyPr/>
                    <a:lstStyle/>
                    <a:p>
                      <a:r>
                        <a:rPr lang="en-US" dirty="0"/>
                        <a:t>First</a:t>
                      </a:r>
                      <a:endParaRPr lang="en-IN" dirty="0"/>
                    </a:p>
                  </a:txBody>
                  <a:tcPr/>
                </a:tc>
                <a:extLst>
                  <a:ext uri="{0D108BD9-81ED-4DB2-BD59-A6C34878D82A}">
                    <a16:rowId xmlns:a16="http://schemas.microsoft.com/office/drawing/2014/main" val="10001"/>
                  </a:ext>
                </a:extLst>
              </a:tr>
              <a:tr h="370840">
                <a:tc>
                  <a:txBody>
                    <a:bodyPr/>
                    <a:lstStyle/>
                    <a:p>
                      <a:r>
                        <a:rPr lang="en-US" dirty="0" err="1"/>
                        <a:t>Amit</a:t>
                      </a:r>
                      <a:endParaRPr lang="en-IN" dirty="0"/>
                    </a:p>
                  </a:txBody>
                  <a:tcPr/>
                </a:tc>
                <a:tc>
                  <a:txBody>
                    <a:bodyPr/>
                    <a:lstStyle/>
                    <a:p>
                      <a:r>
                        <a:rPr lang="en-US" dirty="0"/>
                        <a:t>Fail</a:t>
                      </a:r>
                      <a:endParaRPr lang="en-IN" dirty="0"/>
                    </a:p>
                  </a:txBody>
                  <a:tcPr/>
                </a:tc>
                <a:extLst>
                  <a:ext uri="{0D108BD9-81ED-4DB2-BD59-A6C34878D82A}">
                    <a16:rowId xmlns:a16="http://schemas.microsoft.com/office/drawing/2014/main" val="10002"/>
                  </a:ext>
                </a:extLst>
              </a:tr>
              <a:tr h="370840">
                <a:tc>
                  <a:txBody>
                    <a:bodyPr/>
                    <a:lstStyle/>
                    <a:p>
                      <a:r>
                        <a:rPr lang="en-US" dirty="0"/>
                        <a:t>Sanjay</a:t>
                      </a:r>
                      <a:endParaRPr lang="en-IN" dirty="0"/>
                    </a:p>
                  </a:txBody>
                  <a:tcPr/>
                </a:tc>
                <a:tc>
                  <a:txBody>
                    <a:bodyPr/>
                    <a:lstStyle/>
                    <a:p>
                      <a:r>
                        <a:rPr lang="en-US" dirty="0"/>
                        <a:t>Second</a:t>
                      </a:r>
                      <a:endParaRPr lang="en-IN" dirty="0"/>
                    </a:p>
                  </a:txBody>
                  <a:tcPr/>
                </a:tc>
                <a:extLst>
                  <a:ext uri="{0D108BD9-81ED-4DB2-BD59-A6C34878D82A}">
                    <a16:rowId xmlns:a16="http://schemas.microsoft.com/office/drawing/2014/main" val="10003"/>
                  </a:ext>
                </a:extLst>
              </a:tr>
              <a:tr h="370840">
                <a:tc>
                  <a:txBody>
                    <a:bodyPr/>
                    <a:lstStyle/>
                    <a:p>
                      <a:r>
                        <a:rPr lang="en-US" dirty="0" err="1"/>
                        <a:t>Rohit</a:t>
                      </a:r>
                      <a:endParaRPr lang="en-IN" dirty="0"/>
                    </a:p>
                  </a:txBody>
                  <a:tcPr/>
                </a:tc>
                <a:tc>
                  <a:txBody>
                    <a:bodyPr/>
                    <a:lstStyle/>
                    <a:p>
                      <a:r>
                        <a:rPr lang="en-US" dirty="0"/>
                        <a:t>Third</a:t>
                      </a:r>
                      <a:endParaRPr lang="en-IN" dirty="0"/>
                    </a:p>
                  </a:txBody>
                  <a:tcPr/>
                </a:tc>
                <a:extLst>
                  <a:ext uri="{0D108BD9-81ED-4DB2-BD59-A6C34878D82A}">
                    <a16:rowId xmlns:a16="http://schemas.microsoft.com/office/drawing/2014/main" val="10004"/>
                  </a:ext>
                </a:extLst>
              </a:tr>
              <a:tr h="370840">
                <a:tc>
                  <a:txBody>
                    <a:bodyPr/>
                    <a:lstStyle/>
                    <a:p>
                      <a:r>
                        <a:rPr lang="en-US" dirty="0"/>
                        <a:t>Anil</a:t>
                      </a:r>
                      <a:endParaRPr lang="en-IN" dirty="0"/>
                    </a:p>
                  </a:txBody>
                  <a:tcPr/>
                </a:tc>
                <a:tc>
                  <a:txBody>
                    <a:bodyPr/>
                    <a:lstStyle/>
                    <a:p>
                      <a:r>
                        <a:rPr lang="en-US" dirty="0"/>
                        <a:t>Third</a:t>
                      </a:r>
                      <a:endParaRPr lang="en-IN" dirty="0"/>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1981200" y="3962400"/>
            <a:ext cx="914400" cy="369332"/>
          </a:xfrm>
          <a:prstGeom prst="rect">
            <a:avLst/>
          </a:prstGeom>
          <a:noFill/>
        </p:spPr>
        <p:txBody>
          <a:bodyPr wrap="square" rtlCol="0">
            <a:spAutoFit/>
          </a:bodyPr>
          <a:lstStyle/>
          <a:p>
            <a:r>
              <a:rPr lang="en-US" b="1" dirty="0"/>
              <a:t>O/P -1</a:t>
            </a:r>
            <a:endParaRPr lang="en-IN" b="1" dirty="0"/>
          </a:p>
        </p:txBody>
      </p:sp>
      <p:sp>
        <p:nvSpPr>
          <p:cNvPr id="9" name="TextBox 8"/>
          <p:cNvSpPr txBox="1"/>
          <p:nvPr/>
        </p:nvSpPr>
        <p:spPr>
          <a:xfrm>
            <a:off x="6248400" y="3886200"/>
            <a:ext cx="914400" cy="369332"/>
          </a:xfrm>
          <a:prstGeom prst="rect">
            <a:avLst/>
          </a:prstGeom>
          <a:noFill/>
        </p:spPr>
        <p:txBody>
          <a:bodyPr wrap="square" rtlCol="0">
            <a:spAutoFit/>
          </a:bodyPr>
          <a:lstStyle/>
          <a:p>
            <a:r>
              <a:rPr lang="en-US" b="1" dirty="0"/>
              <a:t>O/P -2</a:t>
            </a:r>
            <a:endParaRPr lang="en-IN" b="1"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4000" dirty="0"/>
              <a:t>Lab Exercise</a:t>
            </a:r>
          </a:p>
        </p:txBody>
      </p:sp>
      <p:graphicFrame>
        <p:nvGraphicFramePr>
          <p:cNvPr id="4" name="Content Placeholder 3"/>
          <p:cNvGraphicFramePr>
            <a:graphicFrameLocks noGrp="1"/>
          </p:cNvGraphicFramePr>
          <p:nvPr>
            <p:ph idx="1"/>
          </p:nvPr>
        </p:nvGraphicFramePr>
        <p:xfrm>
          <a:off x="457200" y="1143000"/>
          <a:ext cx="8229600" cy="1483360"/>
        </p:xfrm>
        <a:graphic>
          <a:graphicData uri="http://schemas.openxmlformats.org/drawingml/2006/table">
            <a:tbl>
              <a:tblPr firstRow="1" bandRow="1">
                <a:tableStyleId>{21E4AEA4-8DFA-4A89-87EB-49C32662AFE0}</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en-US" dirty="0"/>
                        <a:t>EMP_ID</a:t>
                      </a:r>
                    </a:p>
                  </a:txBody>
                  <a:tcPr/>
                </a:tc>
                <a:tc>
                  <a:txBody>
                    <a:bodyPr/>
                    <a:lstStyle/>
                    <a:p>
                      <a:r>
                        <a:rPr lang="en-US" dirty="0"/>
                        <a:t>F_NAME</a:t>
                      </a:r>
                    </a:p>
                  </a:txBody>
                  <a:tcPr/>
                </a:tc>
                <a:tc>
                  <a:txBody>
                    <a:bodyPr/>
                    <a:lstStyle/>
                    <a:p>
                      <a:r>
                        <a:rPr lang="en-US" dirty="0"/>
                        <a:t>M_NAME</a:t>
                      </a:r>
                    </a:p>
                  </a:txBody>
                  <a:tcPr/>
                </a:tc>
                <a:tc>
                  <a:txBody>
                    <a:bodyPr/>
                    <a:lstStyle/>
                    <a:p>
                      <a:r>
                        <a:rPr lang="en-US" dirty="0"/>
                        <a:t>L_NAME</a:t>
                      </a:r>
                    </a:p>
                  </a:txBody>
                  <a:tcPr/>
                </a:tc>
                <a:tc>
                  <a:txBody>
                    <a:bodyPr/>
                    <a:lstStyle/>
                    <a:p>
                      <a:r>
                        <a:rPr lang="en-US" dirty="0"/>
                        <a:t>JOB_ID</a:t>
                      </a:r>
                    </a:p>
                  </a:txBody>
                  <a:tcPr/>
                </a:tc>
                <a:extLst>
                  <a:ext uri="{0D108BD9-81ED-4DB2-BD59-A6C34878D82A}">
                    <a16:rowId xmlns:a16="http://schemas.microsoft.com/office/drawing/2014/main" val="10000"/>
                  </a:ext>
                </a:extLst>
              </a:tr>
              <a:tr h="370840">
                <a:tc>
                  <a:txBody>
                    <a:bodyPr/>
                    <a:lstStyle/>
                    <a:p>
                      <a:r>
                        <a:rPr lang="en-US" dirty="0"/>
                        <a:t>E1</a:t>
                      </a:r>
                    </a:p>
                  </a:txBody>
                  <a:tcPr/>
                </a:tc>
                <a:tc>
                  <a:txBody>
                    <a:bodyPr/>
                    <a:lstStyle/>
                    <a:p>
                      <a:r>
                        <a:rPr lang="en-US" dirty="0" err="1"/>
                        <a:t>Rohan</a:t>
                      </a:r>
                      <a:endParaRPr lang="en-US" dirty="0"/>
                    </a:p>
                  </a:txBody>
                  <a:tcPr/>
                </a:tc>
                <a:tc>
                  <a:txBody>
                    <a:bodyPr/>
                    <a:lstStyle/>
                    <a:p>
                      <a:r>
                        <a:rPr lang="en-US" dirty="0"/>
                        <a:t>Prasad</a:t>
                      </a:r>
                    </a:p>
                  </a:txBody>
                  <a:tcPr/>
                </a:tc>
                <a:tc>
                  <a:txBody>
                    <a:bodyPr/>
                    <a:lstStyle/>
                    <a:p>
                      <a:r>
                        <a:rPr lang="en-US" dirty="0"/>
                        <a:t>Sharma</a:t>
                      </a:r>
                    </a:p>
                  </a:txBody>
                  <a:tcPr/>
                </a:tc>
                <a:tc>
                  <a:txBody>
                    <a:bodyPr/>
                    <a:lstStyle/>
                    <a:p>
                      <a:r>
                        <a:rPr lang="en-US" dirty="0" err="1"/>
                        <a:t>Sa_REP</a:t>
                      </a:r>
                      <a:endParaRPr lang="en-US" dirty="0"/>
                    </a:p>
                  </a:txBody>
                  <a:tcPr/>
                </a:tc>
                <a:extLst>
                  <a:ext uri="{0D108BD9-81ED-4DB2-BD59-A6C34878D82A}">
                    <a16:rowId xmlns:a16="http://schemas.microsoft.com/office/drawing/2014/main" val="10001"/>
                  </a:ext>
                </a:extLst>
              </a:tr>
              <a:tr h="370840">
                <a:tc>
                  <a:txBody>
                    <a:bodyPr/>
                    <a:lstStyle/>
                    <a:p>
                      <a:r>
                        <a:rPr lang="en-US" dirty="0"/>
                        <a:t>E2</a:t>
                      </a:r>
                    </a:p>
                  </a:txBody>
                  <a:tcPr/>
                </a:tc>
                <a:tc>
                  <a:txBody>
                    <a:bodyPr/>
                    <a:lstStyle/>
                    <a:p>
                      <a:r>
                        <a:rPr lang="en-US" dirty="0" err="1"/>
                        <a:t>Jeetndra</a:t>
                      </a:r>
                      <a:endParaRPr lang="en-US" dirty="0"/>
                    </a:p>
                  </a:txBody>
                  <a:tcPr/>
                </a:tc>
                <a:tc>
                  <a:txBody>
                    <a:bodyPr/>
                    <a:lstStyle/>
                    <a:p>
                      <a:endParaRPr lang="en-US" dirty="0"/>
                    </a:p>
                  </a:txBody>
                  <a:tcPr/>
                </a:tc>
                <a:tc>
                  <a:txBody>
                    <a:bodyPr/>
                    <a:lstStyle/>
                    <a:p>
                      <a:r>
                        <a:rPr lang="en-US" dirty="0" err="1"/>
                        <a:t>Tiwari</a:t>
                      </a:r>
                      <a:endParaRPr lang="en-US" dirty="0"/>
                    </a:p>
                  </a:txBody>
                  <a:tcPr/>
                </a:tc>
                <a:tc>
                  <a:txBody>
                    <a:bodyPr/>
                    <a:lstStyle/>
                    <a:p>
                      <a:r>
                        <a:rPr lang="en-US" dirty="0" err="1"/>
                        <a:t>Mk_REP</a:t>
                      </a:r>
                      <a:endParaRPr lang="en-US" dirty="0"/>
                    </a:p>
                  </a:txBody>
                  <a:tcPr/>
                </a:tc>
                <a:extLst>
                  <a:ext uri="{0D108BD9-81ED-4DB2-BD59-A6C34878D82A}">
                    <a16:rowId xmlns:a16="http://schemas.microsoft.com/office/drawing/2014/main" val="10002"/>
                  </a:ext>
                </a:extLst>
              </a:tr>
              <a:tr h="370840">
                <a:tc>
                  <a:txBody>
                    <a:bodyPr/>
                    <a:lstStyle/>
                    <a:p>
                      <a:r>
                        <a:rPr lang="en-US" dirty="0"/>
                        <a:t>E3</a:t>
                      </a:r>
                    </a:p>
                  </a:txBody>
                  <a:tcPr/>
                </a:tc>
                <a:tc>
                  <a:txBody>
                    <a:bodyPr/>
                    <a:lstStyle/>
                    <a:p>
                      <a:r>
                        <a:rPr lang="en-US" dirty="0" err="1"/>
                        <a:t>Reena</a:t>
                      </a:r>
                      <a:endParaRPr lang="en-US" dirty="0"/>
                    </a:p>
                  </a:txBody>
                  <a:tcPr/>
                </a:tc>
                <a:tc>
                  <a:txBody>
                    <a:bodyPr/>
                    <a:lstStyle/>
                    <a:p>
                      <a:endParaRPr lang="en-US" dirty="0"/>
                    </a:p>
                  </a:txBody>
                  <a:tcPr/>
                </a:tc>
                <a:tc>
                  <a:txBody>
                    <a:bodyPr/>
                    <a:lstStyle/>
                    <a:p>
                      <a:r>
                        <a:rPr lang="en-US" dirty="0"/>
                        <a:t>Singh</a:t>
                      </a:r>
                    </a:p>
                  </a:txBody>
                  <a:tcPr/>
                </a:tc>
                <a:tc>
                  <a:txBody>
                    <a:bodyPr/>
                    <a:lstStyle/>
                    <a:p>
                      <a:r>
                        <a:rPr lang="en-US" dirty="0"/>
                        <a:t>Mgr</a:t>
                      </a: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457200" y="3754120"/>
          <a:ext cx="8001000" cy="1112520"/>
        </p:xfrm>
        <a:graphic>
          <a:graphicData uri="http://schemas.openxmlformats.org/drawingml/2006/table">
            <a:tbl>
              <a:tblPr firstRow="1" bandRow="1">
                <a:tableStyleId>{21E4AEA4-8DFA-4A89-87EB-49C32662AFE0}</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70840">
                <a:tc>
                  <a:txBody>
                    <a:bodyPr/>
                    <a:lstStyle/>
                    <a:p>
                      <a:r>
                        <a:rPr lang="en-US" dirty="0"/>
                        <a:t>EMP_ID</a:t>
                      </a:r>
                    </a:p>
                  </a:txBody>
                  <a:tcPr/>
                </a:tc>
                <a:tc>
                  <a:txBody>
                    <a:bodyPr/>
                    <a:lstStyle/>
                    <a:p>
                      <a:r>
                        <a:rPr lang="en-US" dirty="0"/>
                        <a:t>NAME</a:t>
                      </a:r>
                    </a:p>
                  </a:txBody>
                  <a:tcPr/>
                </a:tc>
                <a:tc>
                  <a:txBody>
                    <a:bodyPr/>
                    <a:lstStyle/>
                    <a:p>
                      <a:r>
                        <a:rPr lang="en-US" dirty="0"/>
                        <a:t>JOB_ID</a:t>
                      </a:r>
                    </a:p>
                  </a:txBody>
                  <a:tcPr/>
                </a:tc>
                <a:extLst>
                  <a:ext uri="{0D108BD9-81ED-4DB2-BD59-A6C34878D82A}">
                    <a16:rowId xmlns:a16="http://schemas.microsoft.com/office/drawing/2014/main" val="10000"/>
                  </a:ext>
                </a:extLst>
              </a:tr>
              <a:tr h="370840">
                <a:tc>
                  <a:txBody>
                    <a:bodyPr/>
                    <a:lstStyle/>
                    <a:p>
                      <a:r>
                        <a:rPr lang="en-US" dirty="0"/>
                        <a:t>E1</a:t>
                      </a:r>
                    </a:p>
                  </a:txBody>
                  <a:tcPr/>
                </a:tc>
                <a:tc>
                  <a:txBody>
                    <a:bodyPr/>
                    <a:lstStyle/>
                    <a:p>
                      <a:r>
                        <a:rPr lang="en-US" dirty="0" err="1"/>
                        <a:t>Rohan</a:t>
                      </a:r>
                      <a:r>
                        <a:rPr lang="en-US" dirty="0"/>
                        <a:t> Prasad Sharma</a:t>
                      </a:r>
                    </a:p>
                  </a:txBody>
                  <a:tcPr/>
                </a:tc>
                <a:tc>
                  <a:txBody>
                    <a:bodyPr/>
                    <a:lstStyle/>
                    <a:p>
                      <a:r>
                        <a:rPr lang="en-US" dirty="0" err="1"/>
                        <a:t>Sa_REP</a:t>
                      </a:r>
                      <a:endParaRPr lang="en-US" dirty="0"/>
                    </a:p>
                  </a:txBody>
                  <a:tcPr/>
                </a:tc>
                <a:extLst>
                  <a:ext uri="{0D108BD9-81ED-4DB2-BD59-A6C34878D82A}">
                    <a16:rowId xmlns:a16="http://schemas.microsoft.com/office/drawing/2014/main" val="10001"/>
                  </a:ext>
                </a:extLst>
              </a:tr>
              <a:tr h="370840">
                <a:tc>
                  <a:txBody>
                    <a:bodyPr/>
                    <a:lstStyle/>
                    <a:p>
                      <a:r>
                        <a:rPr lang="en-US" dirty="0"/>
                        <a:t>E2</a:t>
                      </a:r>
                    </a:p>
                  </a:txBody>
                  <a:tcPr/>
                </a:tc>
                <a:tc>
                  <a:txBody>
                    <a:bodyPr/>
                    <a:lstStyle/>
                    <a:p>
                      <a:r>
                        <a:rPr lang="en-US" dirty="0" err="1"/>
                        <a:t>Jeetndra</a:t>
                      </a:r>
                      <a:r>
                        <a:rPr lang="en-US" dirty="0"/>
                        <a:t> </a:t>
                      </a:r>
                      <a:r>
                        <a:rPr lang="en-US" dirty="0" err="1"/>
                        <a:t>Tiwari</a:t>
                      </a:r>
                      <a:endParaRPr lang="en-US" dirty="0"/>
                    </a:p>
                  </a:txBody>
                  <a:tcPr/>
                </a:tc>
                <a:tc>
                  <a:txBody>
                    <a:bodyPr/>
                    <a:lstStyle/>
                    <a:p>
                      <a:r>
                        <a:rPr lang="en-US" dirty="0" err="1"/>
                        <a:t>Mk_REP</a:t>
                      </a:r>
                      <a:endParaRPr lang="en-US"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228600" y="2895600"/>
            <a:ext cx="8763000" cy="338554"/>
          </a:xfrm>
          <a:prstGeom prst="rect">
            <a:avLst/>
          </a:prstGeom>
          <a:noFill/>
        </p:spPr>
        <p:txBody>
          <a:bodyPr wrap="square" rtlCol="0">
            <a:spAutoFit/>
          </a:bodyPr>
          <a:lstStyle/>
          <a:p>
            <a:r>
              <a:rPr lang="en-US" sz="1600" b="1" dirty="0"/>
              <a:t>Write SQL query to print the </a:t>
            </a:r>
            <a:r>
              <a:rPr lang="en-US" sz="1600" b="1" dirty="0" err="1"/>
              <a:t>em_id</a:t>
            </a:r>
            <a:r>
              <a:rPr lang="en-US" sz="1600" b="1" dirty="0"/>
              <a:t>,  Name of those employees  whose </a:t>
            </a:r>
            <a:r>
              <a:rPr lang="en-US" sz="1600" b="1" dirty="0" err="1"/>
              <a:t>job_id</a:t>
            </a:r>
            <a:r>
              <a:rPr lang="en-US" sz="1600" b="1" dirty="0"/>
              <a:t> contains ‘REP”</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a:buNone/>
            </a:pPr>
            <a:r>
              <a:rPr lang="en-US" b="1" dirty="0"/>
              <a:t>REPLACE (string , </a:t>
            </a:r>
            <a:r>
              <a:rPr lang="en-US" b="1" dirty="0" err="1"/>
              <a:t>serach_string</a:t>
            </a:r>
            <a:r>
              <a:rPr lang="en-US" b="1" dirty="0"/>
              <a:t> , </a:t>
            </a:r>
            <a:r>
              <a:rPr lang="en-US" b="1" dirty="0" err="1"/>
              <a:t>replacement_string</a:t>
            </a:r>
            <a:r>
              <a:rPr lang="en-US" b="1" dirty="0"/>
              <a:t>)</a:t>
            </a:r>
          </a:p>
          <a:p>
            <a:pPr>
              <a:buNone/>
            </a:pPr>
            <a:endParaRPr lang="en-US" b="1" dirty="0"/>
          </a:p>
          <a:p>
            <a:pPr algn="just">
              <a:buNone/>
            </a:pPr>
            <a:r>
              <a:rPr lang="en-US" dirty="0"/>
              <a:t>REPLACE - REPLA CE returns </a:t>
            </a:r>
            <a:r>
              <a:rPr lang="en-US" i="1" dirty="0"/>
              <a:t>char</a:t>
            </a:r>
            <a:r>
              <a:rPr lang="en-US" dirty="0"/>
              <a:t> with every occurrence of </a:t>
            </a:r>
            <a:r>
              <a:rPr lang="en-US" i="1" dirty="0" err="1"/>
              <a:t>search_string</a:t>
            </a:r>
            <a:r>
              <a:rPr lang="en-US" dirty="0"/>
              <a:t> replaced with </a:t>
            </a:r>
            <a:r>
              <a:rPr lang="en-US" i="1" dirty="0" err="1"/>
              <a:t>replacement_string</a:t>
            </a:r>
            <a:r>
              <a:rPr lang="en-US" dirty="0"/>
              <a:t>. If </a:t>
            </a:r>
            <a:r>
              <a:rPr lang="en-US" i="1" dirty="0" err="1"/>
              <a:t>replacement_string</a:t>
            </a:r>
            <a:r>
              <a:rPr lang="en-US" dirty="0"/>
              <a:t> is omitted or null, then all occurrences of </a:t>
            </a:r>
            <a:r>
              <a:rPr lang="en-US" i="1" dirty="0" err="1"/>
              <a:t>search_string</a:t>
            </a:r>
            <a:r>
              <a:rPr lang="en-US" dirty="0"/>
              <a:t> are removed. If </a:t>
            </a:r>
            <a:r>
              <a:rPr lang="en-US" i="1" dirty="0" err="1"/>
              <a:t>search_string</a:t>
            </a:r>
            <a:r>
              <a:rPr lang="en-US" dirty="0"/>
              <a:t> is null, then </a:t>
            </a:r>
            <a:r>
              <a:rPr lang="en-US" i="1" dirty="0"/>
              <a:t>char</a:t>
            </a:r>
            <a:r>
              <a:rPr lang="en-US" dirty="0"/>
              <a:t> is returned.</a:t>
            </a:r>
          </a:p>
          <a:p>
            <a:pPr algn="just">
              <a:buNone/>
            </a:pPr>
            <a:endParaRPr lang="en-US" dirty="0"/>
          </a:p>
          <a:p>
            <a:pPr>
              <a:buNone/>
            </a:pPr>
            <a:r>
              <a:rPr lang="en-US" dirty="0"/>
              <a:t>Example - The following example replaces occurrences of J with BL:</a:t>
            </a:r>
          </a:p>
          <a:p>
            <a:pPr>
              <a:buNone/>
            </a:pPr>
            <a:endParaRPr lang="en-US" dirty="0"/>
          </a:p>
          <a:p>
            <a:pPr>
              <a:buNone/>
            </a:pPr>
            <a:r>
              <a:rPr lang="en-US" sz="2200" b="1" dirty="0"/>
              <a:t>SELECT REPLACE('JACK and JUE','J','BL') "Changes" FROM DUAL; </a:t>
            </a:r>
          </a:p>
          <a:p>
            <a:pPr>
              <a:buNone/>
            </a:pPr>
            <a:endParaRPr lang="en-US" sz="2200" b="1" dirty="0"/>
          </a:p>
          <a:p>
            <a:pPr>
              <a:buNone/>
            </a:pPr>
            <a:r>
              <a:rPr lang="en-US" sz="2200" b="1" dirty="0"/>
              <a:t>Changes</a:t>
            </a:r>
          </a:p>
          <a:p>
            <a:pPr>
              <a:buNone/>
            </a:pPr>
            <a:r>
              <a:rPr lang="en-US" sz="2200" b="1" dirty="0"/>
              <a:t> -------------- </a:t>
            </a:r>
          </a:p>
          <a:p>
            <a:pPr>
              <a:buNone/>
            </a:pPr>
            <a:r>
              <a:rPr lang="en-US" sz="2200" b="1" dirty="0"/>
              <a:t>BLACK and BLUE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381000"/>
          </a:xfrm>
        </p:spPr>
        <p:txBody>
          <a:bodyPr>
            <a:normAutofit fontScale="90000"/>
          </a:bodyPr>
          <a:lstStyle/>
          <a:p>
            <a:r>
              <a:rPr lang="en-US" b="1" dirty="0"/>
              <a:t>Replace Example</a:t>
            </a:r>
            <a:endParaRPr lang="en-IN" b="1" dirty="0"/>
          </a:p>
        </p:txBody>
      </p:sp>
      <p:sp>
        <p:nvSpPr>
          <p:cNvPr id="3" name="Content Placeholder 2"/>
          <p:cNvSpPr>
            <a:spLocks noGrp="1"/>
          </p:cNvSpPr>
          <p:nvPr>
            <p:ph idx="1"/>
          </p:nvPr>
        </p:nvSpPr>
        <p:spPr>
          <a:xfrm>
            <a:off x="457200" y="1219200"/>
            <a:ext cx="8229600" cy="4906963"/>
          </a:xfrm>
        </p:spPr>
        <p:txBody>
          <a:bodyPr/>
          <a:lstStyle/>
          <a:p>
            <a:pPr>
              <a:buNone/>
            </a:pPr>
            <a:r>
              <a:rPr lang="en-US" dirty="0"/>
              <a:t>&gt;select replace(‘thin and that’, ‘</a:t>
            </a:r>
            <a:r>
              <a:rPr lang="en-US" dirty="0" err="1"/>
              <a:t>th</a:t>
            </a:r>
            <a:r>
              <a:rPr lang="en-US" dirty="0"/>
              <a:t>’, ‘B’) from dual;</a:t>
            </a:r>
          </a:p>
          <a:p>
            <a:pPr>
              <a:buNone/>
            </a:pPr>
            <a:r>
              <a:rPr lang="en-US" dirty="0"/>
              <a:t>o/p-&gt; Bin and Bat</a:t>
            </a:r>
          </a:p>
          <a:p>
            <a:pPr>
              <a:buNone/>
            </a:pPr>
            <a:endParaRPr lang="en-US" dirty="0"/>
          </a:p>
          <a:p>
            <a:pPr>
              <a:buNone/>
            </a:pPr>
            <a:r>
              <a:rPr lang="en-US" dirty="0"/>
              <a:t>&gt;select replace(‘thin and that’, ‘that’, ‘cat’) from dual;</a:t>
            </a:r>
          </a:p>
          <a:p>
            <a:pPr>
              <a:buNone/>
            </a:pPr>
            <a:r>
              <a:rPr lang="en-US" dirty="0"/>
              <a:t>o/p-&gt; thin and cat</a:t>
            </a:r>
            <a:endParaRPr lang="en-IN"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buNone/>
            </a:pPr>
            <a:r>
              <a:rPr lang="en-US" b="1" dirty="0"/>
              <a:t>Translate (string , </a:t>
            </a:r>
            <a:r>
              <a:rPr lang="en-US" b="1" dirty="0" err="1"/>
              <a:t>from_string</a:t>
            </a:r>
            <a:r>
              <a:rPr lang="en-US" b="1" dirty="0"/>
              <a:t> , </a:t>
            </a:r>
            <a:r>
              <a:rPr lang="en-US" b="1" dirty="0" err="1"/>
              <a:t>to_string</a:t>
            </a:r>
            <a:r>
              <a:rPr lang="en-US" b="1" dirty="0"/>
              <a:t>)</a:t>
            </a:r>
          </a:p>
          <a:p>
            <a:pPr algn="just"/>
            <a:r>
              <a:rPr lang="en-US" dirty="0"/>
              <a:t>TRANSLATE returns </a:t>
            </a:r>
            <a:r>
              <a:rPr lang="en-US" i="1" dirty="0" err="1"/>
              <a:t>expr</a:t>
            </a:r>
            <a:r>
              <a:rPr lang="en-US" dirty="0"/>
              <a:t> with all occurrences of each character in </a:t>
            </a:r>
            <a:r>
              <a:rPr lang="en-US" i="1" dirty="0" err="1"/>
              <a:t>from_string</a:t>
            </a:r>
            <a:r>
              <a:rPr lang="en-US" dirty="0"/>
              <a:t> replaced by its corresponding character in </a:t>
            </a:r>
            <a:r>
              <a:rPr lang="en-US" i="1" dirty="0" err="1"/>
              <a:t>to_string</a:t>
            </a:r>
            <a:r>
              <a:rPr lang="en-US" dirty="0"/>
              <a:t>.</a:t>
            </a:r>
          </a:p>
          <a:p>
            <a:pPr algn="just"/>
            <a:r>
              <a:rPr lang="en-US" dirty="0"/>
              <a:t>REPLACE lets you substitute a single string for another single string</a:t>
            </a:r>
          </a:p>
          <a:p>
            <a:pPr algn="just"/>
            <a:r>
              <a:rPr lang="en-US" dirty="0"/>
              <a:t>TRANSLATE lets you make several single-character, one-to-one substitutions in one operation.</a:t>
            </a:r>
          </a:p>
          <a:p>
            <a:pPr algn="just"/>
            <a:r>
              <a:rPr lang="en-US" sz="2700" dirty="0"/>
              <a:t>Ex- Select TRANSLATE(‘1sct523’, ‘123’,’7a9’) from dual;</a:t>
            </a:r>
          </a:p>
          <a:p>
            <a:pPr algn="just"/>
            <a:r>
              <a:rPr lang="en-US" dirty="0"/>
              <a:t>Result – 7sct5a9</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457200"/>
          </a:xfrm>
        </p:spPr>
        <p:txBody>
          <a:bodyPr>
            <a:normAutofit fontScale="90000"/>
          </a:bodyPr>
          <a:lstStyle/>
          <a:p>
            <a:r>
              <a:rPr lang="en-IN" b="1" dirty="0"/>
              <a:t>Translate Example</a:t>
            </a:r>
          </a:p>
        </p:txBody>
      </p:sp>
      <p:sp>
        <p:nvSpPr>
          <p:cNvPr id="3" name="Content Placeholder 2"/>
          <p:cNvSpPr>
            <a:spLocks noGrp="1"/>
          </p:cNvSpPr>
          <p:nvPr>
            <p:ph idx="1"/>
          </p:nvPr>
        </p:nvSpPr>
        <p:spPr>
          <a:xfrm>
            <a:off x="457200" y="1143000"/>
            <a:ext cx="8229600" cy="4983163"/>
          </a:xfrm>
        </p:spPr>
        <p:txBody>
          <a:bodyPr/>
          <a:lstStyle/>
          <a:p>
            <a:pPr>
              <a:buNone/>
            </a:pPr>
            <a:r>
              <a:rPr lang="en-US" dirty="0"/>
              <a:t>&gt;select translate(‘this and that’, ‘this’, ‘ABCD’) from dual;</a:t>
            </a:r>
          </a:p>
          <a:p>
            <a:pPr>
              <a:buNone/>
            </a:pPr>
            <a:r>
              <a:rPr lang="en-US" dirty="0"/>
              <a:t>o/p-&gt; ABCD and </a:t>
            </a:r>
            <a:r>
              <a:rPr lang="en-US" dirty="0" err="1"/>
              <a:t>ABaA</a:t>
            </a:r>
            <a:endParaRPr lang="en-US" dirty="0"/>
          </a:p>
          <a:p>
            <a:pPr>
              <a:buNone/>
            </a:pPr>
            <a:endParaRPr lang="en-US" dirty="0"/>
          </a:p>
          <a:p>
            <a:pPr>
              <a:buNone/>
            </a:pPr>
            <a:r>
              <a:rPr lang="en-US" dirty="0"/>
              <a:t>&gt;select translate(‘this and that’, ‘tad’, ‘AB’) from dual;</a:t>
            </a:r>
          </a:p>
          <a:p>
            <a:pPr>
              <a:buNone/>
            </a:pPr>
            <a:r>
              <a:rPr lang="en-US" dirty="0"/>
              <a:t>o/p -&gt; </a:t>
            </a:r>
            <a:r>
              <a:rPr lang="en-US" dirty="0" err="1"/>
              <a:t>Ahis</a:t>
            </a:r>
            <a:r>
              <a:rPr lang="en-US" dirty="0"/>
              <a:t> </a:t>
            </a:r>
            <a:r>
              <a:rPr lang="en-US" dirty="0" err="1"/>
              <a:t>Bn</a:t>
            </a:r>
            <a:r>
              <a:rPr lang="en-US" dirty="0"/>
              <a:t>  </a:t>
            </a:r>
            <a:r>
              <a:rPr lang="en-US" dirty="0" err="1"/>
              <a:t>AhBA</a:t>
            </a:r>
            <a:endParaRPr lang="en-US" dirty="0"/>
          </a:p>
          <a:p>
            <a:pPr>
              <a:buNone/>
            </a:pPr>
            <a:r>
              <a:rPr lang="en-US" dirty="0"/>
              <a:t> </a:t>
            </a:r>
          </a:p>
          <a:p>
            <a:pPr>
              <a:buNone/>
            </a:pPr>
            <a:endParaRPr lang="en-IN"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a:lstStyle/>
          <a:p>
            <a:pPr marL="0" indent="0" algn="just">
              <a:buNone/>
            </a:pPr>
            <a:r>
              <a:rPr lang="en-US" dirty="0"/>
              <a:t>Syntax - </a:t>
            </a:r>
            <a:r>
              <a:rPr lang="en-US" b="1" dirty="0"/>
              <a:t>SOUNDEX(string)</a:t>
            </a:r>
          </a:p>
          <a:p>
            <a:pPr algn="just"/>
            <a:r>
              <a:rPr lang="en-US" dirty="0"/>
              <a:t>SOUNDEX returns a character string containing the phonetic representation of </a:t>
            </a:r>
            <a:r>
              <a:rPr lang="en-US" i="1" dirty="0"/>
              <a:t>char</a:t>
            </a:r>
            <a:r>
              <a:rPr lang="en-US" dirty="0"/>
              <a:t>. This function lets you compare words that are spelled differently, but sound alike in English.</a:t>
            </a:r>
          </a:p>
          <a:p>
            <a:pPr algn="just"/>
            <a:r>
              <a:rPr lang="en-US" dirty="0"/>
              <a:t>Example – Select * from </a:t>
            </a:r>
            <a:r>
              <a:rPr lang="en-US" dirty="0" err="1"/>
              <a:t>emp</a:t>
            </a:r>
            <a:r>
              <a:rPr lang="en-US" dirty="0"/>
              <a:t> where </a:t>
            </a:r>
            <a:r>
              <a:rPr lang="en-US" dirty="0" err="1"/>
              <a:t>soundex</a:t>
            </a:r>
            <a:r>
              <a:rPr lang="en-US" dirty="0"/>
              <a:t>(surname) = </a:t>
            </a:r>
            <a:r>
              <a:rPr lang="en-US" dirty="0" err="1"/>
              <a:t>soundex</a:t>
            </a:r>
            <a:r>
              <a:rPr lang="en-US" dirty="0"/>
              <a:t>(‘</a:t>
            </a:r>
            <a:r>
              <a:rPr lang="en-US" dirty="0" err="1"/>
              <a:t>agarwal</a:t>
            </a:r>
            <a:r>
              <a:rPr lang="en-US" dirty="0"/>
              <a:t>’);</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685800"/>
          </a:xfrm>
        </p:spPr>
        <p:txBody>
          <a:bodyPr>
            <a:normAutofit fontScale="90000"/>
          </a:bodyPr>
          <a:lstStyle/>
          <a:p>
            <a:r>
              <a:rPr lang="en-US" b="1" dirty="0"/>
              <a:t>Date Functions</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Date Function</a:t>
            </a:r>
          </a:p>
        </p:txBody>
      </p:sp>
      <p:sp>
        <p:nvSpPr>
          <p:cNvPr id="3" name="Content Placeholder 2"/>
          <p:cNvSpPr>
            <a:spLocks noGrp="1"/>
          </p:cNvSpPr>
          <p:nvPr>
            <p:ph idx="1"/>
          </p:nvPr>
        </p:nvSpPr>
        <p:spPr/>
        <p:txBody>
          <a:bodyPr/>
          <a:lstStyle/>
          <a:p>
            <a:r>
              <a:rPr lang="en-US" b="1" dirty="0"/>
              <a:t>CURRENT_DATE - </a:t>
            </a:r>
            <a:r>
              <a:rPr lang="en-US" dirty="0"/>
              <a:t>returns the current date</a:t>
            </a:r>
          </a:p>
          <a:p>
            <a:r>
              <a:rPr lang="en-US" b="1" dirty="0"/>
              <a:t>Ex- select </a:t>
            </a:r>
            <a:r>
              <a:rPr lang="en-US" b="1" dirty="0" err="1"/>
              <a:t>current_date</a:t>
            </a:r>
            <a:r>
              <a:rPr lang="en-US" b="1" dirty="0"/>
              <a:t> from dual;</a:t>
            </a:r>
          </a:p>
          <a:p>
            <a:r>
              <a:rPr lang="en-US" b="1" dirty="0"/>
              <a:t>Default format – </a:t>
            </a:r>
            <a:r>
              <a:rPr lang="en-US" b="1" dirty="0" err="1"/>
              <a:t>dd-mon-yy</a:t>
            </a:r>
            <a:endParaRPr lang="en-US" b="1" dirty="0"/>
          </a:p>
          <a:p>
            <a:pPr algn="just"/>
            <a:r>
              <a:rPr lang="en-US" b="1" dirty="0"/>
              <a:t>SYSDATE -</a:t>
            </a:r>
            <a:r>
              <a:rPr lang="en-US" dirty="0"/>
              <a:t> returns the current date and time set for the operating system on which the database resides</a:t>
            </a:r>
            <a:endParaRPr lang="en-US" b="1"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800599"/>
          </a:xfrm>
        </p:spPr>
        <p:txBody>
          <a:bodyPr>
            <a:normAutofit/>
          </a:bodyPr>
          <a:lstStyle/>
          <a:p>
            <a:pPr>
              <a:buNone/>
            </a:pPr>
            <a:r>
              <a:rPr lang="en-US" dirty="0"/>
              <a:t>Syntax – </a:t>
            </a:r>
          </a:p>
          <a:p>
            <a:pPr>
              <a:buNone/>
            </a:pPr>
            <a:r>
              <a:rPr lang="en-US" dirty="0"/>
              <a:t>	</a:t>
            </a:r>
            <a:r>
              <a:rPr lang="en-US" b="1" dirty="0"/>
              <a:t>ADD_MONTHS (</a:t>
            </a:r>
            <a:r>
              <a:rPr lang="en-US" b="1" dirty="0" err="1"/>
              <a:t>datevalue</a:t>
            </a:r>
            <a:r>
              <a:rPr lang="en-US" b="1" dirty="0"/>
              <a:t>, integer)</a:t>
            </a:r>
          </a:p>
          <a:p>
            <a:pPr algn="just">
              <a:buNone/>
            </a:pPr>
            <a:r>
              <a:rPr lang="en-US" dirty="0"/>
              <a:t>	Returns date after adding the number of months specified in the function.</a:t>
            </a:r>
          </a:p>
          <a:p>
            <a:pPr algn="just">
              <a:buNone/>
            </a:pPr>
            <a:r>
              <a:rPr lang="en-US" dirty="0"/>
              <a:t>Ex- select </a:t>
            </a:r>
            <a:r>
              <a:rPr lang="en-US" dirty="0" err="1"/>
              <a:t>dosell</a:t>
            </a:r>
            <a:r>
              <a:rPr lang="en-US" dirty="0"/>
              <a:t>, </a:t>
            </a:r>
            <a:r>
              <a:rPr lang="en-US" dirty="0" err="1"/>
              <a:t>add_months</a:t>
            </a:r>
            <a:r>
              <a:rPr lang="en-US" dirty="0"/>
              <a:t>(dosell,2) “Expiry Date” from selling;</a:t>
            </a:r>
          </a:p>
          <a:p>
            <a:pPr algn="just">
              <a:buNone/>
            </a:pPr>
            <a:r>
              <a:rPr lang="en-US" dirty="0"/>
              <a:t>select </a:t>
            </a:r>
            <a:r>
              <a:rPr lang="en-US" dirty="0" err="1"/>
              <a:t>add_months</a:t>
            </a:r>
            <a:r>
              <a:rPr lang="en-US" dirty="0"/>
              <a:t>(‘21-jun-12’, -3) from dual;</a:t>
            </a:r>
          </a:p>
          <a:p>
            <a:pPr algn="just">
              <a:buNone/>
            </a:pPr>
            <a:r>
              <a:rPr lang="en-US" dirty="0"/>
              <a:t>Result – 21 – MAR - 12</a:t>
            </a:r>
            <a:endParaRPr lang="en-IN" dirty="0"/>
          </a:p>
          <a:p>
            <a:pPr algn="just">
              <a:buNone/>
            </a:pPr>
            <a:endParaRPr lang="en-US" dirty="0"/>
          </a:p>
        </p:txBody>
      </p:sp>
      <p:sp>
        <p:nvSpPr>
          <p:cNvPr id="4" name="Title 1"/>
          <p:cNvSpPr>
            <a:spLocks noGrp="1"/>
          </p:cNvSpPr>
          <p:nvPr>
            <p:ph type="title"/>
          </p:nvPr>
        </p:nvSpPr>
        <p:spPr>
          <a:xfrm>
            <a:off x="457200" y="274638"/>
            <a:ext cx="8229600" cy="487362"/>
          </a:xfrm>
        </p:spPr>
        <p:txBody>
          <a:bodyPr>
            <a:normAutofit fontScale="90000"/>
          </a:bodyPr>
          <a:lstStyle/>
          <a:p>
            <a:r>
              <a:rPr lang="en-US" b="1" dirty="0"/>
              <a:t>Date Function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Objectives</a:t>
            </a:r>
            <a:endParaRPr lang="en-US" dirty="0"/>
          </a:p>
        </p:txBody>
      </p:sp>
      <p:sp>
        <p:nvSpPr>
          <p:cNvPr id="3" name="Content Placeholder 2"/>
          <p:cNvSpPr>
            <a:spLocks noGrp="1"/>
          </p:cNvSpPr>
          <p:nvPr>
            <p:ph idx="1"/>
          </p:nvPr>
        </p:nvSpPr>
        <p:spPr/>
        <p:txBody>
          <a:bodyPr>
            <a:normAutofit/>
          </a:bodyPr>
          <a:lstStyle/>
          <a:p>
            <a:pPr algn="just">
              <a:buNone/>
            </a:pPr>
            <a:r>
              <a:rPr lang="en-US" b="1" dirty="0"/>
              <a:t>After completing this lesson, you should be able to do the following</a:t>
            </a:r>
          </a:p>
          <a:p>
            <a:pPr algn="just"/>
            <a:r>
              <a:rPr lang="en-US" b="1" dirty="0"/>
              <a:t>Describe the main database objects</a:t>
            </a:r>
          </a:p>
          <a:p>
            <a:pPr algn="just"/>
            <a:r>
              <a:rPr lang="en-US" b="1" dirty="0"/>
              <a:t>Create tables</a:t>
            </a:r>
          </a:p>
          <a:p>
            <a:pPr algn="just"/>
            <a:r>
              <a:rPr lang="en-US" b="1" dirty="0"/>
              <a:t>Describe the data types that can be used when specifying column definition</a:t>
            </a:r>
          </a:p>
          <a:p>
            <a:pPr algn="just"/>
            <a:r>
              <a:rPr lang="en-US" b="1" dirty="0"/>
              <a:t>Alter table definitions </a:t>
            </a:r>
          </a:p>
          <a:p>
            <a:pPr algn="just"/>
            <a:r>
              <a:rPr lang="en-US" b="1" dirty="0"/>
              <a:t>Drop, rename, and truncate tables</a:t>
            </a:r>
          </a:p>
          <a:p>
            <a:pPr algn="just">
              <a:buNone/>
            </a:pP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3886200"/>
          </a:xfrm>
        </p:spPr>
        <p:txBody>
          <a:bodyPr>
            <a:normAutofit/>
          </a:bodyPr>
          <a:lstStyle/>
          <a:p>
            <a:pPr>
              <a:buNone/>
            </a:pPr>
            <a:endParaRPr lang="en-US" dirty="0"/>
          </a:p>
          <a:p>
            <a:pPr algn="just">
              <a:buNone/>
            </a:pPr>
            <a:r>
              <a:rPr lang="en-US" b="1" dirty="0"/>
              <a:t>LAST_DAY –</a:t>
            </a:r>
            <a:r>
              <a:rPr lang="en-US" dirty="0"/>
              <a:t> Returns the last date of the month specified with the function.</a:t>
            </a:r>
          </a:p>
          <a:p>
            <a:pPr>
              <a:buNone/>
            </a:pPr>
            <a:r>
              <a:rPr lang="en-US" b="1" dirty="0"/>
              <a:t>Syntax – LAST_DAY(date)</a:t>
            </a:r>
          </a:p>
          <a:p>
            <a:pPr>
              <a:buNone/>
            </a:pPr>
            <a:r>
              <a:rPr lang="en-US" dirty="0"/>
              <a:t>Ex – select </a:t>
            </a:r>
            <a:r>
              <a:rPr lang="en-US" dirty="0" err="1"/>
              <a:t>last_day</a:t>
            </a:r>
            <a:r>
              <a:rPr lang="en-US" dirty="0"/>
              <a:t>(</a:t>
            </a:r>
            <a:r>
              <a:rPr lang="en-US" dirty="0" err="1"/>
              <a:t>sysdate</a:t>
            </a:r>
            <a:r>
              <a:rPr lang="en-US" dirty="0"/>
              <a:t>) from dual;</a:t>
            </a:r>
          </a:p>
          <a:p>
            <a:pPr>
              <a:buNone/>
            </a:pPr>
            <a:r>
              <a:rPr lang="en-US" dirty="0"/>
              <a:t>Result – 30-AUG-12</a:t>
            </a:r>
          </a:p>
          <a:p>
            <a:pPr>
              <a:buNone/>
            </a:pPr>
            <a:endParaRPr lang="en-US" dirty="0"/>
          </a:p>
        </p:txBody>
      </p:sp>
      <p:sp>
        <p:nvSpPr>
          <p:cNvPr id="4" name="Title 1"/>
          <p:cNvSpPr>
            <a:spLocks noGrp="1"/>
          </p:cNvSpPr>
          <p:nvPr>
            <p:ph type="title"/>
          </p:nvPr>
        </p:nvSpPr>
        <p:spPr>
          <a:xfrm>
            <a:off x="457200" y="274638"/>
            <a:ext cx="8229600" cy="487362"/>
          </a:xfrm>
        </p:spPr>
        <p:txBody>
          <a:bodyPr>
            <a:normAutofit fontScale="90000"/>
          </a:bodyPr>
          <a:lstStyle/>
          <a:p>
            <a:r>
              <a:rPr lang="en-US" b="1" dirty="0"/>
              <a:t>Date Function</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5745163"/>
          </a:xfrm>
        </p:spPr>
        <p:txBody>
          <a:bodyPr>
            <a:normAutofit fontScale="92500"/>
          </a:bodyPr>
          <a:lstStyle/>
          <a:p>
            <a:pPr>
              <a:buNone/>
            </a:pPr>
            <a:endParaRPr lang="en-US" dirty="0"/>
          </a:p>
          <a:p>
            <a:pPr algn="just">
              <a:buNone/>
            </a:pPr>
            <a:r>
              <a:rPr lang="en-US" b="1" dirty="0"/>
              <a:t>NEXT_DAY – </a:t>
            </a:r>
            <a:r>
              <a:rPr lang="en-US" dirty="0"/>
              <a:t>Returns the date of the first weekday named by specific day that is after the date named by date.</a:t>
            </a:r>
          </a:p>
          <a:p>
            <a:pPr>
              <a:buNone/>
            </a:pPr>
            <a:r>
              <a:rPr lang="en-US" b="1" dirty="0"/>
              <a:t>Syntax – NEXT_DAY(</a:t>
            </a:r>
            <a:r>
              <a:rPr lang="en-US" b="1" dirty="0" err="1"/>
              <a:t>datevalue</a:t>
            </a:r>
            <a:r>
              <a:rPr lang="en-US" b="1" dirty="0"/>
              <a:t>, specific day)</a:t>
            </a:r>
          </a:p>
          <a:p>
            <a:pPr>
              <a:buNone/>
            </a:pPr>
            <a:r>
              <a:rPr lang="en-US" dirty="0"/>
              <a:t>This example returns the date of the next Tuesday after February 2, 2001:</a:t>
            </a:r>
          </a:p>
          <a:p>
            <a:pPr>
              <a:buNone/>
            </a:pPr>
            <a:r>
              <a:rPr lang="en-US" sz="2500" dirty="0"/>
              <a:t>SELECT NEXT_DAY('02-FEB-2001','TUESDAY') "NEXT DAY" FROM DUAL; </a:t>
            </a:r>
          </a:p>
          <a:p>
            <a:pPr>
              <a:buNone/>
            </a:pPr>
            <a:r>
              <a:rPr lang="en-US" dirty="0"/>
              <a:t>NEXT DAY</a:t>
            </a:r>
          </a:p>
          <a:p>
            <a:pPr>
              <a:buNone/>
            </a:pPr>
            <a:r>
              <a:rPr lang="en-US" dirty="0"/>
              <a:t> ----------- </a:t>
            </a:r>
          </a:p>
          <a:p>
            <a:pPr>
              <a:buNone/>
            </a:pPr>
            <a:r>
              <a:rPr lang="en-US" dirty="0"/>
              <a:t>06-FEB-2001</a:t>
            </a:r>
          </a:p>
        </p:txBody>
      </p:sp>
      <p:sp>
        <p:nvSpPr>
          <p:cNvPr id="4" name="Title 1"/>
          <p:cNvSpPr>
            <a:spLocks noGrp="1"/>
          </p:cNvSpPr>
          <p:nvPr>
            <p:ph type="title"/>
          </p:nvPr>
        </p:nvSpPr>
        <p:spPr>
          <a:xfrm>
            <a:off x="457200" y="274638"/>
            <a:ext cx="8229600" cy="487362"/>
          </a:xfrm>
        </p:spPr>
        <p:txBody>
          <a:bodyPr>
            <a:normAutofit fontScale="90000"/>
          </a:bodyPr>
          <a:lstStyle/>
          <a:p>
            <a:r>
              <a:rPr lang="en-US" b="1" dirty="0"/>
              <a:t>Date Function</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458200" cy="5516563"/>
          </a:xfrm>
        </p:spPr>
        <p:txBody>
          <a:bodyPr>
            <a:normAutofit fontScale="92500" lnSpcReduction="10000"/>
          </a:bodyPr>
          <a:lstStyle/>
          <a:p>
            <a:pPr algn="just">
              <a:buNone/>
            </a:pPr>
            <a:r>
              <a:rPr lang="en-US" b="1" dirty="0"/>
              <a:t>MONTHS_BETWEEN –</a:t>
            </a:r>
            <a:r>
              <a:rPr lang="en-US" dirty="0"/>
              <a:t> Returns number of months between d1 &amp; d2.</a:t>
            </a:r>
          </a:p>
          <a:p>
            <a:pPr>
              <a:buNone/>
            </a:pPr>
            <a:r>
              <a:rPr lang="en-US" b="1" dirty="0"/>
              <a:t>Syntax - MONTHS_BETWEEN(d1,d2)</a:t>
            </a:r>
          </a:p>
          <a:p>
            <a:pPr algn="just">
              <a:buNone/>
            </a:pPr>
            <a:r>
              <a:rPr lang="en-US" dirty="0"/>
              <a:t>	</a:t>
            </a:r>
            <a:r>
              <a:rPr lang="en-US" sz="2900" dirty="0"/>
              <a:t>If </a:t>
            </a:r>
            <a:r>
              <a:rPr lang="en-US" sz="2900" i="1" dirty="0"/>
              <a:t>d1</a:t>
            </a:r>
            <a:r>
              <a:rPr lang="en-US" sz="2900" dirty="0"/>
              <a:t> is later than </a:t>
            </a:r>
            <a:r>
              <a:rPr lang="en-US" sz="2900" i="1" dirty="0"/>
              <a:t>d2</a:t>
            </a:r>
            <a:r>
              <a:rPr lang="en-US" sz="2900" dirty="0"/>
              <a:t>, then the result is positive. If </a:t>
            </a:r>
            <a:r>
              <a:rPr lang="en-US" sz="2900" i="1" dirty="0"/>
              <a:t>d1</a:t>
            </a:r>
            <a:r>
              <a:rPr lang="en-US" sz="2900" dirty="0"/>
              <a:t> is earlier than </a:t>
            </a:r>
            <a:r>
              <a:rPr lang="en-US" sz="2900" i="1" dirty="0"/>
              <a:t>d2</a:t>
            </a:r>
            <a:r>
              <a:rPr lang="en-US" sz="2900" dirty="0"/>
              <a:t>, then the result is negative. If </a:t>
            </a:r>
            <a:r>
              <a:rPr lang="en-US" sz="2900" i="1" dirty="0"/>
              <a:t>d1</a:t>
            </a:r>
            <a:r>
              <a:rPr lang="en-US" sz="2900" dirty="0"/>
              <a:t> and </a:t>
            </a:r>
            <a:r>
              <a:rPr lang="en-US" sz="2900" i="1" dirty="0"/>
              <a:t>d2</a:t>
            </a:r>
            <a:r>
              <a:rPr lang="en-US" sz="2900" dirty="0"/>
              <a:t> are either the same days of the month or both last days of months, then the result is always an integer. Otherwise Oracle Database calculates the fractional portion of the result based on a 31-day month and considers the difference in time components </a:t>
            </a:r>
            <a:r>
              <a:rPr lang="en-US" sz="2900" i="1" dirty="0"/>
              <a:t>d1</a:t>
            </a:r>
            <a:r>
              <a:rPr lang="en-US" sz="2900" dirty="0"/>
              <a:t> and </a:t>
            </a:r>
            <a:r>
              <a:rPr lang="en-US" sz="2900" i="1" dirty="0"/>
              <a:t>d2</a:t>
            </a:r>
            <a:r>
              <a:rPr lang="en-US" sz="2900" dirty="0"/>
              <a:t>.</a:t>
            </a:r>
          </a:p>
          <a:p>
            <a:pPr>
              <a:buNone/>
            </a:pPr>
            <a:r>
              <a:rPr lang="en-US" dirty="0"/>
              <a:t>Ex-</a:t>
            </a:r>
            <a:r>
              <a:rPr lang="en-US" sz="2600" dirty="0"/>
              <a:t> </a:t>
            </a:r>
            <a:r>
              <a:rPr lang="en-US" sz="2600" b="1" dirty="0"/>
              <a:t>select </a:t>
            </a:r>
            <a:r>
              <a:rPr lang="en-US" sz="2600" b="1" dirty="0" err="1"/>
              <a:t>months_between</a:t>
            </a:r>
            <a:r>
              <a:rPr lang="en-US" sz="2600" b="1" dirty="0"/>
              <a:t>(‘02-FEB-92’,’02-JAN-92’) from dual;</a:t>
            </a:r>
          </a:p>
          <a:p>
            <a:pPr>
              <a:buNone/>
            </a:pPr>
            <a:r>
              <a:rPr lang="en-US" dirty="0" err="1"/>
              <a:t>Ans</a:t>
            </a:r>
            <a:r>
              <a:rPr lang="en-US" dirty="0"/>
              <a:t> - 1</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229600" cy="5029200"/>
          </a:xfrm>
        </p:spPr>
        <p:txBody>
          <a:bodyPr/>
          <a:lstStyle/>
          <a:p>
            <a:pPr algn="just"/>
            <a:r>
              <a:rPr lang="en-US" b="1" dirty="0"/>
              <a:t>EXTRACT – </a:t>
            </a:r>
            <a:r>
              <a:rPr lang="en-US" dirty="0"/>
              <a:t>Returns a value extracted from a date.</a:t>
            </a:r>
          </a:p>
          <a:p>
            <a:pPr algn="just"/>
            <a:endParaRPr lang="en-US" dirty="0"/>
          </a:p>
          <a:p>
            <a:pPr algn="just"/>
            <a:r>
              <a:rPr lang="en-US" sz="3000" b="1" dirty="0"/>
              <a:t>Syntax – EXTRACT(year| </a:t>
            </a:r>
            <a:r>
              <a:rPr lang="en-US" sz="3000" b="1" dirty="0" err="1"/>
              <a:t>month|day</a:t>
            </a:r>
            <a:r>
              <a:rPr lang="en-US" sz="3000" b="1" dirty="0"/>
              <a:t> from date)</a:t>
            </a:r>
          </a:p>
          <a:p>
            <a:pPr algn="just"/>
            <a:endParaRPr lang="en-US" sz="3000" b="1" dirty="0"/>
          </a:p>
          <a:p>
            <a:pPr algn="just"/>
            <a:r>
              <a:rPr lang="en-US" dirty="0"/>
              <a:t>Select extract(year from </a:t>
            </a:r>
            <a:r>
              <a:rPr lang="en-US" dirty="0" err="1"/>
              <a:t>sysdate</a:t>
            </a:r>
            <a:r>
              <a:rPr lang="en-US" dirty="0"/>
              <a:t>) from dual;</a:t>
            </a:r>
          </a:p>
          <a:p>
            <a:pPr algn="just"/>
            <a:r>
              <a:rPr lang="en-US" dirty="0"/>
              <a:t>Select extract(month from </a:t>
            </a:r>
            <a:r>
              <a:rPr lang="en-US" dirty="0" err="1"/>
              <a:t>sysdate</a:t>
            </a:r>
            <a:r>
              <a:rPr lang="en-US" dirty="0"/>
              <a:t>) from dual;</a:t>
            </a:r>
          </a:p>
          <a:p>
            <a:pPr algn="just"/>
            <a:r>
              <a:rPr lang="en-US" dirty="0"/>
              <a:t>Select extract(day from </a:t>
            </a:r>
            <a:r>
              <a:rPr lang="en-US" dirty="0" err="1"/>
              <a:t>sysdate</a:t>
            </a:r>
            <a:r>
              <a:rPr lang="en-US" dirty="0"/>
              <a:t>) from dual;</a:t>
            </a:r>
          </a:p>
          <a:p>
            <a:pPr algn="just"/>
            <a:endParaRPr lang="en-US" dirty="0"/>
          </a:p>
          <a:p>
            <a:pPr algn="just"/>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Conversion Function</a:t>
            </a:r>
          </a:p>
        </p:txBody>
      </p:sp>
      <p:pic>
        <p:nvPicPr>
          <p:cNvPr id="1026" name="Picture 2"/>
          <p:cNvPicPr>
            <a:picLocks noGrp="1" noChangeAspect="1" noChangeArrowheads="1"/>
          </p:cNvPicPr>
          <p:nvPr>
            <p:ph idx="1"/>
          </p:nvPr>
        </p:nvPicPr>
        <p:blipFill>
          <a:blip r:embed="rId2"/>
          <a:srcRect/>
          <a:stretch>
            <a:fillRect/>
          </a:stretch>
        </p:blipFill>
        <p:spPr bwMode="auto">
          <a:xfrm>
            <a:off x="838200" y="1447800"/>
            <a:ext cx="7467600" cy="4724399"/>
          </a:xfrm>
          <a:prstGeom prst="rect">
            <a:avLst/>
          </a:prstGeom>
          <a:noFill/>
          <a:ln w="9525">
            <a:noFill/>
            <a:miter lim="800000"/>
            <a:headEnd/>
            <a:tailEnd/>
          </a:ln>
          <a:effectLst/>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500" b="1" dirty="0"/>
              <a:t>Using the TO_CHAR Function with Dates</a:t>
            </a:r>
            <a:endParaRPr lang="en-US" sz="3500" dirty="0"/>
          </a:p>
        </p:txBody>
      </p:sp>
      <p:sp>
        <p:nvSpPr>
          <p:cNvPr id="3" name="Content Placeholder 2"/>
          <p:cNvSpPr>
            <a:spLocks noGrp="1"/>
          </p:cNvSpPr>
          <p:nvPr>
            <p:ph idx="1"/>
          </p:nvPr>
        </p:nvSpPr>
        <p:spPr>
          <a:xfrm>
            <a:off x="457200" y="1600201"/>
            <a:ext cx="8229600" cy="3886200"/>
          </a:xfrm>
        </p:spPr>
        <p:txBody>
          <a:bodyPr>
            <a:normAutofit/>
          </a:bodyPr>
          <a:lstStyle/>
          <a:p>
            <a:pPr>
              <a:buNone/>
            </a:pPr>
            <a:r>
              <a:rPr lang="en-US" dirty="0"/>
              <a:t>Syntax -</a:t>
            </a:r>
            <a:r>
              <a:rPr lang="en-US" b="1" dirty="0"/>
              <a:t>TO_CHAR(</a:t>
            </a:r>
            <a:r>
              <a:rPr lang="en-US" b="1" i="1" dirty="0"/>
              <a:t>date, ‘</a:t>
            </a:r>
            <a:r>
              <a:rPr lang="en-US" b="1" i="1" dirty="0" err="1"/>
              <a:t>format_model</a:t>
            </a:r>
            <a:r>
              <a:rPr lang="en-US" b="1" i="1" dirty="0"/>
              <a:t>‘)</a:t>
            </a:r>
          </a:p>
          <a:p>
            <a:pPr>
              <a:buNone/>
            </a:pPr>
            <a:r>
              <a:rPr lang="en-US" b="1" dirty="0"/>
              <a:t>The format model:</a:t>
            </a:r>
          </a:p>
          <a:p>
            <a:r>
              <a:rPr lang="en-US" b="1" dirty="0"/>
              <a:t>Must be enclosed in single quotation marks and is case sensitive</a:t>
            </a:r>
          </a:p>
          <a:p>
            <a:r>
              <a:rPr lang="en-US" b="1" dirty="0"/>
              <a:t>Can include any valid date format element</a:t>
            </a:r>
          </a:p>
          <a:p>
            <a:r>
              <a:rPr lang="en-US" b="1" dirty="0"/>
              <a:t>Is separated from the date value by a comma</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Elements of the Date Format Model</a:t>
            </a:r>
            <a:endParaRPr lang="en-US" dirty="0"/>
          </a:p>
        </p:txBody>
      </p:sp>
      <p:pic>
        <p:nvPicPr>
          <p:cNvPr id="2050" name="Picture 2"/>
          <p:cNvPicPr>
            <a:picLocks noChangeAspect="1" noChangeArrowheads="1"/>
          </p:cNvPicPr>
          <p:nvPr/>
        </p:nvPicPr>
        <p:blipFill>
          <a:blip r:embed="rId2"/>
          <a:srcRect/>
          <a:stretch>
            <a:fillRect/>
          </a:stretch>
        </p:blipFill>
        <p:spPr bwMode="auto">
          <a:xfrm>
            <a:off x="381000" y="1447800"/>
            <a:ext cx="6438900" cy="4724400"/>
          </a:xfrm>
          <a:prstGeom prst="rect">
            <a:avLst/>
          </a:prstGeom>
          <a:noFill/>
          <a:ln w="9525">
            <a:noFill/>
            <a:miter lim="800000"/>
            <a:headEnd/>
            <a:tailEnd/>
          </a:ln>
          <a:effectLst/>
        </p:spPr>
      </p:pic>
      <p:sp>
        <p:nvSpPr>
          <p:cNvPr id="5" name="Rectangle 4"/>
          <p:cNvSpPr/>
          <p:nvPr/>
        </p:nvSpPr>
        <p:spPr>
          <a:xfrm>
            <a:off x="7010400" y="1524000"/>
            <a:ext cx="1524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1995, 2012</a:t>
            </a:r>
          </a:p>
        </p:txBody>
      </p:sp>
      <p:sp>
        <p:nvSpPr>
          <p:cNvPr id="6" name="Rectangle 5"/>
          <p:cNvSpPr/>
          <p:nvPr/>
        </p:nvSpPr>
        <p:spPr>
          <a:xfrm>
            <a:off x="7010400" y="2133600"/>
            <a:ext cx="1524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Twenty Twelve</a:t>
            </a:r>
          </a:p>
        </p:txBody>
      </p:sp>
      <p:sp>
        <p:nvSpPr>
          <p:cNvPr id="7" name="Rectangle 6"/>
          <p:cNvSpPr/>
          <p:nvPr/>
        </p:nvSpPr>
        <p:spPr>
          <a:xfrm>
            <a:off x="7010400" y="2743200"/>
            <a:ext cx="1524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01 - 12</a:t>
            </a:r>
          </a:p>
        </p:txBody>
      </p:sp>
      <p:sp>
        <p:nvSpPr>
          <p:cNvPr id="8" name="Rectangle 7"/>
          <p:cNvSpPr/>
          <p:nvPr/>
        </p:nvSpPr>
        <p:spPr>
          <a:xfrm>
            <a:off x="7010400" y="3352800"/>
            <a:ext cx="1524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January - </a:t>
            </a:r>
            <a:r>
              <a:rPr lang="en-US" dirty="0" err="1"/>
              <a:t>DEcember</a:t>
            </a:r>
            <a:endParaRPr lang="en-US" dirty="0"/>
          </a:p>
        </p:txBody>
      </p:sp>
      <p:sp>
        <p:nvSpPr>
          <p:cNvPr id="9" name="Rectangle 8"/>
          <p:cNvSpPr/>
          <p:nvPr/>
        </p:nvSpPr>
        <p:spPr>
          <a:xfrm>
            <a:off x="7010400" y="3962400"/>
            <a:ext cx="1524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Jan , Feb, Mar etc.</a:t>
            </a:r>
          </a:p>
        </p:txBody>
      </p:sp>
      <p:sp>
        <p:nvSpPr>
          <p:cNvPr id="10" name="Rectangle 9"/>
          <p:cNvSpPr/>
          <p:nvPr/>
        </p:nvSpPr>
        <p:spPr>
          <a:xfrm>
            <a:off x="7010400" y="4572000"/>
            <a:ext cx="1524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Sun, Mon etc</a:t>
            </a:r>
          </a:p>
        </p:txBody>
      </p:sp>
      <p:sp>
        <p:nvSpPr>
          <p:cNvPr id="11" name="Rectangle 10"/>
          <p:cNvSpPr/>
          <p:nvPr/>
        </p:nvSpPr>
        <p:spPr>
          <a:xfrm>
            <a:off x="7010400" y="5181600"/>
            <a:ext cx="1524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Sunday, Monday etc.</a:t>
            </a:r>
          </a:p>
        </p:txBody>
      </p:sp>
      <p:sp>
        <p:nvSpPr>
          <p:cNvPr id="12" name="Rectangle 11"/>
          <p:cNvSpPr/>
          <p:nvPr/>
        </p:nvSpPr>
        <p:spPr>
          <a:xfrm>
            <a:off x="7010400" y="5791200"/>
            <a:ext cx="1524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01 - 31</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TO_CHAR Function with Date</a:t>
            </a:r>
          </a:p>
        </p:txBody>
      </p:sp>
      <p:sp>
        <p:nvSpPr>
          <p:cNvPr id="3" name="Content Placeholder 2"/>
          <p:cNvSpPr>
            <a:spLocks noGrp="1"/>
          </p:cNvSpPr>
          <p:nvPr>
            <p:ph idx="1"/>
          </p:nvPr>
        </p:nvSpPr>
        <p:spPr>
          <a:xfrm>
            <a:off x="457200" y="1600201"/>
            <a:ext cx="8229600" cy="2895600"/>
          </a:xfrm>
        </p:spPr>
        <p:txBody>
          <a:bodyPr/>
          <a:lstStyle/>
          <a:p>
            <a:pPr>
              <a:buNone/>
            </a:pPr>
            <a:r>
              <a:rPr lang="en-US" dirty="0"/>
              <a:t>Example </a:t>
            </a:r>
          </a:p>
          <a:p>
            <a:pPr>
              <a:buNone/>
            </a:pPr>
            <a:r>
              <a:rPr lang="en-US" sz="2500" dirty="0"/>
              <a:t>Select ENAME,TO_CHAR(</a:t>
            </a:r>
            <a:r>
              <a:rPr lang="en-US" sz="2500" dirty="0" err="1"/>
              <a:t>hiredate</a:t>
            </a:r>
            <a:r>
              <a:rPr lang="en-US" sz="2500" dirty="0"/>
              <a:t>, ‘DD/MM/YYYY’) from </a:t>
            </a:r>
            <a:r>
              <a:rPr lang="en-US" sz="2500" dirty="0" err="1"/>
              <a:t>emp</a:t>
            </a:r>
            <a:r>
              <a:rPr lang="en-US" sz="2500" dirty="0"/>
              <a:t>;</a:t>
            </a:r>
          </a:p>
          <a:p>
            <a:pPr>
              <a:buNone/>
            </a:pPr>
            <a:r>
              <a:rPr lang="en-US" sz="2500" dirty="0"/>
              <a:t>Select ENAME,TO_CHAR(</a:t>
            </a:r>
            <a:r>
              <a:rPr lang="en-US" sz="2500" dirty="0" err="1"/>
              <a:t>hiredate</a:t>
            </a:r>
            <a:r>
              <a:rPr lang="en-US" sz="2500" dirty="0"/>
              <a:t>, ‘DD/MONTH/YYYY’) from </a:t>
            </a:r>
            <a:r>
              <a:rPr lang="en-US" sz="2500" dirty="0" err="1"/>
              <a:t>emp</a:t>
            </a:r>
            <a:r>
              <a:rPr lang="en-US" sz="2500" dirty="0"/>
              <a:t>;</a:t>
            </a:r>
          </a:p>
          <a:p>
            <a:pPr>
              <a:buNone/>
            </a:pPr>
            <a:r>
              <a:rPr lang="en-US" sz="2500" dirty="0"/>
              <a:t>Select ENAME,TO_CHAR(</a:t>
            </a:r>
            <a:r>
              <a:rPr lang="en-US" sz="2500" dirty="0" err="1"/>
              <a:t>hiredate</a:t>
            </a:r>
            <a:r>
              <a:rPr lang="en-US" sz="2500" dirty="0"/>
              <a:t>, ‘DD/MM/YY’) from </a:t>
            </a:r>
            <a:r>
              <a:rPr lang="en-US" sz="2500" dirty="0" err="1"/>
              <a:t>emp</a:t>
            </a:r>
            <a:r>
              <a:rPr lang="en-US" sz="2500" dirty="0"/>
              <a:t>;</a:t>
            </a:r>
          </a:p>
          <a:p>
            <a:pPr>
              <a:buNone/>
            </a:pPr>
            <a:r>
              <a:rPr lang="en-US" sz="2500" dirty="0"/>
              <a:t>Select ENAME,TO_CHAR(</a:t>
            </a:r>
            <a:r>
              <a:rPr lang="en-US" sz="2500" dirty="0" err="1"/>
              <a:t>hiredate</a:t>
            </a:r>
            <a:r>
              <a:rPr lang="en-US" sz="2500" dirty="0"/>
              <a:t>, ‘DD/MM/YEAR’) from </a:t>
            </a:r>
            <a:r>
              <a:rPr lang="en-US" sz="2500" dirty="0" err="1"/>
              <a:t>emp</a:t>
            </a:r>
            <a:r>
              <a:rPr lang="en-US" sz="2500" dirty="0"/>
              <a:t>;</a:t>
            </a:r>
          </a:p>
          <a:p>
            <a:pPr>
              <a:buNone/>
            </a:pPr>
            <a:endParaRPr lang="en-US" sz="2500" dirty="0"/>
          </a:p>
          <a:p>
            <a:pPr>
              <a:buNone/>
            </a:pPr>
            <a:endParaRPr lang="en-US" sz="2500" dirty="0"/>
          </a:p>
          <a:p>
            <a:pPr>
              <a:buNone/>
            </a:pPr>
            <a:endParaRPr lang="en-US" sz="2500" dirty="0"/>
          </a:p>
          <a:p>
            <a:pPr>
              <a:buNone/>
            </a:pP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Suffices to use with </a:t>
            </a:r>
            <a:r>
              <a:rPr lang="en-US" b="1" dirty="0" err="1"/>
              <a:t>to_char</a:t>
            </a:r>
            <a:r>
              <a:rPr lang="en-US" b="1" dirty="0"/>
              <a:t>()</a:t>
            </a:r>
            <a:endParaRPr lang="en-IN" b="1" dirty="0"/>
          </a:p>
        </p:txBody>
      </p:sp>
      <p:sp>
        <p:nvSpPr>
          <p:cNvPr id="3" name="Content Placeholder 2"/>
          <p:cNvSpPr>
            <a:spLocks noGrp="1"/>
          </p:cNvSpPr>
          <p:nvPr>
            <p:ph idx="1"/>
          </p:nvPr>
        </p:nvSpPr>
        <p:spPr/>
        <p:txBody>
          <a:bodyPr/>
          <a:lstStyle/>
          <a:p>
            <a:pPr marL="355600" lvl="6" indent="-355600">
              <a:tabLst>
                <a:tab pos="355600" algn="l"/>
              </a:tabLst>
            </a:pPr>
            <a:r>
              <a:rPr lang="en-US" sz="2800" dirty="0" err="1"/>
              <a:t>Th</a:t>
            </a:r>
            <a:r>
              <a:rPr lang="en-US" sz="2800" dirty="0"/>
              <a:t>			</a:t>
            </a:r>
            <a:r>
              <a:rPr lang="en-US" sz="2800" dirty="0" err="1"/>
              <a:t>ddth</a:t>
            </a:r>
            <a:r>
              <a:rPr lang="en-US" sz="2800" dirty="0"/>
              <a:t>			1</a:t>
            </a:r>
            <a:r>
              <a:rPr lang="en-US" sz="2800" baseline="30000" dirty="0"/>
              <a:t>st</a:t>
            </a:r>
            <a:r>
              <a:rPr lang="en-US" sz="2800" dirty="0"/>
              <a:t>/24</a:t>
            </a:r>
            <a:r>
              <a:rPr lang="en-US" sz="2800" baseline="30000" dirty="0"/>
              <a:t>th</a:t>
            </a:r>
            <a:endParaRPr lang="en-US" sz="2800" dirty="0"/>
          </a:p>
          <a:p>
            <a:pPr marL="355600" lvl="6" indent="-355600">
              <a:tabLst>
                <a:tab pos="355600" algn="l"/>
              </a:tabLst>
            </a:pPr>
            <a:endParaRPr lang="en-US" sz="2800" dirty="0"/>
          </a:p>
          <a:p>
            <a:pPr marL="355600" lvl="6" indent="-355600">
              <a:tabLst>
                <a:tab pos="355600" algn="l"/>
              </a:tabLst>
            </a:pPr>
            <a:r>
              <a:rPr lang="en-US" sz="2800" dirty="0"/>
              <a:t>Sp			</a:t>
            </a:r>
            <a:r>
              <a:rPr lang="en-US" sz="2800" dirty="0" err="1"/>
              <a:t>ddsp</a:t>
            </a:r>
            <a:r>
              <a:rPr lang="en-US" sz="2800" dirty="0"/>
              <a:t>			one/ two</a:t>
            </a:r>
          </a:p>
          <a:p>
            <a:pPr marL="355600" lvl="6" indent="-355600">
              <a:tabLst>
                <a:tab pos="355600" algn="l"/>
              </a:tabLst>
            </a:pPr>
            <a:endParaRPr lang="en-US" sz="2800" dirty="0"/>
          </a:p>
          <a:p>
            <a:pPr marL="355600" lvl="6" indent="-355600">
              <a:tabLst>
                <a:tab pos="355600" algn="l"/>
              </a:tabLst>
            </a:pPr>
            <a:r>
              <a:rPr lang="en-US" sz="2800" dirty="0" err="1"/>
              <a:t>Spth</a:t>
            </a:r>
            <a:r>
              <a:rPr lang="en-US" sz="2800" dirty="0"/>
              <a:t>		</a:t>
            </a:r>
            <a:r>
              <a:rPr lang="en-US" sz="2800" dirty="0" err="1"/>
              <a:t>ddspth</a:t>
            </a:r>
            <a:r>
              <a:rPr lang="en-US" sz="2800" dirty="0"/>
              <a:t>		first/ second</a:t>
            </a:r>
          </a:p>
          <a:p>
            <a:pPr marL="355600" lvl="6" indent="-355600">
              <a:tabLst>
                <a:tab pos="355600" algn="l"/>
              </a:tabLst>
            </a:pPr>
            <a:endParaRPr lang="en-US" sz="2800" dirty="0"/>
          </a:p>
          <a:p>
            <a:pPr marL="355600" lvl="6" indent="-355600">
              <a:tabLst>
                <a:tab pos="355600" algn="l"/>
              </a:tabLst>
            </a:pPr>
            <a:r>
              <a:rPr lang="en-US" sz="2800" dirty="0"/>
              <a:t>“String”</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TO_CHAR Function with Date</a:t>
            </a:r>
          </a:p>
        </p:txBody>
      </p:sp>
      <p:sp>
        <p:nvSpPr>
          <p:cNvPr id="3" name="Content Placeholder 2"/>
          <p:cNvSpPr>
            <a:spLocks noGrp="1"/>
          </p:cNvSpPr>
          <p:nvPr>
            <p:ph idx="1"/>
          </p:nvPr>
        </p:nvSpPr>
        <p:spPr>
          <a:xfrm>
            <a:off x="457200" y="1219200"/>
            <a:ext cx="8229600" cy="4906963"/>
          </a:xfrm>
        </p:spPr>
        <p:txBody>
          <a:bodyPr/>
          <a:lstStyle/>
          <a:p>
            <a:pPr>
              <a:buNone/>
            </a:pPr>
            <a:r>
              <a:rPr lang="en-US" dirty="0"/>
              <a:t>Example </a:t>
            </a:r>
          </a:p>
          <a:p>
            <a:pPr>
              <a:buNone/>
            </a:pPr>
            <a:r>
              <a:rPr lang="en-US" sz="2800" b="1" dirty="0"/>
              <a:t>SELECT </a:t>
            </a:r>
            <a:r>
              <a:rPr lang="en-US" sz="2800" b="1" dirty="0" err="1"/>
              <a:t>last_name</a:t>
            </a:r>
            <a:r>
              <a:rPr lang="en-US" sz="2800" b="1" dirty="0"/>
              <a:t>,</a:t>
            </a:r>
          </a:p>
          <a:p>
            <a:pPr>
              <a:buNone/>
            </a:pPr>
            <a:r>
              <a:rPr lang="en-US" sz="2800" b="1" dirty="0"/>
              <a:t>TO_CHAR(</a:t>
            </a:r>
            <a:r>
              <a:rPr lang="en-US" sz="2800" b="1" dirty="0" err="1"/>
              <a:t>hire_date</a:t>
            </a:r>
            <a:r>
              <a:rPr lang="en-US" sz="2800" b="1" dirty="0"/>
              <a:t>, ‘DD Month YYYY ') AS HIREDATE</a:t>
            </a:r>
          </a:p>
          <a:p>
            <a:pPr>
              <a:buNone/>
            </a:pPr>
            <a:r>
              <a:rPr lang="en-US" sz="2800" b="1" dirty="0"/>
              <a:t>FROM employees;</a:t>
            </a:r>
          </a:p>
          <a:p>
            <a:pPr>
              <a:buNone/>
            </a:pPr>
            <a:endParaRPr lang="en-US" sz="2800" b="1" dirty="0"/>
          </a:p>
          <a:p>
            <a:pPr>
              <a:buNone/>
            </a:pPr>
            <a:r>
              <a:rPr lang="en-US" sz="2800" dirty="0"/>
              <a:t>select </a:t>
            </a:r>
            <a:r>
              <a:rPr lang="en-US" sz="2800" dirty="0" err="1"/>
              <a:t>ename</a:t>
            </a:r>
            <a:r>
              <a:rPr lang="en-US" sz="2800" dirty="0"/>
              <a:t>, salary, </a:t>
            </a:r>
          </a:p>
          <a:p>
            <a:pPr>
              <a:buNone/>
            </a:pPr>
            <a:r>
              <a:rPr lang="en-US" sz="2800" dirty="0" err="1"/>
              <a:t>to_char</a:t>
            </a:r>
            <a:r>
              <a:rPr lang="en-US" sz="2800" dirty="0"/>
              <a:t>(dob, ‘</a:t>
            </a:r>
            <a:r>
              <a:rPr lang="en-US" sz="2800" dirty="0" err="1"/>
              <a:t>dd</a:t>
            </a:r>
            <a:r>
              <a:rPr lang="en-US" sz="2800" dirty="0"/>
              <a:t>/mm/</a:t>
            </a:r>
            <a:r>
              <a:rPr lang="en-US" sz="2800" dirty="0" err="1"/>
              <a:t>yyyy</a:t>
            </a:r>
            <a:r>
              <a:rPr lang="en-US" sz="2800" dirty="0"/>
              <a:t> </a:t>
            </a:r>
            <a:r>
              <a:rPr lang="en-US" sz="2800" dirty="0" err="1"/>
              <a:t>hh:mi</a:t>
            </a:r>
            <a:r>
              <a:rPr lang="en-US" sz="2800" dirty="0"/>
              <a:t> A.M.’), </a:t>
            </a:r>
          </a:p>
          <a:p>
            <a:pPr>
              <a:buNone/>
            </a:pPr>
            <a:r>
              <a:rPr lang="en-US" sz="2800" dirty="0" err="1"/>
              <a:t>to_char</a:t>
            </a:r>
            <a:r>
              <a:rPr lang="en-US" sz="2800" dirty="0"/>
              <a:t>(</a:t>
            </a:r>
            <a:r>
              <a:rPr lang="en-US" sz="2800" dirty="0" err="1"/>
              <a:t>doj</a:t>
            </a:r>
            <a:r>
              <a:rPr lang="en-US" sz="2800" dirty="0"/>
              <a:t>, ‘</a:t>
            </a:r>
            <a:r>
              <a:rPr lang="en-US" sz="2800" dirty="0" err="1"/>
              <a:t>dd</a:t>
            </a:r>
            <a:r>
              <a:rPr lang="en-US" sz="2800" dirty="0"/>
              <a:t>/mm/</a:t>
            </a:r>
            <a:r>
              <a:rPr lang="en-US" sz="2800" dirty="0" err="1"/>
              <a:t>yyyy</a:t>
            </a:r>
            <a:r>
              <a:rPr lang="en-US" sz="2800" dirty="0"/>
              <a:t>’) from </a:t>
            </a:r>
            <a:r>
              <a:rPr lang="en-US" sz="2800" dirty="0" err="1"/>
              <a:t>emp</a:t>
            </a:r>
            <a:r>
              <a:rPr lang="en-US" sz="2800" dirty="0"/>
              <a:t>;</a:t>
            </a:r>
          </a:p>
          <a:p>
            <a:pPr>
              <a:buNone/>
            </a:pPr>
            <a:endParaRPr lang="en-US" sz="2500" dirty="0"/>
          </a:p>
          <a:p>
            <a:pPr>
              <a:buNone/>
            </a:pPr>
            <a:endParaRPr lang="en-US" sz="2500" dirty="0"/>
          </a:p>
          <a:p>
            <a:pPr>
              <a:buNone/>
            </a:pPr>
            <a:endParaRPr lang="en-US" sz="2500" dirty="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a:t>Database Objects</a:t>
            </a:r>
            <a:endParaRPr lang="en-US" dirty="0"/>
          </a:p>
        </p:txBody>
      </p:sp>
      <p:pic>
        <p:nvPicPr>
          <p:cNvPr id="1026" name="Picture 2"/>
          <p:cNvPicPr>
            <a:picLocks noChangeAspect="1" noChangeArrowheads="1"/>
          </p:cNvPicPr>
          <p:nvPr/>
        </p:nvPicPr>
        <p:blipFill>
          <a:blip r:embed="rId2"/>
          <a:srcRect/>
          <a:stretch>
            <a:fillRect/>
          </a:stretch>
        </p:blipFill>
        <p:spPr bwMode="auto">
          <a:xfrm>
            <a:off x="609600" y="1295401"/>
            <a:ext cx="8077200" cy="4800600"/>
          </a:xfrm>
          <a:prstGeom prst="rect">
            <a:avLst/>
          </a:prstGeom>
          <a:noFill/>
          <a:ln w="9525">
            <a:noFill/>
            <a:miter lim="800000"/>
            <a:headEnd/>
            <a:tailEnd/>
          </a:ln>
          <a:effectLst/>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563562"/>
          </a:xfrm>
        </p:spPr>
        <p:txBody>
          <a:bodyPr>
            <a:normAutofit fontScale="90000"/>
          </a:bodyPr>
          <a:lstStyle/>
          <a:p>
            <a:r>
              <a:rPr lang="en-US" b="1" dirty="0"/>
              <a:t>Date Functions</a:t>
            </a:r>
            <a:endParaRPr lang="en-IN" b="1" dirty="0"/>
          </a:p>
        </p:txBody>
      </p:sp>
      <p:sp>
        <p:nvSpPr>
          <p:cNvPr id="3" name="Content Placeholder 2"/>
          <p:cNvSpPr>
            <a:spLocks noGrp="1"/>
          </p:cNvSpPr>
          <p:nvPr>
            <p:ph idx="1"/>
          </p:nvPr>
        </p:nvSpPr>
        <p:spPr>
          <a:xfrm>
            <a:off x="457200" y="2590800"/>
            <a:ext cx="8229600" cy="3535363"/>
          </a:xfrm>
        </p:spPr>
        <p:txBody>
          <a:bodyPr>
            <a:normAutofit/>
          </a:bodyPr>
          <a:lstStyle/>
          <a:p>
            <a:pPr>
              <a:buNone/>
            </a:pPr>
            <a:endParaRPr lang="en-US" dirty="0"/>
          </a:p>
          <a:p>
            <a:pPr>
              <a:buNone/>
            </a:pPr>
            <a:r>
              <a:rPr lang="en-US" dirty="0"/>
              <a:t>Select </a:t>
            </a:r>
            <a:r>
              <a:rPr lang="en-US" dirty="0" err="1"/>
              <a:t>ename</a:t>
            </a:r>
            <a:r>
              <a:rPr lang="en-US" dirty="0"/>
              <a:t>|| ‘was born on’ ||</a:t>
            </a:r>
          </a:p>
          <a:p>
            <a:pPr>
              <a:buNone/>
            </a:pPr>
            <a:r>
              <a:rPr lang="en-US" dirty="0"/>
              <a:t> </a:t>
            </a:r>
            <a:r>
              <a:rPr lang="en-US" dirty="0" err="1"/>
              <a:t>to_char</a:t>
            </a:r>
            <a:r>
              <a:rPr lang="en-US" dirty="0"/>
              <a:t>(dob, ‘</a:t>
            </a:r>
            <a:r>
              <a:rPr lang="en-US" dirty="0" err="1"/>
              <a:t>ddth</a:t>
            </a:r>
            <a:r>
              <a:rPr lang="en-US" dirty="0"/>
              <a:t>’) || ‘of’ ||</a:t>
            </a:r>
          </a:p>
          <a:p>
            <a:pPr>
              <a:buNone/>
            </a:pPr>
            <a:r>
              <a:rPr lang="en-US" dirty="0"/>
              <a:t> </a:t>
            </a:r>
            <a:r>
              <a:rPr lang="en-US" dirty="0" err="1"/>
              <a:t>to_char</a:t>
            </a:r>
            <a:r>
              <a:rPr lang="en-US" dirty="0"/>
              <a:t>(dob, ‘month’) || ‘in the year’ || </a:t>
            </a:r>
            <a:r>
              <a:rPr lang="en-US" dirty="0" err="1"/>
              <a:t>to_char</a:t>
            </a:r>
            <a:r>
              <a:rPr lang="en-US" dirty="0"/>
              <a:t> (dob, ‘year’) || ‘at’ ||</a:t>
            </a:r>
          </a:p>
          <a:p>
            <a:pPr>
              <a:buNone/>
            </a:pPr>
            <a:r>
              <a:rPr lang="en-US" dirty="0"/>
              <a:t> </a:t>
            </a:r>
            <a:r>
              <a:rPr lang="en-US" dirty="0" err="1"/>
              <a:t>to_char</a:t>
            </a:r>
            <a:r>
              <a:rPr lang="en-US" dirty="0"/>
              <a:t>(dob, ‘</a:t>
            </a:r>
            <a:r>
              <a:rPr lang="en-US" dirty="0" err="1"/>
              <a:t>hh:mi</a:t>
            </a:r>
            <a:r>
              <a:rPr lang="en-US" dirty="0"/>
              <a:t> A.M.’) from </a:t>
            </a:r>
            <a:r>
              <a:rPr lang="en-US" dirty="0" err="1"/>
              <a:t>emp</a:t>
            </a:r>
            <a:r>
              <a:rPr lang="en-US" dirty="0"/>
              <a:t>; </a:t>
            </a:r>
            <a:endParaRPr lang="en-IN" dirty="0"/>
          </a:p>
        </p:txBody>
      </p:sp>
      <p:sp>
        <p:nvSpPr>
          <p:cNvPr id="5" name="TextBox 4"/>
          <p:cNvSpPr txBox="1"/>
          <p:nvPr/>
        </p:nvSpPr>
        <p:spPr>
          <a:xfrm>
            <a:off x="457200" y="914400"/>
            <a:ext cx="8077200" cy="954107"/>
          </a:xfrm>
          <a:prstGeom prst="rect">
            <a:avLst/>
          </a:prstGeom>
          <a:noFill/>
        </p:spPr>
        <p:txBody>
          <a:bodyPr wrap="square" rtlCol="0">
            <a:spAutoFit/>
          </a:bodyPr>
          <a:lstStyle/>
          <a:p>
            <a:pPr algn="just"/>
            <a:r>
              <a:rPr lang="en-US" sz="2800" dirty="0">
                <a:solidFill>
                  <a:srgbClr val="FF0000"/>
                </a:solidFill>
              </a:rPr>
              <a:t>O/p :</a:t>
            </a:r>
            <a:r>
              <a:rPr lang="en-US" sz="2800" dirty="0"/>
              <a:t> Raj was born on 21</a:t>
            </a:r>
            <a:r>
              <a:rPr lang="en-US" sz="2800" baseline="30000" dirty="0"/>
              <a:t>st</a:t>
            </a:r>
            <a:r>
              <a:rPr lang="en-US" sz="2800" dirty="0"/>
              <a:t> of May in the year Nineteen seventy at 10:30 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Functions</a:t>
            </a:r>
            <a:endParaRPr lang="en-IN" dirty="0"/>
          </a:p>
        </p:txBody>
      </p:sp>
      <p:sp>
        <p:nvSpPr>
          <p:cNvPr id="3" name="Content Placeholder 2"/>
          <p:cNvSpPr>
            <a:spLocks noGrp="1"/>
          </p:cNvSpPr>
          <p:nvPr>
            <p:ph idx="1"/>
          </p:nvPr>
        </p:nvSpPr>
        <p:spPr/>
        <p:txBody>
          <a:bodyPr/>
          <a:lstStyle/>
          <a:p>
            <a:r>
              <a:rPr lang="en-US" dirty="0">
                <a:solidFill>
                  <a:srgbClr val="FF0000"/>
                </a:solidFill>
              </a:rPr>
              <a:t>O/p :</a:t>
            </a:r>
            <a:r>
              <a:rPr lang="en-US" dirty="0"/>
              <a:t> Raj was born on 21</a:t>
            </a:r>
            <a:r>
              <a:rPr lang="en-US" baseline="30000" dirty="0"/>
              <a:t>st</a:t>
            </a:r>
            <a:r>
              <a:rPr lang="en-US" dirty="0"/>
              <a:t> of May in the year Nineteen seventy at 10:30 a.m..</a:t>
            </a:r>
          </a:p>
          <a:p>
            <a:pPr>
              <a:buNone/>
            </a:pPr>
            <a:endParaRPr lang="en-US" dirty="0"/>
          </a:p>
          <a:p>
            <a:pPr>
              <a:buNone/>
            </a:pPr>
            <a:r>
              <a:rPr lang="en-US" dirty="0"/>
              <a:t>&gt; Select </a:t>
            </a:r>
            <a:r>
              <a:rPr lang="en-US" dirty="0" err="1"/>
              <a:t>ename</a:t>
            </a:r>
            <a:r>
              <a:rPr lang="en-US" dirty="0"/>
              <a:t>|| ‘was born on’ || </a:t>
            </a:r>
            <a:r>
              <a:rPr lang="en-US" dirty="0" err="1"/>
              <a:t>to_char</a:t>
            </a:r>
            <a:r>
              <a:rPr lang="en-US" dirty="0"/>
              <a:t>(dob, ‘</a:t>
            </a:r>
            <a:r>
              <a:rPr lang="en-US" dirty="0" err="1"/>
              <a:t>ddth</a:t>
            </a:r>
            <a:r>
              <a:rPr lang="en-US" dirty="0"/>
              <a:t> “of” month “in the year” year “at” </a:t>
            </a:r>
            <a:r>
              <a:rPr lang="en-US" dirty="0" err="1"/>
              <a:t>hh:mi</a:t>
            </a:r>
            <a:r>
              <a:rPr lang="en-US" dirty="0"/>
              <a:t> a.m.’) from </a:t>
            </a:r>
            <a:r>
              <a:rPr lang="en-US" dirty="0" err="1"/>
              <a:t>emp</a:t>
            </a:r>
            <a:r>
              <a:rPr lang="en-US" dirty="0"/>
              <a:t>; </a:t>
            </a:r>
            <a:endParaRPr lang="en-IN"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Assignments</a:t>
            </a:r>
            <a:endParaRPr lang="en-IN" b="1" dirty="0"/>
          </a:p>
        </p:txBody>
      </p:sp>
      <p:sp>
        <p:nvSpPr>
          <p:cNvPr id="3" name="Content Placeholder 2"/>
          <p:cNvSpPr>
            <a:spLocks noGrp="1"/>
          </p:cNvSpPr>
          <p:nvPr>
            <p:ph idx="1"/>
          </p:nvPr>
        </p:nvSpPr>
        <p:spPr/>
        <p:txBody>
          <a:bodyPr/>
          <a:lstStyle/>
          <a:p>
            <a:pPr algn="just"/>
            <a:r>
              <a:rPr lang="en-US" dirty="0"/>
              <a:t>We have one table </a:t>
            </a:r>
            <a:r>
              <a:rPr lang="en-US" dirty="0" err="1"/>
              <a:t>emp</a:t>
            </a:r>
            <a:r>
              <a:rPr lang="en-US" dirty="0"/>
              <a:t> containing </a:t>
            </a:r>
            <a:r>
              <a:rPr lang="en-US" dirty="0" err="1"/>
              <a:t>ename</a:t>
            </a:r>
            <a:r>
              <a:rPr lang="en-US" dirty="0"/>
              <a:t>, dob, </a:t>
            </a:r>
            <a:r>
              <a:rPr lang="en-US" dirty="0" err="1"/>
              <a:t>doj</a:t>
            </a:r>
            <a:r>
              <a:rPr lang="en-US" dirty="0"/>
              <a:t>. Print “Happy Birthday” on their birthdays.</a:t>
            </a:r>
          </a:p>
          <a:p>
            <a:endParaRPr lang="en-US" dirty="0"/>
          </a:p>
          <a:p>
            <a:pPr algn="just"/>
            <a:r>
              <a:rPr lang="en-US" dirty="0"/>
              <a:t>Calculate and print the current age of the employees.</a:t>
            </a:r>
          </a:p>
          <a:p>
            <a:endParaRPr lang="en-US" dirty="0"/>
          </a:p>
          <a:p>
            <a:endParaRPr lang="en-IN"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sz="4000" b="1" dirty="0"/>
              <a:t>Using the TO_DATE function</a:t>
            </a:r>
          </a:p>
        </p:txBody>
      </p:sp>
      <p:sp>
        <p:nvSpPr>
          <p:cNvPr id="3" name="Content Placeholder 2"/>
          <p:cNvSpPr>
            <a:spLocks noGrp="1"/>
          </p:cNvSpPr>
          <p:nvPr>
            <p:ph idx="1"/>
          </p:nvPr>
        </p:nvSpPr>
        <p:spPr>
          <a:xfrm>
            <a:off x="457200" y="914400"/>
            <a:ext cx="8229600" cy="5211763"/>
          </a:xfrm>
        </p:spPr>
        <p:txBody>
          <a:bodyPr>
            <a:normAutofit/>
          </a:bodyPr>
          <a:lstStyle/>
          <a:p>
            <a:pPr algn="just">
              <a:buNone/>
            </a:pPr>
            <a:r>
              <a:rPr lang="en-US" b="1" dirty="0"/>
              <a:t>Convert a character string to a date format using the TO_DATE function:</a:t>
            </a:r>
          </a:p>
          <a:p>
            <a:pPr algn="just">
              <a:buNone/>
            </a:pPr>
            <a:r>
              <a:rPr lang="en-US" b="1" dirty="0"/>
              <a:t> Syntax -TO_DATE(</a:t>
            </a:r>
            <a:r>
              <a:rPr lang="en-US" b="1" i="1" dirty="0"/>
              <a:t>char[, ‘</a:t>
            </a:r>
            <a:r>
              <a:rPr lang="en-US" b="1" i="1" dirty="0" err="1"/>
              <a:t>format_model</a:t>
            </a:r>
            <a:r>
              <a:rPr lang="en-US" b="1" i="1" dirty="0"/>
              <a:t>’])</a:t>
            </a:r>
          </a:p>
          <a:p>
            <a:pPr algn="just">
              <a:buNone/>
            </a:pPr>
            <a:endParaRPr lang="en-US" b="1" i="1" dirty="0"/>
          </a:p>
          <a:p>
            <a:pPr algn="just">
              <a:buNone/>
            </a:pPr>
            <a:r>
              <a:rPr lang="en-US" dirty="0"/>
              <a:t>Ex – </a:t>
            </a:r>
          </a:p>
          <a:p>
            <a:pPr algn="just">
              <a:buNone/>
            </a:pPr>
            <a:r>
              <a:rPr lang="en-US" dirty="0"/>
              <a:t>1. insert into </a:t>
            </a:r>
            <a:r>
              <a:rPr lang="en-US" dirty="0" err="1"/>
              <a:t>emp</a:t>
            </a:r>
            <a:r>
              <a:rPr lang="en-US" dirty="0"/>
              <a:t>(</a:t>
            </a:r>
            <a:r>
              <a:rPr lang="en-US" dirty="0" err="1"/>
              <a:t>ename</a:t>
            </a:r>
            <a:r>
              <a:rPr lang="en-US" dirty="0"/>
              <a:t>, </a:t>
            </a:r>
            <a:r>
              <a:rPr lang="en-US" dirty="0" err="1"/>
              <a:t>sal</a:t>
            </a:r>
            <a:r>
              <a:rPr lang="en-US" dirty="0"/>
              <a:t>, dob, </a:t>
            </a:r>
            <a:r>
              <a:rPr lang="en-US" dirty="0" err="1"/>
              <a:t>doj</a:t>
            </a:r>
            <a:r>
              <a:rPr lang="en-US" dirty="0"/>
              <a:t>) values(‘Raj’, 10000, </a:t>
            </a:r>
            <a:r>
              <a:rPr lang="en-US" dirty="0" err="1"/>
              <a:t>to_date</a:t>
            </a:r>
            <a:r>
              <a:rPr lang="en-US" dirty="0"/>
              <a:t>(‘21/05/1970 10:30 A.M.’, ‘</a:t>
            </a:r>
            <a:r>
              <a:rPr lang="en-US" dirty="0" err="1"/>
              <a:t>dd</a:t>
            </a:r>
            <a:r>
              <a:rPr lang="en-US" dirty="0"/>
              <a:t>/mm/</a:t>
            </a:r>
            <a:r>
              <a:rPr lang="en-US" dirty="0" err="1"/>
              <a:t>yyyy</a:t>
            </a:r>
            <a:r>
              <a:rPr lang="en-US" dirty="0"/>
              <a:t> HH:MI A.M.’), </a:t>
            </a:r>
            <a:r>
              <a:rPr lang="en-US" dirty="0" err="1"/>
              <a:t>to_date</a:t>
            </a:r>
            <a:r>
              <a:rPr lang="en-US" dirty="0"/>
              <a:t>(‘21-June-10’, ‘</a:t>
            </a:r>
            <a:r>
              <a:rPr lang="en-US" dirty="0" err="1"/>
              <a:t>dd</a:t>
            </a:r>
            <a:r>
              <a:rPr lang="en-US" dirty="0"/>
              <a:t>-month-</a:t>
            </a:r>
            <a:r>
              <a:rPr lang="en-US" dirty="0" err="1"/>
              <a:t>yy</a:t>
            </a:r>
            <a:r>
              <a:rPr lang="en-US" dirty="0"/>
              <a:t>));</a:t>
            </a:r>
          </a:p>
          <a:p>
            <a:pPr algn="just">
              <a:buNone/>
            </a:pPr>
            <a:endParaRPr lang="en-US" dirty="0"/>
          </a:p>
          <a:p>
            <a:pPr algn="just">
              <a:buNone/>
            </a:pP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300" b="1" dirty="0"/>
              <a:t>Using the TO_CHAR Function with Numbers</a:t>
            </a:r>
            <a:endParaRPr lang="en-US" sz="3300" dirty="0"/>
          </a:p>
        </p:txBody>
      </p:sp>
      <p:sp>
        <p:nvSpPr>
          <p:cNvPr id="3" name="Content Placeholder 2"/>
          <p:cNvSpPr>
            <a:spLocks noGrp="1"/>
          </p:cNvSpPr>
          <p:nvPr>
            <p:ph idx="1"/>
          </p:nvPr>
        </p:nvSpPr>
        <p:spPr>
          <a:xfrm>
            <a:off x="457200" y="1295401"/>
            <a:ext cx="8229600" cy="2057400"/>
          </a:xfrm>
        </p:spPr>
        <p:txBody>
          <a:bodyPr/>
          <a:lstStyle/>
          <a:p>
            <a:pPr>
              <a:buNone/>
            </a:pPr>
            <a:r>
              <a:rPr lang="en-US" b="1" dirty="0"/>
              <a:t>TO_CHAR(</a:t>
            </a:r>
            <a:r>
              <a:rPr lang="en-US" b="1" i="1" dirty="0"/>
              <a:t>number, ‘</a:t>
            </a:r>
            <a:r>
              <a:rPr lang="en-US" b="1" i="1" dirty="0" err="1"/>
              <a:t>format_model</a:t>
            </a:r>
            <a:r>
              <a:rPr lang="en-US" b="1" i="1" dirty="0"/>
              <a:t>')</a:t>
            </a:r>
          </a:p>
          <a:p>
            <a:pPr algn="just">
              <a:buNone/>
            </a:pPr>
            <a:r>
              <a:rPr lang="en-US" b="1" dirty="0"/>
              <a:t>You can use the TO_CHAR function to display a number value as a character.</a:t>
            </a:r>
            <a:endParaRPr lang="en-US" dirty="0"/>
          </a:p>
        </p:txBody>
      </p:sp>
      <p:pic>
        <p:nvPicPr>
          <p:cNvPr id="3074" name="Picture 2"/>
          <p:cNvPicPr>
            <a:picLocks noChangeAspect="1" noChangeArrowheads="1"/>
          </p:cNvPicPr>
          <p:nvPr/>
        </p:nvPicPr>
        <p:blipFill>
          <a:blip r:embed="rId2"/>
          <a:srcRect/>
          <a:stretch>
            <a:fillRect/>
          </a:stretch>
        </p:blipFill>
        <p:spPr bwMode="auto">
          <a:xfrm>
            <a:off x="762001" y="3048000"/>
            <a:ext cx="7772400" cy="3276600"/>
          </a:xfrm>
          <a:prstGeom prst="rect">
            <a:avLst/>
          </a:prstGeom>
          <a:noFill/>
          <a:ln w="9525">
            <a:noFill/>
            <a:miter lim="800000"/>
            <a:headEnd/>
            <a:tailEnd/>
          </a:ln>
          <a:effectLst/>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TO_CHAR Function with Numbers</a:t>
            </a:r>
            <a:endParaRPr lang="en-US" dirty="0"/>
          </a:p>
        </p:txBody>
      </p:sp>
      <p:sp>
        <p:nvSpPr>
          <p:cNvPr id="3" name="Content Placeholder 2"/>
          <p:cNvSpPr>
            <a:spLocks noGrp="1"/>
          </p:cNvSpPr>
          <p:nvPr>
            <p:ph idx="1"/>
          </p:nvPr>
        </p:nvSpPr>
        <p:spPr/>
        <p:txBody>
          <a:bodyPr/>
          <a:lstStyle/>
          <a:p>
            <a:pPr>
              <a:buNone/>
            </a:pPr>
            <a:r>
              <a:rPr lang="en-US" dirty="0"/>
              <a:t>Example – </a:t>
            </a:r>
          </a:p>
          <a:p>
            <a:pPr>
              <a:buNone/>
            </a:pPr>
            <a:r>
              <a:rPr lang="en-US" sz="2800" b="1" dirty="0"/>
              <a:t>SELECT ENAME,TO_CHAR(salary, '$99,999.00') SALARY FROM employees</a:t>
            </a:r>
            <a:endParaRPr lang="en-US" sz="2800"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b="1" dirty="0"/>
              <a:t>Using the TO_NUMBER function</a:t>
            </a:r>
            <a:endParaRPr lang="en-US" sz="4000" dirty="0"/>
          </a:p>
        </p:txBody>
      </p:sp>
      <p:sp>
        <p:nvSpPr>
          <p:cNvPr id="3" name="Content Placeholder 2"/>
          <p:cNvSpPr>
            <a:spLocks noGrp="1"/>
          </p:cNvSpPr>
          <p:nvPr>
            <p:ph idx="1"/>
          </p:nvPr>
        </p:nvSpPr>
        <p:spPr>
          <a:xfrm>
            <a:off x="457200" y="1371600"/>
            <a:ext cx="8229600" cy="3657600"/>
          </a:xfrm>
        </p:spPr>
        <p:txBody>
          <a:bodyPr/>
          <a:lstStyle/>
          <a:p>
            <a:pPr>
              <a:buNone/>
            </a:pPr>
            <a:r>
              <a:rPr lang="en-US" b="1" dirty="0"/>
              <a:t> Syntax - TO_NUMBER (n</a:t>
            </a:r>
            <a:r>
              <a:rPr lang="en-US" b="1" i="1" dirty="0"/>
              <a:t>)</a:t>
            </a:r>
          </a:p>
          <a:p>
            <a:pPr algn="just">
              <a:buNone/>
            </a:pPr>
            <a:r>
              <a:rPr lang="en-US" b="1" dirty="0"/>
              <a:t>	Converts n , a CHARACTER value expressing a number, to a NUMBER </a:t>
            </a:r>
            <a:r>
              <a:rPr lang="en-US" b="1" dirty="0" err="1"/>
              <a:t>datatype</a:t>
            </a:r>
            <a:r>
              <a:rPr lang="en-US" b="1" dirty="0"/>
              <a:t>.</a:t>
            </a:r>
          </a:p>
          <a:p>
            <a:pPr algn="just">
              <a:buNone/>
            </a:pPr>
            <a:r>
              <a:rPr lang="en-US" b="1" dirty="0"/>
              <a:t>Ex – UPDATE ACCT_MSTR set </a:t>
            </a:r>
            <a:r>
              <a:rPr lang="en-US" b="1" dirty="0" err="1"/>
              <a:t>curbal</a:t>
            </a:r>
            <a:r>
              <a:rPr lang="en-US" b="1" dirty="0"/>
              <a:t> = </a:t>
            </a:r>
            <a:r>
              <a:rPr lang="en-US" b="1" dirty="0" err="1"/>
              <a:t>curbal</a:t>
            </a:r>
            <a:r>
              <a:rPr lang="en-US" b="1" dirty="0"/>
              <a:t> + TO_NUMBER (SUBSTR( ‘$100’, 2 , 3));</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487362"/>
          </a:xfrm>
        </p:spPr>
        <p:txBody>
          <a:bodyPr>
            <a:normAutofit fontScale="90000"/>
          </a:bodyPr>
          <a:lstStyle/>
          <a:p>
            <a:r>
              <a:rPr lang="en-US" b="1" dirty="0"/>
              <a:t>Aggregate Functions</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What Are Group Functions?</a:t>
            </a:r>
            <a:endParaRPr lang="en-US" dirty="0"/>
          </a:p>
        </p:txBody>
      </p:sp>
      <p:sp>
        <p:nvSpPr>
          <p:cNvPr id="4" name="TextBox 3"/>
          <p:cNvSpPr txBox="1"/>
          <p:nvPr/>
        </p:nvSpPr>
        <p:spPr>
          <a:xfrm>
            <a:off x="457200" y="1066800"/>
            <a:ext cx="8305800" cy="430887"/>
          </a:xfrm>
          <a:prstGeom prst="rect">
            <a:avLst/>
          </a:prstGeom>
          <a:noFill/>
        </p:spPr>
        <p:txBody>
          <a:bodyPr wrap="square" rtlCol="0">
            <a:spAutoFit/>
          </a:bodyPr>
          <a:lstStyle/>
          <a:p>
            <a:r>
              <a:rPr lang="en-US" sz="2200" b="1" dirty="0"/>
              <a:t>Group functions operate on sets of rows to give one result per group.</a:t>
            </a:r>
          </a:p>
        </p:txBody>
      </p:sp>
      <p:pic>
        <p:nvPicPr>
          <p:cNvPr id="1026" name="Picture 2"/>
          <p:cNvPicPr>
            <a:picLocks noChangeAspect="1" noChangeArrowheads="1"/>
          </p:cNvPicPr>
          <p:nvPr/>
        </p:nvPicPr>
        <p:blipFill>
          <a:blip r:embed="rId2"/>
          <a:srcRect/>
          <a:stretch>
            <a:fillRect/>
          </a:stretch>
        </p:blipFill>
        <p:spPr bwMode="auto">
          <a:xfrm>
            <a:off x="457200" y="1981201"/>
            <a:ext cx="8382000" cy="4495800"/>
          </a:xfrm>
          <a:prstGeom prst="rect">
            <a:avLst/>
          </a:prstGeom>
          <a:noFill/>
          <a:ln w="9525">
            <a:solidFill>
              <a:srgbClr val="FF0000"/>
            </a:solidFill>
            <a:miter lim="800000"/>
            <a:headEnd/>
            <a:tailEnd/>
          </a:ln>
          <a:effectLst/>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Types of Group Functions</a:t>
            </a:r>
            <a:endParaRPr lang="en-US" dirty="0"/>
          </a:p>
        </p:txBody>
      </p:sp>
      <p:sp>
        <p:nvSpPr>
          <p:cNvPr id="3" name="Content Placeholder 2"/>
          <p:cNvSpPr>
            <a:spLocks noGrp="1"/>
          </p:cNvSpPr>
          <p:nvPr>
            <p:ph idx="1"/>
          </p:nvPr>
        </p:nvSpPr>
        <p:spPr>
          <a:xfrm>
            <a:off x="1524000" y="1600200"/>
            <a:ext cx="6858000" cy="4525963"/>
          </a:xfrm>
        </p:spPr>
        <p:txBody>
          <a:bodyPr/>
          <a:lstStyle/>
          <a:p>
            <a:r>
              <a:rPr lang="en-US" b="1" dirty="0"/>
              <a:t>AVG</a:t>
            </a:r>
          </a:p>
          <a:p>
            <a:r>
              <a:rPr lang="en-US" b="1" dirty="0"/>
              <a:t>COUNT</a:t>
            </a:r>
          </a:p>
          <a:p>
            <a:r>
              <a:rPr lang="en-US" b="1" dirty="0"/>
              <a:t>MAX</a:t>
            </a:r>
          </a:p>
          <a:p>
            <a:r>
              <a:rPr lang="en-US" b="1" dirty="0"/>
              <a:t>MIN</a:t>
            </a:r>
          </a:p>
          <a:p>
            <a:r>
              <a:rPr lang="en-US" b="1" dirty="0"/>
              <a:t>STDDEV</a:t>
            </a:r>
          </a:p>
          <a:p>
            <a:r>
              <a:rPr lang="en-US" b="1" dirty="0"/>
              <a:t>SUM</a:t>
            </a:r>
          </a:p>
          <a:p>
            <a:r>
              <a:rPr lang="en-US" b="1" dirty="0"/>
              <a:t>VARIANCE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What is a table?</a:t>
            </a:r>
          </a:p>
        </p:txBody>
      </p:sp>
      <p:sp>
        <p:nvSpPr>
          <p:cNvPr id="3" name="Content Placeholder 2"/>
          <p:cNvSpPr>
            <a:spLocks noGrp="1"/>
          </p:cNvSpPr>
          <p:nvPr>
            <p:ph idx="1"/>
          </p:nvPr>
        </p:nvSpPr>
        <p:spPr/>
        <p:txBody>
          <a:bodyPr>
            <a:normAutofit lnSpcReduction="10000"/>
          </a:bodyPr>
          <a:lstStyle/>
          <a:p>
            <a:pPr algn="just"/>
            <a:r>
              <a:rPr lang="en-IN" dirty="0"/>
              <a:t>The data in an RDBMS is stored in database objects which are called as </a:t>
            </a:r>
            <a:r>
              <a:rPr lang="en-IN" b="1" dirty="0"/>
              <a:t>tables</a:t>
            </a:r>
            <a:r>
              <a:rPr lang="en-IN" dirty="0"/>
              <a:t>. This table is basically a collection of related data entries and it consists of numerous columns and rows.</a:t>
            </a:r>
          </a:p>
          <a:p>
            <a:pPr algn="just"/>
            <a:r>
              <a:rPr lang="en-IN" dirty="0"/>
              <a:t>Remember, a table is the most common and simplest form of data storage in a relational database. The following program is an example of a CUSTOMERS table −</a:t>
            </a:r>
          </a:p>
          <a:p>
            <a:endParaRPr lang="en-IN"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Aggregate Functions</a:t>
            </a:r>
            <a:endParaRPr lang="en-US" dirty="0"/>
          </a:p>
        </p:txBody>
      </p:sp>
      <p:sp>
        <p:nvSpPr>
          <p:cNvPr id="3" name="Content Placeholder 2"/>
          <p:cNvSpPr>
            <a:spLocks noGrp="1"/>
          </p:cNvSpPr>
          <p:nvPr>
            <p:ph idx="1"/>
          </p:nvPr>
        </p:nvSpPr>
        <p:spPr>
          <a:xfrm>
            <a:off x="457200" y="1600200"/>
            <a:ext cx="8229600" cy="3657600"/>
          </a:xfrm>
        </p:spPr>
        <p:txBody>
          <a:bodyPr>
            <a:normAutofit lnSpcReduction="10000"/>
          </a:bodyPr>
          <a:lstStyle/>
          <a:p>
            <a:pPr>
              <a:buNone/>
            </a:pPr>
            <a:r>
              <a:rPr lang="en-US" b="1" dirty="0"/>
              <a:t>AVG</a:t>
            </a:r>
          </a:p>
          <a:p>
            <a:pPr>
              <a:buNone/>
            </a:pPr>
            <a:r>
              <a:rPr lang="en-US" b="1" dirty="0"/>
              <a:t>Syntax – AVG(column name)</a:t>
            </a:r>
          </a:p>
          <a:p>
            <a:pPr algn="just">
              <a:buNone/>
            </a:pPr>
            <a:r>
              <a:rPr lang="en-US" dirty="0"/>
              <a:t>Returns an average value of values stored under ‘column name’, ignoring null values in a column</a:t>
            </a:r>
          </a:p>
          <a:p>
            <a:pPr algn="just">
              <a:buNone/>
            </a:pPr>
            <a:r>
              <a:rPr lang="en-US" b="1" dirty="0"/>
              <a:t>Ex -</a:t>
            </a:r>
            <a:r>
              <a:rPr lang="en-US" dirty="0"/>
              <a:t> </a:t>
            </a:r>
          </a:p>
          <a:p>
            <a:pPr>
              <a:buNone/>
            </a:pPr>
            <a:r>
              <a:rPr lang="en-US" b="1" dirty="0"/>
              <a:t>SELECT </a:t>
            </a:r>
            <a:r>
              <a:rPr lang="en-US" b="1" dirty="0" err="1"/>
              <a:t>avg</a:t>
            </a:r>
            <a:r>
              <a:rPr lang="en-US" b="1" dirty="0"/>
              <a:t>(salary) “Average Salary” from </a:t>
            </a:r>
            <a:r>
              <a:rPr lang="en-US" b="1" dirty="0" err="1"/>
              <a:t>emp</a:t>
            </a:r>
            <a:r>
              <a:rPr lang="en-US" b="1" dirty="0"/>
              <a:t>;</a:t>
            </a:r>
          </a:p>
          <a:p>
            <a:pPr>
              <a:buNone/>
            </a:pPr>
            <a:endParaRPr lang="en-US" dirty="0"/>
          </a:p>
          <a:p>
            <a:pPr>
              <a:buNone/>
            </a:pPr>
            <a:endParaRPr lang="en-US" dirty="0"/>
          </a:p>
          <a:p>
            <a:pPr>
              <a:buNone/>
            </a:pP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Aggregate Functions</a:t>
            </a:r>
            <a:endParaRPr lang="en-US" dirty="0"/>
          </a:p>
        </p:txBody>
      </p:sp>
      <p:sp>
        <p:nvSpPr>
          <p:cNvPr id="3" name="Content Placeholder 2"/>
          <p:cNvSpPr>
            <a:spLocks noGrp="1"/>
          </p:cNvSpPr>
          <p:nvPr>
            <p:ph idx="1"/>
          </p:nvPr>
        </p:nvSpPr>
        <p:spPr>
          <a:xfrm>
            <a:off x="457200" y="990600"/>
            <a:ext cx="8229600" cy="5135563"/>
          </a:xfrm>
        </p:spPr>
        <p:txBody>
          <a:bodyPr/>
          <a:lstStyle/>
          <a:p>
            <a:pPr>
              <a:buNone/>
            </a:pPr>
            <a:r>
              <a:rPr lang="en-US" b="1" dirty="0"/>
              <a:t>MIN</a:t>
            </a:r>
          </a:p>
          <a:p>
            <a:pPr>
              <a:buNone/>
            </a:pPr>
            <a:r>
              <a:rPr lang="en-US" b="1" dirty="0"/>
              <a:t>Syntax – MIN(&lt;</a:t>
            </a:r>
            <a:r>
              <a:rPr lang="en-US" b="1" dirty="0" err="1"/>
              <a:t>expr</a:t>
            </a:r>
            <a:r>
              <a:rPr lang="en-US" b="1" dirty="0"/>
              <a:t>&gt;)</a:t>
            </a:r>
          </a:p>
          <a:p>
            <a:pPr>
              <a:buNone/>
            </a:pPr>
            <a:r>
              <a:rPr lang="en-US" dirty="0"/>
              <a:t>MIN returns minimum value of </a:t>
            </a:r>
            <a:r>
              <a:rPr lang="en-US" dirty="0" err="1"/>
              <a:t>expr</a:t>
            </a:r>
            <a:endParaRPr lang="en-US" dirty="0"/>
          </a:p>
          <a:p>
            <a:pPr>
              <a:buNone/>
            </a:pPr>
            <a:endParaRPr lang="en-US" dirty="0"/>
          </a:p>
          <a:p>
            <a:pPr>
              <a:buNone/>
            </a:pPr>
            <a:r>
              <a:rPr lang="en-US" b="1" dirty="0"/>
              <a:t>Ex- </a:t>
            </a:r>
          </a:p>
          <a:p>
            <a:pPr algn="just">
              <a:buNone/>
            </a:pPr>
            <a:r>
              <a:rPr lang="en-US" dirty="0"/>
              <a:t>SELECT MIN(salary) “Minimum Salary” from </a:t>
            </a:r>
            <a:r>
              <a:rPr lang="en-US" dirty="0" err="1"/>
              <a:t>emp</a:t>
            </a:r>
            <a:r>
              <a:rPr lang="en-US" dirty="0"/>
              <a:t>;</a:t>
            </a:r>
          </a:p>
          <a:p>
            <a:pPr>
              <a:buNone/>
            </a:pPr>
            <a:endParaRPr lang="en-US" dirty="0"/>
          </a:p>
          <a:p>
            <a:pPr>
              <a:buNone/>
            </a:pP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a:buNone/>
            </a:pPr>
            <a:r>
              <a:rPr lang="en-US" b="1" dirty="0"/>
              <a:t>MAX</a:t>
            </a:r>
          </a:p>
          <a:p>
            <a:pPr>
              <a:buNone/>
            </a:pPr>
            <a:r>
              <a:rPr lang="en-US" b="1" dirty="0"/>
              <a:t>Syntax – MAX(&lt;</a:t>
            </a:r>
            <a:r>
              <a:rPr lang="en-US" b="1" dirty="0" err="1"/>
              <a:t>expr</a:t>
            </a:r>
            <a:r>
              <a:rPr lang="en-US" b="1" dirty="0"/>
              <a:t>&gt;)</a:t>
            </a:r>
          </a:p>
          <a:p>
            <a:pPr>
              <a:buNone/>
            </a:pPr>
            <a:r>
              <a:rPr lang="en-US" dirty="0"/>
              <a:t>MAX returns maximum value of </a:t>
            </a:r>
            <a:r>
              <a:rPr lang="en-US" dirty="0" err="1"/>
              <a:t>expr</a:t>
            </a:r>
            <a:endParaRPr lang="en-US" dirty="0"/>
          </a:p>
          <a:p>
            <a:pPr>
              <a:buNone/>
            </a:pPr>
            <a:endParaRPr lang="en-US" dirty="0"/>
          </a:p>
          <a:p>
            <a:pPr>
              <a:buNone/>
            </a:pPr>
            <a:r>
              <a:rPr lang="en-US" b="1" dirty="0"/>
              <a:t>Ex-</a:t>
            </a:r>
            <a:r>
              <a:rPr lang="en-US" dirty="0"/>
              <a:t> </a:t>
            </a:r>
          </a:p>
          <a:p>
            <a:pPr algn="just">
              <a:buNone/>
            </a:pPr>
            <a:r>
              <a:rPr lang="en-US" dirty="0"/>
              <a:t>SELECT MAX(salary) “Maximum Salary” from </a:t>
            </a:r>
            <a:r>
              <a:rPr lang="en-US" dirty="0" err="1"/>
              <a:t>emp</a:t>
            </a:r>
            <a:r>
              <a:rPr lang="en-US" dirty="0"/>
              <a:t>;</a:t>
            </a:r>
          </a:p>
          <a:p>
            <a:pPr>
              <a:buNone/>
            </a:pPr>
            <a:endParaRPr lang="en-US" dirty="0"/>
          </a:p>
          <a:p>
            <a:pPr>
              <a:buNone/>
            </a:pPr>
            <a:endParaRPr lang="en-US" dirty="0"/>
          </a:p>
        </p:txBody>
      </p:sp>
      <p:sp>
        <p:nvSpPr>
          <p:cNvPr id="4" name="Title 1"/>
          <p:cNvSpPr>
            <a:spLocks noGrp="1"/>
          </p:cNvSpPr>
          <p:nvPr>
            <p:ph type="title"/>
          </p:nvPr>
        </p:nvSpPr>
        <p:spPr>
          <a:xfrm>
            <a:off x="457200" y="274638"/>
            <a:ext cx="8229600" cy="411162"/>
          </a:xfrm>
        </p:spPr>
        <p:txBody>
          <a:bodyPr>
            <a:normAutofit fontScale="90000"/>
          </a:bodyPr>
          <a:lstStyle/>
          <a:p>
            <a:r>
              <a:rPr lang="en-US" b="1" dirty="0"/>
              <a:t>Aggregate Functions</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3886200"/>
          </a:xfrm>
        </p:spPr>
        <p:txBody>
          <a:bodyPr>
            <a:normAutofit lnSpcReduction="10000"/>
          </a:bodyPr>
          <a:lstStyle/>
          <a:p>
            <a:pPr>
              <a:buNone/>
            </a:pPr>
            <a:r>
              <a:rPr lang="en-US" b="1" dirty="0"/>
              <a:t>SUM</a:t>
            </a:r>
          </a:p>
          <a:p>
            <a:pPr>
              <a:buNone/>
            </a:pPr>
            <a:r>
              <a:rPr lang="en-US" b="1" dirty="0"/>
              <a:t>Syntax – SUM(&lt;</a:t>
            </a:r>
            <a:r>
              <a:rPr lang="en-US" b="1" dirty="0" err="1"/>
              <a:t>expr</a:t>
            </a:r>
            <a:r>
              <a:rPr lang="en-US" b="1" dirty="0"/>
              <a:t>&gt;)</a:t>
            </a:r>
          </a:p>
          <a:p>
            <a:pPr>
              <a:buNone/>
            </a:pPr>
            <a:endParaRPr lang="en-US" b="1" dirty="0"/>
          </a:p>
          <a:p>
            <a:pPr>
              <a:buNone/>
            </a:pPr>
            <a:r>
              <a:rPr lang="en-US" dirty="0"/>
              <a:t>SUM returns the sum of the  value of </a:t>
            </a:r>
            <a:r>
              <a:rPr lang="en-US" dirty="0" err="1"/>
              <a:t>expr</a:t>
            </a:r>
            <a:endParaRPr lang="en-US" dirty="0"/>
          </a:p>
          <a:p>
            <a:pPr>
              <a:buNone/>
            </a:pPr>
            <a:endParaRPr lang="en-US" dirty="0"/>
          </a:p>
          <a:p>
            <a:pPr>
              <a:buNone/>
            </a:pPr>
            <a:r>
              <a:rPr lang="en-US" b="1" dirty="0"/>
              <a:t>Ex-</a:t>
            </a:r>
          </a:p>
          <a:p>
            <a:pPr>
              <a:buNone/>
            </a:pPr>
            <a:r>
              <a:rPr lang="en-US" dirty="0"/>
              <a:t>SELECT SUM(salary) “Total Sum” from </a:t>
            </a:r>
            <a:r>
              <a:rPr lang="en-US" dirty="0" err="1"/>
              <a:t>emp</a:t>
            </a:r>
            <a:r>
              <a:rPr lang="en-US" dirty="0"/>
              <a:t>;</a:t>
            </a:r>
          </a:p>
          <a:p>
            <a:pPr>
              <a:buNone/>
            </a:pPr>
            <a:endParaRPr lang="en-US" dirty="0"/>
          </a:p>
        </p:txBody>
      </p:sp>
      <p:sp>
        <p:nvSpPr>
          <p:cNvPr id="4" name="Title 1"/>
          <p:cNvSpPr>
            <a:spLocks noGrp="1"/>
          </p:cNvSpPr>
          <p:nvPr>
            <p:ph type="title"/>
          </p:nvPr>
        </p:nvSpPr>
        <p:spPr>
          <a:xfrm>
            <a:off x="457200" y="274638"/>
            <a:ext cx="8229600" cy="411162"/>
          </a:xfrm>
        </p:spPr>
        <p:txBody>
          <a:bodyPr>
            <a:normAutofit fontScale="90000"/>
          </a:bodyPr>
          <a:lstStyle/>
          <a:p>
            <a:r>
              <a:rPr lang="en-US" b="1" dirty="0"/>
              <a:t>Aggregate Functions</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92500" lnSpcReduction="20000"/>
          </a:bodyPr>
          <a:lstStyle/>
          <a:p>
            <a:pPr>
              <a:buNone/>
            </a:pPr>
            <a:r>
              <a:rPr lang="en-US" b="1" dirty="0"/>
              <a:t>COUNT</a:t>
            </a:r>
          </a:p>
          <a:p>
            <a:pPr>
              <a:buNone/>
            </a:pPr>
            <a:r>
              <a:rPr lang="en-US" b="1" dirty="0"/>
              <a:t>Syntax – COUNT([&lt;DISTINCT&gt;|&lt;ALL&gt;]&lt;</a:t>
            </a:r>
            <a:r>
              <a:rPr lang="en-US" b="1" dirty="0" err="1"/>
              <a:t>expr</a:t>
            </a:r>
            <a:r>
              <a:rPr lang="en-US" b="1" dirty="0"/>
              <a:t>&gt;)</a:t>
            </a:r>
          </a:p>
          <a:p>
            <a:pPr algn="just">
              <a:buNone/>
            </a:pPr>
            <a:r>
              <a:rPr lang="en-US" dirty="0"/>
              <a:t>COUNT returns the number of rows where </a:t>
            </a:r>
            <a:r>
              <a:rPr lang="en-US" dirty="0" err="1"/>
              <a:t>expr</a:t>
            </a:r>
            <a:r>
              <a:rPr lang="en-US" dirty="0"/>
              <a:t> is not null.</a:t>
            </a:r>
          </a:p>
          <a:p>
            <a:pPr>
              <a:buNone/>
            </a:pPr>
            <a:endParaRPr lang="en-US" b="1" dirty="0"/>
          </a:p>
          <a:p>
            <a:pPr>
              <a:buNone/>
            </a:pPr>
            <a:r>
              <a:rPr lang="en-US" b="1" dirty="0"/>
              <a:t>EX-</a:t>
            </a:r>
          </a:p>
          <a:p>
            <a:pPr algn="just">
              <a:buNone/>
            </a:pPr>
            <a:r>
              <a:rPr lang="en-US" dirty="0"/>
              <a:t>SELECT count(</a:t>
            </a:r>
            <a:r>
              <a:rPr lang="en-US" dirty="0" err="1"/>
              <a:t>empid</a:t>
            </a:r>
            <a:r>
              <a:rPr lang="en-US" dirty="0"/>
              <a:t>) “Total no. of Employee” from </a:t>
            </a:r>
            <a:r>
              <a:rPr lang="en-US" dirty="0" err="1"/>
              <a:t>emp</a:t>
            </a:r>
            <a:r>
              <a:rPr lang="en-US" dirty="0"/>
              <a:t>;</a:t>
            </a:r>
          </a:p>
          <a:p>
            <a:pPr algn="just">
              <a:buNone/>
            </a:pPr>
            <a:r>
              <a:rPr lang="en-US" dirty="0"/>
              <a:t>Note – COUNT(*) – Returns the number of rows in the table, including duplicates and those with nulls.</a:t>
            </a:r>
          </a:p>
          <a:p>
            <a:pPr>
              <a:buNone/>
            </a:pPr>
            <a:endParaRPr lang="en-US" dirty="0"/>
          </a:p>
        </p:txBody>
      </p:sp>
      <p:sp>
        <p:nvSpPr>
          <p:cNvPr id="4" name="Title 1"/>
          <p:cNvSpPr>
            <a:spLocks noGrp="1"/>
          </p:cNvSpPr>
          <p:nvPr>
            <p:ph type="title"/>
          </p:nvPr>
        </p:nvSpPr>
        <p:spPr>
          <a:xfrm>
            <a:off x="457200" y="274638"/>
            <a:ext cx="8229600" cy="411162"/>
          </a:xfrm>
        </p:spPr>
        <p:txBody>
          <a:bodyPr>
            <a:normAutofit fontScale="90000"/>
          </a:bodyPr>
          <a:lstStyle/>
          <a:p>
            <a:r>
              <a:rPr lang="en-US" b="1" dirty="0"/>
              <a:t>Aggregate Functions</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rmAutofit/>
          </a:bodyPr>
          <a:lstStyle/>
          <a:p>
            <a:pPr>
              <a:buNone/>
            </a:pPr>
            <a:r>
              <a:rPr lang="en-US" b="1" dirty="0"/>
              <a:t>STDDEV</a:t>
            </a:r>
          </a:p>
          <a:p>
            <a:pPr>
              <a:buNone/>
            </a:pPr>
            <a:endParaRPr lang="en-US" b="1" dirty="0"/>
          </a:p>
          <a:p>
            <a:pPr>
              <a:buNone/>
            </a:pPr>
            <a:r>
              <a:rPr lang="en-US" b="1" dirty="0"/>
              <a:t>Syntax – STDDEV([&lt;DISTNICT&gt;|&lt;ALL&gt;]&lt;</a:t>
            </a:r>
            <a:r>
              <a:rPr lang="en-US" b="1" dirty="0" err="1"/>
              <a:t>expr</a:t>
            </a:r>
            <a:r>
              <a:rPr lang="en-US" b="1" dirty="0"/>
              <a:t>&gt;)</a:t>
            </a:r>
          </a:p>
          <a:p>
            <a:pPr algn="just">
              <a:buNone/>
            </a:pPr>
            <a:r>
              <a:rPr lang="en-US" dirty="0"/>
              <a:t>STDDEV returns the sample standard deviation of </a:t>
            </a:r>
            <a:r>
              <a:rPr lang="en-US" dirty="0" err="1"/>
              <a:t>expr</a:t>
            </a:r>
            <a:r>
              <a:rPr lang="en-US" dirty="0"/>
              <a:t>, a set of numbers.</a:t>
            </a:r>
          </a:p>
          <a:p>
            <a:pPr>
              <a:buNone/>
            </a:pPr>
            <a:r>
              <a:rPr lang="en-US" b="1" dirty="0"/>
              <a:t>Ex –</a:t>
            </a:r>
            <a:r>
              <a:rPr lang="en-US" dirty="0"/>
              <a:t> </a:t>
            </a:r>
          </a:p>
          <a:p>
            <a:pPr algn="just">
              <a:buNone/>
            </a:pPr>
            <a:r>
              <a:rPr lang="en-US" dirty="0"/>
              <a:t>SELECT STDDEV(salary) "Deviation" FROM employees;</a:t>
            </a:r>
          </a:p>
          <a:p>
            <a:pPr>
              <a:buNone/>
            </a:pPr>
            <a:endParaRPr lang="en-US" dirty="0"/>
          </a:p>
        </p:txBody>
      </p:sp>
      <p:sp>
        <p:nvSpPr>
          <p:cNvPr id="4" name="Title 1"/>
          <p:cNvSpPr>
            <a:spLocks noGrp="1"/>
          </p:cNvSpPr>
          <p:nvPr>
            <p:ph type="title"/>
          </p:nvPr>
        </p:nvSpPr>
        <p:spPr>
          <a:xfrm>
            <a:off x="457200" y="274638"/>
            <a:ext cx="8229600" cy="411162"/>
          </a:xfrm>
        </p:spPr>
        <p:txBody>
          <a:bodyPr>
            <a:normAutofit fontScale="90000"/>
          </a:bodyPr>
          <a:lstStyle/>
          <a:p>
            <a:r>
              <a:rPr lang="en-US" b="1" dirty="0"/>
              <a:t>Aggregate Functions</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rmAutofit/>
          </a:bodyPr>
          <a:lstStyle/>
          <a:p>
            <a:pPr>
              <a:buNone/>
            </a:pPr>
            <a:r>
              <a:rPr lang="en-US" b="1" dirty="0"/>
              <a:t>VARIANCE</a:t>
            </a:r>
          </a:p>
          <a:p>
            <a:pPr>
              <a:buNone/>
            </a:pPr>
            <a:endParaRPr lang="en-US" dirty="0"/>
          </a:p>
          <a:p>
            <a:pPr>
              <a:buNone/>
            </a:pPr>
            <a:r>
              <a:rPr lang="en-US" b="1" dirty="0"/>
              <a:t>Syntax – VARIANCE([&lt;DISTNICT&gt;|&lt;ALL&gt;]&lt;</a:t>
            </a:r>
            <a:r>
              <a:rPr lang="en-US" b="1" dirty="0" err="1"/>
              <a:t>expr</a:t>
            </a:r>
            <a:r>
              <a:rPr lang="en-US" b="1" dirty="0"/>
              <a:t>&gt;)</a:t>
            </a:r>
          </a:p>
          <a:p>
            <a:pPr>
              <a:buNone/>
            </a:pPr>
            <a:r>
              <a:rPr lang="en-US" dirty="0"/>
              <a:t>VARIANCE returns the variance of </a:t>
            </a:r>
            <a:r>
              <a:rPr lang="en-US" dirty="0" err="1"/>
              <a:t>expr</a:t>
            </a:r>
            <a:r>
              <a:rPr lang="en-US" dirty="0"/>
              <a:t>.</a:t>
            </a:r>
          </a:p>
          <a:p>
            <a:pPr>
              <a:buNone/>
            </a:pPr>
            <a:r>
              <a:rPr lang="en-US" b="1" dirty="0"/>
              <a:t>Ex-</a:t>
            </a:r>
          </a:p>
          <a:p>
            <a:pPr algn="just">
              <a:buNone/>
            </a:pPr>
            <a:r>
              <a:rPr lang="en-US" dirty="0"/>
              <a:t>SELECT VARIANCE(salary) “Variance" FROM employees;</a:t>
            </a:r>
          </a:p>
        </p:txBody>
      </p:sp>
      <p:sp>
        <p:nvSpPr>
          <p:cNvPr id="4" name="Title 1"/>
          <p:cNvSpPr>
            <a:spLocks noGrp="1"/>
          </p:cNvSpPr>
          <p:nvPr>
            <p:ph type="title"/>
          </p:nvPr>
        </p:nvSpPr>
        <p:spPr>
          <a:xfrm>
            <a:off x="457200" y="274638"/>
            <a:ext cx="8229600" cy="411162"/>
          </a:xfrm>
        </p:spPr>
        <p:txBody>
          <a:bodyPr>
            <a:normAutofit fontScale="90000"/>
          </a:bodyPr>
          <a:lstStyle/>
          <a:p>
            <a:r>
              <a:rPr lang="en-US" b="1" dirty="0"/>
              <a:t>Aggregate Functions</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Example Aggregate Function</a:t>
            </a:r>
          </a:p>
        </p:txBody>
      </p:sp>
      <p:sp>
        <p:nvSpPr>
          <p:cNvPr id="3" name="Content Placeholder 2"/>
          <p:cNvSpPr>
            <a:spLocks noGrp="1"/>
          </p:cNvSpPr>
          <p:nvPr>
            <p:ph idx="1"/>
          </p:nvPr>
        </p:nvSpPr>
        <p:spPr>
          <a:xfrm>
            <a:off x="457200" y="1295400"/>
            <a:ext cx="8229600" cy="4830763"/>
          </a:xfrm>
        </p:spPr>
        <p:txBody>
          <a:bodyPr/>
          <a:lstStyle/>
          <a:p>
            <a:pPr algn="just">
              <a:buNone/>
            </a:pPr>
            <a:r>
              <a:rPr lang="en-US" b="1" dirty="0"/>
              <a:t>	</a:t>
            </a:r>
            <a:r>
              <a:rPr lang="en-US" dirty="0"/>
              <a:t>SELECT AVG(salary), MAX(salary), MIN(salary), SUM(salary) FROM employees                WHERE </a:t>
            </a:r>
            <a:r>
              <a:rPr lang="en-US" dirty="0" err="1"/>
              <a:t>job_id</a:t>
            </a:r>
            <a:r>
              <a:rPr lang="en-US" dirty="0"/>
              <a:t> LIKE '%REP%';</a:t>
            </a:r>
          </a:p>
          <a:p>
            <a:endParaRPr lang="en-US" dirty="0"/>
          </a:p>
          <a:p>
            <a:pPr>
              <a:buNone/>
            </a:pPr>
            <a:r>
              <a:rPr lang="en-US" dirty="0"/>
              <a:t>SELECT MIN(</a:t>
            </a:r>
            <a:r>
              <a:rPr lang="en-US" dirty="0" err="1"/>
              <a:t>hire_date</a:t>
            </a:r>
            <a:r>
              <a:rPr lang="en-US" dirty="0"/>
              <a:t>), MAX(</a:t>
            </a:r>
            <a:r>
              <a:rPr lang="en-US" dirty="0" err="1"/>
              <a:t>hire_date</a:t>
            </a:r>
            <a:r>
              <a:rPr lang="en-US" dirty="0"/>
              <a:t>)</a:t>
            </a:r>
          </a:p>
          <a:p>
            <a:pPr>
              <a:buNone/>
            </a:pPr>
            <a:r>
              <a:rPr lang="en-US" dirty="0"/>
              <a:t>FROM employees;</a:t>
            </a:r>
          </a:p>
          <a:p>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19600"/>
            <a:ext cx="8229600" cy="1143000"/>
          </a:xfrm>
        </p:spPr>
        <p:txBody>
          <a:bodyPr>
            <a:normAutofit/>
          </a:bodyPr>
          <a:lstStyle/>
          <a:p>
            <a:pPr>
              <a:buNone/>
            </a:pPr>
            <a:r>
              <a:rPr lang="en-US" sz="2500" b="1" dirty="0"/>
              <a:t>SELECT COUNT(DISTINCT </a:t>
            </a:r>
            <a:r>
              <a:rPr lang="en-US" sz="2500" b="1" dirty="0" err="1"/>
              <a:t>department_id</a:t>
            </a:r>
            <a:r>
              <a:rPr lang="en-US" sz="2500" b="1" dirty="0"/>
              <a:t>)</a:t>
            </a:r>
          </a:p>
          <a:p>
            <a:pPr>
              <a:buNone/>
            </a:pPr>
            <a:r>
              <a:rPr lang="en-US" sz="2500" b="1" dirty="0"/>
              <a:t>FROM employees;</a:t>
            </a:r>
          </a:p>
          <a:p>
            <a:pPr>
              <a:buNone/>
            </a:pPr>
            <a:endParaRPr lang="en-US" dirty="0"/>
          </a:p>
        </p:txBody>
      </p:sp>
      <p:sp>
        <p:nvSpPr>
          <p:cNvPr id="4" name="Title 1"/>
          <p:cNvSpPr>
            <a:spLocks noGrp="1"/>
          </p:cNvSpPr>
          <p:nvPr>
            <p:ph type="title"/>
          </p:nvPr>
        </p:nvSpPr>
        <p:spPr>
          <a:xfrm>
            <a:off x="457200" y="274638"/>
            <a:ext cx="8229600" cy="487362"/>
          </a:xfrm>
        </p:spPr>
        <p:txBody>
          <a:bodyPr>
            <a:normAutofit fontScale="90000"/>
          </a:bodyPr>
          <a:lstStyle/>
          <a:p>
            <a:r>
              <a:rPr lang="en-US" b="1" dirty="0"/>
              <a:t>Example Aggregate Function</a:t>
            </a:r>
          </a:p>
        </p:txBody>
      </p:sp>
      <p:sp>
        <p:nvSpPr>
          <p:cNvPr id="5" name="TextBox 4"/>
          <p:cNvSpPr txBox="1"/>
          <p:nvPr/>
        </p:nvSpPr>
        <p:spPr>
          <a:xfrm>
            <a:off x="381000" y="2124670"/>
            <a:ext cx="8458200" cy="1138773"/>
          </a:xfrm>
          <a:prstGeom prst="rect">
            <a:avLst/>
          </a:prstGeom>
          <a:noFill/>
        </p:spPr>
        <p:txBody>
          <a:bodyPr wrap="square" rtlCol="0">
            <a:spAutoFit/>
          </a:bodyPr>
          <a:lstStyle/>
          <a:p>
            <a:pPr>
              <a:buNone/>
            </a:pPr>
            <a:r>
              <a:rPr lang="en-US" sz="2500" b="1" dirty="0"/>
              <a:t>SELECT COUNT(*) FROM employees</a:t>
            </a:r>
          </a:p>
          <a:p>
            <a:pPr>
              <a:buNone/>
            </a:pPr>
            <a:r>
              <a:rPr lang="en-US" sz="2500" b="1" dirty="0"/>
              <a:t>WHERE </a:t>
            </a:r>
            <a:r>
              <a:rPr lang="en-US" sz="2500" b="1" dirty="0" err="1"/>
              <a:t>department_id</a:t>
            </a:r>
            <a:r>
              <a:rPr lang="en-US" sz="2500" b="1" dirty="0"/>
              <a:t> = 50;</a:t>
            </a:r>
          </a:p>
          <a:p>
            <a:endParaRPr lang="en-US" dirty="0"/>
          </a:p>
        </p:txBody>
      </p:sp>
      <p:sp>
        <p:nvSpPr>
          <p:cNvPr id="6" name="TextBox 5"/>
          <p:cNvSpPr txBox="1"/>
          <p:nvPr/>
        </p:nvSpPr>
        <p:spPr>
          <a:xfrm>
            <a:off x="533400" y="914400"/>
            <a:ext cx="8229600" cy="369332"/>
          </a:xfrm>
          <a:prstGeom prst="rect">
            <a:avLst/>
          </a:prstGeom>
          <a:noFill/>
        </p:spPr>
        <p:txBody>
          <a:bodyPr wrap="square" rtlCol="0">
            <a:spAutoFit/>
          </a:bodyPr>
          <a:lstStyle/>
          <a:p>
            <a:endParaRPr lang="en-US" dirty="0"/>
          </a:p>
        </p:txBody>
      </p:sp>
      <p:sp>
        <p:nvSpPr>
          <p:cNvPr id="7" name="TextBox 6"/>
          <p:cNvSpPr txBox="1"/>
          <p:nvPr/>
        </p:nvSpPr>
        <p:spPr>
          <a:xfrm>
            <a:off x="533400" y="914400"/>
            <a:ext cx="8077200" cy="861774"/>
          </a:xfrm>
          <a:prstGeom prst="rect">
            <a:avLst/>
          </a:prstGeom>
          <a:noFill/>
        </p:spPr>
        <p:txBody>
          <a:bodyPr wrap="square" rtlCol="0">
            <a:spAutoFit/>
          </a:bodyPr>
          <a:lstStyle/>
          <a:p>
            <a:pPr algn="just"/>
            <a:r>
              <a:rPr lang="en-US" sz="2500" b="1" dirty="0"/>
              <a:t>List out the total number of employees working in MCA </a:t>
            </a:r>
            <a:r>
              <a:rPr lang="en-US" sz="2500" b="1" dirty="0" err="1"/>
              <a:t>depertment</a:t>
            </a:r>
            <a:r>
              <a:rPr lang="en-US" sz="2500" b="1" dirty="0"/>
              <a:t> whose </a:t>
            </a:r>
            <a:r>
              <a:rPr lang="en-US" sz="2500" b="1" dirty="0" err="1"/>
              <a:t>deptIid</a:t>
            </a:r>
            <a:r>
              <a:rPr lang="en-US" sz="2500" b="1" dirty="0"/>
              <a:t> is 50.</a:t>
            </a:r>
          </a:p>
        </p:txBody>
      </p:sp>
      <p:sp>
        <p:nvSpPr>
          <p:cNvPr id="8" name="TextBox 7"/>
          <p:cNvSpPr txBox="1"/>
          <p:nvPr/>
        </p:nvSpPr>
        <p:spPr>
          <a:xfrm>
            <a:off x="457200" y="3485346"/>
            <a:ext cx="8229600" cy="477054"/>
          </a:xfrm>
          <a:prstGeom prst="rect">
            <a:avLst/>
          </a:prstGeom>
          <a:noFill/>
        </p:spPr>
        <p:txBody>
          <a:bodyPr wrap="square" rtlCol="0">
            <a:spAutoFit/>
          </a:bodyPr>
          <a:lstStyle/>
          <a:p>
            <a:r>
              <a:rPr lang="en-US" sz="2500" b="1" dirty="0" err="1"/>
              <a:t>Listout</a:t>
            </a:r>
            <a:r>
              <a:rPr lang="en-US" sz="2500" b="1" dirty="0"/>
              <a:t> how many departments are there</a:t>
            </a:r>
            <a:endParaRPr lang="en-US" sz="2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Creating Groups of Data</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85800" y="1066800"/>
            <a:ext cx="8077200" cy="5334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Example</a:t>
            </a:r>
            <a:endParaRPr lang="en-IN" b="1" dirty="0"/>
          </a:p>
        </p:txBody>
      </p:sp>
      <p:graphicFrame>
        <p:nvGraphicFramePr>
          <p:cNvPr id="5" name="Table 4"/>
          <p:cNvGraphicFramePr>
            <a:graphicFrameLocks noGrp="1"/>
          </p:cNvGraphicFramePr>
          <p:nvPr/>
        </p:nvGraphicFramePr>
        <p:xfrm>
          <a:off x="457200" y="1524000"/>
          <a:ext cx="8458200" cy="3825240"/>
        </p:xfrm>
        <a:graphic>
          <a:graphicData uri="http://schemas.openxmlformats.org/drawingml/2006/table">
            <a:tbl>
              <a:tblPr firstRow="1" bandRow="1">
                <a:tableStyleId>{5C22544A-7EE6-4342-B048-85BDC9FD1C3A}</a:tableStyleId>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20004"/>
                    </a:ext>
                  </a:extLst>
                </a:gridCol>
              </a:tblGrid>
              <a:tr h="370840">
                <a:tc>
                  <a:txBody>
                    <a:bodyPr/>
                    <a:lstStyle/>
                    <a:p>
                      <a:r>
                        <a:rPr lang="en-US" sz="2800" dirty="0"/>
                        <a:t>ID</a:t>
                      </a:r>
                      <a:endParaRPr lang="en-IN" sz="2800" dirty="0"/>
                    </a:p>
                  </a:txBody>
                  <a:tcPr/>
                </a:tc>
                <a:tc>
                  <a:txBody>
                    <a:bodyPr/>
                    <a:lstStyle/>
                    <a:p>
                      <a:r>
                        <a:rPr lang="en-US" sz="2800" dirty="0"/>
                        <a:t>NAME</a:t>
                      </a:r>
                      <a:endParaRPr lang="en-IN" sz="2800" dirty="0"/>
                    </a:p>
                  </a:txBody>
                  <a:tcPr/>
                </a:tc>
                <a:tc>
                  <a:txBody>
                    <a:bodyPr/>
                    <a:lstStyle/>
                    <a:p>
                      <a:r>
                        <a:rPr lang="en-US" sz="2800" dirty="0"/>
                        <a:t>AGE</a:t>
                      </a:r>
                      <a:endParaRPr lang="en-IN" sz="2800" dirty="0"/>
                    </a:p>
                  </a:txBody>
                  <a:tcPr/>
                </a:tc>
                <a:tc>
                  <a:txBody>
                    <a:bodyPr/>
                    <a:lstStyle/>
                    <a:p>
                      <a:r>
                        <a:rPr lang="en-US" sz="2800" dirty="0"/>
                        <a:t>ADDRESS</a:t>
                      </a:r>
                      <a:endParaRPr lang="en-IN" sz="2800" dirty="0"/>
                    </a:p>
                  </a:txBody>
                  <a:tcPr/>
                </a:tc>
                <a:tc>
                  <a:txBody>
                    <a:bodyPr/>
                    <a:lstStyle/>
                    <a:p>
                      <a:r>
                        <a:rPr lang="en-US" sz="2800" dirty="0"/>
                        <a:t>SALARY</a:t>
                      </a:r>
                      <a:endParaRPr lang="en-IN" sz="2800" dirty="0"/>
                    </a:p>
                  </a:txBody>
                  <a:tcPr/>
                </a:tc>
                <a:extLst>
                  <a:ext uri="{0D108BD9-81ED-4DB2-BD59-A6C34878D82A}">
                    <a16:rowId xmlns:a16="http://schemas.microsoft.com/office/drawing/2014/main" val="10000"/>
                  </a:ext>
                </a:extLst>
              </a:tr>
              <a:tr h="370840">
                <a:tc>
                  <a:txBody>
                    <a:bodyPr/>
                    <a:lstStyle/>
                    <a:p>
                      <a:r>
                        <a:rPr lang="en-US" sz="2500" dirty="0"/>
                        <a:t>1</a:t>
                      </a:r>
                      <a:endParaRPr lang="en-IN" sz="2500" dirty="0"/>
                    </a:p>
                  </a:txBody>
                  <a:tcPr/>
                </a:tc>
                <a:tc>
                  <a:txBody>
                    <a:bodyPr/>
                    <a:lstStyle/>
                    <a:p>
                      <a:r>
                        <a:rPr lang="en-US" sz="2500" dirty="0"/>
                        <a:t>Ramesh</a:t>
                      </a:r>
                      <a:endParaRPr lang="en-IN" sz="2500" dirty="0"/>
                    </a:p>
                  </a:txBody>
                  <a:tcPr/>
                </a:tc>
                <a:tc>
                  <a:txBody>
                    <a:bodyPr/>
                    <a:lstStyle/>
                    <a:p>
                      <a:r>
                        <a:rPr lang="en-US" sz="2500" dirty="0"/>
                        <a:t>23</a:t>
                      </a:r>
                      <a:endParaRPr lang="en-IN" sz="2500" dirty="0"/>
                    </a:p>
                  </a:txBody>
                  <a:tcPr/>
                </a:tc>
                <a:tc>
                  <a:txBody>
                    <a:bodyPr/>
                    <a:lstStyle/>
                    <a:p>
                      <a:r>
                        <a:rPr lang="en-US" sz="2500" dirty="0"/>
                        <a:t>Ghaziabad</a:t>
                      </a:r>
                      <a:endParaRPr lang="en-IN" sz="2500" dirty="0"/>
                    </a:p>
                  </a:txBody>
                  <a:tcPr/>
                </a:tc>
                <a:tc>
                  <a:txBody>
                    <a:bodyPr/>
                    <a:lstStyle/>
                    <a:p>
                      <a:r>
                        <a:rPr lang="en-US" sz="2500" dirty="0"/>
                        <a:t>22,000</a:t>
                      </a:r>
                      <a:endParaRPr lang="en-IN" sz="2500" dirty="0"/>
                    </a:p>
                  </a:txBody>
                  <a:tcPr/>
                </a:tc>
                <a:extLst>
                  <a:ext uri="{0D108BD9-81ED-4DB2-BD59-A6C34878D82A}">
                    <a16:rowId xmlns:a16="http://schemas.microsoft.com/office/drawing/2014/main" val="10001"/>
                  </a:ext>
                </a:extLst>
              </a:tr>
              <a:tr h="370840">
                <a:tc>
                  <a:txBody>
                    <a:bodyPr/>
                    <a:lstStyle/>
                    <a:p>
                      <a:r>
                        <a:rPr lang="en-US" sz="2500" dirty="0"/>
                        <a:t>2</a:t>
                      </a:r>
                      <a:endParaRPr lang="en-IN" sz="2500" dirty="0"/>
                    </a:p>
                  </a:txBody>
                  <a:tcPr/>
                </a:tc>
                <a:tc>
                  <a:txBody>
                    <a:bodyPr/>
                    <a:lstStyle/>
                    <a:p>
                      <a:r>
                        <a:rPr lang="en-US" sz="2500" dirty="0" err="1"/>
                        <a:t>Deeptih</a:t>
                      </a:r>
                      <a:endParaRPr lang="en-IN" sz="2500" dirty="0"/>
                    </a:p>
                  </a:txBody>
                  <a:tcPr/>
                </a:tc>
                <a:tc>
                  <a:txBody>
                    <a:bodyPr/>
                    <a:lstStyle/>
                    <a:p>
                      <a:r>
                        <a:rPr lang="en-US" sz="2500" dirty="0"/>
                        <a:t>21</a:t>
                      </a:r>
                      <a:endParaRPr lang="en-IN" sz="2500" dirty="0"/>
                    </a:p>
                  </a:txBody>
                  <a:tcPr/>
                </a:tc>
                <a:tc>
                  <a:txBody>
                    <a:bodyPr/>
                    <a:lstStyle/>
                    <a:p>
                      <a:r>
                        <a:rPr lang="en-US" sz="2500" dirty="0"/>
                        <a:t>Kanpur</a:t>
                      </a:r>
                      <a:endParaRPr lang="en-IN" sz="2500" dirty="0"/>
                    </a:p>
                  </a:txBody>
                  <a:tcPr/>
                </a:tc>
                <a:tc>
                  <a:txBody>
                    <a:bodyPr/>
                    <a:lstStyle/>
                    <a:p>
                      <a:r>
                        <a:rPr lang="en-US" sz="2500" dirty="0"/>
                        <a:t>20.000</a:t>
                      </a:r>
                      <a:endParaRPr lang="en-IN" sz="2500" dirty="0"/>
                    </a:p>
                  </a:txBody>
                  <a:tcPr/>
                </a:tc>
                <a:extLst>
                  <a:ext uri="{0D108BD9-81ED-4DB2-BD59-A6C34878D82A}">
                    <a16:rowId xmlns:a16="http://schemas.microsoft.com/office/drawing/2014/main" val="10002"/>
                  </a:ext>
                </a:extLst>
              </a:tr>
              <a:tr h="370840">
                <a:tc>
                  <a:txBody>
                    <a:bodyPr/>
                    <a:lstStyle/>
                    <a:p>
                      <a:r>
                        <a:rPr lang="en-US" sz="2500" dirty="0"/>
                        <a:t>3</a:t>
                      </a:r>
                      <a:endParaRPr lang="en-IN" sz="2500" dirty="0"/>
                    </a:p>
                  </a:txBody>
                  <a:tcPr/>
                </a:tc>
                <a:tc>
                  <a:txBody>
                    <a:bodyPr/>
                    <a:lstStyle/>
                    <a:p>
                      <a:r>
                        <a:rPr lang="en-US" sz="2500" dirty="0" err="1"/>
                        <a:t>Komal</a:t>
                      </a:r>
                      <a:endParaRPr lang="en-IN" sz="2500" dirty="0"/>
                    </a:p>
                  </a:txBody>
                  <a:tcPr/>
                </a:tc>
                <a:tc>
                  <a:txBody>
                    <a:bodyPr/>
                    <a:lstStyle/>
                    <a:p>
                      <a:r>
                        <a:rPr lang="en-US" sz="2500" dirty="0"/>
                        <a:t>35</a:t>
                      </a:r>
                      <a:endParaRPr lang="en-IN" sz="2500" dirty="0"/>
                    </a:p>
                  </a:txBody>
                  <a:tcPr/>
                </a:tc>
                <a:tc>
                  <a:txBody>
                    <a:bodyPr/>
                    <a:lstStyle/>
                    <a:p>
                      <a:r>
                        <a:rPr lang="en-US" sz="2500" dirty="0"/>
                        <a:t>Meerut</a:t>
                      </a:r>
                      <a:endParaRPr lang="en-IN" sz="2500" dirty="0"/>
                    </a:p>
                  </a:txBody>
                  <a:tcPr/>
                </a:tc>
                <a:tc>
                  <a:txBody>
                    <a:bodyPr/>
                    <a:lstStyle/>
                    <a:p>
                      <a:r>
                        <a:rPr lang="en-US" sz="2500" dirty="0"/>
                        <a:t>35,000</a:t>
                      </a:r>
                      <a:endParaRPr lang="en-IN" sz="2500" dirty="0"/>
                    </a:p>
                  </a:txBody>
                  <a:tcPr/>
                </a:tc>
                <a:extLst>
                  <a:ext uri="{0D108BD9-81ED-4DB2-BD59-A6C34878D82A}">
                    <a16:rowId xmlns:a16="http://schemas.microsoft.com/office/drawing/2014/main" val="10003"/>
                  </a:ext>
                </a:extLst>
              </a:tr>
              <a:tr h="370840">
                <a:tc>
                  <a:txBody>
                    <a:bodyPr/>
                    <a:lstStyle/>
                    <a:p>
                      <a:r>
                        <a:rPr lang="en-US" sz="2500" dirty="0"/>
                        <a:t>4</a:t>
                      </a:r>
                      <a:endParaRPr lang="en-IN" sz="2500" dirty="0"/>
                    </a:p>
                  </a:txBody>
                  <a:tcPr/>
                </a:tc>
                <a:tc>
                  <a:txBody>
                    <a:bodyPr/>
                    <a:lstStyle/>
                    <a:p>
                      <a:r>
                        <a:rPr lang="en-US" sz="2500" dirty="0" err="1"/>
                        <a:t>Sekhar</a:t>
                      </a:r>
                      <a:endParaRPr lang="en-IN" sz="2500" dirty="0"/>
                    </a:p>
                  </a:txBody>
                  <a:tcPr/>
                </a:tc>
                <a:tc>
                  <a:txBody>
                    <a:bodyPr/>
                    <a:lstStyle/>
                    <a:p>
                      <a:r>
                        <a:rPr lang="en-US" sz="2500" dirty="0"/>
                        <a:t>25</a:t>
                      </a:r>
                      <a:endParaRPr lang="en-IN" sz="2500" dirty="0"/>
                    </a:p>
                  </a:txBody>
                  <a:tcPr/>
                </a:tc>
                <a:tc>
                  <a:txBody>
                    <a:bodyPr/>
                    <a:lstStyle/>
                    <a:p>
                      <a:r>
                        <a:rPr lang="en-US" sz="2500" dirty="0"/>
                        <a:t>Delhi</a:t>
                      </a:r>
                      <a:endParaRPr lang="en-IN" sz="2500" dirty="0"/>
                    </a:p>
                  </a:txBody>
                  <a:tcPr/>
                </a:tc>
                <a:tc>
                  <a:txBody>
                    <a:bodyPr/>
                    <a:lstStyle/>
                    <a:p>
                      <a:r>
                        <a:rPr lang="en-US" sz="2500" dirty="0"/>
                        <a:t>21,000</a:t>
                      </a:r>
                      <a:endParaRPr lang="en-IN" sz="2500" dirty="0"/>
                    </a:p>
                  </a:txBody>
                  <a:tcPr/>
                </a:tc>
                <a:extLst>
                  <a:ext uri="{0D108BD9-81ED-4DB2-BD59-A6C34878D82A}">
                    <a16:rowId xmlns:a16="http://schemas.microsoft.com/office/drawing/2014/main" val="10004"/>
                  </a:ext>
                </a:extLst>
              </a:tr>
              <a:tr h="370840">
                <a:tc>
                  <a:txBody>
                    <a:bodyPr/>
                    <a:lstStyle/>
                    <a:p>
                      <a:r>
                        <a:rPr lang="en-US" sz="2500" dirty="0"/>
                        <a:t>5</a:t>
                      </a:r>
                      <a:endParaRPr lang="en-IN" sz="2500" dirty="0"/>
                    </a:p>
                  </a:txBody>
                  <a:tcPr/>
                </a:tc>
                <a:tc>
                  <a:txBody>
                    <a:bodyPr/>
                    <a:lstStyle/>
                    <a:p>
                      <a:r>
                        <a:rPr lang="en-US" sz="2500" dirty="0" err="1"/>
                        <a:t>Saurabh</a:t>
                      </a:r>
                      <a:endParaRPr lang="en-IN" sz="2500" dirty="0"/>
                    </a:p>
                  </a:txBody>
                  <a:tcPr/>
                </a:tc>
                <a:tc>
                  <a:txBody>
                    <a:bodyPr/>
                    <a:lstStyle/>
                    <a:p>
                      <a:r>
                        <a:rPr lang="en-US" sz="2500" dirty="0"/>
                        <a:t>28</a:t>
                      </a:r>
                      <a:endParaRPr lang="en-IN" sz="2500" dirty="0"/>
                    </a:p>
                  </a:txBody>
                  <a:tcPr/>
                </a:tc>
                <a:tc>
                  <a:txBody>
                    <a:bodyPr/>
                    <a:lstStyle/>
                    <a:p>
                      <a:r>
                        <a:rPr lang="en-US" sz="2500" dirty="0"/>
                        <a:t>Calcutta</a:t>
                      </a:r>
                      <a:endParaRPr lang="en-IN" sz="2500" dirty="0"/>
                    </a:p>
                  </a:txBody>
                  <a:tcPr/>
                </a:tc>
                <a:tc>
                  <a:txBody>
                    <a:bodyPr/>
                    <a:lstStyle/>
                    <a:p>
                      <a:r>
                        <a:rPr lang="en-US" sz="2500" dirty="0"/>
                        <a:t>32,000</a:t>
                      </a:r>
                      <a:endParaRPr lang="en-IN" sz="2500" dirty="0"/>
                    </a:p>
                  </a:txBody>
                  <a:tcPr/>
                </a:tc>
                <a:extLst>
                  <a:ext uri="{0D108BD9-81ED-4DB2-BD59-A6C34878D82A}">
                    <a16:rowId xmlns:a16="http://schemas.microsoft.com/office/drawing/2014/main" val="10005"/>
                  </a:ext>
                </a:extLst>
              </a:tr>
              <a:tr h="370840">
                <a:tc>
                  <a:txBody>
                    <a:bodyPr/>
                    <a:lstStyle/>
                    <a:p>
                      <a:r>
                        <a:rPr lang="en-US" sz="2500" dirty="0"/>
                        <a:t>6</a:t>
                      </a:r>
                      <a:endParaRPr lang="en-IN" sz="2500" dirty="0"/>
                    </a:p>
                  </a:txBody>
                  <a:tcPr/>
                </a:tc>
                <a:tc>
                  <a:txBody>
                    <a:bodyPr/>
                    <a:lstStyle/>
                    <a:p>
                      <a:r>
                        <a:rPr lang="en-US" sz="2500" dirty="0"/>
                        <a:t>Mufti</a:t>
                      </a:r>
                      <a:endParaRPr lang="en-IN" sz="2500" dirty="0"/>
                    </a:p>
                  </a:txBody>
                  <a:tcPr/>
                </a:tc>
                <a:tc>
                  <a:txBody>
                    <a:bodyPr/>
                    <a:lstStyle/>
                    <a:p>
                      <a:r>
                        <a:rPr lang="en-US" sz="2500" dirty="0"/>
                        <a:t>37</a:t>
                      </a:r>
                      <a:endParaRPr lang="en-IN" sz="2500" dirty="0"/>
                    </a:p>
                  </a:txBody>
                  <a:tcPr/>
                </a:tc>
                <a:tc>
                  <a:txBody>
                    <a:bodyPr/>
                    <a:lstStyle/>
                    <a:p>
                      <a:r>
                        <a:rPr lang="en-US" sz="2500" dirty="0"/>
                        <a:t>Agra</a:t>
                      </a:r>
                      <a:endParaRPr lang="en-IN" sz="2500" dirty="0"/>
                    </a:p>
                  </a:txBody>
                  <a:tcPr/>
                </a:tc>
                <a:tc>
                  <a:txBody>
                    <a:bodyPr/>
                    <a:lstStyle/>
                    <a:p>
                      <a:r>
                        <a:rPr lang="en-US" sz="2500" dirty="0"/>
                        <a:t>35,000</a:t>
                      </a:r>
                      <a:endParaRPr lang="en-IN" sz="2500" dirty="0"/>
                    </a:p>
                  </a:txBody>
                  <a:tcPr/>
                </a:tc>
                <a:extLst>
                  <a:ext uri="{0D108BD9-81ED-4DB2-BD59-A6C34878D82A}">
                    <a16:rowId xmlns:a16="http://schemas.microsoft.com/office/drawing/2014/main" val="10006"/>
                  </a:ext>
                </a:extLst>
              </a:tr>
              <a:tr h="370840">
                <a:tc>
                  <a:txBody>
                    <a:bodyPr/>
                    <a:lstStyle/>
                    <a:p>
                      <a:r>
                        <a:rPr lang="en-US" sz="2500" dirty="0"/>
                        <a:t>7</a:t>
                      </a:r>
                      <a:endParaRPr lang="en-IN" sz="2500" dirty="0"/>
                    </a:p>
                  </a:txBody>
                  <a:tcPr/>
                </a:tc>
                <a:tc>
                  <a:txBody>
                    <a:bodyPr/>
                    <a:lstStyle/>
                    <a:p>
                      <a:r>
                        <a:rPr lang="en-US" sz="2500" dirty="0" err="1"/>
                        <a:t>Ashutosh</a:t>
                      </a:r>
                      <a:endParaRPr lang="en-IN" sz="2500" dirty="0"/>
                    </a:p>
                  </a:txBody>
                  <a:tcPr/>
                </a:tc>
                <a:tc>
                  <a:txBody>
                    <a:bodyPr/>
                    <a:lstStyle/>
                    <a:p>
                      <a:r>
                        <a:rPr lang="en-US" sz="2500" dirty="0"/>
                        <a:t>32</a:t>
                      </a:r>
                      <a:endParaRPr lang="en-IN" sz="2500" dirty="0"/>
                    </a:p>
                  </a:txBody>
                  <a:tcPr/>
                </a:tc>
                <a:tc>
                  <a:txBody>
                    <a:bodyPr/>
                    <a:lstStyle/>
                    <a:p>
                      <a:r>
                        <a:rPr lang="en-US" sz="2500" dirty="0"/>
                        <a:t>Mumbai</a:t>
                      </a:r>
                      <a:endParaRPr lang="en-IN" sz="2500" dirty="0"/>
                    </a:p>
                  </a:txBody>
                  <a:tcPr/>
                </a:tc>
                <a:tc>
                  <a:txBody>
                    <a:bodyPr/>
                    <a:lstStyle/>
                    <a:p>
                      <a:r>
                        <a:rPr lang="en-US" sz="2500" dirty="0"/>
                        <a:t>22,000</a:t>
                      </a:r>
                      <a:endParaRPr lang="en-IN" sz="2500"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500" b="1" dirty="0"/>
              <a:t>Creating Groups of Data:</a:t>
            </a:r>
            <a:br>
              <a:rPr lang="en-US" sz="3500" b="1" dirty="0"/>
            </a:br>
            <a:r>
              <a:rPr lang="en-US" sz="3500" b="1" dirty="0"/>
              <a:t>The GROUP BY Clause Syntax</a:t>
            </a:r>
            <a:br>
              <a:rPr lang="en-US" sz="3500" b="1" dirty="0"/>
            </a:br>
            <a:endParaRPr lang="en-US" sz="3500" dirty="0"/>
          </a:p>
        </p:txBody>
      </p:sp>
      <p:sp>
        <p:nvSpPr>
          <p:cNvPr id="3" name="Content Placeholder 2"/>
          <p:cNvSpPr>
            <a:spLocks noGrp="1"/>
          </p:cNvSpPr>
          <p:nvPr>
            <p:ph idx="1"/>
          </p:nvPr>
        </p:nvSpPr>
        <p:spPr/>
        <p:txBody>
          <a:bodyPr>
            <a:normAutofit lnSpcReduction="10000"/>
          </a:bodyPr>
          <a:lstStyle/>
          <a:p>
            <a:pPr>
              <a:buNone/>
            </a:pPr>
            <a:r>
              <a:rPr lang="en-US" dirty="0"/>
              <a:t>SELECT Column1,Column2,….,</a:t>
            </a:r>
          </a:p>
          <a:p>
            <a:pPr>
              <a:buNone/>
            </a:pPr>
            <a:r>
              <a:rPr lang="en-US" dirty="0" err="1"/>
              <a:t>Aggregate_Function</a:t>
            </a:r>
            <a:r>
              <a:rPr lang="en-US" dirty="0"/>
              <a:t>(Expression)</a:t>
            </a:r>
          </a:p>
          <a:p>
            <a:pPr>
              <a:buNone/>
            </a:pPr>
            <a:r>
              <a:rPr lang="en-US" dirty="0"/>
              <a:t>FROM </a:t>
            </a:r>
            <a:r>
              <a:rPr lang="en-US" dirty="0" err="1"/>
              <a:t>TableName</a:t>
            </a:r>
            <a:r>
              <a:rPr lang="en-US" dirty="0"/>
              <a:t> </a:t>
            </a:r>
          </a:p>
          <a:p>
            <a:pPr>
              <a:buNone/>
            </a:pPr>
            <a:r>
              <a:rPr lang="en-US" dirty="0"/>
              <a:t>WHERE Condition</a:t>
            </a:r>
          </a:p>
          <a:p>
            <a:pPr>
              <a:buNone/>
            </a:pPr>
            <a:r>
              <a:rPr lang="en-US" dirty="0"/>
              <a:t>GROUP By Column1,Column2,….</a:t>
            </a:r>
          </a:p>
          <a:p>
            <a:pPr>
              <a:buNone/>
            </a:pPr>
            <a:endParaRPr lang="en-US" dirty="0"/>
          </a:p>
          <a:p>
            <a:pPr algn="just">
              <a:buNone/>
            </a:pPr>
            <a:r>
              <a:rPr lang="en-US" b="1" dirty="0"/>
              <a:t>Note - Divide rows in a table into smaller groups by using the GROUP BY clause.</a:t>
            </a:r>
          </a:p>
          <a:p>
            <a:pPr>
              <a:buNone/>
            </a:pP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4000" b="1" dirty="0"/>
              <a:t>Using the GROUP BY Clause</a:t>
            </a:r>
            <a:endParaRPr lang="en-US" sz="4000" dirty="0"/>
          </a:p>
        </p:txBody>
      </p:sp>
      <p:sp>
        <p:nvSpPr>
          <p:cNvPr id="3" name="Content Placeholder 2"/>
          <p:cNvSpPr>
            <a:spLocks noGrp="1"/>
          </p:cNvSpPr>
          <p:nvPr>
            <p:ph idx="1"/>
          </p:nvPr>
        </p:nvSpPr>
        <p:spPr/>
        <p:txBody>
          <a:bodyPr/>
          <a:lstStyle/>
          <a:p>
            <a:pPr algn="just">
              <a:buNone/>
            </a:pPr>
            <a:r>
              <a:rPr lang="en-US" b="1" dirty="0"/>
              <a:t>	All columns in the SELECT list that are not in group functions must be in the GROUP BY clause.</a:t>
            </a:r>
          </a:p>
          <a:p>
            <a:pPr>
              <a:buNone/>
            </a:pPr>
            <a:r>
              <a:rPr lang="en-US" b="1" dirty="0"/>
              <a:t>Ex – </a:t>
            </a:r>
          </a:p>
          <a:p>
            <a:pPr algn="just">
              <a:buNone/>
            </a:pPr>
            <a:r>
              <a:rPr lang="en-US" sz="2600" b="1" dirty="0"/>
              <a:t>	</a:t>
            </a:r>
            <a:r>
              <a:rPr lang="en-US" sz="2600" dirty="0"/>
              <a:t>SELECT </a:t>
            </a:r>
            <a:r>
              <a:rPr lang="en-US" sz="2600" dirty="0" err="1"/>
              <a:t>department_id</a:t>
            </a:r>
            <a:r>
              <a:rPr lang="en-US" sz="2600" dirty="0"/>
              <a:t>, AVG(salary) FROM employees GROUP BY </a:t>
            </a:r>
            <a:r>
              <a:rPr lang="en-US" sz="2600" dirty="0" err="1"/>
              <a:t>department_id</a:t>
            </a:r>
            <a:r>
              <a:rPr lang="en-US" sz="2600" dirty="0"/>
              <a:t> ;</a:t>
            </a:r>
          </a:p>
          <a:p>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Using the GROUP BY Clause</a:t>
            </a:r>
            <a:endParaRPr lang="en-US" dirty="0"/>
          </a:p>
        </p:txBody>
      </p:sp>
      <p:sp>
        <p:nvSpPr>
          <p:cNvPr id="3" name="Content Placeholder 2"/>
          <p:cNvSpPr>
            <a:spLocks noGrp="1"/>
          </p:cNvSpPr>
          <p:nvPr>
            <p:ph idx="1"/>
          </p:nvPr>
        </p:nvSpPr>
        <p:spPr>
          <a:xfrm>
            <a:off x="457200" y="1600201"/>
            <a:ext cx="8229600" cy="2971800"/>
          </a:xfrm>
        </p:spPr>
        <p:txBody>
          <a:bodyPr/>
          <a:lstStyle/>
          <a:p>
            <a:pPr>
              <a:buNone/>
            </a:pPr>
            <a:r>
              <a:rPr lang="en-US" b="1" dirty="0"/>
              <a:t>	The GROUP BY column does not have to be in the SELECT list.</a:t>
            </a:r>
          </a:p>
          <a:p>
            <a:pPr>
              <a:buNone/>
            </a:pPr>
            <a:r>
              <a:rPr lang="en-US" b="1" dirty="0"/>
              <a:t>	Ex – </a:t>
            </a:r>
          </a:p>
          <a:p>
            <a:pPr lvl="1">
              <a:buNone/>
            </a:pPr>
            <a:r>
              <a:rPr lang="en-US" dirty="0"/>
              <a:t>SELECT AVG(salary) FROM employees</a:t>
            </a:r>
          </a:p>
          <a:p>
            <a:pPr lvl="1">
              <a:buNone/>
            </a:pPr>
            <a:r>
              <a:rPr lang="en-US" dirty="0"/>
              <a:t>GROUP BY </a:t>
            </a:r>
            <a:r>
              <a:rPr lang="en-US" dirty="0" err="1"/>
              <a:t>department_id</a:t>
            </a:r>
            <a:r>
              <a:rPr lang="en-US" dirty="0"/>
              <a:t> ;</a:t>
            </a:r>
          </a:p>
          <a:p>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Grouping by More Than One Column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81000" y="1143000"/>
            <a:ext cx="8382000" cy="5257800"/>
          </a:xfrm>
          <a:prstGeom prst="rect">
            <a:avLst/>
          </a:prstGeom>
          <a:noFill/>
          <a:ln w="9525">
            <a:noFill/>
            <a:miter lim="800000"/>
            <a:headEnd/>
            <a:tailEnd/>
          </a:ln>
          <a:effectLst/>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normAutofit fontScale="90000"/>
          </a:bodyPr>
          <a:lstStyle/>
          <a:p>
            <a:r>
              <a:rPr lang="en-US" sz="3500" b="1" dirty="0"/>
              <a:t>Using the GROUP BY Clause</a:t>
            </a:r>
            <a:br>
              <a:rPr lang="en-US" sz="3500" b="1" dirty="0"/>
            </a:br>
            <a:r>
              <a:rPr lang="en-US" sz="3500" b="1" dirty="0"/>
              <a:t>on Multiple Columns</a:t>
            </a:r>
            <a:br>
              <a:rPr lang="en-US" sz="3500" b="1" dirty="0"/>
            </a:br>
            <a:endParaRPr lang="en-US" sz="3500" dirty="0"/>
          </a:p>
        </p:txBody>
      </p:sp>
      <p:sp>
        <p:nvSpPr>
          <p:cNvPr id="3" name="Content Placeholder 2"/>
          <p:cNvSpPr>
            <a:spLocks noGrp="1"/>
          </p:cNvSpPr>
          <p:nvPr>
            <p:ph idx="1"/>
          </p:nvPr>
        </p:nvSpPr>
        <p:spPr>
          <a:xfrm>
            <a:off x="457200" y="2133600"/>
            <a:ext cx="8229600" cy="2438400"/>
          </a:xfrm>
        </p:spPr>
        <p:txBody>
          <a:bodyPr/>
          <a:lstStyle/>
          <a:p>
            <a:pPr>
              <a:buNone/>
            </a:pPr>
            <a:r>
              <a:rPr lang="en-US" dirty="0"/>
              <a:t>SELECT </a:t>
            </a:r>
            <a:r>
              <a:rPr lang="en-US" dirty="0" err="1"/>
              <a:t>dept_id</a:t>
            </a:r>
            <a:r>
              <a:rPr lang="en-US" dirty="0"/>
              <a:t>, </a:t>
            </a:r>
            <a:r>
              <a:rPr lang="en-US" dirty="0" err="1"/>
              <a:t>job_id</a:t>
            </a:r>
            <a:r>
              <a:rPr lang="en-US" dirty="0"/>
              <a:t>, SUM(salary)</a:t>
            </a:r>
          </a:p>
          <a:p>
            <a:pPr>
              <a:buNone/>
            </a:pPr>
            <a:r>
              <a:rPr lang="en-US" dirty="0"/>
              <a:t>FROM employees</a:t>
            </a:r>
          </a:p>
          <a:p>
            <a:pPr>
              <a:buNone/>
            </a:pPr>
            <a:r>
              <a:rPr lang="en-US" dirty="0"/>
              <a:t>GROUP BY </a:t>
            </a:r>
            <a:r>
              <a:rPr lang="en-US" dirty="0" err="1"/>
              <a:t>dept_id</a:t>
            </a:r>
            <a:r>
              <a:rPr lang="en-US" dirty="0"/>
              <a:t>, </a:t>
            </a:r>
            <a:r>
              <a:rPr lang="en-US" dirty="0" err="1"/>
              <a:t>job_id</a:t>
            </a:r>
            <a:r>
              <a:rPr lang="en-US" dirty="0"/>
              <a:t> ;</a:t>
            </a:r>
          </a:p>
          <a:p>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Illegal Queries</a:t>
            </a:r>
            <a:br>
              <a:rPr lang="en-US" b="1" dirty="0"/>
            </a:br>
            <a:r>
              <a:rPr lang="en-US" b="1" dirty="0"/>
              <a:t>Using Group Functions</a:t>
            </a:r>
            <a:br>
              <a:rPr lang="en-US" b="1" dirty="0"/>
            </a:br>
            <a:endParaRPr lang="en-US" dirty="0"/>
          </a:p>
        </p:txBody>
      </p:sp>
      <p:sp>
        <p:nvSpPr>
          <p:cNvPr id="4" name="TextBox 3"/>
          <p:cNvSpPr txBox="1"/>
          <p:nvPr/>
        </p:nvSpPr>
        <p:spPr>
          <a:xfrm>
            <a:off x="533400" y="1286470"/>
            <a:ext cx="7924800" cy="1138773"/>
          </a:xfrm>
          <a:prstGeom prst="rect">
            <a:avLst/>
          </a:prstGeom>
          <a:noFill/>
        </p:spPr>
        <p:txBody>
          <a:bodyPr wrap="square" rtlCol="0">
            <a:spAutoFit/>
          </a:bodyPr>
          <a:lstStyle/>
          <a:p>
            <a:r>
              <a:rPr lang="en-US" sz="2500" b="1" dirty="0"/>
              <a:t>Any column or expression in the SELECT list that is not an aggregate function must be in the GROUP BY clause.</a:t>
            </a:r>
          </a:p>
          <a:p>
            <a:endParaRPr lang="en-US" dirty="0"/>
          </a:p>
        </p:txBody>
      </p:sp>
      <p:sp>
        <p:nvSpPr>
          <p:cNvPr id="5" name="TextBox 4"/>
          <p:cNvSpPr txBox="1"/>
          <p:nvPr/>
        </p:nvSpPr>
        <p:spPr>
          <a:xfrm>
            <a:off x="609600" y="2514600"/>
            <a:ext cx="8001000" cy="1138773"/>
          </a:xfrm>
          <a:prstGeom prst="rect">
            <a:avLst/>
          </a:prstGeom>
          <a:solidFill>
            <a:schemeClr val="accent2">
              <a:lumMod val="20000"/>
              <a:lumOff val="80000"/>
            </a:schemeClr>
          </a:solidFill>
        </p:spPr>
        <p:txBody>
          <a:bodyPr wrap="square" rtlCol="0">
            <a:spAutoFit/>
          </a:bodyPr>
          <a:lstStyle/>
          <a:p>
            <a:r>
              <a:rPr lang="en-US" sz="2500" b="1" dirty="0"/>
              <a:t>SELECT </a:t>
            </a:r>
            <a:r>
              <a:rPr lang="en-US" sz="2500" b="1" dirty="0" err="1"/>
              <a:t>department_id</a:t>
            </a:r>
            <a:r>
              <a:rPr lang="en-US" sz="2500" b="1" dirty="0"/>
              <a:t>, COUNT(</a:t>
            </a:r>
            <a:r>
              <a:rPr lang="en-US" sz="2500" b="1" dirty="0" err="1"/>
              <a:t>last_name</a:t>
            </a:r>
            <a:r>
              <a:rPr lang="en-US" sz="2500" b="1" dirty="0"/>
              <a:t>)</a:t>
            </a:r>
          </a:p>
          <a:p>
            <a:r>
              <a:rPr lang="en-US" sz="2500" b="1" dirty="0"/>
              <a:t>FROM employees;</a:t>
            </a:r>
          </a:p>
          <a:p>
            <a:endParaRPr lang="en-US" dirty="0"/>
          </a:p>
        </p:txBody>
      </p:sp>
      <p:sp>
        <p:nvSpPr>
          <p:cNvPr id="6" name="TextBox 5"/>
          <p:cNvSpPr txBox="1"/>
          <p:nvPr/>
        </p:nvSpPr>
        <p:spPr>
          <a:xfrm>
            <a:off x="685800" y="3810000"/>
            <a:ext cx="7543800" cy="1785104"/>
          </a:xfrm>
          <a:prstGeom prst="rect">
            <a:avLst/>
          </a:prstGeom>
          <a:noFill/>
        </p:spPr>
        <p:txBody>
          <a:bodyPr wrap="square" rtlCol="0">
            <a:spAutoFit/>
          </a:bodyPr>
          <a:lstStyle/>
          <a:p>
            <a:r>
              <a:rPr lang="en-US" sz="2200" b="1" dirty="0"/>
              <a:t>SELECT </a:t>
            </a:r>
            <a:r>
              <a:rPr lang="en-US" sz="2200" b="1" dirty="0" err="1"/>
              <a:t>department_id</a:t>
            </a:r>
            <a:r>
              <a:rPr lang="en-US" sz="2200" b="1" dirty="0"/>
              <a:t>, COUNT(</a:t>
            </a:r>
            <a:r>
              <a:rPr lang="en-US" sz="2200" b="1" dirty="0" err="1"/>
              <a:t>last_name</a:t>
            </a:r>
            <a:r>
              <a:rPr lang="en-US" sz="2200" b="1" dirty="0"/>
              <a:t>)</a:t>
            </a:r>
          </a:p>
          <a:p>
            <a:r>
              <a:rPr lang="en-US" sz="2200" b="1" dirty="0"/>
              <a:t>*</a:t>
            </a:r>
          </a:p>
          <a:p>
            <a:r>
              <a:rPr lang="en-US" sz="2200" b="1" dirty="0"/>
              <a:t>ERROR at line 1:</a:t>
            </a:r>
          </a:p>
          <a:p>
            <a:r>
              <a:rPr lang="en-US" sz="2200" b="1" dirty="0"/>
              <a:t>ORA-00937: not a single-group group function</a:t>
            </a:r>
          </a:p>
          <a:p>
            <a:endParaRPr lang="en-US" sz="2200" dirty="0"/>
          </a:p>
        </p:txBody>
      </p:sp>
      <p:sp>
        <p:nvSpPr>
          <p:cNvPr id="9" name="TextBox 8"/>
          <p:cNvSpPr txBox="1"/>
          <p:nvPr/>
        </p:nvSpPr>
        <p:spPr>
          <a:xfrm>
            <a:off x="838200" y="5574268"/>
            <a:ext cx="5715000" cy="430887"/>
          </a:xfrm>
          <a:prstGeom prst="rect">
            <a:avLst/>
          </a:prstGeom>
          <a:noFill/>
        </p:spPr>
        <p:txBody>
          <a:bodyPr wrap="square" rtlCol="0">
            <a:spAutoFit/>
          </a:bodyPr>
          <a:lstStyle/>
          <a:p>
            <a:r>
              <a:rPr lang="en-US" sz="2200" b="1" dirty="0">
                <a:solidFill>
                  <a:srgbClr val="FF0000"/>
                </a:solidFill>
              </a:rPr>
              <a:t>Column missing in the Group By clause</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Illegal Queries</a:t>
            </a:r>
            <a:br>
              <a:rPr lang="en-US" b="1" dirty="0"/>
            </a:br>
            <a:r>
              <a:rPr lang="en-US" b="1" dirty="0"/>
              <a:t>Using Group Functions</a:t>
            </a:r>
            <a:br>
              <a:rPr lang="en-US" b="1" dirty="0"/>
            </a:br>
            <a:endParaRPr lang="en-US" dirty="0"/>
          </a:p>
        </p:txBody>
      </p:sp>
      <p:sp>
        <p:nvSpPr>
          <p:cNvPr id="4" name="TextBox 3"/>
          <p:cNvSpPr txBox="1"/>
          <p:nvPr/>
        </p:nvSpPr>
        <p:spPr>
          <a:xfrm>
            <a:off x="533400" y="1286470"/>
            <a:ext cx="7924800" cy="1477328"/>
          </a:xfrm>
          <a:prstGeom prst="rect">
            <a:avLst/>
          </a:prstGeom>
          <a:noFill/>
        </p:spPr>
        <p:txBody>
          <a:bodyPr wrap="square" rtlCol="0">
            <a:spAutoFit/>
          </a:bodyPr>
          <a:lstStyle/>
          <a:p>
            <a:pPr>
              <a:buFont typeface="Arial" pitchFamily="34" charset="0"/>
              <a:buChar char="•"/>
            </a:pPr>
            <a:r>
              <a:rPr lang="en-US" sz="2200" b="1" dirty="0"/>
              <a:t> You cannot use the WHERE clause to restrict groups.</a:t>
            </a:r>
          </a:p>
          <a:p>
            <a:r>
              <a:rPr lang="en-US" sz="2200" dirty="0"/>
              <a:t>• </a:t>
            </a:r>
            <a:r>
              <a:rPr lang="en-US" sz="2200" b="1" dirty="0"/>
              <a:t>You use the HAVING clause to restrict groups.</a:t>
            </a:r>
          </a:p>
          <a:p>
            <a:r>
              <a:rPr lang="en-US" sz="2200" dirty="0"/>
              <a:t>• </a:t>
            </a:r>
            <a:r>
              <a:rPr lang="en-US" sz="2200" b="1" dirty="0"/>
              <a:t>You cannot use group functions in the WHERE </a:t>
            </a:r>
            <a:r>
              <a:rPr lang="en-US" sz="2800" b="1" dirty="0"/>
              <a:t>clause.</a:t>
            </a:r>
          </a:p>
          <a:p>
            <a:endParaRPr lang="en-US" dirty="0"/>
          </a:p>
        </p:txBody>
      </p:sp>
      <p:sp>
        <p:nvSpPr>
          <p:cNvPr id="5" name="TextBox 4"/>
          <p:cNvSpPr txBox="1"/>
          <p:nvPr/>
        </p:nvSpPr>
        <p:spPr>
          <a:xfrm>
            <a:off x="609600" y="2624316"/>
            <a:ext cx="8001000" cy="1261884"/>
          </a:xfrm>
          <a:prstGeom prst="rect">
            <a:avLst/>
          </a:prstGeom>
          <a:solidFill>
            <a:schemeClr val="accent6">
              <a:lumMod val="20000"/>
              <a:lumOff val="80000"/>
            </a:schemeClr>
          </a:solidFill>
        </p:spPr>
        <p:txBody>
          <a:bodyPr wrap="square" rtlCol="0">
            <a:spAutoFit/>
          </a:bodyPr>
          <a:lstStyle/>
          <a:p>
            <a:r>
              <a:rPr lang="en-US" sz="2200" b="1" dirty="0"/>
              <a:t>SELECT </a:t>
            </a:r>
            <a:r>
              <a:rPr lang="en-US" sz="2200" b="1" dirty="0" err="1"/>
              <a:t>dept_id</a:t>
            </a:r>
            <a:r>
              <a:rPr lang="en-US" sz="2200" b="1" dirty="0"/>
              <a:t>, AVG(salary)</a:t>
            </a:r>
          </a:p>
          <a:p>
            <a:r>
              <a:rPr lang="en-US" b="1" dirty="0"/>
              <a:t>FROM employees</a:t>
            </a:r>
          </a:p>
          <a:p>
            <a:r>
              <a:rPr lang="en-US" b="1" dirty="0"/>
              <a:t>WHERE AVG(salary) &gt; 8000</a:t>
            </a:r>
          </a:p>
          <a:p>
            <a:r>
              <a:rPr lang="en-US" b="1" dirty="0"/>
              <a:t>GROUP BY </a:t>
            </a:r>
            <a:r>
              <a:rPr lang="en-US" b="1" dirty="0" err="1"/>
              <a:t>department_id</a:t>
            </a:r>
            <a:r>
              <a:rPr lang="en-US" b="1" dirty="0"/>
              <a:t>;</a:t>
            </a:r>
          </a:p>
        </p:txBody>
      </p:sp>
      <p:sp>
        <p:nvSpPr>
          <p:cNvPr id="6" name="TextBox 5"/>
          <p:cNvSpPr txBox="1"/>
          <p:nvPr/>
        </p:nvSpPr>
        <p:spPr>
          <a:xfrm>
            <a:off x="685800" y="4191000"/>
            <a:ext cx="7543800" cy="1785104"/>
          </a:xfrm>
          <a:prstGeom prst="rect">
            <a:avLst/>
          </a:prstGeom>
          <a:noFill/>
        </p:spPr>
        <p:txBody>
          <a:bodyPr wrap="square" rtlCol="0">
            <a:spAutoFit/>
          </a:bodyPr>
          <a:lstStyle/>
          <a:p>
            <a:r>
              <a:rPr lang="en-US" sz="2200" b="1" dirty="0"/>
              <a:t>WHERE AVG(salary) &gt; 8000</a:t>
            </a:r>
          </a:p>
          <a:p>
            <a:r>
              <a:rPr lang="en-US" sz="2200" b="1" dirty="0"/>
              <a:t>*</a:t>
            </a:r>
          </a:p>
          <a:p>
            <a:r>
              <a:rPr lang="en-US" sz="2200" b="1" dirty="0"/>
              <a:t>ERROR at line 3:</a:t>
            </a:r>
          </a:p>
          <a:p>
            <a:r>
              <a:rPr lang="en-US" sz="2200" b="1" dirty="0"/>
              <a:t>ORA-00934: group function is not allowed here</a:t>
            </a:r>
          </a:p>
          <a:p>
            <a:endParaRPr lang="en-US" sz="2200" dirty="0"/>
          </a:p>
        </p:txBody>
      </p:sp>
      <p:sp>
        <p:nvSpPr>
          <p:cNvPr id="9" name="TextBox 8"/>
          <p:cNvSpPr txBox="1"/>
          <p:nvPr/>
        </p:nvSpPr>
        <p:spPr>
          <a:xfrm>
            <a:off x="838200" y="5893713"/>
            <a:ext cx="7391400" cy="461665"/>
          </a:xfrm>
          <a:prstGeom prst="rect">
            <a:avLst/>
          </a:prstGeom>
          <a:noFill/>
        </p:spPr>
        <p:txBody>
          <a:bodyPr wrap="square" rtlCol="0">
            <a:spAutoFit/>
          </a:bodyPr>
          <a:lstStyle/>
          <a:p>
            <a:r>
              <a:rPr lang="en-US" sz="2400" b="1" dirty="0">
                <a:solidFill>
                  <a:srgbClr val="FF0000"/>
                </a:solidFill>
              </a:rPr>
              <a:t>Cannot use the WHERE clause to restrict groups</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Excluding Group Results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1295400"/>
            <a:ext cx="8229600" cy="5181599"/>
          </a:xfrm>
          <a:prstGeom prst="rect">
            <a:avLst/>
          </a:prstGeom>
          <a:noFill/>
          <a:ln w="9525">
            <a:noFill/>
            <a:miter lim="800000"/>
            <a:headEnd/>
            <a:tailEnd/>
          </a:ln>
          <a:effectLst/>
        </p:spPr>
      </p:pic>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b="1" dirty="0"/>
              <a:t>Excluding Group Results: The HAVING Clause</a:t>
            </a:r>
            <a:endParaRPr lang="en-US" sz="3200" dirty="0"/>
          </a:p>
        </p:txBody>
      </p:sp>
      <p:sp>
        <p:nvSpPr>
          <p:cNvPr id="4" name="TextBox 3"/>
          <p:cNvSpPr txBox="1"/>
          <p:nvPr/>
        </p:nvSpPr>
        <p:spPr>
          <a:xfrm>
            <a:off x="838200" y="990600"/>
            <a:ext cx="7315200" cy="1569660"/>
          </a:xfrm>
          <a:prstGeom prst="rect">
            <a:avLst/>
          </a:prstGeom>
          <a:noFill/>
        </p:spPr>
        <p:txBody>
          <a:bodyPr wrap="square" rtlCol="0">
            <a:spAutoFit/>
          </a:bodyPr>
          <a:lstStyle/>
          <a:p>
            <a:r>
              <a:rPr lang="en-US" sz="2400" b="1" dirty="0"/>
              <a:t>Use the HAVING clause to restrict groups:</a:t>
            </a:r>
          </a:p>
          <a:p>
            <a:r>
              <a:rPr lang="en-US" sz="2400" b="1" dirty="0"/>
              <a:t>1. Rows are grouped.</a:t>
            </a:r>
          </a:p>
          <a:p>
            <a:r>
              <a:rPr lang="en-US" sz="2400" b="1" dirty="0"/>
              <a:t>2. The group function is applied.</a:t>
            </a:r>
          </a:p>
          <a:p>
            <a:r>
              <a:rPr lang="en-US" sz="2400" b="1" dirty="0"/>
              <a:t>3. Groups matching the HAVING clause are displayed.</a:t>
            </a:r>
          </a:p>
        </p:txBody>
      </p:sp>
      <p:sp>
        <p:nvSpPr>
          <p:cNvPr id="5" name="TextBox 4"/>
          <p:cNvSpPr txBox="1"/>
          <p:nvPr/>
        </p:nvSpPr>
        <p:spPr>
          <a:xfrm>
            <a:off x="838200" y="3100387"/>
            <a:ext cx="6858000" cy="2677656"/>
          </a:xfrm>
          <a:prstGeom prst="rect">
            <a:avLst/>
          </a:prstGeom>
          <a:solidFill>
            <a:schemeClr val="accent6">
              <a:lumMod val="20000"/>
              <a:lumOff val="80000"/>
            </a:schemeClr>
          </a:solidFill>
        </p:spPr>
        <p:txBody>
          <a:bodyPr wrap="square" rtlCol="0">
            <a:spAutoFit/>
          </a:bodyPr>
          <a:lstStyle/>
          <a:p>
            <a:pPr>
              <a:buNone/>
            </a:pPr>
            <a:r>
              <a:rPr lang="en-US" sz="2400" b="1" dirty="0"/>
              <a:t>SELECT Column1,Column2,….,</a:t>
            </a:r>
          </a:p>
          <a:p>
            <a:pPr>
              <a:buNone/>
            </a:pPr>
            <a:r>
              <a:rPr lang="en-US" sz="2400" b="1" dirty="0" err="1"/>
              <a:t>Aggregate_Function</a:t>
            </a:r>
            <a:r>
              <a:rPr lang="en-US" sz="2400" b="1" dirty="0"/>
              <a:t>(Expression)</a:t>
            </a:r>
          </a:p>
          <a:p>
            <a:pPr>
              <a:buNone/>
            </a:pPr>
            <a:r>
              <a:rPr lang="en-US" sz="2400" b="1" dirty="0"/>
              <a:t>FROM </a:t>
            </a:r>
            <a:r>
              <a:rPr lang="en-US" sz="2400" b="1" dirty="0" err="1"/>
              <a:t>TableName</a:t>
            </a:r>
            <a:r>
              <a:rPr lang="en-US" sz="2400" b="1" dirty="0"/>
              <a:t> </a:t>
            </a:r>
          </a:p>
          <a:p>
            <a:pPr>
              <a:buNone/>
            </a:pPr>
            <a:r>
              <a:rPr lang="en-US" sz="2400" b="1" dirty="0"/>
              <a:t>WHERE Condition</a:t>
            </a:r>
          </a:p>
          <a:p>
            <a:pPr>
              <a:buNone/>
            </a:pPr>
            <a:r>
              <a:rPr lang="en-US" sz="2400" b="1" dirty="0"/>
              <a:t>GROUP By Column1,Column2,….</a:t>
            </a:r>
          </a:p>
          <a:p>
            <a:r>
              <a:rPr lang="en-US" sz="2400" b="1" dirty="0"/>
              <a:t>HAVING  </a:t>
            </a:r>
            <a:r>
              <a:rPr lang="en-US" sz="2400" b="1" dirty="0" err="1"/>
              <a:t>group_Condition</a:t>
            </a:r>
            <a:endParaRPr lang="en-US" sz="2400" b="1" dirty="0"/>
          </a:p>
          <a:p>
            <a:r>
              <a:rPr lang="en-US" sz="2400" b="1" dirty="0"/>
              <a:t>ORDER BY  column</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4000" b="1" dirty="0"/>
              <a:t>Using the HAVING Clause</a:t>
            </a:r>
            <a:endParaRPr lang="en-US" sz="4000" dirty="0"/>
          </a:p>
        </p:txBody>
      </p:sp>
      <p:sp>
        <p:nvSpPr>
          <p:cNvPr id="5" name="TextBox 4"/>
          <p:cNvSpPr txBox="1"/>
          <p:nvPr/>
        </p:nvSpPr>
        <p:spPr>
          <a:xfrm>
            <a:off x="1295400" y="1143000"/>
            <a:ext cx="6248400" cy="1908215"/>
          </a:xfrm>
          <a:prstGeom prst="rect">
            <a:avLst/>
          </a:prstGeom>
          <a:solidFill>
            <a:schemeClr val="accent6">
              <a:lumMod val="20000"/>
              <a:lumOff val="80000"/>
            </a:schemeClr>
          </a:solidFill>
        </p:spPr>
        <p:txBody>
          <a:bodyPr wrap="square" rtlCol="0">
            <a:spAutoFit/>
          </a:bodyPr>
          <a:lstStyle/>
          <a:p>
            <a:r>
              <a:rPr lang="en-US" sz="2500" b="1" dirty="0"/>
              <a:t>SELECT </a:t>
            </a:r>
            <a:r>
              <a:rPr lang="en-US" sz="2500" b="1" dirty="0" err="1"/>
              <a:t>department_id</a:t>
            </a:r>
            <a:r>
              <a:rPr lang="en-US" sz="2500" b="1" dirty="0"/>
              <a:t>, MAX(salary)</a:t>
            </a:r>
          </a:p>
          <a:p>
            <a:r>
              <a:rPr lang="en-US" sz="2500" b="1" dirty="0"/>
              <a:t>FROM employees</a:t>
            </a:r>
          </a:p>
          <a:p>
            <a:r>
              <a:rPr lang="en-US" sz="2500" b="1" dirty="0"/>
              <a:t>GROUP BY </a:t>
            </a:r>
            <a:r>
              <a:rPr lang="en-US" sz="2500" b="1" dirty="0" err="1"/>
              <a:t>department_id</a:t>
            </a:r>
            <a:endParaRPr lang="en-US" sz="2500" b="1" dirty="0"/>
          </a:p>
          <a:p>
            <a:r>
              <a:rPr lang="en-US" sz="2500" b="1" dirty="0"/>
              <a:t>HAVING MAX(salary)&gt;10000 ;</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457200" y="3219450"/>
            <a:ext cx="8229600" cy="25717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What is a field?</a:t>
            </a:r>
          </a:p>
        </p:txBody>
      </p:sp>
      <p:sp>
        <p:nvSpPr>
          <p:cNvPr id="3" name="Content Placeholder 2"/>
          <p:cNvSpPr>
            <a:spLocks noGrp="1"/>
          </p:cNvSpPr>
          <p:nvPr>
            <p:ph idx="1"/>
          </p:nvPr>
        </p:nvSpPr>
        <p:spPr/>
        <p:txBody>
          <a:bodyPr/>
          <a:lstStyle/>
          <a:p>
            <a:pPr algn="just"/>
            <a:r>
              <a:rPr lang="en-IN" dirty="0"/>
              <a:t>Every table is broken up into smaller entities called fields. The fields in the CUSTOMERS table consist of ID, NAME, AGE, ADDRESS and SALARY.</a:t>
            </a:r>
          </a:p>
          <a:p>
            <a:pPr algn="just"/>
            <a:r>
              <a:rPr lang="en-IN" dirty="0"/>
              <a:t>A field is a column in a table that is designed to maintain specific information about every record in the table.</a:t>
            </a:r>
          </a:p>
          <a:p>
            <a:endParaRPr lang="en-IN"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4000" b="1" dirty="0"/>
              <a:t>Using the HAVING Clause</a:t>
            </a:r>
            <a:endParaRPr lang="en-US" sz="4000" dirty="0"/>
          </a:p>
        </p:txBody>
      </p:sp>
      <p:sp>
        <p:nvSpPr>
          <p:cNvPr id="5" name="TextBox 4"/>
          <p:cNvSpPr txBox="1"/>
          <p:nvPr/>
        </p:nvSpPr>
        <p:spPr>
          <a:xfrm>
            <a:off x="1295400" y="985153"/>
            <a:ext cx="6248400" cy="2139047"/>
          </a:xfrm>
          <a:prstGeom prst="rect">
            <a:avLst/>
          </a:prstGeom>
          <a:solidFill>
            <a:schemeClr val="accent6">
              <a:lumMod val="20000"/>
              <a:lumOff val="80000"/>
            </a:schemeClr>
          </a:solidFill>
        </p:spPr>
        <p:txBody>
          <a:bodyPr wrap="square" rtlCol="0">
            <a:spAutoFit/>
          </a:bodyPr>
          <a:lstStyle/>
          <a:p>
            <a:r>
              <a:rPr lang="en-US" sz="2300" b="1" dirty="0"/>
              <a:t>SELECT </a:t>
            </a:r>
            <a:r>
              <a:rPr lang="en-US" sz="2300" b="1" dirty="0" err="1"/>
              <a:t>job_id</a:t>
            </a:r>
            <a:r>
              <a:rPr lang="en-US" sz="2300" b="1" dirty="0"/>
              <a:t>, SUM(salary) PAYROLL</a:t>
            </a:r>
          </a:p>
          <a:p>
            <a:r>
              <a:rPr lang="en-US" sz="2300" b="1" dirty="0"/>
              <a:t>FROM employees</a:t>
            </a:r>
          </a:p>
          <a:p>
            <a:r>
              <a:rPr lang="en-US" sz="2300" b="1" dirty="0"/>
              <a:t>GROUP BY </a:t>
            </a:r>
            <a:r>
              <a:rPr lang="en-US" sz="2300" b="1" dirty="0" err="1"/>
              <a:t>job_id</a:t>
            </a:r>
            <a:endParaRPr lang="en-US" sz="2300" b="1" dirty="0"/>
          </a:p>
          <a:p>
            <a:r>
              <a:rPr lang="en-US" sz="2300" b="1" dirty="0"/>
              <a:t>HAVING SUM(salary) &gt; 13000</a:t>
            </a:r>
          </a:p>
          <a:p>
            <a:r>
              <a:rPr lang="en-US" sz="2300" b="1" dirty="0"/>
              <a:t>ORDER BY SUM(salary);</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381001" y="3429000"/>
            <a:ext cx="8382000" cy="2209799"/>
          </a:xfrm>
          <a:prstGeom prst="rect">
            <a:avLst/>
          </a:prstGeom>
          <a:noFill/>
          <a:ln w="9525">
            <a:noFill/>
            <a:miter lim="800000"/>
            <a:headEnd/>
            <a:tailEnd/>
          </a:ln>
          <a:effectLst/>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a:t>Nesting Group Functions</a:t>
            </a:r>
            <a:endParaRPr lang="en-US" sz="4000" dirty="0"/>
          </a:p>
        </p:txBody>
      </p:sp>
      <p:sp>
        <p:nvSpPr>
          <p:cNvPr id="4" name="TextBox 3"/>
          <p:cNvSpPr txBox="1"/>
          <p:nvPr/>
        </p:nvSpPr>
        <p:spPr>
          <a:xfrm>
            <a:off x="1219200" y="1295400"/>
            <a:ext cx="5410200" cy="477054"/>
          </a:xfrm>
          <a:prstGeom prst="rect">
            <a:avLst/>
          </a:prstGeom>
          <a:noFill/>
        </p:spPr>
        <p:txBody>
          <a:bodyPr wrap="square" rtlCol="0">
            <a:spAutoFit/>
          </a:bodyPr>
          <a:lstStyle/>
          <a:p>
            <a:r>
              <a:rPr lang="en-US" sz="2500" b="1" dirty="0"/>
              <a:t>Display the maximum average salary.</a:t>
            </a:r>
          </a:p>
        </p:txBody>
      </p:sp>
      <p:sp>
        <p:nvSpPr>
          <p:cNvPr id="5" name="Rectangle 4"/>
          <p:cNvSpPr/>
          <p:nvPr/>
        </p:nvSpPr>
        <p:spPr>
          <a:xfrm>
            <a:off x="990600" y="2667001"/>
            <a:ext cx="5867400" cy="1246495"/>
          </a:xfrm>
          <a:prstGeom prst="rect">
            <a:avLst/>
          </a:prstGeom>
          <a:solidFill>
            <a:schemeClr val="accent6">
              <a:lumMod val="20000"/>
              <a:lumOff val="80000"/>
            </a:schemeClr>
          </a:solidFill>
        </p:spPr>
        <p:txBody>
          <a:bodyPr wrap="square">
            <a:spAutoFit/>
          </a:bodyPr>
          <a:lstStyle/>
          <a:p>
            <a:r>
              <a:rPr lang="en-US" sz="2500" b="1" dirty="0"/>
              <a:t>SELECT </a:t>
            </a:r>
            <a:r>
              <a:rPr lang="en-US" sz="2500" b="1" dirty="0" err="1"/>
              <a:t>dept_id</a:t>
            </a:r>
            <a:r>
              <a:rPr lang="en-US" sz="2500" b="1" dirty="0"/>
              <a:t>, MAX(AVG(salary))</a:t>
            </a:r>
          </a:p>
          <a:p>
            <a:r>
              <a:rPr lang="en-US" sz="2500" b="1" dirty="0"/>
              <a:t>FROM employees</a:t>
            </a:r>
          </a:p>
          <a:p>
            <a:r>
              <a:rPr lang="en-US" sz="2500" b="1" dirty="0"/>
              <a:t>GROUP BY </a:t>
            </a:r>
            <a:r>
              <a:rPr lang="en-US" sz="2500" b="1" dirty="0" err="1"/>
              <a:t>dept_id</a:t>
            </a:r>
            <a:r>
              <a:rPr lang="en-US" sz="2500" b="1" dirty="0"/>
              <a:t>;</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Assignment</a:t>
            </a:r>
          </a:p>
        </p:txBody>
      </p:sp>
      <p:sp>
        <p:nvSpPr>
          <p:cNvPr id="3" name="Content Placeholder 2"/>
          <p:cNvSpPr>
            <a:spLocks noGrp="1"/>
          </p:cNvSpPr>
          <p:nvPr>
            <p:ph idx="1"/>
          </p:nvPr>
        </p:nvSpPr>
        <p:spPr>
          <a:xfrm>
            <a:off x="457200" y="1143000"/>
            <a:ext cx="8229600" cy="4983163"/>
          </a:xfrm>
        </p:spPr>
        <p:txBody>
          <a:bodyPr/>
          <a:lstStyle/>
          <a:p>
            <a:pPr>
              <a:buNone/>
            </a:pPr>
            <a:r>
              <a:rPr lang="en-US" dirty="0"/>
              <a:t>There is a table named ITEM with attributes (</a:t>
            </a:r>
            <a:r>
              <a:rPr lang="en-US" dirty="0" err="1"/>
              <a:t>ItemNo</a:t>
            </a:r>
            <a:r>
              <a:rPr lang="en-US" dirty="0"/>
              <a:t>., </a:t>
            </a:r>
            <a:r>
              <a:rPr lang="en-US" dirty="0" err="1"/>
              <a:t>ItemName,Qty</a:t>
            </a:r>
            <a:r>
              <a:rPr lang="en-US" dirty="0"/>
              <a:t>, </a:t>
            </a:r>
            <a:r>
              <a:rPr lang="en-US" dirty="0" err="1"/>
              <a:t>UnitPrice</a:t>
            </a:r>
            <a:r>
              <a:rPr lang="en-US" dirty="0"/>
              <a:t>, </a:t>
            </a:r>
            <a:r>
              <a:rPr lang="en-US" dirty="0" err="1"/>
              <a:t>Pdate</a:t>
            </a:r>
            <a:r>
              <a:rPr lang="en-US" dirty="0"/>
              <a:t>)</a:t>
            </a:r>
          </a:p>
          <a:p>
            <a:pPr>
              <a:buNone/>
            </a:pPr>
            <a:r>
              <a:rPr lang="en-US" dirty="0"/>
              <a:t>Write query for</a:t>
            </a:r>
          </a:p>
          <a:p>
            <a:pPr marL="514350" indent="-514350">
              <a:buAutoNum type="arabicPeriod"/>
            </a:pPr>
            <a:r>
              <a:rPr lang="en-US" sz="2700" dirty="0"/>
              <a:t>List minimum </a:t>
            </a:r>
            <a:r>
              <a:rPr lang="en-US" sz="2700" dirty="0" err="1"/>
              <a:t>UnitPrice</a:t>
            </a:r>
            <a:r>
              <a:rPr lang="en-US" sz="2700" dirty="0"/>
              <a:t>. From item table</a:t>
            </a:r>
          </a:p>
          <a:p>
            <a:pPr marL="514350" indent="-514350">
              <a:buNone/>
            </a:pPr>
            <a:r>
              <a:rPr lang="en-US" sz="2700" dirty="0"/>
              <a:t>2. List maximum </a:t>
            </a:r>
            <a:r>
              <a:rPr lang="en-US" sz="2700" dirty="0" err="1"/>
              <a:t>UnitPrice</a:t>
            </a:r>
            <a:r>
              <a:rPr lang="en-US" sz="2700" dirty="0"/>
              <a:t>. From item table</a:t>
            </a:r>
          </a:p>
          <a:p>
            <a:pPr marL="514350" indent="-514350">
              <a:buNone/>
            </a:pPr>
            <a:r>
              <a:rPr lang="en-US" sz="2700" dirty="0"/>
              <a:t>3. List the total number of items in the item table.</a:t>
            </a:r>
          </a:p>
          <a:p>
            <a:pPr marL="514350" indent="-514350">
              <a:buNone/>
            </a:pPr>
            <a:endParaRPr lang="en-US" sz="2700"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Assignment Answer</a:t>
            </a:r>
          </a:p>
        </p:txBody>
      </p:sp>
      <p:sp>
        <p:nvSpPr>
          <p:cNvPr id="3" name="Content Placeholder 2"/>
          <p:cNvSpPr>
            <a:spLocks noGrp="1"/>
          </p:cNvSpPr>
          <p:nvPr>
            <p:ph idx="1"/>
          </p:nvPr>
        </p:nvSpPr>
        <p:spPr>
          <a:xfrm>
            <a:off x="457200" y="1676400"/>
            <a:ext cx="8229600" cy="1981200"/>
          </a:xfrm>
        </p:spPr>
        <p:txBody>
          <a:bodyPr/>
          <a:lstStyle/>
          <a:p>
            <a:pPr marL="514350" indent="-514350">
              <a:buNone/>
            </a:pPr>
            <a:r>
              <a:rPr lang="en-US" sz="2700" dirty="0" err="1"/>
              <a:t>Ans</a:t>
            </a:r>
            <a:r>
              <a:rPr lang="en-US" sz="2700" dirty="0"/>
              <a:t> 1 – select MIN(</a:t>
            </a:r>
            <a:r>
              <a:rPr lang="en-US" sz="2700" dirty="0" err="1"/>
              <a:t>unitprice</a:t>
            </a:r>
            <a:r>
              <a:rPr lang="en-US" sz="2700" dirty="0"/>
              <a:t>) from item;</a:t>
            </a:r>
          </a:p>
          <a:p>
            <a:pPr marL="514350" indent="-514350">
              <a:buNone/>
            </a:pPr>
            <a:r>
              <a:rPr lang="en-US" sz="2700" dirty="0" err="1"/>
              <a:t>Ans</a:t>
            </a:r>
            <a:r>
              <a:rPr lang="en-US" sz="2700" dirty="0"/>
              <a:t> 2 – select MAX(</a:t>
            </a:r>
            <a:r>
              <a:rPr lang="en-US" sz="2700" dirty="0" err="1"/>
              <a:t>unitprice</a:t>
            </a:r>
            <a:r>
              <a:rPr lang="en-US" sz="2700" dirty="0"/>
              <a:t>) from item;</a:t>
            </a:r>
          </a:p>
          <a:p>
            <a:pPr marL="514350" indent="-514350">
              <a:buNone/>
            </a:pPr>
            <a:r>
              <a:rPr lang="en-US" sz="2700" dirty="0" err="1"/>
              <a:t>Ans</a:t>
            </a:r>
            <a:r>
              <a:rPr lang="en-US" sz="2700" dirty="0"/>
              <a:t> 3 – select count(*) from item;</a:t>
            </a:r>
          </a:p>
          <a:p>
            <a:pPr marL="514350" indent="-514350">
              <a:buNone/>
            </a:pPr>
            <a:endParaRPr lang="en-US" sz="2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Assignment</a:t>
            </a:r>
          </a:p>
        </p:txBody>
      </p:sp>
      <p:sp>
        <p:nvSpPr>
          <p:cNvPr id="3" name="Content Placeholder 2"/>
          <p:cNvSpPr>
            <a:spLocks noGrp="1"/>
          </p:cNvSpPr>
          <p:nvPr>
            <p:ph idx="1"/>
          </p:nvPr>
        </p:nvSpPr>
        <p:spPr>
          <a:xfrm>
            <a:off x="457200" y="1219200"/>
            <a:ext cx="8229600" cy="3962400"/>
          </a:xfrm>
        </p:spPr>
        <p:txBody>
          <a:bodyPr>
            <a:normAutofit/>
          </a:bodyPr>
          <a:lstStyle/>
          <a:p>
            <a:pPr>
              <a:buNone/>
            </a:pPr>
            <a:r>
              <a:rPr lang="en-US" dirty="0"/>
              <a:t>There is a Bill Table with attributes                    (</a:t>
            </a:r>
            <a:r>
              <a:rPr lang="en-US" dirty="0" err="1"/>
              <a:t>BillNo</a:t>
            </a:r>
            <a:r>
              <a:rPr lang="en-US" dirty="0"/>
              <a:t>, </a:t>
            </a:r>
            <a:r>
              <a:rPr lang="en-US" dirty="0" err="1"/>
              <a:t>Billdate</a:t>
            </a:r>
            <a:r>
              <a:rPr lang="en-US" dirty="0"/>
              <a:t>, amount)</a:t>
            </a:r>
          </a:p>
          <a:p>
            <a:pPr>
              <a:buNone/>
            </a:pPr>
            <a:r>
              <a:rPr lang="en-US" dirty="0"/>
              <a:t>Write SQL query to</a:t>
            </a:r>
          </a:p>
          <a:p>
            <a:pPr marL="514350" indent="-514350" algn="just">
              <a:buAutoNum type="arabicPeriod"/>
            </a:pPr>
            <a:r>
              <a:rPr lang="en-US" dirty="0"/>
              <a:t>List out the number of unique dates on which bill has been generated.</a:t>
            </a:r>
          </a:p>
          <a:p>
            <a:pPr marL="514350" indent="-514350" algn="just">
              <a:buAutoNum type="arabicPeriod"/>
            </a:pPr>
            <a:r>
              <a:rPr lang="en-US" dirty="0"/>
              <a:t>List out the unique dates on which bill has been generated.</a:t>
            </a:r>
          </a:p>
          <a:p>
            <a:pPr marL="514350" indent="-514350">
              <a:buAutoNum type="arabicPeriod"/>
            </a:pPr>
            <a:endParaRPr lang="en-US" dirty="0"/>
          </a:p>
          <a:p>
            <a:pPr>
              <a:buNone/>
            </a:pP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Assignment Answer</a:t>
            </a:r>
          </a:p>
        </p:txBody>
      </p:sp>
      <p:sp>
        <p:nvSpPr>
          <p:cNvPr id="3" name="Content Placeholder 2"/>
          <p:cNvSpPr>
            <a:spLocks noGrp="1"/>
          </p:cNvSpPr>
          <p:nvPr>
            <p:ph idx="1"/>
          </p:nvPr>
        </p:nvSpPr>
        <p:spPr>
          <a:xfrm>
            <a:off x="457200" y="2286000"/>
            <a:ext cx="8229600" cy="1447800"/>
          </a:xfrm>
        </p:spPr>
        <p:txBody>
          <a:bodyPr>
            <a:normAutofit/>
          </a:bodyPr>
          <a:lstStyle/>
          <a:p>
            <a:pPr marL="514350" indent="-514350">
              <a:buNone/>
            </a:pPr>
            <a:r>
              <a:rPr lang="en-US" dirty="0" err="1"/>
              <a:t>Ans</a:t>
            </a:r>
            <a:r>
              <a:rPr lang="en-US" dirty="0"/>
              <a:t> – </a:t>
            </a:r>
            <a:r>
              <a:rPr lang="en-US" sz="2700" dirty="0"/>
              <a:t>select count(distinct </a:t>
            </a:r>
            <a:r>
              <a:rPr lang="en-US" sz="2700" dirty="0" err="1"/>
              <a:t>Billdate</a:t>
            </a:r>
            <a:r>
              <a:rPr lang="en-US" sz="2700" dirty="0"/>
              <a:t>) “</a:t>
            </a:r>
            <a:r>
              <a:rPr lang="en-US" sz="2700" dirty="0" err="1"/>
              <a:t>Billdate</a:t>
            </a:r>
            <a:r>
              <a:rPr lang="en-US" sz="2700" dirty="0"/>
              <a:t>” from Bill;</a:t>
            </a:r>
          </a:p>
          <a:p>
            <a:pPr marL="514350" indent="-514350">
              <a:buNone/>
            </a:pPr>
            <a:r>
              <a:rPr lang="en-US" dirty="0" err="1"/>
              <a:t>Ans</a:t>
            </a:r>
            <a:r>
              <a:rPr lang="en-US" dirty="0"/>
              <a:t> – select distinct </a:t>
            </a:r>
            <a:r>
              <a:rPr lang="en-US" dirty="0" err="1"/>
              <a:t>Billdate</a:t>
            </a:r>
            <a:r>
              <a:rPr lang="en-US" dirty="0"/>
              <a:t> “Bill Date” from Bill;</a:t>
            </a:r>
          </a:p>
          <a:p>
            <a:pPr marL="514350" indent="-514350">
              <a:buAutoNum type="arabicPeriod"/>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639762"/>
          </a:xfrm>
        </p:spPr>
        <p:txBody>
          <a:bodyPr>
            <a:noAutofit/>
          </a:bodyPr>
          <a:lstStyle/>
          <a:p>
            <a:r>
              <a:rPr lang="en-US" b="1" dirty="0"/>
              <a:t>SUB QUERIES</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US" sz="3600" b="1" dirty="0"/>
              <a:t>Using a Sub-query to Solve a Problem</a:t>
            </a:r>
            <a:endParaRPr lang="en-US" sz="3600" dirty="0"/>
          </a:p>
        </p:txBody>
      </p:sp>
      <p:sp>
        <p:nvSpPr>
          <p:cNvPr id="4" name="TextBox 3"/>
          <p:cNvSpPr txBox="1"/>
          <p:nvPr/>
        </p:nvSpPr>
        <p:spPr>
          <a:xfrm>
            <a:off x="533400" y="1524000"/>
            <a:ext cx="6553200" cy="446276"/>
          </a:xfrm>
          <a:prstGeom prst="rect">
            <a:avLst/>
          </a:prstGeom>
          <a:noFill/>
        </p:spPr>
        <p:txBody>
          <a:bodyPr wrap="square" rtlCol="0">
            <a:spAutoFit/>
          </a:bodyPr>
          <a:lstStyle/>
          <a:p>
            <a:pPr algn="ctr"/>
            <a:r>
              <a:rPr lang="en-US" sz="2300" b="1" dirty="0"/>
              <a:t>Who has a salary greater than Abel’s?</a:t>
            </a:r>
          </a:p>
        </p:txBody>
      </p:sp>
      <p:pic>
        <p:nvPicPr>
          <p:cNvPr id="1026" name="Picture 2"/>
          <p:cNvPicPr>
            <a:picLocks noChangeAspect="1" noChangeArrowheads="1"/>
          </p:cNvPicPr>
          <p:nvPr/>
        </p:nvPicPr>
        <p:blipFill>
          <a:blip r:embed="rId2"/>
          <a:srcRect/>
          <a:stretch>
            <a:fillRect/>
          </a:stretch>
        </p:blipFill>
        <p:spPr bwMode="auto">
          <a:xfrm>
            <a:off x="609600" y="2133600"/>
            <a:ext cx="8001000" cy="4191000"/>
          </a:xfrm>
          <a:prstGeom prst="rect">
            <a:avLst/>
          </a:prstGeom>
          <a:noFill/>
          <a:ln w="9525">
            <a:noFill/>
            <a:miter lim="800000"/>
            <a:headEnd/>
            <a:tailEnd/>
          </a:ln>
          <a:effectLst/>
        </p:spPr>
      </p:pic>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411162"/>
          </a:xfrm>
        </p:spPr>
        <p:txBody>
          <a:bodyPr>
            <a:normAutofit fontScale="90000"/>
          </a:bodyPr>
          <a:lstStyle/>
          <a:p>
            <a:r>
              <a:rPr lang="en-US" b="1" dirty="0"/>
              <a:t>Sub Queries</a:t>
            </a:r>
          </a:p>
        </p:txBody>
      </p:sp>
      <p:pic>
        <p:nvPicPr>
          <p:cNvPr id="2052" name="Picture 4"/>
          <p:cNvPicPr>
            <a:picLocks noGrp="1" noChangeAspect="1" noChangeArrowheads="1"/>
          </p:cNvPicPr>
          <p:nvPr>
            <p:ph idx="1"/>
          </p:nvPr>
        </p:nvPicPr>
        <p:blipFill>
          <a:blip r:embed="rId2"/>
          <a:srcRect/>
          <a:stretch>
            <a:fillRect/>
          </a:stretch>
        </p:blipFill>
        <p:spPr bwMode="auto">
          <a:xfrm>
            <a:off x="990600" y="914400"/>
            <a:ext cx="7315200" cy="28956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1219200" y="3810000"/>
            <a:ext cx="6477000" cy="1676399"/>
          </a:xfrm>
          <a:prstGeom prst="rect">
            <a:avLst/>
          </a:prstGeom>
          <a:noFill/>
          <a:ln w="9525">
            <a:noFill/>
            <a:miter lim="800000"/>
            <a:headEnd/>
            <a:tailEnd/>
          </a:ln>
          <a:effectLst/>
        </p:spPr>
      </p:pic>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Autofit/>
          </a:bodyPr>
          <a:lstStyle/>
          <a:p>
            <a:r>
              <a:rPr lang="en-US" sz="4000" b="1" dirty="0"/>
              <a:t>Sub-query Syntax</a:t>
            </a:r>
            <a:endParaRPr lang="en-US" sz="4000" dirty="0"/>
          </a:p>
        </p:txBody>
      </p:sp>
      <p:sp>
        <p:nvSpPr>
          <p:cNvPr id="4" name="TextBox 3"/>
          <p:cNvSpPr txBox="1"/>
          <p:nvPr/>
        </p:nvSpPr>
        <p:spPr>
          <a:xfrm>
            <a:off x="457200" y="1143000"/>
            <a:ext cx="8001000" cy="2139047"/>
          </a:xfrm>
          <a:prstGeom prst="rect">
            <a:avLst/>
          </a:prstGeom>
          <a:solidFill>
            <a:schemeClr val="accent6">
              <a:lumMod val="20000"/>
              <a:lumOff val="80000"/>
            </a:schemeClr>
          </a:solidFill>
        </p:spPr>
        <p:txBody>
          <a:bodyPr wrap="square" rtlCol="0">
            <a:spAutoFit/>
          </a:bodyPr>
          <a:lstStyle/>
          <a:p>
            <a:r>
              <a:rPr lang="en-US" sz="2300" b="1" dirty="0">
                <a:latin typeface="Courier New" pitchFamily="49" charset="0"/>
                <a:cs typeface="Courier New" pitchFamily="49" charset="0"/>
              </a:rPr>
              <a:t>SELECT 	</a:t>
            </a:r>
            <a:r>
              <a:rPr lang="en-US" sz="2300" b="1" i="1" dirty="0" err="1">
                <a:latin typeface="Courier New" pitchFamily="49" charset="0"/>
                <a:cs typeface="Courier New" pitchFamily="49" charset="0"/>
              </a:rPr>
              <a:t>select_list</a:t>
            </a:r>
            <a:endParaRPr lang="en-US" sz="2300" b="1" i="1" dirty="0">
              <a:latin typeface="Courier New" pitchFamily="49" charset="0"/>
              <a:cs typeface="Courier New" pitchFamily="49" charset="0"/>
            </a:endParaRPr>
          </a:p>
          <a:p>
            <a:r>
              <a:rPr lang="en-US" sz="2300" b="1" dirty="0">
                <a:latin typeface="Courier New" pitchFamily="49" charset="0"/>
                <a:cs typeface="Courier New" pitchFamily="49" charset="0"/>
              </a:rPr>
              <a:t>FROM 		</a:t>
            </a:r>
            <a:r>
              <a:rPr lang="en-US" sz="2300" b="1" i="1" dirty="0">
                <a:latin typeface="Courier New" pitchFamily="49" charset="0"/>
                <a:cs typeface="Courier New" pitchFamily="49" charset="0"/>
              </a:rPr>
              <a:t>table</a:t>
            </a:r>
          </a:p>
          <a:p>
            <a:r>
              <a:rPr lang="en-US" sz="2300" b="1" dirty="0">
                <a:latin typeface="Courier New" pitchFamily="49" charset="0"/>
                <a:cs typeface="Courier New" pitchFamily="49" charset="0"/>
              </a:rPr>
              <a:t>WHERE 	</a:t>
            </a:r>
            <a:r>
              <a:rPr lang="en-US" sz="2300" b="1" i="1" dirty="0" err="1">
                <a:latin typeface="Courier New" pitchFamily="49" charset="0"/>
                <a:cs typeface="Courier New" pitchFamily="49" charset="0"/>
              </a:rPr>
              <a:t>expr</a:t>
            </a:r>
            <a:r>
              <a:rPr lang="en-US" sz="2300" b="1" i="1" dirty="0">
                <a:latin typeface="Courier New" pitchFamily="49" charset="0"/>
                <a:cs typeface="Courier New" pitchFamily="49" charset="0"/>
              </a:rPr>
              <a:t> operator</a:t>
            </a:r>
          </a:p>
          <a:p>
            <a:pPr lvl="3"/>
            <a:r>
              <a:rPr lang="en-US" sz="2300" b="1" dirty="0">
                <a:latin typeface="Courier New" pitchFamily="49" charset="0"/>
                <a:cs typeface="Courier New" pitchFamily="49" charset="0"/>
              </a:rPr>
              <a:t>		(SELECT 		</a:t>
            </a:r>
            <a:r>
              <a:rPr lang="en-US" sz="2300" b="1" i="1" dirty="0" err="1">
                <a:latin typeface="Courier New" pitchFamily="49" charset="0"/>
                <a:cs typeface="Courier New" pitchFamily="49" charset="0"/>
              </a:rPr>
              <a:t>select_list</a:t>
            </a:r>
            <a:endParaRPr lang="en-US" sz="2300" b="1" i="1" dirty="0">
              <a:latin typeface="Courier New" pitchFamily="49" charset="0"/>
              <a:cs typeface="Courier New" pitchFamily="49" charset="0"/>
            </a:endParaRPr>
          </a:p>
          <a:p>
            <a:pPr lvl="3"/>
            <a:r>
              <a:rPr lang="en-US" sz="2300" b="1" dirty="0">
                <a:latin typeface="Courier New" pitchFamily="49" charset="0"/>
                <a:cs typeface="Courier New" pitchFamily="49" charset="0"/>
              </a:rPr>
              <a:t>		 FROM 		</a:t>
            </a:r>
            <a:r>
              <a:rPr lang="en-US" sz="2300" b="1" i="1" dirty="0">
                <a:latin typeface="Courier New" pitchFamily="49" charset="0"/>
                <a:cs typeface="Courier New" pitchFamily="49" charset="0"/>
              </a:rPr>
              <a:t>table);</a:t>
            </a:r>
          </a:p>
          <a:p>
            <a:endParaRPr lang="en-US" dirty="0"/>
          </a:p>
        </p:txBody>
      </p:sp>
      <p:sp>
        <p:nvSpPr>
          <p:cNvPr id="5" name="Left Brace 4"/>
          <p:cNvSpPr/>
          <p:nvPr/>
        </p:nvSpPr>
        <p:spPr>
          <a:xfrm>
            <a:off x="2819400" y="2362200"/>
            <a:ext cx="304800" cy="68580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dirty="0">
              <a:solidFill>
                <a:srgbClr val="FF0000"/>
              </a:solidFill>
            </a:endParaRPr>
          </a:p>
        </p:txBody>
      </p:sp>
      <p:sp>
        <p:nvSpPr>
          <p:cNvPr id="6" name="TextBox 5"/>
          <p:cNvSpPr txBox="1"/>
          <p:nvPr/>
        </p:nvSpPr>
        <p:spPr>
          <a:xfrm>
            <a:off x="1066800" y="3516868"/>
            <a:ext cx="1524000" cy="400110"/>
          </a:xfrm>
          <a:prstGeom prst="rect">
            <a:avLst/>
          </a:prstGeom>
          <a:noFill/>
        </p:spPr>
        <p:txBody>
          <a:bodyPr wrap="square" rtlCol="0">
            <a:spAutoFit/>
          </a:bodyPr>
          <a:lstStyle/>
          <a:p>
            <a:r>
              <a:rPr lang="en-US" sz="2000" b="1" dirty="0"/>
              <a:t>Inner Query</a:t>
            </a:r>
          </a:p>
        </p:txBody>
      </p:sp>
      <p:cxnSp>
        <p:nvCxnSpPr>
          <p:cNvPr id="8" name="Straight Arrow Connector 7"/>
          <p:cNvCxnSpPr>
            <a:stCxn id="6" idx="0"/>
          </p:cNvCxnSpPr>
          <p:nvPr/>
        </p:nvCxnSpPr>
        <p:spPr>
          <a:xfrm rot="5400000" flipH="1" flipV="1">
            <a:off x="2013466" y="2634734"/>
            <a:ext cx="697468" cy="1066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Right Brace 8"/>
          <p:cNvSpPr/>
          <p:nvPr/>
        </p:nvSpPr>
        <p:spPr>
          <a:xfrm>
            <a:off x="4724400" y="1295400"/>
            <a:ext cx="838200" cy="7620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TextBox 9"/>
          <p:cNvSpPr txBox="1"/>
          <p:nvPr/>
        </p:nvSpPr>
        <p:spPr>
          <a:xfrm>
            <a:off x="5867400" y="685800"/>
            <a:ext cx="1524000" cy="400110"/>
          </a:xfrm>
          <a:prstGeom prst="rect">
            <a:avLst/>
          </a:prstGeom>
          <a:noFill/>
        </p:spPr>
        <p:txBody>
          <a:bodyPr wrap="square" rtlCol="0">
            <a:spAutoFit/>
          </a:bodyPr>
          <a:lstStyle/>
          <a:p>
            <a:r>
              <a:rPr lang="en-US" sz="2000" b="1" dirty="0"/>
              <a:t>Outer Query</a:t>
            </a:r>
          </a:p>
        </p:txBody>
      </p:sp>
      <p:cxnSp>
        <p:nvCxnSpPr>
          <p:cNvPr id="12" name="Straight Arrow Connector 11"/>
          <p:cNvCxnSpPr>
            <a:endCxn id="10" idx="2"/>
          </p:cNvCxnSpPr>
          <p:nvPr/>
        </p:nvCxnSpPr>
        <p:spPr>
          <a:xfrm flipV="1">
            <a:off x="5562600" y="1085910"/>
            <a:ext cx="1066800" cy="438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3276600" y="2209800"/>
            <a:ext cx="4800600" cy="1588"/>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rot="5400000">
            <a:off x="2896394" y="2590800"/>
            <a:ext cx="761206" cy="794"/>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3276600" y="2971800"/>
            <a:ext cx="4800600" cy="1588"/>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rot="5400000">
            <a:off x="7658100" y="2628900"/>
            <a:ext cx="837406" cy="794"/>
          </a:xfrm>
          <a:prstGeom prst="line">
            <a:avLst/>
          </a:prstGeom>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28600" y="4006096"/>
            <a:ext cx="8534400" cy="1785104"/>
          </a:xfrm>
          <a:prstGeom prst="rect">
            <a:avLst/>
          </a:prstGeom>
          <a:noFill/>
        </p:spPr>
        <p:txBody>
          <a:bodyPr wrap="square" rtlCol="0">
            <a:spAutoFit/>
          </a:bodyPr>
          <a:lstStyle/>
          <a:p>
            <a:pPr algn="just">
              <a:buFont typeface="Arial" pitchFamily="34" charset="0"/>
              <a:buChar char="•"/>
            </a:pPr>
            <a:r>
              <a:rPr lang="en-US" sz="2300" b="1" dirty="0"/>
              <a:t>Inner Query is independent of Outer Query.</a:t>
            </a:r>
          </a:p>
          <a:p>
            <a:pPr algn="just">
              <a:buFont typeface="Arial" pitchFamily="34" charset="0"/>
              <a:buChar char="•"/>
            </a:pPr>
            <a:r>
              <a:rPr lang="en-US" sz="2300" b="1" dirty="0"/>
              <a:t>Inner Query is executed first &amp; the results are stored.</a:t>
            </a:r>
          </a:p>
          <a:p>
            <a:pPr algn="just">
              <a:buFont typeface="Arial" pitchFamily="34" charset="0"/>
              <a:buChar char="•"/>
            </a:pPr>
            <a:r>
              <a:rPr lang="en-US" sz="2300" b="1" dirty="0"/>
              <a:t>The result of the sub-query is used by the main query                (outer query).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What is SQL?</a:t>
            </a:r>
          </a:p>
        </p:txBody>
      </p:sp>
      <p:sp>
        <p:nvSpPr>
          <p:cNvPr id="3" name="Content Placeholder 2"/>
          <p:cNvSpPr>
            <a:spLocks noGrp="1"/>
          </p:cNvSpPr>
          <p:nvPr>
            <p:ph idx="1"/>
          </p:nvPr>
        </p:nvSpPr>
        <p:spPr/>
        <p:txBody>
          <a:bodyPr/>
          <a:lstStyle/>
          <a:p>
            <a:pPr algn="just"/>
            <a:r>
              <a:rPr lang="en-IN" dirty="0"/>
              <a:t>SQL stands for </a:t>
            </a:r>
            <a:r>
              <a:rPr lang="en-IN" b="1" dirty="0"/>
              <a:t>Structured Query Language</a:t>
            </a:r>
          </a:p>
          <a:p>
            <a:pPr algn="just"/>
            <a:r>
              <a:rPr lang="en-IN" dirty="0"/>
              <a:t>SQL is a standard language for </a:t>
            </a:r>
            <a:r>
              <a:rPr lang="en-IN" b="1" dirty="0"/>
              <a:t>storing, manipulating and retrieving data</a:t>
            </a:r>
            <a:r>
              <a:rPr lang="en-IN" dirty="0"/>
              <a:t> in databases.</a:t>
            </a:r>
          </a:p>
          <a:p>
            <a:pPr algn="just"/>
            <a:r>
              <a:rPr lang="en-IN" dirty="0"/>
              <a:t>SQL lets you access and manipulate databases</a:t>
            </a:r>
          </a:p>
          <a:p>
            <a:pPr algn="just"/>
            <a:r>
              <a:rPr lang="en-IN" dirty="0"/>
              <a:t>SQL is an ANSI (American National Standards Institute) standard</a:t>
            </a:r>
          </a:p>
          <a:p>
            <a:pPr algn="just"/>
            <a:endParaRPr lang="en-IN" dirty="0"/>
          </a:p>
          <a:p>
            <a:pPr algn="just"/>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What is a Record or a Row?</a:t>
            </a:r>
          </a:p>
        </p:txBody>
      </p:sp>
      <p:sp>
        <p:nvSpPr>
          <p:cNvPr id="3" name="Content Placeholder 2"/>
          <p:cNvSpPr>
            <a:spLocks noGrp="1"/>
          </p:cNvSpPr>
          <p:nvPr>
            <p:ph idx="1"/>
          </p:nvPr>
        </p:nvSpPr>
        <p:spPr>
          <a:xfrm>
            <a:off x="457200" y="1600201"/>
            <a:ext cx="8229600" cy="2438400"/>
          </a:xfrm>
        </p:spPr>
        <p:txBody>
          <a:bodyPr/>
          <a:lstStyle/>
          <a:p>
            <a:pPr algn="just"/>
            <a:r>
              <a:rPr lang="en-IN" dirty="0"/>
              <a:t>A record is also called as a row of data is each individual entry that exists in a table. For example, there are 7 records in the above CUSTOMERS table.</a:t>
            </a:r>
          </a:p>
        </p:txBody>
      </p:sp>
      <p:graphicFrame>
        <p:nvGraphicFramePr>
          <p:cNvPr id="4" name="Table 3"/>
          <p:cNvGraphicFramePr>
            <a:graphicFrameLocks noGrp="1"/>
          </p:cNvGraphicFramePr>
          <p:nvPr/>
        </p:nvGraphicFramePr>
        <p:xfrm>
          <a:off x="609600" y="4505960"/>
          <a:ext cx="7848600" cy="472440"/>
        </p:xfrm>
        <a:graphic>
          <a:graphicData uri="http://schemas.openxmlformats.org/drawingml/2006/table">
            <a:tbl>
              <a:tblPr firstRow="1" bandRow="1">
                <a:tableStyleId>{5C22544A-7EE6-4342-B048-85BDC9FD1C3A}</a:tableStyleId>
              </a:tblPr>
              <a:tblGrid>
                <a:gridCol w="1569720">
                  <a:extLst>
                    <a:ext uri="{9D8B030D-6E8A-4147-A177-3AD203B41FA5}">
                      <a16:colId xmlns:a16="http://schemas.microsoft.com/office/drawing/2014/main" val="20000"/>
                    </a:ext>
                  </a:extLst>
                </a:gridCol>
                <a:gridCol w="156972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2087880">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370840">
                <a:tc>
                  <a:txBody>
                    <a:bodyPr/>
                    <a:lstStyle/>
                    <a:p>
                      <a:r>
                        <a:rPr lang="en-US" sz="2500" dirty="0"/>
                        <a:t>1</a:t>
                      </a:r>
                      <a:endParaRPr lang="en-IN" sz="2500" dirty="0"/>
                    </a:p>
                  </a:txBody>
                  <a:tcPr/>
                </a:tc>
                <a:tc>
                  <a:txBody>
                    <a:bodyPr/>
                    <a:lstStyle/>
                    <a:p>
                      <a:r>
                        <a:rPr lang="en-US" sz="2500" dirty="0" err="1"/>
                        <a:t>Ramesh</a:t>
                      </a:r>
                      <a:endParaRPr lang="en-IN" sz="2500" dirty="0"/>
                    </a:p>
                  </a:txBody>
                  <a:tcPr/>
                </a:tc>
                <a:tc>
                  <a:txBody>
                    <a:bodyPr/>
                    <a:lstStyle/>
                    <a:p>
                      <a:r>
                        <a:rPr lang="en-US" sz="2500" dirty="0"/>
                        <a:t>23</a:t>
                      </a:r>
                      <a:endParaRPr lang="en-IN" sz="2500" dirty="0"/>
                    </a:p>
                  </a:txBody>
                  <a:tcPr/>
                </a:tc>
                <a:tc>
                  <a:txBody>
                    <a:bodyPr/>
                    <a:lstStyle/>
                    <a:p>
                      <a:r>
                        <a:rPr lang="en-US" sz="2500" dirty="0"/>
                        <a:t>Ghaziabad</a:t>
                      </a:r>
                      <a:endParaRPr lang="en-IN" sz="2500" dirty="0"/>
                    </a:p>
                  </a:txBody>
                  <a:tcPr/>
                </a:tc>
                <a:tc>
                  <a:txBody>
                    <a:bodyPr/>
                    <a:lstStyle/>
                    <a:p>
                      <a:r>
                        <a:rPr lang="en-US" sz="2500" dirty="0"/>
                        <a:t>22,000</a:t>
                      </a:r>
                      <a:endParaRPr lang="en-IN" sz="2500"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Using a </a:t>
            </a:r>
            <a:r>
              <a:rPr lang="en-US" b="1" dirty="0" err="1"/>
              <a:t>Subquery</a:t>
            </a:r>
            <a:endParaRPr lang="en-US" dirty="0"/>
          </a:p>
        </p:txBody>
      </p:sp>
      <p:sp>
        <p:nvSpPr>
          <p:cNvPr id="4" name="TextBox 3"/>
          <p:cNvSpPr txBox="1"/>
          <p:nvPr/>
        </p:nvSpPr>
        <p:spPr>
          <a:xfrm>
            <a:off x="381000" y="1219200"/>
            <a:ext cx="8458200" cy="2492990"/>
          </a:xfrm>
          <a:prstGeom prst="rect">
            <a:avLst/>
          </a:prstGeom>
          <a:solidFill>
            <a:schemeClr val="accent6">
              <a:lumMod val="20000"/>
              <a:lumOff val="80000"/>
            </a:schemeClr>
          </a:solidFill>
        </p:spPr>
        <p:txBody>
          <a:bodyPr wrap="square" rtlCol="0">
            <a:spAutoFit/>
          </a:bodyPr>
          <a:lstStyle/>
          <a:p>
            <a:r>
              <a:rPr lang="en-US" sz="2300" b="1" dirty="0">
                <a:latin typeface="Courier New" pitchFamily="49" charset="0"/>
                <a:cs typeface="Courier New" pitchFamily="49" charset="0"/>
              </a:rPr>
              <a:t>SELECT 	</a:t>
            </a:r>
            <a:r>
              <a:rPr lang="en-US" sz="2300" b="1" dirty="0" err="1">
                <a:latin typeface="Courier New" pitchFamily="49" charset="0"/>
                <a:cs typeface="Courier New" pitchFamily="49" charset="0"/>
              </a:rPr>
              <a:t>last_name</a:t>
            </a:r>
            <a:r>
              <a:rPr lang="en-US" sz="2300" b="1" dirty="0">
                <a:latin typeface="Courier New" pitchFamily="49" charset="0"/>
                <a:cs typeface="Courier New" pitchFamily="49" charset="0"/>
              </a:rPr>
              <a:t>, salary</a:t>
            </a:r>
          </a:p>
          <a:p>
            <a:r>
              <a:rPr lang="en-US" sz="2300" b="1" dirty="0">
                <a:latin typeface="Courier New" pitchFamily="49" charset="0"/>
                <a:cs typeface="Courier New" pitchFamily="49" charset="0"/>
              </a:rPr>
              <a:t>FROM 		employees</a:t>
            </a:r>
          </a:p>
          <a:p>
            <a:r>
              <a:rPr lang="en-US" sz="2300" b="1" dirty="0">
                <a:latin typeface="Courier New" pitchFamily="49" charset="0"/>
                <a:cs typeface="Courier New" pitchFamily="49" charset="0"/>
              </a:rPr>
              <a:t>WHERE 	salary &gt;</a:t>
            </a:r>
          </a:p>
          <a:p>
            <a:r>
              <a:rPr lang="en-US" sz="2300" b="1" dirty="0">
                <a:latin typeface="Courier New" pitchFamily="49" charset="0"/>
                <a:cs typeface="Courier New" pitchFamily="49" charset="0"/>
              </a:rPr>
              <a:t>			  (SELECT salary</a:t>
            </a:r>
          </a:p>
          <a:p>
            <a:r>
              <a:rPr lang="en-US" sz="2300" b="1" dirty="0">
                <a:latin typeface="Courier New" pitchFamily="49" charset="0"/>
                <a:cs typeface="Courier New" pitchFamily="49" charset="0"/>
              </a:rPr>
              <a:t>			   FROM employees</a:t>
            </a:r>
          </a:p>
          <a:p>
            <a:r>
              <a:rPr lang="en-US" sz="2300" b="1" dirty="0">
                <a:latin typeface="Courier New" pitchFamily="49" charset="0"/>
                <a:cs typeface="Courier New" pitchFamily="49" charset="0"/>
              </a:rPr>
              <a:t>                   WHERE </a:t>
            </a:r>
            <a:r>
              <a:rPr lang="en-US" sz="2300" b="1" dirty="0" err="1">
                <a:latin typeface="Courier New" pitchFamily="49" charset="0"/>
                <a:cs typeface="Courier New" pitchFamily="49" charset="0"/>
              </a:rPr>
              <a:t>last_name</a:t>
            </a:r>
            <a:r>
              <a:rPr lang="en-US" sz="2300" b="1" dirty="0">
                <a:latin typeface="Courier New" pitchFamily="49" charset="0"/>
                <a:cs typeface="Courier New" pitchFamily="49" charset="0"/>
              </a:rPr>
              <a:t> = 'Abel');</a:t>
            </a:r>
          </a:p>
          <a:p>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Example</a:t>
            </a:r>
          </a:p>
        </p:txBody>
      </p:sp>
      <p:pic>
        <p:nvPicPr>
          <p:cNvPr id="3074" name="Picture 2"/>
          <p:cNvPicPr>
            <a:picLocks noChangeAspect="1" noChangeArrowheads="1"/>
          </p:cNvPicPr>
          <p:nvPr/>
        </p:nvPicPr>
        <p:blipFill>
          <a:blip r:embed="rId2"/>
          <a:srcRect/>
          <a:stretch>
            <a:fillRect/>
          </a:stretch>
        </p:blipFill>
        <p:spPr bwMode="auto">
          <a:xfrm>
            <a:off x="304800" y="914400"/>
            <a:ext cx="8458200" cy="2514600"/>
          </a:xfrm>
          <a:prstGeom prst="rect">
            <a:avLst/>
          </a:prstGeom>
          <a:noFill/>
          <a:ln w="9525">
            <a:noFill/>
            <a:miter lim="800000"/>
            <a:headEnd/>
            <a:tailEnd/>
          </a:ln>
          <a:effectLst/>
        </p:spPr>
      </p:pic>
      <p:sp>
        <p:nvSpPr>
          <p:cNvPr id="6" name="TextBox 5"/>
          <p:cNvSpPr txBox="1"/>
          <p:nvPr/>
        </p:nvSpPr>
        <p:spPr>
          <a:xfrm>
            <a:off x="381000" y="3679210"/>
            <a:ext cx="8458200" cy="2492990"/>
          </a:xfrm>
          <a:prstGeom prst="rect">
            <a:avLst/>
          </a:prstGeom>
          <a:solidFill>
            <a:schemeClr val="accent6">
              <a:lumMod val="20000"/>
              <a:lumOff val="80000"/>
            </a:schemeClr>
          </a:solidFill>
        </p:spPr>
        <p:txBody>
          <a:bodyPr wrap="square" rtlCol="0">
            <a:spAutoFit/>
          </a:bodyPr>
          <a:lstStyle/>
          <a:p>
            <a:r>
              <a:rPr lang="en-US" sz="2300" b="1" dirty="0">
                <a:latin typeface="Courier New" pitchFamily="49" charset="0"/>
                <a:cs typeface="Courier New" pitchFamily="49" charset="0"/>
              </a:rPr>
              <a:t>SELECT 	</a:t>
            </a:r>
            <a:r>
              <a:rPr lang="en-US" sz="2300" b="1" dirty="0" err="1">
                <a:latin typeface="Courier New" pitchFamily="49" charset="0"/>
                <a:cs typeface="Courier New" pitchFamily="49" charset="0"/>
              </a:rPr>
              <a:t>Rep_name</a:t>
            </a:r>
            <a:endParaRPr lang="en-US" sz="2300" b="1" dirty="0">
              <a:latin typeface="Courier New" pitchFamily="49" charset="0"/>
              <a:cs typeface="Courier New" pitchFamily="49" charset="0"/>
            </a:endParaRPr>
          </a:p>
          <a:p>
            <a:r>
              <a:rPr lang="en-US" sz="2300" b="1" dirty="0">
                <a:latin typeface="Courier New" pitchFamily="49" charset="0"/>
                <a:cs typeface="Courier New" pitchFamily="49" charset="0"/>
              </a:rPr>
              <a:t>FROM 		</a:t>
            </a:r>
            <a:r>
              <a:rPr lang="en-US" sz="2300" b="1" dirty="0" err="1">
                <a:latin typeface="Courier New" pitchFamily="49" charset="0"/>
                <a:cs typeface="Courier New" pitchFamily="49" charset="0"/>
              </a:rPr>
              <a:t>SalesReps</a:t>
            </a:r>
            <a:endParaRPr lang="en-US" sz="2300" b="1" dirty="0">
              <a:latin typeface="Courier New" pitchFamily="49" charset="0"/>
              <a:cs typeface="Courier New" pitchFamily="49" charset="0"/>
            </a:endParaRPr>
          </a:p>
          <a:p>
            <a:r>
              <a:rPr lang="en-US" sz="2300" b="1" dirty="0">
                <a:latin typeface="Courier New" pitchFamily="49" charset="0"/>
                <a:cs typeface="Courier New" pitchFamily="49" charset="0"/>
              </a:rPr>
              <a:t>WHERE 	Quota &gt;</a:t>
            </a:r>
          </a:p>
          <a:p>
            <a:r>
              <a:rPr lang="en-US" sz="2300" b="1" dirty="0">
                <a:latin typeface="Courier New" pitchFamily="49" charset="0"/>
                <a:cs typeface="Courier New" pitchFamily="49" charset="0"/>
              </a:rPr>
              <a:t>			  (SELECT Quota</a:t>
            </a:r>
          </a:p>
          <a:p>
            <a:r>
              <a:rPr lang="en-US" sz="2300" b="1" dirty="0">
                <a:latin typeface="Courier New" pitchFamily="49" charset="0"/>
                <a:cs typeface="Courier New" pitchFamily="49" charset="0"/>
              </a:rPr>
              <a:t>			   FROM </a:t>
            </a:r>
            <a:r>
              <a:rPr lang="en-US" sz="2300" b="1" dirty="0" err="1">
                <a:latin typeface="Courier New" pitchFamily="49" charset="0"/>
                <a:cs typeface="Courier New" pitchFamily="49" charset="0"/>
              </a:rPr>
              <a:t>SalesReps</a:t>
            </a:r>
            <a:endParaRPr lang="en-US" sz="2300" b="1" dirty="0">
              <a:latin typeface="Courier New" pitchFamily="49" charset="0"/>
              <a:cs typeface="Courier New" pitchFamily="49" charset="0"/>
            </a:endParaRPr>
          </a:p>
          <a:p>
            <a:r>
              <a:rPr lang="en-US" sz="2300" b="1" dirty="0">
                <a:latin typeface="Courier New" pitchFamily="49" charset="0"/>
                <a:cs typeface="Courier New" pitchFamily="49" charset="0"/>
              </a:rPr>
              <a:t>                   WHERE </a:t>
            </a:r>
            <a:r>
              <a:rPr lang="en-US" sz="2300" b="1" dirty="0" err="1">
                <a:latin typeface="Courier New" pitchFamily="49" charset="0"/>
                <a:cs typeface="Courier New" pitchFamily="49" charset="0"/>
              </a:rPr>
              <a:t>EmpId</a:t>
            </a:r>
            <a:r>
              <a:rPr lang="en-US" sz="2300" b="1" dirty="0">
                <a:latin typeface="Courier New" pitchFamily="49" charset="0"/>
                <a:cs typeface="Courier New" pitchFamily="49" charset="0"/>
              </a:rPr>
              <a:t> = 101);</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4000" b="1" dirty="0"/>
              <a:t>Guidelines for Using Sub-queries</a:t>
            </a:r>
            <a:endParaRPr lang="en-US" sz="4000" dirty="0"/>
          </a:p>
        </p:txBody>
      </p:sp>
      <p:sp>
        <p:nvSpPr>
          <p:cNvPr id="3" name="Content Placeholder 2"/>
          <p:cNvSpPr>
            <a:spLocks noGrp="1"/>
          </p:cNvSpPr>
          <p:nvPr>
            <p:ph idx="1"/>
          </p:nvPr>
        </p:nvSpPr>
        <p:spPr/>
        <p:txBody>
          <a:bodyPr/>
          <a:lstStyle/>
          <a:p>
            <a:pPr algn="just">
              <a:buClr>
                <a:srgbClr val="FF0000"/>
              </a:buClr>
              <a:buFont typeface="Wingdings" pitchFamily="2" charset="2"/>
              <a:buChar char="ü"/>
            </a:pPr>
            <a:r>
              <a:rPr lang="en-US" b="1" dirty="0"/>
              <a:t>Enclose sub-queries in parentheses.</a:t>
            </a:r>
          </a:p>
          <a:p>
            <a:pPr algn="just">
              <a:buClr>
                <a:srgbClr val="FF0000"/>
              </a:buClr>
              <a:buFont typeface="Wingdings" pitchFamily="2" charset="2"/>
              <a:buChar char="ü"/>
            </a:pPr>
            <a:r>
              <a:rPr lang="en-US" b="1" dirty="0"/>
              <a:t>Place sub-queries on the right side of the comparison condition.</a:t>
            </a:r>
          </a:p>
          <a:p>
            <a:pPr algn="just">
              <a:buClr>
                <a:srgbClr val="FF0000"/>
              </a:buClr>
              <a:buFont typeface="Wingdings" pitchFamily="2" charset="2"/>
              <a:buChar char="ü"/>
            </a:pPr>
            <a:r>
              <a:rPr lang="en-US" b="1" dirty="0"/>
              <a:t>Use single-row operators with single-row sub-queries and use multiple-row operators with multiple-row sub-queries.</a:t>
            </a:r>
          </a:p>
          <a:p>
            <a:endParaRPr lang="en-US" b="1" dirty="0"/>
          </a:p>
          <a:p>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563562"/>
          </a:xfrm>
        </p:spPr>
        <p:txBody>
          <a:bodyPr>
            <a:normAutofit fontScale="90000"/>
          </a:bodyPr>
          <a:lstStyle/>
          <a:p>
            <a:r>
              <a:rPr lang="en-US" sz="4000" b="1" dirty="0"/>
              <a:t>Types of Sub - queries</a:t>
            </a:r>
            <a:endParaRPr lang="en-US" sz="4000" dirty="0"/>
          </a:p>
        </p:txBody>
      </p:sp>
      <p:pic>
        <p:nvPicPr>
          <p:cNvPr id="4098" name="Picture 2"/>
          <p:cNvPicPr>
            <a:picLocks noChangeAspect="1" noChangeArrowheads="1"/>
          </p:cNvPicPr>
          <p:nvPr/>
        </p:nvPicPr>
        <p:blipFill>
          <a:blip r:embed="rId2"/>
          <a:srcRect/>
          <a:stretch>
            <a:fillRect/>
          </a:stretch>
        </p:blipFill>
        <p:spPr bwMode="auto">
          <a:xfrm>
            <a:off x="533400" y="838200"/>
            <a:ext cx="8305800" cy="5029200"/>
          </a:xfrm>
          <a:prstGeom prst="rect">
            <a:avLst/>
          </a:prstGeom>
          <a:noFill/>
          <a:ln w="9525">
            <a:noFill/>
            <a:miter lim="800000"/>
            <a:headEnd/>
            <a:tailEnd/>
          </a:ln>
          <a:effectLst/>
        </p:spPr>
      </p:pic>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563562"/>
          </a:xfrm>
        </p:spPr>
        <p:txBody>
          <a:bodyPr>
            <a:normAutofit fontScale="90000"/>
          </a:bodyPr>
          <a:lstStyle/>
          <a:p>
            <a:r>
              <a:rPr lang="en-US" sz="4000" b="1" dirty="0"/>
              <a:t>Single-Row Sub-queries</a:t>
            </a:r>
            <a:endParaRPr lang="en-US" sz="4000" dirty="0"/>
          </a:p>
        </p:txBody>
      </p:sp>
      <p:pic>
        <p:nvPicPr>
          <p:cNvPr id="5122" name="Picture 2"/>
          <p:cNvPicPr>
            <a:picLocks noChangeAspect="1" noChangeArrowheads="1"/>
          </p:cNvPicPr>
          <p:nvPr/>
        </p:nvPicPr>
        <p:blipFill>
          <a:blip r:embed="rId2"/>
          <a:srcRect/>
          <a:stretch>
            <a:fillRect/>
          </a:stretch>
        </p:blipFill>
        <p:spPr bwMode="auto">
          <a:xfrm>
            <a:off x="457201" y="914400"/>
            <a:ext cx="8077200" cy="5181600"/>
          </a:xfrm>
          <a:prstGeom prst="rect">
            <a:avLst/>
          </a:prstGeom>
          <a:noFill/>
          <a:ln w="9525">
            <a:noFill/>
            <a:miter lim="800000"/>
            <a:headEnd/>
            <a:tailEnd/>
          </a:ln>
          <a:effectLst/>
        </p:spPr>
      </p:pic>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Executing Single-Row </a:t>
            </a:r>
            <a:r>
              <a:rPr lang="en-US" b="1" dirty="0" err="1"/>
              <a:t>Subqueries</a:t>
            </a:r>
            <a:endParaRPr lang="en-US" dirty="0"/>
          </a:p>
        </p:txBody>
      </p:sp>
      <p:pic>
        <p:nvPicPr>
          <p:cNvPr id="6146" name="Picture 2"/>
          <p:cNvPicPr>
            <a:picLocks noChangeAspect="1" noChangeArrowheads="1"/>
          </p:cNvPicPr>
          <p:nvPr/>
        </p:nvPicPr>
        <p:blipFill>
          <a:blip r:embed="rId2"/>
          <a:srcRect/>
          <a:stretch>
            <a:fillRect/>
          </a:stretch>
        </p:blipFill>
        <p:spPr bwMode="auto">
          <a:xfrm>
            <a:off x="381000" y="1295400"/>
            <a:ext cx="8458200" cy="4953000"/>
          </a:xfrm>
          <a:prstGeom prst="rect">
            <a:avLst/>
          </a:prstGeom>
          <a:noFill/>
          <a:ln w="9525">
            <a:noFill/>
            <a:miter lim="800000"/>
            <a:headEnd/>
            <a:tailEnd/>
          </a:ln>
          <a:effectLst/>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457200" y="914401"/>
            <a:ext cx="8229600" cy="5029199"/>
          </a:xfrm>
          <a:prstGeom prst="rect">
            <a:avLst/>
          </a:prstGeom>
          <a:noFill/>
          <a:ln w="9525">
            <a:noFill/>
            <a:miter lim="800000"/>
            <a:headEnd/>
            <a:tailEnd/>
          </a:ln>
          <a:effectLst/>
        </p:spPr>
      </p:pic>
      <p:sp>
        <p:nvSpPr>
          <p:cNvPr id="5" name="Title 1"/>
          <p:cNvSpPr>
            <a:spLocks noGrp="1"/>
          </p:cNvSpPr>
          <p:nvPr>
            <p:ph type="title"/>
          </p:nvPr>
        </p:nvSpPr>
        <p:spPr>
          <a:xfrm>
            <a:off x="457200" y="152400"/>
            <a:ext cx="8229600" cy="563562"/>
          </a:xfrm>
        </p:spPr>
        <p:txBody>
          <a:bodyPr>
            <a:normAutofit fontScale="90000"/>
          </a:bodyPr>
          <a:lstStyle/>
          <a:p>
            <a:r>
              <a:rPr lang="en-US" b="1" dirty="0"/>
              <a:t>Executing Single-Row Sub queries</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563562"/>
          </a:xfrm>
        </p:spPr>
        <p:txBody>
          <a:bodyPr>
            <a:normAutofit fontScale="90000"/>
          </a:bodyPr>
          <a:lstStyle/>
          <a:p>
            <a:r>
              <a:rPr lang="en-US" b="1" dirty="0"/>
              <a:t>Executing Single-Row Sub queries</a:t>
            </a:r>
            <a:endParaRPr lang="en-US" dirty="0"/>
          </a:p>
        </p:txBody>
      </p:sp>
      <p:pic>
        <p:nvPicPr>
          <p:cNvPr id="8194" name="Picture 2"/>
          <p:cNvPicPr>
            <a:picLocks noChangeAspect="1" noChangeArrowheads="1"/>
          </p:cNvPicPr>
          <p:nvPr/>
        </p:nvPicPr>
        <p:blipFill>
          <a:blip r:embed="rId2"/>
          <a:srcRect/>
          <a:stretch>
            <a:fillRect/>
          </a:stretch>
        </p:blipFill>
        <p:spPr bwMode="auto">
          <a:xfrm>
            <a:off x="990601" y="1143000"/>
            <a:ext cx="7239000" cy="7620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066800" y="2133600"/>
            <a:ext cx="7010400" cy="1066800"/>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609600" y="3352800"/>
            <a:ext cx="8001000" cy="2895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563562"/>
          </a:xfrm>
        </p:spPr>
        <p:txBody>
          <a:bodyPr>
            <a:normAutofit fontScale="90000"/>
          </a:bodyPr>
          <a:lstStyle/>
          <a:p>
            <a:r>
              <a:rPr lang="en-US" b="1" dirty="0"/>
              <a:t>Executing Single-Row Sub queries</a:t>
            </a:r>
            <a:endParaRPr lang="en-US" dirty="0"/>
          </a:p>
        </p:txBody>
      </p:sp>
      <p:pic>
        <p:nvPicPr>
          <p:cNvPr id="9218" name="Picture 2"/>
          <p:cNvPicPr>
            <a:picLocks noChangeAspect="1" noChangeArrowheads="1"/>
          </p:cNvPicPr>
          <p:nvPr/>
        </p:nvPicPr>
        <p:blipFill>
          <a:blip r:embed="rId2"/>
          <a:srcRect/>
          <a:stretch>
            <a:fillRect/>
          </a:stretch>
        </p:blipFill>
        <p:spPr bwMode="auto">
          <a:xfrm>
            <a:off x="838200" y="1176337"/>
            <a:ext cx="7162800" cy="576263"/>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762000" y="1905000"/>
            <a:ext cx="6781800" cy="947738"/>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609600" y="2971800"/>
            <a:ext cx="7848600" cy="2819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Using Group Functions in a </a:t>
            </a:r>
            <a:r>
              <a:rPr lang="en-US" b="1" dirty="0" err="1"/>
              <a:t>Subquery</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33400" y="1371600"/>
            <a:ext cx="8153400" cy="4572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IN" b="1" dirty="0"/>
              <a:t>What is a column?</a:t>
            </a:r>
          </a:p>
        </p:txBody>
      </p:sp>
      <p:sp>
        <p:nvSpPr>
          <p:cNvPr id="3" name="Content Placeholder 2"/>
          <p:cNvSpPr>
            <a:spLocks noGrp="1"/>
          </p:cNvSpPr>
          <p:nvPr>
            <p:ph idx="1"/>
          </p:nvPr>
        </p:nvSpPr>
        <p:spPr>
          <a:xfrm>
            <a:off x="457200" y="762000"/>
            <a:ext cx="8229600" cy="2362200"/>
          </a:xfrm>
        </p:spPr>
        <p:txBody>
          <a:bodyPr>
            <a:normAutofit/>
          </a:bodyPr>
          <a:lstStyle/>
          <a:p>
            <a:pPr algn="just"/>
            <a:r>
              <a:rPr lang="en-IN" sz="2700" dirty="0"/>
              <a:t>A column is a vertical entity in a table that contains all information associated with a specific field in a table.</a:t>
            </a:r>
          </a:p>
          <a:p>
            <a:pPr algn="just"/>
            <a:r>
              <a:rPr lang="en-IN" sz="2700" dirty="0"/>
              <a:t>For example, a column in the CUSTOMERS table is ADDRESS, which represents location description and would be as shown below.</a:t>
            </a:r>
          </a:p>
        </p:txBody>
      </p:sp>
      <p:graphicFrame>
        <p:nvGraphicFramePr>
          <p:cNvPr id="4" name="Table 3"/>
          <p:cNvGraphicFramePr>
            <a:graphicFrameLocks noGrp="1"/>
          </p:cNvGraphicFramePr>
          <p:nvPr/>
        </p:nvGraphicFramePr>
        <p:xfrm>
          <a:off x="2590800" y="3048000"/>
          <a:ext cx="1981200" cy="367792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tblGrid>
              <a:tr h="370840">
                <a:tc>
                  <a:txBody>
                    <a:bodyPr/>
                    <a:lstStyle/>
                    <a:p>
                      <a:pPr algn="ctr"/>
                      <a:r>
                        <a:rPr lang="en-US" b="1" dirty="0"/>
                        <a:t>NAME</a:t>
                      </a:r>
                      <a:endParaRPr lang="en-IN" b="1" dirty="0"/>
                    </a:p>
                  </a:txBody>
                  <a:tcPr/>
                </a:tc>
                <a:extLst>
                  <a:ext uri="{0D108BD9-81ED-4DB2-BD59-A6C34878D82A}">
                    <a16:rowId xmlns:a16="http://schemas.microsoft.com/office/drawing/2014/main" val="10000"/>
                  </a:ext>
                </a:extLst>
              </a:tr>
              <a:tr h="370840">
                <a:tc>
                  <a:txBody>
                    <a:bodyPr/>
                    <a:lstStyle/>
                    <a:p>
                      <a:r>
                        <a:rPr lang="en-US" sz="2500" dirty="0" err="1"/>
                        <a:t>Ramesh</a:t>
                      </a:r>
                      <a:endParaRPr lang="en-IN" sz="2500" dirty="0"/>
                    </a:p>
                  </a:txBody>
                  <a:tcPr/>
                </a:tc>
                <a:extLst>
                  <a:ext uri="{0D108BD9-81ED-4DB2-BD59-A6C34878D82A}">
                    <a16:rowId xmlns:a16="http://schemas.microsoft.com/office/drawing/2014/main" val="10001"/>
                  </a:ext>
                </a:extLst>
              </a:tr>
              <a:tr h="370840">
                <a:tc>
                  <a:txBody>
                    <a:bodyPr/>
                    <a:lstStyle/>
                    <a:p>
                      <a:r>
                        <a:rPr lang="en-US" sz="2500" dirty="0" err="1"/>
                        <a:t>Deeptih</a:t>
                      </a:r>
                      <a:endParaRPr lang="en-IN" sz="2500" dirty="0"/>
                    </a:p>
                  </a:txBody>
                  <a:tcPr/>
                </a:tc>
                <a:extLst>
                  <a:ext uri="{0D108BD9-81ED-4DB2-BD59-A6C34878D82A}">
                    <a16:rowId xmlns:a16="http://schemas.microsoft.com/office/drawing/2014/main" val="10002"/>
                  </a:ext>
                </a:extLst>
              </a:tr>
              <a:tr h="370840">
                <a:tc>
                  <a:txBody>
                    <a:bodyPr/>
                    <a:lstStyle/>
                    <a:p>
                      <a:r>
                        <a:rPr lang="en-US" sz="2500" dirty="0" err="1"/>
                        <a:t>Komal</a:t>
                      </a:r>
                      <a:endParaRPr lang="en-IN" sz="2500" dirty="0"/>
                    </a:p>
                  </a:txBody>
                  <a:tcPr/>
                </a:tc>
                <a:extLst>
                  <a:ext uri="{0D108BD9-81ED-4DB2-BD59-A6C34878D82A}">
                    <a16:rowId xmlns:a16="http://schemas.microsoft.com/office/drawing/2014/main" val="10003"/>
                  </a:ext>
                </a:extLst>
              </a:tr>
              <a:tr h="370840">
                <a:tc>
                  <a:txBody>
                    <a:bodyPr/>
                    <a:lstStyle/>
                    <a:p>
                      <a:r>
                        <a:rPr lang="en-US" sz="2500" dirty="0" err="1"/>
                        <a:t>Sekhar</a:t>
                      </a:r>
                      <a:endParaRPr lang="en-IN" sz="2500" dirty="0"/>
                    </a:p>
                  </a:txBody>
                  <a:tcPr/>
                </a:tc>
                <a:extLst>
                  <a:ext uri="{0D108BD9-81ED-4DB2-BD59-A6C34878D82A}">
                    <a16:rowId xmlns:a16="http://schemas.microsoft.com/office/drawing/2014/main" val="10004"/>
                  </a:ext>
                </a:extLst>
              </a:tr>
              <a:tr h="370840">
                <a:tc>
                  <a:txBody>
                    <a:bodyPr/>
                    <a:lstStyle/>
                    <a:p>
                      <a:r>
                        <a:rPr lang="en-US" sz="2500" dirty="0" err="1"/>
                        <a:t>Saurabh</a:t>
                      </a:r>
                      <a:endParaRPr lang="en-IN" sz="2500" dirty="0"/>
                    </a:p>
                  </a:txBody>
                  <a:tcPr/>
                </a:tc>
                <a:extLst>
                  <a:ext uri="{0D108BD9-81ED-4DB2-BD59-A6C34878D82A}">
                    <a16:rowId xmlns:a16="http://schemas.microsoft.com/office/drawing/2014/main" val="10005"/>
                  </a:ext>
                </a:extLst>
              </a:tr>
              <a:tr h="370840">
                <a:tc>
                  <a:txBody>
                    <a:bodyPr/>
                    <a:lstStyle/>
                    <a:p>
                      <a:r>
                        <a:rPr lang="en-US" sz="2500" dirty="0"/>
                        <a:t>Mufti</a:t>
                      </a:r>
                      <a:endParaRPr lang="en-IN" sz="2500" dirty="0"/>
                    </a:p>
                  </a:txBody>
                  <a:tcPr/>
                </a:tc>
                <a:extLst>
                  <a:ext uri="{0D108BD9-81ED-4DB2-BD59-A6C34878D82A}">
                    <a16:rowId xmlns:a16="http://schemas.microsoft.com/office/drawing/2014/main" val="10006"/>
                  </a:ext>
                </a:extLst>
              </a:tr>
              <a:tr h="370840">
                <a:tc>
                  <a:txBody>
                    <a:bodyPr/>
                    <a:lstStyle/>
                    <a:p>
                      <a:r>
                        <a:rPr lang="en-US" sz="2500" dirty="0" err="1"/>
                        <a:t>Ashutosh</a:t>
                      </a:r>
                      <a:endParaRPr lang="en-IN" sz="2500"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The HAVING Clause with </a:t>
            </a:r>
            <a:r>
              <a:rPr lang="en-US" b="1" dirty="0" err="1"/>
              <a:t>Subqueries</a:t>
            </a:r>
            <a:endParaRPr lang="en-US" dirty="0"/>
          </a:p>
        </p:txBody>
      </p:sp>
      <p:sp>
        <p:nvSpPr>
          <p:cNvPr id="3" name="Content Placeholder 2"/>
          <p:cNvSpPr>
            <a:spLocks noGrp="1"/>
          </p:cNvSpPr>
          <p:nvPr>
            <p:ph idx="1"/>
          </p:nvPr>
        </p:nvSpPr>
        <p:spPr>
          <a:xfrm>
            <a:off x="457200" y="1219200"/>
            <a:ext cx="8229600" cy="1752600"/>
          </a:xfrm>
        </p:spPr>
        <p:txBody>
          <a:bodyPr/>
          <a:lstStyle/>
          <a:p>
            <a:r>
              <a:rPr lang="en-US" b="1" dirty="0"/>
              <a:t>The Oracle server executes </a:t>
            </a:r>
            <a:r>
              <a:rPr lang="en-US" b="1" dirty="0" err="1"/>
              <a:t>subqueries</a:t>
            </a:r>
            <a:r>
              <a:rPr lang="en-US" b="1" dirty="0"/>
              <a:t> first.</a:t>
            </a:r>
          </a:p>
          <a:p>
            <a:pPr>
              <a:buNone/>
            </a:pPr>
            <a:r>
              <a:rPr lang="en-US" dirty="0"/>
              <a:t>• </a:t>
            </a:r>
            <a:r>
              <a:rPr lang="en-US" b="1" dirty="0"/>
              <a:t>The Oracle server returns results into the HAVING clause of the main query.</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533400" y="3200400"/>
            <a:ext cx="8305799" cy="3124200"/>
          </a:xfrm>
          <a:prstGeom prst="rect">
            <a:avLst/>
          </a:prstGeom>
          <a:noFill/>
          <a:ln w="9525">
            <a:noFill/>
            <a:miter lim="800000"/>
            <a:headEnd/>
            <a:tailEnd/>
          </a:ln>
          <a:effectLst/>
        </p:spPr>
      </p:pic>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What is Wrong</a:t>
            </a:r>
            <a:br>
              <a:rPr lang="en-US" b="1" dirty="0"/>
            </a:br>
            <a:r>
              <a:rPr lang="en-US" b="1" dirty="0"/>
              <a:t>with this Statement?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04800" y="1219200"/>
            <a:ext cx="8534400" cy="2696369"/>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81000" y="4038600"/>
            <a:ext cx="8458200" cy="14287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381000" y="5867401"/>
            <a:ext cx="8382000" cy="533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500" fill="hold"/>
                                        <p:tgtEl>
                                          <p:spTgt spid="3076"/>
                                        </p:tgtEl>
                                        <p:attrNameLst>
                                          <p:attrName>ppt_x</p:attrName>
                                        </p:attrNameLst>
                                      </p:cBhvr>
                                      <p:tavLst>
                                        <p:tav tm="0">
                                          <p:val>
                                            <p:strVal val="#ppt_x"/>
                                          </p:val>
                                        </p:tav>
                                        <p:tav tm="100000">
                                          <p:val>
                                            <p:strVal val="#ppt_x"/>
                                          </p:val>
                                        </p:tav>
                                      </p:tavLst>
                                    </p:anim>
                                    <p:anim calcmode="lin" valueType="num">
                                      <p:cBhvr additive="base">
                                        <p:cTn id="14"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Multiple-Row </a:t>
            </a:r>
            <a:r>
              <a:rPr lang="en-US" b="1" dirty="0" err="1"/>
              <a:t>Subqueries</a:t>
            </a:r>
            <a:endParaRPr lang="en-US" dirty="0"/>
          </a:p>
        </p:txBody>
      </p:sp>
      <p:sp>
        <p:nvSpPr>
          <p:cNvPr id="3" name="Content Placeholder 2"/>
          <p:cNvSpPr>
            <a:spLocks noGrp="1"/>
          </p:cNvSpPr>
          <p:nvPr>
            <p:ph idx="1"/>
          </p:nvPr>
        </p:nvSpPr>
        <p:spPr>
          <a:xfrm>
            <a:off x="457200" y="990600"/>
            <a:ext cx="8229600" cy="1295400"/>
          </a:xfrm>
        </p:spPr>
        <p:txBody>
          <a:bodyPr/>
          <a:lstStyle/>
          <a:p>
            <a:r>
              <a:rPr lang="en-US" b="1" dirty="0"/>
              <a:t>Return more than one row</a:t>
            </a:r>
          </a:p>
          <a:p>
            <a:r>
              <a:rPr lang="en-US" b="1" dirty="0"/>
              <a:t>Use multiple-row comparison operators</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762000" y="2305050"/>
            <a:ext cx="7772400" cy="4095750"/>
          </a:xfrm>
          <a:prstGeom prst="rect">
            <a:avLst/>
          </a:prstGeom>
          <a:noFill/>
          <a:ln w="9525">
            <a:noFill/>
            <a:miter lim="800000"/>
            <a:headEnd/>
            <a:tailEnd/>
          </a:ln>
          <a:effectLst/>
        </p:spPr>
      </p:pic>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b="1" dirty="0"/>
              <a:t>Using the ANY Operator</a:t>
            </a:r>
            <a:br>
              <a:rPr lang="en-US" b="1" dirty="0"/>
            </a:br>
            <a:r>
              <a:rPr lang="en-US" b="1" dirty="0"/>
              <a:t>in Multiple-Row </a:t>
            </a:r>
            <a:r>
              <a:rPr lang="en-US" sz="4000" b="1" dirty="0"/>
              <a:t>Sub-queries</a:t>
            </a:r>
            <a:endParaRPr lang="en-US" sz="4000" dirty="0"/>
          </a:p>
        </p:txBody>
      </p:sp>
      <p:pic>
        <p:nvPicPr>
          <p:cNvPr id="5122" name="Picture 2"/>
          <p:cNvPicPr>
            <a:picLocks noChangeAspect="1" noChangeArrowheads="1"/>
          </p:cNvPicPr>
          <p:nvPr/>
        </p:nvPicPr>
        <p:blipFill>
          <a:blip r:embed="rId2"/>
          <a:srcRect/>
          <a:stretch>
            <a:fillRect/>
          </a:stretch>
        </p:blipFill>
        <p:spPr bwMode="auto">
          <a:xfrm>
            <a:off x="609600" y="1295400"/>
            <a:ext cx="7924799" cy="3048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57200" y="4572001"/>
            <a:ext cx="8153400" cy="1981200"/>
          </a:xfrm>
          <a:prstGeom prst="rect">
            <a:avLst/>
          </a:prstGeom>
          <a:noFill/>
          <a:ln w="9525">
            <a:noFill/>
            <a:miter lim="800000"/>
            <a:headEnd/>
            <a:tailEnd/>
          </a:ln>
          <a:effectLst/>
        </p:spPr>
      </p:pic>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Using the ALL Operator</a:t>
            </a:r>
            <a:br>
              <a:rPr lang="en-US" sz="3600" b="1" dirty="0"/>
            </a:br>
            <a:r>
              <a:rPr lang="en-US" sz="3600" b="1" dirty="0"/>
              <a:t>in Multiple-Row Sub-queries</a:t>
            </a:r>
            <a:endParaRPr lang="en-US" sz="3600" dirty="0"/>
          </a:p>
        </p:txBody>
      </p:sp>
      <p:pic>
        <p:nvPicPr>
          <p:cNvPr id="6146" name="Picture 2"/>
          <p:cNvPicPr>
            <a:picLocks noChangeAspect="1" noChangeArrowheads="1"/>
          </p:cNvPicPr>
          <p:nvPr/>
        </p:nvPicPr>
        <p:blipFill>
          <a:blip r:embed="rId2"/>
          <a:srcRect/>
          <a:stretch>
            <a:fillRect/>
          </a:stretch>
        </p:blipFill>
        <p:spPr bwMode="auto">
          <a:xfrm>
            <a:off x="381000" y="1752600"/>
            <a:ext cx="8382000" cy="4419600"/>
          </a:xfrm>
          <a:prstGeom prst="rect">
            <a:avLst/>
          </a:prstGeom>
          <a:noFill/>
          <a:ln w="9525">
            <a:noFill/>
            <a:miter lim="800000"/>
            <a:headEnd/>
            <a:tailEnd/>
          </a:ln>
          <a:effectLst/>
        </p:spPr>
      </p:pic>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a:t>Using The IN Operator</a:t>
            </a:r>
          </a:p>
        </p:txBody>
      </p:sp>
      <p:sp>
        <p:nvSpPr>
          <p:cNvPr id="3" name="Content Placeholder 2"/>
          <p:cNvSpPr>
            <a:spLocks noGrp="1"/>
          </p:cNvSpPr>
          <p:nvPr>
            <p:ph idx="1"/>
          </p:nvPr>
        </p:nvSpPr>
        <p:spPr>
          <a:xfrm>
            <a:off x="457200" y="3657600"/>
            <a:ext cx="8229600" cy="1676400"/>
          </a:xfrm>
        </p:spPr>
        <p:txBody>
          <a:bodyPr>
            <a:normAutofit/>
          </a:bodyPr>
          <a:lstStyle/>
          <a:p>
            <a:pPr>
              <a:buNone/>
            </a:pPr>
            <a:r>
              <a:rPr lang="en-US" sz="2300" b="1" dirty="0"/>
              <a:t>Select </a:t>
            </a:r>
            <a:r>
              <a:rPr lang="en-US" sz="2300" b="1" dirty="0" err="1"/>
              <a:t>CustomerName</a:t>
            </a:r>
            <a:r>
              <a:rPr lang="en-US" sz="2300" b="1" dirty="0"/>
              <a:t> </a:t>
            </a:r>
            <a:r>
              <a:rPr lang="en-US" sz="2300" b="1" dirty="0" err="1"/>
              <a:t>frorm</a:t>
            </a:r>
            <a:r>
              <a:rPr lang="en-US" sz="2300" b="1" dirty="0"/>
              <a:t> Customer</a:t>
            </a:r>
          </a:p>
          <a:p>
            <a:pPr>
              <a:buNone/>
            </a:pPr>
            <a:r>
              <a:rPr lang="en-US" sz="2300" b="1" dirty="0"/>
              <a:t>Where </a:t>
            </a:r>
            <a:r>
              <a:rPr lang="en-US" sz="2300" b="1" dirty="0" err="1"/>
              <a:t>CustomerId</a:t>
            </a:r>
            <a:r>
              <a:rPr lang="en-US" sz="2300" b="1" dirty="0"/>
              <a:t> in</a:t>
            </a:r>
          </a:p>
          <a:p>
            <a:pPr>
              <a:buNone/>
            </a:pPr>
            <a:r>
              <a:rPr lang="en-US" sz="2300" b="1" dirty="0"/>
              <a:t>			(select </a:t>
            </a:r>
            <a:r>
              <a:rPr lang="en-US" sz="2300" b="1" dirty="0" err="1"/>
              <a:t>CustomerId</a:t>
            </a:r>
            <a:r>
              <a:rPr lang="en-US" sz="2300" b="1" dirty="0"/>
              <a:t> from </a:t>
            </a:r>
            <a:r>
              <a:rPr lang="en-US" sz="2300" b="1" dirty="0" err="1"/>
              <a:t>CustomerPurchase</a:t>
            </a:r>
            <a:r>
              <a:rPr lang="en-US" sz="2300" b="1" dirty="0"/>
              <a:t>)</a:t>
            </a:r>
          </a:p>
        </p:txBody>
      </p:sp>
      <p:pic>
        <p:nvPicPr>
          <p:cNvPr id="21506" name="Picture 2"/>
          <p:cNvPicPr>
            <a:picLocks noChangeAspect="1" noChangeArrowheads="1"/>
          </p:cNvPicPr>
          <p:nvPr/>
        </p:nvPicPr>
        <p:blipFill>
          <a:blip r:embed="rId2"/>
          <a:srcRect/>
          <a:stretch>
            <a:fillRect/>
          </a:stretch>
        </p:blipFill>
        <p:spPr bwMode="auto">
          <a:xfrm>
            <a:off x="914400" y="1114425"/>
            <a:ext cx="7086600" cy="1095375"/>
          </a:xfrm>
          <a:prstGeom prst="rect">
            <a:avLst/>
          </a:prstGeom>
          <a:noFill/>
          <a:ln w="9525">
            <a:noFill/>
            <a:miter lim="800000"/>
            <a:headEnd/>
            <a:tailEnd/>
          </a:ln>
          <a:effectLst/>
        </p:spPr>
      </p:pic>
      <p:sp>
        <p:nvSpPr>
          <p:cNvPr id="5" name="TextBox 4"/>
          <p:cNvSpPr txBox="1"/>
          <p:nvPr/>
        </p:nvSpPr>
        <p:spPr>
          <a:xfrm>
            <a:off x="457200" y="2418546"/>
            <a:ext cx="8153400" cy="477054"/>
          </a:xfrm>
          <a:prstGeom prst="rect">
            <a:avLst/>
          </a:prstGeom>
          <a:noFill/>
        </p:spPr>
        <p:txBody>
          <a:bodyPr wrap="square" rtlCol="0">
            <a:spAutoFit/>
          </a:bodyPr>
          <a:lstStyle/>
          <a:p>
            <a:r>
              <a:rPr lang="en-US" sz="2500" b="1" dirty="0"/>
              <a:t>List out the customer names who purchased some items.</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b="1" dirty="0"/>
              <a:t>Exists Vs Not Exists</a:t>
            </a:r>
          </a:p>
        </p:txBody>
      </p:sp>
      <p:sp>
        <p:nvSpPr>
          <p:cNvPr id="3" name="Content Placeholder 2"/>
          <p:cNvSpPr>
            <a:spLocks noGrp="1"/>
          </p:cNvSpPr>
          <p:nvPr>
            <p:ph idx="1"/>
          </p:nvPr>
        </p:nvSpPr>
        <p:spPr>
          <a:xfrm>
            <a:off x="457200" y="1600201"/>
            <a:ext cx="8229600" cy="3276600"/>
          </a:xfrm>
        </p:spPr>
        <p:txBody>
          <a:bodyPr/>
          <a:lstStyle/>
          <a:p>
            <a:pPr algn="just">
              <a:buNone/>
            </a:pPr>
            <a:r>
              <a:rPr lang="en-US" dirty="0"/>
              <a:t>The Exists Keyword is used to check whether a sub-query produces any row(s) of results.</a:t>
            </a:r>
          </a:p>
          <a:p>
            <a:pPr algn="just">
              <a:buNone/>
            </a:pPr>
            <a:r>
              <a:rPr lang="en-US" dirty="0"/>
              <a:t>If the query following the EXISTS returns at least one row, the EXISTS returns TRUE.</a:t>
            </a:r>
          </a:p>
          <a:p>
            <a:pPr algn="just">
              <a:buNone/>
            </a:pPr>
            <a:r>
              <a:rPr lang="en-US" dirty="0"/>
              <a:t>If the query following the EXISTS returns no row, the EXISTS returns False.</a:t>
            </a:r>
          </a:p>
          <a:p>
            <a:pPr>
              <a:buNone/>
            </a:pP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209801" y="85725"/>
            <a:ext cx="4953000" cy="8286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57201" y="1295400"/>
            <a:ext cx="8153400" cy="4876799"/>
          </a:xfrm>
          <a:prstGeom prst="rect">
            <a:avLst/>
          </a:prstGeom>
          <a:noFill/>
          <a:ln w="9525">
            <a:noFill/>
            <a:miter lim="800000"/>
            <a:headEnd/>
            <a:tailEnd/>
          </a:ln>
          <a:effectLst/>
        </p:spPr>
      </p:pic>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2557463" y="76200"/>
            <a:ext cx="4300537" cy="7620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228600" y="1066800"/>
            <a:ext cx="8610600" cy="5410200"/>
          </a:xfrm>
          <a:prstGeom prst="rect">
            <a:avLst/>
          </a:prstGeom>
          <a:noFill/>
          <a:ln w="9525">
            <a:noFill/>
            <a:miter lim="800000"/>
            <a:headEnd/>
            <a:tailEnd/>
          </a:ln>
          <a:effectLst/>
        </p:spPr>
      </p:pic>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srcRect/>
          <a:stretch>
            <a:fillRect/>
          </a:stretch>
        </p:blipFill>
        <p:spPr bwMode="auto">
          <a:xfrm>
            <a:off x="2514600" y="47625"/>
            <a:ext cx="4419600" cy="79057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3"/>
          <a:srcRect/>
          <a:stretch>
            <a:fillRect/>
          </a:stretch>
        </p:blipFill>
        <p:spPr bwMode="auto">
          <a:xfrm>
            <a:off x="533400" y="1219200"/>
            <a:ext cx="8305800" cy="4953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0000FF"/>
                </a:solidFill>
              </a:rPr>
              <a:t>Naming Rules</a:t>
            </a:r>
            <a:endParaRPr lang="en-US" dirty="0">
              <a:solidFill>
                <a:srgbClr val="0000FF"/>
              </a:solidFill>
            </a:endParaRPr>
          </a:p>
        </p:txBody>
      </p:sp>
      <p:sp>
        <p:nvSpPr>
          <p:cNvPr id="3" name="Content Placeholder 2"/>
          <p:cNvSpPr>
            <a:spLocks noGrp="1"/>
          </p:cNvSpPr>
          <p:nvPr>
            <p:ph idx="1"/>
          </p:nvPr>
        </p:nvSpPr>
        <p:spPr>
          <a:xfrm>
            <a:off x="457200" y="1189037"/>
            <a:ext cx="8229600" cy="4525963"/>
          </a:xfrm>
        </p:spPr>
        <p:txBody>
          <a:bodyPr>
            <a:normAutofit/>
          </a:bodyPr>
          <a:lstStyle/>
          <a:p>
            <a:pPr>
              <a:buNone/>
            </a:pPr>
            <a:r>
              <a:rPr lang="en-US" b="1" dirty="0"/>
              <a:t>Table names and column names:</a:t>
            </a:r>
          </a:p>
          <a:p>
            <a:pPr algn="just"/>
            <a:r>
              <a:rPr lang="en-US" dirty="0"/>
              <a:t> Must begin with a letter</a:t>
            </a:r>
          </a:p>
          <a:p>
            <a:pPr algn="just"/>
            <a:r>
              <a:rPr lang="en-US" dirty="0"/>
              <a:t> Must be 1–30 characters long</a:t>
            </a:r>
          </a:p>
          <a:p>
            <a:pPr algn="just"/>
            <a:r>
              <a:rPr lang="en-US" dirty="0"/>
              <a:t> Must contain only A–Z, a–z, 0–9, _, $, and #</a:t>
            </a:r>
          </a:p>
          <a:p>
            <a:pPr algn="just"/>
            <a:r>
              <a:rPr lang="en-US" dirty="0"/>
              <a:t> Must not duplicate the name of another object owned by the same user</a:t>
            </a:r>
          </a:p>
          <a:p>
            <a:pPr algn="just"/>
            <a:r>
              <a:rPr lang="en-US" dirty="0"/>
              <a:t> Must not be an Oracle server reserved word</a:t>
            </a:r>
          </a:p>
          <a:p>
            <a:pPr>
              <a:buNone/>
            </a:pP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2562224" y="38100"/>
            <a:ext cx="4371975" cy="8001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381000" y="1143000"/>
            <a:ext cx="8229600" cy="5257800"/>
          </a:xfrm>
          <a:prstGeom prst="rect">
            <a:avLst/>
          </a:prstGeom>
          <a:noFill/>
          <a:ln w="9525">
            <a:noFill/>
            <a:miter lim="800000"/>
            <a:headEnd/>
            <a:tailEnd/>
          </a:ln>
          <a:effectLst/>
        </p:spPr>
      </p:pic>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2614613" y="76200"/>
            <a:ext cx="4167187" cy="6096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533400" y="1143000"/>
            <a:ext cx="8077200" cy="4876800"/>
          </a:xfrm>
          <a:prstGeom prst="rect">
            <a:avLst/>
          </a:prstGeom>
          <a:noFill/>
          <a:ln w="9525">
            <a:noFill/>
            <a:miter lim="800000"/>
            <a:headEnd/>
            <a:tailEnd/>
          </a:ln>
          <a:effectLst/>
        </p:spPr>
      </p:pic>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2571750" y="76200"/>
            <a:ext cx="4362450" cy="6096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304800" y="1066800"/>
            <a:ext cx="8534400" cy="5334000"/>
          </a:xfrm>
          <a:prstGeom prst="rect">
            <a:avLst/>
          </a:prstGeom>
          <a:noFill/>
          <a:ln w="9525">
            <a:noFill/>
            <a:miter lim="800000"/>
            <a:headEnd/>
            <a:tailEnd/>
          </a:ln>
          <a:effectLst/>
        </p:spPr>
      </p:pic>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381000" y="381000"/>
            <a:ext cx="8305800" cy="5791200"/>
          </a:xfrm>
          <a:prstGeom prst="rect">
            <a:avLst/>
          </a:prstGeom>
          <a:noFill/>
          <a:ln w="9525">
            <a:noFill/>
            <a:miter lim="800000"/>
            <a:headEnd/>
            <a:tailEnd/>
          </a:ln>
          <a:effectLst/>
        </p:spPr>
      </p:pic>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381000" y="457200"/>
            <a:ext cx="8382000" cy="5791200"/>
          </a:xfrm>
          <a:prstGeom prst="rect">
            <a:avLst/>
          </a:prstGeom>
          <a:noFill/>
          <a:ln w="9525">
            <a:noFill/>
            <a:miter lim="800000"/>
            <a:headEnd/>
            <a:tailEnd/>
          </a:ln>
          <a:effectLst/>
        </p:spPr>
      </p:pic>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762000" y="304800"/>
            <a:ext cx="7391400" cy="5334000"/>
          </a:xfrm>
          <a:prstGeom prst="rect">
            <a:avLst/>
          </a:prstGeom>
          <a:noFill/>
          <a:ln w="9525">
            <a:noFill/>
            <a:miter lim="800000"/>
            <a:headEnd/>
            <a:tailEnd/>
          </a:ln>
          <a:effectLst/>
        </p:spPr>
      </p:pic>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685800" y="533400"/>
            <a:ext cx="7848600" cy="5638800"/>
          </a:xfrm>
          <a:prstGeom prst="rect">
            <a:avLst/>
          </a:prstGeom>
          <a:noFill/>
          <a:ln w="9525">
            <a:noFill/>
            <a:miter lim="800000"/>
            <a:headEnd/>
            <a:tailEnd/>
          </a:ln>
          <a:effectLst/>
        </p:spPr>
      </p:pic>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685800" y="990600"/>
            <a:ext cx="7924800" cy="4724400"/>
          </a:xfrm>
          <a:prstGeom prst="rect">
            <a:avLst/>
          </a:prstGeom>
          <a:noFill/>
          <a:ln w="9525">
            <a:noFill/>
            <a:miter lim="800000"/>
            <a:headEnd/>
            <a:tailEnd/>
          </a:ln>
          <a:effectLst/>
        </p:spPr>
      </p:pic>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914400" y="533400"/>
            <a:ext cx="7620000" cy="5181600"/>
          </a:xfrm>
          <a:prstGeom prst="rect">
            <a:avLst/>
          </a:prstGeom>
          <a:noFill/>
          <a:ln w="9525">
            <a:noFill/>
            <a:miter lim="800000"/>
            <a:headEnd/>
            <a:tailEnd/>
          </a:ln>
          <a:effectLst/>
        </p:spPr>
      </p:pic>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2"/>
          <a:srcRect/>
          <a:stretch>
            <a:fillRect/>
          </a:stretch>
        </p:blipFill>
        <p:spPr bwMode="auto">
          <a:xfrm>
            <a:off x="685800" y="762000"/>
            <a:ext cx="7924800" cy="4815681"/>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The CREATE TABLE Command</a:t>
            </a:r>
          </a:p>
        </p:txBody>
      </p:sp>
      <p:sp>
        <p:nvSpPr>
          <p:cNvPr id="3" name="Content Placeholder 2"/>
          <p:cNvSpPr>
            <a:spLocks noGrp="1"/>
          </p:cNvSpPr>
          <p:nvPr>
            <p:ph idx="1"/>
          </p:nvPr>
        </p:nvSpPr>
        <p:spPr/>
        <p:txBody>
          <a:bodyPr/>
          <a:lstStyle/>
          <a:p>
            <a:pPr>
              <a:buNone/>
            </a:pPr>
            <a:r>
              <a:rPr lang="en-US" b="1" dirty="0"/>
              <a:t>Syntax – CREATE TABLE </a:t>
            </a:r>
            <a:r>
              <a:rPr lang="en-US" b="1" dirty="0" err="1"/>
              <a:t>Tablename</a:t>
            </a:r>
            <a:endParaRPr lang="en-US" b="1" dirty="0"/>
          </a:p>
          <a:p>
            <a:pPr>
              <a:buNone/>
            </a:pPr>
            <a:r>
              <a:rPr lang="en-US" b="1" dirty="0"/>
              <a:t>		( </a:t>
            </a:r>
          </a:p>
          <a:p>
            <a:pPr>
              <a:buNone/>
            </a:pPr>
            <a:r>
              <a:rPr lang="en-US" b="1" dirty="0"/>
              <a:t>		ColumnName1  </a:t>
            </a:r>
            <a:r>
              <a:rPr lang="en-US" b="1" dirty="0" err="1"/>
              <a:t>Datatype</a:t>
            </a:r>
            <a:r>
              <a:rPr lang="en-US" b="1" dirty="0"/>
              <a:t>(Size),</a:t>
            </a:r>
          </a:p>
          <a:p>
            <a:pPr>
              <a:buNone/>
            </a:pPr>
            <a:r>
              <a:rPr lang="en-US" b="1" dirty="0"/>
              <a:t>	      ColumnName2  </a:t>
            </a:r>
            <a:r>
              <a:rPr lang="en-US" b="1" dirty="0" err="1"/>
              <a:t>Datatype</a:t>
            </a:r>
            <a:r>
              <a:rPr lang="en-US" b="1" dirty="0"/>
              <a:t>(Size),</a:t>
            </a:r>
          </a:p>
          <a:p>
            <a:pPr>
              <a:buNone/>
            </a:pPr>
            <a:r>
              <a:rPr lang="en-US" b="1" dirty="0"/>
              <a:t>		…………………………………………..</a:t>
            </a:r>
          </a:p>
          <a:p>
            <a:pPr>
              <a:buNone/>
            </a:pPr>
            <a:r>
              <a:rPr lang="en-US" b="1" dirty="0"/>
              <a:t>		…………………………………….</a:t>
            </a:r>
          </a:p>
          <a:p>
            <a:pPr>
              <a:buNone/>
            </a:pPr>
            <a:r>
              <a:rPr lang="en-US" b="1" dirty="0"/>
              <a:t>		);</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33400" y="381000"/>
            <a:ext cx="8382000" cy="5943600"/>
          </a:xfrm>
          <a:prstGeom prst="rect">
            <a:avLst/>
          </a:prstGeom>
          <a:noFill/>
          <a:ln w="9525">
            <a:noFill/>
            <a:miter lim="800000"/>
            <a:headEnd/>
            <a:tailEnd/>
          </a:ln>
          <a:effectLst/>
        </p:spPr>
      </p:pic>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a:t>Using the &amp; Substitution Variable</a:t>
            </a:r>
            <a:endParaRPr lang="en-US" sz="4000" dirty="0"/>
          </a:p>
        </p:txBody>
      </p:sp>
      <p:sp>
        <p:nvSpPr>
          <p:cNvPr id="3" name="Content Placeholder 2"/>
          <p:cNvSpPr>
            <a:spLocks noGrp="1"/>
          </p:cNvSpPr>
          <p:nvPr>
            <p:ph idx="1"/>
          </p:nvPr>
        </p:nvSpPr>
        <p:spPr>
          <a:xfrm>
            <a:off x="457200" y="1600201"/>
            <a:ext cx="8229600" cy="1143000"/>
          </a:xfrm>
        </p:spPr>
        <p:txBody>
          <a:bodyPr/>
          <a:lstStyle/>
          <a:p>
            <a:pPr>
              <a:buNone/>
            </a:pPr>
            <a:r>
              <a:rPr lang="en-US" b="1" dirty="0"/>
              <a:t>Use a variable prefixed with an ampersand (&amp;) to prompt the user for a value.</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533400" y="2971800"/>
            <a:ext cx="8077199" cy="1523999"/>
          </a:xfrm>
          <a:prstGeom prst="rect">
            <a:avLst/>
          </a:prstGeom>
          <a:noFill/>
          <a:ln w="9525">
            <a:noFill/>
            <a:miter lim="800000"/>
            <a:headEnd/>
            <a:tailEnd/>
          </a:ln>
          <a:effectLst/>
        </p:spPr>
      </p:pic>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 and Date Values</a:t>
            </a:r>
            <a:br>
              <a:rPr lang="en-US" b="1" dirty="0"/>
            </a:br>
            <a:r>
              <a:rPr lang="en-US" b="1" dirty="0"/>
              <a:t>with Substitution Variables</a:t>
            </a:r>
          </a:p>
        </p:txBody>
      </p:sp>
      <p:sp>
        <p:nvSpPr>
          <p:cNvPr id="3" name="Content Placeholder 2"/>
          <p:cNvSpPr>
            <a:spLocks noGrp="1"/>
          </p:cNvSpPr>
          <p:nvPr>
            <p:ph idx="1"/>
          </p:nvPr>
        </p:nvSpPr>
        <p:spPr>
          <a:xfrm>
            <a:off x="457200" y="1752600"/>
            <a:ext cx="8229600" cy="1143000"/>
          </a:xfrm>
        </p:spPr>
        <p:txBody>
          <a:bodyPr/>
          <a:lstStyle/>
          <a:p>
            <a:pPr algn="just"/>
            <a:r>
              <a:rPr lang="en-US" b="1" dirty="0"/>
              <a:t>Use single quotation marks for date and character values.</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685800" y="3200400"/>
            <a:ext cx="8077200" cy="1600200"/>
          </a:xfrm>
          <a:prstGeom prst="rect">
            <a:avLst/>
          </a:prstGeom>
          <a:noFill/>
          <a:ln w="9525">
            <a:noFill/>
            <a:miter lim="800000"/>
            <a:headEnd/>
            <a:tailEnd/>
          </a:ln>
          <a:effectLst/>
        </p:spPr>
      </p:pic>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Specifying Column Names,</a:t>
            </a:r>
            <a:br>
              <a:rPr lang="en-US" b="1" dirty="0"/>
            </a:br>
            <a:r>
              <a:rPr lang="en-US" b="1" dirty="0"/>
              <a:t>Expressions, and Text</a:t>
            </a:r>
            <a:endParaRPr lang="en-US" dirty="0"/>
          </a:p>
        </p:txBody>
      </p:sp>
      <p:sp>
        <p:nvSpPr>
          <p:cNvPr id="3" name="Content Placeholder 2"/>
          <p:cNvSpPr>
            <a:spLocks noGrp="1"/>
          </p:cNvSpPr>
          <p:nvPr>
            <p:ph idx="1"/>
          </p:nvPr>
        </p:nvSpPr>
        <p:spPr/>
        <p:txBody>
          <a:bodyPr/>
          <a:lstStyle/>
          <a:p>
            <a:r>
              <a:rPr lang="en-US" b="1" dirty="0"/>
              <a:t>Use substitution variables to supplement the following:</a:t>
            </a:r>
          </a:p>
          <a:p>
            <a:r>
              <a:rPr lang="en-US" b="1" dirty="0"/>
              <a:t>WHERE conditions</a:t>
            </a:r>
          </a:p>
          <a:p>
            <a:r>
              <a:rPr lang="en-US" b="1" dirty="0"/>
              <a:t>ORDER BY clauses</a:t>
            </a:r>
          </a:p>
          <a:p>
            <a:r>
              <a:rPr lang="en-US" b="1" dirty="0"/>
              <a:t>Column expressions</a:t>
            </a:r>
          </a:p>
          <a:p>
            <a:r>
              <a:rPr lang="en-US" b="1" dirty="0"/>
              <a:t>Table names</a:t>
            </a:r>
          </a:p>
          <a:p>
            <a:r>
              <a:rPr lang="en-US" b="1" dirty="0"/>
              <a:t>Entire SELECT statements</a:t>
            </a:r>
          </a:p>
          <a:p>
            <a:pPr>
              <a:buNone/>
            </a:pP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Specifying Column Names,</a:t>
            </a:r>
            <a:br>
              <a:rPr lang="en-US" b="1" dirty="0"/>
            </a:br>
            <a:r>
              <a:rPr lang="en-US" b="1" dirty="0"/>
              <a:t>Expressions, and Text</a:t>
            </a:r>
            <a:endParaRPr lang="en-US" dirty="0"/>
          </a:p>
        </p:txBody>
      </p:sp>
      <p:pic>
        <p:nvPicPr>
          <p:cNvPr id="5122" name="Picture 2"/>
          <p:cNvPicPr>
            <a:picLocks noChangeAspect="1" noChangeArrowheads="1"/>
          </p:cNvPicPr>
          <p:nvPr/>
        </p:nvPicPr>
        <p:blipFill>
          <a:blip r:embed="rId2"/>
          <a:srcRect/>
          <a:stretch>
            <a:fillRect/>
          </a:stretch>
        </p:blipFill>
        <p:spPr bwMode="auto">
          <a:xfrm>
            <a:off x="533400" y="2057400"/>
            <a:ext cx="8077200" cy="2590800"/>
          </a:xfrm>
          <a:prstGeom prst="rect">
            <a:avLst/>
          </a:prstGeom>
          <a:noFill/>
          <a:ln w="9525">
            <a:noFill/>
            <a:miter lim="800000"/>
            <a:headEnd/>
            <a:tailEnd/>
          </a:ln>
          <a:effectLst/>
        </p:spPr>
      </p:pic>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Using the DEFINE Command with</a:t>
            </a:r>
            <a:br>
              <a:rPr lang="en-US" b="1" dirty="0"/>
            </a:br>
            <a:r>
              <a:rPr lang="en-US" b="1" dirty="0"/>
              <a:t>&amp; Substitution Variable</a:t>
            </a:r>
            <a:endParaRPr lang="en-US" dirty="0"/>
          </a:p>
        </p:txBody>
      </p:sp>
      <p:sp>
        <p:nvSpPr>
          <p:cNvPr id="3" name="Content Placeholder 2"/>
          <p:cNvSpPr>
            <a:spLocks noGrp="1"/>
          </p:cNvSpPr>
          <p:nvPr>
            <p:ph idx="1"/>
          </p:nvPr>
        </p:nvSpPr>
        <p:spPr>
          <a:xfrm>
            <a:off x="457200" y="1447800"/>
            <a:ext cx="8229600" cy="1066800"/>
          </a:xfrm>
        </p:spPr>
        <p:txBody>
          <a:bodyPr/>
          <a:lstStyle/>
          <a:p>
            <a:r>
              <a:rPr lang="en-US" b="1" dirty="0"/>
              <a:t>Create the substitution variable using the DEFINE command.</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685800" y="2667000"/>
            <a:ext cx="7315200" cy="685800"/>
          </a:xfrm>
          <a:prstGeom prst="rect">
            <a:avLst/>
          </a:prstGeom>
          <a:noFill/>
          <a:ln w="9525">
            <a:noFill/>
            <a:miter lim="800000"/>
            <a:headEnd/>
            <a:tailEnd/>
          </a:ln>
          <a:effectLst/>
        </p:spPr>
      </p:pic>
      <p:sp>
        <p:nvSpPr>
          <p:cNvPr id="5" name="TextBox 4"/>
          <p:cNvSpPr txBox="1"/>
          <p:nvPr/>
        </p:nvSpPr>
        <p:spPr>
          <a:xfrm>
            <a:off x="457200" y="3581400"/>
            <a:ext cx="8153400" cy="1138773"/>
          </a:xfrm>
          <a:prstGeom prst="rect">
            <a:avLst/>
          </a:prstGeom>
          <a:noFill/>
        </p:spPr>
        <p:txBody>
          <a:bodyPr wrap="square" rtlCol="0">
            <a:spAutoFit/>
          </a:bodyPr>
          <a:lstStyle/>
          <a:p>
            <a:r>
              <a:rPr lang="en-US" sz="2500" b="1" dirty="0"/>
              <a:t>Use a variable prefixed with an ampersand (&amp;) to substitute the value in the SQL statement.</a:t>
            </a:r>
          </a:p>
          <a:p>
            <a:endParaRPr lang="en-US" dirty="0"/>
          </a:p>
        </p:txBody>
      </p:sp>
      <p:pic>
        <p:nvPicPr>
          <p:cNvPr id="6147" name="Picture 3"/>
          <p:cNvPicPr>
            <a:picLocks noChangeAspect="1" noChangeArrowheads="1"/>
          </p:cNvPicPr>
          <p:nvPr/>
        </p:nvPicPr>
        <p:blipFill>
          <a:blip r:embed="rId3"/>
          <a:srcRect/>
          <a:stretch>
            <a:fillRect/>
          </a:stretch>
        </p:blipFill>
        <p:spPr bwMode="auto">
          <a:xfrm>
            <a:off x="609600" y="4495800"/>
            <a:ext cx="7620000" cy="1295399"/>
          </a:xfrm>
          <a:prstGeom prst="rect">
            <a:avLst/>
          </a:prstGeom>
          <a:noFill/>
          <a:ln w="9525">
            <a:noFill/>
            <a:miter lim="800000"/>
            <a:headEnd/>
            <a:tailEnd/>
          </a:ln>
          <a:effectLst/>
        </p:spPr>
      </p:pic>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Using the &amp;&amp; Substitution Variable</a:t>
            </a:r>
            <a:endParaRPr lang="en-US" dirty="0"/>
          </a:p>
        </p:txBody>
      </p:sp>
      <p:sp>
        <p:nvSpPr>
          <p:cNvPr id="3" name="Content Placeholder 2"/>
          <p:cNvSpPr>
            <a:spLocks noGrp="1"/>
          </p:cNvSpPr>
          <p:nvPr>
            <p:ph idx="1"/>
          </p:nvPr>
        </p:nvSpPr>
        <p:spPr>
          <a:xfrm>
            <a:off x="457200" y="1600201"/>
            <a:ext cx="8229600" cy="1752600"/>
          </a:xfrm>
        </p:spPr>
        <p:txBody>
          <a:bodyPr/>
          <a:lstStyle/>
          <a:p>
            <a:pPr algn="just">
              <a:buNone/>
            </a:pPr>
            <a:r>
              <a:rPr lang="en-US" b="1" dirty="0"/>
              <a:t>	Use the double-ampersand (&amp;&amp;) if you want to reuse the variable value without prompting the user each time.</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685800" y="3352800"/>
            <a:ext cx="7696200" cy="1600200"/>
          </a:xfrm>
          <a:prstGeom prst="rect">
            <a:avLst/>
          </a:prstGeom>
          <a:noFill/>
          <a:ln w="9525">
            <a:noFill/>
            <a:miter lim="800000"/>
            <a:headEnd/>
            <a:tailEnd/>
          </a:ln>
          <a:effectLst/>
        </p:spPr>
      </p:pic>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Using the VERIFY Command</a:t>
            </a:r>
            <a:endParaRPr lang="en-US" dirty="0"/>
          </a:p>
        </p:txBody>
      </p:sp>
      <p:sp>
        <p:nvSpPr>
          <p:cNvPr id="3" name="Content Placeholder 2"/>
          <p:cNvSpPr>
            <a:spLocks noGrp="1"/>
          </p:cNvSpPr>
          <p:nvPr>
            <p:ph idx="1"/>
          </p:nvPr>
        </p:nvSpPr>
        <p:spPr>
          <a:xfrm>
            <a:off x="457200" y="1066800"/>
            <a:ext cx="8229600" cy="2133600"/>
          </a:xfrm>
        </p:spPr>
        <p:txBody>
          <a:bodyPr/>
          <a:lstStyle/>
          <a:p>
            <a:r>
              <a:rPr lang="en-US" b="1" dirty="0"/>
              <a:t>Use the VERIFY command to toggle the display of the substitution variable, before and after </a:t>
            </a:r>
            <a:r>
              <a:rPr lang="en-US" b="1" i="1" dirty="0"/>
              <a:t>SQL*Plus </a:t>
            </a:r>
            <a:r>
              <a:rPr lang="en-US" b="1" dirty="0"/>
              <a:t>replaces substitution variables with values.</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457200" y="3276600"/>
            <a:ext cx="8153400" cy="1523999"/>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609600" y="5105400"/>
            <a:ext cx="7924800" cy="1142999"/>
          </a:xfrm>
          <a:prstGeom prst="rect">
            <a:avLst/>
          </a:prstGeom>
          <a:noFill/>
          <a:ln w="9525">
            <a:noFill/>
            <a:miter lim="800000"/>
            <a:headEnd/>
            <a:tailEnd/>
          </a:ln>
          <a:effectLst/>
        </p:spPr>
      </p:pic>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Creating a Table</a:t>
            </a:r>
            <a:br>
              <a:rPr lang="en-US" b="1" dirty="0"/>
            </a:br>
            <a:r>
              <a:rPr lang="en-US" b="1" dirty="0"/>
              <a:t>by Using a Sub-query Syntax</a:t>
            </a:r>
            <a:endParaRPr lang="en-US" dirty="0"/>
          </a:p>
        </p:txBody>
      </p:sp>
      <p:sp>
        <p:nvSpPr>
          <p:cNvPr id="3" name="Content Placeholder 2"/>
          <p:cNvSpPr>
            <a:spLocks noGrp="1"/>
          </p:cNvSpPr>
          <p:nvPr>
            <p:ph idx="1"/>
          </p:nvPr>
        </p:nvSpPr>
        <p:spPr>
          <a:xfrm>
            <a:off x="457200" y="1600201"/>
            <a:ext cx="8229600" cy="1676400"/>
          </a:xfrm>
        </p:spPr>
        <p:txBody>
          <a:bodyPr/>
          <a:lstStyle/>
          <a:p>
            <a:r>
              <a:rPr lang="en-US" b="1" dirty="0"/>
              <a:t>Create a table and insert rows by combining the CREATE TABLE statement and the AS </a:t>
            </a:r>
            <a:r>
              <a:rPr lang="en-US" b="1" i="1" dirty="0" err="1"/>
              <a:t>subquery</a:t>
            </a:r>
            <a:r>
              <a:rPr lang="en-US" b="1" i="1" dirty="0"/>
              <a:t> </a:t>
            </a:r>
            <a:r>
              <a:rPr lang="en-US" b="1" dirty="0"/>
              <a:t>option.</a:t>
            </a:r>
          </a:p>
          <a:p>
            <a:pPr>
              <a:buNone/>
            </a:pPr>
            <a:endParaRPr lang="en-US" dirty="0"/>
          </a:p>
        </p:txBody>
      </p:sp>
      <p:pic>
        <p:nvPicPr>
          <p:cNvPr id="9218" name="Picture 2"/>
          <p:cNvPicPr>
            <a:picLocks noChangeAspect="1" noChangeArrowheads="1"/>
          </p:cNvPicPr>
          <p:nvPr/>
        </p:nvPicPr>
        <p:blipFill>
          <a:blip r:embed="rId2"/>
          <a:srcRect/>
          <a:stretch>
            <a:fillRect/>
          </a:stretch>
        </p:blipFill>
        <p:spPr bwMode="auto">
          <a:xfrm>
            <a:off x="533400" y="3124200"/>
            <a:ext cx="7924799" cy="1447800"/>
          </a:xfrm>
          <a:prstGeom prst="rect">
            <a:avLst/>
          </a:prstGeom>
          <a:noFill/>
          <a:ln w="9525">
            <a:noFill/>
            <a:miter lim="800000"/>
            <a:headEnd/>
            <a:tailEnd/>
          </a:ln>
          <a:effectLst/>
        </p:spPr>
      </p:pic>
      <p:sp>
        <p:nvSpPr>
          <p:cNvPr id="5" name="TextBox 4"/>
          <p:cNvSpPr txBox="1"/>
          <p:nvPr/>
        </p:nvSpPr>
        <p:spPr>
          <a:xfrm>
            <a:off x="533400" y="4953000"/>
            <a:ext cx="7924800" cy="1431161"/>
          </a:xfrm>
          <a:prstGeom prst="rect">
            <a:avLst/>
          </a:prstGeom>
          <a:noFill/>
        </p:spPr>
        <p:txBody>
          <a:bodyPr wrap="square" rtlCol="0">
            <a:spAutoFit/>
          </a:bodyPr>
          <a:lstStyle/>
          <a:p>
            <a:r>
              <a:rPr lang="en-US" sz="2300" b="1" dirty="0"/>
              <a:t>Match the number of specified columns to the number of </a:t>
            </a:r>
            <a:r>
              <a:rPr lang="en-US" sz="2300" b="1" dirty="0" err="1"/>
              <a:t>subquery</a:t>
            </a:r>
            <a:r>
              <a:rPr lang="en-US" sz="2300" b="1" dirty="0"/>
              <a:t> columns.</a:t>
            </a:r>
          </a:p>
          <a:p>
            <a:r>
              <a:rPr lang="en-US" sz="2300" b="1" dirty="0"/>
              <a:t>Define columns with column names and default values.</a:t>
            </a:r>
          </a:p>
          <a:p>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Creating a Table by Using a </a:t>
            </a:r>
            <a:r>
              <a:rPr lang="en-US" b="1" dirty="0" err="1"/>
              <a:t>Subquery</a:t>
            </a:r>
            <a:endParaRPr lang="en-US" dirty="0"/>
          </a:p>
        </p:txBody>
      </p:sp>
      <p:pic>
        <p:nvPicPr>
          <p:cNvPr id="10242" name="Picture 2"/>
          <p:cNvPicPr>
            <a:picLocks noChangeAspect="1" noChangeArrowheads="1"/>
          </p:cNvPicPr>
          <p:nvPr/>
        </p:nvPicPr>
        <p:blipFill>
          <a:blip r:embed="rId2"/>
          <a:srcRect/>
          <a:stretch>
            <a:fillRect/>
          </a:stretch>
        </p:blipFill>
        <p:spPr bwMode="auto">
          <a:xfrm>
            <a:off x="457200" y="1905000"/>
            <a:ext cx="8153399" cy="3124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create table</a:t>
            </a:r>
            <a:endParaRPr lang="en-IN" dirty="0"/>
          </a:p>
        </p:txBody>
      </p:sp>
      <p:sp>
        <p:nvSpPr>
          <p:cNvPr id="3" name="Content Placeholder 2"/>
          <p:cNvSpPr>
            <a:spLocks noGrp="1"/>
          </p:cNvSpPr>
          <p:nvPr>
            <p:ph idx="1"/>
          </p:nvPr>
        </p:nvSpPr>
        <p:spPr/>
        <p:txBody>
          <a:bodyPr/>
          <a:lstStyle/>
          <a:p>
            <a:pPr>
              <a:buNone/>
            </a:pPr>
            <a:r>
              <a:rPr lang="en-US" dirty="0"/>
              <a:t>Ex. – CREATE TABLE Student</a:t>
            </a:r>
          </a:p>
          <a:p>
            <a:pPr>
              <a:buNone/>
            </a:pPr>
            <a:r>
              <a:rPr lang="en-US" dirty="0"/>
              <a:t>		( Roll number(5),</a:t>
            </a:r>
          </a:p>
          <a:p>
            <a:pPr>
              <a:buNone/>
            </a:pPr>
            <a:r>
              <a:rPr lang="en-US" dirty="0"/>
              <a:t>		  Name varchar2(30)</a:t>
            </a:r>
          </a:p>
          <a:p>
            <a:pPr>
              <a:buNone/>
            </a:pPr>
            <a:r>
              <a:rPr lang="en-US" dirty="0"/>
              <a:t>		);</a:t>
            </a:r>
          </a:p>
          <a:p>
            <a:endParaRPr lang="en-IN"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b="1" dirty="0"/>
              <a:t>Constraints</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Objectives</a:t>
            </a:r>
            <a:endParaRPr lang="en-US" dirty="0"/>
          </a:p>
        </p:txBody>
      </p:sp>
      <p:sp>
        <p:nvSpPr>
          <p:cNvPr id="3" name="Content Placeholder 2"/>
          <p:cNvSpPr>
            <a:spLocks noGrp="1"/>
          </p:cNvSpPr>
          <p:nvPr>
            <p:ph idx="1"/>
          </p:nvPr>
        </p:nvSpPr>
        <p:spPr>
          <a:xfrm>
            <a:off x="457200" y="1752600"/>
            <a:ext cx="8229600" cy="3352800"/>
          </a:xfrm>
        </p:spPr>
        <p:txBody>
          <a:bodyPr/>
          <a:lstStyle/>
          <a:p>
            <a:pPr>
              <a:buNone/>
            </a:pPr>
            <a:r>
              <a:rPr lang="en-US" b="1" dirty="0"/>
              <a:t>After completing this lesson, you should be able to do the following:</a:t>
            </a:r>
          </a:p>
          <a:p>
            <a:pPr lvl="1"/>
            <a:r>
              <a:rPr lang="en-US" b="1" dirty="0"/>
              <a:t>Describe constraints</a:t>
            </a:r>
          </a:p>
          <a:p>
            <a:pPr lvl="1"/>
            <a:r>
              <a:rPr lang="en-US" b="1" dirty="0"/>
              <a:t>Create and maintain constraints</a:t>
            </a:r>
          </a:p>
          <a:p>
            <a:pPr>
              <a:buNone/>
            </a:pP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What are Constraints?</a:t>
            </a:r>
            <a:endParaRPr lang="en-US" dirty="0"/>
          </a:p>
        </p:txBody>
      </p:sp>
      <p:sp>
        <p:nvSpPr>
          <p:cNvPr id="3" name="Content Placeholder 2"/>
          <p:cNvSpPr>
            <a:spLocks noGrp="1"/>
          </p:cNvSpPr>
          <p:nvPr>
            <p:ph idx="1"/>
          </p:nvPr>
        </p:nvSpPr>
        <p:spPr>
          <a:xfrm>
            <a:off x="457200" y="1295400"/>
            <a:ext cx="8229600" cy="4876800"/>
          </a:xfrm>
        </p:spPr>
        <p:txBody>
          <a:bodyPr>
            <a:normAutofit/>
          </a:bodyPr>
          <a:lstStyle/>
          <a:p>
            <a:r>
              <a:rPr lang="en-US" b="1" dirty="0"/>
              <a:t>Constraints enforce rules at the table level.</a:t>
            </a:r>
          </a:p>
          <a:p>
            <a:r>
              <a:rPr lang="en-US" b="1" dirty="0"/>
              <a:t>Constraints prevent the deletion of a table if there are dependencies.</a:t>
            </a:r>
          </a:p>
          <a:p>
            <a:r>
              <a:rPr lang="en-US" b="1" dirty="0"/>
              <a:t>The following constraint types are valid:</a:t>
            </a:r>
          </a:p>
          <a:p>
            <a:pPr lvl="2"/>
            <a:r>
              <a:rPr lang="en-US" dirty="0"/>
              <a:t> </a:t>
            </a:r>
            <a:r>
              <a:rPr lang="en-US" b="1" dirty="0"/>
              <a:t>NOT NULL</a:t>
            </a:r>
          </a:p>
          <a:p>
            <a:pPr lvl="2"/>
            <a:r>
              <a:rPr lang="en-US" dirty="0"/>
              <a:t> </a:t>
            </a:r>
            <a:r>
              <a:rPr lang="en-US" b="1" dirty="0"/>
              <a:t>UNIQUE</a:t>
            </a:r>
          </a:p>
          <a:p>
            <a:pPr lvl="2"/>
            <a:r>
              <a:rPr lang="en-US" dirty="0"/>
              <a:t> </a:t>
            </a:r>
            <a:r>
              <a:rPr lang="en-US" b="1" dirty="0"/>
              <a:t>PRIMARY KEY</a:t>
            </a:r>
          </a:p>
          <a:p>
            <a:pPr lvl="2"/>
            <a:r>
              <a:rPr lang="en-US" dirty="0"/>
              <a:t> </a:t>
            </a:r>
            <a:r>
              <a:rPr lang="en-US" b="1" dirty="0"/>
              <a:t>FOREIGN KEY</a:t>
            </a:r>
          </a:p>
          <a:p>
            <a:pPr lvl="2"/>
            <a:r>
              <a:rPr lang="en-US" dirty="0"/>
              <a:t> </a:t>
            </a:r>
            <a:r>
              <a:rPr lang="en-US" b="1" dirty="0"/>
              <a:t>CHECK</a:t>
            </a:r>
          </a:p>
          <a:p>
            <a:pPr>
              <a:buNone/>
            </a:pP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772400" cy="4525963"/>
          </a:xfrm>
        </p:spPr>
        <p:txBody>
          <a:bodyPr/>
          <a:lstStyle/>
          <a:p>
            <a:pPr algn="just"/>
            <a:r>
              <a:rPr lang="en-IN" dirty="0"/>
              <a:t>The NOT NULL constraint enforces a column to NOT accept NULL values.</a:t>
            </a:r>
          </a:p>
          <a:p>
            <a:pPr algn="just"/>
            <a:r>
              <a:rPr lang="en-IN" dirty="0"/>
              <a:t>This enforces a field to always contain a value, which means that you cannot insert a new record, or update a record without adding a value to this field.</a:t>
            </a:r>
          </a:p>
          <a:p>
            <a:endParaRPr lang="en-IN" dirty="0"/>
          </a:p>
        </p:txBody>
      </p:sp>
      <p:sp>
        <p:nvSpPr>
          <p:cNvPr id="4" name="Title 1"/>
          <p:cNvSpPr>
            <a:spLocks noGrp="1"/>
          </p:cNvSpPr>
          <p:nvPr>
            <p:ph type="title"/>
          </p:nvPr>
        </p:nvSpPr>
        <p:spPr/>
        <p:txBody>
          <a:bodyPr>
            <a:noAutofit/>
          </a:bodyPr>
          <a:lstStyle/>
          <a:p>
            <a:r>
              <a:rPr lang="en-US" sz="3600" b="1" dirty="0"/>
              <a:t>NOT NULL Constraint</a:t>
            </a:r>
            <a:endParaRPr lang="en-US" sz="3600"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a:t>The NOT NULL Constraint</a:t>
            </a:r>
            <a:endParaRPr lang="en-US" sz="3600" dirty="0"/>
          </a:p>
        </p:txBody>
      </p:sp>
      <p:sp>
        <p:nvSpPr>
          <p:cNvPr id="3" name="Content Placeholder 2"/>
          <p:cNvSpPr>
            <a:spLocks noGrp="1"/>
          </p:cNvSpPr>
          <p:nvPr>
            <p:ph idx="1"/>
          </p:nvPr>
        </p:nvSpPr>
        <p:spPr>
          <a:xfrm>
            <a:off x="457200" y="914400"/>
            <a:ext cx="8229600" cy="1219200"/>
          </a:xfrm>
        </p:spPr>
        <p:txBody>
          <a:bodyPr/>
          <a:lstStyle/>
          <a:p>
            <a:r>
              <a:rPr lang="en-US" b="1" dirty="0"/>
              <a:t>Ensures that null values are not permitted for the column:</a:t>
            </a:r>
          </a:p>
          <a:p>
            <a:endParaRPr lang="en-US" dirty="0"/>
          </a:p>
        </p:txBody>
      </p:sp>
      <p:pic>
        <p:nvPicPr>
          <p:cNvPr id="11266" name="Picture 2"/>
          <p:cNvPicPr>
            <a:picLocks noChangeAspect="1" noChangeArrowheads="1"/>
          </p:cNvPicPr>
          <p:nvPr/>
        </p:nvPicPr>
        <p:blipFill>
          <a:blip r:embed="rId2"/>
          <a:srcRect/>
          <a:stretch>
            <a:fillRect/>
          </a:stretch>
        </p:blipFill>
        <p:spPr bwMode="auto">
          <a:xfrm>
            <a:off x="457200" y="2247900"/>
            <a:ext cx="8153400" cy="3924300"/>
          </a:xfrm>
          <a:prstGeom prst="rect">
            <a:avLst/>
          </a:prstGeom>
          <a:noFill/>
          <a:ln w="9525">
            <a:noFill/>
            <a:miter lim="800000"/>
            <a:headEnd/>
            <a:tailEnd/>
          </a:ln>
          <a:effectLst/>
        </p:spPr>
      </p:pic>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The NOT NULL Constraint</a:t>
            </a:r>
            <a:endParaRPr lang="en-US" dirty="0"/>
          </a:p>
        </p:txBody>
      </p:sp>
      <p:pic>
        <p:nvPicPr>
          <p:cNvPr id="12290" name="Picture 2"/>
          <p:cNvPicPr>
            <a:picLocks noChangeAspect="1" noChangeArrowheads="1"/>
          </p:cNvPicPr>
          <p:nvPr/>
        </p:nvPicPr>
        <p:blipFill>
          <a:blip r:embed="rId2"/>
          <a:srcRect/>
          <a:stretch>
            <a:fillRect/>
          </a:stretch>
        </p:blipFill>
        <p:spPr bwMode="auto">
          <a:xfrm>
            <a:off x="228600" y="1143000"/>
            <a:ext cx="8763000" cy="4876800"/>
          </a:xfrm>
          <a:prstGeom prst="rect">
            <a:avLst/>
          </a:prstGeom>
          <a:noFill/>
          <a:ln w="9525">
            <a:noFill/>
            <a:miter lim="800000"/>
            <a:headEnd/>
            <a:tailEnd/>
          </a:ln>
          <a:effectLst/>
        </p:spPr>
      </p:pic>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1"/>
            <a:ext cx="7391400" cy="2590800"/>
          </a:xfrm>
        </p:spPr>
        <p:txBody>
          <a:bodyPr>
            <a:normAutofit lnSpcReduction="10000"/>
          </a:bodyPr>
          <a:lstStyle/>
          <a:p>
            <a:pPr algn="just"/>
            <a:r>
              <a:rPr lang="en-IN" dirty="0"/>
              <a:t>The UNIQUE constraint ensures that all values in a column are different.</a:t>
            </a:r>
          </a:p>
          <a:p>
            <a:pPr algn="just"/>
            <a:r>
              <a:rPr lang="en-US" dirty="0"/>
              <a:t>In other words all the values in a column are unique. </a:t>
            </a:r>
            <a:endParaRPr lang="en-IN" dirty="0"/>
          </a:p>
          <a:p>
            <a:pPr>
              <a:buNone/>
            </a:pPr>
            <a:r>
              <a:rPr lang="en-US" dirty="0"/>
              <a:t>	</a:t>
            </a:r>
            <a:endParaRPr lang="en-IN" dirty="0"/>
          </a:p>
        </p:txBody>
      </p:sp>
      <p:sp>
        <p:nvSpPr>
          <p:cNvPr id="4" name="Title 1"/>
          <p:cNvSpPr>
            <a:spLocks noGrp="1"/>
          </p:cNvSpPr>
          <p:nvPr>
            <p:ph type="title"/>
          </p:nvPr>
        </p:nvSpPr>
        <p:spPr>
          <a:xfrm>
            <a:off x="457200" y="274638"/>
            <a:ext cx="8229600" cy="639762"/>
          </a:xfrm>
        </p:spPr>
        <p:txBody>
          <a:bodyPr>
            <a:noAutofit/>
          </a:bodyPr>
          <a:lstStyle/>
          <a:p>
            <a:r>
              <a:rPr lang="en-US" sz="3600" b="1" dirty="0"/>
              <a:t>UNIQUE Constraint</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Autofit/>
          </a:bodyPr>
          <a:lstStyle/>
          <a:p>
            <a:r>
              <a:rPr lang="en-US" sz="3600" b="1" dirty="0"/>
              <a:t>UNIQUE Constraint</a:t>
            </a:r>
          </a:p>
        </p:txBody>
      </p:sp>
      <p:pic>
        <p:nvPicPr>
          <p:cNvPr id="13314" name="Picture 2"/>
          <p:cNvPicPr>
            <a:picLocks noChangeAspect="1" noChangeArrowheads="1"/>
          </p:cNvPicPr>
          <p:nvPr/>
        </p:nvPicPr>
        <p:blipFill>
          <a:blip r:embed="rId2"/>
          <a:srcRect/>
          <a:stretch>
            <a:fillRect/>
          </a:stretch>
        </p:blipFill>
        <p:spPr bwMode="auto">
          <a:xfrm>
            <a:off x="304800" y="1143000"/>
            <a:ext cx="8458200" cy="4800600"/>
          </a:xfrm>
          <a:prstGeom prst="rect">
            <a:avLst/>
          </a:prstGeom>
          <a:noFill/>
          <a:ln w="9525">
            <a:noFill/>
            <a:miter lim="800000"/>
            <a:headEnd/>
            <a:tailEnd/>
          </a:ln>
          <a:effectLst/>
        </p:spPr>
      </p:pic>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563562"/>
          </a:xfrm>
        </p:spPr>
        <p:txBody>
          <a:bodyPr>
            <a:noAutofit/>
          </a:bodyPr>
          <a:lstStyle/>
          <a:p>
            <a:r>
              <a:rPr lang="en-US" sz="3600" b="1" dirty="0"/>
              <a:t>The UNIQUE Constraint</a:t>
            </a:r>
            <a:endParaRPr lang="en-US" sz="3600" dirty="0"/>
          </a:p>
        </p:txBody>
      </p:sp>
      <p:pic>
        <p:nvPicPr>
          <p:cNvPr id="14338" name="Picture 2"/>
          <p:cNvPicPr>
            <a:picLocks noChangeAspect="1" noChangeArrowheads="1"/>
          </p:cNvPicPr>
          <p:nvPr/>
        </p:nvPicPr>
        <p:blipFill>
          <a:blip r:embed="rId2"/>
          <a:srcRect/>
          <a:stretch>
            <a:fillRect/>
          </a:stretch>
        </p:blipFill>
        <p:spPr bwMode="auto">
          <a:xfrm>
            <a:off x="533401" y="1295400"/>
            <a:ext cx="8229600" cy="4724400"/>
          </a:xfrm>
          <a:prstGeom prst="rect">
            <a:avLst/>
          </a:prstGeom>
          <a:noFill/>
          <a:ln w="9525">
            <a:noFill/>
            <a:miter lim="800000"/>
            <a:headEnd/>
            <a:tailEnd/>
          </a:ln>
          <a:effectLst/>
        </p:spPr>
      </p:pic>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IN" b="1" dirty="0"/>
              <a:t>PRIMARY KEY Constraint</a:t>
            </a:r>
          </a:p>
        </p:txBody>
      </p:sp>
      <p:sp>
        <p:nvSpPr>
          <p:cNvPr id="3" name="Content Placeholder 2"/>
          <p:cNvSpPr>
            <a:spLocks noGrp="1"/>
          </p:cNvSpPr>
          <p:nvPr>
            <p:ph idx="1"/>
          </p:nvPr>
        </p:nvSpPr>
        <p:spPr>
          <a:xfrm>
            <a:off x="457200" y="1676400"/>
            <a:ext cx="8229600" cy="4449763"/>
          </a:xfrm>
        </p:spPr>
        <p:txBody>
          <a:bodyPr>
            <a:normAutofit lnSpcReduction="10000"/>
          </a:bodyPr>
          <a:lstStyle/>
          <a:p>
            <a:pPr algn="just"/>
            <a:r>
              <a:rPr lang="en-IN" dirty="0"/>
              <a:t>The PRIMARY KEY constraint </a:t>
            </a:r>
            <a:r>
              <a:rPr lang="en-IN" b="1" dirty="0"/>
              <a:t>uniquely identifies</a:t>
            </a:r>
            <a:r>
              <a:rPr lang="en-IN" dirty="0"/>
              <a:t> each record in a database table.</a:t>
            </a:r>
          </a:p>
          <a:p>
            <a:pPr algn="just"/>
            <a:r>
              <a:rPr lang="en-IN" dirty="0"/>
              <a:t>Primary keys must contain </a:t>
            </a:r>
            <a:r>
              <a:rPr lang="en-IN" b="1" dirty="0"/>
              <a:t>UNIQUE</a:t>
            </a:r>
            <a:r>
              <a:rPr lang="en-IN" dirty="0"/>
              <a:t> values, and cannot contain </a:t>
            </a:r>
            <a:r>
              <a:rPr lang="en-IN" b="1" dirty="0"/>
              <a:t>NULL</a:t>
            </a:r>
            <a:r>
              <a:rPr lang="en-IN" dirty="0"/>
              <a:t> values.</a:t>
            </a:r>
          </a:p>
          <a:p>
            <a:pPr algn="just"/>
            <a:r>
              <a:rPr lang="en-IN" dirty="0"/>
              <a:t>A table can have </a:t>
            </a:r>
            <a:r>
              <a:rPr lang="en-IN" b="1" dirty="0"/>
              <a:t>only one</a:t>
            </a:r>
            <a:r>
              <a:rPr lang="en-IN" dirty="0"/>
              <a:t> primary key, which may consist of single or multiple fields.</a:t>
            </a:r>
          </a:p>
          <a:p>
            <a:pPr algn="just"/>
            <a:r>
              <a:rPr lang="en-US" dirty="0"/>
              <a:t>When more than one field is used for making primary key, than it is called composite primary key.</a:t>
            </a:r>
            <a:endParaRPr lang="en-IN" dirty="0"/>
          </a:p>
          <a:p>
            <a:pPr>
              <a:buNone/>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create table</a:t>
            </a:r>
            <a:endParaRPr lang="en-IN" b="1" dirty="0"/>
          </a:p>
        </p:txBody>
      </p:sp>
      <p:sp>
        <p:nvSpPr>
          <p:cNvPr id="3" name="Content Placeholder 2"/>
          <p:cNvSpPr>
            <a:spLocks noGrp="1"/>
          </p:cNvSpPr>
          <p:nvPr>
            <p:ph idx="1"/>
          </p:nvPr>
        </p:nvSpPr>
        <p:spPr/>
        <p:txBody>
          <a:bodyPr/>
          <a:lstStyle/>
          <a:p>
            <a:pPr>
              <a:buNone/>
            </a:pPr>
            <a:r>
              <a:rPr lang="en-US" dirty="0"/>
              <a:t>Ex. – CREATE TABLE Employee</a:t>
            </a:r>
          </a:p>
          <a:p>
            <a:pPr>
              <a:buNone/>
            </a:pPr>
            <a:r>
              <a:rPr lang="en-US" dirty="0"/>
              <a:t>		( ID number(5),</a:t>
            </a:r>
          </a:p>
          <a:p>
            <a:pPr>
              <a:buNone/>
            </a:pPr>
            <a:r>
              <a:rPr lang="en-US" dirty="0"/>
              <a:t>		  Name varchar2(30), </a:t>
            </a:r>
          </a:p>
          <a:p>
            <a:pPr>
              <a:buNone/>
            </a:pPr>
            <a:r>
              <a:rPr lang="en-US" dirty="0"/>
              <a:t>		  Age number(3),</a:t>
            </a:r>
          </a:p>
          <a:p>
            <a:pPr>
              <a:buNone/>
            </a:pPr>
            <a:r>
              <a:rPr lang="en-US" dirty="0"/>
              <a:t>		  Address  varchar2(30),</a:t>
            </a:r>
          </a:p>
          <a:p>
            <a:pPr>
              <a:buNone/>
            </a:pPr>
            <a:r>
              <a:rPr lang="en-US" dirty="0"/>
              <a:t>		   Salary   number(7)  </a:t>
            </a:r>
          </a:p>
          <a:p>
            <a:pPr>
              <a:buNone/>
            </a:pPr>
            <a:r>
              <a:rPr lang="en-US" dirty="0"/>
              <a:t>		);</a:t>
            </a:r>
          </a:p>
          <a:p>
            <a:endParaRPr lang="en-IN"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The PRIMARY KEY Constraint</a:t>
            </a:r>
            <a:endParaRPr lang="en-US" dirty="0"/>
          </a:p>
        </p:txBody>
      </p:sp>
      <p:pic>
        <p:nvPicPr>
          <p:cNvPr id="15362" name="Picture 2"/>
          <p:cNvPicPr>
            <a:picLocks noChangeAspect="1" noChangeArrowheads="1"/>
          </p:cNvPicPr>
          <p:nvPr/>
        </p:nvPicPr>
        <p:blipFill>
          <a:blip r:embed="rId2"/>
          <a:srcRect/>
          <a:stretch>
            <a:fillRect/>
          </a:stretch>
        </p:blipFill>
        <p:spPr bwMode="auto">
          <a:xfrm>
            <a:off x="228600" y="1143001"/>
            <a:ext cx="8534400" cy="4724400"/>
          </a:xfrm>
          <a:prstGeom prst="rect">
            <a:avLst/>
          </a:prstGeom>
          <a:noFill/>
          <a:ln w="9525">
            <a:noFill/>
            <a:miter lim="800000"/>
            <a:headEnd/>
            <a:tailEnd/>
          </a:ln>
          <a:effectLst/>
        </p:spPr>
      </p:pic>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Primary Key at row level</a:t>
            </a:r>
            <a:endParaRPr lang="en-IN" b="1" dirty="0"/>
          </a:p>
        </p:txBody>
      </p:sp>
      <p:sp>
        <p:nvSpPr>
          <p:cNvPr id="3" name="Content Placeholder 2"/>
          <p:cNvSpPr>
            <a:spLocks noGrp="1"/>
          </p:cNvSpPr>
          <p:nvPr>
            <p:ph idx="1"/>
          </p:nvPr>
        </p:nvSpPr>
        <p:spPr/>
        <p:txBody>
          <a:bodyPr/>
          <a:lstStyle/>
          <a:p>
            <a:pPr>
              <a:buNone/>
            </a:pPr>
            <a:r>
              <a:rPr lang="en-IN" dirty="0"/>
              <a:t>CREATE TABLE Persons (</a:t>
            </a:r>
            <a:br>
              <a:rPr lang="en-IN" dirty="0"/>
            </a:br>
            <a:r>
              <a:rPr lang="en-IN" dirty="0"/>
              <a:t>    ID number(5)  PRIMARY KEY,</a:t>
            </a:r>
            <a:br>
              <a:rPr lang="en-IN" dirty="0"/>
            </a:br>
            <a:r>
              <a:rPr lang="en-IN" dirty="0"/>
              <a:t>    </a:t>
            </a:r>
            <a:r>
              <a:rPr lang="en-IN" dirty="0" err="1"/>
              <a:t>LastName</a:t>
            </a:r>
            <a:r>
              <a:rPr lang="en-IN" dirty="0"/>
              <a:t> </a:t>
            </a:r>
            <a:r>
              <a:rPr lang="en-IN" dirty="0" err="1"/>
              <a:t>varchar</a:t>
            </a:r>
            <a:r>
              <a:rPr lang="en-IN" dirty="0"/>
              <a:t>(255) NOT NULL,</a:t>
            </a:r>
            <a:br>
              <a:rPr lang="en-IN" dirty="0"/>
            </a:br>
            <a:r>
              <a:rPr lang="en-IN" dirty="0"/>
              <a:t>    </a:t>
            </a:r>
            <a:r>
              <a:rPr lang="en-IN" dirty="0" err="1"/>
              <a:t>FirstName</a:t>
            </a:r>
            <a:r>
              <a:rPr lang="en-IN" dirty="0"/>
              <a:t> </a:t>
            </a:r>
            <a:r>
              <a:rPr lang="en-IN" dirty="0" err="1"/>
              <a:t>varchar</a:t>
            </a:r>
            <a:r>
              <a:rPr lang="en-IN" dirty="0"/>
              <a:t>(255) NOT NULL,</a:t>
            </a:r>
            <a:br>
              <a:rPr lang="en-IN" dirty="0"/>
            </a:br>
            <a:r>
              <a:rPr lang="en-IN" dirty="0"/>
              <a:t>    Age number(3)	NOT NULL</a:t>
            </a:r>
            <a:br>
              <a:rPr lang="en-IN" dirty="0"/>
            </a:br>
            <a:r>
              <a:rPr lang="en-IN" dirty="0"/>
              <a:t>);</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Autofit/>
          </a:bodyPr>
          <a:lstStyle/>
          <a:p>
            <a:r>
              <a:rPr lang="en-US" sz="3400" b="1" dirty="0"/>
              <a:t>The PRIMARY KEY Constraint at Table Level</a:t>
            </a:r>
            <a:endParaRPr lang="en-US" sz="3400" dirty="0"/>
          </a:p>
        </p:txBody>
      </p:sp>
      <p:pic>
        <p:nvPicPr>
          <p:cNvPr id="16386" name="Picture 2"/>
          <p:cNvPicPr>
            <a:picLocks noChangeAspect="1" noChangeArrowheads="1"/>
          </p:cNvPicPr>
          <p:nvPr/>
        </p:nvPicPr>
        <p:blipFill>
          <a:blip r:embed="rId2"/>
          <a:srcRect/>
          <a:stretch>
            <a:fillRect/>
          </a:stretch>
        </p:blipFill>
        <p:spPr bwMode="auto">
          <a:xfrm>
            <a:off x="381000" y="1981200"/>
            <a:ext cx="8305800" cy="3657600"/>
          </a:xfrm>
          <a:prstGeom prst="rect">
            <a:avLst/>
          </a:prstGeom>
          <a:noFill/>
          <a:ln w="9525">
            <a:noFill/>
            <a:miter lim="800000"/>
            <a:headEnd/>
            <a:tailEnd/>
          </a:ln>
          <a:effectLst/>
        </p:spPr>
      </p:pic>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composite primary key</a:t>
            </a:r>
            <a:endParaRPr lang="en-IN" b="1" dirty="0"/>
          </a:p>
        </p:txBody>
      </p:sp>
      <p:sp>
        <p:nvSpPr>
          <p:cNvPr id="3" name="Content Placeholder 2"/>
          <p:cNvSpPr>
            <a:spLocks noGrp="1"/>
          </p:cNvSpPr>
          <p:nvPr>
            <p:ph idx="1"/>
          </p:nvPr>
        </p:nvSpPr>
        <p:spPr>
          <a:xfrm>
            <a:off x="685800" y="1600200"/>
            <a:ext cx="8229600" cy="4525963"/>
          </a:xfrm>
        </p:spPr>
        <p:txBody>
          <a:bodyPr>
            <a:normAutofit/>
          </a:bodyPr>
          <a:lstStyle/>
          <a:p>
            <a:pPr>
              <a:buNone/>
            </a:pPr>
            <a:r>
              <a:rPr lang="en-IN" sz="2700" dirty="0"/>
              <a:t>CREATE TABLE Persons (</a:t>
            </a:r>
            <a:br>
              <a:rPr lang="en-IN" sz="2700" dirty="0"/>
            </a:br>
            <a:r>
              <a:rPr lang="en-IN" sz="2700" dirty="0"/>
              <a:t>    ID number(5),</a:t>
            </a:r>
            <a:br>
              <a:rPr lang="en-IN" sz="2700" dirty="0"/>
            </a:br>
            <a:r>
              <a:rPr lang="en-IN" sz="2700" dirty="0"/>
              <a:t>    </a:t>
            </a:r>
            <a:r>
              <a:rPr lang="en-IN" sz="2700" dirty="0" err="1"/>
              <a:t>LastName</a:t>
            </a:r>
            <a:r>
              <a:rPr lang="en-IN" sz="2700" dirty="0"/>
              <a:t> varchar2(255) ,</a:t>
            </a:r>
            <a:br>
              <a:rPr lang="en-IN" sz="2700" dirty="0"/>
            </a:br>
            <a:r>
              <a:rPr lang="en-IN" sz="2700" dirty="0"/>
              <a:t>    </a:t>
            </a:r>
            <a:r>
              <a:rPr lang="en-IN" sz="2700" dirty="0" err="1"/>
              <a:t>FirstName</a:t>
            </a:r>
            <a:r>
              <a:rPr lang="en-IN" sz="2700" dirty="0"/>
              <a:t> varchar2(255),</a:t>
            </a:r>
            <a:br>
              <a:rPr lang="en-IN" sz="2700" dirty="0"/>
            </a:br>
            <a:r>
              <a:rPr lang="en-IN" sz="2700" dirty="0"/>
              <a:t>    Age </a:t>
            </a:r>
            <a:r>
              <a:rPr lang="en-IN" sz="2700" dirty="0" err="1"/>
              <a:t>int</a:t>
            </a:r>
            <a:r>
              <a:rPr lang="en-IN" sz="2700" dirty="0"/>
              <a:t>,</a:t>
            </a:r>
            <a:br>
              <a:rPr lang="en-IN" sz="2700" dirty="0"/>
            </a:br>
            <a:r>
              <a:rPr lang="en-IN" sz="2700" dirty="0"/>
              <a:t>    CONSTRAINT </a:t>
            </a:r>
            <a:r>
              <a:rPr lang="en-IN" sz="2700" dirty="0" err="1"/>
              <a:t>PK_Person</a:t>
            </a:r>
            <a:r>
              <a:rPr lang="en-IN" sz="2700" dirty="0"/>
              <a:t> PRIMARY KEY (</a:t>
            </a:r>
            <a:r>
              <a:rPr lang="en-IN" sz="2700" dirty="0" err="1"/>
              <a:t>ID,LastName</a:t>
            </a:r>
            <a:r>
              <a:rPr lang="en-IN" sz="2700" dirty="0"/>
              <a:t>)</a:t>
            </a:r>
            <a:br>
              <a:rPr lang="en-IN" sz="2700" dirty="0"/>
            </a:br>
            <a:r>
              <a:rPr lang="en-IN" sz="2700" dirty="0"/>
              <a:t>);</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600200"/>
          <a:ext cx="8229600" cy="23774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US" sz="3000" dirty="0"/>
                        <a:t>Primary Key Constraint</a:t>
                      </a:r>
                      <a:endParaRPr lang="en-IN" sz="3000" dirty="0"/>
                    </a:p>
                  </a:txBody>
                  <a:tcPr/>
                </a:tc>
                <a:tc>
                  <a:txBody>
                    <a:bodyPr/>
                    <a:lstStyle/>
                    <a:p>
                      <a:pPr algn="ctr"/>
                      <a:r>
                        <a:rPr lang="en-US" sz="3000" dirty="0"/>
                        <a:t>Unique </a:t>
                      </a:r>
                      <a:r>
                        <a:rPr lang="en-US" sz="3000" baseline="0" dirty="0"/>
                        <a:t> Constraint</a:t>
                      </a:r>
                      <a:endParaRPr lang="en-IN" sz="3000" dirty="0"/>
                    </a:p>
                  </a:txBody>
                  <a:tcPr/>
                </a:tc>
                <a:extLst>
                  <a:ext uri="{0D108BD9-81ED-4DB2-BD59-A6C34878D82A}">
                    <a16:rowId xmlns:a16="http://schemas.microsoft.com/office/drawing/2014/main" val="10000"/>
                  </a:ext>
                </a:extLst>
              </a:tr>
              <a:tr h="370840">
                <a:tc>
                  <a:txBody>
                    <a:bodyPr/>
                    <a:lstStyle/>
                    <a:p>
                      <a:r>
                        <a:rPr lang="en-IN" sz="2700" b="0" i="0" kern="1200" dirty="0">
                          <a:solidFill>
                            <a:schemeClr val="dk1"/>
                          </a:solidFill>
                          <a:latin typeface="+mn-lt"/>
                          <a:ea typeface="+mn-ea"/>
                          <a:cs typeface="+mn-cs"/>
                        </a:rPr>
                        <a:t>You can  have only one PRIMARY KEY constraint per table.</a:t>
                      </a:r>
                      <a:endParaRPr lang="en-IN" sz="2700" dirty="0"/>
                    </a:p>
                  </a:txBody>
                  <a:tcPr/>
                </a:tc>
                <a:tc>
                  <a:txBody>
                    <a:bodyPr/>
                    <a:lstStyle/>
                    <a:p>
                      <a:r>
                        <a:rPr lang="en-IN" sz="2700" b="0" i="0" kern="1200" dirty="0">
                          <a:solidFill>
                            <a:schemeClr val="dk1"/>
                          </a:solidFill>
                          <a:latin typeface="+mn-lt"/>
                          <a:ea typeface="+mn-ea"/>
                          <a:cs typeface="+mn-cs"/>
                        </a:rPr>
                        <a:t>You can have many UNIQUE constraints per table.</a:t>
                      </a:r>
                      <a:endParaRPr lang="en-IN" sz="2700" dirty="0"/>
                    </a:p>
                  </a:txBody>
                  <a:tcPr/>
                </a:tc>
                <a:extLst>
                  <a:ext uri="{0D108BD9-81ED-4DB2-BD59-A6C34878D82A}">
                    <a16:rowId xmlns:a16="http://schemas.microsoft.com/office/drawing/2014/main" val="10001"/>
                  </a:ext>
                </a:extLst>
              </a:tr>
              <a:tr h="370840">
                <a:tc>
                  <a:txBody>
                    <a:bodyPr/>
                    <a:lstStyle/>
                    <a:p>
                      <a:r>
                        <a:rPr lang="en-US" sz="2700" dirty="0"/>
                        <a:t>Can not allow NULL values</a:t>
                      </a:r>
                      <a:endParaRPr lang="en-IN" sz="2700" dirty="0"/>
                    </a:p>
                  </a:txBody>
                  <a:tcPr/>
                </a:tc>
                <a:tc>
                  <a:txBody>
                    <a:bodyPr/>
                    <a:lstStyle/>
                    <a:p>
                      <a:r>
                        <a:rPr lang="en-US" sz="2700" dirty="0"/>
                        <a:t>Can allow NULL values</a:t>
                      </a:r>
                      <a:endParaRPr lang="en-IN" sz="27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371600"/>
            <a:ext cx="7543800" cy="4525963"/>
          </a:xfrm>
        </p:spPr>
        <p:txBody>
          <a:bodyPr>
            <a:normAutofit fontScale="92500"/>
          </a:bodyPr>
          <a:lstStyle/>
          <a:p>
            <a:pPr algn="just"/>
            <a:r>
              <a:rPr lang="en-IN" dirty="0"/>
              <a:t>The CHECK constraint is used to limit the value range that can be placed in a column.</a:t>
            </a:r>
          </a:p>
          <a:p>
            <a:pPr algn="just"/>
            <a:r>
              <a:rPr lang="en-IN" dirty="0"/>
              <a:t>If you define a CHECK constraint on a single column it allows only certain values for this column.</a:t>
            </a:r>
          </a:p>
          <a:p>
            <a:pPr algn="just"/>
            <a:r>
              <a:rPr lang="en-IN" dirty="0"/>
              <a:t>If you define a CHECK constraint on a table it can limit the values in certain columns based on values in other columns in the row.</a:t>
            </a:r>
          </a:p>
          <a:p>
            <a:endParaRPr lang="en-IN" dirty="0"/>
          </a:p>
        </p:txBody>
      </p:sp>
      <p:sp>
        <p:nvSpPr>
          <p:cNvPr id="4" name="Title 1"/>
          <p:cNvSpPr>
            <a:spLocks noGrp="1"/>
          </p:cNvSpPr>
          <p:nvPr>
            <p:ph type="title"/>
          </p:nvPr>
        </p:nvSpPr>
        <p:spPr>
          <a:xfrm>
            <a:off x="457200" y="274638"/>
            <a:ext cx="8229600" cy="639762"/>
          </a:xfrm>
        </p:spPr>
        <p:txBody>
          <a:bodyPr>
            <a:normAutofit/>
          </a:bodyPr>
          <a:lstStyle/>
          <a:p>
            <a:r>
              <a:rPr lang="en-US" sz="3500" b="1" dirty="0"/>
              <a:t>CHECK Constraint</a:t>
            </a:r>
            <a:endParaRPr lang="en-US" sz="3500"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 Constraint at row level</a:t>
            </a:r>
            <a:endParaRPr lang="en-IN" b="1" dirty="0"/>
          </a:p>
        </p:txBody>
      </p:sp>
      <p:sp>
        <p:nvSpPr>
          <p:cNvPr id="3" name="Content Placeholder 2"/>
          <p:cNvSpPr>
            <a:spLocks noGrp="1"/>
          </p:cNvSpPr>
          <p:nvPr>
            <p:ph idx="1"/>
          </p:nvPr>
        </p:nvSpPr>
        <p:spPr>
          <a:xfrm>
            <a:off x="457200" y="1828800"/>
            <a:ext cx="8229600" cy="3505200"/>
          </a:xfrm>
        </p:spPr>
        <p:txBody>
          <a:bodyPr/>
          <a:lstStyle/>
          <a:p>
            <a:pPr>
              <a:buNone/>
            </a:pPr>
            <a:r>
              <a:rPr lang="en-IN" dirty="0"/>
              <a:t>CREATE TABLE Persons (</a:t>
            </a:r>
            <a:br>
              <a:rPr lang="en-IN" dirty="0"/>
            </a:br>
            <a:r>
              <a:rPr lang="en-IN" dirty="0"/>
              <a:t>    ID number(5) NOT NULL,</a:t>
            </a:r>
            <a:br>
              <a:rPr lang="en-IN" dirty="0"/>
            </a:br>
            <a:r>
              <a:rPr lang="en-IN" dirty="0"/>
              <a:t>    </a:t>
            </a:r>
            <a:r>
              <a:rPr lang="en-IN" dirty="0" err="1"/>
              <a:t>LastName</a:t>
            </a:r>
            <a:r>
              <a:rPr lang="en-IN" dirty="0"/>
              <a:t> varchar2(255) NOT NULL,</a:t>
            </a:r>
            <a:br>
              <a:rPr lang="en-IN" dirty="0"/>
            </a:br>
            <a:r>
              <a:rPr lang="en-IN" dirty="0"/>
              <a:t>    </a:t>
            </a:r>
            <a:r>
              <a:rPr lang="en-IN" dirty="0" err="1"/>
              <a:t>FirstName</a:t>
            </a:r>
            <a:r>
              <a:rPr lang="en-IN" dirty="0"/>
              <a:t> varchar2(255),</a:t>
            </a:r>
            <a:br>
              <a:rPr lang="en-IN" dirty="0"/>
            </a:br>
            <a:r>
              <a:rPr lang="en-IN" dirty="0"/>
              <a:t>    Age number(3) CHECK (Age&gt;=18)</a:t>
            </a:r>
            <a:br>
              <a:rPr lang="en-IN" dirty="0"/>
            </a:br>
            <a:r>
              <a:rPr lang="en-IN" dirty="0"/>
              <a:t>);</a:t>
            </a: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a:t>CREATE TABLE Persons (</a:t>
            </a:r>
            <a:br>
              <a:rPr lang="en-IN" dirty="0"/>
            </a:br>
            <a:r>
              <a:rPr lang="en-IN" dirty="0"/>
              <a:t>    ID number(5) NOT NULL,</a:t>
            </a:r>
            <a:br>
              <a:rPr lang="en-IN" dirty="0"/>
            </a:br>
            <a:r>
              <a:rPr lang="en-IN" dirty="0"/>
              <a:t>    </a:t>
            </a:r>
            <a:r>
              <a:rPr lang="en-IN" dirty="0" err="1"/>
              <a:t>LastName</a:t>
            </a:r>
            <a:r>
              <a:rPr lang="en-IN" dirty="0"/>
              <a:t> </a:t>
            </a:r>
            <a:r>
              <a:rPr lang="en-IN" dirty="0" err="1"/>
              <a:t>varchar</a:t>
            </a:r>
            <a:r>
              <a:rPr lang="en-IN" dirty="0"/>
              <a:t>(255) NOT NULL,</a:t>
            </a:r>
            <a:br>
              <a:rPr lang="en-IN" dirty="0"/>
            </a:br>
            <a:r>
              <a:rPr lang="en-IN" dirty="0"/>
              <a:t>    </a:t>
            </a:r>
            <a:r>
              <a:rPr lang="en-IN" dirty="0" err="1"/>
              <a:t>FirstName</a:t>
            </a:r>
            <a:r>
              <a:rPr lang="en-IN" dirty="0"/>
              <a:t> </a:t>
            </a:r>
            <a:r>
              <a:rPr lang="en-IN" dirty="0" err="1"/>
              <a:t>varchar</a:t>
            </a:r>
            <a:r>
              <a:rPr lang="en-IN" dirty="0"/>
              <a:t>(255),</a:t>
            </a:r>
            <a:br>
              <a:rPr lang="en-IN" dirty="0"/>
            </a:br>
            <a:r>
              <a:rPr lang="en-IN" dirty="0"/>
              <a:t>    Age </a:t>
            </a:r>
            <a:r>
              <a:rPr lang="en-IN" dirty="0" err="1"/>
              <a:t>int</a:t>
            </a:r>
            <a:r>
              <a:rPr lang="en-IN" dirty="0"/>
              <a:t>,</a:t>
            </a:r>
            <a:br>
              <a:rPr lang="en-IN" dirty="0"/>
            </a:br>
            <a:r>
              <a:rPr lang="en-IN" dirty="0"/>
              <a:t>    City </a:t>
            </a:r>
            <a:r>
              <a:rPr lang="en-IN" dirty="0" err="1"/>
              <a:t>varchar</a:t>
            </a:r>
            <a:r>
              <a:rPr lang="en-IN" dirty="0"/>
              <a:t>(255),</a:t>
            </a:r>
            <a:br>
              <a:rPr lang="en-IN" dirty="0"/>
            </a:br>
            <a:r>
              <a:rPr lang="en-IN" dirty="0"/>
              <a:t>    CONSTRAINT </a:t>
            </a:r>
            <a:r>
              <a:rPr lang="en-IN" dirty="0" err="1"/>
              <a:t>CHK_Person</a:t>
            </a:r>
            <a:r>
              <a:rPr lang="en-IN" dirty="0"/>
              <a:t> CHECK (Age&gt;=18 AND City=‘Mumbai')</a:t>
            </a:r>
            <a:br>
              <a:rPr lang="en-IN" dirty="0"/>
            </a:br>
            <a:r>
              <a:rPr lang="en-IN" dirty="0"/>
              <a:t>);</a:t>
            </a:r>
          </a:p>
        </p:txBody>
      </p:sp>
      <p:sp>
        <p:nvSpPr>
          <p:cNvPr id="4" name="Title 1"/>
          <p:cNvSpPr>
            <a:spLocks noGrp="1"/>
          </p:cNvSpPr>
          <p:nvPr>
            <p:ph type="title"/>
          </p:nvPr>
        </p:nvSpPr>
        <p:spPr>
          <a:xfrm>
            <a:off x="457200" y="274638"/>
            <a:ext cx="8229600" cy="1143000"/>
          </a:xfrm>
        </p:spPr>
        <p:txBody>
          <a:bodyPr/>
          <a:lstStyle/>
          <a:p>
            <a:r>
              <a:rPr lang="en-US" b="1" dirty="0"/>
              <a:t>Check Constraint at Table level</a:t>
            </a:r>
            <a:endParaRPr lang="en-IN" b="1"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a:t>The CHECK Constraint</a:t>
            </a:r>
            <a:endParaRPr lang="en-US" sz="3600" dirty="0"/>
          </a:p>
        </p:txBody>
      </p:sp>
      <p:pic>
        <p:nvPicPr>
          <p:cNvPr id="18434" name="Picture 2"/>
          <p:cNvPicPr>
            <a:picLocks noChangeAspect="1" noChangeArrowheads="1"/>
          </p:cNvPicPr>
          <p:nvPr/>
        </p:nvPicPr>
        <p:blipFill>
          <a:blip r:embed="rId2"/>
          <a:srcRect/>
          <a:stretch>
            <a:fillRect/>
          </a:stretch>
        </p:blipFill>
        <p:spPr bwMode="auto">
          <a:xfrm>
            <a:off x="685801" y="2438400"/>
            <a:ext cx="7467600" cy="1828799"/>
          </a:xfrm>
          <a:prstGeom prst="rect">
            <a:avLst/>
          </a:prstGeom>
          <a:noFill/>
          <a:ln w="9525">
            <a:noFill/>
            <a:miter lim="800000"/>
            <a:headEnd/>
            <a:tailEnd/>
          </a:ln>
          <a:effectLst/>
        </p:spPr>
      </p:pic>
      <p:sp>
        <p:nvSpPr>
          <p:cNvPr id="5" name="Content Placeholder 4"/>
          <p:cNvSpPr>
            <a:spLocks noGrp="1"/>
          </p:cNvSpPr>
          <p:nvPr>
            <p:ph idx="1"/>
          </p:nvPr>
        </p:nvSpPr>
        <p:spPr/>
        <p:txBody>
          <a:bodyPr/>
          <a:lstStyle/>
          <a:p>
            <a:endParaRPr lang="en-IN"/>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a:t>DEFAULT Constraint</a:t>
            </a:r>
          </a:p>
        </p:txBody>
      </p:sp>
      <p:sp>
        <p:nvSpPr>
          <p:cNvPr id="3" name="Content Placeholder 2"/>
          <p:cNvSpPr>
            <a:spLocks noGrp="1"/>
          </p:cNvSpPr>
          <p:nvPr>
            <p:ph idx="1"/>
          </p:nvPr>
        </p:nvSpPr>
        <p:spPr>
          <a:xfrm>
            <a:off x="457200" y="1600201"/>
            <a:ext cx="8229600" cy="2514600"/>
          </a:xfrm>
        </p:spPr>
        <p:txBody>
          <a:bodyPr/>
          <a:lstStyle/>
          <a:p>
            <a:pPr algn="just"/>
            <a:r>
              <a:rPr lang="en-IN" dirty="0"/>
              <a:t>The DEFAULT constraint is used to provide a default value for a column.</a:t>
            </a:r>
          </a:p>
          <a:p>
            <a:pPr algn="just"/>
            <a:r>
              <a:rPr lang="en-IN" dirty="0"/>
              <a:t>The default value will be added to all new records IF no other value is specified.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FF"/>
                </a:solidFill>
              </a:rPr>
              <a:t>To see the structure of the Table</a:t>
            </a:r>
          </a:p>
        </p:txBody>
      </p:sp>
      <p:sp>
        <p:nvSpPr>
          <p:cNvPr id="3" name="Content Placeholder 2"/>
          <p:cNvSpPr>
            <a:spLocks noGrp="1"/>
          </p:cNvSpPr>
          <p:nvPr>
            <p:ph idx="1"/>
          </p:nvPr>
        </p:nvSpPr>
        <p:spPr/>
        <p:txBody>
          <a:bodyPr/>
          <a:lstStyle/>
          <a:p>
            <a:pPr>
              <a:buNone/>
            </a:pPr>
            <a:r>
              <a:rPr lang="en-US" dirty="0"/>
              <a:t>DESCRIBE </a:t>
            </a:r>
            <a:r>
              <a:rPr lang="en-US" dirty="0" err="1"/>
              <a:t>Tablename</a:t>
            </a:r>
            <a:r>
              <a:rPr lang="en-US" dirty="0"/>
              <a:t>;</a:t>
            </a:r>
          </a:p>
          <a:p>
            <a:pPr>
              <a:buNone/>
            </a:pPr>
            <a:r>
              <a:rPr lang="en-US" dirty="0"/>
              <a:t>DESCRIBE student;</a:t>
            </a: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Example DEFAULT</a:t>
            </a:r>
            <a:endParaRPr lang="en-IN" b="1" dirty="0"/>
          </a:p>
        </p:txBody>
      </p:sp>
      <p:sp>
        <p:nvSpPr>
          <p:cNvPr id="3" name="Content Placeholder 2"/>
          <p:cNvSpPr>
            <a:spLocks noGrp="1"/>
          </p:cNvSpPr>
          <p:nvPr>
            <p:ph idx="1"/>
          </p:nvPr>
        </p:nvSpPr>
        <p:spPr/>
        <p:txBody>
          <a:bodyPr/>
          <a:lstStyle/>
          <a:p>
            <a:pPr>
              <a:buNone/>
            </a:pPr>
            <a:r>
              <a:rPr lang="en-IN" dirty="0"/>
              <a:t>	CREATE TABLE EMP (</a:t>
            </a:r>
            <a:br>
              <a:rPr lang="en-IN" dirty="0"/>
            </a:br>
            <a:r>
              <a:rPr lang="en-IN" dirty="0"/>
              <a:t>    ID number(5) NOT NULL,</a:t>
            </a:r>
            <a:br>
              <a:rPr lang="en-IN" dirty="0"/>
            </a:br>
            <a:r>
              <a:rPr lang="en-IN" dirty="0"/>
              <a:t>    </a:t>
            </a:r>
            <a:r>
              <a:rPr lang="en-IN" dirty="0" err="1"/>
              <a:t>LastName</a:t>
            </a:r>
            <a:r>
              <a:rPr lang="en-IN" dirty="0"/>
              <a:t> </a:t>
            </a:r>
            <a:r>
              <a:rPr lang="en-IN" dirty="0" err="1"/>
              <a:t>varchar</a:t>
            </a:r>
            <a:r>
              <a:rPr lang="en-IN" dirty="0"/>
              <a:t>(255) NOT NULL,</a:t>
            </a:r>
            <a:br>
              <a:rPr lang="en-IN" dirty="0"/>
            </a:br>
            <a:r>
              <a:rPr lang="en-IN" dirty="0"/>
              <a:t>    </a:t>
            </a:r>
            <a:r>
              <a:rPr lang="en-IN" dirty="0" err="1"/>
              <a:t>FirstName</a:t>
            </a:r>
            <a:r>
              <a:rPr lang="en-IN" dirty="0"/>
              <a:t> </a:t>
            </a:r>
            <a:r>
              <a:rPr lang="en-IN" dirty="0" err="1"/>
              <a:t>varchar</a:t>
            </a:r>
            <a:r>
              <a:rPr lang="en-IN" dirty="0"/>
              <a:t>(255) NOT NULL,</a:t>
            </a:r>
            <a:br>
              <a:rPr lang="en-IN" dirty="0"/>
            </a:br>
            <a:r>
              <a:rPr lang="en-IN" dirty="0"/>
              <a:t>    Age number(3),</a:t>
            </a:r>
          </a:p>
          <a:p>
            <a:pPr>
              <a:buNone/>
            </a:pPr>
            <a:r>
              <a:rPr lang="en-IN" dirty="0"/>
              <a:t>		Gender char(1) DEFAULT ‘M’,</a:t>
            </a:r>
            <a:br>
              <a:rPr lang="en-IN" dirty="0"/>
            </a:br>
            <a:r>
              <a:rPr lang="en-IN" dirty="0"/>
              <a:t>    City </a:t>
            </a:r>
            <a:r>
              <a:rPr lang="en-IN" dirty="0" err="1"/>
              <a:t>varchar</a:t>
            </a:r>
            <a:r>
              <a:rPr lang="en-IN" dirty="0"/>
              <a:t>(255) DEFAULT ‘Delhi'</a:t>
            </a:r>
            <a:br>
              <a:rPr lang="en-IN" dirty="0"/>
            </a:br>
            <a:r>
              <a:rPr lang="en-IN" dirty="0"/>
              <a:t>);</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b="1" dirty="0"/>
              <a:t>DEFAULT on ALTER TABLE</a:t>
            </a:r>
          </a:p>
        </p:txBody>
      </p:sp>
      <p:sp>
        <p:nvSpPr>
          <p:cNvPr id="3" name="Content Placeholder 2"/>
          <p:cNvSpPr>
            <a:spLocks noGrp="1"/>
          </p:cNvSpPr>
          <p:nvPr>
            <p:ph idx="1"/>
          </p:nvPr>
        </p:nvSpPr>
        <p:spPr>
          <a:xfrm>
            <a:off x="457200" y="1600201"/>
            <a:ext cx="8229600" cy="3352800"/>
          </a:xfrm>
        </p:spPr>
        <p:txBody>
          <a:bodyPr/>
          <a:lstStyle/>
          <a:p>
            <a:pPr algn="just">
              <a:buNone/>
            </a:pPr>
            <a:r>
              <a:rPr lang="en-IN" dirty="0"/>
              <a:t>	To create a DEFAULT constraint on the "City" column when the table is already created, use the following SQL:</a:t>
            </a:r>
          </a:p>
          <a:p>
            <a:pPr algn="just">
              <a:buNone/>
            </a:pPr>
            <a:endParaRPr lang="en-IN" dirty="0"/>
          </a:p>
          <a:p>
            <a:pPr>
              <a:buNone/>
            </a:pPr>
            <a:r>
              <a:rPr lang="en-IN" dirty="0"/>
              <a:t>ALTER TABLE EMP</a:t>
            </a:r>
            <a:br>
              <a:rPr lang="en-IN" dirty="0"/>
            </a:br>
            <a:r>
              <a:rPr lang="en-IN" dirty="0"/>
              <a:t>MODIFY City DEFAULT ‘Delhi';</a:t>
            </a: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b="1" dirty="0"/>
              <a:t>DROP a DEFAULT Constraint</a:t>
            </a:r>
          </a:p>
        </p:txBody>
      </p:sp>
      <p:sp>
        <p:nvSpPr>
          <p:cNvPr id="3" name="Content Placeholder 2"/>
          <p:cNvSpPr>
            <a:spLocks noGrp="1"/>
          </p:cNvSpPr>
          <p:nvPr>
            <p:ph idx="1"/>
          </p:nvPr>
        </p:nvSpPr>
        <p:spPr>
          <a:xfrm>
            <a:off x="457200" y="1828800"/>
            <a:ext cx="8229600" cy="2590800"/>
          </a:xfrm>
        </p:spPr>
        <p:txBody>
          <a:bodyPr>
            <a:normAutofit lnSpcReduction="10000"/>
          </a:bodyPr>
          <a:lstStyle/>
          <a:p>
            <a:pPr>
              <a:buNone/>
            </a:pPr>
            <a:r>
              <a:rPr lang="en-IN" dirty="0"/>
              <a:t>To drop a DEFAULT constraint, use the following SQL: </a:t>
            </a:r>
          </a:p>
          <a:p>
            <a:pPr>
              <a:buNone/>
            </a:pPr>
            <a:r>
              <a:rPr lang="en-IN" dirty="0"/>
              <a:t>	</a:t>
            </a:r>
          </a:p>
          <a:p>
            <a:pPr>
              <a:buNone/>
            </a:pPr>
            <a:r>
              <a:rPr lang="en-IN" dirty="0"/>
              <a:t>ALTER TABLE EMP</a:t>
            </a:r>
            <a:br>
              <a:rPr lang="en-IN" dirty="0"/>
            </a:br>
            <a:r>
              <a:rPr lang="en-IN" dirty="0"/>
              <a:t>ALTER COLUMN City DROP DEFAULT;</a:t>
            </a: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1600200" y="109537"/>
            <a:ext cx="5562600" cy="576263"/>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457200" y="1219200"/>
            <a:ext cx="8229600" cy="4495800"/>
          </a:xfrm>
          <a:prstGeom prst="rect">
            <a:avLst/>
          </a:prstGeom>
          <a:noFill/>
          <a:ln w="9525">
            <a:noFill/>
            <a:miter lim="800000"/>
            <a:headEnd/>
            <a:tailEnd/>
          </a:ln>
          <a:effectLst/>
        </p:spPr>
      </p:pic>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533400" y="838200"/>
            <a:ext cx="8153400" cy="4724399"/>
          </a:xfrm>
          <a:prstGeom prst="rect">
            <a:avLst/>
          </a:prstGeom>
          <a:noFill/>
          <a:ln w="9525">
            <a:noFill/>
            <a:miter lim="800000"/>
            <a:headEnd/>
            <a:tailEnd/>
          </a:ln>
          <a:effectLst/>
        </p:spPr>
      </p:pic>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b="1" dirty="0"/>
              <a:t>FOREIGN KEY Constraint</a:t>
            </a:r>
          </a:p>
        </p:txBody>
      </p:sp>
      <p:sp>
        <p:nvSpPr>
          <p:cNvPr id="3" name="Content Placeholder 2"/>
          <p:cNvSpPr>
            <a:spLocks noGrp="1"/>
          </p:cNvSpPr>
          <p:nvPr>
            <p:ph idx="1"/>
          </p:nvPr>
        </p:nvSpPr>
        <p:spPr>
          <a:xfrm>
            <a:off x="457200" y="1341437"/>
            <a:ext cx="8229600" cy="4525963"/>
          </a:xfrm>
        </p:spPr>
        <p:txBody>
          <a:bodyPr>
            <a:normAutofit lnSpcReduction="10000"/>
          </a:bodyPr>
          <a:lstStyle/>
          <a:p>
            <a:pPr algn="just"/>
            <a:r>
              <a:rPr lang="en-IN" dirty="0"/>
              <a:t>A FOREIGN KEY is a key used </a:t>
            </a:r>
            <a:r>
              <a:rPr lang="en-IN" b="1" dirty="0"/>
              <a:t>to link</a:t>
            </a:r>
            <a:r>
              <a:rPr lang="en-IN" dirty="0"/>
              <a:t> two tables together.</a:t>
            </a:r>
          </a:p>
          <a:p>
            <a:pPr algn="just"/>
            <a:r>
              <a:rPr lang="en-IN" dirty="0"/>
              <a:t>A FOREIGN KEY is a field (or collection of fields) in one table </a:t>
            </a:r>
            <a:r>
              <a:rPr lang="en-IN" b="1" dirty="0"/>
              <a:t>that refers to the PRIMARY KEY in another table.</a:t>
            </a:r>
          </a:p>
          <a:p>
            <a:pPr algn="just"/>
            <a:r>
              <a:rPr lang="en-IN" dirty="0"/>
              <a:t>The table containing the foreign key is called the </a:t>
            </a:r>
            <a:r>
              <a:rPr lang="en-IN" b="1" dirty="0"/>
              <a:t>child table</a:t>
            </a:r>
            <a:r>
              <a:rPr lang="en-IN" dirty="0"/>
              <a:t>, and the table containing the primary key is called the </a:t>
            </a:r>
            <a:r>
              <a:rPr lang="en-IN" b="1" dirty="0"/>
              <a:t>referenced or parent table.</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p:nvPr/>
        </p:nvSpPr>
        <p:spPr>
          <a:xfrm>
            <a:off x="685800" y="2438400"/>
            <a:ext cx="1524000" cy="533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CID</a:t>
            </a:r>
            <a:endParaRPr lang="en-IN" dirty="0"/>
          </a:p>
        </p:txBody>
      </p:sp>
      <p:sp>
        <p:nvSpPr>
          <p:cNvPr id="5" name="Rectangle 4"/>
          <p:cNvSpPr/>
          <p:nvPr/>
        </p:nvSpPr>
        <p:spPr>
          <a:xfrm>
            <a:off x="2209800" y="2438400"/>
            <a:ext cx="1524000" cy="533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CNAME</a:t>
            </a:r>
            <a:endParaRPr lang="en-IN" dirty="0"/>
          </a:p>
        </p:txBody>
      </p:sp>
      <p:sp>
        <p:nvSpPr>
          <p:cNvPr id="6" name="Rectangle 5"/>
          <p:cNvSpPr/>
          <p:nvPr/>
        </p:nvSpPr>
        <p:spPr>
          <a:xfrm>
            <a:off x="3733800" y="2438400"/>
            <a:ext cx="1524000" cy="533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Address</a:t>
            </a:r>
            <a:endParaRPr lang="en-IN" dirty="0"/>
          </a:p>
        </p:txBody>
      </p:sp>
      <p:sp>
        <p:nvSpPr>
          <p:cNvPr id="7" name="TextBox 6"/>
          <p:cNvSpPr txBox="1"/>
          <p:nvPr/>
        </p:nvSpPr>
        <p:spPr>
          <a:xfrm>
            <a:off x="2057400" y="1905000"/>
            <a:ext cx="2209800" cy="381000"/>
          </a:xfrm>
          <a:prstGeom prst="rect">
            <a:avLst/>
          </a:prstGeom>
          <a:noFill/>
        </p:spPr>
        <p:txBody>
          <a:bodyPr wrap="square" rtlCol="0">
            <a:spAutoFit/>
          </a:bodyPr>
          <a:lstStyle/>
          <a:p>
            <a:r>
              <a:rPr lang="en-US" b="1" dirty="0"/>
              <a:t>CUSTOMER</a:t>
            </a:r>
            <a:endParaRPr lang="en-IN" b="1" dirty="0"/>
          </a:p>
        </p:txBody>
      </p:sp>
      <p:sp>
        <p:nvSpPr>
          <p:cNvPr id="8" name="TextBox 7"/>
          <p:cNvSpPr txBox="1"/>
          <p:nvPr/>
        </p:nvSpPr>
        <p:spPr>
          <a:xfrm>
            <a:off x="2057400" y="3276600"/>
            <a:ext cx="2209800" cy="381000"/>
          </a:xfrm>
          <a:prstGeom prst="rect">
            <a:avLst/>
          </a:prstGeom>
          <a:noFill/>
        </p:spPr>
        <p:txBody>
          <a:bodyPr wrap="square" rtlCol="0">
            <a:spAutoFit/>
          </a:bodyPr>
          <a:lstStyle/>
          <a:p>
            <a:r>
              <a:rPr lang="en-US" b="1" dirty="0"/>
              <a:t>ORDERS</a:t>
            </a:r>
            <a:endParaRPr lang="en-IN" b="1" dirty="0"/>
          </a:p>
        </p:txBody>
      </p:sp>
      <p:sp>
        <p:nvSpPr>
          <p:cNvPr id="9" name="Rectangle 8"/>
          <p:cNvSpPr/>
          <p:nvPr/>
        </p:nvSpPr>
        <p:spPr>
          <a:xfrm>
            <a:off x="685800" y="4114800"/>
            <a:ext cx="1524000" cy="533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OID</a:t>
            </a:r>
            <a:endParaRPr lang="en-IN" dirty="0"/>
          </a:p>
        </p:txBody>
      </p:sp>
      <p:sp>
        <p:nvSpPr>
          <p:cNvPr id="10" name="Rectangle 9"/>
          <p:cNvSpPr/>
          <p:nvPr/>
        </p:nvSpPr>
        <p:spPr>
          <a:xfrm>
            <a:off x="2209800" y="4114800"/>
            <a:ext cx="1524000" cy="533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QTY</a:t>
            </a:r>
            <a:endParaRPr lang="en-IN" dirty="0"/>
          </a:p>
        </p:txBody>
      </p:sp>
      <p:sp>
        <p:nvSpPr>
          <p:cNvPr id="11" name="Rectangle 10"/>
          <p:cNvSpPr/>
          <p:nvPr/>
        </p:nvSpPr>
        <p:spPr>
          <a:xfrm>
            <a:off x="3733800" y="4114800"/>
            <a:ext cx="1524000" cy="533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CID</a:t>
            </a:r>
            <a:endParaRPr lang="en-IN" dirty="0"/>
          </a:p>
        </p:txBody>
      </p:sp>
      <p:cxnSp>
        <p:nvCxnSpPr>
          <p:cNvPr id="15" name="Straight Connector 14"/>
          <p:cNvCxnSpPr>
            <a:stCxn id="11" idx="0"/>
          </p:cNvCxnSpPr>
          <p:nvPr/>
        </p:nvCxnSpPr>
        <p:spPr>
          <a:xfrm rot="5400000" flipH="1" flipV="1">
            <a:off x="4229100" y="3848100"/>
            <a:ext cx="533400" cy="1588"/>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rot="10800000">
            <a:off x="1219200" y="3581400"/>
            <a:ext cx="3276600" cy="1588"/>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rot="5400000" flipH="1" flipV="1">
            <a:off x="914400" y="32766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lnSpcReduction="10000"/>
          </a:bodyPr>
          <a:lstStyle/>
          <a:p>
            <a:pPr>
              <a:buNone/>
            </a:pPr>
            <a:r>
              <a:rPr lang="en-US" dirty="0"/>
              <a:t>CREATE TABLE Customer</a:t>
            </a:r>
          </a:p>
          <a:p>
            <a:pPr>
              <a:buNone/>
            </a:pPr>
            <a:r>
              <a:rPr lang="en-US" dirty="0"/>
              <a:t>( CID number(5) primary key,</a:t>
            </a:r>
          </a:p>
          <a:p>
            <a:pPr>
              <a:buNone/>
            </a:pPr>
            <a:r>
              <a:rPr lang="en-US" dirty="0"/>
              <a:t>   CNAME varchar2(35),</a:t>
            </a:r>
          </a:p>
          <a:p>
            <a:pPr>
              <a:buNone/>
            </a:pPr>
            <a:r>
              <a:rPr lang="en-US" dirty="0"/>
              <a:t>   Address  varchar2(30)</a:t>
            </a:r>
          </a:p>
          <a:p>
            <a:pPr>
              <a:buNone/>
            </a:pPr>
            <a:r>
              <a:rPr lang="en-US" dirty="0"/>
              <a:t>);</a:t>
            </a:r>
          </a:p>
          <a:p>
            <a:pPr>
              <a:buNone/>
            </a:pPr>
            <a:r>
              <a:rPr lang="en-US" dirty="0"/>
              <a:t>CREATE TABLE Orders</a:t>
            </a:r>
          </a:p>
          <a:p>
            <a:pPr>
              <a:buNone/>
            </a:pPr>
            <a:r>
              <a:rPr lang="en-US" dirty="0"/>
              <a:t>( OID number(5) primary key,</a:t>
            </a:r>
          </a:p>
          <a:p>
            <a:pPr>
              <a:buNone/>
            </a:pPr>
            <a:r>
              <a:rPr lang="en-US" dirty="0"/>
              <a:t>   QTY  number(3),</a:t>
            </a:r>
          </a:p>
          <a:p>
            <a:pPr>
              <a:buNone/>
            </a:pPr>
            <a:r>
              <a:rPr lang="en-US" dirty="0"/>
              <a:t>   CID  number(5) FOREIGN KEY </a:t>
            </a:r>
            <a:r>
              <a:rPr lang="en-US"/>
              <a:t>REFERENCES Customer(CID)</a:t>
            </a:r>
            <a:endParaRPr lang="en-US" dirty="0"/>
          </a:p>
          <a:p>
            <a:pPr>
              <a:buNone/>
            </a:pPr>
            <a:r>
              <a:rPr lang="en-US" dirty="0"/>
              <a:t>);</a:t>
            </a:r>
          </a:p>
          <a:p>
            <a:pPr>
              <a:buNone/>
            </a:pPr>
            <a:endParaRPr lang="en-IN"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Autofit/>
          </a:bodyPr>
          <a:lstStyle/>
          <a:p>
            <a:r>
              <a:rPr lang="en-US" sz="3600" b="1" dirty="0"/>
              <a:t>The FOREIGN KEY Constraint</a:t>
            </a:r>
            <a:endParaRPr lang="en-US" sz="3600" dirty="0"/>
          </a:p>
        </p:txBody>
      </p:sp>
      <p:pic>
        <p:nvPicPr>
          <p:cNvPr id="20482" name="Picture 2"/>
          <p:cNvPicPr>
            <a:picLocks noChangeAspect="1" noChangeArrowheads="1"/>
          </p:cNvPicPr>
          <p:nvPr/>
        </p:nvPicPr>
        <p:blipFill>
          <a:blip r:embed="rId2"/>
          <a:srcRect/>
          <a:stretch>
            <a:fillRect/>
          </a:stretch>
        </p:blipFill>
        <p:spPr bwMode="auto">
          <a:xfrm>
            <a:off x="381000" y="838200"/>
            <a:ext cx="8382000" cy="5181599"/>
          </a:xfrm>
          <a:prstGeom prst="rect">
            <a:avLst/>
          </a:prstGeom>
          <a:noFill/>
          <a:ln w="9525">
            <a:noFill/>
            <a:miter lim="800000"/>
            <a:headEnd/>
            <a:tailEnd/>
          </a:ln>
          <a:effectLst/>
        </p:spPr>
      </p:pic>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rmAutofit/>
          </a:bodyPr>
          <a:lstStyle/>
          <a:p>
            <a:r>
              <a:rPr lang="en-US" sz="3600" b="1" dirty="0"/>
              <a:t>The FOREIGN KEY Constraint</a:t>
            </a:r>
            <a:endParaRPr lang="en-US" sz="3600" dirty="0"/>
          </a:p>
        </p:txBody>
      </p:sp>
      <p:sp>
        <p:nvSpPr>
          <p:cNvPr id="3" name="Content Placeholder 2"/>
          <p:cNvSpPr>
            <a:spLocks noGrp="1"/>
          </p:cNvSpPr>
          <p:nvPr>
            <p:ph idx="1"/>
          </p:nvPr>
        </p:nvSpPr>
        <p:spPr>
          <a:xfrm>
            <a:off x="457200" y="1066800"/>
            <a:ext cx="8229600" cy="838200"/>
          </a:xfrm>
        </p:spPr>
        <p:txBody>
          <a:bodyPr>
            <a:normAutofit fontScale="92500" lnSpcReduction="20000"/>
          </a:bodyPr>
          <a:lstStyle/>
          <a:p>
            <a:pPr>
              <a:buNone/>
            </a:pPr>
            <a:r>
              <a:rPr lang="en-US" b="1" dirty="0"/>
              <a:t>Defined at either the table level or the column level:</a:t>
            </a:r>
          </a:p>
          <a:p>
            <a:pPr>
              <a:buNone/>
            </a:pPr>
            <a:endParaRPr lang="en-US" dirty="0"/>
          </a:p>
        </p:txBody>
      </p:sp>
      <p:pic>
        <p:nvPicPr>
          <p:cNvPr id="21506" name="Picture 2"/>
          <p:cNvPicPr>
            <a:picLocks noChangeAspect="1" noChangeArrowheads="1"/>
          </p:cNvPicPr>
          <p:nvPr/>
        </p:nvPicPr>
        <p:blipFill>
          <a:blip r:embed="rId2"/>
          <a:srcRect/>
          <a:stretch>
            <a:fillRect/>
          </a:stretch>
        </p:blipFill>
        <p:spPr bwMode="auto">
          <a:xfrm>
            <a:off x="304801" y="1981200"/>
            <a:ext cx="8382000" cy="40386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FF"/>
                </a:solidFill>
              </a:rPr>
              <a:t>The ALTER TABLE Statement</a:t>
            </a:r>
            <a:endParaRPr lang="en-US" dirty="0">
              <a:solidFill>
                <a:srgbClr val="0000FF"/>
              </a:solidFill>
            </a:endParaRPr>
          </a:p>
        </p:txBody>
      </p:sp>
      <p:sp>
        <p:nvSpPr>
          <p:cNvPr id="3" name="Content Placeholder 2"/>
          <p:cNvSpPr>
            <a:spLocks noGrp="1"/>
          </p:cNvSpPr>
          <p:nvPr>
            <p:ph idx="1"/>
          </p:nvPr>
        </p:nvSpPr>
        <p:spPr/>
        <p:txBody>
          <a:bodyPr/>
          <a:lstStyle/>
          <a:p>
            <a:pPr>
              <a:buNone/>
            </a:pPr>
            <a:r>
              <a:rPr lang="en-US" b="1" dirty="0"/>
              <a:t>Use the ALTER TABLE statement to:</a:t>
            </a:r>
          </a:p>
          <a:p>
            <a:r>
              <a:rPr lang="en-US" dirty="0"/>
              <a:t>Add a new column</a:t>
            </a:r>
          </a:p>
          <a:p>
            <a:r>
              <a:rPr lang="en-US" dirty="0"/>
              <a:t>Modify an existing column</a:t>
            </a:r>
          </a:p>
          <a:p>
            <a:r>
              <a:rPr lang="en-US" dirty="0"/>
              <a:t>Define a default value for the new column</a:t>
            </a:r>
          </a:p>
          <a:p>
            <a:r>
              <a:rPr lang="en-US" dirty="0"/>
              <a:t>Drop a column</a:t>
            </a:r>
          </a:p>
          <a:p>
            <a:endParaRPr lang="en-US" dirty="0"/>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04800" y="533400"/>
            <a:ext cx="8458199" cy="5334000"/>
          </a:xfrm>
          <a:prstGeom prst="rect">
            <a:avLst/>
          </a:prstGeom>
          <a:noFill/>
          <a:ln w="9525">
            <a:noFill/>
            <a:miter lim="800000"/>
            <a:headEnd/>
            <a:tailEnd/>
          </a:ln>
          <a:effectLst/>
        </p:spPr>
      </p:pic>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762000" y="685800"/>
            <a:ext cx="7924800" cy="4724400"/>
          </a:xfrm>
          <a:prstGeom prst="rect">
            <a:avLst/>
          </a:prstGeom>
          <a:noFill/>
          <a:ln w="9525">
            <a:noFill/>
            <a:miter lim="800000"/>
            <a:headEnd/>
            <a:tailEnd/>
          </a:ln>
          <a:effectLst/>
        </p:spPr>
      </p:pic>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381000" y="685800"/>
            <a:ext cx="8229600" cy="5029200"/>
          </a:xfrm>
          <a:prstGeom prst="rect">
            <a:avLst/>
          </a:prstGeom>
          <a:noFill/>
          <a:ln w="9525">
            <a:noFill/>
            <a:miter lim="800000"/>
            <a:headEnd/>
            <a:tailEnd/>
          </a:ln>
          <a:effectLst/>
        </p:spPr>
      </p:pic>
    </p:spTree>
  </p:cSld>
  <p:clrMapOvr>
    <a:masterClrMapping/>
  </p:clrMapOvr>
  <p:transition/>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990601" y="304800"/>
            <a:ext cx="7315200" cy="40386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609600" y="4495800"/>
            <a:ext cx="8153400" cy="1524000"/>
          </a:xfrm>
          <a:prstGeom prst="rect">
            <a:avLst/>
          </a:prstGeom>
          <a:noFill/>
          <a:ln w="9525">
            <a:noFill/>
            <a:miter lim="800000"/>
            <a:headEnd/>
            <a:tailEnd/>
          </a:ln>
          <a:effectLst/>
        </p:spPr>
      </p:pic>
    </p:spTree>
  </p:cSld>
  <p:clrMapOvr>
    <a:masterClrMapping/>
  </p:clrMapOvr>
  <p:transition/>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533400" y="533400"/>
            <a:ext cx="8229599" cy="5638800"/>
          </a:xfrm>
          <a:prstGeom prst="rect">
            <a:avLst/>
          </a:prstGeom>
          <a:noFill/>
          <a:ln w="9525">
            <a:noFill/>
            <a:miter lim="800000"/>
            <a:headEnd/>
            <a:tailEnd/>
          </a:ln>
          <a:effectLst/>
        </p:spPr>
      </p:pic>
    </p:spTree>
  </p:cSld>
  <p:clrMapOvr>
    <a:masterClrMapping/>
  </p:clrMapOvr>
  <p:transition/>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533400" y="304800"/>
            <a:ext cx="8077200" cy="5257800"/>
          </a:xfrm>
          <a:prstGeom prst="rect">
            <a:avLst/>
          </a:prstGeom>
          <a:noFill/>
          <a:ln w="9525">
            <a:noFill/>
            <a:miter lim="800000"/>
            <a:headEnd/>
            <a:tailEnd/>
          </a:ln>
          <a:effectLst/>
        </p:spPr>
      </p:pic>
    </p:spTree>
  </p:cSld>
  <p:clrMapOvr>
    <a:masterClrMapping/>
  </p:clrMapOvr>
  <p:transition/>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457200" y="533400"/>
            <a:ext cx="8153400" cy="5181599"/>
          </a:xfrm>
          <a:prstGeom prst="rect">
            <a:avLst/>
          </a:prstGeom>
          <a:noFill/>
          <a:ln w="9525">
            <a:noFill/>
            <a:miter lim="800000"/>
            <a:headEnd/>
            <a:tailEnd/>
          </a:ln>
          <a:effectLst/>
        </p:spPr>
      </p:pic>
    </p:spTree>
  </p:cSld>
  <p:clrMapOvr>
    <a:masterClrMapping/>
  </p:clrMapOvr>
  <p:transition/>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533400" y="381000"/>
            <a:ext cx="8153400" cy="5486400"/>
          </a:xfrm>
          <a:prstGeom prst="rect">
            <a:avLst/>
          </a:prstGeom>
          <a:noFill/>
          <a:ln w="9525">
            <a:noFill/>
            <a:miter lim="800000"/>
            <a:headEnd/>
            <a:tailEnd/>
          </a:ln>
          <a:effectLst/>
        </p:spPr>
      </p:pic>
    </p:spTree>
  </p:cSld>
  <p:clrMapOvr>
    <a:masterClrMapping/>
  </p:clrMapOvr>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533400" y="685800"/>
            <a:ext cx="8229600" cy="4800600"/>
          </a:xfrm>
          <a:prstGeom prst="rect">
            <a:avLst/>
          </a:prstGeom>
          <a:noFill/>
          <a:ln w="9525">
            <a:noFill/>
            <a:miter lim="800000"/>
            <a:headEnd/>
            <a:tailEnd/>
          </a:ln>
          <a:effectLst/>
        </p:spPr>
      </p:pic>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304800" y="1066801"/>
            <a:ext cx="8001000" cy="38862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FF"/>
                </a:solidFill>
              </a:rPr>
              <a:t>The ALTER TABLE Statement</a:t>
            </a:r>
            <a:endParaRPr lang="en-US" dirty="0">
              <a:solidFill>
                <a:srgbClr val="0000FF"/>
              </a:solidFill>
            </a:endParaRPr>
          </a:p>
        </p:txBody>
      </p:sp>
      <p:sp>
        <p:nvSpPr>
          <p:cNvPr id="3" name="Content Placeholder 2"/>
          <p:cNvSpPr>
            <a:spLocks noGrp="1"/>
          </p:cNvSpPr>
          <p:nvPr>
            <p:ph idx="1"/>
          </p:nvPr>
        </p:nvSpPr>
        <p:spPr/>
        <p:txBody>
          <a:bodyPr/>
          <a:lstStyle/>
          <a:p>
            <a:pPr>
              <a:buNone/>
            </a:pPr>
            <a:r>
              <a:rPr lang="en-US" b="1" dirty="0">
                <a:solidFill>
                  <a:srgbClr val="FF0000"/>
                </a:solidFill>
              </a:rPr>
              <a:t>Adding New Columns –</a:t>
            </a:r>
          </a:p>
          <a:p>
            <a:pPr>
              <a:buNone/>
            </a:pPr>
            <a:r>
              <a:rPr lang="en-US" dirty="0"/>
              <a:t>Syntax – </a:t>
            </a:r>
            <a:r>
              <a:rPr lang="en-US" sz="2700" dirty="0"/>
              <a:t>ALTER TABLE  </a:t>
            </a:r>
            <a:r>
              <a:rPr lang="en-US" sz="2700" dirty="0" err="1"/>
              <a:t>Tablename</a:t>
            </a:r>
            <a:endParaRPr lang="en-US" sz="2700" dirty="0"/>
          </a:p>
          <a:p>
            <a:pPr>
              <a:buNone/>
            </a:pPr>
            <a:r>
              <a:rPr lang="en-US" sz="2700" dirty="0"/>
              <a:t>		  ADD ( </a:t>
            </a:r>
            <a:r>
              <a:rPr lang="en-US" sz="2700" dirty="0" err="1"/>
              <a:t>NewColumnName</a:t>
            </a:r>
            <a:r>
              <a:rPr lang="en-US" sz="2700" dirty="0"/>
              <a:t>  </a:t>
            </a:r>
            <a:r>
              <a:rPr lang="en-US" sz="2700" dirty="0" err="1"/>
              <a:t>Datatype</a:t>
            </a:r>
            <a:r>
              <a:rPr lang="en-US" sz="2700" dirty="0"/>
              <a:t>(size),</a:t>
            </a:r>
          </a:p>
          <a:p>
            <a:pPr>
              <a:buNone/>
            </a:pPr>
            <a:r>
              <a:rPr lang="en-US" sz="2700" dirty="0"/>
              <a:t>			</a:t>
            </a:r>
            <a:r>
              <a:rPr lang="en-US" sz="2700" dirty="0" err="1"/>
              <a:t>NewColumnName</a:t>
            </a:r>
            <a:r>
              <a:rPr lang="en-US" sz="2700" dirty="0"/>
              <a:t>    </a:t>
            </a:r>
            <a:r>
              <a:rPr lang="en-US" sz="2700" dirty="0" err="1"/>
              <a:t>Datatype</a:t>
            </a:r>
            <a:r>
              <a:rPr lang="en-US" sz="2700" dirty="0"/>
              <a:t>(size));</a:t>
            </a:r>
          </a:p>
          <a:p>
            <a:pPr>
              <a:buNone/>
            </a:pPr>
            <a:r>
              <a:rPr lang="en-US" sz="2700" dirty="0"/>
              <a:t>Ex-  Add a field named branch to the newly created table student.</a:t>
            </a:r>
          </a:p>
          <a:p>
            <a:pPr>
              <a:buNone/>
            </a:pPr>
            <a:r>
              <a:rPr lang="en-US" sz="2700" dirty="0"/>
              <a:t>ALTER TABLE student</a:t>
            </a:r>
          </a:p>
          <a:p>
            <a:pPr>
              <a:buNone/>
            </a:pPr>
            <a:r>
              <a:rPr lang="en-US" sz="2700" dirty="0"/>
              <a:t> ADD (branch    varchar2 (10));</a:t>
            </a:r>
          </a:p>
          <a:p>
            <a:pPr>
              <a:buNone/>
            </a:pPr>
            <a:endParaRPr lang="en-US" sz="2700" dirty="0"/>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838200" y="304800"/>
            <a:ext cx="7391400" cy="28194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685800" y="3581400"/>
            <a:ext cx="7772400" cy="1981200"/>
          </a:xfrm>
          <a:prstGeom prst="rect">
            <a:avLst/>
          </a:prstGeom>
          <a:noFill/>
          <a:ln w="9525">
            <a:noFill/>
            <a:miter lim="800000"/>
            <a:headEnd/>
            <a:tailEnd/>
          </a:ln>
          <a:effectLst/>
        </p:spPr>
      </p:pic>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a:t>Dropping a Constraint</a:t>
            </a:r>
            <a:endParaRPr lang="en-US" dirty="0"/>
          </a:p>
        </p:txBody>
      </p:sp>
      <p:sp>
        <p:nvSpPr>
          <p:cNvPr id="3" name="Content Placeholder 2"/>
          <p:cNvSpPr>
            <a:spLocks noGrp="1"/>
          </p:cNvSpPr>
          <p:nvPr>
            <p:ph idx="1"/>
          </p:nvPr>
        </p:nvSpPr>
        <p:spPr>
          <a:xfrm>
            <a:off x="304800" y="990601"/>
            <a:ext cx="8534400" cy="609599"/>
          </a:xfrm>
        </p:spPr>
        <p:txBody>
          <a:bodyPr/>
          <a:lstStyle/>
          <a:p>
            <a:r>
              <a:rPr lang="en-US" sz="2500" b="1" dirty="0"/>
              <a:t>Remove the manager constraint from the EMPLOYEES table.</a:t>
            </a:r>
          </a:p>
        </p:txBody>
      </p:sp>
      <p:pic>
        <p:nvPicPr>
          <p:cNvPr id="1026" name="Picture 2"/>
          <p:cNvPicPr>
            <a:picLocks noChangeAspect="1" noChangeArrowheads="1"/>
          </p:cNvPicPr>
          <p:nvPr/>
        </p:nvPicPr>
        <p:blipFill>
          <a:blip r:embed="rId2"/>
          <a:srcRect/>
          <a:stretch>
            <a:fillRect/>
          </a:stretch>
        </p:blipFill>
        <p:spPr bwMode="auto">
          <a:xfrm>
            <a:off x="609600" y="1628775"/>
            <a:ext cx="7619999" cy="1114425"/>
          </a:xfrm>
          <a:prstGeom prst="rect">
            <a:avLst/>
          </a:prstGeom>
          <a:noFill/>
          <a:ln w="9525">
            <a:noFill/>
            <a:miter lim="800000"/>
            <a:headEnd/>
            <a:tailEnd/>
          </a:ln>
          <a:effectLst/>
        </p:spPr>
      </p:pic>
      <p:sp>
        <p:nvSpPr>
          <p:cNvPr id="5" name="Rectangle 4"/>
          <p:cNvSpPr/>
          <p:nvPr/>
        </p:nvSpPr>
        <p:spPr>
          <a:xfrm>
            <a:off x="533400" y="2743200"/>
            <a:ext cx="7467600" cy="1631216"/>
          </a:xfrm>
          <a:prstGeom prst="rect">
            <a:avLst/>
          </a:prstGeom>
        </p:spPr>
        <p:txBody>
          <a:bodyPr wrap="square">
            <a:spAutoFit/>
          </a:bodyPr>
          <a:lstStyle/>
          <a:p>
            <a:r>
              <a:rPr lang="en-US" sz="2500" b="1" dirty="0"/>
              <a:t>Remove the PRIMARY KEY constraint on the DEPARTMENTS table and drop the associated FOREIGN KEY constraint on the EMPLOYEES.DEPARTMENT_ID column.</a:t>
            </a:r>
          </a:p>
        </p:txBody>
      </p:sp>
      <p:pic>
        <p:nvPicPr>
          <p:cNvPr id="1027" name="Picture 3"/>
          <p:cNvPicPr>
            <a:picLocks noChangeAspect="1" noChangeArrowheads="1"/>
          </p:cNvPicPr>
          <p:nvPr/>
        </p:nvPicPr>
        <p:blipFill>
          <a:blip r:embed="rId3"/>
          <a:srcRect/>
          <a:stretch>
            <a:fillRect/>
          </a:stretch>
        </p:blipFill>
        <p:spPr bwMode="auto">
          <a:xfrm>
            <a:off x="457200" y="4419600"/>
            <a:ext cx="7772400" cy="1219200"/>
          </a:xfrm>
          <a:prstGeom prst="rect">
            <a:avLst/>
          </a:prstGeom>
          <a:noFill/>
          <a:ln w="9525">
            <a:noFill/>
            <a:miter lim="800000"/>
            <a:headEnd/>
            <a:tailEnd/>
          </a:ln>
          <a:effectLst/>
        </p:spPr>
      </p:pic>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b="1" dirty="0"/>
              <a:t>Disabling Constraints</a:t>
            </a:r>
            <a:endParaRPr lang="en-US" sz="3600" dirty="0"/>
          </a:p>
        </p:txBody>
      </p:sp>
      <p:sp>
        <p:nvSpPr>
          <p:cNvPr id="3" name="Content Placeholder 2"/>
          <p:cNvSpPr>
            <a:spLocks noGrp="1"/>
          </p:cNvSpPr>
          <p:nvPr>
            <p:ph idx="1"/>
          </p:nvPr>
        </p:nvSpPr>
        <p:spPr>
          <a:xfrm>
            <a:off x="457200" y="1143000"/>
            <a:ext cx="8229600" cy="2743200"/>
          </a:xfrm>
        </p:spPr>
        <p:txBody>
          <a:bodyPr/>
          <a:lstStyle/>
          <a:p>
            <a:pPr algn="just"/>
            <a:r>
              <a:rPr lang="en-US" b="1" dirty="0"/>
              <a:t>Execute the DISABLE clause of the ALTER TABLE statement to deactivate an integrity constraint.</a:t>
            </a:r>
          </a:p>
          <a:p>
            <a:pPr algn="just">
              <a:buNone/>
            </a:pPr>
            <a:r>
              <a:rPr lang="en-US" dirty="0"/>
              <a:t>• </a:t>
            </a:r>
            <a:r>
              <a:rPr lang="en-US" b="1" dirty="0"/>
              <a:t>Apply the CASCADE option to disable dependent integrity constraints.</a:t>
            </a:r>
          </a:p>
          <a:p>
            <a:pPr>
              <a:buNone/>
            </a:pPr>
            <a:endParaRPr lang="en-US" dirty="0"/>
          </a:p>
        </p:txBody>
      </p:sp>
      <p:pic>
        <p:nvPicPr>
          <p:cNvPr id="13314" name="Picture 2"/>
          <p:cNvPicPr>
            <a:picLocks noChangeAspect="1" noChangeArrowheads="1"/>
          </p:cNvPicPr>
          <p:nvPr/>
        </p:nvPicPr>
        <p:blipFill>
          <a:blip r:embed="rId2"/>
          <a:srcRect/>
          <a:stretch>
            <a:fillRect/>
          </a:stretch>
        </p:blipFill>
        <p:spPr bwMode="auto">
          <a:xfrm>
            <a:off x="762000" y="4114801"/>
            <a:ext cx="7772399" cy="1447800"/>
          </a:xfrm>
          <a:prstGeom prst="rect">
            <a:avLst/>
          </a:prstGeom>
          <a:noFill/>
          <a:ln w="9525">
            <a:noFill/>
            <a:miter lim="800000"/>
            <a:headEnd/>
            <a:tailEnd/>
          </a:ln>
          <a:effectLst/>
        </p:spPr>
      </p:pic>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Enabling Constraints</a:t>
            </a:r>
            <a:endParaRPr lang="en-US" dirty="0"/>
          </a:p>
        </p:txBody>
      </p:sp>
      <p:sp>
        <p:nvSpPr>
          <p:cNvPr id="3" name="Content Placeholder 2"/>
          <p:cNvSpPr>
            <a:spLocks noGrp="1"/>
          </p:cNvSpPr>
          <p:nvPr>
            <p:ph idx="1"/>
          </p:nvPr>
        </p:nvSpPr>
        <p:spPr>
          <a:xfrm>
            <a:off x="457200" y="990600"/>
            <a:ext cx="8229600" cy="1371600"/>
          </a:xfrm>
        </p:spPr>
        <p:txBody>
          <a:bodyPr>
            <a:normAutofit fontScale="92500" lnSpcReduction="10000"/>
          </a:bodyPr>
          <a:lstStyle/>
          <a:p>
            <a:pPr algn="just"/>
            <a:r>
              <a:rPr lang="en-US" b="1" dirty="0"/>
              <a:t>Activate an integrity constraint currently disabled in the table definition by using the ENABLE clause.</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609600" y="2590800"/>
            <a:ext cx="7848600" cy="1371600"/>
          </a:xfrm>
          <a:prstGeom prst="rect">
            <a:avLst/>
          </a:prstGeom>
          <a:noFill/>
          <a:ln w="9525">
            <a:noFill/>
            <a:miter lim="800000"/>
            <a:headEnd/>
            <a:tailEnd/>
          </a:ln>
          <a:effectLst/>
        </p:spPr>
      </p:pic>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Viewing Constraints</a:t>
            </a:r>
            <a:endParaRPr lang="en-US" dirty="0"/>
          </a:p>
        </p:txBody>
      </p:sp>
      <p:sp>
        <p:nvSpPr>
          <p:cNvPr id="3" name="Content Placeholder 2"/>
          <p:cNvSpPr>
            <a:spLocks noGrp="1"/>
          </p:cNvSpPr>
          <p:nvPr>
            <p:ph idx="1"/>
          </p:nvPr>
        </p:nvSpPr>
        <p:spPr>
          <a:xfrm>
            <a:off x="457200" y="990600"/>
            <a:ext cx="8229600" cy="1066800"/>
          </a:xfrm>
        </p:spPr>
        <p:txBody>
          <a:bodyPr/>
          <a:lstStyle/>
          <a:p>
            <a:r>
              <a:rPr lang="en-US" b="1" dirty="0"/>
              <a:t>Query the USER_CONSTRAINTS table to view all constraint definitions and names.</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685800" y="2190750"/>
            <a:ext cx="7848600" cy="3829050"/>
          </a:xfrm>
          <a:prstGeom prst="rect">
            <a:avLst/>
          </a:prstGeom>
          <a:noFill/>
          <a:ln w="9525">
            <a:noFill/>
            <a:miter lim="800000"/>
            <a:headEnd/>
            <a:tailEnd/>
          </a:ln>
          <a:effectLst/>
        </p:spPr>
      </p:pic>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Viewing the Columns Associated with</a:t>
            </a:r>
            <a:br>
              <a:rPr lang="en-US" b="1" dirty="0"/>
            </a:br>
            <a:r>
              <a:rPr lang="en-US" b="1" dirty="0"/>
              <a:t>Constraints</a:t>
            </a:r>
            <a:endParaRPr lang="en-US" dirty="0"/>
          </a:p>
        </p:txBody>
      </p:sp>
      <p:sp>
        <p:nvSpPr>
          <p:cNvPr id="3" name="Content Placeholder 2"/>
          <p:cNvSpPr>
            <a:spLocks noGrp="1"/>
          </p:cNvSpPr>
          <p:nvPr>
            <p:ph idx="1"/>
          </p:nvPr>
        </p:nvSpPr>
        <p:spPr>
          <a:xfrm>
            <a:off x="457200" y="1600201"/>
            <a:ext cx="8229600" cy="1066800"/>
          </a:xfrm>
        </p:spPr>
        <p:txBody>
          <a:bodyPr/>
          <a:lstStyle/>
          <a:p>
            <a:pPr>
              <a:buNone/>
            </a:pPr>
            <a:r>
              <a:rPr lang="en-US" sz="2700" b="1" dirty="0"/>
              <a:t>View the columns associated with the constraint names in the USER_CONS_COLUMNS view.</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533400" y="2514601"/>
            <a:ext cx="7848600" cy="3352799"/>
          </a:xfrm>
          <a:prstGeom prst="rect">
            <a:avLst/>
          </a:prstGeom>
          <a:noFill/>
          <a:ln w="9525">
            <a:noFill/>
            <a:miter lim="800000"/>
            <a:headEnd/>
            <a:tailEnd/>
          </a:ln>
          <a:effectLst/>
        </p:spPr>
      </p:pic>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600" b="1" dirty="0"/>
              <a:t>Use of ON DELETE CASCADE</a:t>
            </a:r>
          </a:p>
        </p:txBody>
      </p:sp>
      <p:sp>
        <p:nvSpPr>
          <p:cNvPr id="3" name="Content Placeholder 2"/>
          <p:cNvSpPr>
            <a:spLocks noGrp="1"/>
          </p:cNvSpPr>
          <p:nvPr>
            <p:ph idx="1"/>
          </p:nvPr>
        </p:nvSpPr>
        <p:spPr>
          <a:xfrm>
            <a:off x="457200" y="1066800"/>
            <a:ext cx="8229600" cy="4572000"/>
          </a:xfrm>
        </p:spPr>
        <p:txBody>
          <a:bodyPr>
            <a:normAutofit fontScale="85000" lnSpcReduction="20000"/>
          </a:bodyPr>
          <a:lstStyle/>
          <a:p>
            <a:pPr algn="just"/>
            <a:r>
              <a:rPr lang="en-US" b="1" dirty="0"/>
              <a:t>ON DELETE CASCADE: Deletes the dependent rows in the child table when a row in the parent table is deleted.</a:t>
            </a:r>
          </a:p>
          <a:p>
            <a:pPr algn="just"/>
            <a:endParaRPr lang="en-US" b="1" dirty="0"/>
          </a:p>
          <a:p>
            <a:pPr algn="just">
              <a:buNone/>
            </a:pPr>
            <a:r>
              <a:rPr lang="en-US" b="1" dirty="0"/>
              <a:t>CREATE TABLE EMP_DEPNDENT</a:t>
            </a:r>
          </a:p>
          <a:p>
            <a:pPr algn="just">
              <a:buNone/>
            </a:pPr>
            <a:r>
              <a:rPr lang="en-US" b="1" dirty="0"/>
              <a:t>(</a:t>
            </a:r>
          </a:p>
          <a:p>
            <a:pPr algn="just">
              <a:buNone/>
            </a:pPr>
            <a:r>
              <a:rPr lang="en-US" b="1" dirty="0"/>
              <a:t>EMPNO NUMBER(5) REFERENCES EMP(EMPID) ON DELETE CASCADE,</a:t>
            </a:r>
          </a:p>
          <a:p>
            <a:pPr algn="just">
              <a:buNone/>
            </a:pPr>
            <a:r>
              <a:rPr lang="en-US" b="1" dirty="0"/>
              <a:t>DNAME VARCHAR2(15),</a:t>
            </a:r>
          </a:p>
          <a:p>
            <a:pPr algn="just">
              <a:buNone/>
            </a:pPr>
            <a:r>
              <a:rPr lang="en-US" b="1" dirty="0"/>
              <a:t>GENDER CHAR(1)</a:t>
            </a:r>
          </a:p>
          <a:p>
            <a:pPr>
              <a:buNone/>
            </a:pPr>
            <a:r>
              <a:rPr lang="en-US" dirty="0"/>
              <a:t>)</a:t>
            </a: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7838"/>
            <a:ext cx="8229600" cy="639762"/>
          </a:xfrm>
        </p:spPr>
        <p:txBody>
          <a:bodyPr>
            <a:noAutofit/>
          </a:bodyPr>
          <a:lstStyle/>
          <a:p>
            <a:r>
              <a:rPr lang="en-US" sz="3600" b="1" dirty="0"/>
              <a:t>Relational Algebra Operations</a:t>
            </a: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600" b="1" dirty="0"/>
              <a:t>The UNION Operator</a:t>
            </a:r>
            <a:endParaRPr lang="en-US" sz="3600" dirty="0"/>
          </a:p>
        </p:txBody>
      </p:sp>
      <p:pic>
        <p:nvPicPr>
          <p:cNvPr id="1026" name="Picture 2"/>
          <p:cNvPicPr>
            <a:picLocks noGrp="1" noChangeAspect="1" noChangeArrowheads="1"/>
          </p:cNvPicPr>
          <p:nvPr>
            <p:ph idx="1"/>
          </p:nvPr>
        </p:nvPicPr>
        <p:blipFill>
          <a:blip r:embed="rId2"/>
          <a:srcRect/>
          <a:stretch>
            <a:fillRect/>
          </a:stretch>
        </p:blipFill>
        <p:spPr bwMode="auto">
          <a:xfrm>
            <a:off x="304800" y="1143000"/>
            <a:ext cx="8458199" cy="4267199"/>
          </a:xfrm>
          <a:prstGeom prst="rect">
            <a:avLst/>
          </a:prstGeom>
          <a:noFill/>
          <a:ln w="9525">
            <a:noFill/>
            <a:miter lim="800000"/>
            <a:headEnd/>
            <a:tailEnd/>
          </a:ln>
          <a:effectLst/>
        </p:spPr>
      </p:pic>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3600" b="1" dirty="0"/>
              <a:t>Use of UNION Operator</a:t>
            </a:r>
          </a:p>
        </p:txBody>
      </p:sp>
      <p:pic>
        <p:nvPicPr>
          <p:cNvPr id="2050" name="Picture 2"/>
          <p:cNvPicPr>
            <a:picLocks noGrp="1" noChangeAspect="1" noChangeArrowheads="1"/>
          </p:cNvPicPr>
          <p:nvPr>
            <p:ph idx="1"/>
          </p:nvPr>
        </p:nvPicPr>
        <p:blipFill>
          <a:blip r:embed="rId2"/>
          <a:srcRect/>
          <a:stretch>
            <a:fillRect/>
          </a:stretch>
        </p:blipFill>
        <p:spPr bwMode="auto">
          <a:xfrm>
            <a:off x="533400" y="838200"/>
            <a:ext cx="7543800" cy="3948906"/>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ALTER TABLE Statement</a:t>
            </a:r>
            <a:endParaRPr lang="en-US" dirty="0"/>
          </a:p>
        </p:txBody>
      </p:sp>
      <p:sp>
        <p:nvSpPr>
          <p:cNvPr id="3" name="Content Placeholder 2"/>
          <p:cNvSpPr>
            <a:spLocks noGrp="1"/>
          </p:cNvSpPr>
          <p:nvPr>
            <p:ph idx="1"/>
          </p:nvPr>
        </p:nvSpPr>
        <p:spPr/>
        <p:txBody>
          <a:bodyPr/>
          <a:lstStyle/>
          <a:p>
            <a:pPr>
              <a:buNone/>
            </a:pPr>
            <a:r>
              <a:rPr lang="en-US" b="1" dirty="0" err="1">
                <a:solidFill>
                  <a:srgbClr val="FF0000"/>
                </a:solidFill>
              </a:rPr>
              <a:t>Droping</a:t>
            </a:r>
            <a:r>
              <a:rPr lang="en-US" b="1" dirty="0">
                <a:solidFill>
                  <a:srgbClr val="FF0000"/>
                </a:solidFill>
              </a:rPr>
              <a:t> a Column from a table –</a:t>
            </a:r>
          </a:p>
          <a:p>
            <a:pPr>
              <a:buNone/>
            </a:pPr>
            <a:r>
              <a:rPr lang="en-US" dirty="0"/>
              <a:t>Syntax – </a:t>
            </a:r>
            <a:r>
              <a:rPr lang="en-US" sz="2700" dirty="0"/>
              <a:t>ALTER TABLE  </a:t>
            </a:r>
            <a:r>
              <a:rPr lang="en-US" sz="2700" dirty="0" err="1"/>
              <a:t>Tablename</a:t>
            </a:r>
            <a:endParaRPr lang="en-US" sz="2700" dirty="0"/>
          </a:p>
          <a:p>
            <a:pPr>
              <a:buNone/>
            </a:pPr>
            <a:r>
              <a:rPr lang="en-US" sz="2700" dirty="0"/>
              <a:t>		       DROP COLUMN </a:t>
            </a:r>
            <a:r>
              <a:rPr lang="en-US" sz="2700" dirty="0" err="1"/>
              <a:t>columnname</a:t>
            </a:r>
            <a:r>
              <a:rPr lang="en-US" sz="2700" dirty="0"/>
              <a:t>;</a:t>
            </a:r>
          </a:p>
          <a:p>
            <a:pPr>
              <a:buNone/>
            </a:pPr>
            <a:r>
              <a:rPr lang="en-US" sz="2700" dirty="0"/>
              <a:t>Ex-  Drop branch field from student table</a:t>
            </a:r>
          </a:p>
          <a:p>
            <a:pPr>
              <a:buNone/>
            </a:pPr>
            <a:r>
              <a:rPr lang="en-US" sz="2700" dirty="0"/>
              <a:t>ALTER TABLE student</a:t>
            </a:r>
          </a:p>
          <a:p>
            <a:pPr>
              <a:buNone/>
            </a:pPr>
            <a:r>
              <a:rPr lang="en-US" sz="2700" dirty="0"/>
              <a:t> DROP COLUMN branch;</a:t>
            </a:r>
          </a:p>
          <a:p>
            <a:pPr>
              <a:buNone/>
            </a:pPr>
            <a:endParaRPr lang="en-US" sz="2700" dirty="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563562"/>
          </a:xfrm>
        </p:spPr>
        <p:txBody>
          <a:bodyPr>
            <a:noAutofit/>
          </a:bodyPr>
          <a:lstStyle/>
          <a:p>
            <a:r>
              <a:rPr lang="en-US" sz="3600" b="1" dirty="0"/>
              <a:t>UNION Cont..</a:t>
            </a:r>
          </a:p>
        </p:txBody>
      </p:sp>
      <p:pic>
        <p:nvPicPr>
          <p:cNvPr id="3074" name="Picture 2"/>
          <p:cNvPicPr>
            <a:picLocks noGrp="1" noChangeAspect="1" noChangeArrowheads="1"/>
          </p:cNvPicPr>
          <p:nvPr>
            <p:ph idx="1"/>
          </p:nvPr>
        </p:nvPicPr>
        <p:blipFill>
          <a:blip r:embed="rId2"/>
          <a:srcRect/>
          <a:stretch>
            <a:fillRect/>
          </a:stretch>
        </p:blipFill>
        <p:spPr bwMode="auto">
          <a:xfrm>
            <a:off x="359979" y="762000"/>
            <a:ext cx="8174421" cy="4648200"/>
          </a:xfrm>
          <a:prstGeom prst="rect">
            <a:avLst/>
          </a:prstGeom>
          <a:noFill/>
          <a:ln w="9525">
            <a:noFill/>
            <a:miter lim="800000"/>
            <a:headEnd/>
            <a:tailEnd/>
          </a:ln>
          <a:effectLst/>
        </p:spPr>
      </p:pic>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b="1" dirty="0"/>
              <a:t>The UNION ALL Operator</a:t>
            </a:r>
            <a:endParaRPr lang="en-US" sz="3600" dirty="0"/>
          </a:p>
        </p:txBody>
      </p:sp>
      <p:pic>
        <p:nvPicPr>
          <p:cNvPr id="4098" name="Picture 2"/>
          <p:cNvPicPr>
            <a:picLocks noGrp="1" noChangeAspect="1" noChangeArrowheads="1"/>
          </p:cNvPicPr>
          <p:nvPr>
            <p:ph idx="1"/>
          </p:nvPr>
        </p:nvPicPr>
        <p:blipFill>
          <a:blip r:embed="rId2"/>
          <a:srcRect/>
          <a:stretch>
            <a:fillRect/>
          </a:stretch>
        </p:blipFill>
        <p:spPr bwMode="auto">
          <a:xfrm>
            <a:off x="457200" y="914400"/>
            <a:ext cx="8305800" cy="5029200"/>
          </a:xfrm>
          <a:prstGeom prst="rect">
            <a:avLst/>
          </a:prstGeom>
          <a:noFill/>
          <a:ln w="9525">
            <a:noFill/>
            <a:miter lim="800000"/>
            <a:headEnd/>
            <a:tailEnd/>
          </a:ln>
          <a:effectLst/>
        </p:spPr>
      </p:pic>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a:t>Use of UNION ALL</a:t>
            </a:r>
          </a:p>
        </p:txBody>
      </p:sp>
      <p:sp>
        <p:nvSpPr>
          <p:cNvPr id="5" name="TextBox 4"/>
          <p:cNvSpPr txBox="1"/>
          <p:nvPr/>
        </p:nvSpPr>
        <p:spPr>
          <a:xfrm>
            <a:off x="457200" y="1616095"/>
            <a:ext cx="7467600" cy="1508105"/>
          </a:xfrm>
          <a:prstGeom prst="rect">
            <a:avLst/>
          </a:prstGeom>
          <a:noFill/>
        </p:spPr>
        <p:txBody>
          <a:bodyPr wrap="square" rtlCol="0">
            <a:spAutoFit/>
          </a:bodyPr>
          <a:lstStyle/>
          <a:p>
            <a:r>
              <a:rPr lang="en-US" sz="2300" b="1" dirty="0">
                <a:latin typeface="Courier New" pitchFamily="49" charset="0"/>
                <a:cs typeface="Courier New" pitchFamily="49" charset="0"/>
              </a:rPr>
              <a:t>SELECT </a:t>
            </a:r>
            <a:r>
              <a:rPr lang="en-US" sz="2300" b="1" dirty="0" err="1">
                <a:latin typeface="Courier New" pitchFamily="49" charset="0"/>
                <a:cs typeface="Courier New" pitchFamily="49" charset="0"/>
              </a:rPr>
              <a:t>CustomerId</a:t>
            </a:r>
            <a:r>
              <a:rPr lang="en-US" sz="2300" b="1" dirty="0">
                <a:latin typeface="Courier New" pitchFamily="49" charset="0"/>
                <a:cs typeface="Courier New" pitchFamily="49" charset="0"/>
              </a:rPr>
              <a:t> FROM Customer </a:t>
            </a:r>
          </a:p>
          <a:p>
            <a:r>
              <a:rPr lang="en-US" sz="2300" b="1" dirty="0">
                <a:latin typeface="Courier New" pitchFamily="49" charset="0"/>
                <a:cs typeface="Courier New" pitchFamily="49" charset="0"/>
              </a:rPr>
              <a:t>WHERE </a:t>
            </a:r>
            <a:r>
              <a:rPr lang="en-US" sz="2300" b="1" dirty="0" err="1">
                <a:latin typeface="Courier New" pitchFamily="49" charset="0"/>
                <a:cs typeface="Courier New" pitchFamily="49" charset="0"/>
              </a:rPr>
              <a:t>DateOfReg</a:t>
            </a:r>
            <a:r>
              <a:rPr lang="en-US" sz="2300" b="1" dirty="0">
                <a:latin typeface="Courier New" pitchFamily="49" charset="0"/>
                <a:cs typeface="Courier New" pitchFamily="49" charset="0"/>
              </a:rPr>
              <a:t> IS NULL</a:t>
            </a:r>
          </a:p>
          <a:p>
            <a:r>
              <a:rPr lang="en-US" sz="2300" b="1" dirty="0">
                <a:latin typeface="Courier New" pitchFamily="49" charset="0"/>
                <a:cs typeface="Courier New" pitchFamily="49" charset="0"/>
              </a:rPr>
              <a:t>UNION ALL</a:t>
            </a:r>
          </a:p>
          <a:p>
            <a:r>
              <a:rPr lang="en-US" sz="2300" b="1" dirty="0">
                <a:latin typeface="Courier New" pitchFamily="49" charset="0"/>
                <a:cs typeface="Courier New" pitchFamily="49" charset="0"/>
              </a:rPr>
              <a:t>SELECT </a:t>
            </a:r>
            <a:r>
              <a:rPr lang="en-US" sz="2300" b="1" dirty="0" err="1">
                <a:latin typeface="Courier New" pitchFamily="49" charset="0"/>
                <a:cs typeface="Courier New" pitchFamily="49" charset="0"/>
              </a:rPr>
              <a:t>CustomerId</a:t>
            </a:r>
            <a:r>
              <a:rPr lang="en-US" sz="2300" b="1" dirty="0">
                <a:latin typeface="Courier New" pitchFamily="49" charset="0"/>
                <a:cs typeface="Courier New" pitchFamily="49" charset="0"/>
              </a:rPr>
              <a:t> FROM </a:t>
            </a:r>
            <a:r>
              <a:rPr lang="en-US" sz="2300" b="1" dirty="0" err="1">
                <a:latin typeface="Courier New" pitchFamily="49" charset="0"/>
                <a:cs typeface="Courier New" pitchFamily="49" charset="0"/>
              </a:rPr>
              <a:t>CustomerPurchase</a:t>
            </a:r>
            <a:r>
              <a:rPr lang="en-US" sz="2300" b="1" dirty="0">
                <a:latin typeface="Courier New" pitchFamily="49" charset="0"/>
                <a:cs typeface="Courier New" pitchFamily="49" charset="0"/>
              </a:rPr>
              <a:t>;</a:t>
            </a: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Autofit/>
          </a:bodyPr>
          <a:lstStyle/>
          <a:p>
            <a:r>
              <a:rPr lang="en-US" sz="3600" b="1" dirty="0"/>
              <a:t>UNION ALL cont..</a:t>
            </a:r>
          </a:p>
        </p:txBody>
      </p:sp>
      <p:pic>
        <p:nvPicPr>
          <p:cNvPr id="6146" name="Picture 2"/>
          <p:cNvPicPr>
            <a:picLocks noGrp="1" noChangeAspect="1" noChangeArrowheads="1"/>
          </p:cNvPicPr>
          <p:nvPr>
            <p:ph idx="1"/>
          </p:nvPr>
        </p:nvPicPr>
        <p:blipFill>
          <a:blip r:embed="rId2"/>
          <a:srcRect/>
          <a:stretch>
            <a:fillRect/>
          </a:stretch>
        </p:blipFill>
        <p:spPr bwMode="auto">
          <a:xfrm>
            <a:off x="533400" y="685800"/>
            <a:ext cx="8077199" cy="4876800"/>
          </a:xfrm>
          <a:prstGeom prst="rect">
            <a:avLst/>
          </a:prstGeom>
          <a:noFill/>
          <a:ln w="9525">
            <a:noFill/>
            <a:miter lim="800000"/>
            <a:headEnd/>
            <a:tailEnd/>
          </a:ln>
          <a:effectLst/>
        </p:spPr>
      </p:pic>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a:bodyPr>
          <a:lstStyle/>
          <a:p>
            <a:r>
              <a:rPr lang="en-US" sz="3600" b="1" dirty="0"/>
              <a:t>UNION Restrictions</a:t>
            </a:r>
          </a:p>
        </p:txBody>
      </p:sp>
      <p:pic>
        <p:nvPicPr>
          <p:cNvPr id="7170" name="Picture 2"/>
          <p:cNvPicPr>
            <a:picLocks noGrp="1" noChangeAspect="1" noChangeArrowheads="1"/>
          </p:cNvPicPr>
          <p:nvPr>
            <p:ph idx="1"/>
          </p:nvPr>
        </p:nvPicPr>
        <p:blipFill>
          <a:blip r:embed="rId2"/>
          <a:srcRect/>
          <a:stretch>
            <a:fillRect/>
          </a:stretch>
        </p:blipFill>
        <p:spPr bwMode="auto">
          <a:xfrm>
            <a:off x="609600" y="914400"/>
            <a:ext cx="7924800" cy="4343400"/>
          </a:xfrm>
          <a:prstGeom prst="rect">
            <a:avLst/>
          </a:prstGeom>
          <a:noFill/>
          <a:ln w="9525">
            <a:noFill/>
            <a:miter lim="800000"/>
            <a:headEnd/>
            <a:tailEnd/>
          </a:ln>
          <a:effectLst/>
        </p:spPr>
      </p:pic>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a:t>Use of UNION ALL with ORDER BY</a:t>
            </a:r>
          </a:p>
        </p:txBody>
      </p:sp>
      <p:sp>
        <p:nvSpPr>
          <p:cNvPr id="5" name="TextBox 4"/>
          <p:cNvSpPr txBox="1"/>
          <p:nvPr/>
        </p:nvSpPr>
        <p:spPr>
          <a:xfrm>
            <a:off x="457200" y="1616095"/>
            <a:ext cx="7467600" cy="1862048"/>
          </a:xfrm>
          <a:prstGeom prst="rect">
            <a:avLst/>
          </a:prstGeom>
          <a:noFill/>
        </p:spPr>
        <p:txBody>
          <a:bodyPr wrap="square" rtlCol="0">
            <a:spAutoFit/>
          </a:bodyPr>
          <a:lstStyle/>
          <a:p>
            <a:r>
              <a:rPr lang="en-US" sz="2300" b="1" dirty="0">
                <a:latin typeface="Courier New" pitchFamily="49" charset="0"/>
                <a:cs typeface="Courier New" pitchFamily="49" charset="0"/>
              </a:rPr>
              <a:t>SELECT </a:t>
            </a:r>
            <a:r>
              <a:rPr lang="en-US" sz="2300" b="1" dirty="0" err="1">
                <a:latin typeface="Courier New" pitchFamily="49" charset="0"/>
                <a:cs typeface="Courier New" pitchFamily="49" charset="0"/>
              </a:rPr>
              <a:t>CustomerId</a:t>
            </a:r>
            <a:r>
              <a:rPr lang="en-US" sz="2300" b="1" dirty="0">
                <a:latin typeface="Courier New" pitchFamily="49" charset="0"/>
                <a:cs typeface="Courier New" pitchFamily="49" charset="0"/>
              </a:rPr>
              <a:t> FROM Customer </a:t>
            </a:r>
          </a:p>
          <a:p>
            <a:r>
              <a:rPr lang="en-US" sz="2300" b="1" dirty="0">
                <a:latin typeface="Courier New" pitchFamily="49" charset="0"/>
                <a:cs typeface="Courier New" pitchFamily="49" charset="0"/>
              </a:rPr>
              <a:t>WHERE </a:t>
            </a:r>
            <a:r>
              <a:rPr lang="en-US" sz="2300" b="1" dirty="0" err="1">
                <a:latin typeface="Courier New" pitchFamily="49" charset="0"/>
                <a:cs typeface="Courier New" pitchFamily="49" charset="0"/>
              </a:rPr>
              <a:t>DateOfReg</a:t>
            </a:r>
            <a:r>
              <a:rPr lang="en-US" sz="2300" b="1" dirty="0">
                <a:latin typeface="Courier New" pitchFamily="49" charset="0"/>
                <a:cs typeface="Courier New" pitchFamily="49" charset="0"/>
              </a:rPr>
              <a:t> IS NULL</a:t>
            </a:r>
          </a:p>
          <a:p>
            <a:r>
              <a:rPr lang="en-US" sz="2300" b="1" dirty="0">
                <a:latin typeface="Courier New" pitchFamily="49" charset="0"/>
                <a:cs typeface="Courier New" pitchFamily="49" charset="0"/>
              </a:rPr>
              <a:t>UNION ALL</a:t>
            </a:r>
          </a:p>
          <a:p>
            <a:r>
              <a:rPr lang="en-US" sz="2300" b="1" dirty="0">
                <a:latin typeface="Courier New" pitchFamily="49" charset="0"/>
                <a:cs typeface="Courier New" pitchFamily="49" charset="0"/>
              </a:rPr>
              <a:t>SELECT </a:t>
            </a:r>
            <a:r>
              <a:rPr lang="en-US" sz="2300" b="1" dirty="0" err="1">
                <a:latin typeface="Courier New" pitchFamily="49" charset="0"/>
                <a:cs typeface="Courier New" pitchFamily="49" charset="0"/>
              </a:rPr>
              <a:t>CustomerId</a:t>
            </a:r>
            <a:r>
              <a:rPr lang="en-US" sz="2300" b="1" dirty="0">
                <a:latin typeface="Courier New" pitchFamily="49" charset="0"/>
                <a:cs typeface="Courier New" pitchFamily="49" charset="0"/>
              </a:rPr>
              <a:t> FROM </a:t>
            </a:r>
            <a:r>
              <a:rPr lang="en-US" sz="2300" b="1" dirty="0" err="1">
                <a:latin typeface="Courier New" pitchFamily="49" charset="0"/>
                <a:cs typeface="Courier New" pitchFamily="49" charset="0"/>
              </a:rPr>
              <a:t>CustomerPurchase</a:t>
            </a:r>
            <a:endParaRPr lang="en-US" sz="2300" b="1" dirty="0">
              <a:latin typeface="Courier New" pitchFamily="49" charset="0"/>
              <a:cs typeface="Courier New" pitchFamily="49" charset="0"/>
            </a:endParaRPr>
          </a:p>
          <a:p>
            <a:r>
              <a:rPr lang="en-US" sz="2300" b="1" dirty="0">
                <a:latin typeface="Courier New" pitchFamily="49" charset="0"/>
                <a:cs typeface="Courier New" pitchFamily="49" charset="0"/>
              </a:rPr>
              <a:t>ORDER BY </a:t>
            </a:r>
            <a:r>
              <a:rPr lang="en-US" sz="2300" b="1" dirty="0" err="1">
                <a:latin typeface="Courier New" pitchFamily="49" charset="0"/>
                <a:cs typeface="Courier New" pitchFamily="49" charset="0"/>
              </a:rPr>
              <a:t>CustomerId</a:t>
            </a:r>
            <a:r>
              <a:rPr lang="en-US" sz="2300" b="1" dirty="0">
                <a:latin typeface="Courier New" pitchFamily="49" charset="0"/>
                <a:cs typeface="Courier New" pitchFamily="49" charset="0"/>
              </a:rPr>
              <a:t>;</a:t>
            </a: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3600" b="1" dirty="0"/>
              <a:t>The INTERSECT Operator</a:t>
            </a:r>
            <a:endParaRPr lang="en-US" sz="3600" dirty="0"/>
          </a:p>
        </p:txBody>
      </p:sp>
      <p:pic>
        <p:nvPicPr>
          <p:cNvPr id="8194" name="Picture 2"/>
          <p:cNvPicPr>
            <a:picLocks noGrp="1" noChangeAspect="1" noChangeArrowheads="1"/>
          </p:cNvPicPr>
          <p:nvPr>
            <p:ph idx="1"/>
          </p:nvPr>
        </p:nvPicPr>
        <p:blipFill>
          <a:blip r:embed="rId2"/>
          <a:srcRect/>
          <a:stretch>
            <a:fillRect/>
          </a:stretch>
        </p:blipFill>
        <p:spPr bwMode="auto">
          <a:xfrm>
            <a:off x="381000" y="1143000"/>
            <a:ext cx="7924800" cy="4572000"/>
          </a:xfrm>
          <a:prstGeom prst="rect">
            <a:avLst/>
          </a:prstGeom>
          <a:noFill/>
          <a:ln w="9525">
            <a:noFill/>
            <a:miter lim="800000"/>
            <a:headEnd/>
            <a:tailEnd/>
          </a:ln>
          <a:effectLst/>
        </p:spPr>
      </p:pic>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Autofit/>
          </a:bodyPr>
          <a:lstStyle/>
          <a:p>
            <a:r>
              <a:rPr lang="en-US" sz="3600" b="1" dirty="0"/>
              <a:t>Use of INTERSECT</a:t>
            </a:r>
          </a:p>
        </p:txBody>
      </p:sp>
      <p:pic>
        <p:nvPicPr>
          <p:cNvPr id="9218" name="Picture 2"/>
          <p:cNvPicPr>
            <a:picLocks noGrp="1" noChangeAspect="1" noChangeArrowheads="1"/>
          </p:cNvPicPr>
          <p:nvPr>
            <p:ph idx="1"/>
          </p:nvPr>
        </p:nvPicPr>
        <p:blipFill>
          <a:blip r:embed="rId2"/>
          <a:srcRect/>
          <a:stretch>
            <a:fillRect/>
          </a:stretch>
        </p:blipFill>
        <p:spPr bwMode="auto">
          <a:xfrm>
            <a:off x="533400" y="914400"/>
            <a:ext cx="7705928" cy="37338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152401" y="5029200"/>
            <a:ext cx="8610599" cy="381000"/>
          </a:xfrm>
          <a:prstGeom prst="rect">
            <a:avLst/>
          </a:prstGeom>
          <a:noFill/>
          <a:ln w="9525">
            <a:noFill/>
            <a:miter lim="800000"/>
            <a:headEnd/>
            <a:tailEnd/>
          </a:ln>
          <a:effectLst/>
        </p:spPr>
      </p:pic>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b="1" dirty="0"/>
              <a:t>The MINUS Operator</a:t>
            </a:r>
          </a:p>
        </p:txBody>
      </p:sp>
      <p:pic>
        <p:nvPicPr>
          <p:cNvPr id="10242" name="Picture 2"/>
          <p:cNvPicPr>
            <a:picLocks noGrp="1" noChangeAspect="1" noChangeArrowheads="1"/>
          </p:cNvPicPr>
          <p:nvPr>
            <p:ph idx="1"/>
          </p:nvPr>
        </p:nvPicPr>
        <p:blipFill>
          <a:blip r:embed="rId2"/>
          <a:srcRect/>
          <a:stretch>
            <a:fillRect/>
          </a:stretch>
        </p:blipFill>
        <p:spPr bwMode="auto">
          <a:xfrm>
            <a:off x="457201" y="1524000"/>
            <a:ext cx="7696200" cy="3645612"/>
          </a:xfrm>
          <a:prstGeom prst="rect">
            <a:avLst/>
          </a:prstGeom>
          <a:noFill/>
          <a:ln w="9525">
            <a:noFill/>
            <a:miter lim="800000"/>
            <a:headEnd/>
            <a:tailEnd/>
          </a:ln>
          <a:effectLst/>
        </p:spPr>
      </p:pic>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2276475" y="180975"/>
            <a:ext cx="4591050" cy="65722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2971800" y="1676400"/>
            <a:ext cx="3628450" cy="3276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SQL</a:t>
            </a:r>
          </a:p>
        </p:txBody>
      </p:sp>
      <p:sp>
        <p:nvSpPr>
          <p:cNvPr id="3" name="Content Placeholder 2"/>
          <p:cNvSpPr>
            <a:spLocks noGrp="1"/>
          </p:cNvSpPr>
          <p:nvPr>
            <p:ph idx="1"/>
          </p:nvPr>
        </p:nvSpPr>
        <p:spPr/>
        <p:txBody>
          <a:bodyPr>
            <a:normAutofit lnSpcReduction="10000"/>
          </a:bodyPr>
          <a:lstStyle/>
          <a:p>
            <a:pPr algn="just"/>
            <a:r>
              <a:rPr lang="en-US" dirty="0"/>
              <a:t>SQL is used to make a request to retrieve data from a Database.</a:t>
            </a:r>
          </a:p>
          <a:p>
            <a:pPr algn="just">
              <a:buNone/>
            </a:pPr>
            <a:r>
              <a:rPr lang="en-US" dirty="0"/>
              <a:t>• The DBMS processes the SQL request, retrieves the requested data from the Database, and returns it.</a:t>
            </a:r>
          </a:p>
          <a:p>
            <a:pPr algn="just">
              <a:buNone/>
            </a:pPr>
            <a:r>
              <a:rPr lang="en-US" dirty="0"/>
              <a:t>• This process of requesting data from a Database and receiving back the results is called a </a:t>
            </a:r>
            <a:r>
              <a:rPr lang="en-US" b="1" dirty="0"/>
              <a:t>Database Query</a:t>
            </a:r>
            <a:r>
              <a:rPr lang="en-US" dirty="0"/>
              <a:t> and hence the name Structured Query Language.</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0000FF"/>
                </a:solidFill>
              </a:rPr>
              <a:t>The ALTER TABLE Statement</a:t>
            </a:r>
            <a:endParaRPr lang="en-US" dirty="0">
              <a:solidFill>
                <a:srgbClr val="0000FF"/>
              </a:solidFill>
            </a:endParaRPr>
          </a:p>
        </p:txBody>
      </p:sp>
      <p:sp>
        <p:nvSpPr>
          <p:cNvPr id="3" name="Content Placeholder 2"/>
          <p:cNvSpPr>
            <a:spLocks noGrp="1"/>
          </p:cNvSpPr>
          <p:nvPr>
            <p:ph idx="1"/>
          </p:nvPr>
        </p:nvSpPr>
        <p:spPr>
          <a:xfrm>
            <a:off x="457200" y="1066800"/>
            <a:ext cx="8229600" cy="5486400"/>
          </a:xfrm>
        </p:spPr>
        <p:txBody>
          <a:bodyPr>
            <a:normAutofit/>
          </a:bodyPr>
          <a:lstStyle/>
          <a:p>
            <a:pPr>
              <a:buNone/>
            </a:pPr>
            <a:r>
              <a:rPr lang="en-US" b="1" dirty="0">
                <a:solidFill>
                  <a:srgbClr val="FF0000"/>
                </a:solidFill>
              </a:rPr>
              <a:t>Modifying Existing Columns</a:t>
            </a:r>
          </a:p>
          <a:p>
            <a:pPr>
              <a:buNone/>
            </a:pPr>
            <a:r>
              <a:rPr lang="en-US" dirty="0"/>
              <a:t>Syntax – </a:t>
            </a:r>
            <a:r>
              <a:rPr lang="en-US" sz="2300" dirty="0"/>
              <a:t>ALTER TABLE  </a:t>
            </a:r>
            <a:r>
              <a:rPr lang="en-US" sz="2300" dirty="0" err="1"/>
              <a:t>Tablename</a:t>
            </a:r>
            <a:endParaRPr lang="en-US" sz="2300" dirty="0"/>
          </a:p>
          <a:p>
            <a:pPr>
              <a:buNone/>
            </a:pPr>
            <a:r>
              <a:rPr lang="en-US" sz="2300" dirty="0"/>
              <a:t>	 MODIFY ( </a:t>
            </a:r>
            <a:r>
              <a:rPr lang="en-US" sz="2300" dirty="0" err="1"/>
              <a:t>ColumnName</a:t>
            </a:r>
            <a:r>
              <a:rPr lang="en-US" sz="2300" dirty="0"/>
              <a:t>   </a:t>
            </a:r>
            <a:r>
              <a:rPr lang="en-US" sz="2300" dirty="0" err="1"/>
              <a:t>NewDatatype</a:t>
            </a:r>
            <a:r>
              <a:rPr lang="en-US" sz="2300" dirty="0"/>
              <a:t>(</a:t>
            </a:r>
            <a:r>
              <a:rPr lang="en-US" sz="2300" dirty="0" err="1"/>
              <a:t>Newsize</a:t>
            </a:r>
            <a:r>
              <a:rPr lang="en-US" sz="2300" dirty="0"/>
              <a:t>),</a:t>
            </a:r>
          </a:p>
          <a:p>
            <a:pPr>
              <a:buNone/>
            </a:pPr>
            <a:r>
              <a:rPr lang="en-US" sz="2700" dirty="0"/>
              <a:t>Ex-  Modify name field of student table to varchar2(35).</a:t>
            </a:r>
          </a:p>
          <a:p>
            <a:pPr>
              <a:buNone/>
            </a:pPr>
            <a:r>
              <a:rPr lang="en-US" sz="2700" dirty="0"/>
              <a:t>ALTER TABLE student</a:t>
            </a:r>
          </a:p>
          <a:p>
            <a:pPr>
              <a:buNone/>
            </a:pPr>
            <a:r>
              <a:rPr lang="en-US" sz="2700" dirty="0"/>
              <a:t> modify name varchar2(35);</a:t>
            </a:r>
          </a:p>
          <a:p>
            <a:pPr>
              <a:buNone/>
            </a:pPr>
            <a:r>
              <a:rPr lang="en-US" sz="2700" dirty="0"/>
              <a:t>Restrictions –  we cannot do the following with the ALTER TABLE COMMAND.</a:t>
            </a:r>
          </a:p>
          <a:p>
            <a:pPr>
              <a:buNone/>
            </a:pPr>
            <a:r>
              <a:rPr lang="en-US" sz="2700" dirty="0"/>
              <a:t> 	</a:t>
            </a:r>
            <a:r>
              <a:rPr lang="en-US" sz="2700" b="1" dirty="0"/>
              <a:t>Decrease the size of a column if table data exists.</a:t>
            </a:r>
          </a:p>
          <a:p>
            <a:pPr>
              <a:buNone/>
            </a:pPr>
            <a:endParaRPr lang="en-US" sz="2700" dirty="0"/>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a:t>Restriction</a:t>
            </a:r>
          </a:p>
        </p:txBody>
      </p:sp>
      <p:pic>
        <p:nvPicPr>
          <p:cNvPr id="12290" name="Picture 2"/>
          <p:cNvPicPr>
            <a:picLocks noGrp="1" noChangeAspect="1" noChangeArrowheads="1"/>
          </p:cNvPicPr>
          <p:nvPr>
            <p:ph idx="1"/>
          </p:nvPr>
        </p:nvPicPr>
        <p:blipFill>
          <a:blip r:embed="rId2"/>
          <a:srcRect/>
          <a:stretch>
            <a:fillRect/>
          </a:stretch>
        </p:blipFill>
        <p:spPr bwMode="auto">
          <a:xfrm>
            <a:off x="914400" y="1524794"/>
            <a:ext cx="7633119" cy="3123406"/>
          </a:xfrm>
          <a:prstGeom prst="rect">
            <a:avLst/>
          </a:prstGeom>
          <a:noFill/>
          <a:ln w="9525">
            <a:noFill/>
            <a:miter lim="800000"/>
            <a:headEnd/>
            <a:tailEnd/>
          </a:ln>
          <a:effectLst/>
        </p:spPr>
      </p:pic>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3600" b="1" dirty="0"/>
              <a:t>Projection</a:t>
            </a:r>
          </a:p>
        </p:txBody>
      </p:sp>
      <p:pic>
        <p:nvPicPr>
          <p:cNvPr id="13314" name="Picture 2"/>
          <p:cNvPicPr>
            <a:picLocks noGrp="1" noChangeAspect="1" noChangeArrowheads="1"/>
          </p:cNvPicPr>
          <p:nvPr>
            <p:ph idx="1"/>
          </p:nvPr>
        </p:nvPicPr>
        <p:blipFill>
          <a:blip r:embed="rId2"/>
          <a:srcRect/>
          <a:stretch>
            <a:fillRect/>
          </a:stretch>
        </p:blipFill>
        <p:spPr bwMode="auto">
          <a:xfrm>
            <a:off x="833199" y="1524001"/>
            <a:ext cx="7617709" cy="3352799"/>
          </a:xfrm>
          <a:prstGeom prst="rect">
            <a:avLst/>
          </a:prstGeom>
          <a:noFill/>
          <a:ln w="9525">
            <a:noFill/>
            <a:miter lim="800000"/>
            <a:headEnd/>
            <a:tailEnd/>
          </a:ln>
          <a:effectLst/>
        </p:spPr>
      </p:pic>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3600" b="1" dirty="0"/>
              <a:t>JOINS</a:t>
            </a:r>
          </a:p>
        </p:txBody>
      </p:sp>
      <p:pic>
        <p:nvPicPr>
          <p:cNvPr id="14338" name="Picture 2"/>
          <p:cNvPicPr>
            <a:picLocks noGrp="1" noChangeAspect="1" noChangeArrowheads="1"/>
          </p:cNvPicPr>
          <p:nvPr>
            <p:ph idx="1"/>
          </p:nvPr>
        </p:nvPicPr>
        <p:blipFill>
          <a:blip r:embed="rId2"/>
          <a:srcRect/>
          <a:stretch>
            <a:fillRect/>
          </a:stretch>
        </p:blipFill>
        <p:spPr bwMode="auto">
          <a:xfrm>
            <a:off x="2514600" y="2372519"/>
            <a:ext cx="3277908" cy="2580481"/>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228600" y="914401"/>
            <a:ext cx="7931362" cy="914400"/>
          </a:xfrm>
          <a:prstGeom prst="rect">
            <a:avLst/>
          </a:prstGeom>
          <a:noFill/>
          <a:ln w="9525">
            <a:noFill/>
            <a:miter lim="800000"/>
            <a:headEnd/>
            <a:tailEnd/>
          </a:ln>
          <a:effectLst/>
        </p:spPr>
      </p:pic>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2443163" y="76200"/>
            <a:ext cx="4644736" cy="685800"/>
          </a:xfrm>
          <a:prstGeom prst="rect">
            <a:avLst/>
          </a:prstGeom>
          <a:noFill/>
          <a:ln w="9525">
            <a:noFill/>
            <a:miter lim="800000"/>
            <a:headEnd/>
            <a:tailEnd/>
          </a:ln>
          <a:effectLst/>
        </p:spPr>
      </p:pic>
      <p:pic>
        <p:nvPicPr>
          <p:cNvPr id="15363" name="Picture 3"/>
          <p:cNvPicPr>
            <a:picLocks noGrp="1" noChangeAspect="1" noChangeArrowheads="1"/>
          </p:cNvPicPr>
          <p:nvPr>
            <p:ph idx="1"/>
          </p:nvPr>
        </p:nvPicPr>
        <p:blipFill>
          <a:blip r:embed="rId3"/>
          <a:srcRect/>
          <a:stretch>
            <a:fillRect/>
          </a:stretch>
        </p:blipFill>
        <p:spPr bwMode="auto">
          <a:xfrm>
            <a:off x="685800" y="914400"/>
            <a:ext cx="7676902" cy="4648200"/>
          </a:xfrm>
          <a:prstGeom prst="rect">
            <a:avLst/>
          </a:prstGeom>
          <a:noFill/>
          <a:ln w="9525">
            <a:noFill/>
            <a:miter lim="800000"/>
            <a:headEnd/>
            <a:tailEnd/>
          </a:ln>
          <a:effectLst/>
        </p:spPr>
      </p:pic>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2443163" y="76200"/>
            <a:ext cx="4644736" cy="685800"/>
          </a:xfrm>
          <a:prstGeom prst="rect">
            <a:avLst/>
          </a:prstGeom>
          <a:noFill/>
          <a:ln w="9525">
            <a:noFill/>
            <a:miter lim="800000"/>
            <a:headEnd/>
            <a:tailEnd/>
          </a:ln>
          <a:effectLst/>
        </p:spPr>
      </p:pic>
      <p:pic>
        <p:nvPicPr>
          <p:cNvPr id="16386" name="Picture 2"/>
          <p:cNvPicPr>
            <a:picLocks noChangeAspect="1" noChangeArrowheads="1"/>
          </p:cNvPicPr>
          <p:nvPr/>
        </p:nvPicPr>
        <p:blipFill>
          <a:blip r:embed="rId3"/>
          <a:srcRect/>
          <a:stretch>
            <a:fillRect/>
          </a:stretch>
        </p:blipFill>
        <p:spPr bwMode="auto">
          <a:xfrm>
            <a:off x="228600" y="1295400"/>
            <a:ext cx="8756196" cy="2590800"/>
          </a:xfrm>
          <a:prstGeom prst="rect">
            <a:avLst/>
          </a:prstGeom>
          <a:noFill/>
          <a:ln w="9525">
            <a:noFill/>
            <a:miter lim="800000"/>
            <a:headEnd/>
            <a:tailEnd/>
          </a:ln>
          <a:effectLst/>
        </p:spPr>
      </p:pic>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2743200" y="57150"/>
            <a:ext cx="4008904" cy="85725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762000" y="1209675"/>
            <a:ext cx="6990184" cy="1381125"/>
          </a:xfrm>
          <a:prstGeom prst="rect">
            <a:avLst/>
          </a:prstGeom>
          <a:noFill/>
          <a:ln w="9525">
            <a:noFill/>
            <a:miter lim="800000"/>
            <a:headEnd/>
            <a:tailEnd/>
          </a:ln>
          <a:effectLst/>
        </p:spPr>
      </p:pic>
      <p:pic>
        <p:nvPicPr>
          <p:cNvPr id="17412" name="Picture 4"/>
          <p:cNvPicPr>
            <a:picLocks noChangeAspect="1" noChangeArrowheads="1"/>
          </p:cNvPicPr>
          <p:nvPr/>
        </p:nvPicPr>
        <p:blipFill>
          <a:blip r:embed="rId4"/>
          <a:srcRect/>
          <a:stretch>
            <a:fillRect/>
          </a:stretch>
        </p:blipFill>
        <p:spPr bwMode="auto">
          <a:xfrm>
            <a:off x="149879" y="2667000"/>
            <a:ext cx="8613121" cy="2362200"/>
          </a:xfrm>
          <a:prstGeom prst="rect">
            <a:avLst/>
          </a:prstGeom>
          <a:noFill/>
          <a:ln w="9525">
            <a:noFill/>
            <a:miter lim="800000"/>
            <a:headEnd/>
            <a:tailEnd/>
          </a:ln>
          <a:effectLst/>
        </p:spPr>
      </p:pic>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1981200" y="66675"/>
            <a:ext cx="5805632" cy="847725"/>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381000" y="1066800"/>
            <a:ext cx="8441342" cy="1676400"/>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914399" y="2990170"/>
            <a:ext cx="7312491" cy="2572429"/>
          </a:xfrm>
          <a:prstGeom prst="rect">
            <a:avLst/>
          </a:prstGeom>
          <a:noFill/>
          <a:ln w="9525">
            <a:noFill/>
            <a:miter lim="800000"/>
            <a:headEnd/>
            <a:tailEnd/>
          </a:ln>
          <a:effectLst/>
        </p:spPr>
      </p:pic>
      <p:pic>
        <p:nvPicPr>
          <p:cNvPr id="18437" name="Picture 5"/>
          <p:cNvPicPr>
            <a:picLocks noChangeAspect="1" noChangeArrowheads="1"/>
          </p:cNvPicPr>
          <p:nvPr/>
        </p:nvPicPr>
        <p:blipFill>
          <a:blip r:embed="rId5"/>
          <a:srcRect/>
          <a:stretch>
            <a:fillRect/>
          </a:stretch>
        </p:blipFill>
        <p:spPr bwMode="auto">
          <a:xfrm>
            <a:off x="100012" y="5562600"/>
            <a:ext cx="8943976" cy="457200"/>
          </a:xfrm>
          <a:prstGeom prst="rect">
            <a:avLst/>
          </a:prstGeom>
          <a:noFill/>
          <a:ln w="9525">
            <a:noFill/>
            <a:miter lim="800000"/>
            <a:headEnd/>
            <a:tailEnd/>
          </a:ln>
          <a:effectLst/>
        </p:spPr>
      </p:pic>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1371600" y="76200"/>
            <a:ext cx="6230649" cy="771525"/>
          </a:xfrm>
          <a:prstGeom prst="rect">
            <a:avLst/>
          </a:prstGeom>
          <a:noFill/>
          <a:ln w="9525">
            <a:noFill/>
            <a:miter lim="800000"/>
            <a:headEnd/>
            <a:tailEnd/>
          </a:ln>
          <a:effectLst/>
        </p:spPr>
      </p:pic>
      <p:sp>
        <p:nvSpPr>
          <p:cNvPr id="4" name="TextBox 3"/>
          <p:cNvSpPr txBox="1"/>
          <p:nvPr/>
        </p:nvSpPr>
        <p:spPr>
          <a:xfrm>
            <a:off x="228600" y="914400"/>
            <a:ext cx="8534400" cy="2308324"/>
          </a:xfrm>
          <a:prstGeom prst="rect">
            <a:avLst/>
          </a:prstGeom>
          <a:noFill/>
        </p:spPr>
        <p:txBody>
          <a:bodyPr wrap="square" rtlCol="0">
            <a:spAutoFit/>
          </a:bodyPr>
          <a:lstStyle/>
          <a:p>
            <a:r>
              <a:rPr lang="en-US" sz="2400" dirty="0"/>
              <a:t>EMP (</a:t>
            </a:r>
            <a:r>
              <a:rPr lang="en-US" sz="2400" dirty="0" err="1"/>
              <a:t>Empno</a:t>
            </a:r>
            <a:r>
              <a:rPr lang="en-US" sz="2400" dirty="0"/>
              <a:t>,  </a:t>
            </a:r>
            <a:r>
              <a:rPr lang="en-US" sz="2400" dirty="0" err="1"/>
              <a:t>Ename</a:t>
            </a:r>
            <a:r>
              <a:rPr lang="en-US" sz="2400" dirty="0"/>
              <a:t>, DOJ, salary, </a:t>
            </a:r>
            <a:r>
              <a:rPr lang="en-US" sz="2400" dirty="0" err="1"/>
              <a:t>Deptno</a:t>
            </a:r>
            <a:r>
              <a:rPr lang="en-US" sz="2400" dirty="0"/>
              <a:t>)</a:t>
            </a:r>
          </a:p>
          <a:p>
            <a:r>
              <a:rPr lang="en-US" sz="2400" dirty="0"/>
              <a:t>Dept(</a:t>
            </a:r>
            <a:r>
              <a:rPr lang="en-US" sz="2400" dirty="0" err="1"/>
              <a:t>Deptno</a:t>
            </a:r>
            <a:r>
              <a:rPr lang="en-US" sz="2400" dirty="0"/>
              <a:t>,  </a:t>
            </a:r>
            <a:r>
              <a:rPr lang="en-US" sz="2400" dirty="0" err="1"/>
              <a:t>Dname</a:t>
            </a:r>
            <a:r>
              <a:rPr lang="en-US" sz="2400" dirty="0"/>
              <a:t>, Location)</a:t>
            </a:r>
          </a:p>
          <a:p>
            <a:endParaRPr lang="en-US" sz="2400" dirty="0"/>
          </a:p>
          <a:p>
            <a:pPr algn="just"/>
            <a:r>
              <a:rPr lang="en-US" sz="2400" dirty="0"/>
              <a:t>Display the Employee number, Employee Name and the Department name of the employees who are working for some department</a:t>
            </a:r>
          </a:p>
        </p:txBody>
      </p:sp>
      <p:sp>
        <p:nvSpPr>
          <p:cNvPr id="5" name="TextBox 4"/>
          <p:cNvSpPr txBox="1"/>
          <p:nvPr/>
        </p:nvSpPr>
        <p:spPr>
          <a:xfrm>
            <a:off x="1524000" y="3429000"/>
            <a:ext cx="5334000" cy="1938992"/>
          </a:xfrm>
          <a:prstGeom prst="rect">
            <a:avLst/>
          </a:prstGeom>
          <a:noFill/>
        </p:spPr>
        <p:txBody>
          <a:bodyPr wrap="square" rtlCol="0">
            <a:spAutoFit/>
          </a:bodyPr>
          <a:lstStyle/>
          <a:p>
            <a:r>
              <a:rPr lang="en-US" sz="2400" dirty="0"/>
              <a:t>SELECT </a:t>
            </a:r>
            <a:r>
              <a:rPr lang="en-US" sz="2400" dirty="0" err="1"/>
              <a:t>Empno</a:t>
            </a:r>
            <a:r>
              <a:rPr lang="en-US" sz="2400" dirty="0"/>
              <a:t>, </a:t>
            </a:r>
            <a:r>
              <a:rPr lang="en-US" sz="2400" dirty="0" err="1"/>
              <a:t>Ename</a:t>
            </a:r>
            <a:r>
              <a:rPr lang="en-US" sz="2400" dirty="0"/>
              <a:t>, </a:t>
            </a:r>
            <a:r>
              <a:rPr lang="en-US" sz="2400" dirty="0" err="1"/>
              <a:t>Dname</a:t>
            </a:r>
            <a:r>
              <a:rPr lang="en-US" sz="2400" dirty="0"/>
              <a:t> </a:t>
            </a:r>
          </a:p>
          <a:p>
            <a:endParaRPr lang="en-US" sz="2400" dirty="0"/>
          </a:p>
          <a:p>
            <a:r>
              <a:rPr lang="en-US" sz="2400" dirty="0"/>
              <a:t>FROM </a:t>
            </a:r>
            <a:r>
              <a:rPr lang="en-US" sz="2400" dirty="0" err="1"/>
              <a:t>Emp</a:t>
            </a:r>
            <a:r>
              <a:rPr lang="en-US" sz="2400" dirty="0"/>
              <a:t> E , Dept  D</a:t>
            </a:r>
          </a:p>
          <a:p>
            <a:endParaRPr lang="en-US" sz="2400" dirty="0"/>
          </a:p>
          <a:p>
            <a:r>
              <a:rPr lang="en-US" sz="2400" dirty="0"/>
              <a:t>WHWRE E . </a:t>
            </a:r>
            <a:r>
              <a:rPr lang="en-US" sz="2400" dirty="0" err="1"/>
              <a:t>Deptno</a:t>
            </a:r>
            <a:r>
              <a:rPr lang="en-US" sz="2400" dirty="0"/>
              <a:t>  = D . </a:t>
            </a:r>
            <a:r>
              <a:rPr lang="en-US" sz="2400" dirty="0" err="1"/>
              <a:t>Deptno</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1371600" y="0"/>
            <a:ext cx="6230649" cy="771525"/>
          </a:xfrm>
          <a:prstGeom prst="rect">
            <a:avLst/>
          </a:prstGeom>
          <a:noFill/>
          <a:ln w="9525">
            <a:noFill/>
            <a:miter lim="800000"/>
            <a:headEnd/>
            <a:tailEnd/>
          </a:ln>
          <a:effectLst/>
        </p:spPr>
      </p:pic>
      <p:sp>
        <p:nvSpPr>
          <p:cNvPr id="4" name="TextBox 3"/>
          <p:cNvSpPr txBox="1"/>
          <p:nvPr/>
        </p:nvSpPr>
        <p:spPr>
          <a:xfrm>
            <a:off x="381000" y="1066800"/>
            <a:ext cx="8305800" cy="1923604"/>
          </a:xfrm>
          <a:prstGeom prst="rect">
            <a:avLst/>
          </a:prstGeom>
          <a:noFill/>
        </p:spPr>
        <p:txBody>
          <a:bodyPr wrap="square" rtlCol="0">
            <a:spAutoFit/>
          </a:bodyPr>
          <a:lstStyle/>
          <a:p>
            <a:r>
              <a:rPr lang="en-US" sz="2200" dirty="0"/>
              <a:t>Customer(</a:t>
            </a:r>
            <a:r>
              <a:rPr lang="en-US" sz="2200" dirty="0" err="1"/>
              <a:t>CustomerId</a:t>
            </a:r>
            <a:r>
              <a:rPr lang="en-US" sz="2200" dirty="0"/>
              <a:t>, </a:t>
            </a:r>
            <a:r>
              <a:rPr lang="en-US" sz="2200" dirty="0" err="1"/>
              <a:t>CustomerName</a:t>
            </a:r>
            <a:r>
              <a:rPr lang="en-US" sz="2200" dirty="0"/>
              <a:t>, </a:t>
            </a:r>
            <a:r>
              <a:rPr lang="en-US" sz="2200" dirty="0" err="1"/>
              <a:t>DateOfReg</a:t>
            </a:r>
            <a:r>
              <a:rPr lang="en-US" sz="2200" dirty="0"/>
              <a:t>, </a:t>
            </a:r>
            <a:r>
              <a:rPr lang="en-US" sz="2200" dirty="0" err="1"/>
              <a:t>UserId</a:t>
            </a:r>
            <a:r>
              <a:rPr lang="en-US" sz="2200" dirty="0"/>
              <a:t>, Password)</a:t>
            </a:r>
          </a:p>
          <a:p>
            <a:r>
              <a:rPr lang="en-US" sz="2200" dirty="0" err="1"/>
              <a:t>CustomerPurchase</a:t>
            </a:r>
            <a:r>
              <a:rPr lang="en-US" sz="2200" dirty="0"/>
              <a:t>(</a:t>
            </a:r>
            <a:r>
              <a:rPr lang="en-US" sz="2200" dirty="0" err="1"/>
              <a:t>CustomerId</a:t>
            </a:r>
            <a:r>
              <a:rPr lang="en-US" sz="2200" dirty="0"/>
              <a:t>, </a:t>
            </a:r>
            <a:r>
              <a:rPr lang="en-US" sz="2200" dirty="0" err="1"/>
              <a:t>ItemId</a:t>
            </a:r>
            <a:r>
              <a:rPr lang="en-US" sz="2200" dirty="0"/>
              <a:t>, </a:t>
            </a:r>
            <a:r>
              <a:rPr lang="en-US" sz="2200" dirty="0" err="1"/>
              <a:t>QtyPurchased</a:t>
            </a:r>
            <a:r>
              <a:rPr lang="en-US" sz="2200" dirty="0"/>
              <a:t>, </a:t>
            </a:r>
            <a:r>
              <a:rPr lang="en-US" sz="2200" dirty="0" err="1"/>
              <a:t>Billed,NetPrice</a:t>
            </a:r>
            <a:r>
              <a:rPr lang="en-US" sz="2200" dirty="0"/>
              <a:t>)</a:t>
            </a:r>
          </a:p>
          <a:p>
            <a:endParaRPr lang="en-US" sz="2500" dirty="0"/>
          </a:p>
          <a:p>
            <a:r>
              <a:rPr lang="en-US" sz="2500" dirty="0"/>
              <a:t>Display the details of the customers who have purchased some items</a:t>
            </a:r>
          </a:p>
        </p:txBody>
      </p:sp>
      <p:sp>
        <p:nvSpPr>
          <p:cNvPr id="5" name="TextBox 4"/>
          <p:cNvSpPr txBox="1"/>
          <p:nvPr/>
        </p:nvSpPr>
        <p:spPr>
          <a:xfrm>
            <a:off x="1066800" y="3200400"/>
            <a:ext cx="6324600" cy="2015936"/>
          </a:xfrm>
          <a:prstGeom prst="rect">
            <a:avLst/>
          </a:prstGeom>
          <a:noFill/>
        </p:spPr>
        <p:txBody>
          <a:bodyPr wrap="square" rtlCol="0">
            <a:spAutoFit/>
          </a:bodyPr>
          <a:lstStyle/>
          <a:p>
            <a:r>
              <a:rPr lang="en-US" sz="2500" dirty="0"/>
              <a:t>SELECT a . </a:t>
            </a:r>
            <a:r>
              <a:rPr lang="en-US" sz="2500" dirty="0" err="1"/>
              <a:t>CustomerId</a:t>
            </a:r>
            <a:r>
              <a:rPr lang="en-US" sz="2500" dirty="0"/>
              <a:t>, a . </a:t>
            </a:r>
            <a:r>
              <a:rPr lang="en-US" sz="2500" dirty="0" err="1"/>
              <a:t>CustomerName</a:t>
            </a:r>
            <a:endParaRPr lang="en-US" sz="2500" dirty="0"/>
          </a:p>
          <a:p>
            <a:endParaRPr lang="en-US" sz="2500" dirty="0"/>
          </a:p>
          <a:p>
            <a:r>
              <a:rPr lang="en-US" sz="2500" dirty="0"/>
              <a:t>FROM Customer a ,  </a:t>
            </a:r>
            <a:r>
              <a:rPr lang="en-US" sz="2500" dirty="0" err="1"/>
              <a:t>CustomerPurchase</a:t>
            </a:r>
            <a:r>
              <a:rPr lang="en-US" sz="2500" dirty="0"/>
              <a:t>  b</a:t>
            </a:r>
          </a:p>
          <a:p>
            <a:endParaRPr lang="en-US" sz="2500" dirty="0"/>
          </a:p>
          <a:p>
            <a:r>
              <a:rPr lang="en-US" sz="2500" dirty="0"/>
              <a:t>WHERE a . </a:t>
            </a:r>
            <a:r>
              <a:rPr lang="en-US" sz="2500" dirty="0" err="1"/>
              <a:t>CustomerId</a:t>
            </a:r>
            <a:r>
              <a:rPr lang="en-US" sz="2500" dirty="0"/>
              <a:t>  =  b . </a:t>
            </a:r>
            <a:r>
              <a:rPr lang="en-US" sz="2500" dirty="0" err="1"/>
              <a:t>CustomerId</a:t>
            </a:r>
            <a:endParaRPr lang="en-US" sz="2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1371600" y="76200"/>
            <a:ext cx="6230649" cy="771525"/>
          </a:xfrm>
          <a:prstGeom prst="rect">
            <a:avLst/>
          </a:prstGeom>
          <a:noFill/>
          <a:ln w="9525">
            <a:noFill/>
            <a:miter lim="800000"/>
            <a:headEnd/>
            <a:tailEnd/>
          </a:ln>
          <a:effectLst/>
        </p:spPr>
      </p:pic>
      <p:sp>
        <p:nvSpPr>
          <p:cNvPr id="5" name="TextBox 4"/>
          <p:cNvSpPr txBox="1"/>
          <p:nvPr/>
        </p:nvSpPr>
        <p:spPr>
          <a:xfrm>
            <a:off x="304800" y="990600"/>
            <a:ext cx="8534400" cy="1754326"/>
          </a:xfrm>
          <a:prstGeom prst="rect">
            <a:avLst/>
          </a:prstGeom>
          <a:noFill/>
        </p:spPr>
        <p:txBody>
          <a:bodyPr wrap="square" rtlCol="0">
            <a:spAutoFit/>
          </a:bodyPr>
          <a:lstStyle/>
          <a:p>
            <a:r>
              <a:rPr lang="en-US" sz="2000" dirty="0"/>
              <a:t>Supplier(</a:t>
            </a:r>
            <a:r>
              <a:rPr lang="en-US" sz="2000" dirty="0" err="1"/>
              <a:t>SupplierId</a:t>
            </a:r>
            <a:r>
              <a:rPr lang="en-US" sz="2000" dirty="0"/>
              <a:t>, </a:t>
            </a:r>
            <a:r>
              <a:rPr lang="en-US" sz="2000" dirty="0" err="1"/>
              <a:t>SupplierName</a:t>
            </a:r>
            <a:r>
              <a:rPr lang="en-US" sz="2000" dirty="0"/>
              <a:t>, </a:t>
            </a:r>
            <a:r>
              <a:rPr lang="en-US" sz="2000" dirty="0" err="1"/>
              <a:t>ContactNo</a:t>
            </a:r>
            <a:r>
              <a:rPr lang="en-US" sz="2000" dirty="0"/>
              <a:t>)</a:t>
            </a:r>
          </a:p>
          <a:p>
            <a:r>
              <a:rPr lang="en-US" sz="2000" dirty="0" err="1"/>
              <a:t>ItemOrder</a:t>
            </a:r>
            <a:r>
              <a:rPr lang="en-US" sz="2000" dirty="0"/>
              <a:t>(</a:t>
            </a:r>
            <a:r>
              <a:rPr lang="en-US" sz="2000" dirty="0" err="1"/>
              <a:t>ItemId</a:t>
            </a:r>
            <a:r>
              <a:rPr lang="en-US" sz="2000" dirty="0"/>
              <a:t>, </a:t>
            </a:r>
            <a:r>
              <a:rPr lang="en-US" sz="2000" dirty="0" err="1"/>
              <a:t>SupplierId</a:t>
            </a:r>
            <a:r>
              <a:rPr lang="en-US" sz="2000" dirty="0"/>
              <a:t>, </a:t>
            </a:r>
            <a:r>
              <a:rPr lang="en-US" sz="2000" dirty="0" err="1"/>
              <a:t>QtyOrdered</a:t>
            </a:r>
            <a:r>
              <a:rPr lang="en-US" sz="2000" dirty="0"/>
              <a:t>, </a:t>
            </a:r>
            <a:r>
              <a:rPr lang="en-US" sz="2000" dirty="0" err="1"/>
              <a:t>OrderDate</a:t>
            </a:r>
            <a:r>
              <a:rPr lang="en-US" sz="2000" dirty="0"/>
              <a:t>, </a:t>
            </a:r>
            <a:r>
              <a:rPr lang="en-US" sz="2000" dirty="0" err="1"/>
              <a:t>DeliveryStatus</a:t>
            </a:r>
            <a:r>
              <a:rPr lang="en-US" sz="2000" dirty="0"/>
              <a:t>, </a:t>
            </a:r>
            <a:r>
              <a:rPr lang="en-US" sz="2000" dirty="0" err="1"/>
              <a:t>DelyDate</a:t>
            </a:r>
            <a:r>
              <a:rPr lang="en-US" sz="2000" dirty="0"/>
              <a:t>)</a:t>
            </a:r>
          </a:p>
          <a:p>
            <a:endParaRPr lang="en-US" sz="2000" dirty="0"/>
          </a:p>
          <a:p>
            <a:r>
              <a:rPr lang="en-US" sz="2400" dirty="0"/>
              <a:t>Display the details of suppliers who have been ordered to supply item, but the delivery status is ‘Not Delivered’</a:t>
            </a:r>
          </a:p>
        </p:txBody>
      </p:sp>
      <p:sp>
        <p:nvSpPr>
          <p:cNvPr id="6" name="TextBox 5"/>
          <p:cNvSpPr txBox="1"/>
          <p:nvPr/>
        </p:nvSpPr>
        <p:spPr>
          <a:xfrm>
            <a:off x="685800" y="3178076"/>
            <a:ext cx="8077200" cy="2308324"/>
          </a:xfrm>
          <a:prstGeom prst="rect">
            <a:avLst/>
          </a:prstGeom>
          <a:noFill/>
        </p:spPr>
        <p:txBody>
          <a:bodyPr wrap="square" rtlCol="0">
            <a:spAutoFit/>
          </a:bodyPr>
          <a:lstStyle/>
          <a:p>
            <a:r>
              <a:rPr lang="en-US" sz="2400" b="1" dirty="0">
                <a:latin typeface="Courier New" pitchFamily="49" charset="0"/>
                <a:cs typeface="Courier New" pitchFamily="49" charset="0"/>
              </a:rPr>
              <a:t>SELECT </a:t>
            </a:r>
            <a:r>
              <a:rPr lang="en-US" sz="2400" b="1" dirty="0" err="1">
                <a:latin typeface="Courier New" pitchFamily="49" charset="0"/>
                <a:cs typeface="Courier New" pitchFamily="49" charset="0"/>
              </a:rPr>
              <a:t>s.SupplierId</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s.SupplierName</a:t>
            </a:r>
            <a:r>
              <a:rPr lang="en-US" sz="2400" b="1" dirty="0">
                <a:latin typeface="Courier New" pitchFamily="49" charset="0"/>
                <a:cs typeface="Courier New" pitchFamily="49" charset="0"/>
              </a:rPr>
              <a:t> </a:t>
            </a:r>
          </a:p>
          <a:p>
            <a:endParaRPr lang="en-US" sz="2400" b="1" dirty="0">
              <a:latin typeface="Courier New" pitchFamily="49" charset="0"/>
              <a:cs typeface="Courier New" pitchFamily="49" charset="0"/>
            </a:endParaRPr>
          </a:p>
          <a:p>
            <a:r>
              <a:rPr lang="en-US" sz="2400" b="1" dirty="0">
                <a:latin typeface="Courier New" pitchFamily="49" charset="0"/>
                <a:cs typeface="Courier New" pitchFamily="49" charset="0"/>
              </a:rPr>
              <a:t>FROM Supplier  s, </a:t>
            </a:r>
            <a:r>
              <a:rPr lang="en-US" sz="2400" b="1" dirty="0" err="1">
                <a:latin typeface="Courier New" pitchFamily="49" charset="0"/>
                <a:cs typeface="Courier New" pitchFamily="49" charset="0"/>
              </a:rPr>
              <a:t>ItemOrder</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io</a:t>
            </a:r>
            <a:endParaRPr lang="en-US" sz="2400" b="1" dirty="0">
              <a:latin typeface="Courier New" pitchFamily="49" charset="0"/>
              <a:cs typeface="Courier New" pitchFamily="49" charset="0"/>
            </a:endParaRPr>
          </a:p>
          <a:p>
            <a:endParaRPr lang="en-US" sz="2400" b="1" dirty="0">
              <a:latin typeface="Courier New" pitchFamily="49" charset="0"/>
              <a:cs typeface="Courier New" pitchFamily="49" charset="0"/>
            </a:endParaRPr>
          </a:p>
          <a:p>
            <a:r>
              <a:rPr lang="en-US" sz="2400" b="1" dirty="0">
                <a:latin typeface="Courier New" pitchFamily="49" charset="0"/>
                <a:cs typeface="Courier New" pitchFamily="49" charset="0"/>
              </a:rPr>
              <a:t>WHERE </a:t>
            </a:r>
            <a:r>
              <a:rPr lang="en-US" sz="2400" b="1" dirty="0" err="1">
                <a:latin typeface="Courier New" pitchFamily="49" charset="0"/>
                <a:cs typeface="Courier New" pitchFamily="49" charset="0"/>
              </a:rPr>
              <a:t>s.SupplierId</a:t>
            </a:r>
            <a:r>
              <a:rPr lang="en-US" sz="2400" b="1" dirty="0">
                <a:latin typeface="Courier New" pitchFamily="49" charset="0"/>
                <a:cs typeface="Courier New" pitchFamily="49" charset="0"/>
              </a:rPr>
              <a:t> = </a:t>
            </a:r>
            <a:r>
              <a:rPr lang="en-US" sz="2400" b="1" dirty="0" err="1">
                <a:latin typeface="Courier New" pitchFamily="49" charset="0"/>
                <a:cs typeface="Courier New" pitchFamily="49" charset="0"/>
              </a:rPr>
              <a:t>io.SupplierId</a:t>
            </a:r>
            <a:r>
              <a:rPr lang="en-US" sz="2400" b="1" dirty="0">
                <a:latin typeface="Courier New" pitchFamily="49" charset="0"/>
                <a:cs typeface="Courier New" pitchFamily="49" charset="0"/>
              </a:rPr>
              <a:t>  AND </a:t>
            </a:r>
            <a:r>
              <a:rPr lang="en-US" sz="2400" b="1" dirty="0" err="1">
                <a:latin typeface="Courier New" pitchFamily="49" charset="0"/>
                <a:cs typeface="Courier New" pitchFamily="49" charset="0"/>
              </a:rPr>
              <a:t>io.DeliveryStatus</a:t>
            </a:r>
            <a:r>
              <a:rPr lang="en-US" sz="2400" b="1" dirty="0">
                <a:latin typeface="Courier New" pitchFamily="49" charset="0"/>
                <a:cs typeface="Courier New" pitchFamily="49" charset="0"/>
              </a:rPr>
              <a:t> = ‘Not Delivered’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876800"/>
          </a:xfrm>
        </p:spPr>
        <p:txBody>
          <a:bodyPr>
            <a:normAutofit/>
          </a:bodyPr>
          <a:lstStyle/>
          <a:p>
            <a:pPr>
              <a:buNone/>
            </a:pPr>
            <a:r>
              <a:rPr lang="en-US" b="1" dirty="0">
                <a:solidFill>
                  <a:srgbClr val="FF0000"/>
                </a:solidFill>
              </a:rPr>
              <a:t>RENAME Command</a:t>
            </a:r>
          </a:p>
          <a:p>
            <a:pPr>
              <a:buNone/>
            </a:pPr>
            <a:endParaRPr lang="en-US" b="1" dirty="0">
              <a:solidFill>
                <a:srgbClr val="FF0000"/>
              </a:solidFill>
            </a:endParaRPr>
          </a:p>
          <a:p>
            <a:pPr>
              <a:buNone/>
            </a:pPr>
            <a:r>
              <a:rPr lang="en-US" b="1" dirty="0"/>
              <a:t>Syntax</a:t>
            </a:r>
            <a:r>
              <a:rPr lang="en-US" dirty="0"/>
              <a:t> – </a:t>
            </a:r>
            <a:r>
              <a:rPr lang="en-US" sz="3000" dirty="0"/>
              <a:t>ALTER TABLE  </a:t>
            </a:r>
            <a:r>
              <a:rPr lang="en-US" sz="3000" dirty="0" err="1"/>
              <a:t>Tablename</a:t>
            </a:r>
            <a:endParaRPr lang="en-US" sz="3000" dirty="0"/>
          </a:p>
          <a:p>
            <a:pPr>
              <a:buNone/>
            </a:pPr>
            <a:r>
              <a:rPr lang="en-US" sz="3000" dirty="0"/>
              <a:t>		       RENAME TO </a:t>
            </a:r>
            <a:r>
              <a:rPr lang="en-US" sz="3000" dirty="0" err="1"/>
              <a:t>NewTableName</a:t>
            </a:r>
            <a:endParaRPr lang="en-US" sz="3000" dirty="0"/>
          </a:p>
          <a:p>
            <a:pPr>
              <a:buNone/>
            </a:pPr>
            <a:endParaRPr lang="en-US" sz="2700" dirty="0"/>
          </a:p>
          <a:p>
            <a:pPr>
              <a:buNone/>
            </a:pPr>
            <a:r>
              <a:rPr lang="en-US" sz="2700" b="1" dirty="0"/>
              <a:t>Ex</a:t>
            </a:r>
            <a:r>
              <a:rPr lang="en-US" sz="2700" dirty="0"/>
              <a:t>-</a:t>
            </a:r>
            <a:r>
              <a:rPr lang="en-US" sz="2800" dirty="0"/>
              <a:t> </a:t>
            </a:r>
            <a:r>
              <a:rPr lang="en-US" sz="3000" dirty="0"/>
              <a:t>ALTER </a:t>
            </a:r>
            <a:r>
              <a:rPr lang="en-US" sz="3000"/>
              <a:t>TABLE  student</a:t>
            </a:r>
            <a:endParaRPr lang="en-US" sz="3000" dirty="0"/>
          </a:p>
          <a:p>
            <a:pPr>
              <a:buNone/>
            </a:pPr>
            <a:r>
              <a:rPr lang="en-US" sz="3000" dirty="0"/>
              <a:t>	  RENAME  TO student1;</a:t>
            </a:r>
          </a:p>
          <a:p>
            <a:pPr>
              <a:buNone/>
            </a:pPr>
            <a:endParaRPr lang="en-US" sz="2700" dirty="0"/>
          </a:p>
        </p:txBody>
      </p:sp>
      <p:sp>
        <p:nvSpPr>
          <p:cNvPr id="4" name="Title 1"/>
          <p:cNvSpPr>
            <a:spLocks noGrp="1"/>
          </p:cNvSpPr>
          <p:nvPr>
            <p:ph type="title"/>
          </p:nvPr>
        </p:nvSpPr>
        <p:spPr>
          <a:xfrm>
            <a:off x="457200" y="274638"/>
            <a:ext cx="8229600" cy="639762"/>
          </a:xfrm>
        </p:spPr>
        <p:txBody>
          <a:bodyPr>
            <a:noAutofit/>
          </a:bodyPr>
          <a:lstStyle/>
          <a:p>
            <a:r>
              <a:rPr lang="en-US" sz="4000" b="1" dirty="0">
                <a:solidFill>
                  <a:srgbClr val="0000FF"/>
                </a:solidFill>
              </a:rPr>
              <a:t>Renaming Tables</a:t>
            </a: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a:t>Outer Join</a:t>
            </a:r>
          </a:p>
        </p:txBody>
      </p:sp>
      <p:pic>
        <p:nvPicPr>
          <p:cNvPr id="22530" name="Picture 2"/>
          <p:cNvPicPr>
            <a:picLocks noChangeAspect="1" noChangeArrowheads="1"/>
          </p:cNvPicPr>
          <p:nvPr/>
        </p:nvPicPr>
        <p:blipFill>
          <a:blip r:embed="rId2"/>
          <a:srcRect/>
          <a:stretch>
            <a:fillRect/>
          </a:stretch>
        </p:blipFill>
        <p:spPr bwMode="auto">
          <a:xfrm>
            <a:off x="228600" y="1143000"/>
            <a:ext cx="8760012" cy="838200"/>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427893" y="2743200"/>
            <a:ext cx="8288206" cy="1295400"/>
          </a:xfrm>
          <a:prstGeom prst="rect">
            <a:avLst/>
          </a:prstGeom>
          <a:noFill/>
          <a:ln w="9525">
            <a:noFill/>
            <a:miter lim="800000"/>
            <a:headEnd/>
            <a:tailEnd/>
          </a:ln>
          <a:effectLst/>
        </p:spPr>
      </p:pic>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2590800" y="57150"/>
            <a:ext cx="4500563" cy="857250"/>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304800" y="1728198"/>
            <a:ext cx="8329708" cy="2386602"/>
          </a:xfrm>
          <a:prstGeom prst="rect">
            <a:avLst/>
          </a:prstGeom>
          <a:noFill/>
          <a:ln w="9525">
            <a:noFill/>
            <a:miter lim="800000"/>
            <a:headEnd/>
            <a:tailEnd/>
          </a:ln>
          <a:effectLst/>
        </p:spPr>
      </p:pic>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2667000" y="0"/>
            <a:ext cx="3834245" cy="771525"/>
          </a:xfrm>
          <a:prstGeom prst="rect">
            <a:avLst/>
          </a:prstGeom>
          <a:noFill/>
          <a:ln w="9525">
            <a:noFill/>
            <a:miter lim="800000"/>
            <a:headEnd/>
            <a:tailEnd/>
          </a:ln>
          <a:effectLst/>
        </p:spPr>
      </p:pic>
      <p:pic>
        <p:nvPicPr>
          <p:cNvPr id="24580" name="Picture 4"/>
          <p:cNvPicPr>
            <a:picLocks noChangeAspect="1" noChangeArrowheads="1"/>
          </p:cNvPicPr>
          <p:nvPr/>
        </p:nvPicPr>
        <p:blipFill>
          <a:blip r:embed="rId3"/>
          <a:srcRect/>
          <a:stretch>
            <a:fillRect/>
          </a:stretch>
        </p:blipFill>
        <p:spPr bwMode="auto">
          <a:xfrm>
            <a:off x="533400" y="3586163"/>
            <a:ext cx="7924800" cy="2738437"/>
          </a:xfrm>
          <a:prstGeom prst="rect">
            <a:avLst/>
          </a:prstGeom>
          <a:noFill/>
          <a:ln w="9525">
            <a:noFill/>
            <a:miter lim="800000"/>
            <a:headEnd/>
            <a:tailEnd/>
          </a:ln>
          <a:effectLst/>
        </p:spPr>
      </p:pic>
      <p:sp>
        <p:nvSpPr>
          <p:cNvPr id="5" name="TextBox 4"/>
          <p:cNvSpPr txBox="1"/>
          <p:nvPr/>
        </p:nvSpPr>
        <p:spPr>
          <a:xfrm>
            <a:off x="457200" y="838200"/>
            <a:ext cx="8229600" cy="2954655"/>
          </a:xfrm>
          <a:prstGeom prst="rect">
            <a:avLst/>
          </a:prstGeom>
          <a:noFill/>
        </p:spPr>
        <p:txBody>
          <a:bodyPr wrap="square" rtlCol="0">
            <a:spAutoFit/>
          </a:bodyPr>
          <a:lstStyle/>
          <a:p>
            <a:r>
              <a:rPr lang="en-US" sz="2400" dirty="0"/>
              <a:t>List all cities of Table1 if there is match in cities in Table2 &amp; also unmatched Cities from Table1.</a:t>
            </a:r>
          </a:p>
          <a:p>
            <a:endParaRPr lang="en-US" sz="2400" dirty="0"/>
          </a:p>
          <a:p>
            <a:r>
              <a:rPr lang="en-US" sz="2400" b="1" dirty="0">
                <a:latin typeface="Courier New" pitchFamily="49" charset="0"/>
                <a:cs typeface="Courier New" pitchFamily="49" charset="0"/>
              </a:rPr>
              <a:t>SELECT   T1.EMP_ID, T1.CITY, </a:t>
            </a:r>
          </a:p>
          <a:p>
            <a:r>
              <a:rPr lang="en-US" sz="2400" b="1" dirty="0">
                <a:latin typeface="Courier New" pitchFamily="49" charset="0"/>
                <a:cs typeface="Courier New" pitchFamily="49" charset="0"/>
              </a:rPr>
              <a:t>T2.CUST_ID, T2.CITY</a:t>
            </a:r>
          </a:p>
          <a:p>
            <a:r>
              <a:rPr lang="en-US" sz="2400" b="1" dirty="0">
                <a:latin typeface="Courier New" pitchFamily="49" charset="0"/>
                <a:cs typeface="Courier New" pitchFamily="49" charset="0"/>
              </a:rPr>
              <a:t>FROM Table1  T1, Table2  T2</a:t>
            </a:r>
          </a:p>
          <a:p>
            <a:r>
              <a:rPr lang="en-US" sz="2400" b="1" dirty="0">
                <a:latin typeface="Courier New" pitchFamily="49" charset="0"/>
                <a:cs typeface="Courier New" pitchFamily="49" charset="0"/>
              </a:rPr>
              <a:t>WHERE T1.CITY = T2.CITY  (+)</a:t>
            </a:r>
          </a:p>
          <a:p>
            <a:endParaRPr lang="en-US" dirty="0"/>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2667000" y="66675"/>
            <a:ext cx="3834245" cy="771525"/>
          </a:xfrm>
          <a:prstGeom prst="rect">
            <a:avLst/>
          </a:prstGeom>
          <a:noFill/>
          <a:ln w="9525">
            <a:noFill/>
            <a:miter lim="800000"/>
            <a:headEnd/>
            <a:tailEnd/>
          </a:ln>
          <a:effectLst/>
        </p:spPr>
      </p:pic>
      <p:sp>
        <p:nvSpPr>
          <p:cNvPr id="4" name="TextBox 3"/>
          <p:cNvSpPr txBox="1"/>
          <p:nvPr/>
        </p:nvSpPr>
        <p:spPr>
          <a:xfrm>
            <a:off x="381000" y="1066800"/>
            <a:ext cx="8153400" cy="1785104"/>
          </a:xfrm>
          <a:prstGeom prst="rect">
            <a:avLst/>
          </a:prstGeom>
          <a:noFill/>
        </p:spPr>
        <p:txBody>
          <a:bodyPr wrap="square" rtlCol="0">
            <a:spAutoFit/>
          </a:bodyPr>
          <a:lstStyle/>
          <a:p>
            <a:r>
              <a:rPr lang="en-US" sz="2200" dirty="0" err="1"/>
              <a:t>Customer_Details</a:t>
            </a:r>
            <a:r>
              <a:rPr lang="en-US" sz="2200" dirty="0"/>
              <a:t>(</a:t>
            </a:r>
            <a:r>
              <a:rPr lang="en-US" sz="2200" dirty="0" err="1"/>
              <a:t>Cust_Id</a:t>
            </a:r>
            <a:r>
              <a:rPr lang="en-US" sz="2200" dirty="0"/>
              <a:t>, </a:t>
            </a:r>
            <a:r>
              <a:rPr lang="en-US" sz="2200" dirty="0" err="1"/>
              <a:t>Last_Name</a:t>
            </a:r>
            <a:r>
              <a:rPr lang="en-US" sz="2200" dirty="0"/>
              <a:t>, </a:t>
            </a:r>
            <a:r>
              <a:rPr lang="en-US" sz="2200" dirty="0" err="1"/>
              <a:t>First_Name</a:t>
            </a:r>
            <a:r>
              <a:rPr lang="en-US" sz="2200" dirty="0"/>
              <a:t>)</a:t>
            </a:r>
          </a:p>
          <a:p>
            <a:r>
              <a:rPr lang="en-US" sz="2200" dirty="0" err="1"/>
              <a:t>Custmer_Loan</a:t>
            </a:r>
            <a:r>
              <a:rPr lang="en-US" sz="2200" dirty="0"/>
              <a:t>(</a:t>
            </a:r>
            <a:r>
              <a:rPr lang="en-US" sz="2200" dirty="0" err="1"/>
              <a:t>Loan_No</a:t>
            </a:r>
            <a:r>
              <a:rPr lang="en-US" sz="2200" dirty="0"/>
              <a:t>, </a:t>
            </a:r>
            <a:r>
              <a:rPr lang="en-US" sz="2200" dirty="0" err="1"/>
              <a:t>Cust_Id</a:t>
            </a:r>
            <a:r>
              <a:rPr lang="en-US" sz="2200" dirty="0"/>
              <a:t>, Amount)</a:t>
            </a:r>
          </a:p>
          <a:p>
            <a:endParaRPr lang="en-US" dirty="0"/>
          </a:p>
          <a:p>
            <a:pPr algn="just"/>
            <a:r>
              <a:rPr lang="en-US" sz="2400" dirty="0"/>
              <a:t>List all customer details and loan details if they have availed loans or yet to avail loan.</a:t>
            </a:r>
          </a:p>
        </p:txBody>
      </p:sp>
      <p:sp>
        <p:nvSpPr>
          <p:cNvPr id="5" name="TextBox 4"/>
          <p:cNvSpPr txBox="1"/>
          <p:nvPr/>
        </p:nvSpPr>
        <p:spPr>
          <a:xfrm>
            <a:off x="381000" y="3475672"/>
            <a:ext cx="8153400" cy="2139047"/>
          </a:xfrm>
          <a:prstGeom prst="rect">
            <a:avLst/>
          </a:prstGeom>
          <a:noFill/>
        </p:spPr>
        <p:txBody>
          <a:bodyPr wrap="square" rtlCol="0">
            <a:spAutoFit/>
          </a:bodyPr>
          <a:lstStyle/>
          <a:p>
            <a:r>
              <a:rPr lang="en-US" sz="2300" dirty="0"/>
              <a:t>SELECT </a:t>
            </a:r>
            <a:r>
              <a:rPr lang="en-US" sz="2300" dirty="0" err="1"/>
              <a:t>Customer_Details</a:t>
            </a:r>
            <a:r>
              <a:rPr lang="en-US" sz="2300" dirty="0"/>
              <a:t> . </a:t>
            </a:r>
            <a:r>
              <a:rPr lang="en-US" sz="2300" dirty="0" err="1"/>
              <a:t>Cust_Id</a:t>
            </a:r>
            <a:r>
              <a:rPr lang="en-US" sz="2300" dirty="0"/>
              <a:t>, </a:t>
            </a:r>
            <a:r>
              <a:rPr lang="en-US" sz="2300" dirty="0" err="1"/>
              <a:t>Customer_Details</a:t>
            </a:r>
            <a:r>
              <a:rPr lang="en-US" sz="2300" dirty="0"/>
              <a:t> . </a:t>
            </a:r>
            <a:r>
              <a:rPr lang="en-US" sz="2300" dirty="0" err="1"/>
              <a:t>Last_Name</a:t>
            </a:r>
            <a:r>
              <a:rPr lang="en-US" sz="2300" dirty="0"/>
              <a:t>, </a:t>
            </a:r>
            <a:r>
              <a:rPr lang="en-US" sz="2300" dirty="0" err="1"/>
              <a:t>Customer_Details</a:t>
            </a:r>
            <a:r>
              <a:rPr lang="en-US" sz="2300" dirty="0"/>
              <a:t> . </a:t>
            </a:r>
            <a:r>
              <a:rPr lang="en-US" sz="2300" dirty="0" err="1"/>
              <a:t>First_Name</a:t>
            </a:r>
            <a:r>
              <a:rPr lang="en-US" sz="2300" dirty="0"/>
              <a:t>, </a:t>
            </a:r>
            <a:r>
              <a:rPr lang="en-US" sz="2300" dirty="0" err="1"/>
              <a:t>Customer_Loan</a:t>
            </a:r>
            <a:r>
              <a:rPr lang="en-US" sz="2300" dirty="0"/>
              <a:t> . </a:t>
            </a:r>
            <a:r>
              <a:rPr lang="en-US" sz="2300" dirty="0" err="1"/>
              <a:t>Loan_No</a:t>
            </a:r>
            <a:r>
              <a:rPr lang="en-US" sz="2300" dirty="0"/>
              <a:t>, </a:t>
            </a:r>
            <a:r>
              <a:rPr lang="en-US" sz="2300" dirty="0" err="1"/>
              <a:t>Customer_Loan</a:t>
            </a:r>
            <a:r>
              <a:rPr lang="en-US" sz="2300" dirty="0"/>
              <a:t> . amount</a:t>
            </a:r>
          </a:p>
          <a:p>
            <a:r>
              <a:rPr lang="en-US" sz="2300" dirty="0"/>
              <a:t>FROM </a:t>
            </a:r>
            <a:r>
              <a:rPr lang="en-US" sz="2300" dirty="0" err="1"/>
              <a:t>Customer_Details</a:t>
            </a:r>
            <a:r>
              <a:rPr lang="en-US" sz="2300" dirty="0"/>
              <a:t>, </a:t>
            </a:r>
            <a:r>
              <a:rPr lang="en-US" sz="2300" dirty="0" err="1"/>
              <a:t>Customer_Loan</a:t>
            </a:r>
            <a:endParaRPr lang="en-US" sz="2300" dirty="0"/>
          </a:p>
          <a:p>
            <a:r>
              <a:rPr lang="en-US" sz="2300" dirty="0"/>
              <a:t>WHERE </a:t>
            </a:r>
            <a:r>
              <a:rPr lang="en-US" sz="2300" dirty="0" err="1"/>
              <a:t>Customer_Details</a:t>
            </a:r>
            <a:r>
              <a:rPr lang="en-US" sz="2300" dirty="0"/>
              <a:t> . </a:t>
            </a:r>
            <a:r>
              <a:rPr lang="en-US" sz="2300" dirty="0" err="1"/>
              <a:t>Cust_Id</a:t>
            </a:r>
            <a:r>
              <a:rPr lang="en-US" sz="2300" dirty="0"/>
              <a:t> = </a:t>
            </a:r>
            <a:r>
              <a:rPr lang="en-US" sz="2300" dirty="0" err="1"/>
              <a:t>Customer_Loan</a:t>
            </a:r>
            <a:r>
              <a:rPr lang="en-US" sz="2300" dirty="0"/>
              <a:t> . </a:t>
            </a:r>
            <a:r>
              <a:rPr lang="en-US" sz="2300" dirty="0" err="1"/>
              <a:t>Cust_Id</a:t>
            </a:r>
            <a:r>
              <a:rPr lang="en-US" sz="2300" dirty="0"/>
              <a:t>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2057400" y="61913"/>
            <a:ext cx="5092790" cy="700087"/>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281361" y="914400"/>
            <a:ext cx="8581293" cy="609600"/>
          </a:xfrm>
          <a:prstGeom prst="rect">
            <a:avLst/>
          </a:prstGeom>
          <a:noFill/>
          <a:ln w="9525">
            <a:noFill/>
            <a:miter lim="800000"/>
            <a:headEnd/>
            <a:tailEnd/>
          </a:ln>
          <a:effectLst/>
        </p:spPr>
      </p:pic>
      <p:pic>
        <p:nvPicPr>
          <p:cNvPr id="26628" name="Picture 4"/>
          <p:cNvPicPr>
            <a:picLocks noChangeAspect="1" noChangeArrowheads="1"/>
          </p:cNvPicPr>
          <p:nvPr/>
        </p:nvPicPr>
        <p:blipFill>
          <a:blip r:embed="rId4"/>
          <a:srcRect/>
          <a:stretch>
            <a:fillRect/>
          </a:stretch>
        </p:blipFill>
        <p:spPr bwMode="auto">
          <a:xfrm>
            <a:off x="533400" y="1600200"/>
            <a:ext cx="7620000" cy="4473222"/>
          </a:xfrm>
          <a:prstGeom prst="rect">
            <a:avLst/>
          </a:prstGeom>
          <a:noFill/>
          <a:ln w="9525">
            <a:noFill/>
            <a:miter lim="800000"/>
            <a:headEnd/>
            <a:tailEnd/>
          </a:ln>
          <a:effectLst/>
        </p:spPr>
      </p:pic>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1905000" y="76200"/>
            <a:ext cx="5488781" cy="762000"/>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a:srcRect/>
          <a:stretch>
            <a:fillRect/>
          </a:stretch>
        </p:blipFill>
        <p:spPr bwMode="auto">
          <a:xfrm>
            <a:off x="723441" y="1114425"/>
            <a:ext cx="7065714" cy="2238375"/>
          </a:xfrm>
          <a:prstGeom prst="rect">
            <a:avLst/>
          </a:prstGeom>
          <a:noFill/>
          <a:ln w="9525">
            <a:noFill/>
            <a:miter lim="800000"/>
            <a:headEnd/>
            <a:tailEnd/>
          </a:ln>
          <a:effectLst/>
        </p:spPr>
      </p:pic>
      <p:sp>
        <p:nvSpPr>
          <p:cNvPr id="6" name="TextBox 5"/>
          <p:cNvSpPr txBox="1"/>
          <p:nvPr/>
        </p:nvSpPr>
        <p:spPr>
          <a:xfrm>
            <a:off x="0" y="3733800"/>
            <a:ext cx="8915400" cy="1107996"/>
          </a:xfrm>
          <a:prstGeom prst="rect">
            <a:avLst/>
          </a:prstGeom>
          <a:noFill/>
        </p:spPr>
        <p:txBody>
          <a:bodyPr wrap="square" rtlCol="0">
            <a:spAutoFit/>
          </a:bodyPr>
          <a:lstStyle/>
          <a:p>
            <a:r>
              <a:rPr lang="en-US" sz="2200" b="1" dirty="0">
                <a:latin typeface="Courier New" pitchFamily="49" charset="0"/>
                <a:cs typeface="Courier New" pitchFamily="49" charset="0"/>
              </a:rPr>
              <a:t>SELECT </a:t>
            </a:r>
            <a:r>
              <a:rPr lang="en-US" sz="2200" b="1" dirty="0" err="1">
                <a:latin typeface="Courier New" pitchFamily="49" charset="0"/>
                <a:cs typeface="Courier New" pitchFamily="49" charset="0"/>
              </a:rPr>
              <a:t>Emp.Employee_Name</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Manager.Employee_Name</a:t>
            </a:r>
            <a:endParaRPr lang="en-US" sz="2200" b="1" dirty="0">
              <a:latin typeface="Courier New" pitchFamily="49" charset="0"/>
              <a:cs typeface="Courier New" pitchFamily="49" charset="0"/>
            </a:endParaRPr>
          </a:p>
          <a:p>
            <a:r>
              <a:rPr lang="en-US" sz="2200" b="1" dirty="0">
                <a:latin typeface="Courier New" pitchFamily="49" charset="0"/>
                <a:cs typeface="Courier New" pitchFamily="49" charset="0"/>
              </a:rPr>
              <a:t>FROM </a:t>
            </a:r>
            <a:r>
              <a:rPr lang="en-US" sz="2200" b="1" dirty="0" err="1">
                <a:latin typeface="Courier New" pitchFamily="49" charset="0"/>
                <a:cs typeface="Courier New" pitchFamily="49" charset="0"/>
              </a:rPr>
              <a:t>Employee_Manager</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Emp</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Employee_manager</a:t>
            </a:r>
            <a:r>
              <a:rPr lang="en-US" sz="2200" b="1" dirty="0">
                <a:latin typeface="Courier New" pitchFamily="49" charset="0"/>
                <a:cs typeface="Courier New" pitchFamily="49" charset="0"/>
              </a:rPr>
              <a:t> Manager</a:t>
            </a:r>
          </a:p>
          <a:p>
            <a:r>
              <a:rPr lang="en-US" sz="2200" b="1" dirty="0">
                <a:latin typeface="Courier New" pitchFamily="49" charset="0"/>
                <a:cs typeface="Courier New" pitchFamily="49" charset="0"/>
              </a:rPr>
              <a:t>WHERE </a:t>
            </a:r>
            <a:r>
              <a:rPr lang="en-US" sz="2200" b="1" dirty="0" err="1">
                <a:latin typeface="Courier New" pitchFamily="49" charset="0"/>
                <a:cs typeface="Courier New" pitchFamily="49" charset="0"/>
              </a:rPr>
              <a:t>Manager.Manager_Id</a:t>
            </a:r>
            <a:r>
              <a:rPr lang="en-US" sz="2200" b="1" dirty="0">
                <a:latin typeface="Courier New" pitchFamily="49" charset="0"/>
                <a:cs typeface="Courier New" pitchFamily="49" charset="0"/>
              </a:rPr>
              <a:t> = </a:t>
            </a:r>
            <a:r>
              <a:rPr lang="en-US" sz="2200" b="1" dirty="0" err="1">
                <a:latin typeface="Courier New" pitchFamily="49" charset="0"/>
                <a:cs typeface="Courier New" pitchFamily="49" charset="0"/>
              </a:rPr>
              <a:t>Emp.Employee_Id</a:t>
            </a:r>
            <a:r>
              <a:rPr lang="en-US" sz="2200" b="1" dirty="0">
                <a:latin typeface="Courier New" pitchFamily="49" charset="0"/>
                <a:cs typeface="Courier New" pitchFamily="49" charset="0"/>
              </a:rPr>
              <a:t>;</a:t>
            </a: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2590800" y="42863"/>
            <a:ext cx="3663031" cy="795337"/>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499364" y="990600"/>
            <a:ext cx="8352428" cy="4758778"/>
          </a:xfrm>
          <a:prstGeom prst="rect">
            <a:avLst/>
          </a:prstGeom>
          <a:noFill/>
          <a:ln w="9525">
            <a:noFill/>
            <a:miter lim="800000"/>
            <a:headEnd/>
            <a:tailEnd/>
          </a:ln>
          <a:effectLst/>
        </p:spPr>
      </p:pic>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2514600" y="66675"/>
            <a:ext cx="4508356" cy="847725"/>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381000" y="1143000"/>
            <a:ext cx="8360228" cy="4876800"/>
          </a:xfrm>
          <a:prstGeom prst="rect">
            <a:avLst/>
          </a:prstGeom>
          <a:noFill/>
          <a:ln w="9525">
            <a:noFill/>
            <a:miter lim="800000"/>
            <a:headEnd/>
            <a:tailEnd/>
          </a:ln>
          <a:effectLst/>
        </p:spPr>
      </p:pic>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2514600" y="66675"/>
            <a:ext cx="4508356" cy="847725"/>
          </a:xfrm>
          <a:prstGeom prst="rect">
            <a:avLst/>
          </a:prstGeom>
          <a:noFill/>
          <a:ln w="9525">
            <a:noFill/>
            <a:miter lim="800000"/>
            <a:headEnd/>
            <a:tailEnd/>
          </a:ln>
          <a:effectLst/>
        </p:spPr>
      </p:pic>
      <p:pic>
        <p:nvPicPr>
          <p:cNvPr id="30722" name="Picture 2"/>
          <p:cNvPicPr>
            <a:picLocks noChangeAspect="1" noChangeArrowheads="1"/>
          </p:cNvPicPr>
          <p:nvPr/>
        </p:nvPicPr>
        <p:blipFill>
          <a:blip r:embed="rId3"/>
          <a:srcRect/>
          <a:stretch>
            <a:fillRect/>
          </a:stretch>
        </p:blipFill>
        <p:spPr bwMode="auto">
          <a:xfrm>
            <a:off x="31263" y="1014482"/>
            <a:ext cx="8729787" cy="5081518"/>
          </a:xfrm>
          <a:prstGeom prst="rect">
            <a:avLst/>
          </a:prstGeom>
          <a:noFill/>
          <a:ln w="9525">
            <a:noFill/>
            <a:miter lim="800000"/>
            <a:headEnd/>
            <a:tailEnd/>
          </a:ln>
          <a:effectLst/>
        </p:spPr>
      </p:pic>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2514600" y="66675"/>
            <a:ext cx="4508356" cy="847725"/>
          </a:xfrm>
          <a:prstGeom prst="rect">
            <a:avLst/>
          </a:prstGeom>
          <a:noFill/>
          <a:ln w="9525">
            <a:noFill/>
            <a:miter lim="800000"/>
            <a:headEnd/>
            <a:tailEnd/>
          </a:ln>
          <a:effectLst/>
        </p:spPr>
      </p:pic>
      <p:pic>
        <p:nvPicPr>
          <p:cNvPr id="31746" name="Picture 2"/>
          <p:cNvPicPr>
            <a:picLocks noChangeAspect="1" noChangeArrowheads="1"/>
          </p:cNvPicPr>
          <p:nvPr/>
        </p:nvPicPr>
        <p:blipFill>
          <a:blip r:embed="rId3"/>
          <a:srcRect/>
          <a:stretch>
            <a:fillRect/>
          </a:stretch>
        </p:blipFill>
        <p:spPr bwMode="auto">
          <a:xfrm>
            <a:off x="211994" y="1066800"/>
            <a:ext cx="8551006" cy="49530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4000" b="1" dirty="0">
                <a:solidFill>
                  <a:srgbClr val="0000FF"/>
                </a:solidFill>
              </a:rPr>
              <a:t>Renaming Columns</a:t>
            </a:r>
          </a:p>
        </p:txBody>
      </p:sp>
      <p:sp>
        <p:nvSpPr>
          <p:cNvPr id="3" name="Content Placeholder 2"/>
          <p:cNvSpPr>
            <a:spLocks noGrp="1"/>
          </p:cNvSpPr>
          <p:nvPr>
            <p:ph idx="1"/>
          </p:nvPr>
        </p:nvSpPr>
        <p:spPr>
          <a:xfrm>
            <a:off x="304800" y="1143000"/>
            <a:ext cx="8610600" cy="4572000"/>
          </a:xfrm>
        </p:spPr>
        <p:txBody>
          <a:bodyPr>
            <a:normAutofit/>
          </a:bodyPr>
          <a:lstStyle/>
          <a:p>
            <a:pPr>
              <a:buNone/>
            </a:pPr>
            <a:r>
              <a:rPr lang="en-US" b="1" dirty="0">
                <a:solidFill>
                  <a:srgbClr val="FF0000"/>
                </a:solidFill>
              </a:rPr>
              <a:t>RENAME COLUMN statement</a:t>
            </a:r>
            <a:r>
              <a:rPr lang="en-US" b="1" dirty="0"/>
              <a:t> </a:t>
            </a:r>
          </a:p>
          <a:p>
            <a:pPr>
              <a:buNone/>
            </a:pPr>
            <a:endParaRPr lang="en-US" b="1" dirty="0"/>
          </a:p>
          <a:p>
            <a:pPr>
              <a:buNone/>
            </a:pPr>
            <a:r>
              <a:rPr lang="en-US" sz="2900" dirty="0"/>
              <a:t>Syntax-</a:t>
            </a:r>
          </a:p>
          <a:p>
            <a:pPr>
              <a:buNone/>
            </a:pPr>
            <a:r>
              <a:rPr lang="en-US" sz="2900" dirty="0"/>
              <a:t>ALTER TABLE  </a:t>
            </a:r>
            <a:r>
              <a:rPr lang="en-US" sz="2900" dirty="0" err="1"/>
              <a:t>Tablename</a:t>
            </a:r>
            <a:r>
              <a:rPr lang="en-US" sz="2900" dirty="0"/>
              <a:t> </a:t>
            </a:r>
          </a:p>
          <a:p>
            <a:pPr>
              <a:buNone/>
            </a:pPr>
            <a:r>
              <a:rPr lang="en-US" sz="2900" b="1" dirty="0"/>
              <a:t>RENAME COLUMN </a:t>
            </a:r>
            <a:r>
              <a:rPr lang="en-US" sz="2900" b="1" dirty="0" err="1"/>
              <a:t>old</a:t>
            </a:r>
            <a:r>
              <a:rPr lang="en-US" sz="2900" b="1" i="1" dirty="0" err="1"/>
              <a:t>ColumnName</a:t>
            </a:r>
            <a:r>
              <a:rPr lang="en-US" sz="2900" b="1" i="1" dirty="0"/>
              <a:t> </a:t>
            </a:r>
            <a:r>
              <a:rPr lang="en-US" sz="2900" b="1" dirty="0"/>
              <a:t>TO </a:t>
            </a:r>
            <a:r>
              <a:rPr lang="en-US" sz="2900" b="1" dirty="0" err="1"/>
              <a:t>New</a:t>
            </a:r>
            <a:r>
              <a:rPr lang="en-US" sz="2900" b="1" i="1" dirty="0" err="1"/>
              <a:t>ColumnName</a:t>
            </a:r>
            <a:endParaRPr lang="en-US" sz="2900" b="1" i="1" dirty="0"/>
          </a:p>
          <a:p>
            <a:pPr>
              <a:buNone/>
            </a:pPr>
            <a:endParaRPr lang="en-US" sz="2000" b="1" i="1" dirty="0"/>
          </a:p>
          <a:p>
            <a:pPr>
              <a:buNone/>
            </a:pPr>
            <a:r>
              <a:rPr lang="en-US" sz="2700" b="1" dirty="0"/>
              <a:t>Ex -</a:t>
            </a:r>
            <a:r>
              <a:rPr lang="en-US" sz="2700" dirty="0"/>
              <a:t> ALTER TABLE  Employee</a:t>
            </a:r>
            <a:endParaRPr lang="en-US" sz="2700" b="1" dirty="0"/>
          </a:p>
          <a:p>
            <a:pPr>
              <a:buNone/>
            </a:pPr>
            <a:r>
              <a:rPr lang="en-US" sz="2700" b="1" dirty="0"/>
              <a:t>       RENAME COLUMN MANAGER TO SUPERVISOR</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a:bodyPr>
          <a:lstStyle/>
          <a:p>
            <a:r>
              <a:rPr lang="en-US" b="1" dirty="0">
                <a:solidFill>
                  <a:srgbClr val="0000FF"/>
                </a:solidFill>
              </a:rPr>
              <a:t>Dropping a Table</a:t>
            </a:r>
            <a:endParaRPr lang="en-US" dirty="0">
              <a:solidFill>
                <a:srgbClr val="0000FF"/>
              </a:solidFill>
            </a:endParaRPr>
          </a:p>
        </p:txBody>
      </p:sp>
      <p:sp>
        <p:nvSpPr>
          <p:cNvPr id="3" name="Content Placeholder 2"/>
          <p:cNvSpPr>
            <a:spLocks noGrp="1"/>
          </p:cNvSpPr>
          <p:nvPr>
            <p:ph idx="1"/>
          </p:nvPr>
        </p:nvSpPr>
        <p:spPr>
          <a:xfrm>
            <a:off x="457200" y="1341437"/>
            <a:ext cx="8229600" cy="4525963"/>
          </a:xfrm>
        </p:spPr>
        <p:txBody>
          <a:bodyPr/>
          <a:lstStyle/>
          <a:p>
            <a:r>
              <a:rPr lang="en-US" dirty="0"/>
              <a:t>All data and structure in the table is deleted.</a:t>
            </a:r>
          </a:p>
          <a:p>
            <a:r>
              <a:rPr lang="en-US" dirty="0"/>
              <a:t>Any pending transactions are committed.</a:t>
            </a:r>
          </a:p>
          <a:p>
            <a:r>
              <a:rPr lang="en-US" dirty="0"/>
              <a:t>All indexes are dropped.</a:t>
            </a:r>
          </a:p>
          <a:p>
            <a:pPr algn="just"/>
            <a:r>
              <a:rPr lang="en-US" dirty="0"/>
              <a:t>You </a:t>
            </a:r>
            <a:r>
              <a:rPr lang="en-US" i="1" dirty="0"/>
              <a:t>cannot rollback the DROP TABLE statement.</a:t>
            </a:r>
          </a:p>
          <a:p>
            <a:pPr>
              <a:buNone/>
            </a:pPr>
            <a:r>
              <a:rPr lang="en-US" b="1" dirty="0"/>
              <a:t>Syntax</a:t>
            </a:r>
            <a:r>
              <a:rPr lang="en-US" dirty="0"/>
              <a:t> – DROP TABLE  </a:t>
            </a:r>
            <a:r>
              <a:rPr lang="en-US" dirty="0" err="1"/>
              <a:t>TableName</a:t>
            </a:r>
            <a:r>
              <a:rPr lang="en-US" dirty="0"/>
              <a:t>;</a:t>
            </a:r>
          </a:p>
          <a:p>
            <a:pPr>
              <a:buNone/>
            </a:pPr>
            <a:r>
              <a:rPr lang="en-US" b="1" dirty="0"/>
              <a:t>Ex –</a:t>
            </a:r>
            <a:r>
              <a:rPr lang="en-US" dirty="0"/>
              <a:t> DROP TABLE student;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0000FF"/>
                </a:solidFill>
              </a:rPr>
              <a:t>Truncating a Table</a:t>
            </a:r>
            <a:endParaRPr lang="en-US" dirty="0">
              <a:solidFill>
                <a:srgbClr val="0000FF"/>
              </a:solidFill>
            </a:endParaRPr>
          </a:p>
        </p:txBody>
      </p:sp>
      <p:sp>
        <p:nvSpPr>
          <p:cNvPr id="3" name="Content Placeholder 2"/>
          <p:cNvSpPr>
            <a:spLocks noGrp="1"/>
          </p:cNvSpPr>
          <p:nvPr>
            <p:ph idx="1"/>
          </p:nvPr>
        </p:nvSpPr>
        <p:spPr>
          <a:xfrm>
            <a:off x="457200" y="1143000"/>
            <a:ext cx="8229600" cy="4983163"/>
          </a:xfrm>
        </p:spPr>
        <p:txBody>
          <a:bodyPr/>
          <a:lstStyle/>
          <a:p>
            <a:pPr>
              <a:buNone/>
            </a:pPr>
            <a:r>
              <a:rPr lang="en-US" b="1" dirty="0"/>
              <a:t>The TRUNCATE TABLE statement:</a:t>
            </a:r>
          </a:p>
          <a:p>
            <a:pPr algn="just"/>
            <a:r>
              <a:rPr lang="en-US" dirty="0"/>
              <a:t> Removes all rows from a table</a:t>
            </a:r>
          </a:p>
          <a:p>
            <a:pPr algn="just"/>
            <a:r>
              <a:rPr lang="en-US" dirty="0"/>
              <a:t> Releases the storage space used by that table</a:t>
            </a:r>
          </a:p>
          <a:p>
            <a:pPr algn="just"/>
            <a:r>
              <a:rPr lang="en-US" dirty="0"/>
              <a:t>You cannot roll back row removal when using TRUNCATE.</a:t>
            </a:r>
          </a:p>
          <a:p>
            <a:pPr algn="just">
              <a:buNone/>
            </a:pPr>
            <a:r>
              <a:rPr lang="en-US" b="1" dirty="0"/>
              <a:t>Syntax -</a:t>
            </a:r>
            <a:r>
              <a:rPr lang="en-US" dirty="0"/>
              <a:t> </a:t>
            </a:r>
            <a:r>
              <a:rPr lang="en-US" b="1" dirty="0"/>
              <a:t>TRUNCATE TABLE </a:t>
            </a:r>
            <a:r>
              <a:rPr lang="en-US" b="1" dirty="0" err="1"/>
              <a:t>TableName</a:t>
            </a:r>
            <a:r>
              <a:rPr lang="en-US" b="1" dirty="0"/>
              <a:t>;</a:t>
            </a:r>
          </a:p>
          <a:p>
            <a:pPr algn="just">
              <a:buNone/>
            </a:pPr>
            <a:endParaRPr lang="en-US" b="1" dirty="0"/>
          </a:p>
          <a:p>
            <a:pPr algn="just">
              <a:buNone/>
            </a:pPr>
            <a:r>
              <a:rPr lang="en-US" b="1" dirty="0"/>
              <a:t>Ex - </a:t>
            </a:r>
            <a:r>
              <a:rPr lang="en-US" dirty="0"/>
              <a:t>TRUNCATE TABLE student</a:t>
            </a:r>
            <a:r>
              <a:rPr lang="en-US" b="1" dirty="0"/>
              <a:t>;</a:t>
            </a:r>
          </a:p>
          <a:p>
            <a:pPr algn="just">
              <a:buNone/>
            </a:pP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b="1" dirty="0">
                <a:solidFill>
                  <a:srgbClr val="0000FF"/>
                </a:solidFill>
              </a:rPr>
              <a:t>Summary</a:t>
            </a:r>
            <a:endParaRPr lang="en-US" dirty="0">
              <a:solidFill>
                <a:srgbClr val="0000FF"/>
              </a:solidFill>
            </a:endParaRPr>
          </a:p>
        </p:txBody>
      </p:sp>
      <p:sp>
        <p:nvSpPr>
          <p:cNvPr id="3" name="Content Placeholder 2"/>
          <p:cNvSpPr>
            <a:spLocks noGrp="1"/>
          </p:cNvSpPr>
          <p:nvPr>
            <p:ph idx="1"/>
          </p:nvPr>
        </p:nvSpPr>
        <p:spPr>
          <a:xfrm>
            <a:off x="457200" y="914400"/>
            <a:ext cx="8229600" cy="1600200"/>
          </a:xfrm>
        </p:spPr>
        <p:txBody>
          <a:bodyPr/>
          <a:lstStyle/>
          <a:p>
            <a:pPr algn="just"/>
            <a:r>
              <a:rPr lang="en-US" sz="3000" dirty="0"/>
              <a:t>In this lesson, you should have learned how to use DDL statements to create, alter, drop, and rename tables.</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304800" y="2438400"/>
            <a:ext cx="8610600" cy="38100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rmAutofit fontScale="90000"/>
          </a:bodyPr>
          <a:lstStyle/>
          <a:p>
            <a:r>
              <a:rPr lang="en-US" b="1" dirty="0">
                <a:solidFill>
                  <a:srgbClr val="FF0000"/>
                </a:solidFill>
              </a:rPr>
              <a:t>Manipulating Data</a:t>
            </a:r>
            <a:br>
              <a:rPr lang="en-US" b="1" dirty="0">
                <a:solidFill>
                  <a:srgbClr val="FF0000"/>
                </a:solidFill>
              </a:rPr>
            </a:br>
            <a:r>
              <a:rPr lang="en-US" b="1" dirty="0">
                <a:solidFill>
                  <a:srgbClr val="FF0000"/>
                </a:solidFill>
              </a:rPr>
              <a:t>DML Statement</a:t>
            </a:r>
            <a:endParaRPr lang="en-US"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a:solidFill>
                  <a:srgbClr val="0000FF"/>
                </a:solidFill>
              </a:rPr>
              <a:t>Objectives</a:t>
            </a:r>
            <a:endParaRPr lang="en-US" dirty="0">
              <a:solidFill>
                <a:srgbClr val="0000FF"/>
              </a:solidFill>
            </a:endParaRPr>
          </a:p>
        </p:txBody>
      </p:sp>
      <p:sp>
        <p:nvSpPr>
          <p:cNvPr id="3" name="Content Placeholder 2"/>
          <p:cNvSpPr>
            <a:spLocks noGrp="1"/>
          </p:cNvSpPr>
          <p:nvPr>
            <p:ph idx="1"/>
          </p:nvPr>
        </p:nvSpPr>
        <p:spPr>
          <a:xfrm>
            <a:off x="457200" y="1219200"/>
            <a:ext cx="8229600" cy="4525963"/>
          </a:xfrm>
        </p:spPr>
        <p:txBody>
          <a:bodyPr>
            <a:normAutofit/>
          </a:bodyPr>
          <a:lstStyle/>
          <a:p>
            <a:pPr algn="just">
              <a:buNone/>
            </a:pPr>
            <a:r>
              <a:rPr lang="en-US" b="1" dirty="0"/>
              <a:t>After completing this lesson, you should be able to do the following:</a:t>
            </a:r>
          </a:p>
          <a:p>
            <a:r>
              <a:rPr lang="en-US" dirty="0"/>
              <a:t>Describe each DML statement</a:t>
            </a:r>
          </a:p>
          <a:p>
            <a:r>
              <a:rPr lang="en-US" dirty="0"/>
              <a:t>Insert rows into a table</a:t>
            </a:r>
          </a:p>
          <a:p>
            <a:r>
              <a:rPr lang="en-US" dirty="0"/>
              <a:t>Update rows in a table</a:t>
            </a:r>
          </a:p>
          <a:p>
            <a:r>
              <a:rPr lang="en-US" dirty="0"/>
              <a:t>Delete rows from a table</a:t>
            </a:r>
          </a:p>
          <a:p>
            <a:r>
              <a:rPr lang="en-US" dirty="0"/>
              <a:t>Merge rows in a table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88723"/>
            <a:ext cx="7391400" cy="3107077"/>
          </a:xfrm>
        </p:spPr>
        <p:txBody>
          <a:bodyPr/>
          <a:lstStyle/>
          <a:p>
            <a:pPr>
              <a:buNone/>
            </a:pPr>
            <a:r>
              <a:rPr lang="en-US" b="1" dirty="0"/>
              <a:t>A DML statement is executed when you:</a:t>
            </a:r>
          </a:p>
          <a:p>
            <a:r>
              <a:rPr lang="en-US" b="1" dirty="0"/>
              <a:t>Add new rows to a table</a:t>
            </a:r>
          </a:p>
          <a:p>
            <a:r>
              <a:rPr lang="en-US" b="1" dirty="0"/>
              <a:t>Modify existing rows in a table</a:t>
            </a:r>
          </a:p>
          <a:p>
            <a:r>
              <a:rPr lang="en-US" b="1" dirty="0"/>
              <a:t>Remove existing rows from a table</a:t>
            </a:r>
          </a:p>
          <a:p>
            <a:r>
              <a:rPr lang="en-US" b="1" dirty="0"/>
              <a:t>Retrieve records from a table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Adding a New Row to a Table</a:t>
            </a:r>
            <a:endParaRPr lang="en-US" dirty="0"/>
          </a:p>
        </p:txBody>
      </p:sp>
      <p:pic>
        <p:nvPicPr>
          <p:cNvPr id="1026" name="Picture 2"/>
          <p:cNvPicPr>
            <a:picLocks noChangeAspect="1" noChangeArrowheads="1"/>
          </p:cNvPicPr>
          <p:nvPr/>
        </p:nvPicPr>
        <p:blipFill>
          <a:blip r:embed="rId2"/>
          <a:srcRect/>
          <a:stretch>
            <a:fillRect/>
          </a:stretch>
        </p:blipFill>
        <p:spPr bwMode="auto">
          <a:xfrm>
            <a:off x="2209800" y="1219200"/>
            <a:ext cx="4724400" cy="266700"/>
          </a:xfrm>
          <a:prstGeom prst="rect">
            <a:avLst/>
          </a:prstGeom>
          <a:noFill/>
          <a:ln w="9525">
            <a:noFill/>
            <a:miter lim="800000"/>
            <a:headEnd/>
            <a:tailEnd/>
          </a:ln>
          <a:effectLst/>
        </p:spPr>
      </p:pic>
      <p:sp>
        <p:nvSpPr>
          <p:cNvPr id="5" name="Rectangle 4"/>
          <p:cNvSpPr/>
          <p:nvPr/>
        </p:nvSpPr>
        <p:spPr>
          <a:xfrm>
            <a:off x="7086600" y="1066800"/>
            <a:ext cx="762000" cy="646331"/>
          </a:xfrm>
          <a:prstGeom prst="rect">
            <a:avLst/>
          </a:prstGeom>
        </p:spPr>
        <p:txBody>
          <a:bodyPr wrap="square">
            <a:spAutoFit/>
          </a:bodyPr>
          <a:lstStyle/>
          <a:p>
            <a:r>
              <a:rPr lang="en-US" b="1" dirty="0"/>
              <a:t>New</a:t>
            </a:r>
          </a:p>
          <a:p>
            <a:r>
              <a:rPr lang="en-US" b="1" dirty="0"/>
              <a:t>row</a:t>
            </a:r>
            <a:endParaRPr lang="en-US" dirty="0"/>
          </a:p>
        </p:txBody>
      </p:sp>
      <p:sp>
        <p:nvSpPr>
          <p:cNvPr id="6" name="Rectangle 5"/>
          <p:cNvSpPr/>
          <p:nvPr/>
        </p:nvSpPr>
        <p:spPr>
          <a:xfrm>
            <a:off x="304800" y="1524000"/>
            <a:ext cx="1619546" cy="369332"/>
          </a:xfrm>
          <a:prstGeom prst="rect">
            <a:avLst/>
          </a:prstGeom>
        </p:spPr>
        <p:txBody>
          <a:bodyPr wrap="square">
            <a:spAutoFit/>
          </a:bodyPr>
          <a:lstStyle/>
          <a:p>
            <a:r>
              <a:rPr lang="en-US" b="1" dirty="0"/>
              <a:t>DEPARTMENTS</a:t>
            </a:r>
            <a:endParaRPr lang="en-US" dirty="0"/>
          </a:p>
        </p:txBody>
      </p:sp>
      <p:pic>
        <p:nvPicPr>
          <p:cNvPr id="1027" name="Picture 3"/>
          <p:cNvPicPr>
            <a:picLocks noChangeAspect="1" noChangeArrowheads="1"/>
          </p:cNvPicPr>
          <p:nvPr/>
        </p:nvPicPr>
        <p:blipFill>
          <a:blip r:embed="rId3"/>
          <a:srcRect/>
          <a:stretch>
            <a:fillRect/>
          </a:stretch>
        </p:blipFill>
        <p:spPr bwMode="auto">
          <a:xfrm>
            <a:off x="219075" y="1817132"/>
            <a:ext cx="4733925" cy="245006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590801" y="4267200"/>
            <a:ext cx="5334000" cy="2133600"/>
          </a:xfrm>
          <a:prstGeom prst="rect">
            <a:avLst/>
          </a:prstGeom>
          <a:noFill/>
          <a:ln w="9525">
            <a:noFill/>
            <a:miter lim="800000"/>
            <a:headEnd/>
            <a:tailEnd/>
          </a:ln>
          <a:effectLst/>
        </p:spPr>
      </p:pic>
      <p:pic>
        <p:nvPicPr>
          <p:cNvPr id="9" name="Picture 2"/>
          <p:cNvPicPr>
            <a:picLocks noChangeAspect="1" noChangeArrowheads="1"/>
          </p:cNvPicPr>
          <p:nvPr/>
        </p:nvPicPr>
        <p:blipFill>
          <a:blip r:embed="rId2"/>
          <a:srcRect/>
          <a:stretch>
            <a:fillRect/>
          </a:stretch>
        </p:blipFill>
        <p:spPr bwMode="auto">
          <a:xfrm>
            <a:off x="2667000" y="6374991"/>
            <a:ext cx="5181600" cy="292509"/>
          </a:xfrm>
          <a:prstGeom prst="rect">
            <a:avLst/>
          </a:prstGeom>
          <a:noFill/>
          <a:ln w="9525">
            <a:noFill/>
            <a:miter lim="800000"/>
            <a:headEnd/>
            <a:tailEnd/>
          </a:ln>
          <a:effectLst/>
        </p:spPr>
      </p:pic>
      <p:sp>
        <p:nvSpPr>
          <p:cNvPr id="10" name="Rectangle 9"/>
          <p:cNvSpPr/>
          <p:nvPr/>
        </p:nvSpPr>
        <p:spPr>
          <a:xfrm>
            <a:off x="5334000" y="1893332"/>
            <a:ext cx="2133600" cy="1200329"/>
          </a:xfrm>
          <a:prstGeom prst="rect">
            <a:avLst/>
          </a:prstGeom>
        </p:spPr>
        <p:txBody>
          <a:bodyPr wrap="square">
            <a:spAutoFit/>
          </a:bodyPr>
          <a:lstStyle/>
          <a:p>
            <a:r>
              <a:rPr lang="en-US" b="1" dirty="0"/>
              <a:t>insert a new row</a:t>
            </a:r>
          </a:p>
          <a:p>
            <a:r>
              <a:rPr lang="en-US" b="1" dirty="0"/>
              <a:t>into the</a:t>
            </a:r>
          </a:p>
          <a:p>
            <a:r>
              <a:rPr lang="en-US" b="1" dirty="0"/>
              <a:t>DEPARMENTS</a:t>
            </a:r>
          </a:p>
          <a:p>
            <a:r>
              <a:rPr lang="en-US" b="1" dirty="0"/>
              <a:t>table…</a:t>
            </a:r>
            <a:endParaRPr lang="en-US" dirty="0"/>
          </a:p>
        </p:txBody>
      </p:sp>
      <p:sp>
        <p:nvSpPr>
          <p:cNvPr id="11" name="Right Arrow 10"/>
          <p:cNvSpPr/>
          <p:nvPr/>
        </p:nvSpPr>
        <p:spPr>
          <a:xfrm rot="2804644">
            <a:off x="4998178" y="3105412"/>
            <a:ext cx="1066800" cy="585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SQL is a language that all commercial RDBMS implementations understand.</a:t>
            </a:r>
          </a:p>
          <a:p>
            <a:pPr algn="just">
              <a:buNone/>
            </a:pPr>
            <a:r>
              <a:rPr lang="en-US" dirty="0"/>
              <a:t>• SQL is a non-procedural language</a:t>
            </a:r>
          </a:p>
          <a:p>
            <a:pPr algn="just">
              <a:buNone/>
            </a:pPr>
            <a:r>
              <a:rPr lang="en-US" dirty="0"/>
              <a:t>• We would be discussing SQL with respect to </a:t>
            </a:r>
            <a:r>
              <a:rPr lang="en-US" b="1" dirty="0"/>
              <a:t>oracle syntax</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US" b="1" dirty="0"/>
              <a:t>Inserting Data Into Tables</a:t>
            </a:r>
          </a:p>
        </p:txBody>
      </p:sp>
      <p:sp>
        <p:nvSpPr>
          <p:cNvPr id="3" name="Content Placeholder 2"/>
          <p:cNvSpPr>
            <a:spLocks noGrp="1"/>
          </p:cNvSpPr>
          <p:nvPr>
            <p:ph idx="1"/>
          </p:nvPr>
        </p:nvSpPr>
        <p:spPr>
          <a:xfrm>
            <a:off x="457200" y="1371600"/>
            <a:ext cx="8229600" cy="3810000"/>
          </a:xfrm>
        </p:spPr>
        <p:txBody>
          <a:bodyPr>
            <a:normAutofit/>
          </a:bodyPr>
          <a:lstStyle/>
          <a:p>
            <a:pPr>
              <a:buNone/>
            </a:pPr>
            <a:r>
              <a:rPr lang="en-US" b="1" dirty="0"/>
              <a:t>Syntax – INSERT INTO </a:t>
            </a:r>
            <a:r>
              <a:rPr lang="en-US" b="1" dirty="0" err="1"/>
              <a:t>tablename</a:t>
            </a:r>
            <a:r>
              <a:rPr lang="en-US" b="1" dirty="0"/>
              <a:t> 			      (columnname1, columnname2,……)     	      values (data1,data2,……);</a:t>
            </a:r>
          </a:p>
          <a:p>
            <a:pPr>
              <a:buNone/>
            </a:pPr>
            <a:endParaRPr lang="en-US" dirty="0"/>
          </a:p>
          <a:p>
            <a:pPr>
              <a:buNone/>
            </a:pPr>
            <a:r>
              <a:rPr lang="en-US" b="1" dirty="0"/>
              <a:t>Ex </a:t>
            </a:r>
            <a:r>
              <a:rPr lang="en-US" b="1" dirty="0">
                <a:latin typeface="Courier New" pitchFamily="49" charset="0"/>
                <a:cs typeface="Courier New" pitchFamily="49" charset="0"/>
              </a:rPr>
              <a:t>–</a:t>
            </a:r>
            <a:r>
              <a:rPr lang="en-US" dirty="0">
                <a:latin typeface="Courier New" pitchFamily="49" charset="0"/>
                <a:cs typeface="Courier New" pitchFamily="49" charset="0"/>
              </a:rPr>
              <a:t> INSERT INTO student (</a:t>
            </a:r>
            <a:r>
              <a:rPr lang="en-US" dirty="0" err="1">
                <a:latin typeface="Courier New" pitchFamily="49" charset="0"/>
                <a:cs typeface="Courier New" pitchFamily="49" charset="0"/>
              </a:rPr>
              <a:t>roll,name</a:t>
            </a:r>
            <a:r>
              <a:rPr lang="en-US" dirty="0">
                <a:latin typeface="Courier New" pitchFamily="49" charset="0"/>
                <a:cs typeface="Courier New" pitchFamily="49" charset="0"/>
              </a:rPr>
              <a:t>) values(1,’yatin’) ;</a:t>
            </a:r>
          </a:p>
          <a:p>
            <a:pPr>
              <a:buNone/>
            </a:pPr>
            <a:endParaRPr lang="en-US" dirty="0"/>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a:t>Inserting Data Into Tables</a:t>
            </a:r>
            <a:endParaRPr lang="en-IN" dirty="0"/>
          </a:p>
        </p:txBody>
      </p:sp>
      <p:sp>
        <p:nvSpPr>
          <p:cNvPr id="3" name="Content Placeholder 2"/>
          <p:cNvSpPr>
            <a:spLocks noGrp="1"/>
          </p:cNvSpPr>
          <p:nvPr>
            <p:ph idx="1"/>
          </p:nvPr>
        </p:nvSpPr>
        <p:spPr>
          <a:xfrm>
            <a:off x="457200" y="990600"/>
            <a:ext cx="8229600" cy="5562600"/>
          </a:xfrm>
        </p:spPr>
        <p:txBody>
          <a:bodyPr>
            <a:normAutofit fontScale="70000" lnSpcReduction="20000"/>
          </a:bodyPr>
          <a:lstStyle/>
          <a:p>
            <a:pPr>
              <a:buNone/>
            </a:pPr>
            <a:r>
              <a:rPr lang="en-US" sz="3900" b="1" dirty="0"/>
              <a:t>Points to remember:</a:t>
            </a:r>
          </a:p>
          <a:p>
            <a:pPr>
              <a:buNone/>
            </a:pPr>
            <a:endParaRPr lang="en-US" dirty="0"/>
          </a:p>
          <a:p>
            <a:pPr marL="514350" indent="-514350">
              <a:buAutoNum type="arabicPeriod"/>
            </a:pPr>
            <a:r>
              <a:rPr lang="en-US" sz="3500" dirty="0"/>
              <a:t>Table columns &amp; values have a one to one relationship.</a:t>
            </a:r>
          </a:p>
          <a:p>
            <a:pPr marL="514350" indent="-514350" algn="just">
              <a:buAutoNum type="arabicPeriod"/>
            </a:pPr>
            <a:r>
              <a:rPr lang="en-US" sz="3500" dirty="0"/>
              <a:t>If there are exactly the same number of values as there are columns and the values are sequenced in exactly in accordance with the data type of the table columns , there is no need to indicate the column names.</a:t>
            </a:r>
          </a:p>
          <a:p>
            <a:pPr marL="514350" indent="-514350" algn="just">
              <a:buAutoNum type="arabicPeriod"/>
            </a:pPr>
            <a:r>
              <a:rPr lang="en-US" sz="3500" dirty="0"/>
              <a:t>If there are less values being described than there are columns in the table then it is mandatory to indicate both the table column name and its corresponding value.</a:t>
            </a:r>
          </a:p>
          <a:p>
            <a:pPr marL="514350" indent="-514350" algn="just">
              <a:buAutoNum type="arabicPeriod"/>
            </a:pPr>
            <a:r>
              <a:rPr lang="en-US" sz="3500" dirty="0"/>
              <a:t>Only one row is inserted at a time with this syntax.</a:t>
            </a:r>
          </a:p>
          <a:p>
            <a:pPr marL="514350" indent="-514350" algn="just">
              <a:buAutoNum type="arabicPeriod"/>
            </a:pPr>
            <a:r>
              <a:rPr lang="en-US" sz="3500" dirty="0"/>
              <a:t>Enclose </a:t>
            </a:r>
            <a:r>
              <a:rPr lang="en-US" sz="3500" b="1" dirty="0"/>
              <a:t>character</a:t>
            </a:r>
            <a:r>
              <a:rPr lang="en-US" sz="3500" dirty="0"/>
              <a:t> and </a:t>
            </a:r>
            <a:r>
              <a:rPr lang="en-US" sz="3500" b="1" dirty="0"/>
              <a:t>date</a:t>
            </a:r>
            <a:r>
              <a:rPr lang="en-US" sz="3500" dirty="0"/>
              <a:t> values within </a:t>
            </a:r>
            <a:r>
              <a:rPr lang="en-US" sz="3500" b="1" dirty="0"/>
              <a:t>single quotation marks.</a:t>
            </a:r>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Interacting Data Insertion</a:t>
            </a:r>
          </a:p>
        </p:txBody>
      </p:sp>
      <p:sp>
        <p:nvSpPr>
          <p:cNvPr id="3" name="Content Placeholder 2"/>
          <p:cNvSpPr>
            <a:spLocks noGrp="1"/>
          </p:cNvSpPr>
          <p:nvPr>
            <p:ph idx="1"/>
          </p:nvPr>
        </p:nvSpPr>
        <p:spPr>
          <a:xfrm>
            <a:off x="457200" y="1295400"/>
            <a:ext cx="8229600" cy="5105400"/>
          </a:xfrm>
        </p:spPr>
        <p:txBody>
          <a:bodyPr/>
          <a:lstStyle/>
          <a:p>
            <a:pPr>
              <a:buNone/>
            </a:pPr>
            <a:r>
              <a:rPr lang="en-US" sz="2700" b="1" dirty="0"/>
              <a:t>Syntax – INSERT INTO  </a:t>
            </a:r>
            <a:r>
              <a:rPr lang="en-US" sz="2700" b="1" dirty="0" err="1"/>
              <a:t>tablename</a:t>
            </a:r>
            <a:endParaRPr lang="en-US" sz="2700" b="1" dirty="0"/>
          </a:p>
          <a:p>
            <a:pPr>
              <a:buNone/>
            </a:pPr>
            <a:r>
              <a:rPr lang="en-US" sz="2700" b="1" dirty="0"/>
              <a:t>		    (columnname1,columnname2,……) </a:t>
            </a:r>
          </a:p>
          <a:p>
            <a:pPr>
              <a:buNone/>
            </a:pPr>
            <a:r>
              <a:rPr lang="en-US" sz="2700" b="1" dirty="0"/>
              <a:t>                 values (&amp;columnname1,&amp;columnname2,……);</a:t>
            </a:r>
          </a:p>
          <a:p>
            <a:pPr>
              <a:buNone/>
            </a:pPr>
            <a:endParaRPr lang="en-US" sz="2500" b="1" dirty="0"/>
          </a:p>
          <a:p>
            <a:pPr>
              <a:buNone/>
            </a:pPr>
            <a:r>
              <a:rPr lang="en-US" sz="2500" b="1" dirty="0"/>
              <a:t>Ex </a:t>
            </a:r>
            <a:r>
              <a:rPr lang="en-US" sz="2500" b="1" dirty="0">
                <a:latin typeface="Courier New" pitchFamily="49" charset="0"/>
                <a:cs typeface="Courier New" pitchFamily="49" charset="0"/>
              </a:rPr>
              <a:t>- </a:t>
            </a:r>
            <a:r>
              <a:rPr lang="en-US" sz="2800" dirty="0">
                <a:latin typeface="Courier New" pitchFamily="49" charset="0"/>
                <a:cs typeface="Courier New" pitchFamily="49" charset="0"/>
              </a:rPr>
              <a:t>INSERT INTO student (roll, name)             values(&amp;roll, ’&amp;name’);</a:t>
            </a:r>
            <a:endParaRPr lang="en-US" sz="2500" b="1" dirty="0">
              <a:latin typeface="Courier New" pitchFamily="49" charset="0"/>
              <a:cs typeface="Courier New" pitchFamily="49" charset="0"/>
            </a:endParaRP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Concept of NULL</a:t>
            </a:r>
          </a:p>
        </p:txBody>
      </p:sp>
      <p:sp>
        <p:nvSpPr>
          <p:cNvPr id="3" name="Content Placeholder 2"/>
          <p:cNvSpPr>
            <a:spLocks noGrp="1"/>
          </p:cNvSpPr>
          <p:nvPr>
            <p:ph idx="1"/>
          </p:nvPr>
        </p:nvSpPr>
        <p:spPr/>
        <p:txBody>
          <a:bodyPr/>
          <a:lstStyle/>
          <a:p>
            <a:pPr>
              <a:buNone/>
            </a:pPr>
            <a:r>
              <a:rPr lang="en-US" b="1" dirty="0"/>
              <a:t>NULL</a:t>
            </a:r>
          </a:p>
          <a:p>
            <a:pPr algn="just"/>
            <a:r>
              <a:rPr lang="en-US" dirty="0"/>
              <a:t>Missing / unknown / inapplicable data represented as a </a:t>
            </a:r>
            <a:r>
              <a:rPr lang="en-US" b="1" dirty="0"/>
              <a:t>null value</a:t>
            </a:r>
          </a:p>
          <a:p>
            <a:pPr algn="just"/>
            <a:r>
              <a:rPr lang="en-US" dirty="0"/>
              <a:t>NULL is not a data value. It is just an indicator that the value is unknown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Inserting Rows with Null Values</a:t>
            </a:r>
            <a:endParaRPr lang="en-US" dirty="0"/>
          </a:p>
        </p:txBody>
      </p:sp>
      <p:sp>
        <p:nvSpPr>
          <p:cNvPr id="3" name="Content Placeholder 2"/>
          <p:cNvSpPr>
            <a:spLocks noGrp="1"/>
          </p:cNvSpPr>
          <p:nvPr>
            <p:ph idx="1"/>
          </p:nvPr>
        </p:nvSpPr>
        <p:spPr>
          <a:xfrm>
            <a:off x="381000" y="1143000"/>
            <a:ext cx="8305800" cy="5334000"/>
          </a:xfrm>
        </p:spPr>
        <p:txBody>
          <a:bodyPr>
            <a:normAutofit fontScale="85000" lnSpcReduction="10000"/>
          </a:bodyPr>
          <a:lstStyle/>
          <a:p>
            <a:r>
              <a:rPr lang="en-US" b="1" dirty="0"/>
              <a:t>Implicit method: Omit the column from the column list.</a:t>
            </a:r>
          </a:p>
          <a:p>
            <a:pPr>
              <a:buNone/>
            </a:pPr>
            <a:endParaRPr lang="en-US" b="1" dirty="0"/>
          </a:p>
          <a:p>
            <a:pPr>
              <a:buNone/>
            </a:pPr>
            <a:r>
              <a:rPr lang="en-US" dirty="0">
                <a:latin typeface="Courier New" pitchFamily="49" charset="0"/>
                <a:cs typeface="Courier New" pitchFamily="49" charset="0"/>
              </a:rPr>
              <a:t>INSERT INTO departments</a:t>
            </a:r>
          </a:p>
          <a:p>
            <a:pPr>
              <a:buNone/>
            </a:pPr>
            <a:r>
              <a:rPr lang="en-US" dirty="0">
                <a:latin typeface="Courier New" pitchFamily="49" charset="0"/>
                <a:cs typeface="Courier New" pitchFamily="49" charset="0"/>
              </a:rPr>
              <a:t>(</a:t>
            </a:r>
            <a:r>
              <a:rPr lang="en-US" dirty="0" err="1">
                <a:latin typeface="Courier New" pitchFamily="49" charset="0"/>
                <a:cs typeface="Courier New" pitchFamily="49" charset="0"/>
              </a:rPr>
              <a:t>department_id</a:t>
            </a:r>
            <a:r>
              <a:rPr lang="en-US" dirty="0">
                <a:latin typeface="Courier New" pitchFamily="49" charset="0"/>
                <a:cs typeface="Courier New" pitchFamily="49" charset="0"/>
              </a:rPr>
              <a:t>, </a:t>
            </a:r>
            <a:r>
              <a:rPr lang="en-US" dirty="0" err="1">
                <a:latin typeface="Courier New" pitchFamily="49" charset="0"/>
                <a:cs typeface="Courier New" pitchFamily="49" charset="0"/>
              </a:rPr>
              <a:t>department_name</a:t>
            </a: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VALUES (30, 'Purchasing');</a:t>
            </a:r>
          </a:p>
          <a:p>
            <a:pPr>
              <a:buNone/>
            </a:pPr>
            <a:endParaRPr lang="en-US" b="1" dirty="0"/>
          </a:p>
          <a:p>
            <a:r>
              <a:rPr lang="en-US" b="1" dirty="0"/>
              <a:t>Explicit method: Specify the NULL keyword in the VALUES clause.</a:t>
            </a:r>
          </a:p>
          <a:p>
            <a:pPr>
              <a:buNone/>
            </a:pPr>
            <a:endParaRPr lang="en-US" b="1" dirty="0"/>
          </a:p>
          <a:p>
            <a:pPr>
              <a:buNone/>
            </a:pPr>
            <a:r>
              <a:rPr lang="en-US" dirty="0">
                <a:latin typeface="Courier New" pitchFamily="49" charset="0"/>
                <a:cs typeface="Courier New" pitchFamily="49" charset="0"/>
              </a:rPr>
              <a:t>INSERT INTO departments </a:t>
            </a:r>
          </a:p>
          <a:p>
            <a:pPr>
              <a:buNone/>
            </a:pPr>
            <a:r>
              <a:rPr lang="en-US" dirty="0">
                <a:latin typeface="Courier New" pitchFamily="49" charset="0"/>
                <a:cs typeface="Courier New" pitchFamily="49" charset="0"/>
              </a:rPr>
              <a:t>VALUES (100, 'Finance', NULL, NULL);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B746F-79FC-49DB-ADE5-BDCE8659EB6F}"/>
              </a:ext>
            </a:extLst>
          </p:cNvPr>
          <p:cNvSpPr>
            <a:spLocks noGrp="1"/>
          </p:cNvSpPr>
          <p:nvPr>
            <p:ph idx="1"/>
          </p:nvPr>
        </p:nvSpPr>
        <p:spPr>
          <a:xfrm>
            <a:off x="457200" y="343131"/>
            <a:ext cx="8229600" cy="4076469"/>
          </a:xfrm>
        </p:spPr>
        <p:txBody>
          <a:bodyPr>
            <a:normAutofit lnSpcReduction="10000"/>
          </a:bodyPr>
          <a:lstStyle/>
          <a:p>
            <a:pPr marL="0" indent="0">
              <a:buNone/>
            </a:pPr>
            <a:r>
              <a:rPr lang="en-IN" sz="2500" dirty="0"/>
              <a:t>A table named Emp is given as follows</a:t>
            </a:r>
          </a:p>
          <a:p>
            <a:pPr marL="0" indent="0">
              <a:buNone/>
            </a:pPr>
            <a:r>
              <a:rPr lang="en-IN" sz="2500" dirty="0"/>
              <a:t>Emp</a:t>
            </a:r>
          </a:p>
          <a:p>
            <a:pPr marL="0" indent="0">
              <a:buNone/>
            </a:pPr>
            <a:r>
              <a:rPr lang="en-IN" sz="2500" dirty="0"/>
              <a:t>( </a:t>
            </a:r>
            <a:r>
              <a:rPr lang="en-IN" sz="2500" dirty="0" err="1"/>
              <a:t>EmpId</a:t>
            </a:r>
            <a:r>
              <a:rPr lang="en-IN" sz="2500" dirty="0"/>
              <a:t> number (5),</a:t>
            </a:r>
          </a:p>
          <a:p>
            <a:pPr marL="0" indent="0">
              <a:buNone/>
            </a:pPr>
            <a:r>
              <a:rPr lang="en-IN" sz="2500" dirty="0"/>
              <a:t>   Name varchar2(30),</a:t>
            </a:r>
          </a:p>
          <a:p>
            <a:pPr marL="0" indent="0">
              <a:buNone/>
            </a:pPr>
            <a:r>
              <a:rPr lang="en-IN" sz="2500" dirty="0"/>
              <a:t>   Dept    varchar2(10),</a:t>
            </a:r>
          </a:p>
          <a:p>
            <a:pPr marL="0" indent="0">
              <a:buNone/>
            </a:pPr>
            <a:r>
              <a:rPr lang="en-IN" sz="2500" dirty="0"/>
              <a:t>    </a:t>
            </a:r>
            <a:r>
              <a:rPr lang="en-IN" sz="2500" dirty="0" err="1"/>
              <a:t>Doj</a:t>
            </a:r>
            <a:r>
              <a:rPr lang="en-IN" sz="2500" dirty="0"/>
              <a:t>      date,</a:t>
            </a:r>
          </a:p>
          <a:p>
            <a:pPr marL="0" indent="0">
              <a:buNone/>
            </a:pPr>
            <a:r>
              <a:rPr lang="en-IN" sz="2500" dirty="0"/>
              <a:t>    Dob     date,</a:t>
            </a:r>
          </a:p>
          <a:p>
            <a:pPr marL="0" indent="0">
              <a:buNone/>
            </a:pPr>
            <a:r>
              <a:rPr lang="en-IN" sz="2500" dirty="0"/>
              <a:t>    salary   number(7)</a:t>
            </a:r>
          </a:p>
          <a:p>
            <a:pPr marL="0" indent="0">
              <a:buNone/>
            </a:pPr>
            <a:r>
              <a:rPr lang="en-IN" sz="2500" dirty="0"/>
              <a:t>)</a:t>
            </a:r>
          </a:p>
        </p:txBody>
      </p:sp>
      <p:sp>
        <p:nvSpPr>
          <p:cNvPr id="4" name="TextBox 3">
            <a:extLst>
              <a:ext uri="{FF2B5EF4-FFF2-40B4-BE49-F238E27FC236}">
                <a16:creationId xmlns:a16="http://schemas.microsoft.com/office/drawing/2014/main" id="{3359B422-60B9-4DF5-83F4-6DE0DA2061B2}"/>
              </a:ext>
            </a:extLst>
          </p:cNvPr>
          <p:cNvSpPr txBox="1"/>
          <p:nvPr/>
        </p:nvSpPr>
        <p:spPr>
          <a:xfrm>
            <a:off x="304800" y="4324290"/>
            <a:ext cx="8686800" cy="400110"/>
          </a:xfrm>
          <a:prstGeom prst="rect">
            <a:avLst/>
          </a:prstGeom>
          <a:noFill/>
        </p:spPr>
        <p:txBody>
          <a:bodyPr wrap="square" rtlCol="0">
            <a:spAutoFit/>
          </a:bodyPr>
          <a:lstStyle/>
          <a:p>
            <a:r>
              <a:rPr lang="en-IN" sz="2000" dirty="0"/>
              <a:t>Insert the following record 1, Ram Kumar, MCA, 27/07/2009, 15/08/1982, 25000</a:t>
            </a:r>
          </a:p>
        </p:txBody>
      </p:sp>
      <p:sp>
        <p:nvSpPr>
          <p:cNvPr id="5" name="TextBox 4">
            <a:extLst>
              <a:ext uri="{FF2B5EF4-FFF2-40B4-BE49-F238E27FC236}">
                <a16:creationId xmlns:a16="http://schemas.microsoft.com/office/drawing/2014/main" id="{C71BA8C1-F89E-4408-B334-380C3DFE653B}"/>
              </a:ext>
            </a:extLst>
          </p:cNvPr>
          <p:cNvSpPr txBox="1"/>
          <p:nvPr/>
        </p:nvSpPr>
        <p:spPr>
          <a:xfrm>
            <a:off x="304800" y="4800600"/>
            <a:ext cx="8686800" cy="400110"/>
          </a:xfrm>
          <a:prstGeom prst="rect">
            <a:avLst/>
          </a:prstGeom>
          <a:noFill/>
        </p:spPr>
        <p:txBody>
          <a:bodyPr wrap="square" rtlCol="0">
            <a:spAutoFit/>
          </a:bodyPr>
          <a:lstStyle/>
          <a:p>
            <a:r>
              <a:rPr lang="en-IN" sz="2000" dirty="0"/>
              <a:t>Insert the following record 2, Aman Jain, MCA, 27/07/2008, 15/08/1985, 20000</a:t>
            </a:r>
          </a:p>
        </p:txBody>
      </p:sp>
      <p:sp>
        <p:nvSpPr>
          <p:cNvPr id="6" name="TextBox 5">
            <a:extLst>
              <a:ext uri="{FF2B5EF4-FFF2-40B4-BE49-F238E27FC236}">
                <a16:creationId xmlns:a16="http://schemas.microsoft.com/office/drawing/2014/main" id="{F4C0D20F-710D-40E8-95D1-137329D9F1F7}"/>
              </a:ext>
            </a:extLst>
          </p:cNvPr>
          <p:cNvSpPr txBox="1"/>
          <p:nvPr/>
        </p:nvSpPr>
        <p:spPr>
          <a:xfrm>
            <a:off x="304800" y="5314890"/>
            <a:ext cx="8686800" cy="400110"/>
          </a:xfrm>
          <a:prstGeom prst="rect">
            <a:avLst/>
          </a:prstGeom>
          <a:noFill/>
        </p:spPr>
        <p:txBody>
          <a:bodyPr wrap="square" rtlCol="0">
            <a:spAutoFit/>
          </a:bodyPr>
          <a:lstStyle/>
          <a:p>
            <a:r>
              <a:rPr lang="en-IN" sz="2000" dirty="0"/>
              <a:t>Insert the following record 3, Anita Verma, MCA, 17/05/2008, 25/09/1985</a:t>
            </a:r>
          </a:p>
        </p:txBody>
      </p:sp>
    </p:spTree>
    <p:extLst>
      <p:ext uri="{BB962C8B-B14F-4D97-AF65-F5344CB8AC3E}">
        <p14:creationId xmlns:p14="http://schemas.microsoft.com/office/powerpoint/2010/main" val="425759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285BC-AFFF-4EFE-9142-1B3AEF0A8061}"/>
              </a:ext>
            </a:extLst>
          </p:cNvPr>
          <p:cNvSpPr>
            <a:spLocks noGrp="1"/>
          </p:cNvSpPr>
          <p:nvPr>
            <p:ph idx="1"/>
          </p:nvPr>
        </p:nvSpPr>
        <p:spPr>
          <a:xfrm>
            <a:off x="457200" y="609600"/>
            <a:ext cx="8229600" cy="5516563"/>
          </a:xfrm>
        </p:spPr>
        <p:txBody>
          <a:bodyPr>
            <a:normAutofit fontScale="77500" lnSpcReduction="20000"/>
          </a:bodyPr>
          <a:lstStyle/>
          <a:p>
            <a:pPr marL="0" indent="0">
              <a:buNone/>
            </a:pPr>
            <a:r>
              <a:rPr lang="en-IN" dirty="0"/>
              <a:t>Create table emp</a:t>
            </a:r>
          </a:p>
          <a:p>
            <a:pPr marL="0" indent="0">
              <a:buNone/>
            </a:pPr>
            <a:r>
              <a:rPr lang="en-IN" dirty="0"/>
              <a:t>( empid number(5),</a:t>
            </a:r>
          </a:p>
          <a:p>
            <a:pPr marL="0" indent="0">
              <a:buNone/>
            </a:pPr>
            <a:r>
              <a:rPr lang="en-IN" dirty="0"/>
              <a:t>   name varchar2(30),</a:t>
            </a:r>
          </a:p>
          <a:p>
            <a:pPr marL="0" indent="0">
              <a:buNone/>
            </a:pPr>
            <a:r>
              <a:rPr lang="en-IN" dirty="0"/>
              <a:t>    dept varchar(10),</a:t>
            </a:r>
          </a:p>
          <a:p>
            <a:pPr marL="0" indent="0">
              <a:buNone/>
            </a:pPr>
            <a:r>
              <a:rPr lang="en-IN" dirty="0"/>
              <a:t>     </a:t>
            </a:r>
            <a:r>
              <a:rPr lang="en-IN" dirty="0" err="1"/>
              <a:t>doj</a:t>
            </a:r>
            <a:r>
              <a:rPr lang="en-IN" dirty="0"/>
              <a:t> date,</a:t>
            </a:r>
          </a:p>
          <a:p>
            <a:pPr marL="0" indent="0">
              <a:buNone/>
            </a:pPr>
            <a:r>
              <a:rPr lang="en-IN" dirty="0"/>
              <a:t>     dob date,</a:t>
            </a:r>
          </a:p>
          <a:p>
            <a:pPr marL="0" indent="0">
              <a:buNone/>
            </a:pPr>
            <a:r>
              <a:rPr lang="en-IN" dirty="0"/>
              <a:t>     salary number(7)</a:t>
            </a:r>
          </a:p>
          <a:p>
            <a:pPr marL="0" indent="0">
              <a:buNone/>
            </a:pPr>
            <a:r>
              <a:rPr lang="en-IN" dirty="0"/>
              <a:t>);</a:t>
            </a:r>
          </a:p>
          <a:p>
            <a:pPr marL="0" indent="0">
              <a:buNone/>
            </a:pPr>
            <a:r>
              <a:rPr lang="en-IN" dirty="0"/>
              <a:t>Insert into emp(empid, name, dept, </a:t>
            </a:r>
            <a:r>
              <a:rPr lang="en-IN" dirty="0" err="1"/>
              <a:t>doj</a:t>
            </a:r>
            <a:r>
              <a:rPr lang="en-IN" dirty="0"/>
              <a:t>, dob, salary) values(1, ‘ Ram Kumar’ , ‘MCA’, ‘ 27-July-09’, ’15-Aug-82’, 20000);</a:t>
            </a:r>
          </a:p>
          <a:p>
            <a:pPr marL="0" indent="0">
              <a:buNone/>
            </a:pPr>
            <a:endParaRPr lang="en-IN" dirty="0"/>
          </a:p>
          <a:p>
            <a:pPr marL="0" indent="0">
              <a:buNone/>
            </a:pPr>
            <a:endParaRPr lang="en-IN" dirty="0"/>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val="17582691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59B422-60B9-4DF5-83F4-6DE0DA2061B2}"/>
              </a:ext>
            </a:extLst>
          </p:cNvPr>
          <p:cNvSpPr txBox="1"/>
          <p:nvPr/>
        </p:nvSpPr>
        <p:spPr>
          <a:xfrm>
            <a:off x="304800" y="3505200"/>
            <a:ext cx="8686800" cy="400110"/>
          </a:xfrm>
          <a:prstGeom prst="rect">
            <a:avLst/>
          </a:prstGeom>
          <a:noFill/>
        </p:spPr>
        <p:txBody>
          <a:bodyPr wrap="square" rtlCol="0">
            <a:spAutoFit/>
          </a:bodyPr>
          <a:lstStyle/>
          <a:p>
            <a:r>
              <a:rPr lang="en-IN" sz="2000" dirty="0"/>
              <a:t>List out all the employee details</a:t>
            </a:r>
          </a:p>
        </p:txBody>
      </p:sp>
      <p:sp>
        <p:nvSpPr>
          <p:cNvPr id="5" name="TextBox 4">
            <a:extLst>
              <a:ext uri="{FF2B5EF4-FFF2-40B4-BE49-F238E27FC236}">
                <a16:creationId xmlns:a16="http://schemas.microsoft.com/office/drawing/2014/main" id="{C71BA8C1-F89E-4408-B334-380C3DFE653B}"/>
              </a:ext>
            </a:extLst>
          </p:cNvPr>
          <p:cNvSpPr txBox="1"/>
          <p:nvPr/>
        </p:nvSpPr>
        <p:spPr>
          <a:xfrm>
            <a:off x="304800" y="4019490"/>
            <a:ext cx="8686800" cy="707886"/>
          </a:xfrm>
          <a:prstGeom prst="rect">
            <a:avLst/>
          </a:prstGeom>
          <a:noFill/>
        </p:spPr>
        <p:txBody>
          <a:bodyPr wrap="square" rtlCol="0">
            <a:spAutoFit/>
          </a:bodyPr>
          <a:lstStyle/>
          <a:p>
            <a:r>
              <a:rPr lang="en-IN" sz="2000" dirty="0"/>
              <a:t>List the employees who are working in MCA department</a:t>
            </a:r>
          </a:p>
          <a:p>
            <a:endParaRPr lang="en-IN" sz="2000" dirty="0"/>
          </a:p>
        </p:txBody>
      </p:sp>
      <p:sp>
        <p:nvSpPr>
          <p:cNvPr id="6" name="TextBox 5">
            <a:extLst>
              <a:ext uri="{FF2B5EF4-FFF2-40B4-BE49-F238E27FC236}">
                <a16:creationId xmlns:a16="http://schemas.microsoft.com/office/drawing/2014/main" id="{F4C0D20F-710D-40E8-95D1-137329D9F1F7}"/>
              </a:ext>
            </a:extLst>
          </p:cNvPr>
          <p:cNvSpPr txBox="1"/>
          <p:nvPr/>
        </p:nvSpPr>
        <p:spPr>
          <a:xfrm>
            <a:off x="304800" y="5083314"/>
            <a:ext cx="8686800" cy="707886"/>
          </a:xfrm>
          <a:prstGeom prst="rect">
            <a:avLst/>
          </a:prstGeom>
          <a:noFill/>
        </p:spPr>
        <p:txBody>
          <a:bodyPr wrap="square" rtlCol="0">
            <a:spAutoFit/>
          </a:bodyPr>
          <a:lstStyle/>
          <a:p>
            <a:r>
              <a:rPr lang="en-IN" sz="2000" dirty="0"/>
              <a:t>List the empid, name and department of those employees who are getting salary of 20000. </a:t>
            </a:r>
          </a:p>
        </p:txBody>
      </p:sp>
      <p:graphicFrame>
        <p:nvGraphicFramePr>
          <p:cNvPr id="8" name="Table 8">
            <a:extLst>
              <a:ext uri="{FF2B5EF4-FFF2-40B4-BE49-F238E27FC236}">
                <a16:creationId xmlns:a16="http://schemas.microsoft.com/office/drawing/2014/main" id="{17007510-0D81-4D91-A5AE-965D399E4D11}"/>
              </a:ext>
            </a:extLst>
          </p:cNvPr>
          <p:cNvGraphicFramePr>
            <a:graphicFrameLocks noGrp="1"/>
          </p:cNvGraphicFramePr>
          <p:nvPr>
            <p:extLst>
              <p:ext uri="{D42A27DB-BD31-4B8C-83A1-F6EECF244321}">
                <p14:modId xmlns:p14="http://schemas.microsoft.com/office/powerpoint/2010/main" val="1578999740"/>
              </p:ext>
            </p:extLst>
          </p:nvPr>
        </p:nvGraphicFramePr>
        <p:xfrm>
          <a:off x="685800" y="345019"/>
          <a:ext cx="7848600" cy="26670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748244704"/>
                    </a:ext>
                  </a:extLst>
                </a:gridCol>
                <a:gridCol w="1600200">
                  <a:extLst>
                    <a:ext uri="{9D8B030D-6E8A-4147-A177-3AD203B41FA5}">
                      <a16:colId xmlns:a16="http://schemas.microsoft.com/office/drawing/2014/main" val="2181487505"/>
                    </a:ext>
                  </a:extLst>
                </a:gridCol>
                <a:gridCol w="990600">
                  <a:extLst>
                    <a:ext uri="{9D8B030D-6E8A-4147-A177-3AD203B41FA5}">
                      <a16:colId xmlns:a16="http://schemas.microsoft.com/office/drawing/2014/main" val="302093955"/>
                    </a:ext>
                  </a:extLst>
                </a:gridCol>
                <a:gridCol w="1447800">
                  <a:extLst>
                    <a:ext uri="{9D8B030D-6E8A-4147-A177-3AD203B41FA5}">
                      <a16:colId xmlns:a16="http://schemas.microsoft.com/office/drawing/2014/main" val="3358609753"/>
                    </a:ext>
                  </a:extLst>
                </a:gridCol>
                <a:gridCol w="1663700">
                  <a:extLst>
                    <a:ext uri="{9D8B030D-6E8A-4147-A177-3AD203B41FA5}">
                      <a16:colId xmlns:a16="http://schemas.microsoft.com/office/drawing/2014/main" val="2433514860"/>
                    </a:ext>
                  </a:extLst>
                </a:gridCol>
                <a:gridCol w="1308100">
                  <a:extLst>
                    <a:ext uri="{9D8B030D-6E8A-4147-A177-3AD203B41FA5}">
                      <a16:colId xmlns:a16="http://schemas.microsoft.com/office/drawing/2014/main" val="730271442"/>
                    </a:ext>
                  </a:extLst>
                </a:gridCol>
              </a:tblGrid>
              <a:tr h="370524">
                <a:tc>
                  <a:txBody>
                    <a:bodyPr/>
                    <a:lstStyle/>
                    <a:p>
                      <a:pPr algn="ctr"/>
                      <a:r>
                        <a:rPr lang="en-IN" sz="1900" b="1" dirty="0" err="1"/>
                        <a:t>EmpId</a:t>
                      </a:r>
                      <a:endParaRPr lang="en-IN" sz="1900" b="1" dirty="0"/>
                    </a:p>
                  </a:txBody>
                  <a:tcPr/>
                </a:tc>
                <a:tc>
                  <a:txBody>
                    <a:bodyPr/>
                    <a:lstStyle/>
                    <a:p>
                      <a:pPr algn="ctr"/>
                      <a:r>
                        <a:rPr lang="en-IN" sz="1900" b="1"/>
                        <a:t>Name</a:t>
                      </a:r>
                      <a:endParaRPr lang="en-IN" sz="1900" b="1" dirty="0"/>
                    </a:p>
                  </a:txBody>
                  <a:tcPr/>
                </a:tc>
                <a:tc>
                  <a:txBody>
                    <a:bodyPr/>
                    <a:lstStyle/>
                    <a:p>
                      <a:pPr algn="ctr"/>
                      <a:r>
                        <a:rPr lang="en-IN" sz="1900" b="1"/>
                        <a:t>Dept</a:t>
                      </a:r>
                      <a:endParaRPr lang="en-IN" sz="1900" b="1" dirty="0"/>
                    </a:p>
                  </a:txBody>
                  <a:tcPr/>
                </a:tc>
                <a:tc>
                  <a:txBody>
                    <a:bodyPr/>
                    <a:lstStyle/>
                    <a:p>
                      <a:pPr algn="ctr"/>
                      <a:r>
                        <a:rPr lang="en-IN" sz="1900" b="1"/>
                        <a:t>Doj</a:t>
                      </a:r>
                      <a:endParaRPr lang="en-IN" sz="1900" b="1" dirty="0"/>
                    </a:p>
                  </a:txBody>
                  <a:tcPr/>
                </a:tc>
                <a:tc>
                  <a:txBody>
                    <a:bodyPr/>
                    <a:lstStyle/>
                    <a:p>
                      <a:pPr algn="ctr"/>
                      <a:r>
                        <a:rPr lang="en-IN" sz="1900" b="1"/>
                        <a:t>Dob</a:t>
                      </a:r>
                      <a:endParaRPr lang="en-IN" sz="1900" b="1" dirty="0"/>
                    </a:p>
                  </a:txBody>
                  <a:tcPr/>
                </a:tc>
                <a:tc>
                  <a:txBody>
                    <a:bodyPr/>
                    <a:lstStyle/>
                    <a:p>
                      <a:pPr algn="ctr"/>
                      <a:r>
                        <a:rPr lang="en-IN" sz="1900" b="1"/>
                        <a:t>Salary</a:t>
                      </a:r>
                      <a:endParaRPr lang="en-IN" sz="1900" b="1" dirty="0"/>
                    </a:p>
                  </a:txBody>
                  <a:tcPr/>
                </a:tc>
                <a:extLst>
                  <a:ext uri="{0D108BD9-81ED-4DB2-BD59-A6C34878D82A}">
                    <a16:rowId xmlns:a16="http://schemas.microsoft.com/office/drawing/2014/main" val="3924931059"/>
                  </a:ext>
                </a:extLst>
              </a:tr>
              <a:tr h="370524">
                <a:tc>
                  <a:txBody>
                    <a:bodyPr/>
                    <a:lstStyle/>
                    <a:p>
                      <a:r>
                        <a:rPr lang="en-IN" sz="1900"/>
                        <a:t>1</a:t>
                      </a:r>
                      <a:endParaRPr lang="en-IN" sz="1900" dirty="0"/>
                    </a:p>
                  </a:txBody>
                  <a:tcPr/>
                </a:tc>
                <a:tc>
                  <a:txBody>
                    <a:bodyPr/>
                    <a:lstStyle/>
                    <a:p>
                      <a:r>
                        <a:rPr lang="en-IN" sz="1900"/>
                        <a:t>Ram Kumar</a:t>
                      </a:r>
                      <a:endParaRPr lang="en-IN" sz="1900" dirty="0"/>
                    </a:p>
                  </a:txBody>
                  <a:tcPr/>
                </a:tc>
                <a:tc>
                  <a:txBody>
                    <a:bodyPr/>
                    <a:lstStyle/>
                    <a:p>
                      <a:r>
                        <a:rPr lang="en-IN" sz="1900"/>
                        <a:t>MCA</a:t>
                      </a:r>
                      <a:endParaRPr lang="en-IN" sz="1900" dirty="0"/>
                    </a:p>
                  </a:txBody>
                  <a:tcPr/>
                </a:tc>
                <a:tc>
                  <a:txBody>
                    <a:bodyPr/>
                    <a:lstStyle/>
                    <a:p>
                      <a:r>
                        <a:rPr lang="en-IN" sz="1900"/>
                        <a:t>27/07/2009</a:t>
                      </a:r>
                      <a:endParaRPr lang="en-IN" sz="1900" dirty="0"/>
                    </a:p>
                  </a:txBody>
                  <a:tcPr/>
                </a:tc>
                <a:tc>
                  <a:txBody>
                    <a:bodyPr/>
                    <a:lstStyle/>
                    <a:p>
                      <a:r>
                        <a:rPr lang="en-IN" sz="1900"/>
                        <a:t>15/08/1982</a:t>
                      </a:r>
                      <a:endParaRPr lang="en-IN" sz="1900" dirty="0"/>
                    </a:p>
                  </a:txBody>
                  <a:tcPr/>
                </a:tc>
                <a:tc>
                  <a:txBody>
                    <a:bodyPr/>
                    <a:lstStyle/>
                    <a:p>
                      <a:r>
                        <a:rPr lang="en-IN" sz="1900"/>
                        <a:t>25000</a:t>
                      </a:r>
                      <a:endParaRPr lang="en-IN" sz="1900" dirty="0"/>
                    </a:p>
                  </a:txBody>
                  <a:tcPr/>
                </a:tc>
                <a:extLst>
                  <a:ext uri="{0D108BD9-81ED-4DB2-BD59-A6C34878D82A}">
                    <a16:rowId xmlns:a16="http://schemas.microsoft.com/office/drawing/2014/main" val="2017706210"/>
                  </a:ext>
                </a:extLst>
              </a:tr>
              <a:tr h="370524">
                <a:tc>
                  <a:txBody>
                    <a:bodyPr/>
                    <a:lstStyle/>
                    <a:p>
                      <a:r>
                        <a:rPr lang="en-IN" sz="1900"/>
                        <a:t>2</a:t>
                      </a:r>
                      <a:endParaRPr lang="en-IN" sz="1900" dirty="0"/>
                    </a:p>
                  </a:txBody>
                  <a:tcPr/>
                </a:tc>
                <a:tc>
                  <a:txBody>
                    <a:bodyPr/>
                    <a:lstStyle/>
                    <a:p>
                      <a:r>
                        <a:rPr lang="en-IN" sz="1900"/>
                        <a:t>Aman Jain</a:t>
                      </a:r>
                      <a:endParaRPr lang="en-IN" sz="1900" dirty="0"/>
                    </a:p>
                  </a:txBody>
                  <a:tcPr/>
                </a:tc>
                <a:tc>
                  <a:txBody>
                    <a:bodyPr/>
                    <a:lstStyle/>
                    <a:p>
                      <a:r>
                        <a:rPr lang="en-IN" sz="1900"/>
                        <a:t>MCA</a:t>
                      </a:r>
                      <a:endParaRPr lang="en-IN" sz="1900" dirty="0"/>
                    </a:p>
                  </a:txBody>
                  <a:tcPr/>
                </a:tc>
                <a:tc>
                  <a:txBody>
                    <a:bodyPr/>
                    <a:lstStyle/>
                    <a:p>
                      <a:r>
                        <a:rPr lang="en-IN" sz="1900"/>
                        <a:t>27/07/2008</a:t>
                      </a:r>
                      <a:endParaRPr lang="en-IN" sz="1900" dirty="0"/>
                    </a:p>
                  </a:txBody>
                  <a:tcPr/>
                </a:tc>
                <a:tc>
                  <a:txBody>
                    <a:bodyPr/>
                    <a:lstStyle/>
                    <a:p>
                      <a:r>
                        <a:rPr lang="en-IN" sz="1900"/>
                        <a:t>15/8/1985</a:t>
                      </a:r>
                      <a:endParaRPr lang="en-IN" sz="1900" dirty="0"/>
                    </a:p>
                  </a:txBody>
                  <a:tcPr/>
                </a:tc>
                <a:tc>
                  <a:txBody>
                    <a:bodyPr/>
                    <a:lstStyle/>
                    <a:p>
                      <a:r>
                        <a:rPr lang="en-IN" sz="1900"/>
                        <a:t>20000</a:t>
                      </a:r>
                      <a:endParaRPr lang="en-IN" sz="1900" dirty="0"/>
                    </a:p>
                  </a:txBody>
                  <a:tcPr/>
                </a:tc>
                <a:extLst>
                  <a:ext uri="{0D108BD9-81ED-4DB2-BD59-A6C34878D82A}">
                    <a16:rowId xmlns:a16="http://schemas.microsoft.com/office/drawing/2014/main" val="1674121672"/>
                  </a:ext>
                </a:extLst>
              </a:tr>
              <a:tr h="370524">
                <a:tc>
                  <a:txBody>
                    <a:bodyPr/>
                    <a:lstStyle/>
                    <a:p>
                      <a:r>
                        <a:rPr lang="en-IN" sz="1900"/>
                        <a:t>3</a:t>
                      </a:r>
                      <a:endParaRPr lang="en-IN" sz="1900" dirty="0"/>
                    </a:p>
                  </a:txBody>
                  <a:tcPr/>
                </a:tc>
                <a:tc>
                  <a:txBody>
                    <a:bodyPr/>
                    <a:lstStyle/>
                    <a:p>
                      <a:r>
                        <a:rPr lang="en-IN" sz="1900"/>
                        <a:t>Anita Verma</a:t>
                      </a:r>
                      <a:endParaRPr lang="en-IN" sz="1900" dirty="0"/>
                    </a:p>
                  </a:txBody>
                  <a:tcPr/>
                </a:tc>
                <a:tc>
                  <a:txBody>
                    <a:bodyPr/>
                    <a:lstStyle/>
                    <a:p>
                      <a:r>
                        <a:rPr lang="en-IN" sz="1900"/>
                        <a:t>MCA</a:t>
                      </a:r>
                      <a:endParaRPr lang="en-IN" sz="1900" dirty="0"/>
                    </a:p>
                  </a:txBody>
                  <a:tcPr/>
                </a:tc>
                <a:tc>
                  <a:txBody>
                    <a:bodyPr/>
                    <a:lstStyle/>
                    <a:p>
                      <a:r>
                        <a:rPr lang="en-IN" sz="1900"/>
                        <a:t>17/05/2008</a:t>
                      </a:r>
                      <a:endParaRPr lang="en-IN" sz="1900" dirty="0"/>
                    </a:p>
                  </a:txBody>
                  <a:tcPr/>
                </a:tc>
                <a:tc>
                  <a:txBody>
                    <a:bodyPr/>
                    <a:lstStyle/>
                    <a:p>
                      <a:r>
                        <a:rPr lang="en-IN" sz="1900"/>
                        <a:t>25/09/1985</a:t>
                      </a:r>
                      <a:endParaRPr lang="en-IN" sz="1900" dirty="0"/>
                    </a:p>
                  </a:txBody>
                  <a:tcPr/>
                </a:tc>
                <a:tc>
                  <a:txBody>
                    <a:bodyPr/>
                    <a:lstStyle/>
                    <a:p>
                      <a:r>
                        <a:rPr lang="en-IN" sz="1900"/>
                        <a:t>-</a:t>
                      </a:r>
                      <a:endParaRPr lang="en-IN" sz="1900" dirty="0"/>
                    </a:p>
                  </a:txBody>
                  <a:tcPr/>
                </a:tc>
                <a:extLst>
                  <a:ext uri="{0D108BD9-81ED-4DB2-BD59-A6C34878D82A}">
                    <a16:rowId xmlns:a16="http://schemas.microsoft.com/office/drawing/2014/main" val="3719219074"/>
                  </a:ext>
                </a:extLst>
              </a:tr>
              <a:tr h="370524">
                <a:tc>
                  <a:txBody>
                    <a:bodyPr/>
                    <a:lstStyle/>
                    <a:p>
                      <a:r>
                        <a:rPr lang="en-IN" sz="1900"/>
                        <a:t>4</a:t>
                      </a:r>
                      <a:endParaRPr lang="en-IN" sz="1900" dirty="0"/>
                    </a:p>
                  </a:txBody>
                  <a:tcPr/>
                </a:tc>
                <a:tc>
                  <a:txBody>
                    <a:bodyPr/>
                    <a:lstStyle/>
                    <a:p>
                      <a:r>
                        <a:rPr lang="en-IN" sz="1900"/>
                        <a:t>Anjali </a:t>
                      </a:r>
                      <a:endParaRPr lang="en-IN" sz="1900" dirty="0"/>
                    </a:p>
                  </a:txBody>
                  <a:tcPr/>
                </a:tc>
                <a:tc>
                  <a:txBody>
                    <a:bodyPr/>
                    <a:lstStyle/>
                    <a:p>
                      <a:r>
                        <a:rPr lang="en-IN" sz="1900"/>
                        <a:t>CS</a:t>
                      </a:r>
                      <a:endParaRPr lang="en-IN" sz="1900" dirty="0"/>
                    </a:p>
                  </a:txBody>
                  <a:tcPr/>
                </a:tc>
                <a:tc>
                  <a:txBody>
                    <a:bodyPr/>
                    <a:lstStyle/>
                    <a:p>
                      <a:r>
                        <a:rPr lang="en-IN" sz="1900"/>
                        <a:t>12/06/2010</a:t>
                      </a:r>
                      <a:endParaRPr lang="en-IN" sz="1900" dirty="0"/>
                    </a:p>
                  </a:txBody>
                  <a:tcPr/>
                </a:tc>
                <a:tc>
                  <a:txBody>
                    <a:bodyPr/>
                    <a:lstStyle/>
                    <a:p>
                      <a:r>
                        <a:rPr lang="en-IN" sz="1900"/>
                        <a:t>15/7/1985</a:t>
                      </a:r>
                      <a:endParaRPr lang="en-IN" sz="1900" dirty="0"/>
                    </a:p>
                  </a:txBody>
                  <a:tcPr/>
                </a:tc>
                <a:tc>
                  <a:txBody>
                    <a:bodyPr/>
                    <a:lstStyle/>
                    <a:p>
                      <a:r>
                        <a:rPr lang="en-IN" sz="1900"/>
                        <a:t>20000</a:t>
                      </a:r>
                      <a:endParaRPr lang="en-IN" sz="1900" dirty="0"/>
                    </a:p>
                  </a:txBody>
                  <a:tcPr/>
                </a:tc>
                <a:extLst>
                  <a:ext uri="{0D108BD9-81ED-4DB2-BD59-A6C34878D82A}">
                    <a16:rowId xmlns:a16="http://schemas.microsoft.com/office/drawing/2014/main" val="162062757"/>
                  </a:ext>
                </a:extLst>
              </a:tr>
              <a:tr h="370524">
                <a:tc>
                  <a:txBody>
                    <a:bodyPr/>
                    <a:lstStyle/>
                    <a:p>
                      <a:r>
                        <a:rPr lang="en-IN" sz="1900"/>
                        <a:t>5</a:t>
                      </a:r>
                      <a:endParaRPr lang="en-IN" sz="1900" dirty="0"/>
                    </a:p>
                  </a:txBody>
                  <a:tcPr/>
                </a:tc>
                <a:tc>
                  <a:txBody>
                    <a:bodyPr/>
                    <a:lstStyle/>
                    <a:p>
                      <a:r>
                        <a:rPr lang="en-IN" sz="1900" dirty="0"/>
                        <a:t>Rohan</a:t>
                      </a:r>
                    </a:p>
                  </a:txBody>
                  <a:tcPr/>
                </a:tc>
                <a:tc>
                  <a:txBody>
                    <a:bodyPr/>
                    <a:lstStyle/>
                    <a:p>
                      <a:r>
                        <a:rPr lang="en-IN" sz="1900"/>
                        <a:t>IT</a:t>
                      </a:r>
                      <a:endParaRPr lang="en-IN" sz="1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900" dirty="0"/>
                        <a:t>12/06/2010</a:t>
                      </a:r>
                    </a:p>
                  </a:txBody>
                  <a:tcPr/>
                </a:tc>
                <a:tc>
                  <a:txBody>
                    <a:bodyPr/>
                    <a:lstStyle/>
                    <a:p>
                      <a:r>
                        <a:rPr lang="en-IN" sz="1900"/>
                        <a:t>27/09/1976</a:t>
                      </a:r>
                      <a:endParaRPr lang="en-IN" sz="1900" dirty="0"/>
                    </a:p>
                  </a:txBody>
                  <a:tcPr/>
                </a:tc>
                <a:tc>
                  <a:txBody>
                    <a:bodyPr/>
                    <a:lstStyle/>
                    <a:p>
                      <a:r>
                        <a:rPr lang="en-IN" sz="1900"/>
                        <a:t>35000</a:t>
                      </a:r>
                      <a:endParaRPr lang="en-IN" sz="1900" dirty="0"/>
                    </a:p>
                  </a:txBody>
                  <a:tcPr/>
                </a:tc>
                <a:extLst>
                  <a:ext uri="{0D108BD9-81ED-4DB2-BD59-A6C34878D82A}">
                    <a16:rowId xmlns:a16="http://schemas.microsoft.com/office/drawing/2014/main" val="3791849551"/>
                  </a:ext>
                </a:extLst>
              </a:tr>
              <a:tr h="370524">
                <a:tc>
                  <a:txBody>
                    <a:bodyPr/>
                    <a:lstStyle/>
                    <a:p>
                      <a:r>
                        <a:rPr lang="en-IN" sz="1900"/>
                        <a:t>6</a:t>
                      </a:r>
                      <a:endParaRPr lang="en-IN" sz="1900" dirty="0"/>
                    </a:p>
                  </a:txBody>
                  <a:tcPr/>
                </a:tc>
                <a:tc>
                  <a:txBody>
                    <a:bodyPr/>
                    <a:lstStyle/>
                    <a:p>
                      <a:r>
                        <a:rPr lang="en-IN" sz="1900" dirty="0" err="1"/>
                        <a:t>Jatin</a:t>
                      </a:r>
                      <a:endParaRPr lang="en-IN" sz="1900" dirty="0"/>
                    </a:p>
                  </a:txBody>
                  <a:tcPr/>
                </a:tc>
                <a:tc>
                  <a:txBody>
                    <a:bodyPr/>
                    <a:lstStyle/>
                    <a:p>
                      <a:r>
                        <a:rPr lang="en-IN" sz="1900" dirty="0"/>
                        <a:t>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900" dirty="0"/>
                        <a:t>10/06/2018</a:t>
                      </a:r>
                    </a:p>
                  </a:txBody>
                  <a:tcPr/>
                </a:tc>
                <a:tc>
                  <a:txBody>
                    <a:bodyPr/>
                    <a:lstStyle/>
                    <a:p>
                      <a:r>
                        <a:rPr lang="en-IN" sz="1900" dirty="0"/>
                        <a:t>17/06/1978</a:t>
                      </a:r>
                    </a:p>
                  </a:txBody>
                  <a:tcPr/>
                </a:tc>
                <a:tc>
                  <a:txBody>
                    <a:bodyPr/>
                    <a:lstStyle/>
                    <a:p>
                      <a:r>
                        <a:rPr lang="en-IN" sz="1900" dirty="0"/>
                        <a:t>40000</a:t>
                      </a:r>
                    </a:p>
                  </a:txBody>
                  <a:tcPr/>
                </a:tc>
                <a:extLst>
                  <a:ext uri="{0D108BD9-81ED-4DB2-BD59-A6C34878D82A}">
                    <a16:rowId xmlns:a16="http://schemas.microsoft.com/office/drawing/2014/main" val="3913571591"/>
                  </a:ext>
                </a:extLst>
              </a:tr>
            </a:tbl>
          </a:graphicData>
        </a:graphic>
      </p:graphicFrame>
      <p:sp>
        <p:nvSpPr>
          <p:cNvPr id="9" name="TextBox 8">
            <a:extLst>
              <a:ext uri="{FF2B5EF4-FFF2-40B4-BE49-F238E27FC236}">
                <a16:creationId xmlns:a16="http://schemas.microsoft.com/office/drawing/2014/main" id="{28221776-8931-4C2B-91BC-3C4957F8E77A}"/>
              </a:ext>
            </a:extLst>
          </p:cNvPr>
          <p:cNvSpPr txBox="1"/>
          <p:nvPr/>
        </p:nvSpPr>
        <p:spPr>
          <a:xfrm>
            <a:off x="304800" y="4495800"/>
            <a:ext cx="8686800" cy="400110"/>
          </a:xfrm>
          <a:prstGeom prst="rect">
            <a:avLst/>
          </a:prstGeom>
          <a:noFill/>
        </p:spPr>
        <p:txBody>
          <a:bodyPr wrap="square" rtlCol="0">
            <a:spAutoFit/>
          </a:bodyPr>
          <a:lstStyle/>
          <a:p>
            <a:r>
              <a:rPr lang="en-IN" sz="2000" dirty="0"/>
              <a:t>List the empid, name and department of all the employees</a:t>
            </a:r>
          </a:p>
        </p:txBody>
      </p:sp>
    </p:spTree>
    <p:extLst>
      <p:ext uri="{BB962C8B-B14F-4D97-AF65-F5344CB8AC3E}">
        <p14:creationId xmlns:p14="http://schemas.microsoft.com/office/powerpoint/2010/main" val="127297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a:t>Changing Data in a Table</a:t>
            </a:r>
          </a:p>
        </p:txBody>
      </p:sp>
      <p:pic>
        <p:nvPicPr>
          <p:cNvPr id="2051" name="Picture 3"/>
          <p:cNvPicPr>
            <a:picLocks noGrp="1" noChangeAspect="1" noChangeArrowheads="1"/>
          </p:cNvPicPr>
          <p:nvPr>
            <p:ph idx="1"/>
          </p:nvPr>
        </p:nvPicPr>
        <p:blipFill>
          <a:blip r:embed="rId2"/>
          <a:srcRect/>
          <a:stretch>
            <a:fillRect/>
          </a:stretch>
        </p:blipFill>
        <p:spPr bwMode="auto">
          <a:xfrm>
            <a:off x="371475" y="1409700"/>
            <a:ext cx="8162925" cy="2095500"/>
          </a:xfrm>
          <a:prstGeom prst="rect">
            <a:avLst/>
          </a:prstGeom>
          <a:noFill/>
          <a:ln w="9525">
            <a:noFill/>
            <a:miter lim="800000"/>
            <a:headEnd/>
            <a:tailEnd/>
          </a:ln>
          <a:effectLst/>
        </p:spPr>
      </p:pic>
      <p:sp>
        <p:nvSpPr>
          <p:cNvPr id="6" name="Rectangle 5"/>
          <p:cNvSpPr/>
          <p:nvPr/>
        </p:nvSpPr>
        <p:spPr>
          <a:xfrm>
            <a:off x="838200" y="3821668"/>
            <a:ext cx="4197431" cy="400110"/>
          </a:xfrm>
          <a:prstGeom prst="rect">
            <a:avLst/>
          </a:prstGeom>
        </p:spPr>
        <p:txBody>
          <a:bodyPr wrap="none">
            <a:spAutoFit/>
          </a:bodyPr>
          <a:lstStyle/>
          <a:p>
            <a:r>
              <a:rPr lang="en-US" sz="2000" b="1" dirty="0"/>
              <a:t>Update rows in the EMPLOYEES table.</a:t>
            </a:r>
            <a:endParaRPr lang="en-US" sz="2000" dirty="0"/>
          </a:p>
        </p:txBody>
      </p:sp>
      <p:pic>
        <p:nvPicPr>
          <p:cNvPr id="2052" name="Picture 4"/>
          <p:cNvPicPr>
            <a:picLocks noChangeAspect="1" noChangeArrowheads="1"/>
          </p:cNvPicPr>
          <p:nvPr/>
        </p:nvPicPr>
        <p:blipFill>
          <a:blip r:embed="rId3"/>
          <a:srcRect/>
          <a:stretch>
            <a:fillRect/>
          </a:stretch>
        </p:blipFill>
        <p:spPr bwMode="auto">
          <a:xfrm>
            <a:off x="228600" y="4419600"/>
            <a:ext cx="8610600" cy="2286000"/>
          </a:xfrm>
          <a:prstGeom prst="rect">
            <a:avLst/>
          </a:prstGeom>
          <a:noFill/>
          <a:ln w="9525">
            <a:noFill/>
            <a:miter lim="800000"/>
            <a:headEnd/>
            <a:tailEnd/>
          </a:ln>
          <a:effectLst/>
        </p:spPr>
      </p:pic>
      <p:sp>
        <p:nvSpPr>
          <p:cNvPr id="8" name="Rectangle 7"/>
          <p:cNvSpPr/>
          <p:nvPr/>
        </p:nvSpPr>
        <p:spPr>
          <a:xfrm>
            <a:off x="381000" y="914400"/>
            <a:ext cx="2057400" cy="400110"/>
          </a:xfrm>
          <a:prstGeom prst="rect">
            <a:avLst/>
          </a:prstGeom>
        </p:spPr>
        <p:txBody>
          <a:bodyPr wrap="square">
            <a:spAutoFit/>
          </a:bodyPr>
          <a:lstStyle/>
          <a:p>
            <a:r>
              <a:rPr lang="en-US" sz="2000" b="1" dirty="0"/>
              <a:t>EMPLOYEES</a:t>
            </a:r>
            <a:endParaRPr lang="en-US" sz="2000" dirty="0"/>
          </a:p>
        </p:txBody>
      </p:sp>
      <p:cxnSp>
        <p:nvCxnSpPr>
          <p:cNvPr id="14" name="Straight Connector 13"/>
          <p:cNvCxnSpPr/>
          <p:nvPr/>
        </p:nvCxnSpPr>
        <p:spPr>
          <a:xfrm>
            <a:off x="7162800" y="2514600"/>
            <a:ext cx="3048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6781800" y="2895600"/>
            <a:ext cx="762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7087394" y="2895600"/>
            <a:ext cx="761206" cy="79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162800" y="3276600"/>
            <a:ext cx="3048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95405" y="5561012"/>
            <a:ext cx="3048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7314405" y="5942012"/>
            <a:ext cx="762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619999" y="5942806"/>
            <a:ext cx="761206" cy="79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695405" y="6323012"/>
            <a:ext cx="3048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a:t>The UPDATE Statement Syntax</a:t>
            </a:r>
            <a:endParaRPr lang="en-US" sz="4000" dirty="0"/>
          </a:p>
        </p:txBody>
      </p:sp>
      <p:sp>
        <p:nvSpPr>
          <p:cNvPr id="3" name="Content Placeholder 2"/>
          <p:cNvSpPr>
            <a:spLocks noGrp="1"/>
          </p:cNvSpPr>
          <p:nvPr>
            <p:ph idx="1"/>
          </p:nvPr>
        </p:nvSpPr>
        <p:spPr>
          <a:xfrm>
            <a:off x="457200" y="1341437"/>
            <a:ext cx="8229600" cy="4525963"/>
          </a:xfrm>
        </p:spPr>
        <p:txBody>
          <a:bodyPr>
            <a:normAutofit fontScale="92500" lnSpcReduction="20000"/>
          </a:bodyPr>
          <a:lstStyle/>
          <a:p>
            <a:pPr>
              <a:buNone/>
            </a:pPr>
            <a:r>
              <a:rPr lang="en-US" b="1" dirty="0"/>
              <a:t>Syntax – </a:t>
            </a:r>
          </a:p>
          <a:p>
            <a:pPr>
              <a:buNone/>
            </a:pPr>
            <a:r>
              <a:rPr lang="en-US" dirty="0"/>
              <a:t>UPDATE  </a:t>
            </a:r>
            <a:r>
              <a:rPr lang="en-US" dirty="0" err="1"/>
              <a:t>Tablename</a:t>
            </a:r>
            <a:endParaRPr lang="en-US" dirty="0"/>
          </a:p>
          <a:p>
            <a:pPr>
              <a:buNone/>
            </a:pPr>
            <a:r>
              <a:rPr lang="en-US" dirty="0"/>
              <a:t>SET columnName1 = value , </a:t>
            </a:r>
          </a:p>
          <a:p>
            <a:pPr>
              <a:buNone/>
            </a:pPr>
            <a:r>
              <a:rPr lang="en-US" dirty="0"/>
              <a:t>       columnName2 = value, ...       </a:t>
            </a:r>
          </a:p>
          <a:p>
            <a:pPr>
              <a:buNone/>
            </a:pPr>
            <a:r>
              <a:rPr lang="en-US" dirty="0"/>
              <a:t>       WHERE  condition;</a:t>
            </a:r>
          </a:p>
          <a:p>
            <a:pPr>
              <a:buNone/>
            </a:pPr>
            <a:r>
              <a:rPr lang="en-US" b="1" dirty="0"/>
              <a:t>Note - </a:t>
            </a:r>
          </a:p>
          <a:p>
            <a:pPr algn="just"/>
            <a:r>
              <a:rPr lang="en-US" b="1" dirty="0"/>
              <a:t>Without where condition all the rows get updated.</a:t>
            </a:r>
          </a:p>
          <a:p>
            <a:pPr algn="just"/>
            <a:r>
              <a:rPr lang="en-US" b="1" dirty="0"/>
              <a:t>Depending upon where condition selected rows get updated.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SQL Works ?</a:t>
            </a:r>
          </a:p>
        </p:txBody>
      </p:sp>
      <p:pic>
        <p:nvPicPr>
          <p:cNvPr id="1026" name="Picture 2"/>
          <p:cNvPicPr>
            <a:picLocks noChangeAspect="1" noChangeArrowheads="1"/>
          </p:cNvPicPr>
          <p:nvPr/>
        </p:nvPicPr>
        <p:blipFill>
          <a:blip r:embed="rId2"/>
          <a:srcRect/>
          <a:stretch>
            <a:fillRect/>
          </a:stretch>
        </p:blipFill>
        <p:spPr bwMode="auto">
          <a:xfrm>
            <a:off x="533400" y="1838324"/>
            <a:ext cx="8077200" cy="4410075"/>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b="1" dirty="0"/>
              <a:t>Example of UPDATE Statement</a:t>
            </a:r>
          </a:p>
        </p:txBody>
      </p:sp>
      <p:sp>
        <p:nvSpPr>
          <p:cNvPr id="3" name="Content Placeholder 2"/>
          <p:cNvSpPr>
            <a:spLocks noGrp="1"/>
          </p:cNvSpPr>
          <p:nvPr>
            <p:ph idx="1"/>
          </p:nvPr>
        </p:nvSpPr>
        <p:spPr/>
        <p:txBody>
          <a:bodyPr/>
          <a:lstStyle/>
          <a:p>
            <a:pPr>
              <a:buNone/>
            </a:pPr>
            <a:r>
              <a:rPr lang="en-US" sz="3000" b="1" dirty="0">
                <a:latin typeface="Courier New" pitchFamily="49" charset="0"/>
                <a:cs typeface="Courier New" pitchFamily="49" charset="0"/>
              </a:rPr>
              <a:t>UPDATE student </a:t>
            </a:r>
          </a:p>
          <a:p>
            <a:pPr>
              <a:buNone/>
            </a:pPr>
            <a:r>
              <a:rPr lang="en-US" sz="3000" b="1" dirty="0">
                <a:latin typeface="Courier New" pitchFamily="49" charset="0"/>
                <a:cs typeface="Courier New" pitchFamily="49" charset="0"/>
              </a:rPr>
              <a:t>set </a:t>
            </a:r>
            <a:r>
              <a:rPr lang="en-US" sz="3000" b="1" dirty="0" err="1">
                <a:latin typeface="Courier New" pitchFamily="49" charset="0"/>
                <a:cs typeface="Courier New" pitchFamily="49" charset="0"/>
              </a:rPr>
              <a:t>college_name</a:t>
            </a:r>
            <a:r>
              <a:rPr lang="en-US" sz="3000" b="1" dirty="0">
                <a:latin typeface="Courier New" pitchFamily="49" charset="0"/>
                <a:cs typeface="Courier New" pitchFamily="49" charset="0"/>
              </a:rPr>
              <a:t> = ‘KIET’;</a:t>
            </a:r>
          </a:p>
          <a:p>
            <a:pPr>
              <a:buNone/>
            </a:pPr>
            <a:endParaRPr lang="en-US" dirty="0"/>
          </a:p>
          <a:p>
            <a:pPr>
              <a:buNone/>
            </a:pPr>
            <a:r>
              <a:rPr lang="en-US" sz="3000" b="1" dirty="0">
                <a:latin typeface="Courier New" pitchFamily="49" charset="0"/>
                <a:cs typeface="Courier New" pitchFamily="49" charset="0"/>
              </a:rPr>
              <a:t>UPDATE student </a:t>
            </a:r>
          </a:p>
          <a:p>
            <a:pPr>
              <a:buNone/>
            </a:pPr>
            <a:r>
              <a:rPr lang="en-US" sz="3000" b="1" dirty="0">
                <a:latin typeface="Courier New" pitchFamily="49" charset="0"/>
                <a:cs typeface="Courier New" pitchFamily="49" charset="0"/>
              </a:rPr>
              <a:t>set </a:t>
            </a:r>
            <a:r>
              <a:rPr lang="en-US" sz="3000" b="1" dirty="0" err="1">
                <a:latin typeface="Courier New" pitchFamily="49" charset="0"/>
                <a:cs typeface="Courier New" pitchFamily="49" charset="0"/>
              </a:rPr>
              <a:t>college_name</a:t>
            </a:r>
            <a:r>
              <a:rPr lang="en-US" sz="3000" b="1" dirty="0">
                <a:latin typeface="Courier New" pitchFamily="49" charset="0"/>
                <a:cs typeface="Courier New" pitchFamily="49" charset="0"/>
              </a:rPr>
              <a:t> = ‘KIET’</a:t>
            </a:r>
          </a:p>
          <a:p>
            <a:pPr>
              <a:buNone/>
            </a:pPr>
            <a:r>
              <a:rPr lang="en-US" sz="3000" b="1" dirty="0">
                <a:latin typeface="Courier New" pitchFamily="49" charset="0"/>
                <a:cs typeface="Courier New" pitchFamily="49" charset="0"/>
              </a:rPr>
              <a:t>Where roll = 10;</a:t>
            </a:r>
          </a:p>
          <a:p>
            <a:pPr>
              <a:buNone/>
            </a:pPr>
            <a:endParaRPr lang="en-US"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a:t>Removing a Row from a Table</a:t>
            </a:r>
            <a:endParaRPr lang="en-US" dirty="0"/>
          </a:p>
        </p:txBody>
      </p:sp>
      <p:pic>
        <p:nvPicPr>
          <p:cNvPr id="3074" name="Picture 2"/>
          <p:cNvPicPr>
            <a:picLocks noChangeAspect="1" noChangeArrowheads="1"/>
          </p:cNvPicPr>
          <p:nvPr/>
        </p:nvPicPr>
        <p:blipFill>
          <a:blip r:embed="rId2"/>
          <a:srcRect/>
          <a:stretch>
            <a:fillRect/>
          </a:stretch>
        </p:blipFill>
        <p:spPr bwMode="auto">
          <a:xfrm>
            <a:off x="457200" y="1600200"/>
            <a:ext cx="8001000" cy="2438399"/>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57200" y="4724400"/>
            <a:ext cx="7924800" cy="1981200"/>
          </a:xfrm>
          <a:prstGeom prst="rect">
            <a:avLst/>
          </a:prstGeom>
          <a:noFill/>
          <a:ln w="9525">
            <a:noFill/>
            <a:miter lim="800000"/>
            <a:headEnd/>
            <a:tailEnd/>
          </a:ln>
          <a:effectLst/>
        </p:spPr>
      </p:pic>
      <p:sp>
        <p:nvSpPr>
          <p:cNvPr id="6" name="Rectangle 5"/>
          <p:cNvSpPr/>
          <p:nvPr/>
        </p:nvSpPr>
        <p:spPr>
          <a:xfrm>
            <a:off x="457200" y="1219200"/>
            <a:ext cx="1779333" cy="400110"/>
          </a:xfrm>
          <a:prstGeom prst="rect">
            <a:avLst/>
          </a:prstGeom>
        </p:spPr>
        <p:txBody>
          <a:bodyPr wrap="none">
            <a:spAutoFit/>
          </a:bodyPr>
          <a:lstStyle/>
          <a:p>
            <a:r>
              <a:rPr lang="en-US" sz="2000" b="1" dirty="0"/>
              <a:t>DEPARTMENTS</a:t>
            </a:r>
            <a:endParaRPr lang="en-US" sz="2000" dirty="0"/>
          </a:p>
        </p:txBody>
      </p:sp>
      <p:sp>
        <p:nvSpPr>
          <p:cNvPr id="7" name="Rectangle 6"/>
          <p:cNvSpPr/>
          <p:nvPr/>
        </p:nvSpPr>
        <p:spPr>
          <a:xfrm>
            <a:off x="381000" y="4278868"/>
            <a:ext cx="4849341" cy="400110"/>
          </a:xfrm>
          <a:prstGeom prst="rect">
            <a:avLst/>
          </a:prstGeom>
        </p:spPr>
        <p:txBody>
          <a:bodyPr wrap="none">
            <a:spAutoFit/>
          </a:bodyPr>
          <a:lstStyle/>
          <a:p>
            <a:r>
              <a:rPr lang="en-US" sz="2000" b="1" dirty="0"/>
              <a:t>Delete a row from the DEPARTMENTS table.</a:t>
            </a:r>
            <a:endParaRPr lang="en-US" sz="2000" dirty="0"/>
          </a:p>
        </p:txBody>
      </p:sp>
      <p:cxnSp>
        <p:nvCxnSpPr>
          <p:cNvPr id="9" name="Straight Connector 8"/>
          <p:cNvCxnSpPr/>
          <p:nvPr/>
        </p:nvCxnSpPr>
        <p:spPr>
          <a:xfrm>
            <a:off x="457200" y="3048000"/>
            <a:ext cx="79248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3427412"/>
            <a:ext cx="79248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8191500" y="3238500"/>
            <a:ext cx="381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267494" y="3237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67494" y="3237706"/>
            <a:ext cx="381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The DELETE Statement</a:t>
            </a:r>
            <a:endParaRPr lang="en-US" dirty="0"/>
          </a:p>
        </p:txBody>
      </p:sp>
      <p:sp>
        <p:nvSpPr>
          <p:cNvPr id="3" name="Content Placeholder 2"/>
          <p:cNvSpPr>
            <a:spLocks noGrp="1"/>
          </p:cNvSpPr>
          <p:nvPr>
            <p:ph idx="1"/>
          </p:nvPr>
        </p:nvSpPr>
        <p:spPr>
          <a:xfrm>
            <a:off x="457200" y="1219200"/>
            <a:ext cx="8229600" cy="3733800"/>
          </a:xfrm>
        </p:spPr>
        <p:txBody>
          <a:bodyPr>
            <a:normAutofit/>
          </a:bodyPr>
          <a:lstStyle/>
          <a:p>
            <a:pPr>
              <a:buNone/>
            </a:pPr>
            <a:r>
              <a:rPr lang="en-US" sz="3500" b="1" dirty="0"/>
              <a:t>Removal of all rows</a:t>
            </a:r>
          </a:p>
          <a:p>
            <a:pPr>
              <a:buNone/>
            </a:pPr>
            <a:r>
              <a:rPr lang="en-US" b="1" dirty="0"/>
              <a:t>Syntax –</a:t>
            </a:r>
            <a:endParaRPr lang="en-US" dirty="0"/>
          </a:p>
          <a:p>
            <a:pPr>
              <a:buNone/>
            </a:pPr>
            <a:r>
              <a:rPr lang="en-US" dirty="0"/>
              <a:t>			</a:t>
            </a:r>
            <a:r>
              <a:rPr lang="en-US" b="1" dirty="0"/>
              <a:t>DELETE FROM </a:t>
            </a:r>
            <a:r>
              <a:rPr lang="en-US" b="1" dirty="0" err="1"/>
              <a:t>Tablename</a:t>
            </a:r>
            <a:endParaRPr lang="en-US" b="1" dirty="0"/>
          </a:p>
          <a:p>
            <a:pPr>
              <a:buNone/>
            </a:pPr>
            <a:endParaRPr lang="en-US" dirty="0"/>
          </a:p>
          <a:p>
            <a:pPr>
              <a:buNone/>
            </a:pPr>
            <a:r>
              <a:rPr lang="en-US" dirty="0"/>
              <a:t>Ex – </a:t>
            </a:r>
            <a:r>
              <a:rPr lang="en-US" b="1" dirty="0">
                <a:latin typeface="Courier New" pitchFamily="49" charset="0"/>
                <a:cs typeface="Courier New" pitchFamily="49" charset="0"/>
              </a:rPr>
              <a:t>DELETE FROM student;</a:t>
            </a:r>
          </a:p>
          <a:p>
            <a:pPr>
              <a:buNone/>
            </a:pPr>
            <a:endParaRPr lang="en-US" dirty="0"/>
          </a:p>
          <a:p>
            <a:pPr>
              <a:buNone/>
            </a:pPr>
            <a:endParaRPr lang="en-US" dirty="0"/>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The DELETE Statement</a:t>
            </a:r>
            <a:endParaRPr lang="en-US" dirty="0"/>
          </a:p>
        </p:txBody>
      </p:sp>
      <p:sp>
        <p:nvSpPr>
          <p:cNvPr id="3" name="Content Placeholder 2"/>
          <p:cNvSpPr>
            <a:spLocks noGrp="1"/>
          </p:cNvSpPr>
          <p:nvPr>
            <p:ph idx="1"/>
          </p:nvPr>
        </p:nvSpPr>
        <p:spPr>
          <a:xfrm>
            <a:off x="457200" y="1143000"/>
            <a:ext cx="8229600" cy="4953000"/>
          </a:xfrm>
        </p:spPr>
        <p:txBody>
          <a:bodyPr>
            <a:normAutofit/>
          </a:bodyPr>
          <a:lstStyle/>
          <a:p>
            <a:pPr>
              <a:buNone/>
            </a:pPr>
            <a:r>
              <a:rPr lang="en-US" b="1" dirty="0"/>
              <a:t>Removal of specific row(s)</a:t>
            </a:r>
          </a:p>
          <a:p>
            <a:pPr>
              <a:buNone/>
            </a:pPr>
            <a:endParaRPr lang="en-US" b="1" dirty="0"/>
          </a:p>
          <a:p>
            <a:pPr>
              <a:buNone/>
            </a:pPr>
            <a:r>
              <a:rPr lang="en-US" b="1" dirty="0"/>
              <a:t>Syntax –</a:t>
            </a:r>
            <a:r>
              <a:rPr lang="en-US" dirty="0"/>
              <a:t> </a:t>
            </a:r>
          </a:p>
          <a:p>
            <a:pPr>
              <a:buNone/>
            </a:pPr>
            <a:r>
              <a:rPr lang="en-US" dirty="0"/>
              <a:t>		</a:t>
            </a:r>
            <a:r>
              <a:rPr lang="en-US" b="1" dirty="0"/>
              <a:t>DELETE FROM </a:t>
            </a:r>
            <a:r>
              <a:rPr lang="en-US" b="1" dirty="0" err="1"/>
              <a:t>Tablename</a:t>
            </a:r>
            <a:endParaRPr lang="en-US" b="1" dirty="0"/>
          </a:p>
          <a:p>
            <a:pPr>
              <a:buNone/>
            </a:pPr>
            <a:r>
              <a:rPr lang="en-US" b="1" dirty="0"/>
              <a:t>	      Where  Condition</a:t>
            </a:r>
          </a:p>
          <a:p>
            <a:pPr>
              <a:buNone/>
            </a:pPr>
            <a:endParaRPr lang="en-US" dirty="0"/>
          </a:p>
          <a:p>
            <a:pPr>
              <a:buNone/>
            </a:pPr>
            <a:r>
              <a:rPr lang="en-US" b="1" dirty="0"/>
              <a:t>Ex – </a:t>
            </a:r>
            <a:r>
              <a:rPr lang="en-US" sz="2800" b="1" dirty="0">
                <a:latin typeface="Courier New" pitchFamily="49" charset="0"/>
                <a:cs typeface="Courier New" pitchFamily="49" charset="0"/>
              </a:rPr>
              <a:t>DELETE FROM student </a:t>
            </a:r>
          </a:p>
          <a:p>
            <a:pPr>
              <a:buNone/>
            </a:pPr>
            <a:r>
              <a:rPr lang="en-US" sz="2800" b="1" dirty="0">
                <a:latin typeface="Courier New" pitchFamily="49" charset="0"/>
                <a:cs typeface="Courier New" pitchFamily="49" charset="0"/>
              </a:rPr>
              <a:t>	  where branch =‘MCA’;</a:t>
            </a:r>
          </a:p>
          <a:p>
            <a:pPr>
              <a:buNone/>
            </a:pPr>
            <a:endParaRPr lang="en-US" dirty="0"/>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500" b="1" dirty="0"/>
              <a:t>Difference Between Delete and Truncate</a:t>
            </a:r>
          </a:p>
        </p:txBody>
      </p:sp>
      <p:graphicFrame>
        <p:nvGraphicFramePr>
          <p:cNvPr id="6" name="Table 5"/>
          <p:cNvGraphicFramePr>
            <a:graphicFrameLocks noGrp="1"/>
          </p:cNvGraphicFramePr>
          <p:nvPr/>
        </p:nvGraphicFramePr>
        <p:xfrm>
          <a:off x="381000" y="1691640"/>
          <a:ext cx="8534400" cy="3870960"/>
        </p:xfrm>
        <a:graphic>
          <a:graphicData uri="http://schemas.openxmlformats.org/drawingml/2006/table">
            <a:tbl>
              <a:tblPr firstRow="1" bandRow="1">
                <a:tableStyleId>{073A0DAA-6AF3-43AB-8588-CEC1D06C72B9}</a:tableStyleId>
              </a:tblPr>
              <a:tblGrid>
                <a:gridCol w="33528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0840">
                <a:tc>
                  <a:txBody>
                    <a:bodyPr/>
                    <a:lstStyle/>
                    <a:p>
                      <a:pPr algn="ctr"/>
                      <a:r>
                        <a:rPr lang="en-US" sz="3000" kern="1200" baseline="0" dirty="0"/>
                        <a:t>DELETE</a:t>
                      </a:r>
                      <a:endParaRPr lang="en-US" sz="3000" dirty="0"/>
                    </a:p>
                  </a:txBody>
                  <a:tcPr/>
                </a:tc>
                <a:tc>
                  <a:txBody>
                    <a:bodyPr/>
                    <a:lstStyle/>
                    <a:p>
                      <a:pPr algn="ctr"/>
                      <a:r>
                        <a:rPr lang="en-US" sz="3000" kern="1200" baseline="0" dirty="0"/>
                        <a:t>TRUNCATE</a:t>
                      </a:r>
                      <a:endParaRPr lang="en-US" sz="3000" dirty="0"/>
                    </a:p>
                  </a:txBody>
                  <a:tcPr/>
                </a:tc>
                <a:extLst>
                  <a:ext uri="{0D108BD9-81ED-4DB2-BD59-A6C34878D82A}">
                    <a16:rowId xmlns:a16="http://schemas.microsoft.com/office/drawing/2014/main" val="10000"/>
                  </a:ext>
                </a:extLst>
              </a:tr>
              <a:tr h="370840">
                <a:tc>
                  <a:txBody>
                    <a:bodyPr/>
                    <a:lstStyle/>
                    <a:p>
                      <a:r>
                        <a:rPr lang="en-US" sz="2500" kern="1200" baseline="0" dirty="0"/>
                        <a:t>Data can be recovered</a:t>
                      </a:r>
                      <a:endParaRPr lang="en-US" sz="2500" dirty="0"/>
                    </a:p>
                  </a:txBody>
                  <a:tcPr/>
                </a:tc>
                <a:tc>
                  <a:txBody>
                    <a:bodyPr/>
                    <a:lstStyle/>
                    <a:p>
                      <a:r>
                        <a:rPr lang="en-US" sz="2500" kern="1200" baseline="0" dirty="0"/>
                        <a:t>Data cannot be recovered.</a:t>
                      </a:r>
                    </a:p>
                    <a:p>
                      <a:endParaRPr lang="en-US" sz="2500" kern="1200" baseline="0" dirty="0"/>
                    </a:p>
                    <a:p>
                      <a:endParaRPr lang="en-US" sz="2500" dirty="0"/>
                    </a:p>
                  </a:txBody>
                  <a:tcPr/>
                </a:tc>
                <a:extLst>
                  <a:ext uri="{0D108BD9-81ED-4DB2-BD59-A6C34878D82A}">
                    <a16:rowId xmlns:a16="http://schemas.microsoft.com/office/drawing/2014/main" val="10001"/>
                  </a:ext>
                </a:extLst>
              </a:tr>
              <a:tr h="370840">
                <a:tc>
                  <a:txBody>
                    <a:bodyPr/>
                    <a:lstStyle/>
                    <a:p>
                      <a:r>
                        <a:rPr lang="en-US" sz="2500" kern="1200" baseline="0" dirty="0"/>
                        <a:t>DML statement</a:t>
                      </a:r>
                      <a:endParaRPr lang="en-US" sz="2500" dirty="0"/>
                    </a:p>
                  </a:txBody>
                  <a:tcPr/>
                </a:tc>
                <a:tc>
                  <a:txBody>
                    <a:bodyPr/>
                    <a:lstStyle/>
                    <a:p>
                      <a:r>
                        <a:rPr lang="en-US" sz="2500" kern="1200" baseline="0" dirty="0"/>
                        <a:t>DDL statement</a:t>
                      </a:r>
                    </a:p>
                    <a:p>
                      <a:endParaRPr lang="en-US" sz="2500" kern="1200" baseline="0" dirty="0"/>
                    </a:p>
                    <a:p>
                      <a:endParaRPr lang="en-US" sz="2500" dirty="0"/>
                    </a:p>
                  </a:txBody>
                  <a:tcPr/>
                </a:tc>
                <a:extLst>
                  <a:ext uri="{0D108BD9-81ED-4DB2-BD59-A6C34878D82A}">
                    <a16:rowId xmlns:a16="http://schemas.microsoft.com/office/drawing/2014/main" val="10002"/>
                  </a:ext>
                </a:extLst>
              </a:tr>
              <a:tr h="370840">
                <a:tc>
                  <a:txBody>
                    <a:bodyPr/>
                    <a:lstStyle/>
                    <a:p>
                      <a:r>
                        <a:rPr lang="en-US" sz="2500" kern="1200" baseline="0" dirty="0"/>
                        <a:t>DELETE does not do so</a:t>
                      </a:r>
                      <a:endParaRPr lang="en-US" sz="2500" dirty="0"/>
                    </a:p>
                  </a:txBody>
                  <a:tcPr/>
                </a:tc>
                <a:tc>
                  <a:txBody>
                    <a:bodyPr/>
                    <a:lstStyle/>
                    <a:p>
                      <a:r>
                        <a:rPr lang="en-US" sz="2500" kern="1200" baseline="0" dirty="0"/>
                        <a:t>TRUNCATE releases the memory occupied by the records of the table</a:t>
                      </a:r>
                      <a:endParaRPr lang="en-US" sz="25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Operators</a:t>
            </a:r>
          </a:p>
        </p:txBody>
      </p:sp>
      <p:sp>
        <p:nvSpPr>
          <p:cNvPr id="3" name="Content Placeholder 2"/>
          <p:cNvSpPr>
            <a:spLocks noGrp="1"/>
          </p:cNvSpPr>
          <p:nvPr>
            <p:ph idx="1"/>
          </p:nvPr>
        </p:nvSpPr>
        <p:spPr>
          <a:xfrm>
            <a:off x="457200" y="1905000"/>
            <a:ext cx="8229600" cy="3505200"/>
          </a:xfrm>
        </p:spPr>
        <p:txBody>
          <a:bodyPr/>
          <a:lstStyle/>
          <a:p>
            <a:r>
              <a:rPr lang="en-US" b="1" dirty="0"/>
              <a:t>Arithmetic operators</a:t>
            </a:r>
            <a:r>
              <a:rPr lang="en-US" dirty="0"/>
              <a:t> like +, - , *, /</a:t>
            </a:r>
          </a:p>
          <a:p>
            <a:pPr>
              <a:buNone/>
            </a:pPr>
            <a:endParaRPr lang="en-US" dirty="0"/>
          </a:p>
          <a:p>
            <a:r>
              <a:rPr lang="en-US" b="1" dirty="0"/>
              <a:t>Logical operators:</a:t>
            </a:r>
            <a:r>
              <a:rPr lang="en-US" dirty="0"/>
              <a:t> AND, OR, NOT</a:t>
            </a:r>
          </a:p>
          <a:p>
            <a:pPr>
              <a:buNone/>
            </a:pPr>
            <a:endParaRPr lang="en-US" dirty="0"/>
          </a:p>
          <a:p>
            <a:r>
              <a:rPr lang="en-US" b="1" dirty="0"/>
              <a:t>Relational operators:</a:t>
            </a:r>
            <a:r>
              <a:rPr lang="en-US" dirty="0"/>
              <a:t> =, &lt;=, &gt;=, &lt; &gt;, &lt; , &gt;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800" b="1" dirty="0"/>
              <a:t>Retrieving All columns from a table</a:t>
            </a:r>
          </a:p>
        </p:txBody>
      </p:sp>
      <p:sp>
        <p:nvSpPr>
          <p:cNvPr id="3" name="Content Placeholder 2"/>
          <p:cNvSpPr>
            <a:spLocks noGrp="1"/>
          </p:cNvSpPr>
          <p:nvPr>
            <p:ph idx="1"/>
          </p:nvPr>
        </p:nvSpPr>
        <p:spPr>
          <a:xfrm>
            <a:off x="457200" y="1371600"/>
            <a:ext cx="8229600" cy="5181600"/>
          </a:xfrm>
        </p:spPr>
        <p:txBody>
          <a:bodyPr>
            <a:normAutofit/>
          </a:bodyPr>
          <a:lstStyle/>
          <a:p>
            <a:pPr>
              <a:buNone/>
            </a:pPr>
            <a:r>
              <a:rPr lang="en-US" b="1" dirty="0"/>
              <a:t>Syntax –</a:t>
            </a:r>
            <a:r>
              <a:rPr lang="en-US" dirty="0"/>
              <a:t> </a:t>
            </a:r>
          </a:p>
          <a:p>
            <a:pPr>
              <a:buNone/>
            </a:pPr>
            <a:r>
              <a:rPr lang="en-US" dirty="0"/>
              <a:t>SELECT column1, column2,… FROM </a:t>
            </a:r>
            <a:r>
              <a:rPr lang="en-US" dirty="0" err="1"/>
              <a:t>TableName</a:t>
            </a:r>
            <a:r>
              <a:rPr lang="en-US" dirty="0"/>
              <a:t>;</a:t>
            </a:r>
          </a:p>
          <a:p>
            <a:pPr>
              <a:buNone/>
            </a:pPr>
            <a:r>
              <a:rPr lang="en-US" dirty="0"/>
              <a:t>			Or </a:t>
            </a:r>
          </a:p>
          <a:p>
            <a:pPr>
              <a:buNone/>
            </a:pPr>
            <a:r>
              <a:rPr lang="en-US" dirty="0"/>
              <a:t>SELECT * FROM  </a:t>
            </a:r>
            <a:r>
              <a:rPr lang="en-US" dirty="0" err="1"/>
              <a:t>TableName</a:t>
            </a:r>
            <a:r>
              <a:rPr lang="en-US" dirty="0"/>
              <a:t>;</a:t>
            </a:r>
          </a:p>
          <a:p>
            <a:pPr>
              <a:buNone/>
            </a:pPr>
            <a:endParaRPr lang="en-US" dirty="0"/>
          </a:p>
          <a:p>
            <a:pPr>
              <a:buNone/>
            </a:pPr>
            <a:r>
              <a:rPr lang="en-US" b="1" dirty="0"/>
              <a:t>Ex – </a:t>
            </a:r>
            <a:r>
              <a:rPr lang="en-US" sz="2500" b="1" dirty="0">
                <a:latin typeface="Courier New" pitchFamily="49" charset="0"/>
                <a:cs typeface="Courier New" pitchFamily="49" charset="0"/>
              </a:rPr>
              <a:t>SELECT * from student;</a:t>
            </a:r>
          </a:p>
          <a:p>
            <a:pPr>
              <a:buNone/>
            </a:pPr>
            <a:r>
              <a:rPr lang="en-US" sz="2500" b="1" dirty="0">
                <a:latin typeface="Courier New" pitchFamily="49" charset="0"/>
                <a:cs typeface="Courier New" pitchFamily="49" charset="0"/>
              </a:rPr>
              <a:t>or</a:t>
            </a:r>
          </a:p>
          <a:p>
            <a:pPr>
              <a:buNone/>
            </a:pPr>
            <a:r>
              <a:rPr lang="en-US" sz="2500" b="1" dirty="0">
                <a:latin typeface="Courier New" pitchFamily="49" charset="0"/>
                <a:cs typeface="Courier New" pitchFamily="49" charset="0"/>
              </a:rPr>
              <a:t>SELECT roll , name, branch from student;</a:t>
            </a:r>
          </a:p>
          <a:p>
            <a:pPr>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Selecting Specific Columns</a:t>
            </a:r>
            <a:endParaRPr lang="en-US" dirty="0"/>
          </a:p>
        </p:txBody>
      </p:sp>
      <p:sp>
        <p:nvSpPr>
          <p:cNvPr id="3" name="Content Placeholder 2"/>
          <p:cNvSpPr>
            <a:spLocks noGrp="1"/>
          </p:cNvSpPr>
          <p:nvPr>
            <p:ph idx="1"/>
          </p:nvPr>
        </p:nvSpPr>
        <p:spPr>
          <a:xfrm>
            <a:off x="457200" y="1828799"/>
            <a:ext cx="8229600" cy="2743201"/>
          </a:xfrm>
        </p:spPr>
        <p:txBody>
          <a:bodyPr/>
          <a:lstStyle/>
          <a:p>
            <a:pPr>
              <a:buNone/>
            </a:pPr>
            <a:r>
              <a:rPr lang="en-US" b="1" dirty="0">
                <a:latin typeface="Courier New" pitchFamily="49" charset="0"/>
                <a:cs typeface="Courier New" pitchFamily="49" charset="0"/>
              </a:rPr>
              <a:t>SELECT roll , name from student;</a:t>
            </a:r>
          </a:p>
          <a:p>
            <a:pPr algn="just">
              <a:buNone/>
            </a:pPr>
            <a:r>
              <a:rPr lang="en-US" dirty="0"/>
              <a:t>Note – write the column names you want separated by comma.</a:t>
            </a:r>
          </a:p>
          <a:p>
            <a:pPr algn="just">
              <a:buNone/>
            </a:pPr>
            <a:endParaRPr lang="en-US" dirty="0"/>
          </a:p>
          <a:p>
            <a:pPr>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E69078A-4CF2-4B3D-9199-47ACC9052BA1}"/>
              </a:ext>
            </a:extLst>
          </p:cNvPr>
          <p:cNvGraphicFramePr>
            <a:graphicFrameLocks noGrp="1"/>
          </p:cNvGraphicFramePr>
          <p:nvPr>
            <p:extLst>
              <p:ext uri="{D42A27DB-BD31-4B8C-83A1-F6EECF244321}">
                <p14:modId xmlns:p14="http://schemas.microsoft.com/office/powerpoint/2010/main" val="1787048311"/>
              </p:ext>
            </p:extLst>
          </p:nvPr>
        </p:nvGraphicFramePr>
        <p:xfrm>
          <a:off x="1524000" y="381000"/>
          <a:ext cx="6096000" cy="185391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93163672"/>
                    </a:ext>
                  </a:extLst>
                </a:gridCol>
                <a:gridCol w="2032000">
                  <a:extLst>
                    <a:ext uri="{9D8B030D-6E8A-4147-A177-3AD203B41FA5}">
                      <a16:colId xmlns:a16="http://schemas.microsoft.com/office/drawing/2014/main" val="985384108"/>
                    </a:ext>
                  </a:extLst>
                </a:gridCol>
                <a:gridCol w="2032000">
                  <a:extLst>
                    <a:ext uri="{9D8B030D-6E8A-4147-A177-3AD203B41FA5}">
                      <a16:colId xmlns:a16="http://schemas.microsoft.com/office/drawing/2014/main" val="4061765000"/>
                    </a:ext>
                  </a:extLst>
                </a:gridCol>
              </a:tblGrid>
              <a:tr h="370783">
                <a:tc>
                  <a:txBody>
                    <a:bodyPr/>
                    <a:lstStyle/>
                    <a:p>
                      <a:r>
                        <a:rPr lang="en-IN" dirty="0"/>
                        <a:t>Empid</a:t>
                      </a:r>
                    </a:p>
                  </a:txBody>
                  <a:tcPr/>
                </a:tc>
                <a:tc>
                  <a:txBody>
                    <a:bodyPr/>
                    <a:lstStyle/>
                    <a:p>
                      <a:r>
                        <a:rPr lang="en-IN" dirty="0"/>
                        <a:t>Name</a:t>
                      </a:r>
                    </a:p>
                  </a:txBody>
                  <a:tcPr/>
                </a:tc>
                <a:tc>
                  <a:txBody>
                    <a:bodyPr/>
                    <a:lstStyle/>
                    <a:p>
                      <a:r>
                        <a:rPr lang="en-IN" dirty="0"/>
                        <a:t>Sal</a:t>
                      </a:r>
                    </a:p>
                  </a:txBody>
                  <a:tcPr/>
                </a:tc>
                <a:extLst>
                  <a:ext uri="{0D108BD9-81ED-4DB2-BD59-A6C34878D82A}">
                    <a16:rowId xmlns:a16="http://schemas.microsoft.com/office/drawing/2014/main" val="1375429424"/>
                  </a:ext>
                </a:extLst>
              </a:tr>
              <a:tr h="370783">
                <a:tc>
                  <a:txBody>
                    <a:bodyPr/>
                    <a:lstStyle/>
                    <a:p>
                      <a:r>
                        <a:rPr lang="en-IN" dirty="0"/>
                        <a:t>1</a:t>
                      </a:r>
                    </a:p>
                  </a:txBody>
                  <a:tcPr/>
                </a:tc>
                <a:tc>
                  <a:txBody>
                    <a:bodyPr/>
                    <a:lstStyle/>
                    <a:p>
                      <a:r>
                        <a:rPr lang="en-IN" dirty="0"/>
                        <a:t>Aman</a:t>
                      </a:r>
                    </a:p>
                  </a:txBody>
                  <a:tcPr/>
                </a:tc>
                <a:tc>
                  <a:txBody>
                    <a:bodyPr/>
                    <a:lstStyle/>
                    <a:p>
                      <a:r>
                        <a:rPr lang="en-IN" dirty="0"/>
                        <a:t>20000</a:t>
                      </a:r>
                    </a:p>
                  </a:txBody>
                  <a:tcPr/>
                </a:tc>
                <a:extLst>
                  <a:ext uri="{0D108BD9-81ED-4DB2-BD59-A6C34878D82A}">
                    <a16:rowId xmlns:a16="http://schemas.microsoft.com/office/drawing/2014/main" val="333976299"/>
                  </a:ext>
                </a:extLst>
              </a:tr>
              <a:tr h="370783">
                <a:tc>
                  <a:txBody>
                    <a:bodyPr/>
                    <a:lstStyle/>
                    <a:p>
                      <a:r>
                        <a:rPr lang="en-IN" dirty="0"/>
                        <a:t>2</a:t>
                      </a:r>
                    </a:p>
                  </a:txBody>
                  <a:tcPr/>
                </a:tc>
                <a:tc>
                  <a:txBody>
                    <a:bodyPr/>
                    <a:lstStyle/>
                    <a:p>
                      <a:r>
                        <a:rPr lang="en-IN" dirty="0"/>
                        <a:t>Rohan</a:t>
                      </a:r>
                    </a:p>
                  </a:txBody>
                  <a:tcPr/>
                </a:tc>
                <a:tc>
                  <a:txBody>
                    <a:bodyPr/>
                    <a:lstStyle/>
                    <a:p>
                      <a:r>
                        <a:rPr lang="en-IN" dirty="0"/>
                        <a:t>15000</a:t>
                      </a:r>
                    </a:p>
                  </a:txBody>
                  <a:tcPr/>
                </a:tc>
                <a:extLst>
                  <a:ext uri="{0D108BD9-81ED-4DB2-BD59-A6C34878D82A}">
                    <a16:rowId xmlns:a16="http://schemas.microsoft.com/office/drawing/2014/main" val="1957931171"/>
                  </a:ext>
                </a:extLst>
              </a:tr>
              <a:tr h="370783">
                <a:tc>
                  <a:txBody>
                    <a:bodyPr/>
                    <a:lstStyle/>
                    <a:p>
                      <a:r>
                        <a:rPr lang="en-IN" dirty="0"/>
                        <a:t>3</a:t>
                      </a:r>
                    </a:p>
                  </a:txBody>
                  <a:tcPr/>
                </a:tc>
                <a:tc>
                  <a:txBody>
                    <a:bodyPr/>
                    <a:lstStyle/>
                    <a:p>
                      <a:r>
                        <a:rPr lang="en-IN" dirty="0"/>
                        <a:t>Swati</a:t>
                      </a:r>
                    </a:p>
                  </a:txBody>
                  <a:tcPr/>
                </a:tc>
                <a:tc>
                  <a:txBody>
                    <a:bodyPr/>
                    <a:lstStyle/>
                    <a:p>
                      <a:r>
                        <a:rPr lang="en-IN" dirty="0"/>
                        <a:t>25000</a:t>
                      </a:r>
                    </a:p>
                  </a:txBody>
                  <a:tcPr/>
                </a:tc>
                <a:extLst>
                  <a:ext uri="{0D108BD9-81ED-4DB2-BD59-A6C34878D82A}">
                    <a16:rowId xmlns:a16="http://schemas.microsoft.com/office/drawing/2014/main" val="3240259532"/>
                  </a:ext>
                </a:extLst>
              </a:tr>
              <a:tr h="370783">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439889885"/>
                  </a:ext>
                </a:extLst>
              </a:tr>
            </a:tbl>
          </a:graphicData>
        </a:graphic>
      </p:graphicFrame>
      <p:sp>
        <p:nvSpPr>
          <p:cNvPr id="5" name="TextBox 4">
            <a:extLst>
              <a:ext uri="{FF2B5EF4-FFF2-40B4-BE49-F238E27FC236}">
                <a16:creationId xmlns:a16="http://schemas.microsoft.com/office/drawing/2014/main" id="{15D321D7-6F36-47E5-910E-C4A563536DA1}"/>
              </a:ext>
            </a:extLst>
          </p:cNvPr>
          <p:cNvSpPr txBox="1"/>
          <p:nvPr/>
        </p:nvSpPr>
        <p:spPr>
          <a:xfrm>
            <a:off x="381000" y="2590800"/>
            <a:ext cx="8305800" cy="1015663"/>
          </a:xfrm>
          <a:prstGeom prst="rect">
            <a:avLst/>
          </a:prstGeom>
          <a:noFill/>
        </p:spPr>
        <p:txBody>
          <a:bodyPr wrap="square" rtlCol="0">
            <a:spAutoFit/>
          </a:bodyPr>
          <a:lstStyle/>
          <a:p>
            <a:r>
              <a:rPr lang="en-IN" dirty="0"/>
              <a:t>List lout the employ details along with the annual salary</a:t>
            </a:r>
          </a:p>
          <a:p>
            <a:endParaRPr lang="en-IN" dirty="0"/>
          </a:p>
          <a:p>
            <a:r>
              <a:rPr lang="en-IN" sz="2400" dirty="0"/>
              <a:t>Select empid, name, </a:t>
            </a:r>
            <a:r>
              <a:rPr lang="en-IN" sz="2400" dirty="0" err="1"/>
              <a:t>sal</a:t>
            </a:r>
            <a:r>
              <a:rPr lang="en-IN" sz="2400" dirty="0"/>
              <a:t>, </a:t>
            </a:r>
            <a:r>
              <a:rPr lang="en-IN" sz="2400" dirty="0" err="1"/>
              <a:t>sal</a:t>
            </a:r>
            <a:r>
              <a:rPr lang="en-IN" sz="2400" dirty="0"/>
              <a:t>*12 from emp;</a:t>
            </a:r>
          </a:p>
        </p:txBody>
      </p:sp>
    </p:spTree>
    <p:extLst>
      <p:ext uri="{BB962C8B-B14F-4D97-AF65-F5344CB8AC3E}">
        <p14:creationId xmlns:p14="http://schemas.microsoft.com/office/powerpoint/2010/main" val="398909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Defining a Column Alias</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pPr>
              <a:buNone/>
            </a:pPr>
            <a:r>
              <a:rPr lang="en-US" b="1" dirty="0"/>
              <a:t>A column alias:</a:t>
            </a:r>
          </a:p>
          <a:p>
            <a:r>
              <a:rPr lang="en-US" b="1" dirty="0"/>
              <a:t>Renames a column heading</a:t>
            </a:r>
          </a:p>
          <a:p>
            <a:r>
              <a:rPr lang="en-US" b="1" dirty="0"/>
              <a:t>Is useful with calculations</a:t>
            </a:r>
          </a:p>
          <a:p>
            <a:pPr algn="just"/>
            <a:r>
              <a:rPr lang="en-US" b="1" dirty="0"/>
              <a:t>Immediately follows the column name - there can also be the optional AS keyword between the column name and alias</a:t>
            </a:r>
          </a:p>
          <a:p>
            <a:pPr algn="just"/>
            <a:r>
              <a:rPr lang="en-US" b="1" dirty="0"/>
              <a:t>Requires double quotation marks if it contains spaces or special characters or is case  sensitive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What Can SQL do?</a:t>
            </a:r>
          </a:p>
        </p:txBody>
      </p:sp>
      <p:sp>
        <p:nvSpPr>
          <p:cNvPr id="3" name="Content Placeholder 2"/>
          <p:cNvSpPr>
            <a:spLocks noGrp="1"/>
          </p:cNvSpPr>
          <p:nvPr>
            <p:ph idx="1"/>
          </p:nvPr>
        </p:nvSpPr>
        <p:spPr/>
        <p:txBody>
          <a:bodyPr>
            <a:normAutofit fontScale="85000" lnSpcReduction="20000"/>
          </a:bodyPr>
          <a:lstStyle/>
          <a:p>
            <a:pPr algn="just"/>
            <a:r>
              <a:rPr lang="en-IN" dirty="0"/>
              <a:t>SQL can execute queries against a database</a:t>
            </a:r>
          </a:p>
          <a:p>
            <a:pPr algn="just"/>
            <a:r>
              <a:rPr lang="en-IN" dirty="0"/>
              <a:t>SQL can retrieve data from a database</a:t>
            </a:r>
          </a:p>
          <a:p>
            <a:pPr algn="just"/>
            <a:r>
              <a:rPr lang="en-IN" dirty="0"/>
              <a:t>SQL can insert records in a database</a:t>
            </a:r>
          </a:p>
          <a:p>
            <a:pPr algn="just"/>
            <a:r>
              <a:rPr lang="en-IN" dirty="0"/>
              <a:t>SQL can update records in a database</a:t>
            </a:r>
          </a:p>
          <a:p>
            <a:pPr algn="just"/>
            <a:r>
              <a:rPr lang="en-IN" dirty="0"/>
              <a:t>SQL can delete records from a database</a:t>
            </a:r>
          </a:p>
          <a:p>
            <a:pPr algn="just"/>
            <a:r>
              <a:rPr lang="en-IN" dirty="0"/>
              <a:t>SQL can create new databases</a:t>
            </a:r>
          </a:p>
          <a:p>
            <a:pPr algn="just"/>
            <a:r>
              <a:rPr lang="en-IN" dirty="0"/>
              <a:t>SQL can create new tables in a database</a:t>
            </a:r>
          </a:p>
          <a:p>
            <a:pPr algn="just"/>
            <a:r>
              <a:rPr lang="en-IN" dirty="0"/>
              <a:t>SQL can create stored procedures in a database</a:t>
            </a:r>
          </a:p>
          <a:p>
            <a:pPr algn="just"/>
            <a:r>
              <a:rPr lang="en-IN" dirty="0"/>
              <a:t>SQL can create views in a database</a:t>
            </a:r>
          </a:p>
          <a:p>
            <a:pPr algn="just"/>
            <a:r>
              <a:rPr lang="en-IN" dirty="0"/>
              <a:t>SQL can set permissions on tables, procedures, and views</a:t>
            </a:r>
          </a:p>
          <a:p>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Using Column Aliases</a:t>
            </a:r>
            <a:endParaRPr lang="en-US" dirty="0"/>
          </a:p>
        </p:txBody>
      </p:sp>
      <p:sp>
        <p:nvSpPr>
          <p:cNvPr id="3" name="Content Placeholder 2"/>
          <p:cNvSpPr>
            <a:spLocks noGrp="1"/>
          </p:cNvSpPr>
          <p:nvPr>
            <p:ph idx="1"/>
          </p:nvPr>
        </p:nvSpPr>
        <p:spPr>
          <a:xfrm>
            <a:off x="457200" y="3810001"/>
            <a:ext cx="8229600" cy="609599"/>
          </a:xfrm>
        </p:spPr>
        <p:txBody>
          <a:bodyPr>
            <a:normAutofit fontScale="62500" lnSpcReduction="20000"/>
          </a:bodyPr>
          <a:lstStyle/>
          <a:p>
            <a:pPr>
              <a:buNone/>
            </a:pPr>
            <a:endParaRPr lang="en-US" sz="2500" b="1" dirty="0"/>
          </a:p>
          <a:p>
            <a:pPr>
              <a:buNone/>
            </a:pPr>
            <a:r>
              <a:rPr lang="en-US" sz="2900" b="1" dirty="0"/>
              <a:t>SELECT last_name "Name", salary*12 "Annual Salary“   FROM employees;</a:t>
            </a:r>
            <a:endParaRPr lang="en-US" sz="2900" dirty="0"/>
          </a:p>
        </p:txBody>
      </p:sp>
      <p:pic>
        <p:nvPicPr>
          <p:cNvPr id="1027" name="Picture 3"/>
          <p:cNvPicPr>
            <a:picLocks noChangeAspect="1" noChangeArrowheads="1"/>
          </p:cNvPicPr>
          <p:nvPr/>
        </p:nvPicPr>
        <p:blipFill>
          <a:blip r:embed="rId2"/>
          <a:srcRect/>
          <a:stretch>
            <a:fillRect/>
          </a:stretch>
        </p:blipFill>
        <p:spPr bwMode="auto">
          <a:xfrm>
            <a:off x="619125" y="1809750"/>
            <a:ext cx="8067675" cy="1695450"/>
          </a:xfrm>
          <a:prstGeom prst="rect">
            <a:avLst/>
          </a:prstGeom>
          <a:noFill/>
          <a:ln w="9525">
            <a:noFill/>
            <a:miter lim="800000"/>
            <a:headEnd/>
            <a:tailEnd/>
          </a:ln>
          <a:effectLst/>
        </p:spPr>
      </p:pic>
      <p:sp>
        <p:nvSpPr>
          <p:cNvPr id="6" name="Rectangle 5"/>
          <p:cNvSpPr/>
          <p:nvPr/>
        </p:nvSpPr>
        <p:spPr>
          <a:xfrm>
            <a:off x="304800" y="1219200"/>
            <a:ext cx="7848600" cy="400110"/>
          </a:xfrm>
          <a:prstGeom prst="rect">
            <a:avLst/>
          </a:prstGeom>
        </p:spPr>
        <p:txBody>
          <a:bodyPr wrap="square">
            <a:spAutoFit/>
          </a:bodyPr>
          <a:lstStyle/>
          <a:p>
            <a:pPr>
              <a:buNone/>
            </a:pPr>
            <a:r>
              <a:rPr lang="en-US" sz="2000" b="1" dirty="0"/>
              <a:t>SELECT last_name AS name, commission_pct comm  FROM employees;</a:t>
            </a:r>
          </a:p>
        </p:txBody>
      </p:sp>
      <p:pic>
        <p:nvPicPr>
          <p:cNvPr id="1029" name="Picture 5"/>
          <p:cNvPicPr>
            <a:picLocks noChangeAspect="1" noChangeArrowheads="1"/>
          </p:cNvPicPr>
          <p:nvPr/>
        </p:nvPicPr>
        <p:blipFill>
          <a:blip r:embed="rId3"/>
          <a:srcRect/>
          <a:stretch>
            <a:fillRect/>
          </a:stretch>
        </p:blipFill>
        <p:spPr bwMode="auto">
          <a:xfrm>
            <a:off x="457200" y="4648200"/>
            <a:ext cx="8153400" cy="19050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Concatenation Operator</a:t>
            </a:r>
            <a:endParaRPr lang="en-US" dirty="0"/>
          </a:p>
        </p:txBody>
      </p:sp>
      <p:sp>
        <p:nvSpPr>
          <p:cNvPr id="3" name="Content Placeholder 2"/>
          <p:cNvSpPr>
            <a:spLocks noGrp="1"/>
          </p:cNvSpPr>
          <p:nvPr>
            <p:ph idx="1"/>
          </p:nvPr>
        </p:nvSpPr>
        <p:spPr/>
        <p:txBody>
          <a:bodyPr/>
          <a:lstStyle/>
          <a:p>
            <a:pPr>
              <a:buNone/>
            </a:pPr>
            <a:r>
              <a:rPr lang="en-US" b="1" dirty="0"/>
              <a:t>A concatenation operator:</a:t>
            </a:r>
          </a:p>
          <a:p>
            <a:r>
              <a:rPr lang="en-US" b="1" dirty="0"/>
              <a:t>Concatenates columns or character strings to other columns</a:t>
            </a:r>
          </a:p>
          <a:p>
            <a:r>
              <a:rPr lang="en-US" b="1" dirty="0"/>
              <a:t>Is represented by two vertical bars (||)</a:t>
            </a:r>
          </a:p>
          <a:p>
            <a:r>
              <a:rPr lang="en-US" b="1" dirty="0"/>
              <a:t>Creates a resultant column that is a character expression</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FCD4AE0-701C-40D1-919A-3A07ED955584}"/>
              </a:ext>
            </a:extLst>
          </p:cNvPr>
          <p:cNvGraphicFramePr>
            <a:graphicFrameLocks noGrp="1"/>
          </p:cNvGraphicFramePr>
          <p:nvPr>
            <p:ph idx="1"/>
            <p:extLst>
              <p:ext uri="{D42A27DB-BD31-4B8C-83A1-F6EECF244321}">
                <p14:modId xmlns:p14="http://schemas.microsoft.com/office/powerpoint/2010/main" val="2652964746"/>
              </p:ext>
            </p:extLst>
          </p:nvPr>
        </p:nvGraphicFramePr>
        <p:xfrm>
          <a:off x="457200" y="533400"/>
          <a:ext cx="8229600" cy="15013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411558620"/>
                    </a:ext>
                  </a:extLst>
                </a:gridCol>
                <a:gridCol w="2743200">
                  <a:extLst>
                    <a:ext uri="{9D8B030D-6E8A-4147-A177-3AD203B41FA5}">
                      <a16:colId xmlns:a16="http://schemas.microsoft.com/office/drawing/2014/main" val="1691369736"/>
                    </a:ext>
                  </a:extLst>
                </a:gridCol>
                <a:gridCol w="2743200">
                  <a:extLst>
                    <a:ext uri="{9D8B030D-6E8A-4147-A177-3AD203B41FA5}">
                      <a16:colId xmlns:a16="http://schemas.microsoft.com/office/drawing/2014/main" val="2211372192"/>
                    </a:ext>
                  </a:extLst>
                </a:gridCol>
              </a:tblGrid>
              <a:tr h="375335">
                <a:tc>
                  <a:txBody>
                    <a:bodyPr/>
                    <a:lstStyle/>
                    <a:p>
                      <a:r>
                        <a:rPr lang="en-IN" dirty="0"/>
                        <a:t>Empid</a:t>
                      </a:r>
                    </a:p>
                  </a:txBody>
                  <a:tcPr/>
                </a:tc>
                <a:tc>
                  <a:txBody>
                    <a:bodyPr/>
                    <a:lstStyle/>
                    <a:p>
                      <a:r>
                        <a:rPr lang="en-IN" dirty="0" err="1"/>
                        <a:t>F_name</a:t>
                      </a:r>
                      <a:endParaRPr lang="en-IN" dirty="0"/>
                    </a:p>
                  </a:txBody>
                  <a:tcPr/>
                </a:tc>
                <a:tc>
                  <a:txBody>
                    <a:bodyPr/>
                    <a:lstStyle/>
                    <a:p>
                      <a:r>
                        <a:rPr lang="en-IN" dirty="0" err="1"/>
                        <a:t>L_name</a:t>
                      </a:r>
                      <a:endParaRPr lang="en-IN" dirty="0"/>
                    </a:p>
                  </a:txBody>
                  <a:tcPr/>
                </a:tc>
                <a:extLst>
                  <a:ext uri="{0D108BD9-81ED-4DB2-BD59-A6C34878D82A}">
                    <a16:rowId xmlns:a16="http://schemas.microsoft.com/office/drawing/2014/main" val="350903437"/>
                  </a:ext>
                </a:extLst>
              </a:tr>
              <a:tr h="375335">
                <a:tc>
                  <a:txBody>
                    <a:bodyPr/>
                    <a:lstStyle/>
                    <a:p>
                      <a:r>
                        <a:rPr lang="en-IN" dirty="0"/>
                        <a:t>1</a:t>
                      </a:r>
                    </a:p>
                  </a:txBody>
                  <a:tcPr/>
                </a:tc>
                <a:tc>
                  <a:txBody>
                    <a:bodyPr/>
                    <a:lstStyle/>
                    <a:p>
                      <a:r>
                        <a:rPr lang="en-IN" dirty="0"/>
                        <a:t>Arun</a:t>
                      </a:r>
                    </a:p>
                  </a:txBody>
                  <a:tcPr/>
                </a:tc>
                <a:tc>
                  <a:txBody>
                    <a:bodyPr/>
                    <a:lstStyle/>
                    <a:p>
                      <a:r>
                        <a:rPr lang="en-IN" dirty="0"/>
                        <a:t>Kumar</a:t>
                      </a:r>
                    </a:p>
                  </a:txBody>
                  <a:tcPr/>
                </a:tc>
                <a:extLst>
                  <a:ext uri="{0D108BD9-81ED-4DB2-BD59-A6C34878D82A}">
                    <a16:rowId xmlns:a16="http://schemas.microsoft.com/office/drawing/2014/main" val="1941704192"/>
                  </a:ext>
                </a:extLst>
              </a:tr>
              <a:tr h="375335">
                <a:tc>
                  <a:txBody>
                    <a:bodyPr/>
                    <a:lstStyle/>
                    <a:p>
                      <a:r>
                        <a:rPr lang="en-IN" dirty="0"/>
                        <a:t>2</a:t>
                      </a:r>
                    </a:p>
                  </a:txBody>
                  <a:tcPr/>
                </a:tc>
                <a:tc>
                  <a:txBody>
                    <a:bodyPr/>
                    <a:lstStyle/>
                    <a:p>
                      <a:r>
                        <a:rPr lang="en-IN" dirty="0"/>
                        <a:t>Asif</a:t>
                      </a:r>
                    </a:p>
                  </a:txBody>
                  <a:tcPr/>
                </a:tc>
                <a:tc>
                  <a:txBody>
                    <a:bodyPr/>
                    <a:lstStyle/>
                    <a:p>
                      <a:r>
                        <a:rPr lang="en-IN" dirty="0"/>
                        <a:t>Ali</a:t>
                      </a:r>
                    </a:p>
                  </a:txBody>
                  <a:tcPr/>
                </a:tc>
                <a:extLst>
                  <a:ext uri="{0D108BD9-81ED-4DB2-BD59-A6C34878D82A}">
                    <a16:rowId xmlns:a16="http://schemas.microsoft.com/office/drawing/2014/main" val="66867276"/>
                  </a:ext>
                </a:extLst>
              </a:tr>
              <a:tr h="375335">
                <a:tc>
                  <a:txBody>
                    <a:bodyPr/>
                    <a:lstStyle/>
                    <a:p>
                      <a:r>
                        <a:rPr lang="en-IN" dirty="0"/>
                        <a:t>3</a:t>
                      </a:r>
                    </a:p>
                  </a:txBody>
                  <a:tcPr/>
                </a:tc>
                <a:tc>
                  <a:txBody>
                    <a:bodyPr/>
                    <a:lstStyle/>
                    <a:p>
                      <a:r>
                        <a:rPr lang="en-IN" dirty="0"/>
                        <a:t>Varun</a:t>
                      </a:r>
                    </a:p>
                  </a:txBody>
                  <a:tcPr/>
                </a:tc>
                <a:tc>
                  <a:txBody>
                    <a:bodyPr/>
                    <a:lstStyle/>
                    <a:p>
                      <a:r>
                        <a:rPr lang="en-IN" dirty="0"/>
                        <a:t>Sharma</a:t>
                      </a:r>
                    </a:p>
                  </a:txBody>
                  <a:tcPr/>
                </a:tc>
                <a:extLst>
                  <a:ext uri="{0D108BD9-81ED-4DB2-BD59-A6C34878D82A}">
                    <a16:rowId xmlns:a16="http://schemas.microsoft.com/office/drawing/2014/main" val="1754859608"/>
                  </a:ext>
                </a:extLst>
              </a:tr>
            </a:tbl>
          </a:graphicData>
        </a:graphic>
      </p:graphicFrame>
      <p:sp>
        <p:nvSpPr>
          <p:cNvPr id="5" name="TextBox 4">
            <a:extLst>
              <a:ext uri="{FF2B5EF4-FFF2-40B4-BE49-F238E27FC236}">
                <a16:creationId xmlns:a16="http://schemas.microsoft.com/office/drawing/2014/main" id="{8A9F4952-ADAD-47DA-A793-94BCF45B4475}"/>
              </a:ext>
            </a:extLst>
          </p:cNvPr>
          <p:cNvSpPr txBox="1"/>
          <p:nvPr/>
        </p:nvSpPr>
        <p:spPr>
          <a:xfrm>
            <a:off x="609600" y="2362200"/>
            <a:ext cx="8077200" cy="3046988"/>
          </a:xfrm>
          <a:prstGeom prst="rect">
            <a:avLst/>
          </a:prstGeom>
          <a:noFill/>
        </p:spPr>
        <p:txBody>
          <a:bodyPr wrap="square" rtlCol="0">
            <a:spAutoFit/>
          </a:bodyPr>
          <a:lstStyle/>
          <a:p>
            <a:r>
              <a:rPr lang="en-IN" sz="2400" dirty="0"/>
              <a:t>Select * from emp;</a:t>
            </a:r>
          </a:p>
          <a:p>
            <a:endParaRPr lang="en-IN" sz="2400" dirty="0"/>
          </a:p>
          <a:p>
            <a:pPr marL="457200" indent="-457200">
              <a:buAutoNum type="arabicPlain"/>
            </a:pPr>
            <a:r>
              <a:rPr lang="en-IN" sz="2400" dirty="0"/>
              <a:t>Arun Kumar</a:t>
            </a:r>
          </a:p>
          <a:p>
            <a:pPr marL="457200" indent="-457200">
              <a:buAutoNum type="arabicPlain" startAt="2"/>
            </a:pPr>
            <a:r>
              <a:rPr lang="en-IN" sz="2400" dirty="0"/>
              <a:t>Asif Ali</a:t>
            </a:r>
          </a:p>
          <a:p>
            <a:pPr marL="457200" indent="-457200">
              <a:buAutoNum type="arabicPlain" startAt="3"/>
            </a:pPr>
            <a:r>
              <a:rPr lang="en-IN" sz="2400" dirty="0"/>
              <a:t>Varun Sharma</a:t>
            </a:r>
          </a:p>
          <a:p>
            <a:endParaRPr lang="en-IN" sz="2400" dirty="0"/>
          </a:p>
          <a:p>
            <a:r>
              <a:rPr lang="en-IN" sz="2400" dirty="0"/>
              <a:t>Select Empid, </a:t>
            </a:r>
            <a:r>
              <a:rPr lang="en-IN" sz="2400" dirty="0" err="1"/>
              <a:t>F_name</a:t>
            </a:r>
            <a:r>
              <a:rPr lang="en-IN" sz="2400" dirty="0"/>
              <a:t> || </a:t>
            </a:r>
            <a:r>
              <a:rPr lang="en-IN" sz="2400" dirty="0" err="1"/>
              <a:t>L_name</a:t>
            </a:r>
            <a:r>
              <a:rPr lang="en-IN" sz="2400" dirty="0"/>
              <a:t> as “ Employee Name “ from emp; </a:t>
            </a:r>
          </a:p>
        </p:txBody>
      </p:sp>
    </p:spTree>
    <p:extLst>
      <p:ext uri="{BB962C8B-B14F-4D97-AF65-F5344CB8AC3E}">
        <p14:creationId xmlns:p14="http://schemas.microsoft.com/office/powerpoint/2010/main" val="3605729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the Concatenation Operator</a:t>
            </a:r>
            <a:endParaRPr lang="en-US" dirty="0"/>
          </a:p>
        </p:txBody>
      </p:sp>
      <p:sp>
        <p:nvSpPr>
          <p:cNvPr id="3" name="Content Placeholder 2"/>
          <p:cNvSpPr>
            <a:spLocks noGrp="1"/>
          </p:cNvSpPr>
          <p:nvPr>
            <p:ph idx="1"/>
          </p:nvPr>
        </p:nvSpPr>
        <p:spPr>
          <a:xfrm>
            <a:off x="457200" y="2133600"/>
            <a:ext cx="8229600" cy="2286000"/>
          </a:xfrm>
        </p:spPr>
        <p:txBody>
          <a:bodyPr>
            <a:normAutofit/>
          </a:bodyPr>
          <a:lstStyle/>
          <a:p>
            <a:pPr>
              <a:buNone/>
            </a:pPr>
            <a:r>
              <a:rPr lang="en-US" sz="2800" b="1" dirty="0"/>
              <a:t>SELECT First_name||Last_name AS "Employee Name"</a:t>
            </a:r>
          </a:p>
          <a:p>
            <a:pPr>
              <a:buNone/>
            </a:pPr>
            <a:r>
              <a:rPr lang="en-US" sz="2800" b="1" dirty="0"/>
              <a:t>	FROM employees;</a:t>
            </a:r>
            <a:endParaRPr lang="en-US" sz="2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Literal Character Strings</a:t>
            </a:r>
            <a:endParaRPr lang="en-US" dirty="0"/>
          </a:p>
        </p:txBody>
      </p:sp>
      <p:sp>
        <p:nvSpPr>
          <p:cNvPr id="3" name="Content Placeholder 2"/>
          <p:cNvSpPr>
            <a:spLocks noGrp="1"/>
          </p:cNvSpPr>
          <p:nvPr>
            <p:ph idx="1"/>
          </p:nvPr>
        </p:nvSpPr>
        <p:spPr>
          <a:xfrm>
            <a:off x="457200" y="1722437"/>
            <a:ext cx="8229600" cy="3611563"/>
          </a:xfrm>
        </p:spPr>
        <p:txBody>
          <a:bodyPr/>
          <a:lstStyle/>
          <a:p>
            <a:pPr algn="just"/>
            <a:r>
              <a:rPr lang="en-US" b="1" dirty="0"/>
              <a:t>A literal is a character, a number, or a date included in the SELECT list.</a:t>
            </a:r>
          </a:p>
          <a:p>
            <a:pPr algn="just"/>
            <a:r>
              <a:rPr lang="en-US" b="1" dirty="0"/>
              <a:t>Date and character literal values must be enclosed within single quotation marks.</a:t>
            </a:r>
          </a:p>
          <a:p>
            <a:pPr algn="just"/>
            <a:r>
              <a:rPr lang="en-US" b="1" dirty="0"/>
              <a:t>Each character string is output once for each row returned.</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79867373"/>
              </p:ext>
            </p:extLst>
          </p:nvPr>
        </p:nvGraphicFramePr>
        <p:xfrm>
          <a:off x="457200" y="685800"/>
          <a:ext cx="8229600" cy="279229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58458">
                <a:tc>
                  <a:txBody>
                    <a:bodyPr/>
                    <a:lstStyle/>
                    <a:p>
                      <a:pPr algn="ctr"/>
                      <a:r>
                        <a:rPr lang="en-US" sz="3000" dirty="0"/>
                        <a:t>Name</a:t>
                      </a:r>
                    </a:p>
                  </a:txBody>
                  <a:tcPr/>
                </a:tc>
                <a:tc>
                  <a:txBody>
                    <a:bodyPr/>
                    <a:lstStyle/>
                    <a:p>
                      <a:pPr algn="ctr"/>
                      <a:r>
                        <a:rPr lang="en-US" sz="3000" dirty="0"/>
                        <a:t>City</a:t>
                      </a:r>
                    </a:p>
                  </a:txBody>
                  <a:tcPr/>
                </a:tc>
                <a:extLst>
                  <a:ext uri="{0D108BD9-81ED-4DB2-BD59-A6C34878D82A}">
                    <a16:rowId xmlns:a16="http://schemas.microsoft.com/office/drawing/2014/main" val="10000"/>
                  </a:ext>
                </a:extLst>
              </a:tr>
              <a:tr h="558458">
                <a:tc>
                  <a:txBody>
                    <a:bodyPr/>
                    <a:lstStyle/>
                    <a:p>
                      <a:pPr algn="ctr"/>
                      <a:r>
                        <a:rPr lang="en-US" sz="3000" dirty="0" err="1"/>
                        <a:t>Rajat</a:t>
                      </a:r>
                      <a:endParaRPr lang="en-US" sz="3000" dirty="0"/>
                    </a:p>
                  </a:txBody>
                  <a:tcPr/>
                </a:tc>
                <a:tc>
                  <a:txBody>
                    <a:bodyPr/>
                    <a:lstStyle/>
                    <a:p>
                      <a:pPr algn="ctr"/>
                      <a:r>
                        <a:rPr lang="en-US" sz="3000" dirty="0"/>
                        <a:t>Delhi</a:t>
                      </a:r>
                    </a:p>
                  </a:txBody>
                  <a:tcPr/>
                </a:tc>
                <a:extLst>
                  <a:ext uri="{0D108BD9-81ED-4DB2-BD59-A6C34878D82A}">
                    <a16:rowId xmlns:a16="http://schemas.microsoft.com/office/drawing/2014/main" val="10001"/>
                  </a:ext>
                </a:extLst>
              </a:tr>
              <a:tr h="558458">
                <a:tc>
                  <a:txBody>
                    <a:bodyPr/>
                    <a:lstStyle/>
                    <a:p>
                      <a:pPr algn="ctr"/>
                      <a:r>
                        <a:rPr lang="en-US" sz="3000" dirty="0" err="1"/>
                        <a:t>Amit</a:t>
                      </a:r>
                      <a:endParaRPr lang="en-US" sz="3000" dirty="0"/>
                    </a:p>
                  </a:txBody>
                  <a:tcPr/>
                </a:tc>
                <a:tc>
                  <a:txBody>
                    <a:bodyPr/>
                    <a:lstStyle/>
                    <a:p>
                      <a:pPr algn="ctr"/>
                      <a:r>
                        <a:rPr lang="en-US" sz="3000" dirty="0"/>
                        <a:t>Ghaziabad</a:t>
                      </a:r>
                    </a:p>
                  </a:txBody>
                  <a:tcPr/>
                </a:tc>
                <a:extLst>
                  <a:ext uri="{0D108BD9-81ED-4DB2-BD59-A6C34878D82A}">
                    <a16:rowId xmlns:a16="http://schemas.microsoft.com/office/drawing/2014/main" val="10002"/>
                  </a:ext>
                </a:extLst>
              </a:tr>
              <a:tr h="558458">
                <a:tc>
                  <a:txBody>
                    <a:bodyPr/>
                    <a:lstStyle/>
                    <a:p>
                      <a:pPr algn="ctr"/>
                      <a:r>
                        <a:rPr lang="en-US" sz="3000" dirty="0" err="1"/>
                        <a:t>Shubham</a:t>
                      </a:r>
                      <a:endParaRPr lang="en-US" sz="3000" dirty="0"/>
                    </a:p>
                  </a:txBody>
                  <a:tcPr/>
                </a:tc>
                <a:tc>
                  <a:txBody>
                    <a:bodyPr/>
                    <a:lstStyle/>
                    <a:p>
                      <a:pPr algn="ctr"/>
                      <a:r>
                        <a:rPr lang="en-US" sz="3000" dirty="0"/>
                        <a:t>Ghaziabad</a:t>
                      </a:r>
                    </a:p>
                  </a:txBody>
                  <a:tcPr/>
                </a:tc>
                <a:extLst>
                  <a:ext uri="{0D108BD9-81ED-4DB2-BD59-A6C34878D82A}">
                    <a16:rowId xmlns:a16="http://schemas.microsoft.com/office/drawing/2014/main" val="10003"/>
                  </a:ext>
                </a:extLst>
              </a:tr>
              <a:tr h="558458">
                <a:tc>
                  <a:txBody>
                    <a:bodyPr/>
                    <a:lstStyle/>
                    <a:p>
                      <a:pPr algn="ctr"/>
                      <a:r>
                        <a:rPr lang="en-US" sz="3000" dirty="0" err="1"/>
                        <a:t>Rachna</a:t>
                      </a:r>
                      <a:endParaRPr lang="en-US" sz="3000" dirty="0"/>
                    </a:p>
                  </a:txBody>
                  <a:tcPr/>
                </a:tc>
                <a:tc>
                  <a:txBody>
                    <a:bodyPr/>
                    <a:lstStyle/>
                    <a:p>
                      <a:pPr algn="ctr"/>
                      <a:r>
                        <a:rPr lang="en-US" sz="3000" dirty="0" err="1"/>
                        <a:t>Ahalabad</a:t>
                      </a:r>
                      <a:endParaRPr lang="en-US" sz="3000" dirty="0"/>
                    </a:p>
                  </a:txBody>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276EF22B-9E04-4CDE-A37B-D1175CFF0C04}"/>
              </a:ext>
            </a:extLst>
          </p:cNvPr>
          <p:cNvSpPr txBox="1"/>
          <p:nvPr/>
        </p:nvSpPr>
        <p:spPr>
          <a:xfrm>
            <a:off x="685800" y="3886200"/>
            <a:ext cx="7772400" cy="3108543"/>
          </a:xfrm>
          <a:prstGeom prst="rect">
            <a:avLst/>
          </a:prstGeom>
          <a:noFill/>
        </p:spPr>
        <p:txBody>
          <a:bodyPr wrap="square" rtlCol="0">
            <a:spAutoFit/>
          </a:bodyPr>
          <a:lstStyle/>
          <a:p>
            <a:r>
              <a:rPr lang="en-IN" sz="2800" dirty="0"/>
              <a:t>Rajat is from Delhi</a:t>
            </a:r>
          </a:p>
          <a:p>
            <a:r>
              <a:rPr lang="en-IN" sz="2800" dirty="0"/>
              <a:t>Amit is from </a:t>
            </a:r>
            <a:r>
              <a:rPr lang="en-IN" sz="2800" dirty="0" err="1"/>
              <a:t>Gjaziabad</a:t>
            </a:r>
            <a:endParaRPr lang="en-IN" sz="2800" dirty="0"/>
          </a:p>
          <a:p>
            <a:r>
              <a:rPr lang="en-IN" sz="2800" dirty="0" err="1"/>
              <a:t>Shumham</a:t>
            </a:r>
            <a:r>
              <a:rPr lang="en-IN" sz="2800" dirty="0"/>
              <a:t> is from Ghaziabad</a:t>
            </a:r>
          </a:p>
          <a:p>
            <a:r>
              <a:rPr lang="en-IN" sz="2800" dirty="0"/>
              <a:t>Rachna is from </a:t>
            </a:r>
            <a:r>
              <a:rPr lang="en-IN" sz="2800" dirty="0" err="1"/>
              <a:t>Ahlabad</a:t>
            </a:r>
            <a:endParaRPr lang="en-IN" sz="2800" dirty="0"/>
          </a:p>
          <a:p>
            <a:r>
              <a:rPr lang="en-IN" sz="2800" dirty="0"/>
              <a:t>Select name || “is from” || city from emp;</a:t>
            </a:r>
          </a:p>
          <a:p>
            <a:endParaRPr lang="en-IN" sz="2800" dirty="0"/>
          </a:p>
          <a:p>
            <a:endParaRPr lang="en-IN" sz="2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8750F67-BE97-43C3-A346-F0A3A59FE7B8}"/>
              </a:ext>
            </a:extLst>
          </p:cNvPr>
          <p:cNvGraphicFramePr>
            <a:graphicFrameLocks noGrp="1"/>
          </p:cNvGraphicFramePr>
          <p:nvPr>
            <p:extLst>
              <p:ext uri="{D42A27DB-BD31-4B8C-83A1-F6EECF244321}">
                <p14:modId xmlns:p14="http://schemas.microsoft.com/office/powerpoint/2010/main" val="617977724"/>
              </p:ext>
            </p:extLst>
          </p:nvPr>
        </p:nvGraphicFramePr>
        <p:xfrm>
          <a:off x="1524000" y="457200"/>
          <a:ext cx="6096000" cy="150362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71443441"/>
                    </a:ext>
                  </a:extLst>
                </a:gridCol>
                <a:gridCol w="2082800">
                  <a:extLst>
                    <a:ext uri="{9D8B030D-6E8A-4147-A177-3AD203B41FA5}">
                      <a16:colId xmlns:a16="http://schemas.microsoft.com/office/drawing/2014/main" val="74415128"/>
                    </a:ext>
                  </a:extLst>
                </a:gridCol>
                <a:gridCol w="1981200">
                  <a:extLst>
                    <a:ext uri="{9D8B030D-6E8A-4147-A177-3AD203B41FA5}">
                      <a16:colId xmlns:a16="http://schemas.microsoft.com/office/drawing/2014/main" val="977296695"/>
                    </a:ext>
                  </a:extLst>
                </a:gridCol>
              </a:tblGrid>
              <a:tr h="375906">
                <a:tc>
                  <a:txBody>
                    <a:bodyPr/>
                    <a:lstStyle/>
                    <a:p>
                      <a:r>
                        <a:rPr lang="en-IN" dirty="0"/>
                        <a:t>Roll</a:t>
                      </a:r>
                    </a:p>
                  </a:txBody>
                  <a:tcPr/>
                </a:tc>
                <a:tc>
                  <a:txBody>
                    <a:bodyPr/>
                    <a:lstStyle/>
                    <a:p>
                      <a:r>
                        <a:rPr lang="en-IN" dirty="0"/>
                        <a:t>Name</a:t>
                      </a:r>
                    </a:p>
                  </a:txBody>
                  <a:tcPr/>
                </a:tc>
                <a:tc>
                  <a:txBody>
                    <a:bodyPr/>
                    <a:lstStyle/>
                    <a:p>
                      <a:r>
                        <a:rPr lang="en-IN" dirty="0"/>
                        <a:t>College </a:t>
                      </a:r>
                    </a:p>
                  </a:txBody>
                  <a:tcPr/>
                </a:tc>
                <a:extLst>
                  <a:ext uri="{0D108BD9-81ED-4DB2-BD59-A6C34878D82A}">
                    <a16:rowId xmlns:a16="http://schemas.microsoft.com/office/drawing/2014/main" val="3964295174"/>
                  </a:ext>
                </a:extLst>
              </a:tr>
              <a:tr h="375906">
                <a:tc>
                  <a:txBody>
                    <a:bodyPr/>
                    <a:lstStyle/>
                    <a:p>
                      <a:r>
                        <a:rPr lang="en-IN" dirty="0"/>
                        <a:t>1</a:t>
                      </a:r>
                    </a:p>
                  </a:txBody>
                  <a:tcPr/>
                </a:tc>
                <a:tc>
                  <a:txBody>
                    <a:bodyPr/>
                    <a:lstStyle/>
                    <a:p>
                      <a:r>
                        <a:rPr lang="en-IN" dirty="0"/>
                        <a:t>Aman</a:t>
                      </a:r>
                    </a:p>
                  </a:txBody>
                  <a:tcPr/>
                </a:tc>
                <a:tc>
                  <a:txBody>
                    <a:bodyPr/>
                    <a:lstStyle/>
                    <a:p>
                      <a:r>
                        <a:rPr lang="en-IN" dirty="0"/>
                        <a:t>KIET</a:t>
                      </a:r>
                    </a:p>
                  </a:txBody>
                  <a:tcPr/>
                </a:tc>
                <a:extLst>
                  <a:ext uri="{0D108BD9-81ED-4DB2-BD59-A6C34878D82A}">
                    <a16:rowId xmlns:a16="http://schemas.microsoft.com/office/drawing/2014/main" val="2878388766"/>
                  </a:ext>
                </a:extLst>
              </a:tr>
              <a:tr h="375906">
                <a:tc>
                  <a:txBody>
                    <a:bodyPr/>
                    <a:lstStyle/>
                    <a:p>
                      <a:r>
                        <a:rPr lang="en-IN" dirty="0"/>
                        <a:t>2</a:t>
                      </a:r>
                    </a:p>
                  </a:txBody>
                  <a:tcPr/>
                </a:tc>
                <a:tc>
                  <a:txBody>
                    <a:bodyPr/>
                    <a:lstStyle/>
                    <a:p>
                      <a:r>
                        <a:rPr lang="en-IN" dirty="0" err="1"/>
                        <a:t>Ayush</a:t>
                      </a:r>
                      <a:endParaRPr lang="en-IN" dirty="0"/>
                    </a:p>
                  </a:txBody>
                  <a:tcPr/>
                </a:tc>
                <a:tc>
                  <a:txBody>
                    <a:bodyPr/>
                    <a:lstStyle/>
                    <a:p>
                      <a:r>
                        <a:rPr lang="en-IN" dirty="0"/>
                        <a:t>AKGEC</a:t>
                      </a:r>
                    </a:p>
                  </a:txBody>
                  <a:tcPr/>
                </a:tc>
                <a:extLst>
                  <a:ext uri="{0D108BD9-81ED-4DB2-BD59-A6C34878D82A}">
                    <a16:rowId xmlns:a16="http://schemas.microsoft.com/office/drawing/2014/main" val="1833987746"/>
                  </a:ext>
                </a:extLst>
              </a:tr>
              <a:tr h="375906">
                <a:tc>
                  <a:txBody>
                    <a:bodyPr/>
                    <a:lstStyle/>
                    <a:p>
                      <a:r>
                        <a:rPr lang="en-IN" dirty="0"/>
                        <a:t>3</a:t>
                      </a:r>
                    </a:p>
                  </a:txBody>
                  <a:tcPr/>
                </a:tc>
                <a:tc>
                  <a:txBody>
                    <a:bodyPr/>
                    <a:lstStyle/>
                    <a:p>
                      <a:r>
                        <a:rPr lang="en-IN" dirty="0"/>
                        <a:t>Varun</a:t>
                      </a:r>
                    </a:p>
                  </a:txBody>
                  <a:tcPr/>
                </a:tc>
                <a:tc>
                  <a:txBody>
                    <a:bodyPr/>
                    <a:lstStyle/>
                    <a:p>
                      <a:r>
                        <a:rPr lang="en-IN" dirty="0"/>
                        <a:t>KIET</a:t>
                      </a:r>
                    </a:p>
                  </a:txBody>
                  <a:tcPr/>
                </a:tc>
                <a:extLst>
                  <a:ext uri="{0D108BD9-81ED-4DB2-BD59-A6C34878D82A}">
                    <a16:rowId xmlns:a16="http://schemas.microsoft.com/office/drawing/2014/main" val="1073965743"/>
                  </a:ext>
                </a:extLst>
              </a:tr>
            </a:tbl>
          </a:graphicData>
        </a:graphic>
      </p:graphicFrame>
      <p:sp>
        <p:nvSpPr>
          <p:cNvPr id="5" name="TextBox 4">
            <a:extLst>
              <a:ext uri="{FF2B5EF4-FFF2-40B4-BE49-F238E27FC236}">
                <a16:creationId xmlns:a16="http://schemas.microsoft.com/office/drawing/2014/main" id="{BE3FC046-AB2D-4D34-99B4-F116B899E067}"/>
              </a:ext>
            </a:extLst>
          </p:cNvPr>
          <p:cNvSpPr txBox="1"/>
          <p:nvPr/>
        </p:nvSpPr>
        <p:spPr>
          <a:xfrm>
            <a:off x="685800" y="2729805"/>
            <a:ext cx="6705600" cy="2677656"/>
          </a:xfrm>
          <a:prstGeom prst="rect">
            <a:avLst/>
          </a:prstGeom>
          <a:noFill/>
        </p:spPr>
        <p:txBody>
          <a:bodyPr wrap="square" rtlCol="0">
            <a:spAutoFit/>
          </a:bodyPr>
          <a:lstStyle/>
          <a:p>
            <a:r>
              <a:rPr lang="en-IN" sz="2800" dirty="0"/>
              <a:t>Aman is a student of KIET</a:t>
            </a:r>
          </a:p>
          <a:p>
            <a:r>
              <a:rPr lang="en-IN" sz="2800" dirty="0" err="1"/>
              <a:t>Ayush</a:t>
            </a:r>
            <a:r>
              <a:rPr lang="en-IN" sz="2800" dirty="0"/>
              <a:t> is a student of AKGEC</a:t>
            </a:r>
          </a:p>
          <a:p>
            <a:r>
              <a:rPr lang="en-IN" sz="2800" dirty="0"/>
              <a:t>Varun is a student of KIET</a:t>
            </a:r>
          </a:p>
          <a:p>
            <a:endParaRPr lang="en-IN" sz="2800" dirty="0"/>
          </a:p>
          <a:p>
            <a:r>
              <a:rPr lang="en-IN" sz="2800" dirty="0"/>
              <a:t>Select name || “is a student of” || college from student;</a:t>
            </a:r>
          </a:p>
        </p:txBody>
      </p:sp>
    </p:spTree>
    <p:extLst>
      <p:ext uri="{BB962C8B-B14F-4D97-AF65-F5344CB8AC3E}">
        <p14:creationId xmlns:p14="http://schemas.microsoft.com/office/powerpoint/2010/main" val="242469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Literal Character Strings</a:t>
            </a:r>
            <a:endParaRPr lang="en-US" dirty="0"/>
          </a:p>
        </p:txBody>
      </p:sp>
      <p:sp>
        <p:nvSpPr>
          <p:cNvPr id="3" name="Content Placeholder 2"/>
          <p:cNvSpPr>
            <a:spLocks noGrp="1"/>
          </p:cNvSpPr>
          <p:nvPr>
            <p:ph idx="1"/>
          </p:nvPr>
        </p:nvSpPr>
        <p:spPr>
          <a:xfrm>
            <a:off x="304800" y="1600201"/>
            <a:ext cx="8610600" cy="2057400"/>
          </a:xfrm>
        </p:spPr>
        <p:txBody>
          <a:bodyPr>
            <a:normAutofit/>
          </a:bodyPr>
          <a:lstStyle/>
          <a:p>
            <a:pPr>
              <a:buNone/>
            </a:pPr>
            <a:r>
              <a:rPr lang="en-US" sz="2500" b="1" dirty="0">
                <a:latin typeface="Courier New" pitchFamily="49" charset="0"/>
                <a:cs typeface="Courier New" pitchFamily="49" charset="0"/>
              </a:rPr>
              <a:t>SELECT First_name ||' is from '||city</a:t>
            </a:r>
          </a:p>
          <a:p>
            <a:pPr>
              <a:buNone/>
            </a:pPr>
            <a:r>
              <a:rPr lang="en-US" sz="2500" b="1" dirty="0">
                <a:latin typeface="Courier New" pitchFamily="49" charset="0"/>
                <a:cs typeface="Courier New" pitchFamily="49" charset="0"/>
              </a:rPr>
              <a:t>AS "Employee Details"</a:t>
            </a:r>
          </a:p>
          <a:p>
            <a:pPr>
              <a:buNone/>
            </a:pPr>
            <a:r>
              <a:rPr lang="en-US" sz="2500" b="1" dirty="0">
                <a:latin typeface="Courier New" pitchFamily="49" charset="0"/>
                <a:cs typeface="Courier New" pitchFamily="49" charset="0"/>
              </a:rPr>
              <a:t>FROM employees;</a:t>
            </a:r>
            <a:endParaRPr lang="en-US" sz="2500" dirty="0">
              <a:latin typeface="Courier New" pitchFamily="49" charset="0"/>
              <a:cs typeface="Courier New" pitchFamily="49" charset="0"/>
            </a:endParaRPr>
          </a:p>
        </p:txBody>
      </p:sp>
      <p:graphicFrame>
        <p:nvGraphicFramePr>
          <p:cNvPr id="4" name="Table 3"/>
          <p:cNvGraphicFramePr>
            <a:graphicFrameLocks noGrp="1"/>
          </p:cNvGraphicFramePr>
          <p:nvPr/>
        </p:nvGraphicFramePr>
        <p:xfrm>
          <a:off x="914400" y="3733800"/>
          <a:ext cx="6096000" cy="2362200"/>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20000"/>
                    </a:ext>
                  </a:extLst>
                </a:gridCol>
              </a:tblGrid>
              <a:tr h="370840">
                <a:tc>
                  <a:txBody>
                    <a:bodyPr/>
                    <a:lstStyle/>
                    <a:p>
                      <a:pPr algn="ctr"/>
                      <a:r>
                        <a:rPr lang="en-US" sz="2500" dirty="0"/>
                        <a:t>Employee Details</a:t>
                      </a:r>
                    </a:p>
                  </a:txBody>
                  <a:tcPr/>
                </a:tc>
                <a:extLst>
                  <a:ext uri="{0D108BD9-81ED-4DB2-BD59-A6C34878D82A}">
                    <a16:rowId xmlns:a16="http://schemas.microsoft.com/office/drawing/2014/main" val="10000"/>
                  </a:ext>
                </a:extLst>
              </a:tr>
              <a:tr h="370840">
                <a:tc>
                  <a:txBody>
                    <a:bodyPr/>
                    <a:lstStyle/>
                    <a:p>
                      <a:r>
                        <a:rPr lang="en-US" sz="2500" dirty="0" err="1"/>
                        <a:t>Rajat</a:t>
                      </a:r>
                      <a:r>
                        <a:rPr lang="en-US" sz="2500" dirty="0"/>
                        <a:t> is from Delhi</a:t>
                      </a:r>
                    </a:p>
                  </a:txBody>
                  <a:tcPr/>
                </a:tc>
                <a:extLst>
                  <a:ext uri="{0D108BD9-81ED-4DB2-BD59-A6C34878D82A}">
                    <a16:rowId xmlns:a16="http://schemas.microsoft.com/office/drawing/2014/main" val="10001"/>
                  </a:ext>
                </a:extLst>
              </a:tr>
              <a:tr h="370840">
                <a:tc>
                  <a:txBody>
                    <a:bodyPr/>
                    <a:lstStyle/>
                    <a:p>
                      <a:r>
                        <a:rPr lang="en-US" sz="2500" dirty="0" err="1"/>
                        <a:t>Amit</a:t>
                      </a:r>
                      <a:r>
                        <a:rPr lang="en-US" sz="2500" dirty="0"/>
                        <a:t> is from Ghaziabad</a:t>
                      </a:r>
                    </a:p>
                  </a:txBody>
                  <a:tcPr/>
                </a:tc>
                <a:extLst>
                  <a:ext uri="{0D108BD9-81ED-4DB2-BD59-A6C34878D82A}">
                    <a16:rowId xmlns:a16="http://schemas.microsoft.com/office/drawing/2014/main" val="10002"/>
                  </a:ext>
                </a:extLst>
              </a:tr>
              <a:tr h="370840">
                <a:tc>
                  <a:txBody>
                    <a:bodyPr/>
                    <a:lstStyle/>
                    <a:p>
                      <a:r>
                        <a:rPr lang="en-US" sz="2500" dirty="0" err="1"/>
                        <a:t>Shubham</a:t>
                      </a:r>
                      <a:r>
                        <a:rPr lang="en-US" sz="2500" dirty="0"/>
                        <a:t> is from Meerut</a:t>
                      </a:r>
                    </a:p>
                  </a:txBody>
                  <a:tcPr/>
                </a:tc>
                <a:extLst>
                  <a:ext uri="{0D108BD9-81ED-4DB2-BD59-A6C34878D82A}">
                    <a16:rowId xmlns:a16="http://schemas.microsoft.com/office/drawing/2014/main" val="10003"/>
                  </a:ext>
                </a:extLst>
              </a:tr>
              <a:tr h="370840">
                <a:tc>
                  <a:txBody>
                    <a:bodyPr/>
                    <a:lstStyle/>
                    <a:p>
                      <a:r>
                        <a:rPr lang="en-US" sz="2500" dirty="0" err="1"/>
                        <a:t>Rachna</a:t>
                      </a:r>
                      <a:r>
                        <a:rPr lang="en-US" sz="2500" dirty="0"/>
                        <a:t> is from </a:t>
                      </a:r>
                      <a:r>
                        <a:rPr lang="en-US" sz="2500" dirty="0" err="1"/>
                        <a:t>Ahlabad</a:t>
                      </a:r>
                      <a:endParaRPr lang="en-US" sz="2500"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4BB25BC-0C3E-4238-8F54-0E3A4C754254}"/>
              </a:ext>
            </a:extLst>
          </p:cNvPr>
          <p:cNvGraphicFramePr>
            <a:graphicFrameLocks noGrp="1"/>
          </p:cNvGraphicFramePr>
          <p:nvPr>
            <p:ph idx="1"/>
            <p:extLst>
              <p:ext uri="{D42A27DB-BD31-4B8C-83A1-F6EECF244321}">
                <p14:modId xmlns:p14="http://schemas.microsoft.com/office/powerpoint/2010/main" val="3278594984"/>
              </p:ext>
            </p:extLst>
          </p:nvPr>
        </p:nvGraphicFramePr>
        <p:xfrm>
          <a:off x="457200" y="457200"/>
          <a:ext cx="8229600" cy="2624132"/>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73226892"/>
                    </a:ext>
                  </a:extLst>
                </a:gridCol>
                <a:gridCol w="2743200">
                  <a:extLst>
                    <a:ext uri="{9D8B030D-6E8A-4147-A177-3AD203B41FA5}">
                      <a16:colId xmlns:a16="http://schemas.microsoft.com/office/drawing/2014/main" val="3451597624"/>
                    </a:ext>
                  </a:extLst>
                </a:gridCol>
                <a:gridCol w="2743200">
                  <a:extLst>
                    <a:ext uri="{9D8B030D-6E8A-4147-A177-3AD203B41FA5}">
                      <a16:colId xmlns:a16="http://schemas.microsoft.com/office/drawing/2014/main" val="528979894"/>
                    </a:ext>
                  </a:extLst>
                </a:gridCol>
              </a:tblGrid>
              <a:tr h="374876">
                <a:tc>
                  <a:txBody>
                    <a:bodyPr/>
                    <a:lstStyle/>
                    <a:p>
                      <a:r>
                        <a:rPr lang="en-IN" dirty="0"/>
                        <a:t>Empid</a:t>
                      </a:r>
                    </a:p>
                  </a:txBody>
                  <a:tcPr/>
                </a:tc>
                <a:tc>
                  <a:txBody>
                    <a:bodyPr/>
                    <a:lstStyle/>
                    <a:p>
                      <a:r>
                        <a:rPr lang="en-IN" dirty="0"/>
                        <a:t>Name</a:t>
                      </a:r>
                    </a:p>
                  </a:txBody>
                  <a:tcPr/>
                </a:tc>
                <a:tc>
                  <a:txBody>
                    <a:bodyPr/>
                    <a:lstStyle/>
                    <a:p>
                      <a:r>
                        <a:rPr lang="en-IN" dirty="0"/>
                        <a:t>Dept</a:t>
                      </a:r>
                    </a:p>
                  </a:txBody>
                  <a:tcPr/>
                </a:tc>
                <a:extLst>
                  <a:ext uri="{0D108BD9-81ED-4DB2-BD59-A6C34878D82A}">
                    <a16:rowId xmlns:a16="http://schemas.microsoft.com/office/drawing/2014/main" val="4150019918"/>
                  </a:ext>
                </a:extLst>
              </a:tr>
              <a:tr h="374876">
                <a:tc>
                  <a:txBody>
                    <a:bodyPr/>
                    <a:lstStyle/>
                    <a:p>
                      <a:r>
                        <a:rPr lang="en-IN" dirty="0"/>
                        <a:t>1</a:t>
                      </a:r>
                    </a:p>
                  </a:txBody>
                  <a:tcPr/>
                </a:tc>
                <a:tc>
                  <a:txBody>
                    <a:bodyPr/>
                    <a:lstStyle/>
                    <a:p>
                      <a:r>
                        <a:rPr lang="en-IN" dirty="0"/>
                        <a:t>Aman</a:t>
                      </a:r>
                    </a:p>
                  </a:txBody>
                  <a:tcPr/>
                </a:tc>
                <a:tc>
                  <a:txBody>
                    <a:bodyPr/>
                    <a:lstStyle/>
                    <a:p>
                      <a:r>
                        <a:rPr lang="en-IN" dirty="0"/>
                        <a:t>MCA</a:t>
                      </a:r>
                    </a:p>
                  </a:txBody>
                  <a:tcPr/>
                </a:tc>
                <a:extLst>
                  <a:ext uri="{0D108BD9-81ED-4DB2-BD59-A6C34878D82A}">
                    <a16:rowId xmlns:a16="http://schemas.microsoft.com/office/drawing/2014/main" val="857723708"/>
                  </a:ext>
                </a:extLst>
              </a:tr>
              <a:tr h="374876">
                <a:tc>
                  <a:txBody>
                    <a:bodyPr/>
                    <a:lstStyle/>
                    <a:p>
                      <a:r>
                        <a:rPr lang="en-IN" dirty="0"/>
                        <a:t>2</a:t>
                      </a:r>
                    </a:p>
                  </a:txBody>
                  <a:tcPr/>
                </a:tc>
                <a:tc>
                  <a:txBody>
                    <a:bodyPr/>
                    <a:lstStyle/>
                    <a:p>
                      <a:r>
                        <a:rPr lang="en-IN" dirty="0"/>
                        <a:t>Rohan</a:t>
                      </a:r>
                    </a:p>
                  </a:txBody>
                  <a:tcPr/>
                </a:tc>
                <a:tc>
                  <a:txBody>
                    <a:bodyPr/>
                    <a:lstStyle/>
                    <a:p>
                      <a:r>
                        <a:rPr lang="en-IN" dirty="0"/>
                        <a:t>MCA</a:t>
                      </a:r>
                    </a:p>
                  </a:txBody>
                  <a:tcPr/>
                </a:tc>
                <a:extLst>
                  <a:ext uri="{0D108BD9-81ED-4DB2-BD59-A6C34878D82A}">
                    <a16:rowId xmlns:a16="http://schemas.microsoft.com/office/drawing/2014/main" val="2282929400"/>
                  </a:ext>
                </a:extLst>
              </a:tr>
              <a:tr h="374876">
                <a:tc>
                  <a:txBody>
                    <a:bodyPr/>
                    <a:lstStyle/>
                    <a:p>
                      <a:r>
                        <a:rPr lang="en-IN" dirty="0"/>
                        <a:t>3</a:t>
                      </a:r>
                    </a:p>
                  </a:txBody>
                  <a:tcPr/>
                </a:tc>
                <a:tc>
                  <a:txBody>
                    <a:bodyPr/>
                    <a:lstStyle/>
                    <a:p>
                      <a:r>
                        <a:rPr lang="en-IN" dirty="0"/>
                        <a:t>Akash</a:t>
                      </a:r>
                    </a:p>
                  </a:txBody>
                  <a:tcPr/>
                </a:tc>
                <a:tc>
                  <a:txBody>
                    <a:bodyPr/>
                    <a:lstStyle/>
                    <a:p>
                      <a:r>
                        <a:rPr lang="en-IN" dirty="0"/>
                        <a:t>CS</a:t>
                      </a:r>
                    </a:p>
                  </a:txBody>
                  <a:tcPr/>
                </a:tc>
                <a:extLst>
                  <a:ext uri="{0D108BD9-81ED-4DB2-BD59-A6C34878D82A}">
                    <a16:rowId xmlns:a16="http://schemas.microsoft.com/office/drawing/2014/main" val="1038614472"/>
                  </a:ext>
                </a:extLst>
              </a:tr>
              <a:tr h="374876">
                <a:tc>
                  <a:txBody>
                    <a:bodyPr/>
                    <a:lstStyle/>
                    <a:p>
                      <a:r>
                        <a:rPr lang="en-IN" dirty="0"/>
                        <a:t>4</a:t>
                      </a:r>
                    </a:p>
                  </a:txBody>
                  <a:tcPr/>
                </a:tc>
                <a:tc>
                  <a:txBody>
                    <a:bodyPr/>
                    <a:lstStyle/>
                    <a:p>
                      <a:r>
                        <a:rPr lang="en-IN" dirty="0"/>
                        <a:t>Rohit</a:t>
                      </a:r>
                    </a:p>
                  </a:txBody>
                  <a:tcPr/>
                </a:tc>
                <a:tc>
                  <a:txBody>
                    <a:bodyPr/>
                    <a:lstStyle/>
                    <a:p>
                      <a:r>
                        <a:rPr lang="en-IN" dirty="0"/>
                        <a:t>IT</a:t>
                      </a:r>
                    </a:p>
                  </a:txBody>
                  <a:tcPr/>
                </a:tc>
                <a:extLst>
                  <a:ext uri="{0D108BD9-81ED-4DB2-BD59-A6C34878D82A}">
                    <a16:rowId xmlns:a16="http://schemas.microsoft.com/office/drawing/2014/main" val="3291819509"/>
                  </a:ext>
                </a:extLst>
              </a:tr>
              <a:tr h="374876">
                <a:tc>
                  <a:txBody>
                    <a:bodyPr/>
                    <a:lstStyle/>
                    <a:p>
                      <a:r>
                        <a:rPr lang="en-IN" dirty="0"/>
                        <a:t>5</a:t>
                      </a:r>
                    </a:p>
                  </a:txBody>
                  <a:tcPr/>
                </a:tc>
                <a:tc>
                  <a:txBody>
                    <a:bodyPr/>
                    <a:lstStyle/>
                    <a:p>
                      <a:r>
                        <a:rPr lang="en-IN" dirty="0" err="1"/>
                        <a:t>Rihan</a:t>
                      </a:r>
                      <a:endParaRPr lang="en-IN" dirty="0"/>
                    </a:p>
                  </a:txBody>
                  <a:tcPr/>
                </a:tc>
                <a:tc>
                  <a:txBody>
                    <a:bodyPr/>
                    <a:lstStyle/>
                    <a:p>
                      <a:r>
                        <a:rPr lang="en-IN" dirty="0"/>
                        <a:t>CS</a:t>
                      </a:r>
                    </a:p>
                  </a:txBody>
                  <a:tcPr/>
                </a:tc>
                <a:extLst>
                  <a:ext uri="{0D108BD9-81ED-4DB2-BD59-A6C34878D82A}">
                    <a16:rowId xmlns:a16="http://schemas.microsoft.com/office/drawing/2014/main" val="3536032188"/>
                  </a:ext>
                </a:extLst>
              </a:tr>
              <a:tr h="374876">
                <a:tc>
                  <a:txBody>
                    <a:bodyPr/>
                    <a:lstStyle/>
                    <a:p>
                      <a:r>
                        <a:rPr lang="en-IN" dirty="0"/>
                        <a:t>6</a:t>
                      </a:r>
                    </a:p>
                  </a:txBody>
                  <a:tcPr/>
                </a:tc>
                <a:tc>
                  <a:txBody>
                    <a:bodyPr/>
                    <a:lstStyle/>
                    <a:p>
                      <a:r>
                        <a:rPr lang="en-IN" dirty="0"/>
                        <a:t>Shreya</a:t>
                      </a:r>
                    </a:p>
                  </a:txBody>
                  <a:tcPr/>
                </a:tc>
                <a:tc>
                  <a:txBody>
                    <a:bodyPr/>
                    <a:lstStyle/>
                    <a:p>
                      <a:r>
                        <a:rPr lang="en-IN" dirty="0"/>
                        <a:t>ME</a:t>
                      </a:r>
                    </a:p>
                  </a:txBody>
                  <a:tcPr/>
                </a:tc>
                <a:extLst>
                  <a:ext uri="{0D108BD9-81ED-4DB2-BD59-A6C34878D82A}">
                    <a16:rowId xmlns:a16="http://schemas.microsoft.com/office/drawing/2014/main" val="2457245529"/>
                  </a:ext>
                </a:extLst>
              </a:tr>
            </a:tbl>
          </a:graphicData>
        </a:graphic>
      </p:graphicFrame>
      <p:sp>
        <p:nvSpPr>
          <p:cNvPr id="5" name="TextBox 4">
            <a:extLst>
              <a:ext uri="{FF2B5EF4-FFF2-40B4-BE49-F238E27FC236}">
                <a16:creationId xmlns:a16="http://schemas.microsoft.com/office/drawing/2014/main" id="{79ED3EBE-E6F1-431F-ACF4-0C437A6BE1BD}"/>
              </a:ext>
            </a:extLst>
          </p:cNvPr>
          <p:cNvSpPr txBox="1"/>
          <p:nvPr/>
        </p:nvSpPr>
        <p:spPr>
          <a:xfrm>
            <a:off x="457200" y="3429000"/>
            <a:ext cx="8001000" cy="3339376"/>
          </a:xfrm>
          <a:prstGeom prst="rect">
            <a:avLst/>
          </a:prstGeom>
          <a:noFill/>
        </p:spPr>
        <p:txBody>
          <a:bodyPr wrap="square" rtlCol="0">
            <a:spAutoFit/>
          </a:bodyPr>
          <a:lstStyle/>
          <a:p>
            <a:r>
              <a:rPr lang="en-IN" sz="2500" dirty="0"/>
              <a:t>List out the dept names</a:t>
            </a:r>
          </a:p>
          <a:p>
            <a:endParaRPr lang="en-IN" dirty="0"/>
          </a:p>
          <a:p>
            <a:r>
              <a:rPr lang="en-IN" sz="2800" dirty="0"/>
              <a:t>Select distinct dept from emp;</a:t>
            </a:r>
          </a:p>
          <a:p>
            <a:r>
              <a:rPr lang="en-IN" sz="2800" dirty="0"/>
              <a:t>MCA</a:t>
            </a:r>
          </a:p>
          <a:p>
            <a:r>
              <a:rPr lang="en-IN" sz="2800" dirty="0"/>
              <a:t>CS</a:t>
            </a:r>
          </a:p>
          <a:p>
            <a:r>
              <a:rPr lang="en-IN" sz="2800" dirty="0"/>
              <a:t>IT</a:t>
            </a:r>
          </a:p>
          <a:p>
            <a:r>
              <a:rPr lang="en-IN" sz="2800" dirty="0"/>
              <a:t>ME</a:t>
            </a:r>
          </a:p>
          <a:p>
            <a:endParaRPr lang="en-IN" sz="2800" dirty="0"/>
          </a:p>
        </p:txBody>
      </p:sp>
    </p:spTree>
    <p:extLst>
      <p:ext uri="{BB962C8B-B14F-4D97-AF65-F5344CB8AC3E}">
        <p14:creationId xmlns:p14="http://schemas.microsoft.com/office/powerpoint/2010/main" val="38266035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Duplicate Rows</a:t>
            </a:r>
            <a:endParaRPr lang="en-US" dirty="0"/>
          </a:p>
        </p:txBody>
      </p:sp>
      <p:sp>
        <p:nvSpPr>
          <p:cNvPr id="3" name="Content Placeholder 2"/>
          <p:cNvSpPr>
            <a:spLocks noGrp="1"/>
          </p:cNvSpPr>
          <p:nvPr>
            <p:ph idx="1"/>
          </p:nvPr>
        </p:nvSpPr>
        <p:spPr>
          <a:xfrm>
            <a:off x="457200" y="1066800"/>
            <a:ext cx="8229600" cy="1981200"/>
          </a:xfrm>
        </p:spPr>
        <p:txBody>
          <a:bodyPr>
            <a:normAutofit lnSpcReduction="10000"/>
          </a:bodyPr>
          <a:lstStyle/>
          <a:p>
            <a:pPr algn="just">
              <a:buNone/>
            </a:pPr>
            <a:r>
              <a:rPr lang="en-US" b="1" dirty="0"/>
              <a:t>The default display of queries is all rows, including duplicate rows.</a:t>
            </a:r>
          </a:p>
          <a:p>
            <a:pPr>
              <a:buNone/>
            </a:pPr>
            <a:endParaRPr lang="en-US" b="1" dirty="0"/>
          </a:p>
          <a:p>
            <a:pPr>
              <a:buNone/>
            </a:pPr>
            <a:r>
              <a:rPr lang="en-US" sz="2700" b="1" dirty="0">
                <a:latin typeface="Courier New" pitchFamily="49" charset="0"/>
                <a:cs typeface="Courier New" pitchFamily="49" charset="0"/>
              </a:rPr>
              <a:t>SELECT department_id FROM employees;</a:t>
            </a:r>
            <a:endParaRPr lang="en-US" sz="27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a:srcRect/>
          <a:stretch>
            <a:fillRect/>
          </a:stretch>
        </p:blipFill>
        <p:spPr bwMode="auto">
          <a:xfrm>
            <a:off x="819150" y="3124200"/>
            <a:ext cx="7410450" cy="3200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34000"/>
          </a:xfrm>
        </p:spPr>
        <p:txBody>
          <a:bodyPr>
            <a:normAutofit lnSpcReduction="10000"/>
          </a:bodyPr>
          <a:lstStyle/>
          <a:p>
            <a:r>
              <a:rPr lang="en-US" sz="3800" b="1" dirty="0">
                <a:solidFill>
                  <a:srgbClr val="FF0000"/>
                </a:solidFill>
              </a:rPr>
              <a:t>DDL (Data Definition Language)</a:t>
            </a:r>
          </a:p>
          <a:p>
            <a:pPr lvl="1">
              <a:buFont typeface="Arial" pitchFamily="34" charset="0"/>
              <a:buChar char="•"/>
            </a:pPr>
            <a:r>
              <a:rPr lang="en-US" sz="3500" b="1" dirty="0"/>
              <a:t>Create -</a:t>
            </a:r>
            <a:r>
              <a:rPr lang="en-US" sz="3500" dirty="0"/>
              <a:t> </a:t>
            </a:r>
            <a:r>
              <a:rPr lang="en-IN" sz="3500" dirty="0"/>
              <a:t>Creates a new table, a view of a table, or other object in the database.</a:t>
            </a:r>
            <a:endParaRPr lang="en-US" sz="3500" dirty="0"/>
          </a:p>
          <a:p>
            <a:pPr lvl="1">
              <a:buFont typeface="Arial" pitchFamily="34" charset="0"/>
              <a:buChar char="•"/>
            </a:pPr>
            <a:r>
              <a:rPr lang="en-US" sz="3500" b="1" dirty="0"/>
              <a:t>Alter -</a:t>
            </a:r>
            <a:r>
              <a:rPr lang="en-US" sz="3500" dirty="0"/>
              <a:t> </a:t>
            </a:r>
            <a:r>
              <a:rPr lang="en-IN" sz="3500" dirty="0"/>
              <a:t>Modifies an existing database object, such as a table.</a:t>
            </a:r>
            <a:endParaRPr lang="en-US" sz="3500" dirty="0"/>
          </a:p>
          <a:p>
            <a:pPr lvl="1">
              <a:buFont typeface="Arial" pitchFamily="34" charset="0"/>
              <a:buChar char="•"/>
            </a:pPr>
            <a:r>
              <a:rPr lang="en-US" sz="3500" b="1" dirty="0"/>
              <a:t>Drop -</a:t>
            </a:r>
            <a:r>
              <a:rPr lang="en-US" sz="3500" dirty="0"/>
              <a:t> </a:t>
            </a:r>
            <a:r>
              <a:rPr lang="en-IN" sz="3500" dirty="0"/>
              <a:t>Deletes an entire table, a view of a table or other objects in the database.</a:t>
            </a:r>
            <a:endParaRPr lang="en-US" sz="3500" dirty="0"/>
          </a:p>
          <a:p>
            <a:pPr lvl="1" algn="just">
              <a:buFont typeface="Arial" pitchFamily="34" charset="0"/>
              <a:buChar char="•"/>
            </a:pPr>
            <a:r>
              <a:rPr lang="en-US" sz="3500" b="1" dirty="0"/>
              <a:t>Truncate - </a:t>
            </a:r>
            <a:r>
              <a:rPr lang="en-US" sz="3500" dirty="0"/>
              <a:t>I</a:t>
            </a:r>
            <a:r>
              <a:rPr lang="en-IN" sz="3600" dirty="0"/>
              <a:t>s used to delete complete data from an existing table.</a:t>
            </a:r>
            <a:endParaRPr lang="en-US" sz="3500" dirty="0"/>
          </a:p>
          <a:p>
            <a:pPr>
              <a:buNone/>
            </a:pPr>
            <a:endParaRPr lang="en-US" dirty="0"/>
          </a:p>
        </p:txBody>
      </p:sp>
      <p:sp>
        <p:nvSpPr>
          <p:cNvPr id="4" name="Title 1"/>
          <p:cNvSpPr>
            <a:spLocks noGrp="1"/>
          </p:cNvSpPr>
          <p:nvPr>
            <p:ph type="title"/>
          </p:nvPr>
        </p:nvSpPr>
        <p:spPr>
          <a:xfrm>
            <a:off x="457200" y="274638"/>
            <a:ext cx="8229600" cy="715962"/>
          </a:xfrm>
        </p:spPr>
        <p:txBody>
          <a:bodyPr>
            <a:normAutofit fontScale="90000"/>
          </a:bodyPr>
          <a:lstStyle/>
          <a:p>
            <a:r>
              <a:rPr lang="en-US" b="1" dirty="0"/>
              <a:t>SQL Statements</a:t>
            </a:r>
            <a:endParaRPr lang="en-IN"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a:t>Eliminating Duplicate Rows</a:t>
            </a:r>
            <a:endParaRPr lang="en-US" dirty="0"/>
          </a:p>
        </p:txBody>
      </p:sp>
      <p:sp>
        <p:nvSpPr>
          <p:cNvPr id="3" name="Content Placeholder 2"/>
          <p:cNvSpPr>
            <a:spLocks noGrp="1"/>
          </p:cNvSpPr>
          <p:nvPr>
            <p:ph idx="1"/>
          </p:nvPr>
        </p:nvSpPr>
        <p:spPr>
          <a:xfrm>
            <a:off x="457200" y="990600"/>
            <a:ext cx="8229600" cy="2819400"/>
          </a:xfrm>
        </p:spPr>
        <p:txBody>
          <a:bodyPr/>
          <a:lstStyle/>
          <a:p>
            <a:pPr>
              <a:buNone/>
            </a:pPr>
            <a:r>
              <a:rPr lang="en-US" b="1" dirty="0"/>
              <a:t>Eliminate duplicate rows by using the DISTINCT keyword in the SELECT clause.</a:t>
            </a:r>
          </a:p>
          <a:p>
            <a:pPr>
              <a:buNone/>
            </a:pPr>
            <a:endParaRPr lang="en-US" b="1" dirty="0"/>
          </a:p>
          <a:p>
            <a:pPr>
              <a:buNone/>
            </a:pPr>
            <a:r>
              <a:rPr lang="en-US" b="1" dirty="0">
                <a:latin typeface="Courier New" pitchFamily="49" charset="0"/>
                <a:cs typeface="Courier New" pitchFamily="49" charset="0"/>
              </a:rPr>
              <a:t>SELECT DISTINCT department_id FROM employees;</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a:srcRect/>
          <a:stretch>
            <a:fillRect/>
          </a:stretch>
        </p:blipFill>
        <p:spPr bwMode="auto">
          <a:xfrm>
            <a:off x="685800" y="3962400"/>
            <a:ext cx="7772399" cy="26670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Arithmetic Expressions</a:t>
            </a:r>
            <a:endParaRPr lang="en-US" dirty="0"/>
          </a:p>
        </p:txBody>
      </p:sp>
      <p:sp>
        <p:nvSpPr>
          <p:cNvPr id="3" name="Content Placeholder 2"/>
          <p:cNvSpPr>
            <a:spLocks noGrp="1"/>
          </p:cNvSpPr>
          <p:nvPr>
            <p:ph idx="1"/>
          </p:nvPr>
        </p:nvSpPr>
        <p:spPr>
          <a:xfrm>
            <a:off x="457200" y="1752600"/>
            <a:ext cx="8229600" cy="1600200"/>
          </a:xfrm>
        </p:spPr>
        <p:txBody>
          <a:bodyPr/>
          <a:lstStyle/>
          <a:p>
            <a:r>
              <a:rPr lang="en-US" b="1" dirty="0"/>
              <a:t>Create expressions with number and date data by using arithmetic operators.</a:t>
            </a:r>
            <a:endParaRPr lang="en-US" dirty="0"/>
          </a:p>
        </p:txBody>
      </p:sp>
      <p:pic>
        <p:nvPicPr>
          <p:cNvPr id="4098" name="Picture 2"/>
          <p:cNvPicPr>
            <a:picLocks noChangeAspect="1" noChangeArrowheads="1"/>
          </p:cNvPicPr>
          <p:nvPr/>
        </p:nvPicPr>
        <p:blipFill>
          <a:blip r:embed="rId2"/>
          <a:srcRect/>
          <a:stretch>
            <a:fillRect/>
          </a:stretch>
        </p:blipFill>
        <p:spPr bwMode="auto">
          <a:xfrm>
            <a:off x="990600" y="2971800"/>
            <a:ext cx="7086599" cy="32766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2810838-5341-426E-8ECF-404BC5FF09D9}"/>
              </a:ext>
            </a:extLst>
          </p:cNvPr>
          <p:cNvGraphicFramePr>
            <a:graphicFrameLocks noGrp="1"/>
          </p:cNvGraphicFramePr>
          <p:nvPr>
            <p:extLst>
              <p:ext uri="{D42A27DB-BD31-4B8C-83A1-F6EECF244321}">
                <p14:modId xmlns:p14="http://schemas.microsoft.com/office/powerpoint/2010/main" val="346390822"/>
              </p:ext>
            </p:extLst>
          </p:nvPr>
        </p:nvGraphicFramePr>
        <p:xfrm>
          <a:off x="1371600" y="381000"/>
          <a:ext cx="6096000" cy="1463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76941226"/>
                    </a:ext>
                  </a:extLst>
                </a:gridCol>
                <a:gridCol w="2032000">
                  <a:extLst>
                    <a:ext uri="{9D8B030D-6E8A-4147-A177-3AD203B41FA5}">
                      <a16:colId xmlns:a16="http://schemas.microsoft.com/office/drawing/2014/main" val="4273711950"/>
                    </a:ext>
                  </a:extLst>
                </a:gridCol>
                <a:gridCol w="2032000">
                  <a:extLst>
                    <a:ext uri="{9D8B030D-6E8A-4147-A177-3AD203B41FA5}">
                      <a16:colId xmlns:a16="http://schemas.microsoft.com/office/drawing/2014/main" val="669762076"/>
                    </a:ext>
                  </a:extLst>
                </a:gridCol>
              </a:tblGrid>
              <a:tr h="355358">
                <a:tc>
                  <a:txBody>
                    <a:bodyPr/>
                    <a:lstStyle/>
                    <a:p>
                      <a:r>
                        <a:rPr lang="en-IN" dirty="0" err="1"/>
                        <a:t>EmpId</a:t>
                      </a:r>
                      <a:endParaRPr lang="en-IN" dirty="0"/>
                    </a:p>
                  </a:txBody>
                  <a:tcPr/>
                </a:tc>
                <a:tc>
                  <a:txBody>
                    <a:bodyPr/>
                    <a:lstStyle/>
                    <a:p>
                      <a:r>
                        <a:rPr lang="en-IN" dirty="0"/>
                        <a:t>Name</a:t>
                      </a:r>
                    </a:p>
                  </a:txBody>
                  <a:tcPr/>
                </a:tc>
                <a:tc>
                  <a:txBody>
                    <a:bodyPr/>
                    <a:lstStyle/>
                    <a:p>
                      <a:r>
                        <a:rPr lang="en-IN" dirty="0"/>
                        <a:t>Salary</a:t>
                      </a:r>
                    </a:p>
                  </a:txBody>
                  <a:tcPr/>
                </a:tc>
                <a:extLst>
                  <a:ext uri="{0D108BD9-81ED-4DB2-BD59-A6C34878D82A}">
                    <a16:rowId xmlns:a16="http://schemas.microsoft.com/office/drawing/2014/main" val="3120555832"/>
                  </a:ext>
                </a:extLst>
              </a:tr>
              <a:tr h="355358">
                <a:tc>
                  <a:txBody>
                    <a:bodyPr/>
                    <a:lstStyle/>
                    <a:p>
                      <a:r>
                        <a:rPr lang="en-IN" dirty="0"/>
                        <a:t>1</a:t>
                      </a:r>
                    </a:p>
                  </a:txBody>
                  <a:tcPr/>
                </a:tc>
                <a:tc>
                  <a:txBody>
                    <a:bodyPr/>
                    <a:lstStyle/>
                    <a:p>
                      <a:r>
                        <a:rPr lang="en-IN" dirty="0"/>
                        <a:t>Aman</a:t>
                      </a:r>
                    </a:p>
                  </a:txBody>
                  <a:tcPr/>
                </a:tc>
                <a:tc>
                  <a:txBody>
                    <a:bodyPr/>
                    <a:lstStyle/>
                    <a:p>
                      <a:r>
                        <a:rPr lang="en-IN" dirty="0"/>
                        <a:t>15000</a:t>
                      </a:r>
                    </a:p>
                  </a:txBody>
                  <a:tcPr/>
                </a:tc>
                <a:extLst>
                  <a:ext uri="{0D108BD9-81ED-4DB2-BD59-A6C34878D82A}">
                    <a16:rowId xmlns:a16="http://schemas.microsoft.com/office/drawing/2014/main" val="1613953881"/>
                  </a:ext>
                </a:extLst>
              </a:tr>
              <a:tr h="355358">
                <a:tc>
                  <a:txBody>
                    <a:bodyPr/>
                    <a:lstStyle/>
                    <a:p>
                      <a:r>
                        <a:rPr lang="en-IN" dirty="0"/>
                        <a:t>2</a:t>
                      </a:r>
                    </a:p>
                  </a:txBody>
                  <a:tcPr/>
                </a:tc>
                <a:tc>
                  <a:txBody>
                    <a:bodyPr/>
                    <a:lstStyle/>
                    <a:p>
                      <a:r>
                        <a:rPr lang="en-IN" dirty="0"/>
                        <a:t>Varun</a:t>
                      </a:r>
                    </a:p>
                  </a:txBody>
                  <a:tcPr/>
                </a:tc>
                <a:tc>
                  <a:txBody>
                    <a:bodyPr/>
                    <a:lstStyle/>
                    <a:p>
                      <a:r>
                        <a:rPr lang="en-IN" dirty="0"/>
                        <a:t>20000</a:t>
                      </a:r>
                    </a:p>
                  </a:txBody>
                  <a:tcPr/>
                </a:tc>
                <a:extLst>
                  <a:ext uri="{0D108BD9-81ED-4DB2-BD59-A6C34878D82A}">
                    <a16:rowId xmlns:a16="http://schemas.microsoft.com/office/drawing/2014/main" val="3512553683"/>
                  </a:ext>
                </a:extLst>
              </a:tr>
              <a:tr h="355358">
                <a:tc>
                  <a:txBody>
                    <a:bodyPr/>
                    <a:lstStyle/>
                    <a:p>
                      <a:r>
                        <a:rPr lang="en-IN" dirty="0"/>
                        <a:t>3</a:t>
                      </a:r>
                    </a:p>
                  </a:txBody>
                  <a:tcPr/>
                </a:tc>
                <a:tc>
                  <a:txBody>
                    <a:bodyPr/>
                    <a:lstStyle/>
                    <a:p>
                      <a:r>
                        <a:rPr lang="en-IN" dirty="0"/>
                        <a:t>Rakesh</a:t>
                      </a:r>
                    </a:p>
                  </a:txBody>
                  <a:tcPr/>
                </a:tc>
                <a:tc>
                  <a:txBody>
                    <a:bodyPr/>
                    <a:lstStyle/>
                    <a:p>
                      <a:r>
                        <a:rPr lang="en-IN" dirty="0"/>
                        <a:t>17000</a:t>
                      </a:r>
                    </a:p>
                  </a:txBody>
                  <a:tcPr/>
                </a:tc>
                <a:extLst>
                  <a:ext uri="{0D108BD9-81ED-4DB2-BD59-A6C34878D82A}">
                    <a16:rowId xmlns:a16="http://schemas.microsoft.com/office/drawing/2014/main" val="3721067765"/>
                  </a:ext>
                </a:extLst>
              </a:tr>
            </a:tbl>
          </a:graphicData>
        </a:graphic>
      </p:graphicFrame>
      <p:sp>
        <p:nvSpPr>
          <p:cNvPr id="5" name="TextBox 4">
            <a:extLst>
              <a:ext uri="{FF2B5EF4-FFF2-40B4-BE49-F238E27FC236}">
                <a16:creationId xmlns:a16="http://schemas.microsoft.com/office/drawing/2014/main" id="{59B28BE0-5627-4C32-9C22-67C1FEBE4B10}"/>
              </a:ext>
            </a:extLst>
          </p:cNvPr>
          <p:cNvSpPr txBox="1"/>
          <p:nvPr/>
        </p:nvSpPr>
        <p:spPr>
          <a:xfrm>
            <a:off x="381000" y="2166372"/>
            <a:ext cx="8382000" cy="4185761"/>
          </a:xfrm>
          <a:prstGeom prst="rect">
            <a:avLst/>
          </a:prstGeom>
          <a:noFill/>
        </p:spPr>
        <p:txBody>
          <a:bodyPr wrap="square" rtlCol="0">
            <a:spAutoFit/>
          </a:bodyPr>
          <a:lstStyle/>
          <a:p>
            <a:r>
              <a:rPr lang="en-IN" sz="2700" dirty="0" err="1"/>
              <a:t>Listout</a:t>
            </a:r>
            <a:r>
              <a:rPr lang="en-IN" sz="2700" dirty="0"/>
              <a:t> employee details along with annual salary</a:t>
            </a:r>
          </a:p>
          <a:p>
            <a:endParaRPr lang="en-IN" sz="2700" dirty="0"/>
          </a:p>
          <a:p>
            <a:r>
              <a:rPr lang="en-IN" sz="2500" dirty="0"/>
              <a:t>Select empid, Name, Salary, salary *12 as “Annual salary”  from emp;</a:t>
            </a:r>
          </a:p>
          <a:p>
            <a:endParaRPr lang="en-IN" sz="2700" dirty="0"/>
          </a:p>
          <a:p>
            <a:r>
              <a:rPr lang="en-IN" sz="2700" dirty="0" err="1"/>
              <a:t>Listout</a:t>
            </a:r>
            <a:r>
              <a:rPr lang="en-IN" sz="2700" dirty="0"/>
              <a:t> employee details with gross salary if every employee is getting a commission of 300 Rs.</a:t>
            </a:r>
          </a:p>
          <a:p>
            <a:endParaRPr lang="en-IN" sz="2700" dirty="0"/>
          </a:p>
          <a:p>
            <a:r>
              <a:rPr lang="en-IN" sz="2700" dirty="0"/>
              <a:t> select empid, name, salary, salary +300 As “Gross Salary” from emp;</a:t>
            </a:r>
          </a:p>
        </p:txBody>
      </p:sp>
    </p:spTree>
    <p:extLst>
      <p:ext uri="{BB962C8B-B14F-4D97-AF65-F5344CB8AC3E}">
        <p14:creationId xmlns:p14="http://schemas.microsoft.com/office/powerpoint/2010/main" val="32370849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ED3A8D1-4BB5-4A67-83D9-3AF0BF960E47}"/>
              </a:ext>
            </a:extLst>
          </p:cNvPr>
          <p:cNvGraphicFramePr>
            <a:graphicFrameLocks noGrp="1"/>
          </p:cNvGraphicFramePr>
          <p:nvPr>
            <p:extLst>
              <p:ext uri="{D42A27DB-BD31-4B8C-83A1-F6EECF244321}">
                <p14:modId xmlns:p14="http://schemas.microsoft.com/office/powerpoint/2010/main" val="3221111636"/>
              </p:ext>
            </p:extLst>
          </p:nvPr>
        </p:nvGraphicFramePr>
        <p:xfrm>
          <a:off x="1524000" y="1397000"/>
          <a:ext cx="6095999"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809108986"/>
                    </a:ext>
                  </a:extLst>
                </a:gridCol>
                <a:gridCol w="870857">
                  <a:extLst>
                    <a:ext uri="{9D8B030D-6E8A-4147-A177-3AD203B41FA5}">
                      <a16:colId xmlns:a16="http://schemas.microsoft.com/office/drawing/2014/main" val="271369433"/>
                    </a:ext>
                  </a:extLst>
                </a:gridCol>
                <a:gridCol w="870857">
                  <a:extLst>
                    <a:ext uri="{9D8B030D-6E8A-4147-A177-3AD203B41FA5}">
                      <a16:colId xmlns:a16="http://schemas.microsoft.com/office/drawing/2014/main" val="3417816767"/>
                    </a:ext>
                  </a:extLst>
                </a:gridCol>
                <a:gridCol w="870857">
                  <a:extLst>
                    <a:ext uri="{9D8B030D-6E8A-4147-A177-3AD203B41FA5}">
                      <a16:colId xmlns:a16="http://schemas.microsoft.com/office/drawing/2014/main" val="885071563"/>
                    </a:ext>
                  </a:extLst>
                </a:gridCol>
                <a:gridCol w="870857">
                  <a:extLst>
                    <a:ext uri="{9D8B030D-6E8A-4147-A177-3AD203B41FA5}">
                      <a16:colId xmlns:a16="http://schemas.microsoft.com/office/drawing/2014/main" val="2133824496"/>
                    </a:ext>
                  </a:extLst>
                </a:gridCol>
                <a:gridCol w="870857">
                  <a:extLst>
                    <a:ext uri="{9D8B030D-6E8A-4147-A177-3AD203B41FA5}">
                      <a16:colId xmlns:a16="http://schemas.microsoft.com/office/drawing/2014/main" val="2604767579"/>
                    </a:ext>
                  </a:extLst>
                </a:gridCol>
                <a:gridCol w="870857">
                  <a:extLst>
                    <a:ext uri="{9D8B030D-6E8A-4147-A177-3AD203B41FA5}">
                      <a16:colId xmlns:a16="http://schemas.microsoft.com/office/drawing/2014/main" val="975021230"/>
                    </a:ext>
                  </a:extLst>
                </a:gridCol>
              </a:tblGrid>
              <a:tr h="370840">
                <a:tc>
                  <a:txBody>
                    <a:bodyPr/>
                    <a:lstStyle/>
                    <a:p>
                      <a:r>
                        <a:rPr lang="en-IN" dirty="0"/>
                        <a:t>Roll</a:t>
                      </a:r>
                    </a:p>
                  </a:txBody>
                  <a:tcPr/>
                </a:tc>
                <a:tc>
                  <a:txBody>
                    <a:bodyPr/>
                    <a:lstStyle/>
                    <a:p>
                      <a:r>
                        <a:rPr lang="en-IN" dirty="0"/>
                        <a:t>Name</a:t>
                      </a:r>
                    </a:p>
                  </a:txBody>
                  <a:tcPr/>
                </a:tc>
                <a:tc>
                  <a:txBody>
                    <a:bodyPr/>
                    <a:lstStyle/>
                    <a:p>
                      <a:r>
                        <a:rPr lang="en-IN" dirty="0"/>
                        <a:t>S1</a:t>
                      </a:r>
                    </a:p>
                  </a:txBody>
                  <a:tcPr/>
                </a:tc>
                <a:tc>
                  <a:txBody>
                    <a:bodyPr/>
                    <a:lstStyle/>
                    <a:p>
                      <a:r>
                        <a:rPr lang="en-IN" dirty="0"/>
                        <a:t>S2</a:t>
                      </a:r>
                    </a:p>
                  </a:txBody>
                  <a:tcPr/>
                </a:tc>
                <a:tc>
                  <a:txBody>
                    <a:bodyPr/>
                    <a:lstStyle/>
                    <a:p>
                      <a:r>
                        <a:rPr lang="en-IN" dirty="0"/>
                        <a:t>S3</a:t>
                      </a:r>
                    </a:p>
                  </a:txBody>
                  <a:tcPr/>
                </a:tc>
                <a:tc>
                  <a:txBody>
                    <a:bodyPr/>
                    <a:lstStyle/>
                    <a:p>
                      <a:r>
                        <a:rPr lang="en-IN" dirty="0"/>
                        <a:t>S4</a:t>
                      </a:r>
                    </a:p>
                  </a:txBody>
                  <a:tcPr/>
                </a:tc>
                <a:tc>
                  <a:txBody>
                    <a:bodyPr/>
                    <a:lstStyle/>
                    <a:p>
                      <a:r>
                        <a:rPr lang="en-IN" dirty="0"/>
                        <a:t>S5</a:t>
                      </a:r>
                    </a:p>
                  </a:txBody>
                  <a:tcPr/>
                </a:tc>
                <a:extLst>
                  <a:ext uri="{0D108BD9-81ED-4DB2-BD59-A6C34878D82A}">
                    <a16:rowId xmlns:a16="http://schemas.microsoft.com/office/drawing/2014/main" val="3520786342"/>
                  </a:ext>
                </a:extLst>
              </a:tr>
              <a:tr h="370840">
                <a:tc>
                  <a:txBody>
                    <a:bodyPr/>
                    <a:lstStyle/>
                    <a:p>
                      <a:r>
                        <a:rPr lang="en-IN" dirty="0"/>
                        <a:t>1</a:t>
                      </a:r>
                    </a:p>
                  </a:txBody>
                  <a:tcPr/>
                </a:tc>
                <a:tc>
                  <a:txBody>
                    <a:bodyPr/>
                    <a:lstStyle/>
                    <a:p>
                      <a:r>
                        <a:rPr lang="en-IN" dirty="0"/>
                        <a:t>Aman</a:t>
                      </a:r>
                    </a:p>
                  </a:txBody>
                  <a:tcPr/>
                </a:tc>
                <a:tc>
                  <a:txBody>
                    <a:bodyPr/>
                    <a:lstStyle/>
                    <a:p>
                      <a:r>
                        <a:rPr lang="en-IN" dirty="0"/>
                        <a:t>55</a:t>
                      </a:r>
                    </a:p>
                  </a:txBody>
                  <a:tcPr/>
                </a:tc>
                <a:tc>
                  <a:txBody>
                    <a:bodyPr/>
                    <a:lstStyle/>
                    <a:p>
                      <a:r>
                        <a:rPr lang="en-IN" dirty="0"/>
                        <a:t>72</a:t>
                      </a:r>
                    </a:p>
                  </a:txBody>
                  <a:tcPr/>
                </a:tc>
                <a:tc>
                  <a:txBody>
                    <a:bodyPr/>
                    <a:lstStyle/>
                    <a:p>
                      <a:r>
                        <a:rPr lang="en-IN" dirty="0"/>
                        <a:t>76</a:t>
                      </a:r>
                    </a:p>
                  </a:txBody>
                  <a:tcPr/>
                </a:tc>
                <a:tc>
                  <a:txBody>
                    <a:bodyPr/>
                    <a:lstStyle/>
                    <a:p>
                      <a:r>
                        <a:rPr lang="en-IN" dirty="0"/>
                        <a:t>54</a:t>
                      </a:r>
                    </a:p>
                  </a:txBody>
                  <a:tcPr/>
                </a:tc>
                <a:tc>
                  <a:txBody>
                    <a:bodyPr/>
                    <a:lstStyle/>
                    <a:p>
                      <a:r>
                        <a:rPr lang="en-IN" dirty="0"/>
                        <a:t>89</a:t>
                      </a:r>
                    </a:p>
                  </a:txBody>
                  <a:tcPr/>
                </a:tc>
                <a:extLst>
                  <a:ext uri="{0D108BD9-81ED-4DB2-BD59-A6C34878D82A}">
                    <a16:rowId xmlns:a16="http://schemas.microsoft.com/office/drawing/2014/main" val="3865493393"/>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72734413"/>
                  </a:ext>
                </a:extLst>
              </a:tr>
            </a:tbl>
          </a:graphicData>
        </a:graphic>
      </p:graphicFrame>
      <p:sp>
        <p:nvSpPr>
          <p:cNvPr id="5" name="TextBox 4">
            <a:extLst>
              <a:ext uri="{FF2B5EF4-FFF2-40B4-BE49-F238E27FC236}">
                <a16:creationId xmlns:a16="http://schemas.microsoft.com/office/drawing/2014/main" id="{C50B2889-B2C0-4903-9459-ABDBE41560C8}"/>
              </a:ext>
            </a:extLst>
          </p:cNvPr>
          <p:cNvSpPr txBox="1"/>
          <p:nvPr/>
        </p:nvSpPr>
        <p:spPr>
          <a:xfrm>
            <a:off x="457200" y="3200400"/>
            <a:ext cx="8382000" cy="1908215"/>
          </a:xfrm>
          <a:prstGeom prst="rect">
            <a:avLst/>
          </a:prstGeom>
          <a:noFill/>
        </p:spPr>
        <p:txBody>
          <a:bodyPr wrap="square" rtlCol="0">
            <a:spAutoFit/>
          </a:bodyPr>
          <a:lstStyle/>
          <a:p>
            <a:r>
              <a:rPr lang="en-IN" sz="2500" dirty="0"/>
              <a:t>List out the student roll, name along with % of marks obtained.</a:t>
            </a:r>
          </a:p>
          <a:p>
            <a:endParaRPr lang="en-IN" sz="2500" dirty="0"/>
          </a:p>
          <a:p>
            <a:pPr algn="just"/>
            <a:r>
              <a:rPr lang="en-IN" sz="2500" dirty="0"/>
              <a:t>List out the student roll, name along with the total marks obtained</a:t>
            </a:r>
          </a:p>
          <a:p>
            <a:endParaRPr lang="en-IN" dirty="0"/>
          </a:p>
        </p:txBody>
      </p:sp>
    </p:spTree>
    <p:extLst>
      <p:ext uri="{BB962C8B-B14F-4D97-AF65-F5344CB8AC3E}">
        <p14:creationId xmlns:p14="http://schemas.microsoft.com/office/powerpoint/2010/main" val="29267112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Using Arithmetic Operators</a:t>
            </a:r>
            <a:endParaRPr lang="en-US" dirty="0"/>
          </a:p>
        </p:txBody>
      </p:sp>
      <p:sp>
        <p:nvSpPr>
          <p:cNvPr id="3" name="Content Placeholder 2"/>
          <p:cNvSpPr>
            <a:spLocks noGrp="1"/>
          </p:cNvSpPr>
          <p:nvPr>
            <p:ph idx="1"/>
          </p:nvPr>
        </p:nvSpPr>
        <p:spPr>
          <a:xfrm>
            <a:off x="228600" y="2057400"/>
            <a:ext cx="8458200" cy="2971800"/>
          </a:xfrm>
        </p:spPr>
        <p:txBody>
          <a:bodyPr>
            <a:normAutofit/>
          </a:bodyPr>
          <a:lstStyle/>
          <a:p>
            <a:pPr>
              <a:buNone/>
            </a:pPr>
            <a:r>
              <a:rPr lang="en-US" sz="2000" b="1" dirty="0">
                <a:latin typeface="Courier New" pitchFamily="49" charset="0"/>
                <a:cs typeface="Courier New" pitchFamily="49" charset="0"/>
              </a:rPr>
              <a:t>SELECT </a:t>
            </a:r>
            <a:r>
              <a:rPr lang="en-US" sz="2000" b="1" dirty="0" err="1">
                <a:latin typeface="Courier New" pitchFamily="49" charset="0"/>
                <a:cs typeface="Courier New" pitchFamily="49" charset="0"/>
              </a:rPr>
              <a:t>First_Name</a:t>
            </a:r>
            <a:r>
              <a:rPr lang="en-US" sz="2000" b="1" dirty="0">
                <a:latin typeface="Courier New" pitchFamily="49" charset="0"/>
                <a:cs typeface="Courier New" pitchFamily="49" charset="0"/>
              </a:rPr>
              <a:t>, salary, salary + 300 as commission</a:t>
            </a:r>
          </a:p>
          <a:p>
            <a:pPr>
              <a:buNone/>
            </a:pPr>
            <a:r>
              <a:rPr lang="en-US" sz="2000" b="1" dirty="0">
                <a:latin typeface="Courier New" pitchFamily="49" charset="0"/>
                <a:cs typeface="Courier New" pitchFamily="49" charset="0"/>
              </a:rPr>
              <a:t>FROM employees;</a:t>
            </a:r>
          </a:p>
          <a:p>
            <a:pPr>
              <a:buNone/>
            </a:pPr>
            <a:endParaRPr lang="en-US" sz="2700" b="1" dirty="0"/>
          </a:p>
          <a:p>
            <a:pPr>
              <a:buNone/>
            </a:pPr>
            <a:r>
              <a:rPr lang="en-US" sz="2700" b="1" dirty="0" err="1"/>
              <a:t>Exrecise</a:t>
            </a:r>
            <a:r>
              <a:rPr lang="en-US" sz="2700" b="1" dirty="0"/>
              <a:t> – list out the employee names along with salary and annual salary of each employee.</a:t>
            </a:r>
            <a:endParaRPr lang="en-US" sz="27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b="1" dirty="0"/>
              <a:t>Restricting and Sorting Data</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endParaRPr lang="en-US" dirty="0"/>
          </a:p>
        </p:txBody>
      </p:sp>
      <p:sp>
        <p:nvSpPr>
          <p:cNvPr id="3" name="Content Placeholder 2"/>
          <p:cNvSpPr>
            <a:spLocks noGrp="1"/>
          </p:cNvSpPr>
          <p:nvPr>
            <p:ph idx="1"/>
          </p:nvPr>
        </p:nvSpPr>
        <p:spPr>
          <a:xfrm>
            <a:off x="457200" y="2133601"/>
            <a:ext cx="8229600" cy="2895600"/>
          </a:xfrm>
        </p:spPr>
        <p:txBody>
          <a:bodyPr/>
          <a:lstStyle/>
          <a:p>
            <a:pPr algn="just">
              <a:buNone/>
            </a:pPr>
            <a:r>
              <a:rPr lang="en-US" b="1" dirty="0"/>
              <a:t>After completing this lesson, you should be able to do the following:</a:t>
            </a:r>
          </a:p>
          <a:p>
            <a:r>
              <a:rPr lang="en-US" b="1" dirty="0"/>
              <a:t>Limit the rows retrieved by a query</a:t>
            </a:r>
          </a:p>
          <a:p>
            <a:r>
              <a:rPr lang="en-US" b="1" dirty="0"/>
              <a:t>Sort the rows retrieved by a query</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Limiting Rows Using a Selection</a:t>
            </a:r>
            <a:endParaRPr lang="en-US" dirty="0"/>
          </a:p>
        </p:txBody>
      </p:sp>
      <p:sp>
        <p:nvSpPr>
          <p:cNvPr id="4" name="Rectangle 3"/>
          <p:cNvSpPr/>
          <p:nvPr/>
        </p:nvSpPr>
        <p:spPr>
          <a:xfrm>
            <a:off x="914400" y="990600"/>
            <a:ext cx="1567417" cy="430887"/>
          </a:xfrm>
          <a:prstGeom prst="rect">
            <a:avLst/>
          </a:prstGeom>
        </p:spPr>
        <p:txBody>
          <a:bodyPr wrap="none">
            <a:spAutoFit/>
          </a:bodyPr>
          <a:lstStyle/>
          <a:p>
            <a:r>
              <a:rPr lang="en-US" sz="2200" b="1" dirty="0"/>
              <a:t>EMPLOYEES</a:t>
            </a:r>
            <a:endParaRPr lang="en-US" sz="2200" dirty="0"/>
          </a:p>
        </p:txBody>
      </p:sp>
      <p:pic>
        <p:nvPicPr>
          <p:cNvPr id="5122" name="Picture 2"/>
          <p:cNvPicPr>
            <a:picLocks noChangeAspect="1" noChangeArrowheads="1"/>
          </p:cNvPicPr>
          <p:nvPr/>
        </p:nvPicPr>
        <p:blipFill>
          <a:blip r:embed="rId2"/>
          <a:srcRect/>
          <a:stretch>
            <a:fillRect/>
          </a:stretch>
        </p:blipFill>
        <p:spPr bwMode="auto">
          <a:xfrm>
            <a:off x="685800" y="1447800"/>
            <a:ext cx="7772399" cy="2452688"/>
          </a:xfrm>
          <a:prstGeom prst="rect">
            <a:avLst/>
          </a:prstGeom>
          <a:noFill/>
          <a:ln w="9525">
            <a:noFill/>
            <a:miter lim="800000"/>
            <a:headEnd/>
            <a:tailEnd/>
          </a:ln>
          <a:effectLst/>
        </p:spPr>
      </p:pic>
      <p:sp>
        <p:nvSpPr>
          <p:cNvPr id="6" name="Rectangle 5"/>
          <p:cNvSpPr/>
          <p:nvPr/>
        </p:nvSpPr>
        <p:spPr>
          <a:xfrm>
            <a:off x="1752600" y="3962400"/>
            <a:ext cx="3810000" cy="769441"/>
          </a:xfrm>
          <a:prstGeom prst="rect">
            <a:avLst/>
          </a:prstGeom>
        </p:spPr>
        <p:txBody>
          <a:bodyPr wrap="square">
            <a:spAutoFit/>
          </a:bodyPr>
          <a:lstStyle/>
          <a:p>
            <a:r>
              <a:rPr lang="en-US" sz="2200" b="1" dirty="0"/>
              <a:t>“retrieve all employees</a:t>
            </a:r>
          </a:p>
          <a:p>
            <a:r>
              <a:rPr lang="en-US" sz="2200" b="1" dirty="0"/>
              <a:t>in department 90”</a:t>
            </a:r>
            <a:endParaRPr lang="en-US" sz="2200" dirty="0"/>
          </a:p>
        </p:txBody>
      </p:sp>
      <p:pic>
        <p:nvPicPr>
          <p:cNvPr id="5123" name="Picture 3"/>
          <p:cNvPicPr>
            <a:picLocks noChangeAspect="1" noChangeArrowheads="1"/>
          </p:cNvPicPr>
          <p:nvPr/>
        </p:nvPicPr>
        <p:blipFill>
          <a:blip r:embed="rId3"/>
          <a:srcRect/>
          <a:stretch>
            <a:fillRect/>
          </a:stretch>
        </p:blipFill>
        <p:spPr bwMode="auto">
          <a:xfrm>
            <a:off x="609600" y="4867275"/>
            <a:ext cx="7848600" cy="1609725"/>
          </a:xfrm>
          <a:prstGeom prst="rect">
            <a:avLst/>
          </a:prstGeom>
          <a:noFill/>
          <a:ln w="9525">
            <a:noFill/>
            <a:miter lim="800000"/>
            <a:headEnd/>
            <a:tailEnd/>
          </a:ln>
          <a:effectLst/>
        </p:spPr>
      </p:pic>
      <p:sp>
        <p:nvSpPr>
          <p:cNvPr id="8" name="Right Arrow 7"/>
          <p:cNvSpPr/>
          <p:nvPr/>
        </p:nvSpPr>
        <p:spPr>
          <a:xfrm rot="2543764">
            <a:off x="5867400" y="4114800"/>
            <a:ext cx="914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563562"/>
          </a:xfrm>
        </p:spPr>
        <p:txBody>
          <a:bodyPr>
            <a:normAutofit fontScale="90000"/>
          </a:bodyPr>
          <a:lstStyle/>
          <a:p>
            <a:r>
              <a:rPr lang="en-US" b="1" dirty="0"/>
              <a:t>Limiting the Rows Selected</a:t>
            </a:r>
            <a:endParaRPr lang="en-US" dirty="0"/>
          </a:p>
        </p:txBody>
      </p:sp>
      <p:sp>
        <p:nvSpPr>
          <p:cNvPr id="3" name="Content Placeholder 2"/>
          <p:cNvSpPr>
            <a:spLocks noGrp="1"/>
          </p:cNvSpPr>
          <p:nvPr>
            <p:ph idx="1"/>
          </p:nvPr>
        </p:nvSpPr>
        <p:spPr>
          <a:xfrm>
            <a:off x="457200" y="808037"/>
            <a:ext cx="8229600" cy="5059363"/>
          </a:xfrm>
        </p:spPr>
        <p:txBody>
          <a:bodyPr>
            <a:normAutofit lnSpcReduction="10000"/>
          </a:bodyPr>
          <a:lstStyle/>
          <a:p>
            <a:pPr algn="just">
              <a:buNone/>
            </a:pPr>
            <a:r>
              <a:rPr lang="en-US" b="1" dirty="0"/>
              <a:t>Restrict the rows returned by using the WHERE clause.</a:t>
            </a:r>
          </a:p>
          <a:p>
            <a:pPr>
              <a:buNone/>
            </a:pPr>
            <a:endParaRPr lang="en-US" b="1" dirty="0"/>
          </a:p>
          <a:p>
            <a:pPr algn="just">
              <a:buNone/>
            </a:pPr>
            <a:r>
              <a:rPr lang="en-US" b="1" dirty="0">
                <a:latin typeface="Courier New" pitchFamily="49" charset="0"/>
                <a:cs typeface="Courier New" pitchFamily="49" charset="0"/>
              </a:rPr>
              <a:t>SELECT * FROM </a:t>
            </a:r>
            <a:r>
              <a:rPr lang="en-US" b="1" dirty="0" err="1">
                <a:latin typeface="Courier New" pitchFamily="49" charset="0"/>
                <a:cs typeface="Courier New" pitchFamily="49" charset="0"/>
              </a:rPr>
              <a:t>TableName</a:t>
            </a: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WHERE condition</a:t>
            </a:r>
          </a:p>
          <a:p>
            <a:pPr>
              <a:buNone/>
            </a:pPr>
            <a:endParaRPr lang="en-US" b="1" dirty="0"/>
          </a:p>
          <a:p>
            <a:pPr>
              <a:buNone/>
            </a:pPr>
            <a:r>
              <a:rPr lang="en-US" b="1" dirty="0"/>
              <a:t>The WHERE clause follows the FROM clause.</a:t>
            </a:r>
          </a:p>
          <a:p>
            <a:r>
              <a:rPr lang="en-US" b="1" dirty="0"/>
              <a:t>Ex- </a:t>
            </a:r>
            <a:r>
              <a:rPr lang="en-US" sz="2800" b="1" dirty="0">
                <a:latin typeface="Courier New" pitchFamily="49" charset="0"/>
                <a:cs typeface="Courier New" pitchFamily="49" charset="0"/>
              </a:rPr>
              <a:t>SELECT * FROM student </a:t>
            </a:r>
          </a:p>
          <a:p>
            <a:pPr>
              <a:buNone/>
            </a:pPr>
            <a:r>
              <a:rPr lang="en-US" sz="2800" b="1" dirty="0">
                <a:latin typeface="Courier New" pitchFamily="49" charset="0"/>
                <a:cs typeface="Courier New" pitchFamily="49" charset="0"/>
              </a:rPr>
              <a:t>     where branch = ‘MCA’;</a:t>
            </a:r>
            <a:endParaRPr lang="en-US" sz="2800" dirty="0">
              <a:latin typeface="Courier New" pitchFamily="49" charset="0"/>
              <a:cs typeface="Courier New"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a:t>Using the WHERE Clause</a:t>
            </a:r>
            <a:endParaRPr lang="en-US" dirty="0"/>
          </a:p>
        </p:txBody>
      </p:sp>
      <p:sp>
        <p:nvSpPr>
          <p:cNvPr id="3" name="Content Placeholder 2"/>
          <p:cNvSpPr>
            <a:spLocks noGrp="1"/>
          </p:cNvSpPr>
          <p:nvPr>
            <p:ph idx="1"/>
          </p:nvPr>
        </p:nvSpPr>
        <p:spPr>
          <a:xfrm>
            <a:off x="457200" y="914401"/>
            <a:ext cx="8229600" cy="3124200"/>
          </a:xfrm>
        </p:spPr>
        <p:txBody>
          <a:bodyPr>
            <a:normAutofit/>
          </a:bodyPr>
          <a:lstStyle/>
          <a:p>
            <a:pPr>
              <a:buNone/>
            </a:pPr>
            <a:r>
              <a:rPr lang="en-US" sz="2500" b="1" dirty="0">
                <a:latin typeface="Courier New" pitchFamily="49" charset="0"/>
                <a:cs typeface="Courier New" pitchFamily="49" charset="0"/>
              </a:rPr>
              <a:t>SELECT </a:t>
            </a:r>
            <a:r>
              <a:rPr lang="en-US" sz="2500" b="1" dirty="0" err="1">
                <a:latin typeface="Courier New" pitchFamily="49" charset="0"/>
                <a:cs typeface="Courier New" pitchFamily="49" charset="0"/>
              </a:rPr>
              <a:t>employee_id</a:t>
            </a:r>
            <a:r>
              <a:rPr lang="en-US" sz="2500" b="1" dirty="0">
                <a:latin typeface="Courier New" pitchFamily="49" charset="0"/>
                <a:cs typeface="Courier New" pitchFamily="49" charset="0"/>
              </a:rPr>
              <a:t>, last_name, </a:t>
            </a:r>
            <a:r>
              <a:rPr lang="en-US" sz="2500" b="1" dirty="0" err="1">
                <a:latin typeface="Courier New" pitchFamily="49" charset="0"/>
                <a:cs typeface="Courier New" pitchFamily="49" charset="0"/>
              </a:rPr>
              <a:t>job_id</a:t>
            </a:r>
            <a:r>
              <a:rPr lang="en-US" sz="2500" b="1" dirty="0">
                <a:latin typeface="Courier New" pitchFamily="49" charset="0"/>
                <a:cs typeface="Courier New" pitchFamily="49" charset="0"/>
              </a:rPr>
              <a:t>, department_id FROM employees</a:t>
            </a:r>
          </a:p>
          <a:p>
            <a:pPr>
              <a:buNone/>
            </a:pPr>
            <a:r>
              <a:rPr lang="en-US" sz="2500" b="1" dirty="0">
                <a:latin typeface="Courier New" pitchFamily="49" charset="0"/>
                <a:cs typeface="Courier New" pitchFamily="49" charset="0"/>
              </a:rPr>
              <a:t>WHERE department_id = 90 ;</a:t>
            </a:r>
          </a:p>
          <a:p>
            <a:pPr>
              <a:buNone/>
            </a:pPr>
            <a:r>
              <a:rPr lang="en-US" sz="2500" b="1" dirty="0"/>
              <a:t>			Or</a:t>
            </a:r>
          </a:p>
          <a:p>
            <a:pPr>
              <a:buNone/>
            </a:pPr>
            <a:r>
              <a:rPr lang="en-US" sz="2800" b="1" dirty="0">
                <a:latin typeface="Courier New" pitchFamily="49" charset="0"/>
                <a:cs typeface="Courier New" pitchFamily="49" charset="0"/>
              </a:rPr>
              <a:t>SELECT * FROM employees</a:t>
            </a:r>
          </a:p>
          <a:p>
            <a:pPr>
              <a:buNone/>
            </a:pPr>
            <a:r>
              <a:rPr lang="en-US" sz="2800" b="1" dirty="0">
                <a:latin typeface="Courier New" pitchFamily="49" charset="0"/>
                <a:cs typeface="Courier New" pitchFamily="49" charset="0"/>
              </a:rPr>
              <a:t>WHERE department_id = 90 ;</a:t>
            </a:r>
            <a:endParaRPr lang="en-US" sz="2500" dirty="0">
              <a:latin typeface="Courier New" pitchFamily="49" charset="0"/>
              <a:cs typeface="Courier New" pitchFamily="49" charset="0"/>
            </a:endParaRPr>
          </a:p>
        </p:txBody>
      </p:sp>
      <p:pic>
        <p:nvPicPr>
          <p:cNvPr id="6146" name="Picture 2"/>
          <p:cNvPicPr>
            <a:picLocks noChangeAspect="1" noChangeArrowheads="1"/>
          </p:cNvPicPr>
          <p:nvPr/>
        </p:nvPicPr>
        <p:blipFill>
          <a:blip r:embed="rId2"/>
          <a:srcRect/>
          <a:stretch>
            <a:fillRect/>
          </a:stretch>
        </p:blipFill>
        <p:spPr bwMode="auto">
          <a:xfrm>
            <a:off x="381000" y="3819525"/>
            <a:ext cx="8305800" cy="25050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86400"/>
          </a:xfrm>
        </p:spPr>
        <p:txBody>
          <a:bodyPr>
            <a:normAutofit/>
          </a:bodyPr>
          <a:lstStyle/>
          <a:p>
            <a:pPr>
              <a:buClr>
                <a:srgbClr val="C00000"/>
              </a:buClr>
            </a:pPr>
            <a:r>
              <a:rPr lang="en-US" sz="3800" b="1" dirty="0">
                <a:solidFill>
                  <a:srgbClr val="FF0000"/>
                </a:solidFill>
              </a:rPr>
              <a:t>DML (Data Manipulation Language)</a:t>
            </a:r>
          </a:p>
          <a:p>
            <a:pPr lvl="1" algn="just">
              <a:buFont typeface="Arial" pitchFamily="34" charset="0"/>
              <a:buChar char="•"/>
            </a:pPr>
            <a:r>
              <a:rPr lang="en-US" sz="3500" b="1" dirty="0"/>
              <a:t>Insert - </a:t>
            </a:r>
            <a:r>
              <a:rPr lang="en-IN" sz="3500" dirty="0"/>
              <a:t>Creates a record.</a:t>
            </a:r>
            <a:endParaRPr lang="en-US" sz="3500" dirty="0"/>
          </a:p>
          <a:p>
            <a:pPr lvl="1" algn="just">
              <a:buFont typeface="Arial" pitchFamily="34" charset="0"/>
              <a:buChar char="•"/>
            </a:pPr>
            <a:r>
              <a:rPr lang="en-US" sz="3500" b="1" dirty="0"/>
              <a:t>Update -</a:t>
            </a:r>
            <a:r>
              <a:rPr lang="en-US" sz="3500" dirty="0"/>
              <a:t> </a:t>
            </a:r>
            <a:r>
              <a:rPr lang="en-IN" sz="3500" dirty="0"/>
              <a:t>Modifies records.</a:t>
            </a:r>
            <a:endParaRPr lang="en-US" sz="3500" dirty="0"/>
          </a:p>
          <a:p>
            <a:pPr lvl="1" algn="just">
              <a:buFont typeface="Arial" pitchFamily="34" charset="0"/>
              <a:buChar char="•"/>
            </a:pPr>
            <a:r>
              <a:rPr lang="en-US" sz="3500" b="1" dirty="0"/>
              <a:t>Delete -</a:t>
            </a:r>
            <a:r>
              <a:rPr lang="en-US" sz="3500" dirty="0"/>
              <a:t> </a:t>
            </a:r>
            <a:r>
              <a:rPr lang="en-IN" sz="3500" dirty="0"/>
              <a:t>Deletes records.</a:t>
            </a:r>
            <a:endParaRPr lang="en-US" sz="3500" dirty="0"/>
          </a:p>
          <a:p>
            <a:pPr lvl="1" algn="just">
              <a:buFont typeface="Arial" pitchFamily="34" charset="0"/>
              <a:buChar char="•"/>
            </a:pPr>
            <a:r>
              <a:rPr lang="en-US" sz="3500" b="1" dirty="0"/>
              <a:t>Select - </a:t>
            </a:r>
            <a:r>
              <a:rPr lang="en-IN" sz="3500" dirty="0"/>
              <a:t>Retrieves certain records from one or more tables.</a:t>
            </a:r>
            <a:endParaRPr lang="en-US" sz="3500" dirty="0"/>
          </a:p>
          <a:p>
            <a:pPr>
              <a:buNone/>
            </a:pPr>
            <a:endParaRPr lang="en-US" dirty="0"/>
          </a:p>
        </p:txBody>
      </p:sp>
      <p:sp>
        <p:nvSpPr>
          <p:cNvPr id="4" name="Title 1"/>
          <p:cNvSpPr>
            <a:spLocks noGrp="1"/>
          </p:cNvSpPr>
          <p:nvPr>
            <p:ph type="title"/>
          </p:nvPr>
        </p:nvSpPr>
        <p:spPr>
          <a:xfrm>
            <a:off x="457200" y="274638"/>
            <a:ext cx="8229600" cy="715962"/>
          </a:xfrm>
        </p:spPr>
        <p:txBody>
          <a:bodyPr>
            <a:normAutofit fontScale="90000"/>
          </a:bodyPr>
          <a:lstStyle/>
          <a:p>
            <a:r>
              <a:rPr lang="en-US" b="1" dirty="0"/>
              <a:t>SQL Statements</a:t>
            </a:r>
            <a:endParaRPr lang="en-IN"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a:t>Character Strings and Dates</a:t>
            </a:r>
            <a:endParaRPr lang="en-US" dirty="0"/>
          </a:p>
        </p:txBody>
      </p:sp>
      <p:sp>
        <p:nvSpPr>
          <p:cNvPr id="3" name="Content Placeholder 2"/>
          <p:cNvSpPr>
            <a:spLocks noGrp="1"/>
          </p:cNvSpPr>
          <p:nvPr>
            <p:ph idx="1"/>
          </p:nvPr>
        </p:nvSpPr>
        <p:spPr>
          <a:xfrm>
            <a:off x="457200" y="1189037"/>
            <a:ext cx="8229600" cy="4525963"/>
          </a:xfrm>
        </p:spPr>
        <p:txBody>
          <a:bodyPr>
            <a:normAutofit/>
          </a:bodyPr>
          <a:lstStyle/>
          <a:p>
            <a:pPr algn="just"/>
            <a:r>
              <a:rPr lang="en-US" dirty="0"/>
              <a:t>Character strings and date values are enclosed in single quotation marks.</a:t>
            </a:r>
          </a:p>
          <a:p>
            <a:pPr algn="just"/>
            <a:r>
              <a:rPr lang="en-US" dirty="0"/>
              <a:t> Character values are case sensitive, and date values are format sensitive.</a:t>
            </a:r>
          </a:p>
          <a:p>
            <a:r>
              <a:rPr lang="en-US" dirty="0"/>
              <a:t>The default date format is DD-MON-YY.</a:t>
            </a:r>
          </a:p>
          <a:p>
            <a:pPr>
              <a:buNone/>
            </a:pPr>
            <a:r>
              <a:rPr lang="en-US" b="1" dirty="0"/>
              <a:t>Ex -</a:t>
            </a:r>
            <a:r>
              <a:rPr lang="en-US" b="1" dirty="0">
                <a:latin typeface="Courier New" pitchFamily="49" charset="0"/>
                <a:cs typeface="Courier New" pitchFamily="49" charset="0"/>
              </a:rPr>
              <a:t>SELECT *</a:t>
            </a:r>
          </a:p>
          <a:p>
            <a:pPr>
              <a:buNone/>
            </a:pPr>
            <a:r>
              <a:rPr lang="en-US" b="1" dirty="0">
                <a:latin typeface="Courier New" pitchFamily="49" charset="0"/>
                <a:cs typeface="Courier New" pitchFamily="49" charset="0"/>
              </a:rPr>
              <a:t>   FROM student</a:t>
            </a:r>
          </a:p>
          <a:p>
            <a:pPr>
              <a:buNone/>
            </a:pPr>
            <a:r>
              <a:rPr lang="en-US" b="1" dirty="0">
                <a:latin typeface="Courier New" pitchFamily="49" charset="0"/>
                <a:cs typeface="Courier New" pitchFamily="49" charset="0"/>
              </a:rPr>
              <a:t>   WHERE </a:t>
            </a:r>
            <a:r>
              <a:rPr lang="en-US" b="1" dirty="0" err="1">
                <a:latin typeface="Courier New" pitchFamily="49" charset="0"/>
                <a:cs typeface="Courier New" pitchFamily="49" charset="0"/>
              </a:rPr>
              <a:t>First_Name</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Rajat</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b="1" dirty="0"/>
              <a:t>Comparison Conditions / Relational Operators</a:t>
            </a:r>
            <a:endParaRPr lang="en-US" sz="3200" dirty="0"/>
          </a:p>
        </p:txBody>
      </p:sp>
      <p:pic>
        <p:nvPicPr>
          <p:cNvPr id="7170" name="Picture 2"/>
          <p:cNvPicPr>
            <a:picLocks noChangeAspect="1" noChangeArrowheads="1"/>
          </p:cNvPicPr>
          <p:nvPr/>
        </p:nvPicPr>
        <p:blipFill>
          <a:blip r:embed="rId2"/>
          <a:srcRect/>
          <a:stretch>
            <a:fillRect/>
          </a:stretch>
        </p:blipFill>
        <p:spPr bwMode="auto">
          <a:xfrm>
            <a:off x="1752600" y="1447800"/>
            <a:ext cx="5638800" cy="4648199"/>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Comparison Conditions</a:t>
            </a:r>
            <a:endParaRPr lang="en-US" dirty="0"/>
          </a:p>
        </p:txBody>
      </p:sp>
      <p:sp>
        <p:nvSpPr>
          <p:cNvPr id="3" name="Content Placeholder 2"/>
          <p:cNvSpPr>
            <a:spLocks noGrp="1"/>
          </p:cNvSpPr>
          <p:nvPr>
            <p:ph idx="1"/>
          </p:nvPr>
        </p:nvSpPr>
        <p:spPr/>
        <p:txBody>
          <a:bodyPr/>
          <a:lstStyle/>
          <a:p>
            <a:pPr>
              <a:buNone/>
            </a:pPr>
            <a:r>
              <a:rPr lang="en-US" b="1" dirty="0">
                <a:latin typeface="Courier New" pitchFamily="49" charset="0"/>
                <a:cs typeface="Courier New" pitchFamily="49" charset="0"/>
              </a:rPr>
              <a:t>SELECT last_name, salary</a:t>
            </a:r>
          </a:p>
          <a:p>
            <a:pPr>
              <a:buNone/>
            </a:pPr>
            <a:r>
              <a:rPr lang="en-US" b="1" dirty="0">
                <a:latin typeface="Courier New" pitchFamily="49" charset="0"/>
                <a:cs typeface="Courier New" pitchFamily="49" charset="0"/>
              </a:rPr>
              <a:t>FROM employees</a:t>
            </a:r>
          </a:p>
          <a:p>
            <a:pPr>
              <a:buNone/>
            </a:pPr>
            <a:r>
              <a:rPr lang="en-US" b="1" dirty="0">
                <a:latin typeface="Courier New" pitchFamily="49" charset="0"/>
                <a:cs typeface="Courier New" pitchFamily="49" charset="0"/>
              </a:rPr>
              <a:t>WHERE salary &lt;= 3000;</a:t>
            </a:r>
            <a:endParaRPr lang="en-US" dirty="0">
              <a:latin typeface="Courier New" pitchFamily="49" charset="0"/>
              <a:cs typeface="Courier New"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Other Comparison Conditions</a:t>
            </a:r>
            <a:endParaRPr lang="en-US" dirty="0"/>
          </a:p>
        </p:txBody>
      </p:sp>
      <p:pic>
        <p:nvPicPr>
          <p:cNvPr id="8194" name="Picture 2"/>
          <p:cNvPicPr>
            <a:picLocks noChangeAspect="1" noChangeArrowheads="1"/>
          </p:cNvPicPr>
          <p:nvPr/>
        </p:nvPicPr>
        <p:blipFill>
          <a:blip r:embed="rId2"/>
          <a:srcRect/>
          <a:stretch>
            <a:fillRect/>
          </a:stretch>
        </p:blipFill>
        <p:spPr bwMode="auto">
          <a:xfrm>
            <a:off x="762000" y="1752600"/>
            <a:ext cx="7608836" cy="4191000"/>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a:t>Using the BETWEEN Condition</a:t>
            </a:r>
            <a:endParaRPr lang="en-US" dirty="0"/>
          </a:p>
        </p:txBody>
      </p:sp>
      <p:sp>
        <p:nvSpPr>
          <p:cNvPr id="3" name="Content Placeholder 2"/>
          <p:cNvSpPr>
            <a:spLocks noGrp="1"/>
          </p:cNvSpPr>
          <p:nvPr>
            <p:ph idx="1"/>
          </p:nvPr>
        </p:nvSpPr>
        <p:spPr>
          <a:xfrm>
            <a:off x="457200" y="838200"/>
            <a:ext cx="8229600" cy="5105400"/>
          </a:xfrm>
        </p:spPr>
        <p:txBody>
          <a:bodyPr>
            <a:normAutofit fontScale="85000" lnSpcReduction="10000"/>
          </a:bodyPr>
          <a:lstStyle/>
          <a:p>
            <a:pPr algn="just">
              <a:buNone/>
            </a:pPr>
            <a:r>
              <a:rPr lang="en-US" dirty="0"/>
              <a:t>Use the BETWEEN condition to display rows based on a range of values.</a:t>
            </a:r>
          </a:p>
          <a:p>
            <a:pPr algn="just">
              <a:buNone/>
            </a:pPr>
            <a:endParaRPr lang="en-US" b="1" dirty="0"/>
          </a:p>
          <a:p>
            <a:pPr>
              <a:buNone/>
            </a:pPr>
            <a:r>
              <a:rPr lang="en-US" sz="2900" b="1" dirty="0">
                <a:latin typeface="Courier New" pitchFamily="49" charset="0"/>
                <a:cs typeface="Courier New" pitchFamily="49" charset="0"/>
              </a:rPr>
              <a:t>SELECT last_name, salary FROM employees</a:t>
            </a:r>
          </a:p>
          <a:p>
            <a:pPr>
              <a:buNone/>
            </a:pPr>
            <a:r>
              <a:rPr lang="en-US" sz="2900" b="1" dirty="0">
                <a:latin typeface="Courier New" pitchFamily="49" charset="0"/>
                <a:cs typeface="Courier New" pitchFamily="49" charset="0"/>
              </a:rPr>
              <a:t>WHERE salary BETWEEN 2500 AND 3500;</a:t>
            </a:r>
          </a:p>
          <a:p>
            <a:pPr>
              <a:buNone/>
            </a:pPr>
            <a:endParaRPr lang="en-US" b="1" dirty="0"/>
          </a:p>
          <a:p>
            <a:pPr>
              <a:buNone/>
            </a:pPr>
            <a:endParaRPr lang="en-US" b="1" dirty="0"/>
          </a:p>
          <a:p>
            <a:pPr>
              <a:buNone/>
            </a:pPr>
            <a:endParaRPr lang="en-US" b="1" dirty="0"/>
          </a:p>
          <a:p>
            <a:pPr algn="just">
              <a:buNone/>
            </a:pPr>
            <a:r>
              <a:rPr lang="en-US" b="1" dirty="0"/>
              <a:t>The BETWEEN operator allows the selection of rows that contain values within a specified lower and upper limit. The range coded after the word BETWEEN is inclusive.</a:t>
            </a:r>
            <a:endParaRPr lang="en-US" dirty="0"/>
          </a:p>
        </p:txBody>
      </p:sp>
      <p:pic>
        <p:nvPicPr>
          <p:cNvPr id="9219" name="Picture 3"/>
          <p:cNvPicPr>
            <a:picLocks noChangeAspect="1" noChangeArrowheads="1"/>
          </p:cNvPicPr>
          <p:nvPr/>
        </p:nvPicPr>
        <p:blipFill>
          <a:blip r:embed="rId2"/>
          <a:srcRect/>
          <a:stretch>
            <a:fillRect/>
          </a:stretch>
        </p:blipFill>
        <p:spPr bwMode="auto">
          <a:xfrm>
            <a:off x="4724400" y="2895600"/>
            <a:ext cx="228600" cy="361950"/>
          </a:xfrm>
          <a:prstGeom prst="rect">
            <a:avLst/>
          </a:prstGeom>
          <a:noFill/>
          <a:ln w="9525">
            <a:noFill/>
            <a:miter lim="800000"/>
            <a:headEnd/>
            <a:tailEnd/>
          </a:ln>
          <a:effectLst/>
        </p:spPr>
      </p:pic>
      <p:pic>
        <p:nvPicPr>
          <p:cNvPr id="9220" name="Picture 4"/>
          <p:cNvPicPr>
            <a:picLocks noChangeAspect="1" noChangeArrowheads="1"/>
          </p:cNvPicPr>
          <p:nvPr/>
        </p:nvPicPr>
        <p:blipFill>
          <a:blip r:embed="rId2"/>
          <a:srcRect/>
          <a:stretch>
            <a:fillRect/>
          </a:stretch>
        </p:blipFill>
        <p:spPr bwMode="auto">
          <a:xfrm>
            <a:off x="6553200" y="2895600"/>
            <a:ext cx="228600" cy="361950"/>
          </a:xfrm>
          <a:prstGeom prst="rect">
            <a:avLst/>
          </a:prstGeom>
          <a:noFill/>
          <a:ln w="9525">
            <a:noFill/>
            <a:miter lim="800000"/>
            <a:headEnd/>
            <a:tailEnd/>
          </a:ln>
          <a:effectLst/>
        </p:spPr>
      </p:pic>
      <p:sp>
        <p:nvSpPr>
          <p:cNvPr id="7" name="TextBox 6"/>
          <p:cNvSpPr txBox="1"/>
          <p:nvPr/>
        </p:nvSpPr>
        <p:spPr>
          <a:xfrm>
            <a:off x="4114800" y="3257550"/>
            <a:ext cx="1447800" cy="400110"/>
          </a:xfrm>
          <a:prstGeom prst="rect">
            <a:avLst/>
          </a:prstGeom>
          <a:noFill/>
        </p:spPr>
        <p:txBody>
          <a:bodyPr wrap="square" rtlCol="0">
            <a:spAutoFit/>
          </a:bodyPr>
          <a:lstStyle/>
          <a:p>
            <a:r>
              <a:rPr lang="en-US" sz="2000" b="1" dirty="0"/>
              <a:t>Lower Limit</a:t>
            </a:r>
          </a:p>
        </p:txBody>
      </p:sp>
      <p:sp>
        <p:nvSpPr>
          <p:cNvPr id="8" name="TextBox 7"/>
          <p:cNvSpPr txBox="1"/>
          <p:nvPr/>
        </p:nvSpPr>
        <p:spPr>
          <a:xfrm>
            <a:off x="5943600" y="3257550"/>
            <a:ext cx="1447800" cy="400110"/>
          </a:xfrm>
          <a:prstGeom prst="rect">
            <a:avLst/>
          </a:prstGeom>
          <a:noFill/>
        </p:spPr>
        <p:txBody>
          <a:bodyPr wrap="square" rtlCol="0">
            <a:spAutoFit/>
          </a:bodyPr>
          <a:lstStyle/>
          <a:p>
            <a:r>
              <a:rPr lang="en-US" sz="2000" b="1" dirty="0"/>
              <a:t>Upper Limit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Using the IN Condition</a:t>
            </a:r>
            <a:endParaRPr lang="en-US" dirty="0"/>
          </a:p>
        </p:txBody>
      </p:sp>
      <p:sp>
        <p:nvSpPr>
          <p:cNvPr id="3" name="Content Placeholder 2"/>
          <p:cNvSpPr>
            <a:spLocks noGrp="1"/>
          </p:cNvSpPr>
          <p:nvPr>
            <p:ph idx="1"/>
          </p:nvPr>
        </p:nvSpPr>
        <p:spPr/>
        <p:txBody>
          <a:bodyPr>
            <a:normAutofit/>
          </a:bodyPr>
          <a:lstStyle/>
          <a:p>
            <a:pPr algn="just">
              <a:buNone/>
            </a:pPr>
            <a:r>
              <a:rPr lang="en-US" dirty="0"/>
              <a:t>Use the IN membership condition to test for values in a list.</a:t>
            </a:r>
          </a:p>
          <a:p>
            <a:pPr>
              <a:buNone/>
            </a:pPr>
            <a:endParaRPr lang="en-US" b="1" dirty="0"/>
          </a:p>
          <a:p>
            <a:pPr>
              <a:buNone/>
            </a:pPr>
            <a:r>
              <a:rPr lang="en-US" sz="2800" b="1" dirty="0">
                <a:latin typeface="Courier New" pitchFamily="49" charset="0"/>
                <a:cs typeface="Courier New" pitchFamily="49" charset="0"/>
              </a:rPr>
              <a:t>SELECT Roll, Name </a:t>
            </a:r>
          </a:p>
          <a:p>
            <a:pPr>
              <a:buNone/>
            </a:pPr>
            <a:r>
              <a:rPr lang="en-US" sz="2800" b="1" dirty="0">
                <a:latin typeface="Courier New" pitchFamily="49" charset="0"/>
                <a:cs typeface="Courier New" pitchFamily="49" charset="0"/>
              </a:rPr>
              <a:t>FROM student</a:t>
            </a:r>
          </a:p>
          <a:p>
            <a:pPr>
              <a:buNone/>
            </a:pPr>
            <a:r>
              <a:rPr lang="en-US" sz="2800" b="1" dirty="0">
                <a:latin typeface="Courier New" pitchFamily="49" charset="0"/>
                <a:cs typeface="Courier New" pitchFamily="49" charset="0"/>
              </a:rPr>
              <a:t>WHERE branch IN (‘MCA’,’CS’);</a:t>
            </a:r>
          </a:p>
          <a:p>
            <a:endParaRPr lang="en-US" dirty="0">
              <a:latin typeface="Courier New" pitchFamily="49" charset="0"/>
              <a:cs typeface="Courier New"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Using the LIKE Condition</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r>
              <a:rPr lang="en-US" b="1" dirty="0"/>
              <a:t>Use the LIKE condition to perform wildcard searches of valid search string values.</a:t>
            </a:r>
          </a:p>
          <a:p>
            <a:pPr algn="just"/>
            <a:r>
              <a:rPr lang="en-US" b="1" dirty="0"/>
              <a:t>Search conditions can contain either literal characters or numbers:</a:t>
            </a:r>
          </a:p>
          <a:p>
            <a:pPr lvl="2"/>
            <a:r>
              <a:rPr lang="en-US" b="1" dirty="0"/>
              <a:t>% denotes zero or many characters.</a:t>
            </a:r>
          </a:p>
          <a:p>
            <a:pPr lvl="2"/>
            <a:r>
              <a:rPr lang="en-US" b="1" dirty="0"/>
              <a:t>_ denotes one character.</a:t>
            </a:r>
          </a:p>
          <a:p>
            <a:pPr lvl="2"/>
            <a:endParaRPr lang="en-US" b="1" dirty="0"/>
          </a:p>
          <a:p>
            <a:pPr>
              <a:buNone/>
            </a:pPr>
            <a:r>
              <a:rPr lang="en-US" b="1" dirty="0">
                <a:latin typeface="Courier New" pitchFamily="49" charset="0"/>
                <a:cs typeface="Courier New" pitchFamily="49" charset="0"/>
              </a:rPr>
              <a:t>Ex - </a:t>
            </a:r>
            <a:r>
              <a:rPr lang="en-US" sz="2800" b="1" dirty="0">
                <a:latin typeface="Courier New" pitchFamily="49" charset="0"/>
                <a:cs typeface="Courier New" pitchFamily="49" charset="0"/>
              </a:rPr>
              <a:t>SELECT Name</a:t>
            </a:r>
          </a:p>
          <a:p>
            <a:pPr>
              <a:buNone/>
            </a:pPr>
            <a:r>
              <a:rPr lang="en-US" sz="2800" b="1" dirty="0">
                <a:latin typeface="Courier New" pitchFamily="49" charset="0"/>
                <a:cs typeface="Courier New" pitchFamily="49" charset="0"/>
              </a:rPr>
              <a:t>     FROM student</a:t>
            </a:r>
          </a:p>
          <a:p>
            <a:pPr>
              <a:buNone/>
            </a:pPr>
            <a:r>
              <a:rPr lang="en-US" sz="2800" b="1" dirty="0">
                <a:latin typeface="Courier New" pitchFamily="49" charset="0"/>
                <a:cs typeface="Courier New" pitchFamily="49" charset="0"/>
              </a:rPr>
              <a:t>     WHERE Name LIKE ‘R%';</a:t>
            </a:r>
          </a:p>
          <a:p>
            <a:pPr>
              <a:buNone/>
            </a:pP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62EDE61-8EA8-45A7-A2AA-850F132C1344}"/>
              </a:ext>
            </a:extLst>
          </p:cNvPr>
          <p:cNvGraphicFramePr>
            <a:graphicFrameLocks noGrp="1"/>
          </p:cNvGraphicFramePr>
          <p:nvPr>
            <p:extLst>
              <p:ext uri="{D42A27DB-BD31-4B8C-83A1-F6EECF244321}">
                <p14:modId xmlns:p14="http://schemas.microsoft.com/office/powerpoint/2010/main" val="3706180264"/>
              </p:ext>
            </p:extLst>
          </p:nvPr>
        </p:nvGraphicFramePr>
        <p:xfrm>
          <a:off x="1524000" y="574098"/>
          <a:ext cx="6096000" cy="3367953"/>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212690673"/>
                    </a:ext>
                  </a:extLst>
                </a:gridCol>
                <a:gridCol w="2032000">
                  <a:extLst>
                    <a:ext uri="{9D8B030D-6E8A-4147-A177-3AD203B41FA5}">
                      <a16:colId xmlns:a16="http://schemas.microsoft.com/office/drawing/2014/main" val="2955969724"/>
                    </a:ext>
                  </a:extLst>
                </a:gridCol>
                <a:gridCol w="2032000">
                  <a:extLst>
                    <a:ext uri="{9D8B030D-6E8A-4147-A177-3AD203B41FA5}">
                      <a16:colId xmlns:a16="http://schemas.microsoft.com/office/drawing/2014/main" val="4081439956"/>
                    </a:ext>
                  </a:extLst>
                </a:gridCol>
              </a:tblGrid>
              <a:tr h="374217">
                <a:tc>
                  <a:txBody>
                    <a:bodyPr/>
                    <a:lstStyle/>
                    <a:p>
                      <a:r>
                        <a:rPr lang="en-IN" dirty="0"/>
                        <a:t>Roll</a:t>
                      </a:r>
                    </a:p>
                  </a:txBody>
                  <a:tcPr/>
                </a:tc>
                <a:tc>
                  <a:txBody>
                    <a:bodyPr/>
                    <a:lstStyle/>
                    <a:p>
                      <a:r>
                        <a:rPr lang="en-IN" dirty="0"/>
                        <a:t>Name</a:t>
                      </a:r>
                    </a:p>
                  </a:txBody>
                  <a:tcPr/>
                </a:tc>
                <a:tc>
                  <a:txBody>
                    <a:bodyPr/>
                    <a:lstStyle/>
                    <a:p>
                      <a:r>
                        <a:rPr lang="en-IN" dirty="0"/>
                        <a:t>Branch</a:t>
                      </a:r>
                    </a:p>
                  </a:txBody>
                  <a:tcPr/>
                </a:tc>
                <a:extLst>
                  <a:ext uri="{0D108BD9-81ED-4DB2-BD59-A6C34878D82A}">
                    <a16:rowId xmlns:a16="http://schemas.microsoft.com/office/drawing/2014/main" val="3208233769"/>
                  </a:ext>
                </a:extLst>
              </a:tr>
              <a:tr h="374217">
                <a:tc>
                  <a:txBody>
                    <a:bodyPr/>
                    <a:lstStyle/>
                    <a:p>
                      <a:r>
                        <a:rPr lang="en-IN" dirty="0"/>
                        <a:t>1</a:t>
                      </a:r>
                    </a:p>
                  </a:txBody>
                  <a:tcPr/>
                </a:tc>
                <a:tc>
                  <a:txBody>
                    <a:bodyPr/>
                    <a:lstStyle/>
                    <a:p>
                      <a:r>
                        <a:rPr lang="en-IN" dirty="0"/>
                        <a:t>Rohan</a:t>
                      </a:r>
                    </a:p>
                  </a:txBody>
                  <a:tcPr/>
                </a:tc>
                <a:tc>
                  <a:txBody>
                    <a:bodyPr/>
                    <a:lstStyle/>
                    <a:p>
                      <a:r>
                        <a:rPr lang="en-IN" dirty="0"/>
                        <a:t>MCA</a:t>
                      </a:r>
                    </a:p>
                  </a:txBody>
                  <a:tcPr/>
                </a:tc>
                <a:extLst>
                  <a:ext uri="{0D108BD9-81ED-4DB2-BD59-A6C34878D82A}">
                    <a16:rowId xmlns:a16="http://schemas.microsoft.com/office/drawing/2014/main" val="1125121627"/>
                  </a:ext>
                </a:extLst>
              </a:tr>
              <a:tr h="374217">
                <a:tc>
                  <a:txBody>
                    <a:bodyPr/>
                    <a:lstStyle/>
                    <a:p>
                      <a:r>
                        <a:rPr lang="en-IN" dirty="0"/>
                        <a:t>2</a:t>
                      </a:r>
                    </a:p>
                  </a:txBody>
                  <a:tcPr/>
                </a:tc>
                <a:tc>
                  <a:txBody>
                    <a:bodyPr/>
                    <a:lstStyle/>
                    <a:p>
                      <a:r>
                        <a:rPr lang="en-IN" dirty="0"/>
                        <a:t>Aman </a:t>
                      </a:r>
                    </a:p>
                  </a:txBody>
                  <a:tcPr/>
                </a:tc>
                <a:tc>
                  <a:txBody>
                    <a:bodyPr/>
                    <a:lstStyle/>
                    <a:p>
                      <a:r>
                        <a:rPr lang="en-IN" dirty="0"/>
                        <a:t>CS</a:t>
                      </a:r>
                    </a:p>
                  </a:txBody>
                  <a:tcPr/>
                </a:tc>
                <a:extLst>
                  <a:ext uri="{0D108BD9-81ED-4DB2-BD59-A6C34878D82A}">
                    <a16:rowId xmlns:a16="http://schemas.microsoft.com/office/drawing/2014/main" val="4218995817"/>
                  </a:ext>
                </a:extLst>
              </a:tr>
              <a:tr h="374217">
                <a:tc>
                  <a:txBody>
                    <a:bodyPr/>
                    <a:lstStyle/>
                    <a:p>
                      <a:r>
                        <a:rPr lang="en-IN" dirty="0"/>
                        <a:t>3</a:t>
                      </a:r>
                    </a:p>
                  </a:txBody>
                  <a:tcPr/>
                </a:tc>
                <a:tc>
                  <a:txBody>
                    <a:bodyPr/>
                    <a:lstStyle/>
                    <a:p>
                      <a:r>
                        <a:rPr lang="en-IN" dirty="0"/>
                        <a:t>Aman </a:t>
                      </a:r>
                    </a:p>
                  </a:txBody>
                  <a:tcPr/>
                </a:tc>
                <a:tc>
                  <a:txBody>
                    <a:bodyPr/>
                    <a:lstStyle/>
                    <a:p>
                      <a:r>
                        <a:rPr lang="en-IN" dirty="0"/>
                        <a:t>MCA</a:t>
                      </a:r>
                    </a:p>
                  </a:txBody>
                  <a:tcPr/>
                </a:tc>
                <a:extLst>
                  <a:ext uri="{0D108BD9-81ED-4DB2-BD59-A6C34878D82A}">
                    <a16:rowId xmlns:a16="http://schemas.microsoft.com/office/drawing/2014/main" val="462193910"/>
                  </a:ext>
                </a:extLst>
              </a:tr>
              <a:tr h="374217">
                <a:tc>
                  <a:txBody>
                    <a:bodyPr/>
                    <a:lstStyle/>
                    <a:p>
                      <a:r>
                        <a:rPr lang="en-IN" dirty="0"/>
                        <a:t>4</a:t>
                      </a:r>
                    </a:p>
                  </a:txBody>
                  <a:tcPr/>
                </a:tc>
                <a:tc>
                  <a:txBody>
                    <a:bodyPr/>
                    <a:lstStyle/>
                    <a:p>
                      <a:r>
                        <a:rPr lang="en-IN" dirty="0"/>
                        <a:t>Yash</a:t>
                      </a:r>
                    </a:p>
                  </a:txBody>
                  <a:tcPr/>
                </a:tc>
                <a:tc>
                  <a:txBody>
                    <a:bodyPr/>
                    <a:lstStyle/>
                    <a:p>
                      <a:r>
                        <a:rPr lang="en-IN" dirty="0"/>
                        <a:t>MCA</a:t>
                      </a:r>
                    </a:p>
                  </a:txBody>
                  <a:tcPr/>
                </a:tc>
                <a:extLst>
                  <a:ext uri="{0D108BD9-81ED-4DB2-BD59-A6C34878D82A}">
                    <a16:rowId xmlns:a16="http://schemas.microsoft.com/office/drawing/2014/main" val="890952928"/>
                  </a:ext>
                </a:extLst>
              </a:tr>
              <a:tr h="374217">
                <a:tc>
                  <a:txBody>
                    <a:bodyPr/>
                    <a:lstStyle/>
                    <a:p>
                      <a:r>
                        <a:rPr lang="en-IN" dirty="0"/>
                        <a:t>5</a:t>
                      </a:r>
                    </a:p>
                  </a:txBody>
                  <a:tcPr/>
                </a:tc>
                <a:tc>
                  <a:txBody>
                    <a:bodyPr/>
                    <a:lstStyle/>
                    <a:p>
                      <a:r>
                        <a:rPr lang="en-IN" dirty="0"/>
                        <a:t>Ayushi</a:t>
                      </a:r>
                    </a:p>
                  </a:txBody>
                  <a:tcPr/>
                </a:tc>
                <a:tc>
                  <a:txBody>
                    <a:bodyPr/>
                    <a:lstStyle/>
                    <a:p>
                      <a:r>
                        <a:rPr lang="en-IN" dirty="0"/>
                        <a:t>MCA</a:t>
                      </a:r>
                    </a:p>
                  </a:txBody>
                  <a:tcPr/>
                </a:tc>
                <a:extLst>
                  <a:ext uri="{0D108BD9-81ED-4DB2-BD59-A6C34878D82A}">
                    <a16:rowId xmlns:a16="http://schemas.microsoft.com/office/drawing/2014/main" val="946243534"/>
                  </a:ext>
                </a:extLst>
              </a:tr>
              <a:tr h="374217">
                <a:tc>
                  <a:txBody>
                    <a:bodyPr/>
                    <a:lstStyle/>
                    <a:p>
                      <a:r>
                        <a:rPr lang="en-IN" dirty="0"/>
                        <a:t>6</a:t>
                      </a:r>
                    </a:p>
                  </a:txBody>
                  <a:tcPr/>
                </a:tc>
                <a:tc>
                  <a:txBody>
                    <a:bodyPr/>
                    <a:lstStyle/>
                    <a:p>
                      <a:r>
                        <a:rPr lang="en-IN" dirty="0"/>
                        <a:t>Robin</a:t>
                      </a:r>
                    </a:p>
                  </a:txBody>
                  <a:tcPr/>
                </a:tc>
                <a:tc>
                  <a:txBody>
                    <a:bodyPr/>
                    <a:lstStyle/>
                    <a:p>
                      <a:r>
                        <a:rPr lang="en-IN" dirty="0"/>
                        <a:t>CS</a:t>
                      </a:r>
                    </a:p>
                  </a:txBody>
                  <a:tcPr/>
                </a:tc>
                <a:extLst>
                  <a:ext uri="{0D108BD9-81ED-4DB2-BD59-A6C34878D82A}">
                    <a16:rowId xmlns:a16="http://schemas.microsoft.com/office/drawing/2014/main" val="1900443400"/>
                  </a:ext>
                </a:extLst>
              </a:tr>
              <a:tr h="374217">
                <a:tc>
                  <a:txBody>
                    <a:bodyPr/>
                    <a:lstStyle/>
                    <a:p>
                      <a:r>
                        <a:rPr lang="en-IN" dirty="0"/>
                        <a:t>7</a:t>
                      </a:r>
                    </a:p>
                  </a:txBody>
                  <a:tcPr/>
                </a:tc>
                <a:tc>
                  <a:txBody>
                    <a:bodyPr/>
                    <a:lstStyle/>
                    <a:p>
                      <a:r>
                        <a:rPr lang="en-IN" dirty="0"/>
                        <a:t>Rabi</a:t>
                      </a:r>
                    </a:p>
                  </a:txBody>
                  <a:tcPr/>
                </a:tc>
                <a:tc>
                  <a:txBody>
                    <a:bodyPr/>
                    <a:lstStyle/>
                    <a:p>
                      <a:r>
                        <a:rPr lang="en-IN" dirty="0"/>
                        <a:t>MCA</a:t>
                      </a:r>
                    </a:p>
                  </a:txBody>
                  <a:tcPr/>
                </a:tc>
                <a:extLst>
                  <a:ext uri="{0D108BD9-81ED-4DB2-BD59-A6C34878D82A}">
                    <a16:rowId xmlns:a16="http://schemas.microsoft.com/office/drawing/2014/main" val="512078291"/>
                  </a:ext>
                </a:extLst>
              </a:tr>
              <a:tr h="374217">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40096930"/>
                  </a:ext>
                </a:extLst>
              </a:tr>
            </a:tbl>
          </a:graphicData>
        </a:graphic>
      </p:graphicFrame>
      <p:sp>
        <p:nvSpPr>
          <p:cNvPr id="5" name="TextBox 4">
            <a:extLst>
              <a:ext uri="{FF2B5EF4-FFF2-40B4-BE49-F238E27FC236}">
                <a16:creationId xmlns:a16="http://schemas.microsoft.com/office/drawing/2014/main" id="{B7A93028-38FD-475F-B008-BAD95A9E2523}"/>
              </a:ext>
            </a:extLst>
          </p:cNvPr>
          <p:cNvSpPr txBox="1"/>
          <p:nvPr/>
        </p:nvSpPr>
        <p:spPr>
          <a:xfrm>
            <a:off x="762000" y="4114800"/>
            <a:ext cx="7543800" cy="2292935"/>
          </a:xfrm>
          <a:prstGeom prst="rect">
            <a:avLst/>
          </a:prstGeom>
          <a:noFill/>
        </p:spPr>
        <p:txBody>
          <a:bodyPr wrap="square" rtlCol="0">
            <a:spAutoFit/>
          </a:bodyPr>
          <a:lstStyle/>
          <a:p>
            <a:r>
              <a:rPr lang="en-IN" sz="2500" dirty="0"/>
              <a:t>Select * from student where name = ‘Rohan’;</a:t>
            </a:r>
          </a:p>
          <a:p>
            <a:r>
              <a:rPr lang="en-IN" sz="2500" dirty="0"/>
              <a:t>Select * from student where name like ‘R%’;</a:t>
            </a:r>
          </a:p>
          <a:p>
            <a:r>
              <a:rPr lang="en-IN" sz="2500" dirty="0"/>
              <a:t>Select * from student where name like ‘Ro%’;</a:t>
            </a:r>
          </a:p>
          <a:p>
            <a:r>
              <a:rPr lang="en-IN" sz="2500" dirty="0"/>
              <a:t>Select * from student where name like ‘R _ _ _’</a:t>
            </a:r>
          </a:p>
          <a:p>
            <a:endParaRPr lang="en-IN" sz="2500" dirty="0"/>
          </a:p>
          <a:p>
            <a:endParaRPr lang="en-IN" dirty="0"/>
          </a:p>
        </p:txBody>
      </p:sp>
    </p:spTree>
    <p:extLst>
      <p:ext uri="{BB962C8B-B14F-4D97-AF65-F5344CB8AC3E}">
        <p14:creationId xmlns:p14="http://schemas.microsoft.com/office/powerpoint/2010/main" val="21949313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B616FCA-ACC8-4DBE-957D-313C8C69E682}"/>
              </a:ext>
            </a:extLst>
          </p:cNvPr>
          <p:cNvGraphicFramePr>
            <a:graphicFrameLocks noGrp="1"/>
          </p:cNvGraphicFramePr>
          <p:nvPr/>
        </p:nvGraphicFramePr>
        <p:xfrm>
          <a:off x="1524000" y="457200"/>
          <a:ext cx="6096000" cy="1905285"/>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85454094"/>
                    </a:ext>
                  </a:extLst>
                </a:gridCol>
                <a:gridCol w="3048000">
                  <a:extLst>
                    <a:ext uri="{9D8B030D-6E8A-4147-A177-3AD203B41FA5}">
                      <a16:colId xmlns:a16="http://schemas.microsoft.com/office/drawing/2014/main" val="782882394"/>
                    </a:ext>
                  </a:extLst>
                </a:gridCol>
              </a:tblGrid>
              <a:tr h="381057">
                <a:tc>
                  <a:txBody>
                    <a:bodyPr/>
                    <a:lstStyle/>
                    <a:p>
                      <a:r>
                        <a:rPr lang="en-IN" dirty="0"/>
                        <a:t>Empid</a:t>
                      </a:r>
                    </a:p>
                  </a:txBody>
                  <a:tcPr/>
                </a:tc>
                <a:tc>
                  <a:txBody>
                    <a:bodyPr/>
                    <a:lstStyle/>
                    <a:p>
                      <a:r>
                        <a:rPr lang="en-IN" dirty="0"/>
                        <a:t>Name</a:t>
                      </a:r>
                    </a:p>
                  </a:txBody>
                  <a:tcPr/>
                </a:tc>
                <a:extLst>
                  <a:ext uri="{0D108BD9-81ED-4DB2-BD59-A6C34878D82A}">
                    <a16:rowId xmlns:a16="http://schemas.microsoft.com/office/drawing/2014/main" val="1964623399"/>
                  </a:ext>
                </a:extLst>
              </a:tr>
              <a:tr h="381057">
                <a:tc>
                  <a:txBody>
                    <a:bodyPr/>
                    <a:lstStyle/>
                    <a:p>
                      <a:r>
                        <a:rPr lang="en-IN" dirty="0"/>
                        <a:t>1</a:t>
                      </a:r>
                    </a:p>
                  </a:txBody>
                  <a:tcPr/>
                </a:tc>
                <a:tc>
                  <a:txBody>
                    <a:bodyPr/>
                    <a:lstStyle/>
                    <a:p>
                      <a:r>
                        <a:rPr lang="en-IN" dirty="0"/>
                        <a:t>Aman</a:t>
                      </a:r>
                    </a:p>
                  </a:txBody>
                  <a:tcPr/>
                </a:tc>
                <a:extLst>
                  <a:ext uri="{0D108BD9-81ED-4DB2-BD59-A6C34878D82A}">
                    <a16:rowId xmlns:a16="http://schemas.microsoft.com/office/drawing/2014/main" val="1616085764"/>
                  </a:ext>
                </a:extLst>
              </a:tr>
              <a:tr h="381057">
                <a:tc>
                  <a:txBody>
                    <a:bodyPr/>
                    <a:lstStyle/>
                    <a:p>
                      <a:r>
                        <a:rPr lang="en-IN" dirty="0"/>
                        <a:t>2</a:t>
                      </a:r>
                    </a:p>
                  </a:txBody>
                  <a:tcPr/>
                </a:tc>
                <a:tc>
                  <a:txBody>
                    <a:bodyPr/>
                    <a:lstStyle/>
                    <a:p>
                      <a:r>
                        <a:rPr lang="en-IN" dirty="0" err="1"/>
                        <a:t>Ayush</a:t>
                      </a:r>
                      <a:endParaRPr lang="en-IN" dirty="0"/>
                    </a:p>
                  </a:txBody>
                  <a:tcPr/>
                </a:tc>
                <a:extLst>
                  <a:ext uri="{0D108BD9-81ED-4DB2-BD59-A6C34878D82A}">
                    <a16:rowId xmlns:a16="http://schemas.microsoft.com/office/drawing/2014/main" val="3553900345"/>
                  </a:ext>
                </a:extLst>
              </a:tr>
              <a:tr h="381057">
                <a:tc>
                  <a:txBody>
                    <a:bodyPr/>
                    <a:lstStyle/>
                    <a:p>
                      <a:r>
                        <a:rPr lang="en-IN" dirty="0"/>
                        <a:t>3</a:t>
                      </a:r>
                    </a:p>
                  </a:txBody>
                  <a:tcPr/>
                </a:tc>
                <a:tc>
                  <a:txBody>
                    <a:bodyPr/>
                    <a:lstStyle/>
                    <a:p>
                      <a:r>
                        <a:rPr lang="en-IN" dirty="0"/>
                        <a:t>Anamika</a:t>
                      </a:r>
                    </a:p>
                  </a:txBody>
                  <a:tcPr/>
                </a:tc>
                <a:extLst>
                  <a:ext uri="{0D108BD9-81ED-4DB2-BD59-A6C34878D82A}">
                    <a16:rowId xmlns:a16="http://schemas.microsoft.com/office/drawing/2014/main" val="3733982544"/>
                  </a:ext>
                </a:extLst>
              </a:tr>
              <a:tr h="381057">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85793511"/>
                  </a:ext>
                </a:extLst>
              </a:tr>
            </a:tbl>
          </a:graphicData>
        </a:graphic>
      </p:graphicFrame>
      <p:sp>
        <p:nvSpPr>
          <p:cNvPr id="5" name="TextBox 4">
            <a:extLst>
              <a:ext uri="{FF2B5EF4-FFF2-40B4-BE49-F238E27FC236}">
                <a16:creationId xmlns:a16="http://schemas.microsoft.com/office/drawing/2014/main" id="{FC2E10E6-5CDE-4A14-8619-A9E92D94CE7A}"/>
              </a:ext>
            </a:extLst>
          </p:cNvPr>
          <p:cNvSpPr txBox="1"/>
          <p:nvPr/>
        </p:nvSpPr>
        <p:spPr>
          <a:xfrm>
            <a:off x="685800" y="2438400"/>
            <a:ext cx="7391400" cy="4601260"/>
          </a:xfrm>
          <a:prstGeom prst="rect">
            <a:avLst/>
          </a:prstGeom>
          <a:noFill/>
        </p:spPr>
        <p:txBody>
          <a:bodyPr wrap="square" rtlCol="0">
            <a:spAutoFit/>
          </a:bodyPr>
          <a:lstStyle/>
          <a:p>
            <a:r>
              <a:rPr lang="en-IN" sz="2500" dirty="0" err="1"/>
              <a:t>Listout</a:t>
            </a:r>
            <a:r>
              <a:rPr lang="en-IN" sz="2500" dirty="0"/>
              <a:t> the employee details whose name is Aman</a:t>
            </a:r>
          </a:p>
          <a:p>
            <a:r>
              <a:rPr lang="en-IN" sz="2500" dirty="0"/>
              <a:t> select * from emp where name = ‘Aman’;</a:t>
            </a:r>
          </a:p>
          <a:p>
            <a:r>
              <a:rPr lang="en-IN" sz="2500" dirty="0" err="1"/>
              <a:t>Listout</a:t>
            </a:r>
            <a:r>
              <a:rPr lang="en-IN" sz="2500" dirty="0"/>
              <a:t> the employee details whose name is starts with A.</a:t>
            </a:r>
          </a:p>
          <a:p>
            <a:endParaRPr lang="en-IN" sz="2500" dirty="0"/>
          </a:p>
          <a:p>
            <a:r>
              <a:rPr lang="en-IN" sz="2500" dirty="0"/>
              <a:t>Select * from emp where name like ‘A%’;</a:t>
            </a:r>
          </a:p>
          <a:p>
            <a:r>
              <a:rPr lang="en-IN" sz="2500" dirty="0"/>
              <a:t>Wildcard character</a:t>
            </a:r>
          </a:p>
          <a:p>
            <a:r>
              <a:rPr lang="en-IN" sz="2500" dirty="0"/>
              <a:t>Select * from emp where name like ‘A_ _ _ ’</a:t>
            </a:r>
          </a:p>
          <a:p>
            <a:endParaRPr lang="en-IN" sz="2500" dirty="0"/>
          </a:p>
          <a:p>
            <a:endParaRPr lang="en-IN" sz="2500" dirty="0"/>
          </a:p>
          <a:p>
            <a:endParaRPr lang="en-IN" sz="2500" dirty="0"/>
          </a:p>
          <a:p>
            <a:endParaRPr lang="en-IN" dirty="0"/>
          </a:p>
        </p:txBody>
      </p:sp>
    </p:spTree>
    <p:extLst>
      <p:ext uri="{BB962C8B-B14F-4D97-AF65-F5344CB8AC3E}">
        <p14:creationId xmlns:p14="http://schemas.microsoft.com/office/powerpoint/2010/main" val="244799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Using the LIKE Condition</a:t>
            </a:r>
            <a:endParaRPr lang="en-US" dirty="0"/>
          </a:p>
        </p:txBody>
      </p:sp>
      <p:sp>
        <p:nvSpPr>
          <p:cNvPr id="3" name="Content Placeholder 2"/>
          <p:cNvSpPr>
            <a:spLocks noGrp="1"/>
          </p:cNvSpPr>
          <p:nvPr>
            <p:ph idx="1"/>
          </p:nvPr>
        </p:nvSpPr>
        <p:spPr>
          <a:xfrm>
            <a:off x="457200" y="1524000"/>
            <a:ext cx="8229600" cy="2971800"/>
          </a:xfrm>
        </p:spPr>
        <p:txBody>
          <a:bodyPr>
            <a:normAutofit/>
          </a:bodyPr>
          <a:lstStyle/>
          <a:p>
            <a:pPr>
              <a:buNone/>
            </a:pPr>
            <a:r>
              <a:rPr lang="en-US" b="1" dirty="0">
                <a:latin typeface="Courier New" pitchFamily="49" charset="0"/>
                <a:cs typeface="Courier New" pitchFamily="49" charset="0"/>
              </a:rPr>
              <a:t>SELECT Name</a:t>
            </a:r>
          </a:p>
          <a:p>
            <a:pPr>
              <a:buNone/>
            </a:pPr>
            <a:r>
              <a:rPr lang="en-US" b="1" dirty="0">
                <a:latin typeface="Courier New" pitchFamily="49" charset="0"/>
                <a:cs typeface="Courier New" pitchFamily="49" charset="0"/>
              </a:rPr>
              <a:t>FROM student</a:t>
            </a:r>
          </a:p>
          <a:p>
            <a:pPr>
              <a:buNone/>
            </a:pPr>
            <a:r>
              <a:rPr lang="en-US" b="1" dirty="0">
                <a:latin typeface="Courier New" pitchFamily="49" charset="0"/>
                <a:cs typeface="Courier New" pitchFamily="49" charset="0"/>
              </a:rPr>
              <a:t>WHERE Name LIKE '_o%';</a:t>
            </a:r>
            <a:endParaRPr lang="en-US" sz="1400" b="1" dirty="0">
              <a:latin typeface="Courier New" pitchFamily="49" charset="0"/>
              <a:cs typeface="Courier New" pitchFamily="49" charset="0"/>
            </a:endParaRPr>
          </a:p>
          <a:p>
            <a:pPr lvl="2">
              <a:buNone/>
            </a:pPr>
            <a:endParaRPr lang="en-US" b="1" dirty="0">
              <a:latin typeface="Courier New" pitchFamily="49" charset="0"/>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3124200"/>
          </a:xfrm>
        </p:spPr>
        <p:txBody>
          <a:bodyPr>
            <a:normAutofit/>
          </a:bodyPr>
          <a:lstStyle/>
          <a:p>
            <a:pPr>
              <a:buClr>
                <a:srgbClr val="C00000"/>
              </a:buClr>
            </a:pPr>
            <a:r>
              <a:rPr lang="en-US" sz="3800" b="1" dirty="0">
                <a:solidFill>
                  <a:srgbClr val="FF0000"/>
                </a:solidFill>
              </a:rPr>
              <a:t>DCL (Data Control Language)</a:t>
            </a:r>
          </a:p>
          <a:p>
            <a:pPr lvl="1" algn="just">
              <a:buFont typeface="Arial" pitchFamily="34" charset="0"/>
              <a:buChar char="•"/>
            </a:pPr>
            <a:r>
              <a:rPr lang="en-US" sz="3500" b="1" dirty="0"/>
              <a:t>Grant -</a:t>
            </a:r>
            <a:r>
              <a:rPr lang="en-US" sz="3500" dirty="0"/>
              <a:t> </a:t>
            </a:r>
            <a:r>
              <a:rPr lang="en-IN" sz="3500" dirty="0"/>
              <a:t>Gives a privilege to user.</a:t>
            </a:r>
            <a:endParaRPr lang="en-US" sz="3500" dirty="0"/>
          </a:p>
          <a:p>
            <a:pPr lvl="1" algn="just">
              <a:buFont typeface="Arial" pitchFamily="34" charset="0"/>
              <a:buChar char="•"/>
            </a:pPr>
            <a:r>
              <a:rPr lang="en-US" sz="3500" b="1" dirty="0"/>
              <a:t>Revoke -</a:t>
            </a:r>
            <a:r>
              <a:rPr lang="en-US" sz="3500" dirty="0"/>
              <a:t> </a:t>
            </a:r>
            <a:r>
              <a:rPr lang="en-IN" sz="3500" dirty="0"/>
              <a:t>Takes back privileges granted from user.</a:t>
            </a:r>
            <a:endParaRPr lang="en-US" sz="3500" dirty="0"/>
          </a:p>
          <a:p>
            <a:pPr>
              <a:buNone/>
            </a:pPr>
            <a:endParaRPr lang="en-US" dirty="0"/>
          </a:p>
        </p:txBody>
      </p:sp>
      <p:sp>
        <p:nvSpPr>
          <p:cNvPr id="4" name="Title 1"/>
          <p:cNvSpPr>
            <a:spLocks noGrp="1"/>
          </p:cNvSpPr>
          <p:nvPr>
            <p:ph type="title"/>
          </p:nvPr>
        </p:nvSpPr>
        <p:spPr>
          <a:xfrm>
            <a:off x="457200" y="274638"/>
            <a:ext cx="8229600" cy="715962"/>
          </a:xfrm>
        </p:spPr>
        <p:txBody>
          <a:bodyPr>
            <a:normAutofit fontScale="90000"/>
          </a:bodyPr>
          <a:lstStyle/>
          <a:p>
            <a:r>
              <a:rPr lang="en-US" b="1" dirty="0"/>
              <a:t>SQL Statements</a:t>
            </a:r>
            <a:endParaRPr lang="en-IN" b="1"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Using the NULL Conditions</a:t>
            </a:r>
            <a:endParaRPr lang="en-US" dirty="0"/>
          </a:p>
        </p:txBody>
      </p:sp>
      <p:sp>
        <p:nvSpPr>
          <p:cNvPr id="3" name="Content Placeholder 2"/>
          <p:cNvSpPr>
            <a:spLocks noGrp="1"/>
          </p:cNvSpPr>
          <p:nvPr>
            <p:ph idx="1"/>
          </p:nvPr>
        </p:nvSpPr>
        <p:spPr>
          <a:xfrm>
            <a:off x="457200" y="921909"/>
            <a:ext cx="8229600" cy="602091"/>
          </a:xfrm>
        </p:spPr>
        <p:txBody>
          <a:bodyPr>
            <a:normAutofit/>
          </a:bodyPr>
          <a:lstStyle/>
          <a:p>
            <a:pPr>
              <a:buNone/>
            </a:pPr>
            <a:r>
              <a:rPr lang="en-US" b="1" dirty="0"/>
              <a:t>Test for nulls with the IS NULL operator.</a:t>
            </a:r>
          </a:p>
          <a:p>
            <a:pPr>
              <a:buNone/>
            </a:pPr>
            <a:endParaRPr lang="en-US" b="1" dirty="0"/>
          </a:p>
        </p:txBody>
      </p:sp>
      <p:graphicFrame>
        <p:nvGraphicFramePr>
          <p:cNvPr id="4" name="Table 4">
            <a:extLst>
              <a:ext uri="{FF2B5EF4-FFF2-40B4-BE49-F238E27FC236}">
                <a16:creationId xmlns:a16="http://schemas.microsoft.com/office/drawing/2014/main" id="{5E707696-70EF-4B33-9C4A-CE5AF7CD54B2}"/>
              </a:ext>
            </a:extLst>
          </p:cNvPr>
          <p:cNvGraphicFramePr>
            <a:graphicFrameLocks noGrp="1"/>
          </p:cNvGraphicFramePr>
          <p:nvPr>
            <p:extLst>
              <p:ext uri="{D42A27DB-BD31-4B8C-83A1-F6EECF244321}">
                <p14:modId xmlns:p14="http://schemas.microsoft.com/office/powerpoint/2010/main" val="4094241604"/>
              </p:ext>
            </p:extLst>
          </p:nvPr>
        </p:nvGraphicFramePr>
        <p:xfrm>
          <a:off x="1447800" y="1861960"/>
          <a:ext cx="6096000" cy="21493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617821009"/>
                    </a:ext>
                  </a:extLst>
                </a:gridCol>
                <a:gridCol w="1524000">
                  <a:extLst>
                    <a:ext uri="{9D8B030D-6E8A-4147-A177-3AD203B41FA5}">
                      <a16:colId xmlns:a16="http://schemas.microsoft.com/office/drawing/2014/main" val="888478992"/>
                    </a:ext>
                  </a:extLst>
                </a:gridCol>
                <a:gridCol w="1524000">
                  <a:extLst>
                    <a:ext uri="{9D8B030D-6E8A-4147-A177-3AD203B41FA5}">
                      <a16:colId xmlns:a16="http://schemas.microsoft.com/office/drawing/2014/main" val="2774666309"/>
                    </a:ext>
                  </a:extLst>
                </a:gridCol>
                <a:gridCol w="1524000">
                  <a:extLst>
                    <a:ext uri="{9D8B030D-6E8A-4147-A177-3AD203B41FA5}">
                      <a16:colId xmlns:a16="http://schemas.microsoft.com/office/drawing/2014/main" val="1311688337"/>
                    </a:ext>
                  </a:extLst>
                </a:gridCol>
              </a:tblGrid>
              <a:tr h="429860">
                <a:tc>
                  <a:txBody>
                    <a:bodyPr/>
                    <a:lstStyle/>
                    <a:p>
                      <a:pPr algn="ctr"/>
                      <a:r>
                        <a:rPr lang="en-IN" sz="2200" dirty="0"/>
                        <a:t>Roll</a:t>
                      </a:r>
                    </a:p>
                  </a:txBody>
                  <a:tcPr/>
                </a:tc>
                <a:tc>
                  <a:txBody>
                    <a:bodyPr/>
                    <a:lstStyle/>
                    <a:p>
                      <a:pPr algn="ctr"/>
                      <a:r>
                        <a:rPr lang="en-IN" sz="2200" dirty="0"/>
                        <a:t>Name</a:t>
                      </a:r>
                    </a:p>
                  </a:txBody>
                  <a:tcPr/>
                </a:tc>
                <a:tc>
                  <a:txBody>
                    <a:bodyPr/>
                    <a:lstStyle/>
                    <a:p>
                      <a:pPr algn="ctr"/>
                      <a:r>
                        <a:rPr lang="en-IN" sz="2200" dirty="0"/>
                        <a:t>Branch</a:t>
                      </a:r>
                    </a:p>
                  </a:txBody>
                  <a:tcPr/>
                </a:tc>
                <a:tc>
                  <a:txBody>
                    <a:bodyPr/>
                    <a:lstStyle/>
                    <a:p>
                      <a:pPr algn="ctr"/>
                      <a:r>
                        <a:rPr lang="en-IN" sz="2200" dirty="0"/>
                        <a:t>DOR</a:t>
                      </a:r>
                    </a:p>
                  </a:txBody>
                  <a:tcPr/>
                </a:tc>
                <a:extLst>
                  <a:ext uri="{0D108BD9-81ED-4DB2-BD59-A6C34878D82A}">
                    <a16:rowId xmlns:a16="http://schemas.microsoft.com/office/drawing/2014/main" val="1874164879"/>
                  </a:ext>
                </a:extLst>
              </a:tr>
              <a:tr h="429860">
                <a:tc>
                  <a:txBody>
                    <a:bodyPr/>
                    <a:lstStyle/>
                    <a:p>
                      <a:pPr algn="ctr"/>
                      <a:r>
                        <a:rPr lang="en-IN" sz="2200" dirty="0"/>
                        <a:t>1</a:t>
                      </a:r>
                    </a:p>
                  </a:txBody>
                  <a:tcPr/>
                </a:tc>
                <a:tc>
                  <a:txBody>
                    <a:bodyPr/>
                    <a:lstStyle/>
                    <a:p>
                      <a:pPr algn="ctr"/>
                      <a:r>
                        <a:rPr lang="en-IN" sz="2200" dirty="0"/>
                        <a:t>Aman</a:t>
                      </a:r>
                    </a:p>
                  </a:txBody>
                  <a:tcPr/>
                </a:tc>
                <a:tc>
                  <a:txBody>
                    <a:bodyPr/>
                    <a:lstStyle/>
                    <a:p>
                      <a:pPr algn="ctr"/>
                      <a:r>
                        <a:rPr lang="en-IN" sz="2200" dirty="0"/>
                        <a:t>MCA</a:t>
                      </a:r>
                    </a:p>
                  </a:txBody>
                  <a:tcPr/>
                </a:tc>
                <a:tc>
                  <a:txBody>
                    <a:bodyPr/>
                    <a:lstStyle/>
                    <a:p>
                      <a:pPr algn="ctr"/>
                      <a:r>
                        <a:rPr lang="en-IN" sz="2200" dirty="0"/>
                        <a:t>07-Aug-21</a:t>
                      </a:r>
                    </a:p>
                  </a:txBody>
                  <a:tcPr/>
                </a:tc>
                <a:extLst>
                  <a:ext uri="{0D108BD9-81ED-4DB2-BD59-A6C34878D82A}">
                    <a16:rowId xmlns:a16="http://schemas.microsoft.com/office/drawing/2014/main" val="2147727329"/>
                  </a:ext>
                </a:extLst>
              </a:tr>
              <a:tr h="429860">
                <a:tc>
                  <a:txBody>
                    <a:bodyPr/>
                    <a:lstStyle/>
                    <a:p>
                      <a:pPr algn="ctr"/>
                      <a:r>
                        <a:rPr lang="en-IN" sz="2200" dirty="0"/>
                        <a:t>2</a:t>
                      </a:r>
                    </a:p>
                  </a:txBody>
                  <a:tcPr/>
                </a:tc>
                <a:tc>
                  <a:txBody>
                    <a:bodyPr/>
                    <a:lstStyle/>
                    <a:p>
                      <a:pPr algn="ctr"/>
                      <a:r>
                        <a:rPr lang="en-IN" sz="2200" dirty="0"/>
                        <a:t>Rohan</a:t>
                      </a:r>
                    </a:p>
                  </a:txBody>
                  <a:tcPr/>
                </a:tc>
                <a:tc>
                  <a:txBody>
                    <a:bodyPr/>
                    <a:lstStyle/>
                    <a:p>
                      <a:pPr algn="ctr"/>
                      <a:r>
                        <a:rPr lang="en-IN" sz="2200" dirty="0"/>
                        <a:t>CS</a:t>
                      </a:r>
                    </a:p>
                  </a:txBody>
                  <a:tcPr/>
                </a:tc>
                <a:tc>
                  <a:txBody>
                    <a:bodyPr/>
                    <a:lstStyle/>
                    <a:p>
                      <a:pPr algn="ctr"/>
                      <a:r>
                        <a:rPr lang="en-IN" sz="2200" dirty="0"/>
                        <a:t>-</a:t>
                      </a:r>
                    </a:p>
                  </a:txBody>
                  <a:tcPr/>
                </a:tc>
                <a:extLst>
                  <a:ext uri="{0D108BD9-81ED-4DB2-BD59-A6C34878D82A}">
                    <a16:rowId xmlns:a16="http://schemas.microsoft.com/office/drawing/2014/main" val="3845223725"/>
                  </a:ext>
                </a:extLst>
              </a:tr>
              <a:tr h="429860">
                <a:tc>
                  <a:txBody>
                    <a:bodyPr/>
                    <a:lstStyle/>
                    <a:p>
                      <a:pPr algn="ctr"/>
                      <a:r>
                        <a:rPr lang="en-IN" sz="2200" dirty="0"/>
                        <a:t>3</a:t>
                      </a:r>
                    </a:p>
                  </a:txBody>
                  <a:tcPr/>
                </a:tc>
                <a:tc>
                  <a:txBody>
                    <a:bodyPr/>
                    <a:lstStyle/>
                    <a:p>
                      <a:pPr algn="ctr"/>
                      <a:r>
                        <a:rPr lang="en-IN" sz="2200" dirty="0"/>
                        <a:t>Prakash</a:t>
                      </a:r>
                    </a:p>
                  </a:txBody>
                  <a:tcPr/>
                </a:tc>
                <a:tc>
                  <a:txBody>
                    <a:bodyPr/>
                    <a:lstStyle/>
                    <a:p>
                      <a:pPr algn="ctr"/>
                      <a:r>
                        <a:rPr lang="en-IN" sz="2200" dirty="0"/>
                        <a:t>MCA</a:t>
                      </a:r>
                    </a:p>
                  </a:txBody>
                  <a:tcPr/>
                </a:tc>
                <a:tc>
                  <a:txBody>
                    <a:bodyPr/>
                    <a:lstStyle/>
                    <a:p>
                      <a:pPr algn="ctr"/>
                      <a:r>
                        <a:rPr lang="en-IN" sz="2200" dirty="0"/>
                        <a:t>-</a:t>
                      </a:r>
                    </a:p>
                  </a:txBody>
                  <a:tcPr/>
                </a:tc>
                <a:extLst>
                  <a:ext uri="{0D108BD9-81ED-4DB2-BD59-A6C34878D82A}">
                    <a16:rowId xmlns:a16="http://schemas.microsoft.com/office/drawing/2014/main" val="4187888080"/>
                  </a:ext>
                </a:extLst>
              </a:tr>
              <a:tr h="429860">
                <a:tc>
                  <a:txBody>
                    <a:bodyPr/>
                    <a:lstStyle/>
                    <a:p>
                      <a:pPr algn="ctr"/>
                      <a:r>
                        <a:rPr lang="en-IN" sz="2200" dirty="0"/>
                        <a:t>4</a:t>
                      </a:r>
                    </a:p>
                  </a:txBody>
                  <a:tcPr/>
                </a:tc>
                <a:tc>
                  <a:txBody>
                    <a:bodyPr/>
                    <a:lstStyle/>
                    <a:p>
                      <a:pPr algn="ctr"/>
                      <a:r>
                        <a:rPr lang="en-IN" sz="2200" dirty="0"/>
                        <a:t>Mohan</a:t>
                      </a:r>
                    </a:p>
                  </a:txBody>
                  <a:tcPr/>
                </a:tc>
                <a:tc>
                  <a:txBody>
                    <a:bodyPr/>
                    <a:lstStyle/>
                    <a:p>
                      <a:pPr algn="ctr"/>
                      <a:r>
                        <a:rPr lang="en-IN" sz="2200" dirty="0"/>
                        <a:t>IT</a:t>
                      </a:r>
                    </a:p>
                  </a:txBody>
                  <a:tcPr/>
                </a:tc>
                <a:tc>
                  <a:txBody>
                    <a:bodyPr/>
                    <a:lstStyle/>
                    <a:p>
                      <a:pPr algn="ctr"/>
                      <a:r>
                        <a:rPr lang="en-IN" sz="2200" dirty="0"/>
                        <a:t>12-Aug-21</a:t>
                      </a:r>
                    </a:p>
                  </a:txBody>
                  <a:tcPr/>
                </a:tc>
                <a:extLst>
                  <a:ext uri="{0D108BD9-81ED-4DB2-BD59-A6C34878D82A}">
                    <a16:rowId xmlns:a16="http://schemas.microsoft.com/office/drawing/2014/main" val="816995043"/>
                  </a:ext>
                </a:extLst>
              </a:tr>
            </a:tbl>
          </a:graphicData>
        </a:graphic>
      </p:graphicFrame>
      <p:sp>
        <p:nvSpPr>
          <p:cNvPr id="5" name="TextBox 4">
            <a:extLst>
              <a:ext uri="{FF2B5EF4-FFF2-40B4-BE49-F238E27FC236}">
                <a16:creationId xmlns:a16="http://schemas.microsoft.com/office/drawing/2014/main" id="{B1C24BF2-F9B5-4EE3-B159-FF582B9856D2}"/>
              </a:ext>
            </a:extLst>
          </p:cNvPr>
          <p:cNvSpPr txBox="1"/>
          <p:nvPr/>
        </p:nvSpPr>
        <p:spPr>
          <a:xfrm>
            <a:off x="457200" y="4191000"/>
            <a:ext cx="7772400" cy="769441"/>
          </a:xfrm>
          <a:prstGeom prst="rect">
            <a:avLst/>
          </a:prstGeom>
          <a:noFill/>
        </p:spPr>
        <p:txBody>
          <a:bodyPr wrap="square" rtlCol="0">
            <a:spAutoFit/>
          </a:bodyPr>
          <a:lstStyle/>
          <a:p>
            <a:r>
              <a:rPr lang="en-IN" sz="2200" dirty="0"/>
              <a:t>Display the student details those who have not registered.</a:t>
            </a:r>
          </a:p>
          <a:p>
            <a:r>
              <a:rPr lang="en-IN" sz="2200" dirty="0"/>
              <a:t>Select * from student where </a:t>
            </a:r>
            <a:r>
              <a:rPr lang="en-IN" sz="2200" dirty="0" err="1"/>
              <a:t>dor</a:t>
            </a:r>
            <a:r>
              <a:rPr lang="en-IN" sz="2200" dirty="0"/>
              <a:t> is null;</a:t>
            </a:r>
          </a:p>
        </p:txBody>
      </p:sp>
      <p:sp>
        <p:nvSpPr>
          <p:cNvPr id="6" name="TextBox 5">
            <a:extLst>
              <a:ext uri="{FF2B5EF4-FFF2-40B4-BE49-F238E27FC236}">
                <a16:creationId xmlns:a16="http://schemas.microsoft.com/office/drawing/2014/main" id="{75203A8F-1882-461A-B0D1-4FBD35424D67}"/>
              </a:ext>
            </a:extLst>
          </p:cNvPr>
          <p:cNvSpPr txBox="1"/>
          <p:nvPr/>
        </p:nvSpPr>
        <p:spPr>
          <a:xfrm>
            <a:off x="457200" y="5131713"/>
            <a:ext cx="7772400" cy="430887"/>
          </a:xfrm>
          <a:prstGeom prst="rect">
            <a:avLst/>
          </a:prstGeom>
          <a:noFill/>
        </p:spPr>
        <p:txBody>
          <a:bodyPr wrap="square" rtlCol="0">
            <a:spAutoFit/>
          </a:bodyPr>
          <a:lstStyle/>
          <a:p>
            <a:r>
              <a:rPr lang="en-IN" sz="2200" dirty="0"/>
              <a:t>Select * from student where DOR is 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Logical Conditions</a:t>
            </a:r>
            <a:endParaRPr lang="en-US" dirty="0"/>
          </a:p>
        </p:txBody>
      </p:sp>
      <p:pic>
        <p:nvPicPr>
          <p:cNvPr id="1026" name="Picture 2"/>
          <p:cNvPicPr>
            <a:picLocks noChangeAspect="1" noChangeArrowheads="1"/>
          </p:cNvPicPr>
          <p:nvPr/>
        </p:nvPicPr>
        <p:blipFill>
          <a:blip r:embed="rId2"/>
          <a:srcRect/>
          <a:stretch>
            <a:fillRect/>
          </a:stretch>
        </p:blipFill>
        <p:spPr bwMode="auto">
          <a:xfrm>
            <a:off x="838200" y="1676400"/>
            <a:ext cx="7467600" cy="3886200"/>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E707696-70EF-4B33-9C4A-CE5AF7CD54B2}"/>
              </a:ext>
            </a:extLst>
          </p:cNvPr>
          <p:cNvGraphicFramePr>
            <a:graphicFrameLocks noGrp="1"/>
          </p:cNvGraphicFramePr>
          <p:nvPr>
            <p:extLst>
              <p:ext uri="{D42A27DB-BD31-4B8C-83A1-F6EECF244321}">
                <p14:modId xmlns:p14="http://schemas.microsoft.com/office/powerpoint/2010/main" val="665964789"/>
              </p:ext>
            </p:extLst>
          </p:nvPr>
        </p:nvGraphicFramePr>
        <p:xfrm>
          <a:off x="1447800" y="685800"/>
          <a:ext cx="6096000" cy="21516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617821009"/>
                    </a:ext>
                  </a:extLst>
                </a:gridCol>
                <a:gridCol w="1524000">
                  <a:extLst>
                    <a:ext uri="{9D8B030D-6E8A-4147-A177-3AD203B41FA5}">
                      <a16:colId xmlns:a16="http://schemas.microsoft.com/office/drawing/2014/main" val="888478992"/>
                    </a:ext>
                  </a:extLst>
                </a:gridCol>
                <a:gridCol w="1524000">
                  <a:extLst>
                    <a:ext uri="{9D8B030D-6E8A-4147-A177-3AD203B41FA5}">
                      <a16:colId xmlns:a16="http://schemas.microsoft.com/office/drawing/2014/main" val="2774666309"/>
                    </a:ext>
                  </a:extLst>
                </a:gridCol>
                <a:gridCol w="1524000">
                  <a:extLst>
                    <a:ext uri="{9D8B030D-6E8A-4147-A177-3AD203B41FA5}">
                      <a16:colId xmlns:a16="http://schemas.microsoft.com/office/drawing/2014/main" val="1311688337"/>
                    </a:ext>
                  </a:extLst>
                </a:gridCol>
              </a:tblGrid>
              <a:tr h="430328">
                <a:tc>
                  <a:txBody>
                    <a:bodyPr/>
                    <a:lstStyle/>
                    <a:p>
                      <a:pPr algn="ctr"/>
                      <a:r>
                        <a:rPr lang="en-IN" sz="2200" dirty="0"/>
                        <a:t>Roll</a:t>
                      </a:r>
                    </a:p>
                  </a:txBody>
                  <a:tcPr/>
                </a:tc>
                <a:tc>
                  <a:txBody>
                    <a:bodyPr/>
                    <a:lstStyle/>
                    <a:p>
                      <a:pPr algn="ctr"/>
                      <a:r>
                        <a:rPr lang="en-IN" sz="2200" dirty="0"/>
                        <a:t>Name</a:t>
                      </a:r>
                    </a:p>
                  </a:txBody>
                  <a:tcPr/>
                </a:tc>
                <a:tc>
                  <a:txBody>
                    <a:bodyPr/>
                    <a:lstStyle/>
                    <a:p>
                      <a:pPr algn="ctr"/>
                      <a:r>
                        <a:rPr lang="en-IN" sz="2200" dirty="0"/>
                        <a:t>Branch</a:t>
                      </a:r>
                    </a:p>
                  </a:txBody>
                  <a:tcPr/>
                </a:tc>
                <a:tc>
                  <a:txBody>
                    <a:bodyPr/>
                    <a:lstStyle/>
                    <a:p>
                      <a:pPr algn="ctr"/>
                      <a:r>
                        <a:rPr lang="en-IN" sz="2200" dirty="0"/>
                        <a:t>DOR</a:t>
                      </a:r>
                    </a:p>
                  </a:txBody>
                  <a:tcPr/>
                </a:tc>
                <a:extLst>
                  <a:ext uri="{0D108BD9-81ED-4DB2-BD59-A6C34878D82A}">
                    <a16:rowId xmlns:a16="http://schemas.microsoft.com/office/drawing/2014/main" val="1874164879"/>
                  </a:ext>
                </a:extLst>
              </a:tr>
              <a:tr h="430328">
                <a:tc>
                  <a:txBody>
                    <a:bodyPr/>
                    <a:lstStyle/>
                    <a:p>
                      <a:pPr algn="ctr"/>
                      <a:r>
                        <a:rPr lang="en-IN" sz="2200" dirty="0"/>
                        <a:t>1</a:t>
                      </a:r>
                    </a:p>
                  </a:txBody>
                  <a:tcPr/>
                </a:tc>
                <a:tc>
                  <a:txBody>
                    <a:bodyPr/>
                    <a:lstStyle/>
                    <a:p>
                      <a:pPr algn="ctr"/>
                      <a:r>
                        <a:rPr lang="en-IN" sz="2200" dirty="0"/>
                        <a:t>Aman</a:t>
                      </a:r>
                    </a:p>
                  </a:txBody>
                  <a:tcPr/>
                </a:tc>
                <a:tc>
                  <a:txBody>
                    <a:bodyPr/>
                    <a:lstStyle/>
                    <a:p>
                      <a:pPr algn="ctr"/>
                      <a:r>
                        <a:rPr lang="en-IN" sz="2200" dirty="0"/>
                        <a:t>MCA</a:t>
                      </a:r>
                    </a:p>
                  </a:txBody>
                  <a:tcPr/>
                </a:tc>
                <a:tc>
                  <a:txBody>
                    <a:bodyPr/>
                    <a:lstStyle/>
                    <a:p>
                      <a:pPr algn="ctr"/>
                      <a:r>
                        <a:rPr lang="en-IN" sz="2200" dirty="0"/>
                        <a:t>07-Aug-21</a:t>
                      </a:r>
                    </a:p>
                  </a:txBody>
                  <a:tcPr/>
                </a:tc>
                <a:extLst>
                  <a:ext uri="{0D108BD9-81ED-4DB2-BD59-A6C34878D82A}">
                    <a16:rowId xmlns:a16="http://schemas.microsoft.com/office/drawing/2014/main" val="2147727329"/>
                  </a:ext>
                </a:extLst>
              </a:tr>
              <a:tr h="430328">
                <a:tc>
                  <a:txBody>
                    <a:bodyPr/>
                    <a:lstStyle/>
                    <a:p>
                      <a:pPr algn="ctr"/>
                      <a:r>
                        <a:rPr lang="en-IN" sz="2200" dirty="0"/>
                        <a:t>2</a:t>
                      </a:r>
                    </a:p>
                  </a:txBody>
                  <a:tcPr/>
                </a:tc>
                <a:tc>
                  <a:txBody>
                    <a:bodyPr/>
                    <a:lstStyle/>
                    <a:p>
                      <a:pPr algn="ctr"/>
                      <a:r>
                        <a:rPr lang="en-IN" sz="2200" dirty="0"/>
                        <a:t>Rohan</a:t>
                      </a:r>
                    </a:p>
                  </a:txBody>
                  <a:tcPr/>
                </a:tc>
                <a:tc>
                  <a:txBody>
                    <a:bodyPr/>
                    <a:lstStyle/>
                    <a:p>
                      <a:pPr algn="ctr"/>
                      <a:r>
                        <a:rPr lang="en-IN" sz="2200" dirty="0"/>
                        <a:t>CS</a:t>
                      </a:r>
                    </a:p>
                  </a:txBody>
                  <a:tcPr/>
                </a:tc>
                <a:tc>
                  <a:txBody>
                    <a:bodyPr/>
                    <a:lstStyle/>
                    <a:p>
                      <a:pPr algn="ctr"/>
                      <a:r>
                        <a:rPr lang="en-IN" sz="2200" dirty="0"/>
                        <a:t>-</a:t>
                      </a:r>
                    </a:p>
                  </a:txBody>
                  <a:tcPr/>
                </a:tc>
                <a:extLst>
                  <a:ext uri="{0D108BD9-81ED-4DB2-BD59-A6C34878D82A}">
                    <a16:rowId xmlns:a16="http://schemas.microsoft.com/office/drawing/2014/main" val="3845223725"/>
                  </a:ext>
                </a:extLst>
              </a:tr>
              <a:tr h="430328">
                <a:tc>
                  <a:txBody>
                    <a:bodyPr/>
                    <a:lstStyle/>
                    <a:p>
                      <a:pPr algn="ctr"/>
                      <a:r>
                        <a:rPr lang="en-IN" sz="2200" dirty="0"/>
                        <a:t>3</a:t>
                      </a:r>
                    </a:p>
                  </a:txBody>
                  <a:tcPr/>
                </a:tc>
                <a:tc>
                  <a:txBody>
                    <a:bodyPr/>
                    <a:lstStyle/>
                    <a:p>
                      <a:pPr algn="ctr"/>
                      <a:r>
                        <a:rPr lang="en-IN" sz="2200" dirty="0"/>
                        <a:t>Prakash</a:t>
                      </a:r>
                    </a:p>
                  </a:txBody>
                  <a:tcPr/>
                </a:tc>
                <a:tc>
                  <a:txBody>
                    <a:bodyPr/>
                    <a:lstStyle/>
                    <a:p>
                      <a:pPr algn="ctr"/>
                      <a:r>
                        <a:rPr lang="en-IN" sz="2200" dirty="0"/>
                        <a:t>MCA</a:t>
                      </a:r>
                    </a:p>
                  </a:txBody>
                  <a:tcPr/>
                </a:tc>
                <a:tc>
                  <a:txBody>
                    <a:bodyPr/>
                    <a:lstStyle/>
                    <a:p>
                      <a:pPr algn="ctr"/>
                      <a:r>
                        <a:rPr lang="en-IN" sz="2200" dirty="0"/>
                        <a:t>-</a:t>
                      </a:r>
                    </a:p>
                  </a:txBody>
                  <a:tcPr/>
                </a:tc>
                <a:extLst>
                  <a:ext uri="{0D108BD9-81ED-4DB2-BD59-A6C34878D82A}">
                    <a16:rowId xmlns:a16="http://schemas.microsoft.com/office/drawing/2014/main" val="4187888080"/>
                  </a:ext>
                </a:extLst>
              </a:tr>
              <a:tr h="430328">
                <a:tc>
                  <a:txBody>
                    <a:bodyPr/>
                    <a:lstStyle/>
                    <a:p>
                      <a:pPr algn="ctr"/>
                      <a:r>
                        <a:rPr lang="en-IN" sz="2200" dirty="0"/>
                        <a:t>4</a:t>
                      </a:r>
                    </a:p>
                  </a:txBody>
                  <a:tcPr/>
                </a:tc>
                <a:tc>
                  <a:txBody>
                    <a:bodyPr/>
                    <a:lstStyle/>
                    <a:p>
                      <a:pPr algn="ctr"/>
                      <a:r>
                        <a:rPr lang="en-IN" sz="2200" dirty="0"/>
                        <a:t>Mohan</a:t>
                      </a:r>
                    </a:p>
                  </a:txBody>
                  <a:tcPr/>
                </a:tc>
                <a:tc>
                  <a:txBody>
                    <a:bodyPr/>
                    <a:lstStyle/>
                    <a:p>
                      <a:pPr algn="ctr"/>
                      <a:r>
                        <a:rPr lang="en-IN" sz="2200" dirty="0"/>
                        <a:t>IT</a:t>
                      </a:r>
                    </a:p>
                  </a:txBody>
                  <a:tcPr/>
                </a:tc>
                <a:tc>
                  <a:txBody>
                    <a:bodyPr/>
                    <a:lstStyle/>
                    <a:p>
                      <a:pPr algn="ctr"/>
                      <a:r>
                        <a:rPr lang="en-IN" sz="2200" dirty="0"/>
                        <a:t>12-Aug-21</a:t>
                      </a:r>
                    </a:p>
                  </a:txBody>
                  <a:tcPr/>
                </a:tc>
                <a:extLst>
                  <a:ext uri="{0D108BD9-81ED-4DB2-BD59-A6C34878D82A}">
                    <a16:rowId xmlns:a16="http://schemas.microsoft.com/office/drawing/2014/main" val="816995043"/>
                  </a:ext>
                </a:extLst>
              </a:tr>
            </a:tbl>
          </a:graphicData>
        </a:graphic>
      </p:graphicFrame>
      <p:sp>
        <p:nvSpPr>
          <p:cNvPr id="5" name="TextBox 4">
            <a:extLst>
              <a:ext uri="{FF2B5EF4-FFF2-40B4-BE49-F238E27FC236}">
                <a16:creationId xmlns:a16="http://schemas.microsoft.com/office/drawing/2014/main" id="{B1C24BF2-F9B5-4EE3-B159-FF582B9856D2}"/>
              </a:ext>
            </a:extLst>
          </p:cNvPr>
          <p:cNvSpPr txBox="1"/>
          <p:nvPr/>
        </p:nvSpPr>
        <p:spPr>
          <a:xfrm>
            <a:off x="533400" y="3352800"/>
            <a:ext cx="8077200" cy="769441"/>
          </a:xfrm>
          <a:prstGeom prst="rect">
            <a:avLst/>
          </a:prstGeom>
          <a:noFill/>
        </p:spPr>
        <p:txBody>
          <a:bodyPr wrap="square" rtlCol="0">
            <a:spAutoFit/>
          </a:bodyPr>
          <a:lstStyle/>
          <a:p>
            <a:pPr algn="just"/>
            <a:r>
              <a:rPr lang="en-IN" sz="2200" dirty="0"/>
              <a:t>Display the student details those who are from MCA department and have not registered.</a:t>
            </a:r>
          </a:p>
        </p:txBody>
      </p:sp>
      <p:sp>
        <p:nvSpPr>
          <p:cNvPr id="6" name="TextBox 5">
            <a:extLst>
              <a:ext uri="{FF2B5EF4-FFF2-40B4-BE49-F238E27FC236}">
                <a16:creationId xmlns:a16="http://schemas.microsoft.com/office/drawing/2014/main" id="{75203A8F-1882-461A-B0D1-4FBD35424D67}"/>
              </a:ext>
            </a:extLst>
          </p:cNvPr>
          <p:cNvSpPr txBox="1"/>
          <p:nvPr/>
        </p:nvSpPr>
        <p:spPr>
          <a:xfrm>
            <a:off x="838200" y="4267200"/>
            <a:ext cx="7772400" cy="430887"/>
          </a:xfrm>
          <a:prstGeom prst="rect">
            <a:avLst/>
          </a:prstGeom>
          <a:noFill/>
        </p:spPr>
        <p:txBody>
          <a:bodyPr wrap="square" rtlCol="0">
            <a:spAutoFit/>
          </a:bodyPr>
          <a:lstStyle/>
          <a:p>
            <a:r>
              <a:rPr lang="en-IN" sz="2200" dirty="0"/>
              <a:t>Select * from student where branch = ‘MCA’ AND DOR  is null;</a:t>
            </a:r>
          </a:p>
        </p:txBody>
      </p:sp>
    </p:spTree>
    <p:extLst>
      <p:ext uri="{BB962C8B-B14F-4D97-AF65-F5344CB8AC3E}">
        <p14:creationId xmlns:p14="http://schemas.microsoft.com/office/powerpoint/2010/main" val="372898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Using the AND Operator</a:t>
            </a:r>
            <a:endParaRPr lang="en-US" dirty="0"/>
          </a:p>
        </p:txBody>
      </p:sp>
      <p:sp>
        <p:nvSpPr>
          <p:cNvPr id="3" name="Content Placeholder 2"/>
          <p:cNvSpPr>
            <a:spLocks noGrp="1"/>
          </p:cNvSpPr>
          <p:nvPr>
            <p:ph idx="1"/>
          </p:nvPr>
        </p:nvSpPr>
        <p:spPr>
          <a:xfrm>
            <a:off x="304800" y="1600200"/>
            <a:ext cx="8610600" cy="4525963"/>
          </a:xfrm>
        </p:spPr>
        <p:txBody>
          <a:bodyPr/>
          <a:lstStyle/>
          <a:p>
            <a:pPr>
              <a:buNone/>
            </a:pPr>
            <a:r>
              <a:rPr lang="en-US" b="1" dirty="0"/>
              <a:t>AND requires both conditions to be true.</a:t>
            </a:r>
          </a:p>
          <a:p>
            <a:pPr>
              <a:buNone/>
            </a:pPr>
            <a:endParaRPr lang="en-US" b="1" dirty="0"/>
          </a:p>
          <a:p>
            <a:pPr>
              <a:buNone/>
            </a:pPr>
            <a:r>
              <a:rPr lang="en-US" sz="2400" b="1" dirty="0">
                <a:latin typeface="Courier New" pitchFamily="49" charset="0"/>
                <a:cs typeface="Courier New" pitchFamily="49" charset="0"/>
              </a:rPr>
              <a:t>SELECT </a:t>
            </a:r>
            <a:r>
              <a:rPr lang="en-US" sz="2400" b="1" dirty="0" err="1">
                <a:latin typeface="Courier New" pitchFamily="49" charset="0"/>
                <a:cs typeface="Courier New" pitchFamily="49" charset="0"/>
              </a:rPr>
              <a:t>employee_id</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last_name</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job_id</a:t>
            </a:r>
            <a:r>
              <a:rPr lang="en-US" sz="2400" b="1" dirty="0">
                <a:latin typeface="Courier New" pitchFamily="49" charset="0"/>
                <a:cs typeface="Courier New" pitchFamily="49" charset="0"/>
              </a:rPr>
              <a:t>, salary</a:t>
            </a:r>
          </a:p>
          <a:p>
            <a:pPr>
              <a:buNone/>
            </a:pPr>
            <a:r>
              <a:rPr lang="en-US" sz="2400" b="1" dirty="0">
                <a:latin typeface="Courier New" pitchFamily="49" charset="0"/>
                <a:cs typeface="Courier New" pitchFamily="49" charset="0"/>
              </a:rPr>
              <a:t>FROM employees</a:t>
            </a:r>
          </a:p>
          <a:p>
            <a:pPr>
              <a:buNone/>
            </a:pPr>
            <a:r>
              <a:rPr lang="en-US" sz="2400" b="1" dirty="0">
                <a:latin typeface="Courier New" pitchFamily="49" charset="0"/>
                <a:cs typeface="Courier New" pitchFamily="49" charset="0"/>
              </a:rPr>
              <a:t>WHERE salary &gt;=10000 AND </a:t>
            </a:r>
            <a:r>
              <a:rPr lang="en-US" sz="2400" b="1" dirty="0" err="1">
                <a:latin typeface="Courier New" pitchFamily="49" charset="0"/>
                <a:cs typeface="Courier New" pitchFamily="49" charset="0"/>
              </a:rPr>
              <a:t>job_id</a:t>
            </a:r>
            <a:r>
              <a:rPr lang="en-US" sz="2400" b="1" dirty="0">
                <a:latin typeface="Courier New" pitchFamily="49" charset="0"/>
                <a:cs typeface="Courier New" pitchFamily="49" charset="0"/>
              </a:rPr>
              <a:t> LIKE '%MAN%';</a:t>
            </a:r>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E707696-70EF-4B33-9C4A-CE5AF7CD54B2}"/>
              </a:ext>
            </a:extLst>
          </p:cNvPr>
          <p:cNvGraphicFramePr>
            <a:graphicFrameLocks noGrp="1"/>
          </p:cNvGraphicFramePr>
          <p:nvPr>
            <p:extLst>
              <p:ext uri="{D42A27DB-BD31-4B8C-83A1-F6EECF244321}">
                <p14:modId xmlns:p14="http://schemas.microsoft.com/office/powerpoint/2010/main" val="3605506800"/>
              </p:ext>
            </p:extLst>
          </p:nvPr>
        </p:nvGraphicFramePr>
        <p:xfrm>
          <a:off x="1447800" y="609600"/>
          <a:ext cx="6096000" cy="21516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617821009"/>
                    </a:ext>
                  </a:extLst>
                </a:gridCol>
                <a:gridCol w="1524000">
                  <a:extLst>
                    <a:ext uri="{9D8B030D-6E8A-4147-A177-3AD203B41FA5}">
                      <a16:colId xmlns:a16="http://schemas.microsoft.com/office/drawing/2014/main" val="888478992"/>
                    </a:ext>
                  </a:extLst>
                </a:gridCol>
                <a:gridCol w="1524000">
                  <a:extLst>
                    <a:ext uri="{9D8B030D-6E8A-4147-A177-3AD203B41FA5}">
                      <a16:colId xmlns:a16="http://schemas.microsoft.com/office/drawing/2014/main" val="2774666309"/>
                    </a:ext>
                  </a:extLst>
                </a:gridCol>
                <a:gridCol w="1524000">
                  <a:extLst>
                    <a:ext uri="{9D8B030D-6E8A-4147-A177-3AD203B41FA5}">
                      <a16:colId xmlns:a16="http://schemas.microsoft.com/office/drawing/2014/main" val="1311688337"/>
                    </a:ext>
                  </a:extLst>
                </a:gridCol>
              </a:tblGrid>
              <a:tr h="430328">
                <a:tc>
                  <a:txBody>
                    <a:bodyPr/>
                    <a:lstStyle/>
                    <a:p>
                      <a:pPr algn="ctr"/>
                      <a:r>
                        <a:rPr lang="en-IN" sz="2200" dirty="0"/>
                        <a:t>Roll</a:t>
                      </a:r>
                    </a:p>
                  </a:txBody>
                  <a:tcPr/>
                </a:tc>
                <a:tc>
                  <a:txBody>
                    <a:bodyPr/>
                    <a:lstStyle/>
                    <a:p>
                      <a:pPr algn="ctr"/>
                      <a:r>
                        <a:rPr lang="en-IN" sz="2200" dirty="0"/>
                        <a:t>Name</a:t>
                      </a:r>
                    </a:p>
                  </a:txBody>
                  <a:tcPr/>
                </a:tc>
                <a:tc>
                  <a:txBody>
                    <a:bodyPr/>
                    <a:lstStyle/>
                    <a:p>
                      <a:pPr algn="ctr"/>
                      <a:r>
                        <a:rPr lang="en-IN" sz="2200" dirty="0"/>
                        <a:t>Branch</a:t>
                      </a:r>
                    </a:p>
                  </a:txBody>
                  <a:tcPr/>
                </a:tc>
                <a:tc>
                  <a:txBody>
                    <a:bodyPr/>
                    <a:lstStyle/>
                    <a:p>
                      <a:pPr algn="ctr"/>
                      <a:r>
                        <a:rPr lang="en-IN" sz="2200" dirty="0"/>
                        <a:t>DOR</a:t>
                      </a:r>
                    </a:p>
                  </a:txBody>
                  <a:tcPr/>
                </a:tc>
                <a:extLst>
                  <a:ext uri="{0D108BD9-81ED-4DB2-BD59-A6C34878D82A}">
                    <a16:rowId xmlns:a16="http://schemas.microsoft.com/office/drawing/2014/main" val="1874164879"/>
                  </a:ext>
                </a:extLst>
              </a:tr>
              <a:tr h="430328">
                <a:tc>
                  <a:txBody>
                    <a:bodyPr/>
                    <a:lstStyle/>
                    <a:p>
                      <a:pPr algn="ctr"/>
                      <a:r>
                        <a:rPr lang="en-IN" sz="2200" dirty="0"/>
                        <a:t>1</a:t>
                      </a:r>
                    </a:p>
                  </a:txBody>
                  <a:tcPr/>
                </a:tc>
                <a:tc>
                  <a:txBody>
                    <a:bodyPr/>
                    <a:lstStyle/>
                    <a:p>
                      <a:pPr algn="ctr"/>
                      <a:r>
                        <a:rPr lang="en-IN" sz="2200" dirty="0"/>
                        <a:t>Aman</a:t>
                      </a:r>
                    </a:p>
                  </a:txBody>
                  <a:tcPr/>
                </a:tc>
                <a:tc>
                  <a:txBody>
                    <a:bodyPr/>
                    <a:lstStyle/>
                    <a:p>
                      <a:pPr algn="ctr"/>
                      <a:r>
                        <a:rPr lang="en-IN" sz="2200" dirty="0"/>
                        <a:t>MCA</a:t>
                      </a:r>
                    </a:p>
                  </a:txBody>
                  <a:tcPr/>
                </a:tc>
                <a:tc>
                  <a:txBody>
                    <a:bodyPr/>
                    <a:lstStyle/>
                    <a:p>
                      <a:pPr algn="ctr"/>
                      <a:r>
                        <a:rPr lang="en-IN" sz="2200" dirty="0"/>
                        <a:t>07-Aug-21</a:t>
                      </a:r>
                    </a:p>
                  </a:txBody>
                  <a:tcPr/>
                </a:tc>
                <a:extLst>
                  <a:ext uri="{0D108BD9-81ED-4DB2-BD59-A6C34878D82A}">
                    <a16:rowId xmlns:a16="http://schemas.microsoft.com/office/drawing/2014/main" val="2147727329"/>
                  </a:ext>
                </a:extLst>
              </a:tr>
              <a:tr h="430328">
                <a:tc>
                  <a:txBody>
                    <a:bodyPr/>
                    <a:lstStyle/>
                    <a:p>
                      <a:pPr algn="ctr"/>
                      <a:r>
                        <a:rPr lang="en-IN" sz="2200" dirty="0"/>
                        <a:t>2</a:t>
                      </a:r>
                    </a:p>
                  </a:txBody>
                  <a:tcPr/>
                </a:tc>
                <a:tc>
                  <a:txBody>
                    <a:bodyPr/>
                    <a:lstStyle/>
                    <a:p>
                      <a:pPr algn="ctr"/>
                      <a:r>
                        <a:rPr lang="en-IN" sz="2200" dirty="0"/>
                        <a:t>Rohan</a:t>
                      </a:r>
                    </a:p>
                  </a:txBody>
                  <a:tcPr/>
                </a:tc>
                <a:tc>
                  <a:txBody>
                    <a:bodyPr/>
                    <a:lstStyle/>
                    <a:p>
                      <a:pPr algn="ctr"/>
                      <a:r>
                        <a:rPr lang="en-IN" sz="2200" dirty="0"/>
                        <a:t>CS</a:t>
                      </a:r>
                    </a:p>
                  </a:txBody>
                  <a:tcPr/>
                </a:tc>
                <a:tc>
                  <a:txBody>
                    <a:bodyPr/>
                    <a:lstStyle/>
                    <a:p>
                      <a:pPr algn="ctr"/>
                      <a:r>
                        <a:rPr lang="en-IN" sz="2200" dirty="0"/>
                        <a:t>-</a:t>
                      </a:r>
                    </a:p>
                  </a:txBody>
                  <a:tcPr/>
                </a:tc>
                <a:extLst>
                  <a:ext uri="{0D108BD9-81ED-4DB2-BD59-A6C34878D82A}">
                    <a16:rowId xmlns:a16="http://schemas.microsoft.com/office/drawing/2014/main" val="3845223725"/>
                  </a:ext>
                </a:extLst>
              </a:tr>
              <a:tr h="430328">
                <a:tc>
                  <a:txBody>
                    <a:bodyPr/>
                    <a:lstStyle/>
                    <a:p>
                      <a:pPr algn="ctr"/>
                      <a:r>
                        <a:rPr lang="en-IN" sz="2200" dirty="0"/>
                        <a:t>3</a:t>
                      </a:r>
                    </a:p>
                  </a:txBody>
                  <a:tcPr/>
                </a:tc>
                <a:tc>
                  <a:txBody>
                    <a:bodyPr/>
                    <a:lstStyle/>
                    <a:p>
                      <a:pPr algn="ctr"/>
                      <a:r>
                        <a:rPr lang="en-IN" sz="2200" dirty="0"/>
                        <a:t>Prakash</a:t>
                      </a:r>
                    </a:p>
                  </a:txBody>
                  <a:tcPr/>
                </a:tc>
                <a:tc>
                  <a:txBody>
                    <a:bodyPr/>
                    <a:lstStyle/>
                    <a:p>
                      <a:pPr algn="ctr"/>
                      <a:r>
                        <a:rPr lang="en-IN" sz="2200" dirty="0"/>
                        <a:t>MCA</a:t>
                      </a:r>
                    </a:p>
                  </a:txBody>
                  <a:tcPr/>
                </a:tc>
                <a:tc>
                  <a:txBody>
                    <a:bodyPr/>
                    <a:lstStyle/>
                    <a:p>
                      <a:pPr algn="ctr"/>
                      <a:r>
                        <a:rPr lang="en-IN" sz="2200" dirty="0"/>
                        <a:t>-</a:t>
                      </a:r>
                    </a:p>
                  </a:txBody>
                  <a:tcPr/>
                </a:tc>
                <a:extLst>
                  <a:ext uri="{0D108BD9-81ED-4DB2-BD59-A6C34878D82A}">
                    <a16:rowId xmlns:a16="http://schemas.microsoft.com/office/drawing/2014/main" val="4187888080"/>
                  </a:ext>
                </a:extLst>
              </a:tr>
              <a:tr h="430328">
                <a:tc>
                  <a:txBody>
                    <a:bodyPr/>
                    <a:lstStyle/>
                    <a:p>
                      <a:pPr algn="ctr"/>
                      <a:r>
                        <a:rPr lang="en-IN" sz="2200" dirty="0"/>
                        <a:t>4</a:t>
                      </a:r>
                    </a:p>
                  </a:txBody>
                  <a:tcPr/>
                </a:tc>
                <a:tc>
                  <a:txBody>
                    <a:bodyPr/>
                    <a:lstStyle/>
                    <a:p>
                      <a:pPr algn="ctr"/>
                      <a:r>
                        <a:rPr lang="en-IN" sz="2200" dirty="0"/>
                        <a:t>Mohan</a:t>
                      </a:r>
                    </a:p>
                  </a:txBody>
                  <a:tcPr/>
                </a:tc>
                <a:tc>
                  <a:txBody>
                    <a:bodyPr/>
                    <a:lstStyle/>
                    <a:p>
                      <a:pPr algn="ctr"/>
                      <a:r>
                        <a:rPr lang="en-IN" sz="2200" dirty="0"/>
                        <a:t>IT</a:t>
                      </a:r>
                    </a:p>
                  </a:txBody>
                  <a:tcPr/>
                </a:tc>
                <a:tc>
                  <a:txBody>
                    <a:bodyPr/>
                    <a:lstStyle/>
                    <a:p>
                      <a:pPr algn="ctr"/>
                      <a:r>
                        <a:rPr lang="en-IN" sz="2200" dirty="0"/>
                        <a:t>12-Aug-21</a:t>
                      </a:r>
                    </a:p>
                  </a:txBody>
                  <a:tcPr/>
                </a:tc>
                <a:extLst>
                  <a:ext uri="{0D108BD9-81ED-4DB2-BD59-A6C34878D82A}">
                    <a16:rowId xmlns:a16="http://schemas.microsoft.com/office/drawing/2014/main" val="816995043"/>
                  </a:ext>
                </a:extLst>
              </a:tr>
            </a:tbl>
          </a:graphicData>
        </a:graphic>
      </p:graphicFrame>
      <p:sp>
        <p:nvSpPr>
          <p:cNvPr id="5" name="TextBox 4">
            <a:extLst>
              <a:ext uri="{FF2B5EF4-FFF2-40B4-BE49-F238E27FC236}">
                <a16:creationId xmlns:a16="http://schemas.microsoft.com/office/drawing/2014/main" id="{B1C24BF2-F9B5-4EE3-B159-FF582B9856D2}"/>
              </a:ext>
            </a:extLst>
          </p:cNvPr>
          <p:cNvSpPr txBox="1"/>
          <p:nvPr/>
        </p:nvSpPr>
        <p:spPr>
          <a:xfrm>
            <a:off x="457200" y="3116759"/>
            <a:ext cx="8077200" cy="769441"/>
          </a:xfrm>
          <a:prstGeom prst="rect">
            <a:avLst/>
          </a:prstGeom>
          <a:noFill/>
        </p:spPr>
        <p:txBody>
          <a:bodyPr wrap="square" rtlCol="0">
            <a:spAutoFit/>
          </a:bodyPr>
          <a:lstStyle/>
          <a:p>
            <a:pPr algn="just"/>
            <a:r>
              <a:rPr lang="en-IN" sz="2200" dirty="0"/>
              <a:t>Display the student details those who are either from MCA or CS department and have not registered.</a:t>
            </a:r>
          </a:p>
        </p:txBody>
      </p:sp>
      <p:sp>
        <p:nvSpPr>
          <p:cNvPr id="6" name="TextBox 5">
            <a:extLst>
              <a:ext uri="{FF2B5EF4-FFF2-40B4-BE49-F238E27FC236}">
                <a16:creationId xmlns:a16="http://schemas.microsoft.com/office/drawing/2014/main" id="{75203A8F-1882-461A-B0D1-4FBD35424D67}"/>
              </a:ext>
            </a:extLst>
          </p:cNvPr>
          <p:cNvSpPr txBox="1"/>
          <p:nvPr/>
        </p:nvSpPr>
        <p:spPr>
          <a:xfrm>
            <a:off x="762000" y="4335959"/>
            <a:ext cx="7924800" cy="769441"/>
          </a:xfrm>
          <a:prstGeom prst="rect">
            <a:avLst/>
          </a:prstGeom>
          <a:noFill/>
        </p:spPr>
        <p:txBody>
          <a:bodyPr wrap="square" rtlCol="0">
            <a:spAutoFit/>
          </a:bodyPr>
          <a:lstStyle/>
          <a:p>
            <a:r>
              <a:rPr lang="en-IN" sz="2200" dirty="0"/>
              <a:t>Select * from student where ((branch = ‘MCA’ OR branch = ‘CS’) AND DOR  is null);</a:t>
            </a:r>
          </a:p>
        </p:txBody>
      </p:sp>
    </p:spTree>
    <p:extLst>
      <p:ext uri="{BB962C8B-B14F-4D97-AF65-F5344CB8AC3E}">
        <p14:creationId xmlns:p14="http://schemas.microsoft.com/office/powerpoint/2010/main" val="79137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Using the OR Operator</a:t>
            </a:r>
            <a:endParaRPr lang="en-US" dirty="0"/>
          </a:p>
        </p:txBody>
      </p:sp>
      <p:sp>
        <p:nvSpPr>
          <p:cNvPr id="3" name="Content Placeholder 2"/>
          <p:cNvSpPr>
            <a:spLocks noGrp="1"/>
          </p:cNvSpPr>
          <p:nvPr>
            <p:ph idx="1"/>
          </p:nvPr>
        </p:nvSpPr>
        <p:spPr/>
        <p:txBody>
          <a:bodyPr/>
          <a:lstStyle/>
          <a:p>
            <a:pPr>
              <a:buNone/>
            </a:pPr>
            <a:r>
              <a:rPr lang="en-US" b="1" dirty="0"/>
              <a:t>OR requires either condition to be true.</a:t>
            </a:r>
          </a:p>
          <a:p>
            <a:endParaRPr lang="en-US" b="1" dirty="0"/>
          </a:p>
          <a:p>
            <a:pPr>
              <a:buNone/>
            </a:pPr>
            <a:r>
              <a:rPr lang="en-US" sz="2300" b="1" dirty="0">
                <a:latin typeface="Courier New" pitchFamily="49" charset="0"/>
                <a:cs typeface="Courier New" pitchFamily="49" charset="0"/>
              </a:rPr>
              <a:t>SELECT </a:t>
            </a:r>
            <a:r>
              <a:rPr lang="en-US" sz="2300" b="1" dirty="0" err="1">
                <a:latin typeface="Courier New" pitchFamily="49" charset="0"/>
                <a:cs typeface="Courier New" pitchFamily="49" charset="0"/>
              </a:rPr>
              <a:t>employee_id</a:t>
            </a:r>
            <a:r>
              <a:rPr lang="en-US" sz="2300" b="1" dirty="0">
                <a:latin typeface="Courier New" pitchFamily="49" charset="0"/>
                <a:cs typeface="Courier New" pitchFamily="49" charset="0"/>
              </a:rPr>
              <a:t>, </a:t>
            </a:r>
            <a:r>
              <a:rPr lang="en-US" sz="2300" b="1" dirty="0" err="1">
                <a:latin typeface="Courier New" pitchFamily="49" charset="0"/>
                <a:cs typeface="Courier New" pitchFamily="49" charset="0"/>
              </a:rPr>
              <a:t>last_name</a:t>
            </a:r>
            <a:r>
              <a:rPr lang="en-US" sz="2300" b="1" dirty="0">
                <a:latin typeface="Courier New" pitchFamily="49" charset="0"/>
                <a:cs typeface="Courier New" pitchFamily="49" charset="0"/>
              </a:rPr>
              <a:t>, </a:t>
            </a:r>
            <a:r>
              <a:rPr lang="en-US" sz="2300" b="1" dirty="0" err="1">
                <a:latin typeface="Courier New" pitchFamily="49" charset="0"/>
                <a:cs typeface="Courier New" pitchFamily="49" charset="0"/>
              </a:rPr>
              <a:t>job_id</a:t>
            </a:r>
            <a:r>
              <a:rPr lang="en-US" sz="2300" b="1" dirty="0">
                <a:latin typeface="Courier New" pitchFamily="49" charset="0"/>
                <a:cs typeface="Courier New" pitchFamily="49" charset="0"/>
              </a:rPr>
              <a:t>, salary</a:t>
            </a:r>
          </a:p>
          <a:p>
            <a:pPr>
              <a:buNone/>
            </a:pPr>
            <a:r>
              <a:rPr lang="en-US" sz="2300" b="1" dirty="0">
                <a:latin typeface="Courier New" pitchFamily="49" charset="0"/>
                <a:cs typeface="Courier New" pitchFamily="49" charset="0"/>
              </a:rPr>
              <a:t>FROM employees</a:t>
            </a:r>
          </a:p>
          <a:p>
            <a:pPr>
              <a:buNone/>
            </a:pPr>
            <a:r>
              <a:rPr lang="en-US" sz="2300" b="1" dirty="0">
                <a:latin typeface="Courier New" pitchFamily="49" charset="0"/>
                <a:cs typeface="Courier New" pitchFamily="49" charset="0"/>
              </a:rPr>
              <a:t>WHERE salary &gt;= 10000 OR </a:t>
            </a:r>
            <a:r>
              <a:rPr lang="en-US" sz="2300" b="1" dirty="0" err="1">
                <a:latin typeface="Courier New" pitchFamily="49" charset="0"/>
                <a:cs typeface="Courier New" pitchFamily="49" charset="0"/>
              </a:rPr>
              <a:t>job_id</a:t>
            </a:r>
            <a:r>
              <a:rPr lang="en-US" sz="2300" b="1" dirty="0">
                <a:latin typeface="Courier New" pitchFamily="49" charset="0"/>
                <a:cs typeface="Courier New" pitchFamily="49" charset="0"/>
              </a:rPr>
              <a:t> LIKE '%MAN%';</a:t>
            </a:r>
          </a:p>
          <a:p>
            <a:pPr>
              <a:buNone/>
            </a:pP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563562"/>
          </a:xfrm>
        </p:spPr>
        <p:txBody>
          <a:bodyPr>
            <a:normAutofit fontScale="90000"/>
          </a:bodyPr>
          <a:lstStyle/>
          <a:p>
            <a:r>
              <a:rPr lang="en-US" b="1" dirty="0"/>
              <a:t>Using the NOT Operator</a:t>
            </a:r>
            <a:endParaRPr lang="en-US" dirty="0"/>
          </a:p>
        </p:txBody>
      </p:sp>
      <p:sp>
        <p:nvSpPr>
          <p:cNvPr id="3" name="Content Placeholder 2"/>
          <p:cNvSpPr>
            <a:spLocks noGrp="1"/>
          </p:cNvSpPr>
          <p:nvPr>
            <p:ph idx="1"/>
          </p:nvPr>
        </p:nvSpPr>
        <p:spPr>
          <a:xfrm>
            <a:off x="457200" y="2133600"/>
            <a:ext cx="8229600" cy="2286000"/>
          </a:xfrm>
        </p:spPr>
        <p:txBody>
          <a:bodyPr/>
          <a:lstStyle/>
          <a:p>
            <a:pPr>
              <a:buNone/>
            </a:pPr>
            <a:r>
              <a:rPr lang="en-US" sz="2800" b="1" dirty="0">
                <a:latin typeface="Courier New" pitchFamily="49" charset="0"/>
                <a:cs typeface="Courier New" pitchFamily="49" charset="0"/>
              </a:rPr>
              <a:t>SELECT Roll, Name </a:t>
            </a:r>
          </a:p>
          <a:p>
            <a:pPr>
              <a:buNone/>
            </a:pPr>
            <a:r>
              <a:rPr lang="en-US" sz="2800" b="1" dirty="0">
                <a:latin typeface="Courier New" pitchFamily="49" charset="0"/>
                <a:cs typeface="Courier New" pitchFamily="49" charset="0"/>
              </a:rPr>
              <a:t>FROM student</a:t>
            </a:r>
          </a:p>
          <a:p>
            <a:pPr>
              <a:buNone/>
            </a:pPr>
            <a:r>
              <a:rPr lang="en-US" sz="2800" b="1" dirty="0">
                <a:latin typeface="Courier New" pitchFamily="49" charset="0"/>
                <a:cs typeface="Courier New" pitchFamily="49" charset="0"/>
              </a:rPr>
              <a:t>WHERE branch NOT IN (‘MCA’,’CS’);</a:t>
            </a:r>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ORDER BY Clause</a:t>
            </a:r>
            <a:endParaRPr lang="en-US" dirty="0"/>
          </a:p>
        </p:txBody>
      </p:sp>
      <p:sp>
        <p:nvSpPr>
          <p:cNvPr id="3" name="Content Placeholder 2"/>
          <p:cNvSpPr>
            <a:spLocks noGrp="1"/>
          </p:cNvSpPr>
          <p:nvPr>
            <p:ph idx="1"/>
          </p:nvPr>
        </p:nvSpPr>
        <p:spPr>
          <a:xfrm>
            <a:off x="304800" y="1219200"/>
            <a:ext cx="8686800" cy="4906963"/>
          </a:xfrm>
        </p:spPr>
        <p:txBody>
          <a:bodyPr>
            <a:normAutofit fontScale="92500" lnSpcReduction="20000"/>
          </a:bodyPr>
          <a:lstStyle/>
          <a:p>
            <a:pPr>
              <a:buNone/>
            </a:pPr>
            <a:r>
              <a:rPr lang="en-US" b="1" dirty="0"/>
              <a:t>Syntax – </a:t>
            </a:r>
            <a:r>
              <a:rPr lang="en-US" sz="3000" b="1" dirty="0"/>
              <a:t>SELECT * from &lt;</a:t>
            </a:r>
            <a:r>
              <a:rPr lang="en-US" sz="3000" b="1" dirty="0" err="1"/>
              <a:t>Tablename</a:t>
            </a:r>
            <a:r>
              <a:rPr lang="en-US" sz="3000" b="1" dirty="0"/>
              <a:t>&gt;</a:t>
            </a:r>
          </a:p>
          <a:p>
            <a:pPr>
              <a:buNone/>
            </a:pPr>
            <a:r>
              <a:rPr lang="en-US" sz="3000" b="1" dirty="0"/>
              <a:t>		      ORDER BY &lt;Columnname1&gt;&lt;Columnname2&gt; &lt;[Sort Order]&gt;</a:t>
            </a:r>
          </a:p>
          <a:p>
            <a:r>
              <a:rPr lang="en-US" sz="3000" b="1" dirty="0"/>
              <a:t>Sort rows with the ORDER BY clause</a:t>
            </a:r>
          </a:p>
          <a:p>
            <a:pPr lvl="1">
              <a:buNone/>
            </a:pPr>
            <a:r>
              <a:rPr lang="en-US" sz="3000" dirty="0"/>
              <a:t>– </a:t>
            </a:r>
            <a:r>
              <a:rPr lang="en-US" sz="3000" b="1" dirty="0"/>
              <a:t>ASC: ascending order, default</a:t>
            </a:r>
          </a:p>
          <a:p>
            <a:pPr lvl="1">
              <a:buNone/>
            </a:pPr>
            <a:r>
              <a:rPr lang="en-US" sz="3000" dirty="0"/>
              <a:t>– </a:t>
            </a:r>
            <a:r>
              <a:rPr lang="en-US" sz="3000" b="1" dirty="0"/>
              <a:t>DESC: descending order</a:t>
            </a:r>
          </a:p>
          <a:p>
            <a:r>
              <a:rPr lang="en-US" sz="3000" b="1" dirty="0"/>
              <a:t>The ORDER BY clause comes last in the SELECT statement.</a:t>
            </a:r>
          </a:p>
          <a:p>
            <a:pPr>
              <a:buNone/>
            </a:pPr>
            <a:r>
              <a:rPr lang="en-US" b="1" dirty="0"/>
              <a:t>Ex - </a:t>
            </a:r>
            <a:r>
              <a:rPr lang="en-US" sz="2600" b="1" dirty="0">
                <a:latin typeface="Courier New" pitchFamily="49" charset="0"/>
                <a:cs typeface="Courier New" pitchFamily="49" charset="0"/>
              </a:rPr>
              <a:t>SELECT </a:t>
            </a:r>
            <a:r>
              <a:rPr lang="en-US" sz="2600" b="1" dirty="0" err="1">
                <a:latin typeface="Courier New" pitchFamily="49" charset="0"/>
                <a:cs typeface="Courier New" pitchFamily="49" charset="0"/>
              </a:rPr>
              <a:t>last_name</a:t>
            </a:r>
            <a:r>
              <a:rPr lang="en-US" sz="2600" b="1" dirty="0">
                <a:latin typeface="Courier New" pitchFamily="49" charset="0"/>
                <a:cs typeface="Courier New" pitchFamily="49" charset="0"/>
              </a:rPr>
              <a:t>, </a:t>
            </a:r>
            <a:r>
              <a:rPr lang="en-US" sz="2600" b="1" dirty="0" err="1">
                <a:latin typeface="Courier New" pitchFamily="49" charset="0"/>
                <a:cs typeface="Courier New" pitchFamily="49" charset="0"/>
              </a:rPr>
              <a:t>department_id</a:t>
            </a:r>
            <a:r>
              <a:rPr lang="en-US" sz="2600" b="1" dirty="0">
                <a:latin typeface="Courier New" pitchFamily="49" charset="0"/>
                <a:cs typeface="Courier New" pitchFamily="49" charset="0"/>
              </a:rPr>
              <a:t>, salary</a:t>
            </a:r>
          </a:p>
          <a:p>
            <a:pPr>
              <a:buNone/>
            </a:pPr>
            <a:r>
              <a:rPr lang="en-US" sz="2600" b="1" dirty="0">
                <a:latin typeface="Courier New" pitchFamily="49" charset="0"/>
                <a:cs typeface="Courier New" pitchFamily="49" charset="0"/>
              </a:rPr>
              <a:t>     FROM employees</a:t>
            </a:r>
          </a:p>
          <a:p>
            <a:pPr>
              <a:buNone/>
            </a:pPr>
            <a:r>
              <a:rPr lang="en-US" sz="2600" b="1" dirty="0">
                <a:latin typeface="Courier New" pitchFamily="49" charset="0"/>
                <a:cs typeface="Courier New" pitchFamily="49" charset="0"/>
              </a:rPr>
              <a:t>     ORDER BY </a:t>
            </a:r>
            <a:r>
              <a:rPr lang="en-US" sz="2600" b="1" dirty="0" err="1">
                <a:latin typeface="Courier New" pitchFamily="49" charset="0"/>
                <a:cs typeface="Courier New" pitchFamily="49" charset="0"/>
              </a:rPr>
              <a:t>department_id</a:t>
            </a:r>
            <a:r>
              <a:rPr lang="en-US" sz="2600" b="1" dirty="0">
                <a:latin typeface="Courier New" pitchFamily="49" charset="0"/>
                <a:cs typeface="Courier New" pitchFamily="49" charset="0"/>
              </a:rPr>
              <a:t>;</a:t>
            </a:r>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Sorting in Descending Order</a:t>
            </a:r>
            <a:endParaRPr lang="en-US" dirty="0"/>
          </a:p>
        </p:txBody>
      </p:sp>
      <p:sp>
        <p:nvSpPr>
          <p:cNvPr id="3" name="Content Placeholder 2"/>
          <p:cNvSpPr>
            <a:spLocks noGrp="1"/>
          </p:cNvSpPr>
          <p:nvPr>
            <p:ph idx="1"/>
          </p:nvPr>
        </p:nvSpPr>
        <p:spPr>
          <a:xfrm>
            <a:off x="762000" y="1752600"/>
            <a:ext cx="7924800" cy="1676400"/>
          </a:xfrm>
        </p:spPr>
        <p:txBody>
          <a:bodyPr/>
          <a:lstStyle/>
          <a:p>
            <a:pPr>
              <a:buNone/>
            </a:pPr>
            <a:r>
              <a:rPr lang="en-US" sz="2400" b="1" dirty="0">
                <a:latin typeface="Courier New" pitchFamily="49" charset="0"/>
                <a:cs typeface="Courier New" pitchFamily="49" charset="0"/>
              </a:rPr>
              <a:t>SELECT </a:t>
            </a:r>
            <a:r>
              <a:rPr lang="en-US" sz="2400" b="1" dirty="0" err="1">
                <a:latin typeface="Courier New" pitchFamily="49" charset="0"/>
                <a:cs typeface="Courier New" pitchFamily="49" charset="0"/>
              </a:rPr>
              <a:t>last_name</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department_id</a:t>
            </a:r>
            <a:r>
              <a:rPr lang="en-US" sz="2400" b="1" dirty="0">
                <a:latin typeface="Courier New" pitchFamily="49" charset="0"/>
                <a:cs typeface="Courier New" pitchFamily="49" charset="0"/>
              </a:rPr>
              <a:t>, salary</a:t>
            </a:r>
          </a:p>
          <a:p>
            <a:pPr>
              <a:buNone/>
            </a:pPr>
            <a:r>
              <a:rPr lang="en-US" sz="2400" b="1" dirty="0">
                <a:latin typeface="Courier New" pitchFamily="49" charset="0"/>
                <a:cs typeface="Courier New" pitchFamily="49" charset="0"/>
              </a:rPr>
              <a:t>FROM employees</a:t>
            </a:r>
          </a:p>
          <a:p>
            <a:pPr>
              <a:buNone/>
            </a:pPr>
            <a:r>
              <a:rPr lang="en-US" sz="2400" b="1" dirty="0">
                <a:latin typeface="Courier New" pitchFamily="49" charset="0"/>
                <a:cs typeface="Courier New" pitchFamily="49" charset="0"/>
              </a:rPr>
              <a:t>ORDER BY </a:t>
            </a:r>
            <a:r>
              <a:rPr lang="en-US" sz="2400" b="1" dirty="0" err="1">
                <a:latin typeface="Courier New" pitchFamily="49" charset="0"/>
                <a:cs typeface="Courier New" pitchFamily="49" charset="0"/>
              </a:rPr>
              <a:t>department_id</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desc</a:t>
            </a:r>
            <a:r>
              <a:rPr lang="en-US" sz="2400" b="1" dirty="0">
                <a:latin typeface="Courier New" pitchFamily="49" charset="0"/>
                <a:cs typeface="Courier New" pitchFamily="49" charset="0"/>
              </a:rPr>
              <a:t>;</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500" b="1" dirty="0"/>
              <a:t>Sorting by Multiple Columns</a:t>
            </a:r>
            <a:endParaRPr lang="en-US" sz="3500" dirty="0"/>
          </a:p>
        </p:txBody>
      </p:sp>
      <p:pic>
        <p:nvPicPr>
          <p:cNvPr id="1027" name="Picture 3"/>
          <p:cNvPicPr>
            <a:picLocks noChangeAspect="1" noChangeArrowheads="1"/>
          </p:cNvPicPr>
          <p:nvPr/>
        </p:nvPicPr>
        <p:blipFill>
          <a:blip r:embed="rId2"/>
          <a:srcRect/>
          <a:stretch>
            <a:fillRect/>
          </a:stretch>
        </p:blipFill>
        <p:spPr bwMode="auto">
          <a:xfrm>
            <a:off x="685800" y="4343400"/>
            <a:ext cx="7924800" cy="2133600"/>
          </a:xfrm>
          <a:prstGeom prst="rect">
            <a:avLst/>
          </a:prstGeom>
          <a:noFill/>
          <a:ln w="9525">
            <a:noFill/>
            <a:miter lim="800000"/>
            <a:headEnd/>
            <a:tailEnd/>
          </a:ln>
          <a:effectLst/>
        </p:spPr>
      </p:pic>
      <p:sp>
        <p:nvSpPr>
          <p:cNvPr id="8" name="Content Placeholder 2"/>
          <p:cNvSpPr>
            <a:spLocks noGrp="1"/>
          </p:cNvSpPr>
          <p:nvPr>
            <p:ph idx="1"/>
          </p:nvPr>
        </p:nvSpPr>
        <p:spPr>
          <a:xfrm>
            <a:off x="457200" y="990601"/>
            <a:ext cx="8229600" cy="3505200"/>
          </a:xfrm>
        </p:spPr>
        <p:txBody>
          <a:bodyPr>
            <a:normAutofit fontScale="85000" lnSpcReduction="10000"/>
          </a:bodyPr>
          <a:lstStyle/>
          <a:p>
            <a:r>
              <a:rPr lang="en-US" b="1" dirty="0"/>
              <a:t>The order of ORDER BY list is the order of sort.</a:t>
            </a:r>
          </a:p>
          <a:p>
            <a:pPr>
              <a:buNone/>
            </a:pPr>
            <a:endParaRPr lang="en-US" b="1" dirty="0"/>
          </a:p>
          <a:p>
            <a:pPr>
              <a:buNone/>
            </a:pPr>
            <a:r>
              <a:rPr lang="en-US" b="1" dirty="0">
                <a:latin typeface="Courier New" pitchFamily="49" charset="0"/>
                <a:cs typeface="Courier New" pitchFamily="49" charset="0"/>
              </a:rPr>
              <a:t>SELECT </a:t>
            </a:r>
            <a:r>
              <a:rPr lang="en-US" b="1" dirty="0" err="1">
                <a:latin typeface="Courier New" pitchFamily="49" charset="0"/>
                <a:cs typeface="Courier New" pitchFamily="49" charset="0"/>
              </a:rPr>
              <a:t>last_name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department_id,salary</a:t>
            </a: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FROM employees</a:t>
            </a:r>
          </a:p>
          <a:p>
            <a:pPr>
              <a:buNone/>
            </a:pPr>
            <a:r>
              <a:rPr lang="en-US" b="1" dirty="0">
                <a:latin typeface="Courier New" pitchFamily="49" charset="0"/>
                <a:cs typeface="Courier New" pitchFamily="49" charset="0"/>
              </a:rPr>
              <a:t>ORDER BY </a:t>
            </a:r>
            <a:r>
              <a:rPr lang="en-US" b="1" dirty="0" err="1">
                <a:latin typeface="Courier New" pitchFamily="49" charset="0"/>
                <a:cs typeface="Courier New" pitchFamily="49" charset="0"/>
              </a:rPr>
              <a:t>department_id</a:t>
            </a:r>
            <a:r>
              <a:rPr lang="en-US" b="1" dirty="0">
                <a:latin typeface="Courier New" pitchFamily="49" charset="0"/>
                <a:cs typeface="Courier New" pitchFamily="49" charset="0"/>
              </a:rPr>
              <a:t>, salary DESC;</a:t>
            </a:r>
          </a:p>
          <a:p>
            <a:pPr>
              <a:buNone/>
            </a:pPr>
            <a:endParaRPr lang="en-US" b="1" dirty="0">
              <a:latin typeface="Courier New" pitchFamily="49" charset="0"/>
              <a:cs typeface="Courier New" pitchFamily="49" charset="0"/>
            </a:endParaRPr>
          </a:p>
          <a:p>
            <a:r>
              <a:rPr lang="en-US" b="1" dirty="0"/>
              <a:t>You can sort by a column that is not in the SELECT list.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6A59BF1D409148A9A980881E7B78DA" ma:contentTypeVersion="13" ma:contentTypeDescription="Create a new document." ma:contentTypeScope="" ma:versionID="ad9259bd581580528aaf6183a0a16e65">
  <xsd:schema xmlns:xsd="http://www.w3.org/2001/XMLSchema" xmlns:xs="http://www.w3.org/2001/XMLSchema" xmlns:p="http://schemas.microsoft.com/office/2006/metadata/properties" xmlns:ns2="3f964631-4e08-4eaa-9e5a-266c756bf8a6" xmlns:ns3="953d24ee-18fe-4f7e-aa72-adb8451067b3" targetNamespace="http://schemas.microsoft.com/office/2006/metadata/properties" ma:root="true" ma:fieldsID="6808daa9a2b421c8a373768c731c1569" ns2:_="" ns3:_="">
    <xsd:import namespace="3f964631-4e08-4eaa-9e5a-266c756bf8a6"/>
    <xsd:import namespace="953d24ee-18fe-4f7e-aa72-adb8451067b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964631-4e08-4eaa-9e5a-266c756bf8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53d24ee-18fe-4f7e-aa72-adb8451067b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06DC99-F09E-4181-99F5-BA29A17C8C37}"/>
</file>

<file path=customXml/itemProps2.xml><?xml version="1.0" encoding="utf-8"?>
<ds:datastoreItem xmlns:ds="http://schemas.openxmlformats.org/officeDocument/2006/customXml" ds:itemID="{BA1D0CF1-F569-4342-A964-846A96E70A76}"/>
</file>

<file path=customXml/itemProps3.xml><?xml version="1.0" encoding="utf-8"?>
<ds:datastoreItem xmlns:ds="http://schemas.openxmlformats.org/officeDocument/2006/customXml" ds:itemID="{9D647310-4705-44CD-80EB-1C2219AB4082}"/>
</file>

<file path=docProps/app.xml><?xml version="1.0" encoding="utf-8"?>
<Properties xmlns="http://schemas.openxmlformats.org/officeDocument/2006/extended-properties" xmlns:vt="http://schemas.openxmlformats.org/officeDocument/2006/docPropsVTypes">
  <TotalTime>6653</TotalTime>
  <Words>10682</Words>
  <Application>Microsoft Office PowerPoint</Application>
  <PresentationFormat>On-screen Show (4:3)</PresentationFormat>
  <Paragraphs>1858</Paragraphs>
  <Slides>319</Slides>
  <Notes>0</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319</vt:i4>
      </vt:variant>
    </vt:vector>
  </HeadingPairs>
  <TitlesOfParts>
    <vt:vector size="324" baseType="lpstr">
      <vt:lpstr>Arial</vt:lpstr>
      <vt:lpstr>Calibri</vt:lpstr>
      <vt:lpstr>Courier New</vt:lpstr>
      <vt:lpstr>Wingdings</vt:lpstr>
      <vt:lpstr>Office Theme</vt:lpstr>
      <vt:lpstr>SQL</vt:lpstr>
      <vt:lpstr>What is SQL?</vt:lpstr>
      <vt:lpstr>SQL</vt:lpstr>
      <vt:lpstr>PowerPoint Presentation</vt:lpstr>
      <vt:lpstr>How SQL Works ?</vt:lpstr>
      <vt:lpstr>What Can SQL do?</vt:lpstr>
      <vt:lpstr>SQL Statements</vt:lpstr>
      <vt:lpstr>SQL Statements</vt:lpstr>
      <vt:lpstr>SQL Statements</vt:lpstr>
      <vt:lpstr>SQL Statements</vt:lpstr>
      <vt:lpstr>Data types </vt:lpstr>
      <vt:lpstr>Data types </vt:lpstr>
      <vt:lpstr>DDL(Data Definition Language)</vt:lpstr>
      <vt:lpstr>Creating and Managing Tables</vt:lpstr>
      <vt:lpstr>Objectives</vt:lpstr>
      <vt:lpstr>Database Objects</vt:lpstr>
      <vt:lpstr>What is a table?</vt:lpstr>
      <vt:lpstr>Table Example</vt:lpstr>
      <vt:lpstr>What is a field?</vt:lpstr>
      <vt:lpstr>What is a Record or a Row?</vt:lpstr>
      <vt:lpstr>What is a column?</vt:lpstr>
      <vt:lpstr>Naming Rules</vt:lpstr>
      <vt:lpstr>The CREATE TABLE Command</vt:lpstr>
      <vt:lpstr>Example create table</vt:lpstr>
      <vt:lpstr>Example create table</vt:lpstr>
      <vt:lpstr>To see the structure of the Table</vt:lpstr>
      <vt:lpstr>The ALTER TABLE Statement</vt:lpstr>
      <vt:lpstr>The ALTER TABLE Statement</vt:lpstr>
      <vt:lpstr>The ALTER TABLE Statement</vt:lpstr>
      <vt:lpstr>The ALTER TABLE Statement</vt:lpstr>
      <vt:lpstr>Renaming Tables</vt:lpstr>
      <vt:lpstr>Renaming Columns</vt:lpstr>
      <vt:lpstr>Dropping a Table</vt:lpstr>
      <vt:lpstr>Truncating a Table</vt:lpstr>
      <vt:lpstr>Summary</vt:lpstr>
      <vt:lpstr>Manipulating Data DML Statement</vt:lpstr>
      <vt:lpstr>Objectives</vt:lpstr>
      <vt:lpstr>PowerPoint Presentation</vt:lpstr>
      <vt:lpstr>Adding a New Row to a Table</vt:lpstr>
      <vt:lpstr>Inserting Data Into Tables</vt:lpstr>
      <vt:lpstr>Inserting Data Into Tables</vt:lpstr>
      <vt:lpstr>Interacting Data Insertion</vt:lpstr>
      <vt:lpstr>Concept of NULL</vt:lpstr>
      <vt:lpstr>Inserting Rows with Null Values</vt:lpstr>
      <vt:lpstr>PowerPoint Presentation</vt:lpstr>
      <vt:lpstr>PowerPoint Presentation</vt:lpstr>
      <vt:lpstr>PowerPoint Presentation</vt:lpstr>
      <vt:lpstr>Changing Data in a Table</vt:lpstr>
      <vt:lpstr>The UPDATE Statement Syntax</vt:lpstr>
      <vt:lpstr>Example of UPDATE Statement</vt:lpstr>
      <vt:lpstr>Removing a Row from a Table</vt:lpstr>
      <vt:lpstr>The DELETE Statement</vt:lpstr>
      <vt:lpstr>The DELETE Statement</vt:lpstr>
      <vt:lpstr>Difference Between Delete and Truncate</vt:lpstr>
      <vt:lpstr>Operators</vt:lpstr>
      <vt:lpstr>Retrieving All columns from a table</vt:lpstr>
      <vt:lpstr>Selecting Specific Columns</vt:lpstr>
      <vt:lpstr>PowerPoint Presentation</vt:lpstr>
      <vt:lpstr>Defining a Column Alias</vt:lpstr>
      <vt:lpstr>Using Column Aliases</vt:lpstr>
      <vt:lpstr>Concatenation Operator</vt:lpstr>
      <vt:lpstr>PowerPoint Presentation</vt:lpstr>
      <vt:lpstr>Using the Concatenation Operator</vt:lpstr>
      <vt:lpstr>Literal Character Strings</vt:lpstr>
      <vt:lpstr>PowerPoint Presentation</vt:lpstr>
      <vt:lpstr>PowerPoint Presentation</vt:lpstr>
      <vt:lpstr>Using Literal Character Strings</vt:lpstr>
      <vt:lpstr>PowerPoint Presentation</vt:lpstr>
      <vt:lpstr>Duplicate Rows</vt:lpstr>
      <vt:lpstr>Eliminating Duplicate Rows</vt:lpstr>
      <vt:lpstr>Arithmetic Expressions</vt:lpstr>
      <vt:lpstr>PowerPoint Presentation</vt:lpstr>
      <vt:lpstr>PowerPoint Presentation</vt:lpstr>
      <vt:lpstr>Using Arithmetic Operators</vt:lpstr>
      <vt:lpstr>Restricting and Sorting Data</vt:lpstr>
      <vt:lpstr>Objectives</vt:lpstr>
      <vt:lpstr>Limiting Rows Using a Selection</vt:lpstr>
      <vt:lpstr>Limiting the Rows Selected</vt:lpstr>
      <vt:lpstr>Using the WHERE Clause</vt:lpstr>
      <vt:lpstr>Character Strings and Dates</vt:lpstr>
      <vt:lpstr>Comparison Conditions / Relational Operators</vt:lpstr>
      <vt:lpstr>Using Comparison Conditions</vt:lpstr>
      <vt:lpstr>Other Comparison Conditions</vt:lpstr>
      <vt:lpstr>Using the BETWEEN Condition</vt:lpstr>
      <vt:lpstr>Using the IN Condition</vt:lpstr>
      <vt:lpstr>Using the LIKE Condition</vt:lpstr>
      <vt:lpstr>PowerPoint Presentation</vt:lpstr>
      <vt:lpstr>PowerPoint Presentation</vt:lpstr>
      <vt:lpstr>Using the LIKE Condition</vt:lpstr>
      <vt:lpstr>Using the NULL Conditions</vt:lpstr>
      <vt:lpstr>Logical Conditions</vt:lpstr>
      <vt:lpstr>PowerPoint Presentation</vt:lpstr>
      <vt:lpstr>Using the AND Operator</vt:lpstr>
      <vt:lpstr>PowerPoint Presentation</vt:lpstr>
      <vt:lpstr>Using the OR Operator</vt:lpstr>
      <vt:lpstr>Using the NOT Operator</vt:lpstr>
      <vt:lpstr>ORDER BY Clause</vt:lpstr>
      <vt:lpstr>Sorting in Descending Order</vt:lpstr>
      <vt:lpstr>Sorting by Multiple Columns</vt:lpstr>
      <vt:lpstr>PowerPoint Presentation</vt:lpstr>
      <vt:lpstr>Retrieval using ORDER BY</vt:lpstr>
      <vt:lpstr>SQL Functions</vt:lpstr>
      <vt:lpstr>PowerPoint Presentation</vt:lpstr>
      <vt:lpstr>PowerPoint Presentation</vt:lpstr>
      <vt:lpstr>Scalar Functions(Single-Row Functions)</vt:lpstr>
      <vt:lpstr>According to Data Types</vt:lpstr>
      <vt:lpstr>PowerPoint Presentation</vt:lpstr>
      <vt:lpstr>Case Manipulation Functions</vt:lpstr>
      <vt:lpstr>PowerPoint Presentation</vt:lpstr>
      <vt:lpstr>Case Manipulation Functions</vt:lpstr>
      <vt:lpstr>Case Manipulation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Exercise</vt:lpstr>
      <vt:lpstr>Number Functions</vt:lpstr>
      <vt:lpstr>Number Functions</vt:lpstr>
      <vt:lpstr>Number Functions</vt:lpstr>
      <vt:lpstr>Number Functions</vt:lpstr>
      <vt:lpstr>Number Functions</vt:lpstr>
      <vt:lpstr>Number Functions</vt:lpstr>
      <vt:lpstr>Number Functions</vt:lpstr>
      <vt:lpstr>Number Functions</vt:lpstr>
      <vt:lpstr>PowerPoint Presentation</vt:lpstr>
      <vt:lpstr>PowerPoint Presentation</vt:lpstr>
      <vt:lpstr>PowerPoint Presentation</vt:lpstr>
      <vt:lpstr>PowerPoint Presentation</vt:lpstr>
      <vt:lpstr>PowerPoint Presentation</vt:lpstr>
      <vt:lpstr>PowerPoint Presentation</vt:lpstr>
      <vt:lpstr>Lab Assignment</vt:lpstr>
      <vt:lpstr>Lab Exercise</vt:lpstr>
      <vt:lpstr>PowerPoint Presentation</vt:lpstr>
      <vt:lpstr>Replace Example</vt:lpstr>
      <vt:lpstr>PowerPoint Presentation</vt:lpstr>
      <vt:lpstr>Translate Example</vt:lpstr>
      <vt:lpstr>PowerPoint Presentation</vt:lpstr>
      <vt:lpstr>Date Functions</vt:lpstr>
      <vt:lpstr>Date Function</vt:lpstr>
      <vt:lpstr>Date Function</vt:lpstr>
      <vt:lpstr>Date Function</vt:lpstr>
      <vt:lpstr>Date Function</vt:lpstr>
      <vt:lpstr>PowerPoint Presentation</vt:lpstr>
      <vt:lpstr>PowerPoint Presentation</vt:lpstr>
      <vt:lpstr>Conversion Function</vt:lpstr>
      <vt:lpstr>Using the TO_CHAR Function with Dates</vt:lpstr>
      <vt:lpstr>Elements of the Date Format Model</vt:lpstr>
      <vt:lpstr>TO_CHAR Function with Date</vt:lpstr>
      <vt:lpstr>Suffices to use with to_char()</vt:lpstr>
      <vt:lpstr>TO_CHAR Function with Date</vt:lpstr>
      <vt:lpstr>Date Functions</vt:lpstr>
      <vt:lpstr>Date Functions</vt:lpstr>
      <vt:lpstr>Assignments</vt:lpstr>
      <vt:lpstr>Using the TO_DATE function</vt:lpstr>
      <vt:lpstr>Using the TO_CHAR Function with Numbers</vt:lpstr>
      <vt:lpstr>TO_CHAR Function with Numbers</vt:lpstr>
      <vt:lpstr>Using the TO_NUMBER function</vt:lpstr>
      <vt:lpstr>Aggregate Functions</vt:lpstr>
      <vt:lpstr>What Are Group Functions?</vt:lpstr>
      <vt:lpstr>Types of Group Functions</vt:lpstr>
      <vt:lpstr>Aggregate Functions</vt:lpstr>
      <vt:lpstr>Aggregate Functions</vt:lpstr>
      <vt:lpstr>Aggregate Functions</vt:lpstr>
      <vt:lpstr>Aggregate Functions</vt:lpstr>
      <vt:lpstr>Aggregate Functions</vt:lpstr>
      <vt:lpstr>Aggregate Functions</vt:lpstr>
      <vt:lpstr>Aggregate Functions</vt:lpstr>
      <vt:lpstr>Example Aggregate Function</vt:lpstr>
      <vt:lpstr>Example Aggregate Function</vt:lpstr>
      <vt:lpstr>Creating Groups of Data</vt:lpstr>
      <vt:lpstr>Creating Groups of Data: The GROUP BY Clause Syntax </vt:lpstr>
      <vt:lpstr>Using the GROUP BY Clause</vt:lpstr>
      <vt:lpstr>Using the GROUP BY Clause</vt:lpstr>
      <vt:lpstr>Grouping by More Than One Column</vt:lpstr>
      <vt:lpstr>Using the GROUP BY Clause on Multiple Columns </vt:lpstr>
      <vt:lpstr>Illegal Queries Using Group Functions </vt:lpstr>
      <vt:lpstr>Illegal Queries Using Group Functions </vt:lpstr>
      <vt:lpstr>Excluding Group Results</vt:lpstr>
      <vt:lpstr>Excluding Group Results: The HAVING Clause</vt:lpstr>
      <vt:lpstr>Using the HAVING Clause</vt:lpstr>
      <vt:lpstr>Using the HAVING Clause</vt:lpstr>
      <vt:lpstr>Nesting Group Functions</vt:lpstr>
      <vt:lpstr>Assignment</vt:lpstr>
      <vt:lpstr>Assignment Answer</vt:lpstr>
      <vt:lpstr>Assignment</vt:lpstr>
      <vt:lpstr>Assignment Answer</vt:lpstr>
      <vt:lpstr>SUB QUERIES</vt:lpstr>
      <vt:lpstr>Using a Sub-query to Solve a Problem</vt:lpstr>
      <vt:lpstr>Sub Queries</vt:lpstr>
      <vt:lpstr>Sub-query Syntax</vt:lpstr>
      <vt:lpstr>Using a Subquery</vt:lpstr>
      <vt:lpstr>Example</vt:lpstr>
      <vt:lpstr>Guidelines for Using Sub-queries</vt:lpstr>
      <vt:lpstr>Types of Sub - queries</vt:lpstr>
      <vt:lpstr>Single-Row Sub-queries</vt:lpstr>
      <vt:lpstr>Executing Single-Row Subqueries</vt:lpstr>
      <vt:lpstr>Executing Single-Row Sub queries</vt:lpstr>
      <vt:lpstr>Executing Single-Row Sub queries</vt:lpstr>
      <vt:lpstr>Executing Single-Row Sub queries</vt:lpstr>
      <vt:lpstr>Using Group Functions in a Subquery</vt:lpstr>
      <vt:lpstr>The HAVING Clause with Subqueries</vt:lpstr>
      <vt:lpstr>What is Wrong with this Statement?</vt:lpstr>
      <vt:lpstr>Multiple-Row Subqueries</vt:lpstr>
      <vt:lpstr>Using the ANY Operator in Multiple-Row Sub-queries</vt:lpstr>
      <vt:lpstr>Using the ALL Operator in Multiple-Row Sub-queries</vt:lpstr>
      <vt:lpstr>Using The IN Operator</vt:lpstr>
      <vt:lpstr>Exists Vs Not Exists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the &amp; Substitution Variable</vt:lpstr>
      <vt:lpstr>Character and Date Values with Substitution Variables</vt:lpstr>
      <vt:lpstr>Specifying Column Names, Expressions, and Text</vt:lpstr>
      <vt:lpstr>Specifying Column Names, Expressions, and Text</vt:lpstr>
      <vt:lpstr>Using the DEFINE Command with &amp; Substitution Variable</vt:lpstr>
      <vt:lpstr>Using the &amp;&amp; Substitution Variable</vt:lpstr>
      <vt:lpstr>Using the VERIFY Command</vt:lpstr>
      <vt:lpstr>Creating a Table by Using a Sub-query Syntax</vt:lpstr>
      <vt:lpstr>Creating a Table by Using a Subquery</vt:lpstr>
      <vt:lpstr>Constraints</vt:lpstr>
      <vt:lpstr>Objectives</vt:lpstr>
      <vt:lpstr>What are Constraints?</vt:lpstr>
      <vt:lpstr>NOT NULL Constraint</vt:lpstr>
      <vt:lpstr>The NOT NULL Constraint</vt:lpstr>
      <vt:lpstr>The NOT NULL Constraint</vt:lpstr>
      <vt:lpstr>UNIQUE Constraint</vt:lpstr>
      <vt:lpstr>UNIQUE Constraint</vt:lpstr>
      <vt:lpstr>The UNIQUE Constraint</vt:lpstr>
      <vt:lpstr>PRIMARY KEY Constraint</vt:lpstr>
      <vt:lpstr>The PRIMARY KEY Constraint</vt:lpstr>
      <vt:lpstr>Primary Key at row level</vt:lpstr>
      <vt:lpstr>The PRIMARY KEY Constraint at Table Level</vt:lpstr>
      <vt:lpstr>Example of composite primary key</vt:lpstr>
      <vt:lpstr>PowerPoint Presentation</vt:lpstr>
      <vt:lpstr>CHECK Constraint</vt:lpstr>
      <vt:lpstr>Check Constraint at row level</vt:lpstr>
      <vt:lpstr>Check Constraint at Table level</vt:lpstr>
      <vt:lpstr>The CHECK Constraint</vt:lpstr>
      <vt:lpstr>DEFAULT Constraint</vt:lpstr>
      <vt:lpstr>Example DEFAULT</vt:lpstr>
      <vt:lpstr>DEFAULT on ALTER TABLE</vt:lpstr>
      <vt:lpstr>DROP a DEFAULT Constraint</vt:lpstr>
      <vt:lpstr>PowerPoint Presentation</vt:lpstr>
      <vt:lpstr>PowerPoint Presentation</vt:lpstr>
      <vt:lpstr>FOREIGN KEY Constraint</vt:lpstr>
      <vt:lpstr>PowerPoint Presentation</vt:lpstr>
      <vt:lpstr>PowerPoint Presentation</vt:lpstr>
      <vt:lpstr>The FOREIGN KEY Constraint</vt:lpstr>
      <vt:lpstr>The FOREIGN KEY Constraint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Dropping a Constraint</vt:lpstr>
      <vt:lpstr>Disabling Constraints</vt:lpstr>
      <vt:lpstr>Enabling Constraints</vt:lpstr>
      <vt:lpstr>Viewing Constraints</vt:lpstr>
      <vt:lpstr>Viewing the Columns Associated with Constraints</vt:lpstr>
      <vt:lpstr>Use of ON DELETE CASCADE</vt:lpstr>
      <vt:lpstr>Relational Algebra Operations</vt:lpstr>
      <vt:lpstr>The UNION Operator</vt:lpstr>
      <vt:lpstr>Use of UNION Operator</vt:lpstr>
      <vt:lpstr>UNION Cont..</vt:lpstr>
      <vt:lpstr>The UNION ALL Operator</vt:lpstr>
      <vt:lpstr>Use of UNION ALL</vt:lpstr>
      <vt:lpstr>UNION ALL cont..</vt:lpstr>
      <vt:lpstr>UNION Restrictions</vt:lpstr>
      <vt:lpstr>Use of UNION ALL with ORDER BY</vt:lpstr>
      <vt:lpstr>The INTERSECT Operator</vt:lpstr>
      <vt:lpstr>Use of INTERSECT</vt:lpstr>
      <vt:lpstr>The MINUS Operator</vt:lpstr>
      <vt:lpstr>PowerPoint Presentation</vt:lpstr>
      <vt:lpstr>Restriction</vt:lpstr>
      <vt:lpstr>Projection</vt:lpstr>
      <vt:lpstr>JOINS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Outer Join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yas</dc:creator>
  <cp:lastModifiedBy>tanu.2023mca1112</cp:lastModifiedBy>
  <cp:revision>557</cp:revision>
  <dcterms:created xsi:type="dcterms:W3CDTF">2012-07-25T07:20:54Z</dcterms:created>
  <dcterms:modified xsi:type="dcterms:W3CDTF">2021-05-03T09:17:04Z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0x010100C36A59BF1D409148A9A980881E7B78DA</vt:lpwstr>
  </property>
</Properties>
</file>