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A280BB-D0BF-48E1-A51D-E20CEFD2E2C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229966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280BB-D0BF-48E1-A51D-E20CEFD2E2C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222762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280BB-D0BF-48E1-A51D-E20CEFD2E2C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07014-CA66-4AC6-9F65-E688E67121D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05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280BB-D0BF-48E1-A51D-E20CEFD2E2C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650906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280BB-D0BF-48E1-A51D-E20CEFD2E2C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07014-CA66-4AC6-9F65-E688E67121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4811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280BB-D0BF-48E1-A51D-E20CEFD2E2C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467976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80BB-D0BF-48E1-A51D-E20CEFD2E2C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634425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80BB-D0BF-48E1-A51D-E20CEFD2E2C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368499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80BB-D0BF-48E1-A51D-E20CEFD2E2C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175086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280BB-D0BF-48E1-A51D-E20CEFD2E2C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409961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280BB-D0BF-48E1-A51D-E20CEFD2E2C4}"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106875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280BB-D0BF-48E1-A51D-E20CEFD2E2C4}" type="datetimeFigureOut">
              <a:rPr lang="en-IN" smtClean="0"/>
              <a:t>15-12-2023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394771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280BB-D0BF-48E1-A51D-E20CEFD2E2C4}" type="datetimeFigureOut">
              <a:rPr lang="en-IN" smtClean="0"/>
              <a:t>15-12-2023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45251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280BB-D0BF-48E1-A51D-E20CEFD2E2C4}" type="datetimeFigureOut">
              <a:rPr lang="en-IN" smtClean="0"/>
              <a:t>15-12-2023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21170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280BB-D0BF-48E1-A51D-E20CEFD2E2C4}"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316290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280BB-D0BF-48E1-A51D-E20CEFD2E2C4}"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07014-CA66-4AC6-9F65-E688E67121DC}" type="slidenum">
              <a:rPr lang="en-IN" smtClean="0"/>
              <a:t>‹#›</a:t>
            </a:fld>
            <a:endParaRPr lang="en-IN"/>
          </a:p>
        </p:txBody>
      </p:sp>
    </p:spTree>
    <p:extLst>
      <p:ext uri="{BB962C8B-B14F-4D97-AF65-F5344CB8AC3E}">
        <p14:creationId xmlns:p14="http://schemas.microsoft.com/office/powerpoint/2010/main" val="360664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A280BB-D0BF-48E1-A51D-E20CEFD2E2C4}" type="datetimeFigureOut">
              <a:rPr lang="en-IN" smtClean="0"/>
              <a:t>15-12-2023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507014-CA66-4AC6-9F65-E688E67121DC}" type="slidenum">
              <a:rPr lang="en-IN" smtClean="0"/>
              <a:t>‹#›</a:t>
            </a:fld>
            <a:endParaRPr lang="en-IN"/>
          </a:p>
        </p:txBody>
      </p:sp>
    </p:spTree>
    <p:extLst>
      <p:ext uri="{BB962C8B-B14F-4D97-AF65-F5344CB8AC3E}">
        <p14:creationId xmlns:p14="http://schemas.microsoft.com/office/powerpoint/2010/main" val="3502654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9AB8-2521-37FC-C314-ED0BEC456536}"/>
              </a:ext>
            </a:extLst>
          </p:cNvPr>
          <p:cNvSpPr>
            <a:spLocks noGrp="1"/>
          </p:cNvSpPr>
          <p:nvPr>
            <p:ph type="ctrTitle"/>
          </p:nvPr>
        </p:nvSpPr>
        <p:spPr/>
        <p:txBody>
          <a:bodyPr/>
          <a:lstStyle/>
          <a:p>
            <a:pPr marL="457200"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DATABASE INFORMATION RETRIEVAL USING FACIAL IDENTIFICATION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305BC34A-4FA0-9D1D-B26C-2ECCC6D49F6D}"/>
              </a:ext>
            </a:extLst>
          </p:cNvPr>
          <p:cNvSpPr>
            <a:spLocks noGrp="1"/>
          </p:cNvSpPr>
          <p:nvPr>
            <p:ph type="subTitle" idx="1"/>
          </p:nvPr>
        </p:nvSpPr>
        <p:spPr/>
        <p:txBody>
          <a:bodyPr/>
          <a:lstStyle/>
          <a:p>
            <a:r>
              <a:rPr lang="en-IN" dirty="0" err="1"/>
              <a:t>G.Deep</a:t>
            </a:r>
            <a:r>
              <a:rPr lang="en-IN" dirty="0"/>
              <a:t> Aman(50524338)</a:t>
            </a:r>
          </a:p>
        </p:txBody>
      </p:sp>
    </p:spTree>
    <p:extLst>
      <p:ext uri="{BB962C8B-B14F-4D97-AF65-F5344CB8AC3E}">
        <p14:creationId xmlns:p14="http://schemas.microsoft.com/office/powerpoint/2010/main" val="156475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6144-B163-BCA9-6E72-3C0338404716}"/>
              </a:ext>
            </a:extLst>
          </p:cNvPr>
          <p:cNvSpPr>
            <a:spLocks noGrp="1"/>
          </p:cNvSpPr>
          <p:nvPr>
            <p:ph type="title"/>
          </p:nvPr>
        </p:nvSpPr>
        <p:spPr/>
        <p:txBody>
          <a:bodyPr/>
          <a:lstStyle/>
          <a:p>
            <a:r>
              <a:rPr lang="en-IN" dirty="0"/>
              <a:t>Result total Data Model for VGG19</a:t>
            </a:r>
          </a:p>
        </p:txBody>
      </p:sp>
      <p:pic>
        <p:nvPicPr>
          <p:cNvPr id="4" name="Content Placeholder 3">
            <a:extLst>
              <a:ext uri="{FF2B5EF4-FFF2-40B4-BE49-F238E27FC236}">
                <a16:creationId xmlns:a16="http://schemas.microsoft.com/office/drawing/2014/main" id="{0C823990-ECB1-0697-DE97-F743EBFD5FF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4978" y="2160588"/>
            <a:ext cx="7822082" cy="3881437"/>
          </a:xfrm>
          <a:prstGeom prst="rect">
            <a:avLst/>
          </a:prstGeom>
          <a:noFill/>
          <a:ln>
            <a:noFill/>
          </a:ln>
        </p:spPr>
      </p:pic>
    </p:spTree>
    <p:extLst>
      <p:ext uri="{BB962C8B-B14F-4D97-AF65-F5344CB8AC3E}">
        <p14:creationId xmlns:p14="http://schemas.microsoft.com/office/powerpoint/2010/main" val="391888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76A8-836B-9884-B89A-A20118099656}"/>
              </a:ext>
            </a:extLst>
          </p:cNvPr>
          <p:cNvSpPr>
            <a:spLocks noGrp="1"/>
          </p:cNvSpPr>
          <p:nvPr>
            <p:ph type="title"/>
          </p:nvPr>
        </p:nvSpPr>
        <p:spPr/>
        <p:txBody>
          <a:bodyPr/>
          <a:lstStyle/>
          <a:p>
            <a:r>
              <a:rPr lang="en-IN" dirty="0"/>
              <a:t>INTERPHASE</a:t>
            </a:r>
          </a:p>
        </p:txBody>
      </p:sp>
      <p:pic>
        <p:nvPicPr>
          <p:cNvPr id="5" name="Content Placeholder 4">
            <a:extLst>
              <a:ext uri="{FF2B5EF4-FFF2-40B4-BE49-F238E27FC236}">
                <a16:creationId xmlns:a16="http://schemas.microsoft.com/office/drawing/2014/main" id="{837BA4DF-C445-5E4F-A0FD-D4D441AC6E19}"/>
              </a:ext>
            </a:extLst>
          </p:cNvPr>
          <p:cNvPicPr>
            <a:picLocks noGrp="1" noChangeAspect="1"/>
          </p:cNvPicPr>
          <p:nvPr>
            <p:ph idx="1"/>
          </p:nvPr>
        </p:nvPicPr>
        <p:blipFill>
          <a:blip r:embed="rId2"/>
          <a:stretch>
            <a:fillRect/>
          </a:stretch>
        </p:blipFill>
        <p:spPr>
          <a:xfrm>
            <a:off x="677334" y="1452377"/>
            <a:ext cx="4919134" cy="2767013"/>
          </a:xfrm>
        </p:spPr>
      </p:pic>
      <p:pic>
        <p:nvPicPr>
          <p:cNvPr id="7" name="Picture 6">
            <a:extLst>
              <a:ext uri="{FF2B5EF4-FFF2-40B4-BE49-F238E27FC236}">
                <a16:creationId xmlns:a16="http://schemas.microsoft.com/office/drawing/2014/main" id="{3112600F-9A42-D8FD-A55D-A10042C864E5}"/>
              </a:ext>
            </a:extLst>
          </p:cNvPr>
          <p:cNvPicPr>
            <a:picLocks noChangeAspect="1"/>
          </p:cNvPicPr>
          <p:nvPr/>
        </p:nvPicPr>
        <p:blipFill>
          <a:blip r:embed="rId3"/>
          <a:stretch>
            <a:fillRect/>
          </a:stretch>
        </p:blipFill>
        <p:spPr>
          <a:xfrm>
            <a:off x="5853954" y="3827930"/>
            <a:ext cx="4919134" cy="2767013"/>
          </a:xfrm>
          <a:prstGeom prst="rect">
            <a:avLst/>
          </a:prstGeom>
        </p:spPr>
      </p:pic>
    </p:spTree>
    <p:extLst>
      <p:ext uri="{BB962C8B-B14F-4D97-AF65-F5344CB8AC3E}">
        <p14:creationId xmlns:p14="http://schemas.microsoft.com/office/powerpoint/2010/main" val="272229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B8CC-0554-8D06-953D-016D822EEB99}"/>
              </a:ext>
            </a:extLst>
          </p:cNvPr>
          <p:cNvSpPr>
            <a:spLocks noGrp="1"/>
          </p:cNvSpPr>
          <p:nvPr>
            <p:ph type="title"/>
          </p:nvPr>
        </p:nvSpPr>
        <p:spPr/>
        <p:txBody>
          <a:bodyPr/>
          <a:lstStyle/>
          <a:p>
            <a:r>
              <a:rPr lang="en-IN" dirty="0"/>
              <a:t>AIM OF THE PROJECT</a:t>
            </a:r>
          </a:p>
        </p:txBody>
      </p:sp>
      <p:sp>
        <p:nvSpPr>
          <p:cNvPr id="3" name="Content Placeholder 2">
            <a:extLst>
              <a:ext uri="{FF2B5EF4-FFF2-40B4-BE49-F238E27FC236}">
                <a16:creationId xmlns:a16="http://schemas.microsoft.com/office/drawing/2014/main" id="{00705534-D850-9249-02FE-88659E49D144}"/>
              </a:ext>
            </a:extLst>
          </p:cNvPr>
          <p:cNvSpPr>
            <a:spLocks noGrp="1"/>
          </p:cNvSpPr>
          <p:nvPr>
            <p:ph idx="1"/>
          </p:nvPr>
        </p:nvSpPr>
        <p:spPr/>
        <p:txBody>
          <a:bodyPr/>
          <a:lstStyle/>
          <a:p>
            <a:pPr marL="0" indent="0" algn="just">
              <a:lnSpc>
                <a:spcPct val="107000"/>
              </a:lnSpc>
              <a:spcAft>
                <a:spcPts val="800"/>
              </a:spcAft>
              <a:buNone/>
            </a:pPr>
            <a:endParaRPr lang="en-IN" dirty="0">
              <a:solidFill>
                <a:srgbClr val="0E101A"/>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The main aim of the project is to ease the process of recognizing a person and retrieving their info from the database. This project will take into consideration all the requirements that one need for this application, once their data is stored at the back end, whenever he/she again want to enter certain premises or office he will be recognized using his facial data, and his data is retrieved and verified.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3241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2956-A62C-2622-0901-33861800B7A3}"/>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914D29A3-AF41-ECAC-3F92-3D8A45BBB4CB}"/>
              </a:ext>
            </a:extLst>
          </p:cNvPr>
          <p:cNvSpPr>
            <a:spLocks noGrp="1"/>
          </p:cNvSpPr>
          <p:nvPr>
            <p:ph idx="1"/>
          </p:nvPr>
        </p:nvSpPr>
        <p:spPr/>
        <p:txBody>
          <a:bodyPr>
            <a:normAutofit lnSpcReduction="10000"/>
          </a:bodyPr>
          <a:lstStyle/>
          <a:p>
            <a:pPr algn="just">
              <a:lnSpc>
                <a:spcPct val="107000"/>
              </a:lnSpc>
              <a:spcAft>
                <a:spcPts val="800"/>
              </a:spcAft>
            </a:pP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First Dataset: This dataset has about 150 photos in each folder, arranged into 12 folders. Every folder corresponds to a unique category or person, and we create a different VGG16 model for every category. By taking such care, we are able to customize the models to unique characteristics and complexities within each category, which improves the model's capacity to identify and distinguish between distinct celebrities.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The second dataset: The second dataset, on the other hand, is larger and consists of 13 folders containing around 3400 photos. I apply both the VGG16 and VGG19 algorithms for this dataset. By employing these two methods, we can capture a greater variety of specifics and details seen in the images. Our models are well-trained on this diverse dataset, which ensures that they are capable of handling the levels of detail and volatility that come with processing a bigger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513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CEF0-4FE9-D489-AF21-EF45AA28982E}"/>
              </a:ext>
            </a:extLst>
          </p:cNvPr>
          <p:cNvSpPr>
            <a:spLocks noGrp="1"/>
          </p:cNvSpPr>
          <p:nvPr>
            <p:ph type="title"/>
          </p:nvPr>
        </p:nvSpPr>
        <p:spPr/>
        <p:txBody>
          <a:bodyPr/>
          <a:lstStyle/>
          <a:p>
            <a:r>
              <a:rPr lang="en-IN" dirty="0"/>
              <a:t>APPROACH</a:t>
            </a:r>
          </a:p>
        </p:txBody>
      </p:sp>
      <p:pic>
        <p:nvPicPr>
          <p:cNvPr id="5" name="Content Placeholder 4">
            <a:extLst>
              <a:ext uri="{FF2B5EF4-FFF2-40B4-BE49-F238E27FC236}">
                <a16:creationId xmlns:a16="http://schemas.microsoft.com/office/drawing/2014/main" id="{94F5D0BF-769F-EF83-7C7B-BC411C4D6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687" y="1757176"/>
            <a:ext cx="5883961" cy="3881437"/>
          </a:xfrm>
        </p:spPr>
      </p:pic>
    </p:spTree>
    <p:extLst>
      <p:ext uri="{BB962C8B-B14F-4D97-AF65-F5344CB8AC3E}">
        <p14:creationId xmlns:p14="http://schemas.microsoft.com/office/powerpoint/2010/main" val="139438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B8AE-F9CB-1655-03DC-D07EF0C08663}"/>
              </a:ext>
            </a:extLst>
          </p:cNvPr>
          <p:cNvSpPr>
            <a:spLocks noGrp="1"/>
          </p:cNvSpPr>
          <p:nvPr>
            <p:ph type="title"/>
          </p:nvPr>
        </p:nvSpPr>
        <p:spPr/>
        <p:txBody>
          <a:bodyPr/>
          <a:lstStyle/>
          <a:p>
            <a:r>
              <a:rPr lang="en-IN" dirty="0"/>
              <a:t>ALGOS</a:t>
            </a:r>
          </a:p>
        </p:txBody>
      </p:sp>
      <p:sp>
        <p:nvSpPr>
          <p:cNvPr id="3" name="Content Placeholder 2">
            <a:extLst>
              <a:ext uri="{FF2B5EF4-FFF2-40B4-BE49-F238E27FC236}">
                <a16:creationId xmlns:a16="http://schemas.microsoft.com/office/drawing/2014/main" id="{803B64CA-EB1B-F454-3D66-A6FE95C2B4A6}"/>
              </a:ext>
            </a:extLst>
          </p:cNvPr>
          <p:cNvSpPr>
            <a:spLocks noGrp="1"/>
          </p:cNvSpPr>
          <p:nvPr>
            <p:ph idx="1"/>
          </p:nvPr>
        </p:nvSpPr>
        <p:spPr/>
        <p:txBody>
          <a:bodyPr/>
          <a:lstStyle/>
          <a:p>
            <a:r>
              <a:rPr lang="en-IN" dirty="0"/>
              <a:t>VGG16</a:t>
            </a:r>
          </a:p>
          <a:p>
            <a:endParaRPr lang="en-IN" dirty="0"/>
          </a:p>
          <a:p>
            <a:endParaRPr lang="en-IN" dirty="0"/>
          </a:p>
          <a:p>
            <a:endParaRPr lang="en-IN" dirty="0"/>
          </a:p>
          <a:p>
            <a:endParaRPr lang="en-IN" dirty="0"/>
          </a:p>
          <a:p>
            <a:endParaRPr lang="en-IN" dirty="0"/>
          </a:p>
          <a:p>
            <a:endParaRPr lang="en-IN" dirty="0"/>
          </a:p>
          <a:p>
            <a:r>
              <a:rPr lang="en-IN" dirty="0"/>
              <a:t>VGG19</a:t>
            </a:r>
          </a:p>
          <a:p>
            <a:endParaRPr lang="en-IN" dirty="0"/>
          </a:p>
        </p:txBody>
      </p:sp>
      <p:pic>
        <p:nvPicPr>
          <p:cNvPr id="4" name="Picture 3" descr="An overview of VGG16 and NiN models | by Khuyen Le | MLearning.ai | Medium">
            <a:extLst>
              <a:ext uri="{FF2B5EF4-FFF2-40B4-BE49-F238E27FC236}">
                <a16:creationId xmlns:a16="http://schemas.microsoft.com/office/drawing/2014/main" id="{BA40D76A-7A7F-4DE8-E85A-F22F555CBA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1278" y="623412"/>
            <a:ext cx="5619750" cy="2844165"/>
          </a:xfrm>
          <a:prstGeom prst="rect">
            <a:avLst/>
          </a:prstGeom>
          <a:noFill/>
          <a:ln>
            <a:noFill/>
          </a:ln>
        </p:spPr>
      </p:pic>
      <p:pic>
        <p:nvPicPr>
          <p:cNvPr id="5" name="Picture 4" descr="AgriEngineering | Free Full-Text | A VGG-19 Model with Transfer Learning  and Image Segmentation for Classification of Tomato Leaf Disease">
            <a:extLst>
              <a:ext uri="{FF2B5EF4-FFF2-40B4-BE49-F238E27FC236}">
                <a16:creationId xmlns:a16="http://schemas.microsoft.com/office/drawing/2014/main" id="{F5E0241C-DDA0-107E-4D87-09706E7FE8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5475" y="4298287"/>
            <a:ext cx="5861050" cy="1743075"/>
          </a:xfrm>
          <a:prstGeom prst="rect">
            <a:avLst/>
          </a:prstGeom>
          <a:noFill/>
          <a:ln>
            <a:noFill/>
          </a:ln>
        </p:spPr>
      </p:pic>
    </p:spTree>
    <p:extLst>
      <p:ext uri="{BB962C8B-B14F-4D97-AF65-F5344CB8AC3E}">
        <p14:creationId xmlns:p14="http://schemas.microsoft.com/office/powerpoint/2010/main" val="54323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A933-FC74-9754-0640-F7D69BA57B48}"/>
              </a:ext>
            </a:extLst>
          </p:cNvPr>
          <p:cNvSpPr>
            <a:spLocks noGrp="1"/>
          </p:cNvSpPr>
          <p:nvPr>
            <p:ph type="title"/>
          </p:nvPr>
        </p:nvSpPr>
        <p:spPr/>
        <p:txBody>
          <a:bodyPr/>
          <a:lstStyle/>
          <a:p>
            <a:r>
              <a:rPr lang="en-IN" dirty="0"/>
              <a:t>Image Operations </a:t>
            </a:r>
          </a:p>
        </p:txBody>
      </p:sp>
      <p:sp>
        <p:nvSpPr>
          <p:cNvPr id="3" name="Content Placeholder 2">
            <a:extLst>
              <a:ext uri="{FF2B5EF4-FFF2-40B4-BE49-F238E27FC236}">
                <a16:creationId xmlns:a16="http://schemas.microsoft.com/office/drawing/2014/main" id="{1B0A0E27-4AAA-126E-6DF0-0108E19DA4A4}"/>
              </a:ext>
            </a:extLst>
          </p:cNvPr>
          <p:cNvSpPr>
            <a:spLocks noGrp="1"/>
          </p:cNvSpPr>
          <p:nvPr>
            <p:ph idx="1"/>
          </p:nvPr>
        </p:nvSpPr>
        <p:spPr/>
        <p:txBody>
          <a:bodyPr>
            <a:normAutofit fontScale="77500" lnSpcReduction="20000"/>
          </a:bodyPr>
          <a:lstStyle/>
          <a:p>
            <a:pPr algn="just">
              <a:lnSpc>
                <a:spcPct val="107000"/>
              </a:lnSpc>
              <a:spcAft>
                <a:spcPts val="800"/>
              </a:spcAft>
            </a:pP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I've manually created a set of image processing tasks for my project to improve the pre-training set for facial recognition models. Using the Python Imaging Library (PIL), the</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load_and_resize_image</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function reduces the size of the given facial image to a feasible 128x128. The model's vulnerability can be improved by scaling the pixel values to a range of 0 to 255 using the </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normalize_image</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function. The </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clip_image_values</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function makes sure the pixel intensities stay within a suitable range in order to control extreme values. Using </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convert_to_gray</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to convert the picture to grayscale makes further processing easier. Lastly, a Gaussian blur is employed by the </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denoise_image</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function to reduce noise in the grayscale image.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I've manually created a collection of techniques that can customize the training dataset to provide a robust image augmentation for my project. While </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flip_image_horizontal</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provides horizontal mirroring for an additional point of view, </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rotate_image</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adds variation by rotating images. Using </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adjust_brightness</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function to change brightness ensures that it may be adjusted to suit different lighting conditions. The </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random_scale</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function adds scale variations, whereas the </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random_crop</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function randomly chooses locations for spatial diversity. The </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add_noise</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method adds controlled noise to the scene to give it an increased sense of reality. By exposing the model to a wide range of training options, these manual data augmentations greatly increase the model's robustness.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733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AA8A-7F5B-60F5-7388-394E9BF3616A}"/>
              </a:ext>
            </a:extLst>
          </p:cNvPr>
          <p:cNvSpPr>
            <a:spLocks noGrp="1"/>
          </p:cNvSpPr>
          <p:nvPr>
            <p:ph type="title"/>
          </p:nvPr>
        </p:nvSpPr>
        <p:spPr/>
        <p:txBody>
          <a:bodyPr/>
          <a:lstStyle/>
          <a:p>
            <a:r>
              <a:rPr lang="en-IN" dirty="0"/>
              <a:t>Training Process </a:t>
            </a:r>
          </a:p>
        </p:txBody>
      </p:sp>
      <p:sp>
        <p:nvSpPr>
          <p:cNvPr id="3" name="Content Placeholder 2">
            <a:extLst>
              <a:ext uri="{FF2B5EF4-FFF2-40B4-BE49-F238E27FC236}">
                <a16:creationId xmlns:a16="http://schemas.microsoft.com/office/drawing/2014/main" id="{5AD396EE-B396-4077-B107-4032EF9FF262}"/>
              </a:ext>
            </a:extLst>
          </p:cNvPr>
          <p:cNvSpPr>
            <a:spLocks noGrp="1"/>
          </p:cNvSpPr>
          <p:nvPr>
            <p:ph idx="1"/>
          </p:nvPr>
        </p:nvSpPr>
        <p:spPr/>
        <p:txBody>
          <a:bodyPr/>
          <a:lstStyle/>
          <a:p>
            <a:r>
              <a:rPr lang="en-IN" sz="1800" dirty="0">
                <a:solidFill>
                  <a:srgbClr val="0E101A"/>
                </a:solidFill>
                <a:effectLst/>
                <a:latin typeface="Times New Roman" panose="02020603050405020304" pitchFamily="18" charset="0"/>
                <a:ea typeface="Times New Roman" panose="02020603050405020304" pitchFamily="18" charset="0"/>
              </a:rPr>
              <a:t>For the model that is trained individually we ran 10 epochs for each model.</a:t>
            </a:r>
          </a:p>
          <a:p>
            <a:r>
              <a:rPr lang="en-IN" sz="1800" dirty="0">
                <a:solidFill>
                  <a:srgbClr val="0E101A"/>
                </a:solidFill>
                <a:effectLst/>
                <a:latin typeface="Times New Roman" panose="02020603050405020304" pitchFamily="18" charset="0"/>
                <a:ea typeface="Times New Roman" panose="02020603050405020304" pitchFamily="18" charset="0"/>
              </a:rPr>
              <a:t> Whereas for the models that are trained on the entire dataset we have used 50 epochs to ensure robustness. </a:t>
            </a:r>
          </a:p>
          <a:p>
            <a:endParaRPr lang="en-IN" dirty="0"/>
          </a:p>
        </p:txBody>
      </p:sp>
      <p:pic>
        <p:nvPicPr>
          <p:cNvPr id="5" name="Picture 4">
            <a:extLst>
              <a:ext uri="{FF2B5EF4-FFF2-40B4-BE49-F238E27FC236}">
                <a16:creationId xmlns:a16="http://schemas.microsoft.com/office/drawing/2014/main" id="{2AAB6ABB-3F0B-D730-771E-750520D82832}"/>
              </a:ext>
            </a:extLst>
          </p:cNvPr>
          <p:cNvPicPr>
            <a:picLocks noChangeAspect="1"/>
          </p:cNvPicPr>
          <p:nvPr/>
        </p:nvPicPr>
        <p:blipFill>
          <a:blip r:embed="rId2"/>
          <a:stretch>
            <a:fillRect/>
          </a:stretch>
        </p:blipFill>
        <p:spPr>
          <a:xfrm>
            <a:off x="686299" y="3313166"/>
            <a:ext cx="4459442" cy="1421621"/>
          </a:xfrm>
          <a:prstGeom prst="rect">
            <a:avLst/>
          </a:prstGeom>
        </p:spPr>
      </p:pic>
      <p:pic>
        <p:nvPicPr>
          <p:cNvPr id="7" name="Picture 6">
            <a:extLst>
              <a:ext uri="{FF2B5EF4-FFF2-40B4-BE49-F238E27FC236}">
                <a16:creationId xmlns:a16="http://schemas.microsoft.com/office/drawing/2014/main" id="{A4819AA0-BAC6-9BFF-893F-A88AD0536C51}"/>
              </a:ext>
            </a:extLst>
          </p:cNvPr>
          <p:cNvPicPr>
            <a:picLocks noChangeAspect="1"/>
          </p:cNvPicPr>
          <p:nvPr/>
        </p:nvPicPr>
        <p:blipFill>
          <a:blip r:embed="rId3"/>
          <a:stretch>
            <a:fillRect/>
          </a:stretch>
        </p:blipFill>
        <p:spPr>
          <a:xfrm>
            <a:off x="3567804" y="5114064"/>
            <a:ext cx="5486680" cy="1134336"/>
          </a:xfrm>
          <a:prstGeom prst="rect">
            <a:avLst/>
          </a:prstGeom>
        </p:spPr>
      </p:pic>
    </p:spTree>
    <p:extLst>
      <p:ext uri="{BB962C8B-B14F-4D97-AF65-F5344CB8AC3E}">
        <p14:creationId xmlns:p14="http://schemas.microsoft.com/office/powerpoint/2010/main" val="83951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809C-12CB-38BA-CE95-187C7E869204}"/>
              </a:ext>
            </a:extLst>
          </p:cNvPr>
          <p:cNvSpPr>
            <a:spLocks noGrp="1"/>
          </p:cNvSpPr>
          <p:nvPr>
            <p:ph type="title"/>
          </p:nvPr>
        </p:nvSpPr>
        <p:spPr/>
        <p:txBody>
          <a:bodyPr/>
          <a:lstStyle/>
          <a:p>
            <a:r>
              <a:rPr lang="en-IN" dirty="0"/>
              <a:t>Results for individual  </a:t>
            </a:r>
          </a:p>
        </p:txBody>
      </p:sp>
      <p:pic>
        <p:nvPicPr>
          <p:cNvPr id="4" name="Content Placeholder 3">
            <a:extLst>
              <a:ext uri="{FF2B5EF4-FFF2-40B4-BE49-F238E27FC236}">
                <a16:creationId xmlns:a16="http://schemas.microsoft.com/office/drawing/2014/main" id="{B5879D7D-D718-D4D0-2B2F-5DE43D182AB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1720" y="1552784"/>
            <a:ext cx="3593763" cy="2976188"/>
          </a:xfrm>
          <a:prstGeom prst="rect">
            <a:avLst/>
          </a:prstGeom>
          <a:noFill/>
          <a:ln>
            <a:noFill/>
          </a:ln>
        </p:spPr>
      </p:pic>
      <p:pic>
        <p:nvPicPr>
          <p:cNvPr id="5" name="Picture 4">
            <a:extLst>
              <a:ext uri="{FF2B5EF4-FFF2-40B4-BE49-F238E27FC236}">
                <a16:creationId xmlns:a16="http://schemas.microsoft.com/office/drawing/2014/main" id="{2B2577C3-37DD-994D-C5FD-D44F078BD1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5397" y="3040878"/>
            <a:ext cx="4095937" cy="3062245"/>
          </a:xfrm>
          <a:prstGeom prst="rect">
            <a:avLst/>
          </a:prstGeom>
          <a:noFill/>
          <a:ln>
            <a:noFill/>
          </a:ln>
        </p:spPr>
      </p:pic>
    </p:spTree>
    <p:extLst>
      <p:ext uri="{BB962C8B-B14F-4D97-AF65-F5344CB8AC3E}">
        <p14:creationId xmlns:p14="http://schemas.microsoft.com/office/powerpoint/2010/main" val="99213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E031-1980-7BD0-2484-DA01FDA59FB2}"/>
              </a:ext>
            </a:extLst>
          </p:cNvPr>
          <p:cNvSpPr>
            <a:spLocks noGrp="1"/>
          </p:cNvSpPr>
          <p:nvPr>
            <p:ph type="title"/>
          </p:nvPr>
        </p:nvSpPr>
        <p:spPr/>
        <p:txBody>
          <a:bodyPr/>
          <a:lstStyle/>
          <a:p>
            <a:r>
              <a:rPr lang="en-IN" dirty="0"/>
              <a:t>Result total Data Model for VGG16</a:t>
            </a:r>
          </a:p>
        </p:txBody>
      </p:sp>
      <p:pic>
        <p:nvPicPr>
          <p:cNvPr id="4" name="Content Placeholder 3">
            <a:extLst>
              <a:ext uri="{FF2B5EF4-FFF2-40B4-BE49-F238E27FC236}">
                <a16:creationId xmlns:a16="http://schemas.microsoft.com/office/drawing/2014/main" id="{32DA1FD7-B9C3-3378-91B7-4D3AFE5D49A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4977" y="1930400"/>
            <a:ext cx="7532175" cy="3737580"/>
          </a:xfrm>
          <a:prstGeom prst="rect">
            <a:avLst/>
          </a:prstGeom>
          <a:noFill/>
          <a:ln>
            <a:noFill/>
          </a:ln>
        </p:spPr>
      </p:pic>
    </p:spTree>
    <p:extLst>
      <p:ext uri="{BB962C8B-B14F-4D97-AF65-F5344CB8AC3E}">
        <p14:creationId xmlns:p14="http://schemas.microsoft.com/office/powerpoint/2010/main" val="8220264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590</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DATABASE INFORMATION RETRIEVAL USING FACIAL IDENTIFICATION</vt:lpstr>
      <vt:lpstr>AIM OF THE PROJECT</vt:lpstr>
      <vt:lpstr>DATASET</vt:lpstr>
      <vt:lpstr>APPROACH</vt:lpstr>
      <vt:lpstr>ALGOS</vt:lpstr>
      <vt:lpstr>Image Operations </vt:lpstr>
      <vt:lpstr>Training Process </vt:lpstr>
      <vt:lpstr>Results for individual  </vt:lpstr>
      <vt:lpstr>Result total Data Model for VGG16</vt:lpstr>
      <vt:lpstr>Result total Data Model for VGG19</vt:lpstr>
      <vt:lpstr>INTERPHASE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INFORMATION RETRIEVAL USING FACIAL IDENTIFICATION</dc:title>
  <dc:creator>aman ganta</dc:creator>
  <cp:lastModifiedBy>aman ganta</cp:lastModifiedBy>
  <cp:revision>2</cp:revision>
  <dcterms:created xsi:type="dcterms:W3CDTF">2023-12-15T01:26:35Z</dcterms:created>
  <dcterms:modified xsi:type="dcterms:W3CDTF">2023-12-15T04:05:30Z</dcterms:modified>
</cp:coreProperties>
</file>