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07" d="100"/>
          <a:sy n="107" d="100"/>
        </p:scale>
        <p:origin x="6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srcRect/>
          <a:stretch/>
        </p:blipFill>
        <p:spPr>
          <a:xfrm>
            <a:off x="20" y="15268"/>
            <a:ext cx="12191980" cy="6829413"/>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N" sz="3200" dirty="0">
                <a:effectLst/>
                <a:ea typeface="Calibri" panose="020F0502020204030204" pitchFamily="34" charset="0"/>
              </a:rPr>
              <a:t>Chat Summarization Bot with PEFT of LLM</a:t>
            </a:r>
            <a:endParaRPr lang="en-US" sz="32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a:t>
            </a:r>
            <a:r>
              <a:rPr lang="en-US" sz="1600" dirty="0" err="1"/>
              <a:t>DeeP</a:t>
            </a:r>
            <a:r>
              <a:rPr lang="en-US" sz="1600" dirty="0"/>
              <a:t> AMAN </a:t>
            </a:r>
            <a:r>
              <a:rPr lang="en-US" sz="1600" dirty="0" err="1"/>
              <a:t>GANTa</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D7B2-3E0C-81EA-45D0-34F205F9ABE9}"/>
              </a:ext>
            </a:extLst>
          </p:cNvPr>
          <p:cNvSpPr>
            <a:spLocks noGrp="1"/>
          </p:cNvSpPr>
          <p:nvPr>
            <p:ph type="title"/>
          </p:nvPr>
        </p:nvSpPr>
        <p:spPr/>
        <p:txBody>
          <a:bodyPr/>
          <a:lstStyle/>
          <a:p>
            <a:r>
              <a:rPr lang="en-IN" dirty="0"/>
              <a:t>Training Loss</a:t>
            </a:r>
          </a:p>
        </p:txBody>
      </p:sp>
      <p:sp>
        <p:nvSpPr>
          <p:cNvPr id="3" name="Content Placeholder 2">
            <a:extLst>
              <a:ext uri="{FF2B5EF4-FFF2-40B4-BE49-F238E27FC236}">
                <a16:creationId xmlns:a16="http://schemas.microsoft.com/office/drawing/2014/main" id="{1C464E6F-04DD-B60D-CD20-B2130919C7A6}"/>
              </a:ext>
            </a:extLst>
          </p:cNvPr>
          <p:cNvSpPr>
            <a:spLocks noGrp="1"/>
          </p:cNvSpPr>
          <p:nvPr>
            <p:ph idx="1"/>
          </p:nvPr>
        </p:nvSpPr>
        <p:spPr/>
        <p:txBody>
          <a:bodyPr>
            <a:normAutofit/>
          </a:bodyPr>
          <a:lstStyle/>
          <a:p>
            <a:r>
              <a:rPr lang="en-IN" sz="1600" kern="0" dirty="0">
                <a:solidFill>
                  <a:schemeClr val="tx1"/>
                </a:solidFill>
                <a:effectLst/>
                <a:latin typeface="Times New Roman" panose="02020603050405020304" pitchFamily="18" charset="0"/>
                <a:ea typeface="Times New Roman" panose="02020603050405020304" pitchFamily="18" charset="0"/>
              </a:rPr>
              <a:t>The training loss during the course of the training procedure is depicted in the chart. The training loss is much higher at start, but it rapidly decreases in the first few hundred steps and stabilizes at a much lower value for the duration of the training session. This quick decline shows that the model learned and converged effectively early in the training phase. Once the model has successfully learned the underlying patterns in the data, it is likely to sustain minimal error as training advances, as indicated by the continuously low training loss beyond the initial phase</a:t>
            </a:r>
            <a:endParaRPr lang="en-IN" sz="1800" dirty="0">
              <a:solidFill>
                <a:schemeClr val="tx1"/>
              </a:solidFill>
            </a:endParaRPr>
          </a:p>
        </p:txBody>
      </p:sp>
      <p:pic>
        <p:nvPicPr>
          <p:cNvPr id="5" name="Picture 4">
            <a:extLst>
              <a:ext uri="{FF2B5EF4-FFF2-40B4-BE49-F238E27FC236}">
                <a16:creationId xmlns:a16="http://schemas.microsoft.com/office/drawing/2014/main" id="{C3E92003-3B1E-59BD-9180-089393B4C6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99273" y="3505200"/>
            <a:ext cx="5654414" cy="2662517"/>
          </a:xfrm>
          <a:prstGeom prst="rect">
            <a:avLst/>
          </a:prstGeom>
          <a:noFill/>
          <a:ln>
            <a:noFill/>
          </a:ln>
        </p:spPr>
      </p:pic>
    </p:spTree>
    <p:extLst>
      <p:ext uri="{BB962C8B-B14F-4D97-AF65-F5344CB8AC3E}">
        <p14:creationId xmlns:p14="http://schemas.microsoft.com/office/powerpoint/2010/main" val="6011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0748-8CDA-CC08-6CE8-8E547ECE6F21}"/>
              </a:ext>
            </a:extLst>
          </p:cNvPr>
          <p:cNvSpPr>
            <a:spLocks noGrp="1"/>
          </p:cNvSpPr>
          <p:nvPr>
            <p:ph type="title"/>
          </p:nvPr>
        </p:nvSpPr>
        <p:spPr/>
        <p:txBody>
          <a:bodyPr/>
          <a:lstStyle/>
          <a:p>
            <a:r>
              <a:rPr lang="en-IN" dirty="0"/>
              <a:t>Comparison of Results</a:t>
            </a:r>
          </a:p>
        </p:txBody>
      </p:sp>
      <p:sp>
        <p:nvSpPr>
          <p:cNvPr id="4" name="Rectangle 1">
            <a:extLst>
              <a:ext uri="{FF2B5EF4-FFF2-40B4-BE49-F238E27FC236}">
                <a16:creationId xmlns:a16="http://schemas.microsoft.com/office/drawing/2014/main" id="{9C621CD0-BBE3-7F25-2D68-9380480EE442}"/>
              </a:ext>
            </a:extLst>
          </p:cNvPr>
          <p:cNvSpPr>
            <a:spLocks noGrp="1" noChangeArrowheads="1"/>
          </p:cNvSpPr>
          <p:nvPr>
            <p:ph idx="1"/>
          </p:nvPr>
        </p:nvSpPr>
        <p:spPr bwMode="auto">
          <a:xfrm>
            <a:off x="819374" y="2179240"/>
            <a:ext cx="675056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ROUGE Scores Comparison:</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Significant improvements in all metrics with </a:t>
            </a:r>
            <a:r>
              <a:rPr kumimoji="0" lang="en-US" altLang="en-US" sz="1600" b="0" i="0" u="none" strike="noStrike" cap="none" normalizeH="0" baseline="0" dirty="0" err="1">
                <a:ln>
                  <a:noFill/>
                </a:ln>
                <a:solidFill>
                  <a:schemeClr val="tx1"/>
                </a:solidFill>
                <a:effectLst/>
                <a:latin typeface="+mj-lt"/>
              </a:rPr>
              <a:t>LoRA</a:t>
            </a:r>
            <a:r>
              <a:rPr kumimoji="0" lang="en-US" altLang="en-US" sz="1600" b="0" i="0" u="none" strike="noStrike" cap="none" normalizeH="0" baseline="0" dirty="0">
                <a:ln>
                  <a:noFill/>
                </a:ln>
                <a:solidFill>
                  <a:schemeClr val="tx1"/>
                </a:solidFill>
                <a:effectLst/>
                <a:latin typeface="+mj-lt"/>
              </a:rPr>
              <a:t>-trained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Metrics: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ROUGE-1: 0.453</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ROUGE-2: 0.192</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ROUGE-L: 0.368</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ROUGE-</a:t>
            </a:r>
            <a:r>
              <a:rPr kumimoji="0" lang="en-US" altLang="en-US" sz="1600" b="0" i="0" u="none" strike="noStrike" cap="none" normalizeH="0" baseline="0" dirty="0" err="1">
                <a:ln>
                  <a:noFill/>
                </a:ln>
                <a:solidFill>
                  <a:schemeClr val="tx1"/>
                </a:solidFill>
                <a:effectLst/>
                <a:latin typeface="+mj-lt"/>
              </a:rPr>
              <a:t>Lsum</a:t>
            </a:r>
            <a:r>
              <a:rPr kumimoji="0" lang="en-US" altLang="en-US" sz="1600" b="0" i="0" u="none" strike="noStrike" cap="none" normalizeH="0" baseline="0" dirty="0">
                <a:ln>
                  <a:noFill/>
                </a:ln>
                <a:solidFill>
                  <a:schemeClr val="tx1"/>
                </a:solidFill>
                <a:effectLst/>
                <a:latin typeface="+mj-lt"/>
              </a:rPr>
              <a:t>: 0.368</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pic>
        <p:nvPicPr>
          <p:cNvPr id="5" name="Picture 4">
            <a:extLst>
              <a:ext uri="{FF2B5EF4-FFF2-40B4-BE49-F238E27FC236}">
                <a16:creationId xmlns:a16="http://schemas.microsoft.com/office/drawing/2014/main" id="{3985EA58-4801-28FA-20E6-F4D2684F2C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4185" y="2944990"/>
            <a:ext cx="5731510" cy="2773680"/>
          </a:xfrm>
          <a:prstGeom prst="rect">
            <a:avLst/>
          </a:prstGeom>
          <a:noFill/>
          <a:ln>
            <a:noFill/>
          </a:ln>
        </p:spPr>
      </p:pic>
    </p:spTree>
    <p:extLst>
      <p:ext uri="{BB962C8B-B14F-4D97-AF65-F5344CB8AC3E}">
        <p14:creationId xmlns:p14="http://schemas.microsoft.com/office/powerpoint/2010/main" val="393373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74D2-E486-E480-C532-983F143DC0E5}"/>
              </a:ext>
            </a:extLst>
          </p:cNvPr>
          <p:cNvSpPr>
            <a:spLocks noGrp="1"/>
          </p:cNvSpPr>
          <p:nvPr>
            <p:ph type="title"/>
          </p:nvPr>
        </p:nvSpPr>
        <p:spPr/>
        <p:txBody>
          <a:bodyPr/>
          <a:lstStyle/>
          <a:p>
            <a:r>
              <a:rPr lang="en-IN" dirty="0"/>
              <a:t>Detailed Improvements</a:t>
            </a:r>
          </a:p>
        </p:txBody>
      </p:sp>
      <p:sp>
        <p:nvSpPr>
          <p:cNvPr id="4" name="Rectangle 1">
            <a:extLst>
              <a:ext uri="{FF2B5EF4-FFF2-40B4-BE49-F238E27FC236}">
                <a16:creationId xmlns:a16="http://schemas.microsoft.com/office/drawing/2014/main" id="{ED53D262-AD7E-EB4D-4F20-66E8AC020785}"/>
              </a:ext>
            </a:extLst>
          </p:cNvPr>
          <p:cNvSpPr>
            <a:spLocks noGrp="1" noChangeArrowheads="1"/>
          </p:cNvSpPr>
          <p:nvPr>
            <p:ph idx="1"/>
          </p:nvPr>
        </p:nvSpPr>
        <p:spPr bwMode="auto">
          <a:xfrm>
            <a:off x="1321397" y="2217154"/>
            <a:ext cx="5554532"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ROUGE-1:</a:t>
            </a: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err="1">
                <a:ln>
                  <a:noFill/>
                </a:ln>
                <a:solidFill>
                  <a:schemeClr val="tx1"/>
                </a:solidFill>
                <a:effectLst/>
                <a:latin typeface="+mj-lt"/>
              </a:rPr>
              <a:t>LoRA</a:t>
            </a:r>
            <a:r>
              <a:rPr kumimoji="0" lang="en-US" altLang="en-US" sz="1600" b="0" i="0" u="none" strike="noStrike" cap="none" normalizeH="0" baseline="0" dirty="0">
                <a:ln>
                  <a:noFill/>
                </a:ln>
                <a:solidFill>
                  <a:schemeClr val="tx1"/>
                </a:solidFill>
                <a:effectLst/>
                <a:latin typeface="+mj-lt"/>
              </a:rPr>
              <a:t> trained model: 0.453</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Improvement: 101.6%</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ROUGE-2:</a:t>
            </a: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err="1">
                <a:ln>
                  <a:noFill/>
                </a:ln>
                <a:solidFill>
                  <a:schemeClr val="tx1"/>
                </a:solidFill>
                <a:effectLst/>
                <a:latin typeface="+mj-lt"/>
              </a:rPr>
              <a:t>LoRA</a:t>
            </a:r>
            <a:r>
              <a:rPr kumimoji="0" lang="en-US" altLang="en-US" sz="1600" b="0" i="0" u="none" strike="noStrike" cap="none" normalizeH="0" baseline="0" dirty="0">
                <a:ln>
                  <a:noFill/>
                </a:ln>
                <a:solidFill>
                  <a:schemeClr val="tx1"/>
                </a:solidFill>
                <a:effectLst/>
                <a:latin typeface="+mj-lt"/>
              </a:rPr>
              <a:t> trained model: 0.192</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Improvement: 195.7%</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ROUGE-L:</a:t>
            </a: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err="1">
                <a:ln>
                  <a:noFill/>
                </a:ln>
                <a:solidFill>
                  <a:schemeClr val="tx1"/>
                </a:solidFill>
                <a:effectLst/>
                <a:latin typeface="+mj-lt"/>
              </a:rPr>
              <a:t>LoRA</a:t>
            </a:r>
            <a:r>
              <a:rPr kumimoji="0" lang="en-US" altLang="en-US" sz="1600" b="0" i="0" u="none" strike="noStrike" cap="none" normalizeH="0" baseline="0" dirty="0">
                <a:ln>
                  <a:noFill/>
                </a:ln>
                <a:solidFill>
                  <a:schemeClr val="tx1"/>
                </a:solidFill>
                <a:effectLst/>
                <a:latin typeface="+mj-lt"/>
              </a:rPr>
              <a:t> trained model: 0.368</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Improvement: 90.7%</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ROUGE-</a:t>
            </a:r>
            <a:r>
              <a:rPr kumimoji="0" lang="en-US" altLang="en-US" sz="1600" b="1" i="0" u="none" strike="noStrike" cap="none" normalizeH="0" baseline="0" dirty="0" err="1">
                <a:ln>
                  <a:noFill/>
                </a:ln>
                <a:solidFill>
                  <a:schemeClr val="tx1"/>
                </a:solidFill>
                <a:effectLst/>
                <a:latin typeface="+mj-lt"/>
              </a:rPr>
              <a:t>Lsum</a:t>
            </a:r>
            <a:r>
              <a:rPr kumimoji="0" lang="en-US" altLang="en-US" sz="1600" b="1" i="0" u="none" strike="noStrike" cap="none" normalizeH="0" baseline="0" dirty="0">
                <a:ln>
                  <a:noFill/>
                </a:ln>
                <a:solidFill>
                  <a:schemeClr val="tx1"/>
                </a:solidFill>
                <a:effectLst/>
                <a:latin typeface="+mj-lt"/>
              </a:rPr>
              <a:t>:</a:t>
            </a: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err="1">
                <a:ln>
                  <a:noFill/>
                </a:ln>
                <a:solidFill>
                  <a:schemeClr val="tx1"/>
                </a:solidFill>
                <a:effectLst/>
                <a:latin typeface="+mj-lt"/>
              </a:rPr>
              <a:t>LoRA</a:t>
            </a:r>
            <a:r>
              <a:rPr kumimoji="0" lang="en-US" altLang="en-US" sz="1600" b="0" i="0" u="none" strike="noStrike" cap="none" normalizeH="0" baseline="0" dirty="0">
                <a:ln>
                  <a:noFill/>
                </a:ln>
                <a:solidFill>
                  <a:schemeClr val="tx1"/>
                </a:solidFill>
                <a:effectLst/>
                <a:latin typeface="+mj-lt"/>
              </a:rPr>
              <a:t> trained model: 0.368</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Improvement: 90.7%</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pic>
        <p:nvPicPr>
          <p:cNvPr id="5" name="Picture 4">
            <a:extLst>
              <a:ext uri="{FF2B5EF4-FFF2-40B4-BE49-F238E27FC236}">
                <a16:creationId xmlns:a16="http://schemas.microsoft.com/office/drawing/2014/main" id="{9FDD1D29-5E26-4A90-DE73-CEFE4AD3E6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9751" y="2597972"/>
            <a:ext cx="5731510" cy="2773680"/>
          </a:xfrm>
          <a:prstGeom prst="rect">
            <a:avLst/>
          </a:prstGeom>
          <a:noFill/>
          <a:ln>
            <a:noFill/>
          </a:ln>
        </p:spPr>
      </p:pic>
    </p:spTree>
    <p:extLst>
      <p:ext uri="{BB962C8B-B14F-4D97-AF65-F5344CB8AC3E}">
        <p14:creationId xmlns:p14="http://schemas.microsoft.com/office/powerpoint/2010/main" val="308987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652D-480A-94EF-1FEF-7BF396EE33D2}"/>
              </a:ext>
            </a:extLst>
          </p:cNvPr>
          <p:cNvSpPr>
            <a:spLocks noGrp="1"/>
          </p:cNvSpPr>
          <p:nvPr>
            <p:ph type="title"/>
          </p:nvPr>
        </p:nvSpPr>
        <p:spPr/>
        <p:txBody>
          <a:bodyPr/>
          <a:lstStyle/>
          <a:p>
            <a:r>
              <a:rPr lang="en-IN" dirty="0"/>
              <a:t>Qualitative Analysis</a:t>
            </a:r>
          </a:p>
        </p:txBody>
      </p:sp>
      <p:sp>
        <p:nvSpPr>
          <p:cNvPr id="3" name="Text Placeholder 2">
            <a:extLst>
              <a:ext uri="{FF2B5EF4-FFF2-40B4-BE49-F238E27FC236}">
                <a16:creationId xmlns:a16="http://schemas.microsoft.com/office/drawing/2014/main" id="{CB51305A-80A8-9919-D336-4E51EF0ED639}"/>
              </a:ext>
            </a:extLst>
          </p:cNvPr>
          <p:cNvSpPr>
            <a:spLocks noGrp="1"/>
          </p:cNvSpPr>
          <p:nvPr>
            <p:ph type="body" idx="1"/>
          </p:nvPr>
        </p:nvSpPr>
        <p:spPr/>
        <p:txBody>
          <a:bodyPr/>
          <a:lstStyle/>
          <a:p>
            <a:r>
              <a:rPr lang="en-IN" dirty="0"/>
              <a:t>Before </a:t>
            </a:r>
            <a:r>
              <a:rPr lang="en-IN" dirty="0" err="1"/>
              <a:t>LoRA</a:t>
            </a:r>
            <a:r>
              <a:rPr lang="en-IN" dirty="0"/>
              <a:t>:</a:t>
            </a:r>
            <a:endParaRPr lang="en-IN" dirty="0">
              <a:latin typeface="+mj-lt"/>
            </a:endParaRPr>
          </a:p>
        </p:txBody>
      </p:sp>
      <p:sp>
        <p:nvSpPr>
          <p:cNvPr id="5" name="Text Placeholder 4">
            <a:extLst>
              <a:ext uri="{FF2B5EF4-FFF2-40B4-BE49-F238E27FC236}">
                <a16:creationId xmlns:a16="http://schemas.microsoft.com/office/drawing/2014/main" id="{B9B91E44-14C6-4CBA-08AD-C93AA06BB617}"/>
              </a:ext>
            </a:extLst>
          </p:cNvPr>
          <p:cNvSpPr>
            <a:spLocks noGrp="1"/>
          </p:cNvSpPr>
          <p:nvPr>
            <p:ph type="body" sz="quarter" idx="3"/>
          </p:nvPr>
        </p:nvSpPr>
        <p:spPr/>
        <p:txBody>
          <a:bodyPr/>
          <a:lstStyle/>
          <a:p>
            <a:r>
              <a:rPr lang="en-IN" dirty="0"/>
              <a:t>After </a:t>
            </a:r>
            <a:r>
              <a:rPr lang="en-IN" dirty="0" err="1"/>
              <a:t>LoRA</a:t>
            </a:r>
            <a:r>
              <a:rPr lang="en-IN" dirty="0"/>
              <a:t>:</a:t>
            </a:r>
          </a:p>
        </p:txBody>
      </p:sp>
      <p:pic>
        <p:nvPicPr>
          <p:cNvPr id="15" name="Content Placeholder 14">
            <a:extLst>
              <a:ext uri="{FF2B5EF4-FFF2-40B4-BE49-F238E27FC236}">
                <a16:creationId xmlns:a16="http://schemas.microsoft.com/office/drawing/2014/main" id="{F338D0F3-9D19-2326-B73E-024633BE4296}"/>
              </a:ext>
            </a:extLst>
          </p:cNvPr>
          <p:cNvPicPr>
            <a:picLocks noGrp="1" noChangeAspect="1"/>
          </p:cNvPicPr>
          <p:nvPr>
            <p:ph sz="quarter" idx="4"/>
          </p:nvPr>
        </p:nvPicPr>
        <p:blipFill>
          <a:blip r:embed="rId2"/>
          <a:stretch>
            <a:fillRect/>
          </a:stretch>
        </p:blipFill>
        <p:spPr>
          <a:xfrm>
            <a:off x="6516688" y="3213593"/>
            <a:ext cx="4638675" cy="2399314"/>
          </a:xfrm>
        </p:spPr>
      </p:pic>
      <p:pic>
        <p:nvPicPr>
          <p:cNvPr id="19" name="Content Placeholder 18">
            <a:extLst>
              <a:ext uri="{FF2B5EF4-FFF2-40B4-BE49-F238E27FC236}">
                <a16:creationId xmlns:a16="http://schemas.microsoft.com/office/drawing/2014/main" id="{23B961C3-D3DA-1045-ED04-D209F63E121D}"/>
              </a:ext>
            </a:extLst>
          </p:cNvPr>
          <p:cNvPicPr>
            <a:picLocks noGrp="1" noChangeAspect="1"/>
          </p:cNvPicPr>
          <p:nvPr>
            <p:ph sz="half" idx="2"/>
          </p:nvPr>
        </p:nvPicPr>
        <p:blipFill>
          <a:blip r:embed="rId3"/>
          <a:stretch>
            <a:fillRect/>
          </a:stretch>
        </p:blipFill>
        <p:spPr>
          <a:xfrm>
            <a:off x="1096963" y="3192816"/>
            <a:ext cx="4640262" cy="2440869"/>
          </a:xfrm>
        </p:spPr>
      </p:pic>
    </p:spTree>
    <p:extLst>
      <p:ext uri="{BB962C8B-B14F-4D97-AF65-F5344CB8AC3E}">
        <p14:creationId xmlns:p14="http://schemas.microsoft.com/office/powerpoint/2010/main" val="246553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A495-B594-18DA-689D-04E6BFAA49D5}"/>
              </a:ext>
            </a:extLst>
          </p:cNvPr>
          <p:cNvSpPr>
            <a:spLocks noGrp="1"/>
          </p:cNvSpPr>
          <p:nvPr>
            <p:ph type="title"/>
          </p:nvPr>
        </p:nvSpPr>
        <p:spPr/>
        <p:txBody>
          <a:bodyPr/>
          <a:lstStyle/>
          <a:p>
            <a:r>
              <a:rPr lang="en-IN" dirty="0"/>
              <a:t>RLHF Training</a:t>
            </a:r>
          </a:p>
        </p:txBody>
      </p:sp>
      <p:sp>
        <p:nvSpPr>
          <p:cNvPr id="4" name="Rectangle 1">
            <a:extLst>
              <a:ext uri="{FF2B5EF4-FFF2-40B4-BE49-F238E27FC236}">
                <a16:creationId xmlns:a16="http://schemas.microsoft.com/office/drawing/2014/main" id="{4DE24DE9-91BE-9AE8-8F15-21C901FC9383}"/>
              </a:ext>
            </a:extLst>
          </p:cNvPr>
          <p:cNvSpPr>
            <a:spLocks noGrp="1" noChangeArrowheads="1"/>
          </p:cNvSpPr>
          <p:nvPr>
            <p:ph idx="1"/>
          </p:nvPr>
        </p:nvSpPr>
        <p:spPr bwMode="auto">
          <a:xfrm>
            <a:off x="882127" y="2088018"/>
            <a:ext cx="8961119" cy="3608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solidFill>
                  <a:schemeClr val="tx1"/>
                </a:solidFill>
                <a:latin typeface="+mj-lt"/>
              </a:rPr>
              <a:t>Setup:</a:t>
            </a:r>
            <a:endParaRPr lang="en-US" sz="1600" dirty="0">
              <a:solidFill>
                <a:schemeClr val="tx1"/>
              </a:solidFill>
              <a:latin typeface="+mj-lt"/>
            </a:endParaRPr>
          </a:p>
          <a:p>
            <a:pPr>
              <a:buFont typeface="Wingdings" panose="05000000000000000000" pitchFamily="2" charset="2"/>
              <a:buChar char="q"/>
            </a:pPr>
            <a:r>
              <a:rPr lang="en-US" sz="1600" dirty="0">
                <a:solidFill>
                  <a:schemeClr val="tx1"/>
                </a:solidFill>
                <a:latin typeface="+mj-lt"/>
              </a:rPr>
              <a:t>Built models and tokenizers using the transformers library and roberta-hate-speech-dynabench-r4.</a:t>
            </a:r>
          </a:p>
          <a:p>
            <a:pPr>
              <a:buFont typeface="Wingdings" panose="05000000000000000000" pitchFamily="2" charset="2"/>
              <a:buChar char="q"/>
            </a:pPr>
            <a:r>
              <a:rPr lang="en-US" sz="1600" dirty="0">
                <a:solidFill>
                  <a:schemeClr val="tx1"/>
                </a:solidFill>
                <a:latin typeface="+mj-lt"/>
              </a:rPr>
              <a:t>Loaded a pre-trained FLAN-T5 model optimized for dialogue summarization.</a:t>
            </a:r>
          </a:p>
          <a:p>
            <a:pPr>
              <a:buFont typeface="Wingdings" panose="05000000000000000000" pitchFamily="2" charset="2"/>
              <a:buChar char="q"/>
            </a:pPr>
            <a:r>
              <a:rPr lang="en-US" sz="1600" dirty="0">
                <a:solidFill>
                  <a:schemeClr val="tx1"/>
                </a:solidFill>
                <a:latin typeface="+mj-lt"/>
              </a:rPr>
              <a:t>Configured PEFT with </a:t>
            </a:r>
            <a:r>
              <a:rPr lang="en-US" sz="1600" dirty="0" err="1">
                <a:solidFill>
                  <a:schemeClr val="tx1"/>
                </a:solidFill>
                <a:latin typeface="+mj-lt"/>
              </a:rPr>
              <a:t>LoRA</a:t>
            </a:r>
            <a:r>
              <a:rPr lang="en-US" sz="1600" dirty="0">
                <a:solidFill>
                  <a:schemeClr val="tx1"/>
                </a:solidFill>
                <a:latin typeface="+mj-lt"/>
              </a:rPr>
              <a:t> for efficient fine-tuning and training.</a:t>
            </a:r>
          </a:p>
          <a:p>
            <a:pPr marL="0" indent="0">
              <a:buNone/>
            </a:pPr>
            <a:endParaRPr lang="en-US" sz="1600" dirty="0">
              <a:solidFill>
                <a:schemeClr val="tx1"/>
              </a:solidFill>
              <a:latin typeface="+mj-lt"/>
            </a:endParaRPr>
          </a:p>
          <a:p>
            <a:r>
              <a:rPr lang="en-US" sz="1600" b="1" dirty="0">
                <a:solidFill>
                  <a:schemeClr val="tx1"/>
                </a:solidFill>
                <a:latin typeface="+mj-lt"/>
              </a:rPr>
              <a:t>Objective:</a:t>
            </a:r>
            <a:endParaRPr lang="en-US" sz="1600" dirty="0">
              <a:solidFill>
                <a:schemeClr val="tx1"/>
              </a:solidFill>
              <a:latin typeface="+mj-lt"/>
            </a:endParaRPr>
          </a:p>
          <a:p>
            <a:pPr>
              <a:buFont typeface="Wingdings" panose="05000000000000000000" pitchFamily="2" charset="2"/>
              <a:buChar char="q"/>
            </a:pPr>
            <a:r>
              <a:rPr lang="en-US" sz="1600" dirty="0">
                <a:solidFill>
                  <a:schemeClr val="tx1"/>
                </a:solidFill>
                <a:latin typeface="+mj-lt"/>
              </a:rPr>
              <a:t>Generate non-toxic content aligned with human expectations.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pic>
        <p:nvPicPr>
          <p:cNvPr id="8" name="Picture 7">
            <a:extLst>
              <a:ext uri="{FF2B5EF4-FFF2-40B4-BE49-F238E27FC236}">
                <a16:creationId xmlns:a16="http://schemas.microsoft.com/office/drawing/2014/main" id="{B245D3AA-49BD-72EB-AE4B-89312E92B77E}"/>
              </a:ext>
            </a:extLst>
          </p:cNvPr>
          <p:cNvPicPr>
            <a:picLocks noChangeAspect="1"/>
          </p:cNvPicPr>
          <p:nvPr/>
        </p:nvPicPr>
        <p:blipFill>
          <a:blip r:embed="rId2"/>
          <a:stretch>
            <a:fillRect/>
          </a:stretch>
        </p:blipFill>
        <p:spPr>
          <a:xfrm>
            <a:off x="9113618" y="3226986"/>
            <a:ext cx="2382621" cy="2819857"/>
          </a:xfrm>
          <a:prstGeom prst="rect">
            <a:avLst/>
          </a:prstGeom>
        </p:spPr>
      </p:pic>
    </p:spTree>
    <p:extLst>
      <p:ext uri="{BB962C8B-B14F-4D97-AF65-F5344CB8AC3E}">
        <p14:creationId xmlns:p14="http://schemas.microsoft.com/office/powerpoint/2010/main" val="130133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C6AA-60CC-F601-5457-CD8FD91A05E0}"/>
              </a:ext>
            </a:extLst>
          </p:cNvPr>
          <p:cNvSpPr>
            <a:spLocks noGrp="1"/>
          </p:cNvSpPr>
          <p:nvPr>
            <p:ph type="title"/>
          </p:nvPr>
        </p:nvSpPr>
        <p:spPr/>
        <p:txBody>
          <a:bodyPr/>
          <a:lstStyle/>
          <a:p>
            <a:r>
              <a:rPr lang="en-IN" dirty="0"/>
              <a:t>Training Process:</a:t>
            </a:r>
          </a:p>
        </p:txBody>
      </p:sp>
      <p:sp>
        <p:nvSpPr>
          <p:cNvPr id="4" name="Rectangle 1">
            <a:extLst>
              <a:ext uri="{FF2B5EF4-FFF2-40B4-BE49-F238E27FC236}">
                <a16:creationId xmlns:a16="http://schemas.microsoft.com/office/drawing/2014/main" id="{38043AB8-FE88-94F4-DA89-C93CF3595B1A}"/>
              </a:ext>
            </a:extLst>
          </p:cNvPr>
          <p:cNvSpPr>
            <a:spLocks noGrp="1" noChangeArrowheads="1"/>
          </p:cNvSpPr>
          <p:nvPr>
            <p:ph idx="1"/>
          </p:nvPr>
        </p:nvSpPr>
        <p:spPr bwMode="auto">
          <a:xfrm>
            <a:off x="559397" y="2232338"/>
            <a:ext cx="760744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Reward Model:</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Scored summaries based on human feedback by using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Facebook </a:t>
            </a:r>
            <a:r>
              <a:rPr kumimoji="0" lang="en-US" altLang="en-US" sz="1600" b="0" i="0" u="none" strike="noStrike" cap="none" normalizeH="0" baseline="0" dirty="0" err="1">
                <a:ln>
                  <a:noFill/>
                </a:ln>
                <a:solidFill>
                  <a:schemeClr val="tx1"/>
                </a:solidFill>
                <a:effectLst/>
                <a:latin typeface="+mj-lt"/>
              </a:rPr>
              <a:t>RoBERTa</a:t>
            </a:r>
            <a:r>
              <a:rPr lang="en-US" altLang="en-US" sz="1600" dirty="0">
                <a:solidFill>
                  <a:schemeClr val="tx1"/>
                </a:solidFill>
                <a:latin typeface="+mj-lt"/>
              </a:rPr>
              <a:t> model.</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Proximal Policy Optimization (PPO):</a:t>
            </a: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Maintained stable training with PPO.</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Created a reference model for evaluation before PEFT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Trainable Parameters: 769</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Total Parameters: 249,348,097</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Percentage of Trainable Parameters: 0.0003%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pic>
        <p:nvPicPr>
          <p:cNvPr id="6" name="Picture 5">
            <a:extLst>
              <a:ext uri="{FF2B5EF4-FFF2-40B4-BE49-F238E27FC236}">
                <a16:creationId xmlns:a16="http://schemas.microsoft.com/office/drawing/2014/main" id="{0B9D94F1-A772-6BE7-E6C3-854F902A3078}"/>
              </a:ext>
            </a:extLst>
          </p:cNvPr>
          <p:cNvPicPr>
            <a:picLocks noChangeAspect="1"/>
          </p:cNvPicPr>
          <p:nvPr/>
        </p:nvPicPr>
        <p:blipFill>
          <a:blip r:embed="rId2"/>
          <a:stretch>
            <a:fillRect/>
          </a:stretch>
        </p:blipFill>
        <p:spPr>
          <a:xfrm>
            <a:off x="7821670" y="2232338"/>
            <a:ext cx="2547007" cy="2819857"/>
          </a:xfrm>
          <a:prstGeom prst="rect">
            <a:avLst/>
          </a:prstGeom>
        </p:spPr>
      </p:pic>
    </p:spTree>
    <p:extLst>
      <p:ext uri="{BB962C8B-B14F-4D97-AF65-F5344CB8AC3E}">
        <p14:creationId xmlns:p14="http://schemas.microsoft.com/office/powerpoint/2010/main" val="355815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777C-A03E-DA83-3563-59737B498828}"/>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6C492BB1-F138-389E-4F9A-71CE18CB3F12}"/>
              </a:ext>
            </a:extLst>
          </p:cNvPr>
          <p:cNvSpPr>
            <a:spLocks noGrp="1"/>
          </p:cNvSpPr>
          <p:nvPr>
            <p:ph idx="1"/>
          </p:nvPr>
        </p:nvSpPr>
        <p:spPr>
          <a:xfrm>
            <a:off x="1195891" y="1577129"/>
            <a:ext cx="10058400" cy="3760891"/>
          </a:xfrm>
        </p:spPr>
        <p:txBody>
          <a:bodyPr/>
          <a:lstStyle/>
          <a:p>
            <a:endParaRPr lang="en-IN" dirty="0">
              <a:solidFill>
                <a:schemeClr val="tx1"/>
              </a:solidFill>
              <a:latin typeface="+mj-lt"/>
            </a:endParaRPr>
          </a:p>
          <a:p>
            <a:r>
              <a:rPr lang="en-IN" dirty="0">
                <a:solidFill>
                  <a:schemeClr val="tx1"/>
                </a:solidFill>
                <a:latin typeface="+mj-lt"/>
              </a:rPr>
              <a:t>Toxicity Measurement:</a:t>
            </a:r>
            <a:endParaRPr lang="en-US" dirty="0">
              <a:solidFill>
                <a:schemeClr val="tx1"/>
              </a:solidFill>
              <a:latin typeface="+mj-lt"/>
            </a:endParaRPr>
          </a:p>
          <a:p>
            <a:pPr marL="742950" lvl="1" indent="-285750">
              <a:buFont typeface="Wingdings" panose="05000000000000000000" pitchFamily="2" charset="2"/>
              <a:buChar char="q"/>
            </a:pPr>
            <a:r>
              <a:rPr lang="en-US" dirty="0">
                <a:solidFill>
                  <a:schemeClr val="tx1"/>
                </a:solidFill>
                <a:latin typeface="+mj-lt"/>
              </a:rPr>
              <a:t>Baseline and post-training toxicity score: Mean: 0.028, Standard deviation: 0.082</a:t>
            </a:r>
          </a:p>
          <a:p>
            <a:pPr marL="742950" lvl="1" indent="-285750">
              <a:buFont typeface="Wingdings" panose="05000000000000000000" pitchFamily="2" charset="2"/>
              <a:buChar char="q"/>
            </a:pPr>
            <a:r>
              <a:rPr lang="en-US" dirty="0">
                <a:solidFill>
                  <a:schemeClr val="tx1"/>
                </a:solidFill>
                <a:latin typeface="+mj-lt"/>
              </a:rPr>
              <a:t>No significant change, indicating effective control over toxicity.</a:t>
            </a:r>
            <a:endParaRPr lang="en-IN" dirty="0">
              <a:solidFill>
                <a:schemeClr val="tx1"/>
              </a:solidFill>
              <a:latin typeface="+mj-lt"/>
            </a:endParaRPr>
          </a:p>
          <a:p>
            <a:pPr marL="742950" lvl="1" indent="-285750">
              <a:buFont typeface="Wingdings" panose="05000000000000000000" pitchFamily="2" charset="2"/>
              <a:buChar char="q"/>
            </a:pPr>
            <a:endParaRPr lang="en-US" dirty="0">
              <a:solidFill>
                <a:schemeClr val="tx1"/>
              </a:solidFill>
              <a:latin typeface="+mj-lt"/>
            </a:endParaRPr>
          </a:p>
        </p:txBody>
      </p:sp>
      <p:pic>
        <p:nvPicPr>
          <p:cNvPr id="4" name="Picture 3">
            <a:extLst>
              <a:ext uri="{FF2B5EF4-FFF2-40B4-BE49-F238E27FC236}">
                <a16:creationId xmlns:a16="http://schemas.microsoft.com/office/drawing/2014/main" id="{571A740D-1CC8-78F1-D49D-F5B5C24B10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4297" y="3182470"/>
            <a:ext cx="5448300" cy="2877671"/>
          </a:xfrm>
          <a:prstGeom prst="rect">
            <a:avLst/>
          </a:prstGeom>
          <a:noFill/>
          <a:ln>
            <a:noFill/>
          </a:ln>
        </p:spPr>
      </p:pic>
    </p:spTree>
    <p:extLst>
      <p:ext uri="{BB962C8B-B14F-4D97-AF65-F5344CB8AC3E}">
        <p14:creationId xmlns:p14="http://schemas.microsoft.com/office/powerpoint/2010/main" val="367913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7B2C-A97D-C996-AD2C-B3A2045A80E2}"/>
              </a:ext>
            </a:extLst>
          </p:cNvPr>
          <p:cNvSpPr>
            <a:spLocks noGrp="1"/>
          </p:cNvSpPr>
          <p:nvPr>
            <p:ph type="title"/>
          </p:nvPr>
        </p:nvSpPr>
        <p:spPr/>
        <p:txBody>
          <a:bodyPr/>
          <a:lstStyle/>
          <a:p>
            <a:r>
              <a:rPr lang="en-IN" dirty="0"/>
              <a:t>Interface Design</a:t>
            </a:r>
          </a:p>
        </p:txBody>
      </p:sp>
      <p:sp>
        <p:nvSpPr>
          <p:cNvPr id="6" name="Rectangle 1">
            <a:extLst>
              <a:ext uri="{FF2B5EF4-FFF2-40B4-BE49-F238E27FC236}">
                <a16:creationId xmlns:a16="http://schemas.microsoft.com/office/drawing/2014/main" id="{F840AC5F-0F96-79AC-40F8-BE79E76306DB}"/>
              </a:ext>
            </a:extLst>
          </p:cNvPr>
          <p:cNvSpPr>
            <a:spLocks noGrp="1" noChangeArrowheads="1"/>
          </p:cNvSpPr>
          <p:nvPr>
            <p:ph idx="1"/>
          </p:nvPr>
        </p:nvSpPr>
        <p:spPr bwMode="auto">
          <a:xfrm>
            <a:off x="989704" y="2247604"/>
            <a:ext cx="945643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User-Friendly Web Application:</a:t>
            </a:r>
            <a:endParaRPr kumimoji="0" lang="en-US" altLang="en-US" sz="1600" b="0" i="0" u="none" strike="noStrike" cap="none" normalizeH="0" baseline="0" dirty="0">
              <a:ln>
                <a:noFill/>
              </a:ln>
              <a:solidFill>
                <a:schemeClr val="tx1"/>
              </a:solidFill>
              <a:effectLst/>
              <a:latin typeface="+mj-lt"/>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Developed using Flask.</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600" dirty="0">
                <a:solidFill>
                  <a:schemeClr val="tx1"/>
                </a:solidFill>
                <a:latin typeface="+mj-lt"/>
              </a:rPr>
              <a:t>HTML and CSS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Pages:</a:t>
            </a:r>
            <a:endParaRPr kumimoji="0" lang="en-US" altLang="en-US" sz="1600" b="0" i="0" u="none" strike="noStrike" cap="none" normalizeH="0" baseline="0" dirty="0">
              <a:ln>
                <a:noFill/>
              </a:ln>
              <a:solidFill>
                <a:schemeClr val="tx1"/>
              </a:solidFill>
              <a:effectLst/>
              <a:latin typeface="+mj-lt"/>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Input page: Text area for input, "Summarize" button.</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Result page: Displays summarized text.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Backend:</a:t>
            </a:r>
            <a:endParaRPr kumimoji="0" lang="en-US" altLang="en-US" sz="1600" b="0" i="0" u="none" strike="noStrike" cap="none" normalizeH="0" baseline="0" dirty="0">
              <a:ln>
                <a:noFill/>
              </a:ln>
              <a:solidFill>
                <a:schemeClr val="tx1"/>
              </a:solidFill>
              <a:effectLst/>
              <a:latin typeface="+mj-lt"/>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Powered by FLAN-T5 model fine-tuned for summarization tasks and avoiding toxicity.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7910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40D2-D189-5D0C-90FC-191EE7F92D90}"/>
              </a:ext>
            </a:extLst>
          </p:cNvPr>
          <p:cNvSpPr>
            <a:spLocks noGrp="1"/>
          </p:cNvSpPr>
          <p:nvPr>
            <p:ph type="title"/>
          </p:nvPr>
        </p:nvSpPr>
        <p:spPr/>
        <p:txBody>
          <a:bodyPr/>
          <a:lstStyle/>
          <a:p>
            <a:r>
              <a:rPr lang="en-IN" dirty="0"/>
              <a:t>Interface</a:t>
            </a:r>
          </a:p>
        </p:txBody>
      </p:sp>
      <p:sp>
        <p:nvSpPr>
          <p:cNvPr id="3" name="Text Placeholder 2">
            <a:extLst>
              <a:ext uri="{FF2B5EF4-FFF2-40B4-BE49-F238E27FC236}">
                <a16:creationId xmlns:a16="http://schemas.microsoft.com/office/drawing/2014/main" id="{AB550C30-523B-8515-0CEE-618795A17DC4}"/>
              </a:ext>
            </a:extLst>
          </p:cNvPr>
          <p:cNvSpPr>
            <a:spLocks noGrp="1"/>
          </p:cNvSpPr>
          <p:nvPr>
            <p:ph type="body" idx="1"/>
          </p:nvPr>
        </p:nvSpPr>
        <p:spPr/>
        <p:txBody>
          <a:bodyPr/>
          <a:lstStyle/>
          <a:p>
            <a:r>
              <a:rPr lang="en-IN" dirty="0"/>
              <a:t>Input</a:t>
            </a:r>
          </a:p>
        </p:txBody>
      </p:sp>
      <p:sp>
        <p:nvSpPr>
          <p:cNvPr id="5" name="Text Placeholder 4">
            <a:extLst>
              <a:ext uri="{FF2B5EF4-FFF2-40B4-BE49-F238E27FC236}">
                <a16:creationId xmlns:a16="http://schemas.microsoft.com/office/drawing/2014/main" id="{AB1FD226-9595-1A72-B306-C8438768D140}"/>
              </a:ext>
            </a:extLst>
          </p:cNvPr>
          <p:cNvSpPr>
            <a:spLocks noGrp="1"/>
          </p:cNvSpPr>
          <p:nvPr>
            <p:ph type="body" sz="quarter" idx="3"/>
          </p:nvPr>
        </p:nvSpPr>
        <p:spPr/>
        <p:txBody>
          <a:bodyPr/>
          <a:lstStyle/>
          <a:p>
            <a:r>
              <a:rPr lang="en-IN" dirty="0"/>
              <a:t>output</a:t>
            </a:r>
          </a:p>
        </p:txBody>
      </p:sp>
      <p:pic>
        <p:nvPicPr>
          <p:cNvPr id="7" name="Content Placeholder 6">
            <a:extLst>
              <a:ext uri="{FF2B5EF4-FFF2-40B4-BE49-F238E27FC236}">
                <a16:creationId xmlns:a16="http://schemas.microsoft.com/office/drawing/2014/main" id="{56F602F6-EA2C-BB46-B47D-37C5D8D439AB}"/>
              </a:ext>
            </a:extLst>
          </p:cNvPr>
          <p:cNvPicPr>
            <a:picLocks noGrp="1" noChangeAspect="1"/>
          </p:cNvPicPr>
          <p:nvPr>
            <p:ph sz="half" idx="2"/>
          </p:nvPr>
        </p:nvPicPr>
        <p:blipFill>
          <a:blip r:embed="rId2"/>
          <a:stretch>
            <a:fillRect/>
          </a:stretch>
        </p:blipFill>
        <p:spPr>
          <a:xfrm>
            <a:off x="1096963" y="3592914"/>
            <a:ext cx="4640262" cy="1640673"/>
          </a:xfrm>
          <a:prstGeom prst="rect">
            <a:avLst/>
          </a:prstGeom>
        </p:spPr>
      </p:pic>
      <p:pic>
        <p:nvPicPr>
          <p:cNvPr id="8" name="Content Placeholder 7">
            <a:extLst>
              <a:ext uri="{FF2B5EF4-FFF2-40B4-BE49-F238E27FC236}">
                <a16:creationId xmlns:a16="http://schemas.microsoft.com/office/drawing/2014/main" id="{24B85560-A31A-93C2-9668-5F6CA0784E94}"/>
              </a:ext>
            </a:extLst>
          </p:cNvPr>
          <p:cNvPicPr>
            <a:picLocks noGrp="1" noChangeAspect="1"/>
          </p:cNvPicPr>
          <p:nvPr>
            <p:ph sz="quarter" idx="4"/>
          </p:nvPr>
        </p:nvPicPr>
        <p:blipFill>
          <a:blip r:embed="rId3"/>
          <a:stretch>
            <a:fillRect/>
          </a:stretch>
        </p:blipFill>
        <p:spPr>
          <a:xfrm>
            <a:off x="6516688" y="3592914"/>
            <a:ext cx="4638675" cy="1640673"/>
          </a:xfrm>
          <a:prstGeom prst="rect">
            <a:avLst/>
          </a:prstGeom>
        </p:spPr>
      </p:pic>
    </p:spTree>
    <p:extLst>
      <p:ext uri="{BB962C8B-B14F-4D97-AF65-F5344CB8AC3E}">
        <p14:creationId xmlns:p14="http://schemas.microsoft.com/office/powerpoint/2010/main" val="3354847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0A8C-B777-3DDE-CC2B-B27073F39F6F}"/>
              </a:ext>
            </a:extLst>
          </p:cNvPr>
          <p:cNvSpPr>
            <a:spLocks noGrp="1"/>
          </p:cNvSpPr>
          <p:nvPr>
            <p:ph type="title"/>
          </p:nvPr>
        </p:nvSpPr>
        <p:spPr/>
        <p:txBody>
          <a:bodyPr/>
          <a:lstStyle/>
          <a:p>
            <a:r>
              <a:rPr lang="en-IN" b="1" dirty="0"/>
              <a:t>Conclusion</a:t>
            </a:r>
            <a:endParaRPr lang="en-IN" dirty="0"/>
          </a:p>
        </p:txBody>
      </p:sp>
      <p:sp>
        <p:nvSpPr>
          <p:cNvPr id="4" name="Rectangle 1">
            <a:extLst>
              <a:ext uri="{FF2B5EF4-FFF2-40B4-BE49-F238E27FC236}">
                <a16:creationId xmlns:a16="http://schemas.microsoft.com/office/drawing/2014/main" id="{77ED1D9F-89F5-8231-0F3A-5BB2B10F2A8D}"/>
              </a:ext>
            </a:extLst>
          </p:cNvPr>
          <p:cNvSpPr>
            <a:spLocks noGrp="1" noChangeArrowheads="1"/>
          </p:cNvSpPr>
          <p:nvPr>
            <p:ph idx="1"/>
          </p:nvPr>
        </p:nvSpPr>
        <p:spPr bwMode="auto">
          <a:xfrm>
            <a:off x="1097280" y="2180092"/>
            <a:ext cx="10806163" cy="3401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buNone/>
            </a:pPr>
            <a:r>
              <a:rPr lang="en-US" sz="1600" b="1" dirty="0">
                <a:solidFill>
                  <a:schemeClr val="tx1"/>
                </a:solidFill>
                <a:latin typeface="+mj-lt"/>
              </a:rPr>
              <a:t>Achievements:</a:t>
            </a:r>
            <a:endParaRPr lang="en-US" sz="1600" dirty="0">
              <a:solidFill>
                <a:schemeClr val="tx1"/>
              </a:solidFill>
              <a:latin typeface="+mj-lt"/>
            </a:endParaRPr>
          </a:p>
          <a:p>
            <a:pPr>
              <a:buFont typeface="Wingdings" panose="05000000000000000000" pitchFamily="2" charset="2"/>
              <a:buChar char="q"/>
            </a:pPr>
            <a:r>
              <a:rPr lang="en-US" sz="1600" dirty="0">
                <a:solidFill>
                  <a:schemeClr val="tx1"/>
                </a:solidFill>
                <a:latin typeface="+mj-lt"/>
              </a:rPr>
              <a:t>Significant improvements in summarization quality, with ROUGE-1 increasing by </a:t>
            </a:r>
            <a:r>
              <a:rPr kumimoji="0" lang="en-US" altLang="en-US" sz="1600" b="0" i="0" u="none" strike="noStrike" cap="none" normalizeH="0" baseline="0" dirty="0">
                <a:ln>
                  <a:noFill/>
                </a:ln>
                <a:solidFill>
                  <a:schemeClr val="tx1"/>
                </a:solidFill>
                <a:effectLst/>
                <a:latin typeface="+mj-lt"/>
              </a:rPr>
              <a:t>101.6</a:t>
            </a:r>
            <a:r>
              <a:rPr kumimoji="0" lang="en-US" altLang="en-US" sz="1600" b="0" i="0" u="none" strike="noStrike" cap="none" normalizeH="0" baseline="0">
                <a:ln>
                  <a:noFill/>
                </a:ln>
                <a:solidFill>
                  <a:schemeClr val="tx1"/>
                </a:solidFill>
                <a:effectLst/>
                <a:latin typeface="+mj-lt"/>
              </a:rPr>
              <a:t>% </a:t>
            </a:r>
            <a:r>
              <a:rPr lang="en-US" sz="1600">
                <a:solidFill>
                  <a:schemeClr val="tx1"/>
                </a:solidFill>
                <a:latin typeface="+mj-lt"/>
              </a:rPr>
              <a:t>, </a:t>
            </a:r>
            <a:r>
              <a:rPr lang="en-US" sz="1600" dirty="0">
                <a:solidFill>
                  <a:schemeClr val="tx1"/>
                </a:solidFill>
                <a:latin typeface="+mj-lt"/>
              </a:rPr>
              <a:t>ROUGE-2 </a:t>
            </a:r>
          </a:p>
          <a:p>
            <a:pPr marL="0" indent="0">
              <a:buNone/>
            </a:pPr>
            <a:r>
              <a:rPr lang="en-US" sz="1600" dirty="0">
                <a:solidFill>
                  <a:schemeClr val="tx1"/>
                </a:solidFill>
                <a:latin typeface="+mj-lt"/>
              </a:rPr>
              <a:t>by </a:t>
            </a:r>
            <a:r>
              <a:rPr lang="en-US" sz="1800" b="0" i="0" kern="1200" baseline="0" dirty="0">
                <a:ln>
                  <a:noFill/>
                </a:ln>
                <a:solidFill>
                  <a:schemeClr val="tx1"/>
                </a:solidFill>
                <a:effectLst/>
                <a:latin typeface="Bookman Old Style" panose="02050604050505020204" pitchFamily="18" charset="0"/>
                <a:ea typeface="+mn-ea"/>
                <a:cs typeface="+mn-cs"/>
              </a:rPr>
              <a:t>195.7%</a:t>
            </a:r>
            <a:r>
              <a:rPr lang="en-US" sz="1600" dirty="0">
                <a:solidFill>
                  <a:schemeClr val="tx1"/>
                </a:solidFill>
                <a:latin typeface="+mj-lt"/>
              </a:rPr>
              <a:t>, and ROUGE-L by </a:t>
            </a:r>
            <a:r>
              <a:rPr lang="en-US" sz="1800" b="0" i="0" kern="1200" baseline="0" dirty="0">
                <a:ln>
                  <a:noFill/>
                </a:ln>
                <a:solidFill>
                  <a:schemeClr val="tx1"/>
                </a:solidFill>
                <a:effectLst/>
                <a:latin typeface="Bookman Old Style" panose="02050604050505020204" pitchFamily="18" charset="0"/>
                <a:ea typeface="+mn-ea"/>
                <a:cs typeface="+mn-cs"/>
              </a:rPr>
              <a:t>90.7% </a:t>
            </a:r>
            <a:r>
              <a:rPr lang="en-US" sz="1600" dirty="0">
                <a:solidFill>
                  <a:schemeClr val="tx1"/>
                </a:solidFill>
                <a:latin typeface="+mj-lt"/>
              </a:rPr>
              <a:t>.</a:t>
            </a:r>
          </a:p>
          <a:p>
            <a:pPr>
              <a:buFont typeface="Wingdings" panose="05000000000000000000" pitchFamily="2" charset="2"/>
              <a:buChar char="q"/>
            </a:pPr>
            <a:r>
              <a:rPr lang="en-US" sz="1600" dirty="0">
                <a:solidFill>
                  <a:schemeClr val="tx1"/>
                </a:solidFill>
                <a:latin typeface="+mj-lt"/>
              </a:rPr>
              <a:t>Efficient use of advanced NLP techniques, including PEFT and RLHF. </a:t>
            </a:r>
          </a:p>
          <a:p>
            <a:r>
              <a:rPr lang="en-US" sz="1600" b="1" dirty="0">
                <a:solidFill>
                  <a:schemeClr val="tx1"/>
                </a:solidFill>
                <a:latin typeface="+mj-lt"/>
              </a:rPr>
              <a:t>Future Work:</a:t>
            </a:r>
            <a:endParaRPr lang="en-US" sz="1600" dirty="0">
              <a:solidFill>
                <a:schemeClr val="tx1"/>
              </a:solidFill>
              <a:latin typeface="+mj-lt"/>
            </a:endParaRPr>
          </a:p>
          <a:p>
            <a:pPr>
              <a:buFont typeface="Wingdings" panose="05000000000000000000" pitchFamily="2" charset="2"/>
              <a:buChar char="q"/>
            </a:pPr>
            <a:r>
              <a:rPr lang="en-US" sz="1600" dirty="0">
                <a:solidFill>
                  <a:schemeClr val="tx1"/>
                </a:solidFill>
                <a:latin typeface="+mj-lt"/>
              </a:rPr>
              <a:t>Explore further fine-tuning methods.</a:t>
            </a:r>
          </a:p>
          <a:p>
            <a:pPr>
              <a:buFont typeface="Wingdings" panose="05000000000000000000" pitchFamily="2" charset="2"/>
              <a:buChar char="q"/>
            </a:pPr>
            <a:r>
              <a:rPr lang="en-US" sz="1600" dirty="0">
                <a:solidFill>
                  <a:schemeClr val="tx1"/>
                </a:solidFill>
                <a:latin typeface="+mj-lt"/>
              </a:rPr>
              <a:t>Implement additional evaluation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58219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2872-5437-B018-E43A-14C28C2A1CF7}"/>
              </a:ext>
            </a:extLst>
          </p:cNvPr>
          <p:cNvSpPr>
            <a:spLocks noGrp="1"/>
          </p:cNvSpPr>
          <p:nvPr>
            <p:ph type="title"/>
          </p:nvPr>
        </p:nvSpPr>
        <p:spPr/>
        <p:txBody>
          <a:bodyPr/>
          <a:lstStyle/>
          <a:p>
            <a:r>
              <a:rPr lang="en-IN" dirty="0"/>
              <a:t>Introduction</a:t>
            </a:r>
          </a:p>
        </p:txBody>
      </p:sp>
      <p:sp>
        <p:nvSpPr>
          <p:cNvPr id="8" name="Rectangle 5">
            <a:extLst>
              <a:ext uri="{FF2B5EF4-FFF2-40B4-BE49-F238E27FC236}">
                <a16:creationId xmlns:a16="http://schemas.microsoft.com/office/drawing/2014/main" id="{3466983F-A8E3-7650-0D74-508476988B99}"/>
              </a:ext>
            </a:extLst>
          </p:cNvPr>
          <p:cNvSpPr>
            <a:spLocks noGrp="1" noChangeArrowheads="1"/>
          </p:cNvSpPr>
          <p:nvPr>
            <p:ph idx="1"/>
          </p:nvPr>
        </p:nvSpPr>
        <p:spPr bwMode="auto">
          <a:xfrm>
            <a:off x="980739" y="2080939"/>
            <a:ext cx="100584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Project Goal:</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To construct a conversation summarization bot by optimizing an existing large language model (LLM) using Parameter-Efficient Fine-Tuning (PEFT) approaches, such as Low-Rank Adaptation (</a:t>
            </a:r>
            <a:r>
              <a:rPr kumimoji="0" lang="en-US" altLang="en-US" sz="1600" b="0" i="0" u="none" strike="noStrike" cap="none" normalizeH="0" baseline="0" dirty="0" err="1">
                <a:ln>
                  <a:noFill/>
                </a:ln>
                <a:solidFill>
                  <a:schemeClr val="tx1"/>
                </a:solidFill>
                <a:effectLst/>
                <a:latin typeface="+mj-lt"/>
              </a:rPr>
              <a:t>LoRA</a:t>
            </a:r>
            <a:r>
              <a:rPr kumimoji="0" lang="en-US" altLang="en-US" sz="16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Objectives:</a:t>
            </a:r>
            <a:endParaRPr kumimoji="0" lang="en-US" altLang="en-US" sz="1600" b="0" i="0" u="none" strike="noStrike" cap="none" normalizeH="0" baseline="0" dirty="0">
              <a:ln>
                <a:noFill/>
              </a:ln>
              <a:solidFill>
                <a:schemeClr val="tx1"/>
              </a:solidFill>
              <a:effectLst/>
              <a:latin typeface="+mj-lt"/>
            </a:endParaRPr>
          </a:p>
          <a:p>
            <a:pPr eaLnBrk="0" fontAlgn="base" hangingPunct="0">
              <a:lnSpc>
                <a:spcPct val="100000"/>
              </a:lnSpc>
              <a:spcBef>
                <a:spcPct val="0"/>
              </a:spcBef>
              <a:spcAft>
                <a:spcPct val="0"/>
              </a:spcAft>
              <a:buClrTx/>
              <a:buSz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mj-lt"/>
              </a:rPr>
              <a:t>Enhance the model's ability to provide quick, accurate overviews of chat discussions.</a:t>
            </a:r>
          </a:p>
          <a:p>
            <a:pPr eaLnBrk="0" fontAlgn="base" hangingPunct="0">
              <a:lnSpc>
                <a:spcPct val="100000"/>
              </a:lnSpc>
              <a:spcBef>
                <a:spcPct val="0"/>
              </a:spcBef>
              <a:spcAft>
                <a:spcPct val="0"/>
              </a:spcAft>
              <a:buClrTx/>
              <a:buSzTx/>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mj-lt"/>
              </a:rPr>
              <a:t>Apply Reinforcement Learning from Human Feedback (RLHF) to reduce toxicity in generated summaries and align the model better with human expectations.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Significance:</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This project addresses the challenge of information overload in digital communication by developing a tool that can condense lengthy chat conversations into insightful summaries, making it highly relevant and intriguing.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703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5EB5-59A0-777C-59F0-7472A20B3D77}"/>
              </a:ext>
            </a:extLst>
          </p:cNvPr>
          <p:cNvSpPr>
            <a:spLocks noGrp="1"/>
          </p:cNvSpPr>
          <p:nvPr>
            <p:ph type="title"/>
          </p:nvPr>
        </p:nvSpPr>
        <p:spPr/>
        <p:txBody>
          <a:bodyPr/>
          <a:lstStyle/>
          <a:p>
            <a:r>
              <a:rPr lang="en-IN" dirty="0"/>
              <a:t>Dataset(</a:t>
            </a:r>
            <a:r>
              <a:rPr lang="en-IN" dirty="0" err="1"/>
              <a:t>DialogSum</a:t>
            </a:r>
            <a:r>
              <a:rPr lang="en-IN" dirty="0"/>
              <a:t> Corpus)</a:t>
            </a:r>
          </a:p>
        </p:txBody>
      </p:sp>
      <p:sp>
        <p:nvSpPr>
          <p:cNvPr id="3" name="Content Placeholder 2">
            <a:extLst>
              <a:ext uri="{FF2B5EF4-FFF2-40B4-BE49-F238E27FC236}">
                <a16:creationId xmlns:a16="http://schemas.microsoft.com/office/drawing/2014/main" id="{2144E5D4-098A-3DD7-B063-5F2A74EE2344}"/>
              </a:ext>
            </a:extLst>
          </p:cNvPr>
          <p:cNvSpPr>
            <a:spLocks noGrp="1"/>
          </p:cNvSpPr>
          <p:nvPr>
            <p:ph idx="1"/>
          </p:nvPr>
        </p:nvSpPr>
        <p:spPr>
          <a:xfrm>
            <a:off x="1097280" y="2108201"/>
            <a:ext cx="7213002" cy="3760891"/>
          </a:xfrm>
        </p:spPr>
        <p:txBody>
          <a:bodyPr/>
          <a:lstStyle/>
          <a:p>
            <a:pPr algn="just"/>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 project's data comes from the </a:t>
            </a:r>
            <a:r>
              <a:rPr lang="en-IN"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DialogSum</a:t>
            </a: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corpus in the Hugging Face datasets repository. A large-scale dialogue summarizing resource, this dataset was developed by Yulong Chen and colleagues and includes 13,460 talks with matching hand annotated summaries and themes. </a:t>
            </a:r>
            <a:r>
              <a:rPr lang="en-IN"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DialogSum</a:t>
            </a: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offers a comprehensive and varied collection of task-oriented scenarios that address a wide range of everyday themes, including work, education, medicine, shopping, leisure, and travel. Language specialists </a:t>
            </a:r>
            <a:r>
              <a:rPr lang="en-IN" sz="16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each interaction to make sure the summaries maintain significant named entities, are succinct, convey the most relevant information, and are presented in formal language from the viewpoint of an observer. With an extra 100 holdout conversations for topic creation, the dataset is divided into training (12,460 dialogues), validation (500 dialogues), and test sets (1,500 dialogues). A couple of the data snapshots are shown below.</a:t>
            </a:r>
          </a:p>
          <a:p>
            <a:pPr algn="just"/>
            <a:endParaRPr lang="en-IN" dirty="0">
              <a:solidFill>
                <a:schemeClr val="tx1"/>
              </a:solidFill>
            </a:endParaRPr>
          </a:p>
        </p:txBody>
      </p:sp>
      <p:pic>
        <p:nvPicPr>
          <p:cNvPr id="7" name="Picture 6">
            <a:extLst>
              <a:ext uri="{FF2B5EF4-FFF2-40B4-BE49-F238E27FC236}">
                <a16:creationId xmlns:a16="http://schemas.microsoft.com/office/drawing/2014/main" id="{AADC0518-30C1-86DD-3A0E-01B1F3E5E143}"/>
              </a:ext>
            </a:extLst>
          </p:cNvPr>
          <p:cNvPicPr>
            <a:picLocks noChangeAspect="1"/>
          </p:cNvPicPr>
          <p:nvPr/>
        </p:nvPicPr>
        <p:blipFill>
          <a:blip r:embed="rId2"/>
          <a:stretch>
            <a:fillRect/>
          </a:stretch>
        </p:blipFill>
        <p:spPr>
          <a:xfrm>
            <a:off x="8579036" y="2458589"/>
            <a:ext cx="3368216" cy="2525787"/>
          </a:xfrm>
          <a:prstGeom prst="rect">
            <a:avLst/>
          </a:prstGeom>
        </p:spPr>
      </p:pic>
    </p:spTree>
    <p:extLst>
      <p:ext uri="{BB962C8B-B14F-4D97-AF65-F5344CB8AC3E}">
        <p14:creationId xmlns:p14="http://schemas.microsoft.com/office/powerpoint/2010/main" val="149779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2E8C-5BCE-0A19-BB1A-1630749AD53C}"/>
              </a:ext>
            </a:extLst>
          </p:cNvPr>
          <p:cNvSpPr>
            <a:spLocks noGrp="1"/>
          </p:cNvSpPr>
          <p:nvPr>
            <p:ph type="title"/>
          </p:nvPr>
        </p:nvSpPr>
        <p:spPr/>
        <p:txBody>
          <a:bodyPr/>
          <a:lstStyle/>
          <a:p>
            <a:r>
              <a:rPr lang="en-IN" dirty="0"/>
              <a:t>Base Model</a:t>
            </a:r>
          </a:p>
        </p:txBody>
      </p:sp>
      <p:sp>
        <p:nvSpPr>
          <p:cNvPr id="4" name="Rectangle 1">
            <a:extLst>
              <a:ext uri="{FF2B5EF4-FFF2-40B4-BE49-F238E27FC236}">
                <a16:creationId xmlns:a16="http://schemas.microsoft.com/office/drawing/2014/main" id="{6E96F9E2-4F2D-540F-51F5-527B65963B21}"/>
              </a:ext>
            </a:extLst>
          </p:cNvPr>
          <p:cNvSpPr>
            <a:spLocks noGrp="1" noChangeArrowheads="1"/>
          </p:cNvSpPr>
          <p:nvPr>
            <p:ph idx="1"/>
          </p:nvPr>
        </p:nvSpPr>
        <p:spPr bwMode="auto">
          <a:xfrm>
            <a:off x="751242" y="2274838"/>
            <a:ext cx="104044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Google Research created the FLAN-T5 model, which stands for "Fine-tuned Language Net - T5".</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Expands upon the T5 architecture by converting various NLP tasks into a common text-to-text format.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Instruction-based fine-tuning improves generalization and comprehension of task instructions.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Excels at tasks like chat summarization requiring sophisticated comprehension and generation. </a:t>
            </a:r>
          </a:p>
        </p:txBody>
      </p:sp>
      <p:pic>
        <p:nvPicPr>
          <p:cNvPr id="6" name="Picture 5">
            <a:extLst>
              <a:ext uri="{FF2B5EF4-FFF2-40B4-BE49-F238E27FC236}">
                <a16:creationId xmlns:a16="http://schemas.microsoft.com/office/drawing/2014/main" id="{98585F49-C733-7C33-79E5-D78E6A30497D}"/>
              </a:ext>
            </a:extLst>
          </p:cNvPr>
          <p:cNvPicPr>
            <a:picLocks noChangeAspect="1"/>
          </p:cNvPicPr>
          <p:nvPr/>
        </p:nvPicPr>
        <p:blipFill>
          <a:blip r:embed="rId2"/>
          <a:stretch>
            <a:fillRect/>
          </a:stretch>
        </p:blipFill>
        <p:spPr>
          <a:xfrm>
            <a:off x="4581525" y="4742608"/>
            <a:ext cx="3028950" cy="1514475"/>
          </a:xfrm>
          <a:prstGeom prst="rect">
            <a:avLst/>
          </a:prstGeom>
        </p:spPr>
      </p:pic>
    </p:spTree>
    <p:extLst>
      <p:ext uri="{BB962C8B-B14F-4D97-AF65-F5344CB8AC3E}">
        <p14:creationId xmlns:p14="http://schemas.microsoft.com/office/powerpoint/2010/main" val="188311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DE8B-C475-F2E4-E5ED-978CBC94C6FA}"/>
              </a:ext>
            </a:extLst>
          </p:cNvPr>
          <p:cNvSpPr>
            <a:spLocks noGrp="1"/>
          </p:cNvSpPr>
          <p:nvPr>
            <p:ph type="title"/>
          </p:nvPr>
        </p:nvSpPr>
        <p:spPr/>
        <p:txBody>
          <a:bodyPr/>
          <a:lstStyle/>
          <a:p>
            <a:r>
              <a:rPr lang="en-IN" dirty="0"/>
              <a:t>Summarization Optimization with </a:t>
            </a:r>
            <a:r>
              <a:rPr lang="en-IN" dirty="0" err="1"/>
              <a:t>LoRA</a:t>
            </a:r>
            <a:endParaRPr lang="en-IN" dirty="0"/>
          </a:p>
        </p:txBody>
      </p:sp>
      <p:sp>
        <p:nvSpPr>
          <p:cNvPr id="4" name="Rectangle 1">
            <a:extLst>
              <a:ext uri="{FF2B5EF4-FFF2-40B4-BE49-F238E27FC236}">
                <a16:creationId xmlns:a16="http://schemas.microsoft.com/office/drawing/2014/main" id="{7ABCA6D7-BFD9-FD74-501C-C95A7A6A652E}"/>
              </a:ext>
            </a:extLst>
          </p:cNvPr>
          <p:cNvSpPr>
            <a:spLocks noGrp="1" noChangeArrowheads="1"/>
          </p:cNvSpPr>
          <p:nvPr>
            <p:ph idx="1"/>
          </p:nvPr>
        </p:nvSpPr>
        <p:spPr bwMode="auto">
          <a:xfrm>
            <a:off x="1464833" y="2114235"/>
            <a:ext cx="8100508"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Preprocessing Steps: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Removed the </a:t>
            </a:r>
            <a:r>
              <a:rPr kumimoji="0" lang="en-US" altLang="en-US" sz="1600" b="0" i="0" u="none" strike="noStrike" cap="none" normalizeH="0" baseline="0" dirty="0" err="1">
                <a:ln>
                  <a:noFill/>
                </a:ln>
                <a:solidFill>
                  <a:schemeClr val="tx1"/>
                </a:solidFill>
                <a:effectLst/>
                <a:latin typeface="+mj-lt"/>
              </a:rPr>
              <a:t>DialogSum</a:t>
            </a:r>
            <a:r>
              <a:rPr kumimoji="0" lang="en-US" altLang="en-US" sz="1600" b="0" i="0" u="none" strike="noStrike" cap="none" normalizeH="0" baseline="0" dirty="0">
                <a:ln>
                  <a:noFill/>
                </a:ln>
                <a:solidFill>
                  <a:schemeClr val="tx1"/>
                </a:solidFill>
                <a:effectLst/>
                <a:latin typeface="+mj-lt"/>
              </a:rPr>
              <a:t> dataset’s useless field "topic".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Experimented with several prompting strategies including one-shot, few-shot, and zero-shot procedures but the result is not good as expected.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Evaluation: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Assessed performance using ROUGE metrics on ten randomly selected conversations and their human-written summaries.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44491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1964-DFCF-D0DD-5761-0277BB3B7A70}"/>
              </a:ext>
            </a:extLst>
          </p:cNvPr>
          <p:cNvSpPr>
            <a:spLocks noGrp="1"/>
          </p:cNvSpPr>
          <p:nvPr>
            <p:ph type="title"/>
          </p:nvPr>
        </p:nvSpPr>
        <p:spPr/>
        <p:txBody>
          <a:bodyPr/>
          <a:lstStyle/>
          <a:p>
            <a:r>
              <a:rPr lang="en-IN" dirty="0"/>
              <a:t>Initial Performance</a:t>
            </a:r>
          </a:p>
        </p:txBody>
      </p:sp>
      <p:sp>
        <p:nvSpPr>
          <p:cNvPr id="3" name="Content Placeholder 2">
            <a:extLst>
              <a:ext uri="{FF2B5EF4-FFF2-40B4-BE49-F238E27FC236}">
                <a16:creationId xmlns:a16="http://schemas.microsoft.com/office/drawing/2014/main" id="{5A44A6C5-2A9B-1761-7B6D-2D4FA674C26C}"/>
              </a:ext>
            </a:extLst>
          </p:cNvPr>
          <p:cNvSpPr>
            <a:spLocks noGrp="1"/>
          </p:cNvSpPr>
          <p:nvPr>
            <p:ph idx="1"/>
          </p:nvPr>
        </p:nvSpPr>
        <p:spPr>
          <a:xfrm>
            <a:off x="1455868" y="2215778"/>
            <a:ext cx="10058400" cy="3760891"/>
          </a:xfrm>
        </p:spPr>
        <p:txBody>
          <a:bodyPr>
            <a:normAutofit/>
          </a:bodyPr>
          <a:lstStyle/>
          <a:p>
            <a:pPr marL="0" indent="0">
              <a:buNone/>
            </a:pPr>
            <a:r>
              <a:rPr lang="en-IN" sz="1600" b="1" dirty="0">
                <a:solidFill>
                  <a:schemeClr val="tx1"/>
                </a:solidFill>
                <a:latin typeface="+mj-lt"/>
              </a:rPr>
              <a:t>Base FLAN-T5 Model Evaluation:</a:t>
            </a:r>
          </a:p>
          <a:p>
            <a:pPr>
              <a:buFont typeface="Wingdings" panose="05000000000000000000" pitchFamily="2" charset="2"/>
              <a:buChar char="q"/>
            </a:pPr>
            <a:r>
              <a:rPr lang="en-IN" sz="1600" dirty="0">
                <a:solidFill>
                  <a:schemeClr val="tx1"/>
                </a:solidFill>
                <a:latin typeface="+mj-lt"/>
              </a:rPr>
              <a:t>ROUGE-1: 0.300</a:t>
            </a:r>
          </a:p>
          <a:p>
            <a:pPr>
              <a:buFont typeface="Wingdings" panose="05000000000000000000" pitchFamily="2" charset="2"/>
              <a:buChar char="q"/>
            </a:pPr>
            <a:r>
              <a:rPr lang="en-IN" sz="1600" dirty="0">
                <a:solidFill>
                  <a:schemeClr val="tx1"/>
                </a:solidFill>
                <a:latin typeface="+mj-lt"/>
              </a:rPr>
              <a:t>ROUGE-2: 0.127</a:t>
            </a:r>
          </a:p>
          <a:p>
            <a:pPr>
              <a:buFont typeface="Wingdings" panose="05000000000000000000" pitchFamily="2" charset="2"/>
              <a:buChar char="q"/>
            </a:pPr>
            <a:r>
              <a:rPr lang="en-IN" sz="1600" dirty="0">
                <a:solidFill>
                  <a:schemeClr val="tx1"/>
                </a:solidFill>
                <a:latin typeface="+mj-lt"/>
              </a:rPr>
              <a:t>ROUGE-L: 0.253</a:t>
            </a:r>
          </a:p>
          <a:p>
            <a:endParaRPr lang="en-IN" sz="1600" dirty="0">
              <a:solidFill>
                <a:schemeClr val="tx1"/>
              </a:solidFill>
              <a:latin typeface="+mj-lt"/>
            </a:endParaRPr>
          </a:p>
        </p:txBody>
      </p:sp>
      <p:pic>
        <p:nvPicPr>
          <p:cNvPr id="4" name="Picture 3">
            <a:extLst>
              <a:ext uri="{FF2B5EF4-FFF2-40B4-BE49-F238E27FC236}">
                <a16:creationId xmlns:a16="http://schemas.microsoft.com/office/drawing/2014/main" id="{BBD2117C-78A4-67E1-F800-E8E8A5F6FF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34174" y="2090421"/>
            <a:ext cx="5731510" cy="3030220"/>
          </a:xfrm>
          <a:prstGeom prst="rect">
            <a:avLst/>
          </a:prstGeom>
          <a:noFill/>
          <a:ln>
            <a:noFill/>
          </a:ln>
        </p:spPr>
      </p:pic>
    </p:spTree>
    <p:extLst>
      <p:ext uri="{BB962C8B-B14F-4D97-AF65-F5344CB8AC3E}">
        <p14:creationId xmlns:p14="http://schemas.microsoft.com/office/powerpoint/2010/main" val="106747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99AA-B13C-1444-D321-25428C9C1C73}"/>
              </a:ext>
            </a:extLst>
          </p:cNvPr>
          <p:cNvSpPr>
            <a:spLocks noGrp="1"/>
          </p:cNvSpPr>
          <p:nvPr>
            <p:ph type="title"/>
          </p:nvPr>
        </p:nvSpPr>
        <p:spPr/>
        <p:txBody>
          <a:bodyPr/>
          <a:lstStyle/>
          <a:p>
            <a:r>
              <a:rPr lang="en-IN" dirty="0"/>
              <a:t>Training Setup</a:t>
            </a:r>
          </a:p>
        </p:txBody>
      </p:sp>
      <p:sp>
        <p:nvSpPr>
          <p:cNvPr id="6" name="Rectangle 3">
            <a:extLst>
              <a:ext uri="{FF2B5EF4-FFF2-40B4-BE49-F238E27FC236}">
                <a16:creationId xmlns:a16="http://schemas.microsoft.com/office/drawing/2014/main" id="{C8681FD6-0BBA-4F68-D4B7-DE6119CEA963}"/>
              </a:ext>
            </a:extLst>
          </p:cNvPr>
          <p:cNvSpPr>
            <a:spLocks noGrp="1" noChangeArrowheads="1"/>
          </p:cNvSpPr>
          <p:nvPr>
            <p:ph idx="1"/>
          </p:nvPr>
        </p:nvSpPr>
        <p:spPr bwMode="auto">
          <a:xfrm>
            <a:off x="1097280" y="1862156"/>
            <a:ext cx="897936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Approach:</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Employed the PEFT (Parameter-Efficient Fine-Tuning) approach along with </a:t>
            </a:r>
            <a:r>
              <a:rPr kumimoji="0" lang="en-US" altLang="en-US" sz="1600" b="0" i="0" u="none" strike="noStrike" cap="none" normalizeH="0" baseline="0" dirty="0" err="1">
                <a:ln>
                  <a:noFill/>
                </a:ln>
                <a:solidFill>
                  <a:schemeClr val="tx1"/>
                </a:solidFill>
                <a:effectLst/>
                <a:latin typeface="+mj-lt"/>
              </a:rPr>
              <a:t>LoRA</a:t>
            </a:r>
            <a:r>
              <a:rPr kumimoji="0" lang="en-US" altLang="en-US" sz="1600" b="0" i="0" u="none" strike="noStrike" cap="none" normalizeH="0" baseline="0" dirty="0">
                <a:ln>
                  <a:noFill/>
                </a:ln>
                <a:solidFill>
                  <a:schemeClr val="tx1"/>
                </a:solidFill>
                <a:effectLst/>
                <a:latin typeface="+mj-lt"/>
              </a:rPr>
              <a:t> (Low-Rank Adaptation).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Environment:</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Configured on </a:t>
            </a:r>
            <a:r>
              <a:rPr kumimoji="0" lang="en-US" altLang="en-US" sz="1600" b="0" i="0" u="none" strike="noStrike" cap="none" normalizeH="0" baseline="0" dirty="0" err="1">
                <a:ln>
                  <a:noFill/>
                </a:ln>
                <a:solidFill>
                  <a:schemeClr val="tx1"/>
                </a:solidFill>
                <a:effectLst/>
                <a:latin typeface="+mj-lt"/>
              </a:rPr>
              <a:t>PyTorch</a:t>
            </a:r>
            <a:r>
              <a:rPr kumimoji="0" lang="en-US" altLang="en-US" sz="1600" b="0" i="0" u="none" strike="noStrike" cap="none" normalizeH="0" baseline="0" dirty="0">
                <a:ln>
                  <a:noFill/>
                </a:ln>
                <a:solidFill>
                  <a:schemeClr val="tx1"/>
                </a:solidFill>
                <a:effectLst/>
                <a:latin typeface="+mj-lt"/>
              </a:rPr>
              <a:t> GPU 100, providing the necessary processing capacity for demanding training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a:ln>
                  <a:noFill/>
                </a:ln>
                <a:solidFill>
                  <a:schemeClr val="tx1"/>
                </a:solidFill>
                <a:effectLst/>
                <a:latin typeface="+mj-lt"/>
              </a:rPr>
              <a:t>LoRA</a:t>
            </a:r>
            <a:r>
              <a:rPr kumimoji="0" lang="en-US" altLang="en-US" sz="1600" b="1" i="0" u="none" strike="noStrike" cap="none" normalizeH="0" baseline="0" dirty="0">
                <a:ln>
                  <a:noFill/>
                </a:ln>
                <a:solidFill>
                  <a:schemeClr val="tx1"/>
                </a:solidFill>
                <a:effectLst/>
                <a:latin typeface="+mj-lt"/>
              </a:rPr>
              <a:t> Parameters:</a:t>
            </a: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r=16</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err="1">
                <a:ln>
                  <a:noFill/>
                </a:ln>
                <a:solidFill>
                  <a:schemeClr val="tx1"/>
                </a:solidFill>
                <a:effectLst/>
                <a:latin typeface="+mj-lt"/>
              </a:rPr>
              <a:t>lora_alpha</a:t>
            </a:r>
            <a:r>
              <a:rPr kumimoji="0" lang="en-US" altLang="en-US" sz="1600" b="0" i="0" u="none" strike="noStrike" cap="none" normalizeH="0" baseline="0" dirty="0">
                <a:ln>
                  <a:noFill/>
                </a:ln>
                <a:solidFill>
                  <a:schemeClr val="tx1"/>
                </a:solidFill>
                <a:effectLst/>
                <a:latin typeface="+mj-lt"/>
              </a:rPr>
              <a:t>=16</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Targeted Modules: "q" and "v"</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Bias-free dropout rate: 0.05</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Trainable Parameters:</a:t>
            </a:r>
            <a:endParaRPr lang="en-US" altLang="en-US" sz="160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1,769,472 (0.7096414524241463% of the total parameter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pic>
        <p:nvPicPr>
          <p:cNvPr id="8" name="Picture 7">
            <a:extLst>
              <a:ext uri="{FF2B5EF4-FFF2-40B4-BE49-F238E27FC236}">
                <a16:creationId xmlns:a16="http://schemas.microsoft.com/office/drawing/2014/main" id="{20295041-6361-A8BA-DC56-8F3638040B5C}"/>
              </a:ext>
            </a:extLst>
          </p:cNvPr>
          <p:cNvPicPr>
            <a:picLocks noChangeAspect="1"/>
          </p:cNvPicPr>
          <p:nvPr/>
        </p:nvPicPr>
        <p:blipFill>
          <a:blip r:embed="rId2"/>
          <a:stretch>
            <a:fillRect/>
          </a:stretch>
        </p:blipFill>
        <p:spPr>
          <a:xfrm>
            <a:off x="5521817" y="3552693"/>
            <a:ext cx="5572903" cy="1886213"/>
          </a:xfrm>
          <a:prstGeom prst="rect">
            <a:avLst/>
          </a:prstGeom>
        </p:spPr>
      </p:pic>
    </p:spTree>
    <p:extLst>
      <p:ext uri="{BB962C8B-B14F-4D97-AF65-F5344CB8AC3E}">
        <p14:creationId xmlns:p14="http://schemas.microsoft.com/office/powerpoint/2010/main" val="402434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42E4-1BF0-86B4-C32C-C7E4A5A5E7C4}"/>
              </a:ext>
            </a:extLst>
          </p:cNvPr>
          <p:cNvSpPr>
            <a:spLocks noGrp="1"/>
          </p:cNvSpPr>
          <p:nvPr>
            <p:ph type="title"/>
          </p:nvPr>
        </p:nvSpPr>
        <p:spPr/>
        <p:txBody>
          <a:bodyPr/>
          <a:lstStyle/>
          <a:p>
            <a:r>
              <a:rPr lang="en-IN" dirty="0"/>
              <a:t>Training Arguments Setup</a:t>
            </a:r>
          </a:p>
        </p:txBody>
      </p:sp>
      <p:sp>
        <p:nvSpPr>
          <p:cNvPr id="4" name="Rectangle 1">
            <a:extLst>
              <a:ext uri="{FF2B5EF4-FFF2-40B4-BE49-F238E27FC236}">
                <a16:creationId xmlns:a16="http://schemas.microsoft.com/office/drawing/2014/main" id="{FCFD629E-731D-2984-C6B4-1BF9E0FAEBCA}"/>
              </a:ext>
            </a:extLst>
          </p:cNvPr>
          <p:cNvSpPr>
            <a:spLocks noGrp="1" noChangeArrowheads="1"/>
          </p:cNvSpPr>
          <p:nvPr>
            <p:ph idx="1"/>
          </p:nvPr>
        </p:nvSpPr>
        <p:spPr bwMode="auto">
          <a:xfrm>
            <a:off x="980739" y="2073653"/>
            <a:ext cx="7943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Learning rate: 1×10−3</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Automatic batch size finder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Output directory for storing model checkpoints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Total training epochs: 10</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Logging progress every 500 steps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mj-lt"/>
              </a:rPr>
              <a:t>Data sent to "</a:t>
            </a:r>
            <a:r>
              <a:rPr kumimoji="0" lang="en-US" altLang="en-US" sz="1600" b="0" i="0" u="none" strike="noStrike" cap="none" normalizeH="0" baseline="0" dirty="0" err="1">
                <a:ln>
                  <a:noFill/>
                </a:ln>
                <a:solidFill>
                  <a:schemeClr val="tx1"/>
                </a:solidFill>
                <a:effectLst/>
                <a:latin typeface="+mj-lt"/>
              </a:rPr>
              <a:t>wandb</a:t>
            </a:r>
            <a:r>
              <a:rPr kumimoji="0" lang="en-US" altLang="en-US" sz="1600" b="0" i="0" u="none" strike="noStrike" cap="none" normalizeH="0" baseline="0" dirty="0">
                <a:ln>
                  <a:noFill/>
                </a:ln>
                <a:solidFill>
                  <a:schemeClr val="tx1"/>
                </a:solidFill>
                <a:effectLst/>
                <a:latin typeface="+mj-lt"/>
              </a:rPr>
              <a:t>" for comprehensive tracking and metrics visualization </a:t>
            </a:r>
          </a:p>
        </p:txBody>
      </p:sp>
      <p:pic>
        <p:nvPicPr>
          <p:cNvPr id="6" name="Picture 5">
            <a:extLst>
              <a:ext uri="{FF2B5EF4-FFF2-40B4-BE49-F238E27FC236}">
                <a16:creationId xmlns:a16="http://schemas.microsoft.com/office/drawing/2014/main" id="{D2CF1B8C-5BB1-4892-3548-B3F8E4753DB8}"/>
              </a:ext>
            </a:extLst>
          </p:cNvPr>
          <p:cNvPicPr>
            <a:picLocks noChangeAspect="1"/>
          </p:cNvPicPr>
          <p:nvPr/>
        </p:nvPicPr>
        <p:blipFill>
          <a:blip r:embed="rId2"/>
          <a:stretch>
            <a:fillRect/>
          </a:stretch>
        </p:blipFill>
        <p:spPr>
          <a:xfrm>
            <a:off x="6096000" y="2073653"/>
            <a:ext cx="5772956" cy="2267266"/>
          </a:xfrm>
          <a:prstGeom prst="rect">
            <a:avLst/>
          </a:prstGeom>
        </p:spPr>
      </p:pic>
    </p:spTree>
    <p:extLst>
      <p:ext uri="{BB962C8B-B14F-4D97-AF65-F5344CB8AC3E}">
        <p14:creationId xmlns:p14="http://schemas.microsoft.com/office/powerpoint/2010/main" val="279559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6503-8CD9-A0D5-1668-3AC7EE7B545B}"/>
              </a:ext>
            </a:extLst>
          </p:cNvPr>
          <p:cNvSpPr>
            <a:spLocks noGrp="1"/>
          </p:cNvSpPr>
          <p:nvPr>
            <p:ph type="title"/>
          </p:nvPr>
        </p:nvSpPr>
        <p:spPr/>
        <p:txBody>
          <a:bodyPr/>
          <a:lstStyle/>
          <a:p>
            <a:r>
              <a:rPr lang="en-IN" dirty="0"/>
              <a:t>Resource Utilization</a:t>
            </a:r>
          </a:p>
        </p:txBody>
      </p:sp>
      <p:sp>
        <p:nvSpPr>
          <p:cNvPr id="5" name="Rectangle 2">
            <a:extLst>
              <a:ext uri="{FF2B5EF4-FFF2-40B4-BE49-F238E27FC236}">
                <a16:creationId xmlns:a16="http://schemas.microsoft.com/office/drawing/2014/main" id="{2C8AC088-0106-DEB0-CC44-23A67724488B}"/>
              </a:ext>
            </a:extLst>
          </p:cNvPr>
          <p:cNvSpPr>
            <a:spLocks noGrp="1" noChangeArrowheads="1"/>
          </p:cNvSpPr>
          <p:nvPr>
            <p:ph idx="1"/>
          </p:nvPr>
        </p:nvSpPr>
        <p:spPr bwMode="auto">
          <a:xfrm>
            <a:off x="496644" y="2274838"/>
            <a:ext cx="67473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Network Traffic:</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Steady increase in data sent between compute and storage units.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Disk I/O Use:</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Periodic checkpointing and storing of model states.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GPU Power Usage:</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High and stable power consumption during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pic>
        <p:nvPicPr>
          <p:cNvPr id="6" name="Picture 5">
            <a:extLst>
              <a:ext uri="{FF2B5EF4-FFF2-40B4-BE49-F238E27FC236}">
                <a16:creationId xmlns:a16="http://schemas.microsoft.com/office/drawing/2014/main" id="{051AE726-9B8A-6DD3-B876-740994C51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5219" y="3724836"/>
            <a:ext cx="4873214" cy="2147047"/>
          </a:xfrm>
          <a:prstGeom prst="rect">
            <a:avLst/>
          </a:prstGeom>
        </p:spPr>
      </p:pic>
      <p:pic>
        <p:nvPicPr>
          <p:cNvPr id="7" name="Picture 6">
            <a:extLst>
              <a:ext uri="{FF2B5EF4-FFF2-40B4-BE49-F238E27FC236}">
                <a16:creationId xmlns:a16="http://schemas.microsoft.com/office/drawing/2014/main" id="{9DC2E6DD-FE9F-968F-A85B-26CA9DE6D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1981199"/>
            <a:ext cx="3630706" cy="1843411"/>
          </a:xfrm>
          <a:prstGeom prst="rect">
            <a:avLst/>
          </a:prstGeom>
        </p:spPr>
      </p:pic>
      <p:pic>
        <p:nvPicPr>
          <p:cNvPr id="8" name="Picture 7">
            <a:extLst>
              <a:ext uri="{FF2B5EF4-FFF2-40B4-BE49-F238E27FC236}">
                <a16:creationId xmlns:a16="http://schemas.microsoft.com/office/drawing/2014/main" id="{EEEE390A-B95B-10F3-AAD2-CB6489E62F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714" y="4583162"/>
            <a:ext cx="4873214" cy="1469670"/>
          </a:xfrm>
          <a:prstGeom prst="rect">
            <a:avLst/>
          </a:prstGeom>
        </p:spPr>
      </p:pic>
    </p:spTree>
    <p:extLst>
      <p:ext uri="{BB962C8B-B14F-4D97-AF65-F5344CB8AC3E}">
        <p14:creationId xmlns:p14="http://schemas.microsoft.com/office/powerpoint/2010/main" val="299126995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502</TotalTime>
  <Words>983</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Franklin Gothic Book</vt:lpstr>
      <vt:lpstr>Times New Roman</vt:lpstr>
      <vt:lpstr>Wingdings</vt:lpstr>
      <vt:lpstr>Custom</vt:lpstr>
      <vt:lpstr>Chat Summarization Bot with PEFT of LLM</vt:lpstr>
      <vt:lpstr>Introduction</vt:lpstr>
      <vt:lpstr>Dataset(DialogSum Corpus)</vt:lpstr>
      <vt:lpstr>Base Model</vt:lpstr>
      <vt:lpstr>Summarization Optimization with LoRA</vt:lpstr>
      <vt:lpstr>Initial Performance</vt:lpstr>
      <vt:lpstr>Training Setup</vt:lpstr>
      <vt:lpstr>Training Arguments Setup</vt:lpstr>
      <vt:lpstr>Resource Utilization</vt:lpstr>
      <vt:lpstr>Training Loss</vt:lpstr>
      <vt:lpstr>Comparison of Results</vt:lpstr>
      <vt:lpstr>Detailed Improvements</vt:lpstr>
      <vt:lpstr>Qualitative Analysis</vt:lpstr>
      <vt:lpstr>RLHF Training</vt:lpstr>
      <vt:lpstr>Training Process:</vt:lpstr>
      <vt:lpstr>Evaluation:</vt:lpstr>
      <vt:lpstr>Interface Design</vt:lpstr>
      <vt:lpstr>Interface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ganta</dc:creator>
  <cp:lastModifiedBy>aman ganta</cp:lastModifiedBy>
  <cp:revision>3</cp:revision>
  <dcterms:created xsi:type="dcterms:W3CDTF">2024-07-06T18:56:21Z</dcterms:created>
  <dcterms:modified xsi:type="dcterms:W3CDTF">2024-07-07T23:15:25Z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