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3DB94C-7483-44E5-8183-20CA2A7A5431}"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5F22D-8133-4357-A73B-94BA711E3CF7}" type="slidenum">
              <a:rPr lang="en-US" smtClean="0"/>
              <a:t>‹#›</a:t>
            </a:fld>
            <a:endParaRPr lang="en-US"/>
          </a:p>
        </p:txBody>
      </p:sp>
    </p:spTree>
    <p:extLst>
      <p:ext uri="{BB962C8B-B14F-4D97-AF65-F5344CB8AC3E}">
        <p14:creationId xmlns:p14="http://schemas.microsoft.com/office/powerpoint/2010/main" val="3635548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3DB94C-7483-44E5-8183-20CA2A7A5431}"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5F22D-8133-4357-A73B-94BA711E3CF7}" type="slidenum">
              <a:rPr lang="en-US" smtClean="0"/>
              <a:t>‹#›</a:t>
            </a:fld>
            <a:endParaRPr lang="en-US"/>
          </a:p>
        </p:txBody>
      </p:sp>
    </p:spTree>
    <p:extLst>
      <p:ext uri="{BB962C8B-B14F-4D97-AF65-F5344CB8AC3E}">
        <p14:creationId xmlns:p14="http://schemas.microsoft.com/office/powerpoint/2010/main" val="3545114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3DB94C-7483-44E5-8183-20CA2A7A5431}"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5F22D-8133-4357-A73B-94BA711E3CF7}" type="slidenum">
              <a:rPr lang="en-US" smtClean="0"/>
              <a:t>‹#›</a:t>
            </a:fld>
            <a:endParaRPr lang="en-US"/>
          </a:p>
        </p:txBody>
      </p:sp>
    </p:spTree>
    <p:extLst>
      <p:ext uri="{BB962C8B-B14F-4D97-AF65-F5344CB8AC3E}">
        <p14:creationId xmlns:p14="http://schemas.microsoft.com/office/powerpoint/2010/main" val="1971475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3DB94C-7483-44E5-8183-20CA2A7A5431}"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5F22D-8133-4357-A73B-94BA711E3CF7}"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9268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3DB94C-7483-44E5-8183-20CA2A7A5431}"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5F22D-8133-4357-A73B-94BA711E3CF7}" type="slidenum">
              <a:rPr lang="en-US" smtClean="0"/>
              <a:t>‹#›</a:t>
            </a:fld>
            <a:endParaRPr lang="en-US"/>
          </a:p>
        </p:txBody>
      </p:sp>
    </p:spTree>
    <p:extLst>
      <p:ext uri="{BB962C8B-B14F-4D97-AF65-F5344CB8AC3E}">
        <p14:creationId xmlns:p14="http://schemas.microsoft.com/office/powerpoint/2010/main" val="1679805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3DB94C-7483-44E5-8183-20CA2A7A5431}" type="datetimeFigureOut">
              <a:rPr lang="en-US" smtClean="0"/>
              <a:t>8/29/2023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5F22D-8133-4357-A73B-94BA711E3CF7}" type="slidenum">
              <a:rPr lang="en-US" smtClean="0"/>
              <a:t>‹#›</a:t>
            </a:fld>
            <a:endParaRPr lang="en-US"/>
          </a:p>
        </p:txBody>
      </p:sp>
    </p:spTree>
    <p:extLst>
      <p:ext uri="{BB962C8B-B14F-4D97-AF65-F5344CB8AC3E}">
        <p14:creationId xmlns:p14="http://schemas.microsoft.com/office/powerpoint/2010/main" val="2000332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3DB94C-7483-44E5-8183-20CA2A7A5431}" type="datetimeFigureOut">
              <a:rPr lang="en-US" smtClean="0"/>
              <a:t>8/29/2023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5F22D-8133-4357-A73B-94BA711E3CF7}" type="slidenum">
              <a:rPr lang="en-US" smtClean="0"/>
              <a:t>‹#›</a:t>
            </a:fld>
            <a:endParaRPr lang="en-US"/>
          </a:p>
        </p:txBody>
      </p:sp>
    </p:spTree>
    <p:extLst>
      <p:ext uri="{BB962C8B-B14F-4D97-AF65-F5344CB8AC3E}">
        <p14:creationId xmlns:p14="http://schemas.microsoft.com/office/powerpoint/2010/main" val="2719427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DB94C-7483-44E5-8183-20CA2A7A5431}"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5F22D-8133-4357-A73B-94BA711E3CF7}" type="slidenum">
              <a:rPr lang="en-US" smtClean="0"/>
              <a:t>‹#›</a:t>
            </a:fld>
            <a:endParaRPr lang="en-US"/>
          </a:p>
        </p:txBody>
      </p:sp>
    </p:spTree>
    <p:extLst>
      <p:ext uri="{BB962C8B-B14F-4D97-AF65-F5344CB8AC3E}">
        <p14:creationId xmlns:p14="http://schemas.microsoft.com/office/powerpoint/2010/main" val="78991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DB94C-7483-44E5-8183-20CA2A7A5431}"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5F22D-8133-4357-A73B-94BA711E3CF7}" type="slidenum">
              <a:rPr lang="en-US" smtClean="0"/>
              <a:t>‹#›</a:t>
            </a:fld>
            <a:endParaRPr lang="en-US"/>
          </a:p>
        </p:txBody>
      </p:sp>
    </p:spTree>
    <p:extLst>
      <p:ext uri="{BB962C8B-B14F-4D97-AF65-F5344CB8AC3E}">
        <p14:creationId xmlns:p14="http://schemas.microsoft.com/office/powerpoint/2010/main" val="268755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DB94C-7483-44E5-8183-20CA2A7A5431}"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5F22D-8133-4357-A73B-94BA711E3CF7}" type="slidenum">
              <a:rPr lang="en-US" smtClean="0"/>
              <a:t>‹#›</a:t>
            </a:fld>
            <a:endParaRPr lang="en-US"/>
          </a:p>
        </p:txBody>
      </p:sp>
    </p:spTree>
    <p:extLst>
      <p:ext uri="{BB962C8B-B14F-4D97-AF65-F5344CB8AC3E}">
        <p14:creationId xmlns:p14="http://schemas.microsoft.com/office/powerpoint/2010/main" val="358220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DB94C-7483-44E5-8183-20CA2A7A5431}"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5F22D-8133-4357-A73B-94BA711E3CF7}" type="slidenum">
              <a:rPr lang="en-US" smtClean="0"/>
              <a:t>‹#›</a:t>
            </a:fld>
            <a:endParaRPr lang="en-US"/>
          </a:p>
        </p:txBody>
      </p:sp>
    </p:spTree>
    <p:extLst>
      <p:ext uri="{BB962C8B-B14F-4D97-AF65-F5344CB8AC3E}">
        <p14:creationId xmlns:p14="http://schemas.microsoft.com/office/powerpoint/2010/main" val="132315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3DB94C-7483-44E5-8183-20CA2A7A5431}"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5F22D-8133-4357-A73B-94BA711E3CF7}" type="slidenum">
              <a:rPr lang="en-US" smtClean="0"/>
              <a:t>‹#›</a:t>
            </a:fld>
            <a:endParaRPr lang="en-US"/>
          </a:p>
        </p:txBody>
      </p:sp>
    </p:spTree>
    <p:extLst>
      <p:ext uri="{BB962C8B-B14F-4D97-AF65-F5344CB8AC3E}">
        <p14:creationId xmlns:p14="http://schemas.microsoft.com/office/powerpoint/2010/main" val="2074464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3DB94C-7483-44E5-8183-20CA2A7A5431}" type="datetimeFigureOut">
              <a:rPr lang="en-US" smtClean="0"/>
              <a:t>8/29/2023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5F22D-8133-4357-A73B-94BA711E3CF7}" type="slidenum">
              <a:rPr lang="en-US" smtClean="0"/>
              <a:t>‹#›</a:t>
            </a:fld>
            <a:endParaRPr lang="en-US"/>
          </a:p>
        </p:txBody>
      </p:sp>
    </p:spTree>
    <p:extLst>
      <p:ext uri="{BB962C8B-B14F-4D97-AF65-F5344CB8AC3E}">
        <p14:creationId xmlns:p14="http://schemas.microsoft.com/office/powerpoint/2010/main" val="745703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3DB94C-7483-44E5-8183-20CA2A7A5431}" type="datetimeFigureOut">
              <a:rPr lang="en-US" smtClean="0"/>
              <a:t>8/29/2023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5F22D-8133-4357-A73B-94BA711E3CF7}" type="slidenum">
              <a:rPr lang="en-US" smtClean="0"/>
              <a:t>‹#›</a:t>
            </a:fld>
            <a:endParaRPr lang="en-US"/>
          </a:p>
        </p:txBody>
      </p:sp>
    </p:spTree>
    <p:extLst>
      <p:ext uri="{BB962C8B-B14F-4D97-AF65-F5344CB8AC3E}">
        <p14:creationId xmlns:p14="http://schemas.microsoft.com/office/powerpoint/2010/main" val="3330674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DB94C-7483-44E5-8183-20CA2A7A5431}" type="datetimeFigureOut">
              <a:rPr lang="en-US" smtClean="0"/>
              <a:t>8/29/2023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95F22D-8133-4357-A73B-94BA711E3CF7}" type="slidenum">
              <a:rPr lang="en-US" smtClean="0"/>
              <a:t>‹#›</a:t>
            </a:fld>
            <a:endParaRPr lang="en-US"/>
          </a:p>
        </p:txBody>
      </p:sp>
    </p:spTree>
    <p:extLst>
      <p:ext uri="{BB962C8B-B14F-4D97-AF65-F5344CB8AC3E}">
        <p14:creationId xmlns:p14="http://schemas.microsoft.com/office/powerpoint/2010/main" val="2559905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3DB94C-7483-44E5-8183-20CA2A7A5431}"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5F22D-8133-4357-A73B-94BA711E3CF7}" type="slidenum">
              <a:rPr lang="en-US" smtClean="0"/>
              <a:t>‹#›</a:t>
            </a:fld>
            <a:endParaRPr lang="en-US"/>
          </a:p>
        </p:txBody>
      </p:sp>
    </p:spTree>
    <p:extLst>
      <p:ext uri="{BB962C8B-B14F-4D97-AF65-F5344CB8AC3E}">
        <p14:creationId xmlns:p14="http://schemas.microsoft.com/office/powerpoint/2010/main" val="1744731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3DB94C-7483-44E5-8183-20CA2A7A5431}"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5F22D-8133-4357-A73B-94BA711E3CF7}" type="slidenum">
              <a:rPr lang="en-US" smtClean="0"/>
              <a:t>‹#›</a:t>
            </a:fld>
            <a:endParaRPr lang="en-US"/>
          </a:p>
        </p:txBody>
      </p:sp>
    </p:spTree>
    <p:extLst>
      <p:ext uri="{BB962C8B-B14F-4D97-AF65-F5344CB8AC3E}">
        <p14:creationId xmlns:p14="http://schemas.microsoft.com/office/powerpoint/2010/main" val="2881321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63DB94C-7483-44E5-8183-20CA2A7A5431}" type="datetimeFigureOut">
              <a:rPr lang="en-US" smtClean="0"/>
              <a:t>8/29/2023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895F22D-8133-4357-A73B-94BA711E3CF7}" type="slidenum">
              <a:rPr lang="en-US" smtClean="0"/>
              <a:t>‹#›</a:t>
            </a:fld>
            <a:endParaRPr lang="en-US"/>
          </a:p>
        </p:txBody>
      </p:sp>
    </p:spTree>
    <p:extLst>
      <p:ext uri="{BB962C8B-B14F-4D97-AF65-F5344CB8AC3E}">
        <p14:creationId xmlns:p14="http://schemas.microsoft.com/office/powerpoint/2010/main" val="36514749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0299B-8F4B-3B05-424D-D7D728C1CEBE}"/>
              </a:ext>
            </a:extLst>
          </p:cNvPr>
          <p:cNvSpPr>
            <a:spLocks noGrp="1"/>
          </p:cNvSpPr>
          <p:nvPr>
            <p:ph type="ctrTitle"/>
          </p:nvPr>
        </p:nvSpPr>
        <p:spPr/>
        <p:txBody>
          <a:bodyPr/>
          <a:lstStyle/>
          <a:p>
            <a:r>
              <a:rPr lang="en-US" dirty="0"/>
              <a:t>Heart Disease Prediction</a:t>
            </a:r>
          </a:p>
        </p:txBody>
      </p:sp>
      <p:sp>
        <p:nvSpPr>
          <p:cNvPr id="3" name="Subtitle 2">
            <a:extLst>
              <a:ext uri="{FF2B5EF4-FFF2-40B4-BE49-F238E27FC236}">
                <a16:creationId xmlns:a16="http://schemas.microsoft.com/office/drawing/2014/main" id="{CA923B95-92FE-D46D-365A-FE11B4170D92}"/>
              </a:ext>
            </a:extLst>
          </p:cNvPr>
          <p:cNvSpPr>
            <a:spLocks noGrp="1"/>
          </p:cNvSpPr>
          <p:nvPr>
            <p:ph type="subTitle" idx="1"/>
          </p:nvPr>
        </p:nvSpPr>
        <p:spPr/>
        <p:txBody>
          <a:bodyPr/>
          <a:lstStyle/>
          <a:p>
            <a:r>
              <a:rPr lang="en-US" dirty="0"/>
              <a:t> </a:t>
            </a:r>
          </a:p>
          <a:p>
            <a:r>
              <a:rPr lang="en-US" dirty="0"/>
              <a:t>Created by : Aman Dilip </a:t>
            </a:r>
            <a:r>
              <a:rPr lang="en-US" dirty="0" err="1"/>
              <a:t>Gawade</a:t>
            </a:r>
            <a:endParaRPr lang="en-US" dirty="0"/>
          </a:p>
        </p:txBody>
      </p:sp>
    </p:spTree>
    <p:extLst>
      <p:ext uri="{BB962C8B-B14F-4D97-AF65-F5344CB8AC3E}">
        <p14:creationId xmlns:p14="http://schemas.microsoft.com/office/powerpoint/2010/main" val="2650045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E19B-9CCC-C2F7-FB2E-AC94BA21955C}"/>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5A9D4588-E5A0-3CB0-9682-D5E86F9D5CB0}"/>
              </a:ext>
            </a:extLst>
          </p:cNvPr>
          <p:cNvSpPr>
            <a:spLocks noGrp="1"/>
          </p:cNvSpPr>
          <p:nvPr>
            <p:ph idx="1"/>
          </p:nvPr>
        </p:nvSpPr>
        <p:spPr/>
        <p:txBody>
          <a:bodyPr/>
          <a:lstStyle/>
          <a:p>
            <a:r>
              <a:rPr lang="en-US" dirty="0"/>
              <a:t>Defining independent and Target variable.</a:t>
            </a:r>
          </a:p>
          <a:p>
            <a:r>
              <a:rPr lang="en-US" dirty="0"/>
              <a:t>Split the Data.</a:t>
            </a:r>
          </a:p>
          <a:p>
            <a:r>
              <a:rPr lang="en-US" dirty="0"/>
              <a:t>Trained the algorithm on training Data.</a:t>
            </a:r>
          </a:p>
          <a:p>
            <a:r>
              <a:rPr lang="en-US" dirty="0"/>
              <a:t>Prediction is done on testing Data.</a:t>
            </a:r>
          </a:p>
          <a:p>
            <a:endParaRPr lang="en-US" dirty="0"/>
          </a:p>
        </p:txBody>
      </p:sp>
    </p:spTree>
    <p:extLst>
      <p:ext uri="{BB962C8B-B14F-4D97-AF65-F5344CB8AC3E}">
        <p14:creationId xmlns:p14="http://schemas.microsoft.com/office/powerpoint/2010/main" val="46080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41577-DF02-0949-2FCF-ABAB9CD78370}"/>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DF5CD14D-54A2-2FBC-F403-87783A0E0042}"/>
              </a:ext>
            </a:extLst>
          </p:cNvPr>
          <p:cNvSpPr>
            <a:spLocks noGrp="1"/>
          </p:cNvSpPr>
          <p:nvPr>
            <p:ph idx="1"/>
          </p:nvPr>
        </p:nvSpPr>
        <p:spPr>
          <a:xfrm>
            <a:off x="913795" y="1588167"/>
            <a:ext cx="10353762" cy="4989095"/>
          </a:xfrm>
        </p:spPr>
        <p:txBody>
          <a:bodyPr/>
          <a:lstStyle/>
          <a:p>
            <a:r>
              <a:rPr lang="en-US" dirty="0"/>
              <a:t>Since our problem is classification problem, here performance metrics are:</a:t>
            </a:r>
          </a:p>
          <a:p>
            <a:r>
              <a:rPr lang="en-US" dirty="0"/>
              <a:t>Confusion Matrix, which includes-</a:t>
            </a:r>
          </a:p>
          <a:p>
            <a:r>
              <a:rPr lang="en-US" dirty="0"/>
              <a:t>Accuracy</a:t>
            </a:r>
          </a:p>
          <a:p>
            <a:r>
              <a:rPr lang="en-US" dirty="0"/>
              <a:t>Sensitivity</a:t>
            </a:r>
          </a:p>
          <a:p>
            <a:r>
              <a:rPr lang="en-US" dirty="0"/>
              <a:t>Precision</a:t>
            </a:r>
          </a:p>
          <a:p>
            <a:r>
              <a:rPr lang="en-US" dirty="0"/>
              <a:t>Recall</a:t>
            </a:r>
          </a:p>
          <a:p>
            <a:r>
              <a:rPr lang="en-US" dirty="0"/>
              <a:t>Specificity</a:t>
            </a:r>
          </a:p>
          <a:p>
            <a:r>
              <a:rPr lang="en-US" dirty="0"/>
              <a:t>TPR , FPR</a:t>
            </a:r>
          </a:p>
          <a:p>
            <a:r>
              <a:rPr lang="en-US" dirty="0"/>
              <a:t>ROC</a:t>
            </a:r>
          </a:p>
          <a:p>
            <a:r>
              <a:rPr lang="en-US" dirty="0"/>
              <a:t>AUC</a:t>
            </a:r>
          </a:p>
        </p:txBody>
      </p:sp>
      <p:pic>
        <p:nvPicPr>
          <p:cNvPr id="5" name="Picture 4">
            <a:extLst>
              <a:ext uri="{FF2B5EF4-FFF2-40B4-BE49-F238E27FC236}">
                <a16:creationId xmlns:a16="http://schemas.microsoft.com/office/drawing/2014/main" id="{F926BF0B-8B3A-CD2E-6FC0-98EE4AA6AD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1559" y="2232259"/>
            <a:ext cx="5524979" cy="4625741"/>
          </a:xfrm>
          <a:prstGeom prst="rect">
            <a:avLst/>
          </a:prstGeom>
        </p:spPr>
      </p:pic>
    </p:spTree>
    <p:extLst>
      <p:ext uri="{BB962C8B-B14F-4D97-AF65-F5344CB8AC3E}">
        <p14:creationId xmlns:p14="http://schemas.microsoft.com/office/powerpoint/2010/main" val="1432870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E1DB0-DB22-ACA8-4109-F49296459184}"/>
              </a:ext>
            </a:extLst>
          </p:cNvPr>
          <p:cNvSpPr>
            <a:spLocks noGrp="1"/>
          </p:cNvSpPr>
          <p:nvPr>
            <p:ph type="title"/>
          </p:nvPr>
        </p:nvSpPr>
        <p:spPr/>
        <p:txBody>
          <a:bodyPr/>
          <a:lstStyle/>
          <a:p>
            <a:r>
              <a:rPr lang="en-US" dirty="0"/>
              <a:t>Model Optimization</a:t>
            </a:r>
          </a:p>
        </p:txBody>
      </p:sp>
      <p:sp>
        <p:nvSpPr>
          <p:cNvPr id="3" name="Content Placeholder 2">
            <a:extLst>
              <a:ext uri="{FF2B5EF4-FFF2-40B4-BE49-F238E27FC236}">
                <a16:creationId xmlns:a16="http://schemas.microsoft.com/office/drawing/2014/main" id="{7EDB5B07-B0BD-2C6C-ADF4-60A3A4731060}"/>
              </a:ext>
            </a:extLst>
          </p:cNvPr>
          <p:cNvSpPr>
            <a:spLocks noGrp="1"/>
          </p:cNvSpPr>
          <p:nvPr>
            <p:ph idx="1"/>
          </p:nvPr>
        </p:nvSpPr>
        <p:spPr/>
        <p:txBody>
          <a:bodyPr/>
          <a:lstStyle/>
          <a:p>
            <a:r>
              <a:rPr lang="en-US" dirty="0"/>
              <a:t>If accuracy is not good we will tunned our model by having different parameter called as Hyperparameter Tunning.</a:t>
            </a:r>
          </a:p>
          <a:p>
            <a:r>
              <a:rPr lang="en-US" dirty="0"/>
              <a:t>This can be done by </a:t>
            </a:r>
            <a:r>
              <a:rPr lang="en-US" dirty="0" err="1"/>
              <a:t>Gridsearch</a:t>
            </a:r>
            <a:r>
              <a:rPr lang="en-US" dirty="0"/>
              <a:t>.</a:t>
            </a:r>
          </a:p>
          <a:p>
            <a:r>
              <a:rPr lang="en-US" dirty="0"/>
              <a:t>After all this steps our model is ready for deployment.</a:t>
            </a:r>
          </a:p>
        </p:txBody>
      </p:sp>
    </p:spTree>
    <p:extLst>
      <p:ext uri="{BB962C8B-B14F-4D97-AF65-F5344CB8AC3E}">
        <p14:creationId xmlns:p14="http://schemas.microsoft.com/office/powerpoint/2010/main" val="2240085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5B2D-C24C-44F1-5637-2FCBB485A27A}"/>
              </a:ext>
            </a:extLst>
          </p:cNvPr>
          <p:cNvSpPr>
            <a:spLocks noGrp="1"/>
          </p:cNvSpPr>
          <p:nvPr>
            <p:ph type="title"/>
          </p:nvPr>
        </p:nvSpPr>
        <p:spPr/>
        <p:txBody>
          <a:bodyPr/>
          <a:lstStyle/>
          <a:p>
            <a:r>
              <a:rPr lang="en-US" dirty="0"/>
              <a:t>conclusion</a:t>
            </a:r>
          </a:p>
        </p:txBody>
      </p:sp>
      <p:pic>
        <p:nvPicPr>
          <p:cNvPr id="5" name="Content Placeholder 4">
            <a:extLst>
              <a:ext uri="{FF2B5EF4-FFF2-40B4-BE49-F238E27FC236}">
                <a16:creationId xmlns:a16="http://schemas.microsoft.com/office/drawing/2014/main" id="{54926FC6-0522-FCC1-7F51-A3520A242F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8254" y="2425959"/>
            <a:ext cx="9190652" cy="2496121"/>
          </a:xfrm>
        </p:spPr>
      </p:pic>
    </p:spTree>
    <p:extLst>
      <p:ext uri="{BB962C8B-B14F-4D97-AF65-F5344CB8AC3E}">
        <p14:creationId xmlns:p14="http://schemas.microsoft.com/office/powerpoint/2010/main" val="209488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A0310-5BEF-CD6E-7CDF-B9EB371BFF3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0B2C85C-3DFF-1500-535A-B4C7813B910E}"/>
              </a:ext>
            </a:extLst>
          </p:cNvPr>
          <p:cNvSpPr>
            <a:spLocks noGrp="1"/>
          </p:cNvSpPr>
          <p:nvPr>
            <p:ph idx="1"/>
          </p:nvPr>
        </p:nvSpPr>
        <p:spPr/>
        <p:txBody>
          <a:bodyPr/>
          <a:lstStyle/>
          <a:p>
            <a:r>
              <a:rPr lang="en-US" b="0" i="0" dirty="0">
                <a:effectLst/>
                <a:latin typeface="Inter"/>
              </a:rPr>
              <a:t>According to the Centers for Disease Control and Prevention, heart disease is one of the leading causes of death for people of most races in the US .</a:t>
            </a:r>
          </a:p>
          <a:p>
            <a:r>
              <a:rPr lang="en-US" b="0" i="0" dirty="0">
                <a:effectLst/>
                <a:latin typeface="Inter"/>
              </a:rPr>
              <a:t> About half of all Americans (47%) have at least 1 of 3 key risk factors for heart disease: high blood pressure, high cholesterol, and smoking. Other key indicator include diabetic status, obesity (high BMI), not getting enough physical activity or drinking too much alcohol.</a:t>
            </a:r>
          </a:p>
          <a:p>
            <a:r>
              <a:rPr lang="en-US" b="0" i="0" dirty="0">
                <a:effectLst/>
                <a:latin typeface="Inter"/>
              </a:rPr>
              <a:t> Detecting and preventing the factors that have the greatest impact on heart disease is very important in healthcare. Computational developments, in turn, allow the application of machine learning methods to detect "patterns" from the data that can predict a patient's condition.</a:t>
            </a:r>
          </a:p>
          <a:p>
            <a:endParaRPr lang="en-US" dirty="0"/>
          </a:p>
        </p:txBody>
      </p:sp>
    </p:spTree>
    <p:extLst>
      <p:ext uri="{BB962C8B-B14F-4D97-AF65-F5344CB8AC3E}">
        <p14:creationId xmlns:p14="http://schemas.microsoft.com/office/powerpoint/2010/main" val="2679426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7715-03CA-D827-E66C-1FF9E8E7162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357E20A4-91C6-034D-4F0C-9AB459C2709C}"/>
              </a:ext>
            </a:extLst>
          </p:cNvPr>
          <p:cNvSpPr>
            <a:spLocks noGrp="1"/>
          </p:cNvSpPr>
          <p:nvPr>
            <p:ph idx="1"/>
          </p:nvPr>
        </p:nvSpPr>
        <p:spPr/>
        <p:txBody>
          <a:bodyPr/>
          <a:lstStyle/>
          <a:p>
            <a:r>
              <a:rPr lang="en-US" dirty="0"/>
              <a:t>To predict the Heart Disease using machine learning.</a:t>
            </a:r>
          </a:p>
        </p:txBody>
      </p:sp>
      <p:pic>
        <p:nvPicPr>
          <p:cNvPr id="5" name="Picture 4">
            <a:extLst>
              <a:ext uri="{FF2B5EF4-FFF2-40B4-BE49-F238E27FC236}">
                <a16:creationId xmlns:a16="http://schemas.microsoft.com/office/drawing/2014/main" id="{13A02703-5CD7-8307-B49E-C8155CB97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67" y="2631232"/>
            <a:ext cx="9959133" cy="3984172"/>
          </a:xfrm>
          <a:prstGeom prst="rect">
            <a:avLst/>
          </a:prstGeom>
        </p:spPr>
      </p:pic>
    </p:spTree>
    <p:extLst>
      <p:ext uri="{BB962C8B-B14F-4D97-AF65-F5344CB8AC3E}">
        <p14:creationId xmlns:p14="http://schemas.microsoft.com/office/powerpoint/2010/main" val="2064047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B0ED-682F-5785-00E6-137F9D1C5AF8}"/>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6BF5830C-913D-1CFA-6A20-147C36CBB616}"/>
              </a:ext>
            </a:extLst>
          </p:cNvPr>
          <p:cNvSpPr>
            <a:spLocks noGrp="1"/>
          </p:cNvSpPr>
          <p:nvPr>
            <p:ph idx="1"/>
          </p:nvPr>
        </p:nvSpPr>
        <p:spPr/>
        <p:txBody>
          <a:bodyPr/>
          <a:lstStyle/>
          <a:p>
            <a:r>
              <a:rPr lang="en-US" dirty="0"/>
              <a:t>The main objective of this research is to develop a heart disease prediction system, </a:t>
            </a:r>
          </a:p>
          <a:p>
            <a:pPr marL="0" indent="0">
              <a:buNone/>
            </a:pPr>
            <a:r>
              <a:rPr lang="en-US" dirty="0"/>
              <a:t>     the system can discover and extract hidden knowledge associated with diseases </a:t>
            </a:r>
          </a:p>
          <a:p>
            <a:pPr marL="0" indent="0">
              <a:buNone/>
            </a:pPr>
            <a:r>
              <a:rPr lang="en-US" dirty="0"/>
              <a:t>     from heart data set.</a:t>
            </a:r>
          </a:p>
          <a:p>
            <a:r>
              <a:rPr lang="en-US" dirty="0"/>
              <a:t>This system aims to exploit machine learning techniques on medical data set to assist in the prediction of the heart disease.</a:t>
            </a:r>
          </a:p>
          <a:p>
            <a:pPr marL="0" indent="0">
              <a:buNone/>
            </a:pPr>
            <a:endParaRPr lang="en-US" dirty="0"/>
          </a:p>
        </p:txBody>
      </p:sp>
    </p:spTree>
    <p:extLst>
      <p:ext uri="{BB962C8B-B14F-4D97-AF65-F5344CB8AC3E}">
        <p14:creationId xmlns:p14="http://schemas.microsoft.com/office/powerpoint/2010/main" val="2328664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65E5-ECDB-5E9C-979A-27A48E977B37}"/>
              </a:ext>
            </a:extLst>
          </p:cNvPr>
          <p:cNvSpPr>
            <a:spLocks noGrp="1"/>
          </p:cNvSpPr>
          <p:nvPr>
            <p:ph type="title"/>
          </p:nvPr>
        </p:nvSpPr>
        <p:spPr/>
        <p:txBody>
          <a:bodyPr/>
          <a:lstStyle/>
          <a:p>
            <a:r>
              <a:rPr lang="en-US" dirty="0"/>
              <a:t>Understanding the variables</a:t>
            </a:r>
          </a:p>
        </p:txBody>
      </p:sp>
      <p:sp>
        <p:nvSpPr>
          <p:cNvPr id="5" name="Content Placeholder 4">
            <a:extLst>
              <a:ext uri="{FF2B5EF4-FFF2-40B4-BE49-F238E27FC236}">
                <a16:creationId xmlns:a16="http://schemas.microsoft.com/office/drawing/2014/main" id="{036AEDE0-90DA-5B1E-FE82-38A77473C685}"/>
              </a:ext>
            </a:extLst>
          </p:cNvPr>
          <p:cNvSpPr>
            <a:spLocks noGrp="1"/>
          </p:cNvSpPr>
          <p:nvPr>
            <p:ph idx="1"/>
          </p:nvPr>
        </p:nvSpPr>
        <p:spPr>
          <a:xfrm>
            <a:off x="913795" y="1539551"/>
            <a:ext cx="10353762" cy="5514392"/>
          </a:xfrm>
        </p:spPr>
        <p:txBody>
          <a:bodyPr>
            <a:normAutofit fontScale="47500" lnSpcReduction="20000"/>
          </a:bodyPr>
          <a:lstStyle/>
          <a:p>
            <a:pPr algn="l">
              <a:buFont typeface="+mj-lt"/>
              <a:buAutoNum type="arabicPeriod"/>
            </a:pPr>
            <a:r>
              <a:rPr lang="en-US" sz="3800" b="0" i="0" dirty="0" err="1">
                <a:effectLst/>
                <a:latin typeface="Inter"/>
              </a:rPr>
              <a:t>HeartDisease</a:t>
            </a:r>
            <a:r>
              <a:rPr lang="en-US" sz="3800" b="0" i="0" dirty="0">
                <a:effectLst/>
                <a:latin typeface="Inter"/>
              </a:rPr>
              <a:t> : Respondents that have ever reported having coronary heart disease (CHD) or myocardial infarction (MI).</a:t>
            </a:r>
          </a:p>
          <a:p>
            <a:pPr algn="l">
              <a:buFont typeface="+mj-lt"/>
              <a:buAutoNum type="arabicPeriod"/>
            </a:pPr>
            <a:r>
              <a:rPr lang="en-US" sz="3800" b="0" i="0" dirty="0">
                <a:effectLst/>
                <a:latin typeface="Inter"/>
              </a:rPr>
              <a:t>BMI : Body Mass Index (BMI).</a:t>
            </a:r>
          </a:p>
          <a:p>
            <a:pPr algn="l">
              <a:buFont typeface="+mj-lt"/>
              <a:buAutoNum type="arabicPeriod"/>
            </a:pPr>
            <a:r>
              <a:rPr lang="en-US" sz="3800" b="0" i="0" dirty="0">
                <a:effectLst/>
                <a:latin typeface="Inter"/>
              </a:rPr>
              <a:t>Smoking : Have you smoked at least 100 cigarettes in your entire life? ( The answer Yes or No ).</a:t>
            </a:r>
          </a:p>
          <a:p>
            <a:pPr algn="l">
              <a:buFont typeface="+mj-lt"/>
              <a:buAutoNum type="arabicPeriod"/>
            </a:pPr>
            <a:r>
              <a:rPr lang="en-US" sz="3800" b="0" i="0" dirty="0" err="1">
                <a:effectLst/>
                <a:latin typeface="Inter"/>
              </a:rPr>
              <a:t>AlcoholDrinking</a:t>
            </a:r>
            <a:r>
              <a:rPr lang="en-US" sz="3800" b="0" i="0" dirty="0">
                <a:effectLst/>
                <a:latin typeface="Inter"/>
              </a:rPr>
              <a:t> : Heavy drinkers (adult men having more than 14 drinks per week and adult women having more than 7 drinks per week</a:t>
            </a:r>
          </a:p>
          <a:p>
            <a:pPr algn="l">
              <a:buFont typeface="+mj-lt"/>
              <a:buAutoNum type="arabicPeriod"/>
            </a:pPr>
            <a:r>
              <a:rPr lang="en-US" sz="3800" b="0" i="0" dirty="0">
                <a:effectLst/>
                <a:latin typeface="Inter"/>
              </a:rPr>
              <a:t>Stroke : (Ever told) (you had) a stroke?</a:t>
            </a:r>
          </a:p>
          <a:p>
            <a:pPr algn="l">
              <a:buFont typeface="+mj-lt"/>
              <a:buAutoNum type="arabicPeriod"/>
            </a:pPr>
            <a:r>
              <a:rPr lang="en-US" sz="3800" b="0" i="0" dirty="0" err="1">
                <a:effectLst/>
                <a:latin typeface="Inter"/>
              </a:rPr>
              <a:t>PhysicalHealth</a:t>
            </a:r>
            <a:r>
              <a:rPr lang="en-US" sz="3800" b="0" i="0" dirty="0">
                <a:effectLst/>
                <a:latin typeface="Inter"/>
              </a:rPr>
              <a:t> : Now thinking about your physical health, which includes physical illness and injury, for how many days during the past 30 days was your physical health not good? (0-30 days).</a:t>
            </a:r>
          </a:p>
          <a:p>
            <a:pPr algn="l">
              <a:buFont typeface="+mj-lt"/>
              <a:buAutoNum type="arabicPeriod"/>
            </a:pPr>
            <a:r>
              <a:rPr lang="en-US" sz="3800" b="0" i="0" dirty="0" err="1">
                <a:effectLst/>
                <a:latin typeface="Inter"/>
              </a:rPr>
              <a:t>MentalHealth</a:t>
            </a:r>
            <a:r>
              <a:rPr lang="en-US" sz="3800" b="0" i="0" dirty="0">
                <a:effectLst/>
                <a:latin typeface="Inter"/>
              </a:rPr>
              <a:t> : Thinking about your mental health, for how many days during the past 30 days was your mental health not good? (0-30 days).</a:t>
            </a:r>
          </a:p>
          <a:p>
            <a:pPr algn="l">
              <a:buFont typeface="+mj-lt"/>
              <a:buAutoNum type="arabicPeriod"/>
            </a:pPr>
            <a:r>
              <a:rPr lang="en-US" sz="3800" b="0" i="0" dirty="0" err="1">
                <a:effectLst/>
                <a:latin typeface="Inter"/>
              </a:rPr>
              <a:t>DiffWalking</a:t>
            </a:r>
            <a:r>
              <a:rPr lang="en-US" sz="3800" b="0" i="0" dirty="0">
                <a:effectLst/>
                <a:latin typeface="Inter"/>
              </a:rPr>
              <a:t> : Do you have serious difficulty walking or climbing stairs?</a:t>
            </a:r>
          </a:p>
          <a:p>
            <a:pPr algn="l">
              <a:buFont typeface="+mj-lt"/>
              <a:buAutoNum type="arabicPeriod"/>
            </a:pPr>
            <a:r>
              <a:rPr lang="en-US" sz="3800" b="0" i="0" dirty="0">
                <a:effectLst/>
                <a:latin typeface="Inter"/>
              </a:rPr>
              <a:t>Sex : Are you male or female?</a:t>
            </a:r>
          </a:p>
          <a:p>
            <a:pPr algn="l">
              <a:buFont typeface="+mj-lt"/>
              <a:buAutoNum type="arabicPeriod"/>
            </a:pPr>
            <a:r>
              <a:rPr lang="en-US" sz="3800" b="0" i="0" dirty="0" err="1">
                <a:effectLst/>
                <a:latin typeface="Inter"/>
              </a:rPr>
              <a:t>AgeCategory</a:t>
            </a:r>
            <a:r>
              <a:rPr lang="en-US" sz="3800" b="0" i="0" dirty="0">
                <a:effectLst/>
                <a:latin typeface="Inter"/>
              </a:rPr>
              <a:t>: Fourteen-level age category.</a:t>
            </a:r>
          </a:p>
          <a:p>
            <a:endParaRPr lang="en-US" dirty="0"/>
          </a:p>
        </p:txBody>
      </p:sp>
    </p:spTree>
    <p:extLst>
      <p:ext uri="{BB962C8B-B14F-4D97-AF65-F5344CB8AC3E}">
        <p14:creationId xmlns:p14="http://schemas.microsoft.com/office/powerpoint/2010/main" val="3119814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D94E4B-0B0F-EFB2-88B3-E91483F744C2}"/>
              </a:ext>
            </a:extLst>
          </p:cNvPr>
          <p:cNvSpPr>
            <a:spLocks noGrp="1"/>
          </p:cNvSpPr>
          <p:nvPr>
            <p:ph idx="1"/>
          </p:nvPr>
        </p:nvSpPr>
        <p:spPr>
          <a:xfrm>
            <a:off x="913795" y="849086"/>
            <a:ext cx="10353762" cy="4942114"/>
          </a:xfrm>
        </p:spPr>
        <p:txBody>
          <a:bodyPr>
            <a:normAutofit/>
          </a:bodyPr>
          <a:lstStyle/>
          <a:p>
            <a:pPr marL="0" indent="0" algn="l">
              <a:buNone/>
            </a:pPr>
            <a:r>
              <a:rPr lang="en-US" b="0" i="0" dirty="0">
                <a:effectLst/>
                <a:latin typeface="Inter"/>
              </a:rPr>
              <a:t>11.     Race : Imputed race/ethnicity value.</a:t>
            </a:r>
          </a:p>
          <a:p>
            <a:pPr marL="457200" indent="-457200" algn="l">
              <a:buFont typeface="+mj-lt"/>
              <a:buAutoNum type="arabicPeriod" startAt="12"/>
            </a:pPr>
            <a:r>
              <a:rPr lang="en-US" b="0" i="0" dirty="0">
                <a:effectLst/>
                <a:latin typeface="Inter"/>
              </a:rPr>
              <a:t> Diabetic : (Ever told) (you had) diabetes?</a:t>
            </a:r>
          </a:p>
          <a:p>
            <a:pPr>
              <a:buFont typeface="+mj-lt"/>
              <a:buAutoNum type="arabicPeriod" startAt="12"/>
            </a:pPr>
            <a:r>
              <a:rPr lang="en-US" b="0" i="0" dirty="0">
                <a:effectLst/>
                <a:latin typeface="Inter"/>
              </a:rPr>
              <a:t>     </a:t>
            </a:r>
            <a:r>
              <a:rPr lang="en-US" b="0" i="0" dirty="0" err="1">
                <a:effectLst/>
                <a:latin typeface="Inter"/>
              </a:rPr>
              <a:t>PhysicalActivity</a:t>
            </a:r>
            <a:r>
              <a:rPr lang="en-US" b="0" i="0" dirty="0">
                <a:effectLst/>
                <a:latin typeface="Inter"/>
              </a:rPr>
              <a:t> : Adults who reported doing physical activity or exercise during the past 30 days other than                 their regular job.</a:t>
            </a:r>
          </a:p>
          <a:p>
            <a:pPr algn="l">
              <a:buFont typeface="+mj-lt"/>
              <a:buAutoNum type="arabicPeriod" startAt="12"/>
            </a:pPr>
            <a:r>
              <a:rPr lang="en-US" b="0" i="0" dirty="0">
                <a:effectLst/>
                <a:latin typeface="Inter"/>
              </a:rPr>
              <a:t>     </a:t>
            </a:r>
            <a:r>
              <a:rPr lang="en-US" b="0" i="0" dirty="0" err="1">
                <a:effectLst/>
                <a:latin typeface="Inter"/>
              </a:rPr>
              <a:t>GenHealth</a:t>
            </a:r>
            <a:r>
              <a:rPr lang="en-US" b="0" i="0" dirty="0">
                <a:effectLst/>
                <a:latin typeface="Inter"/>
              </a:rPr>
              <a:t> : Would you say that in general your health is...</a:t>
            </a:r>
          </a:p>
          <a:p>
            <a:pPr algn="l">
              <a:buFont typeface="+mj-lt"/>
              <a:buAutoNum type="arabicPeriod" startAt="12"/>
            </a:pPr>
            <a:r>
              <a:rPr lang="en-US" b="0" i="0" dirty="0">
                <a:effectLst/>
                <a:latin typeface="Inter"/>
              </a:rPr>
              <a:t>     </a:t>
            </a:r>
            <a:r>
              <a:rPr lang="en-US" b="0" i="0" dirty="0" err="1">
                <a:effectLst/>
                <a:latin typeface="Inter"/>
              </a:rPr>
              <a:t>SleepTime</a:t>
            </a:r>
            <a:r>
              <a:rPr lang="en-US" b="0" i="0" dirty="0">
                <a:effectLst/>
                <a:latin typeface="Inter"/>
              </a:rPr>
              <a:t> : On average, how many hours of sleep do you get in a 24-hour period?</a:t>
            </a:r>
          </a:p>
          <a:p>
            <a:pPr algn="l">
              <a:buFont typeface="+mj-lt"/>
              <a:buAutoNum type="arabicPeriod" startAt="12"/>
            </a:pPr>
            <a:r>
              <a:rPr lang="en-US" b="0" i="0" dirty="0">
                <a:effectLst/>
                <a:latin typeface="Inter"/>
              </a:rPr>
              <a:t>     Asthma : (Ever told) (you had) asthma?</a:t>
            </a:r>
          </a:p>
          <a:p>
            <a:pPr algn="l">
              <a:buFont typeface="+mj-lt"/>
              <a:buAutoNum type="arabicPeriod" startAt="12"/>
            </a:pPr>
            <a:r>
              <a:rPr lang="en-US" b="0" i="0" dirty="0">
                <a:effectLst/>
                <a:latin typeface="Inter"/>
              </a:rPr>
              <a:t>     </a:t>
            </a:r>
            <a:r>
              <a:rPr lang="en-US" b="0" i="0" dirty="0" err="1">
                <a:effectLst/>
                <a:latin typeface="Inter"/>
              </a:rPr>
              <a:t>KidneyDisease</a:t>
            </a:r>
            <a:r>
              <a:rPr lang="en-US" b="0" i="0" dirty="0">
                <a:effectLst/>
                <a:latin typeface="Inter"/>
              </a:rPr>
              <a:t> : Not including kidney stones, bladder infection or incontinence, were you ever told you had   kidney disease?</a:t>
            </a:r>
          </a:p>
          <a:p>
            <a:pPr algn="l">
              <a:buFont typeface="+mj-lt"/>
              <a:buAutoNum type="arabicPeriod" startAt="12"/>
            </a:pPr>
            <a:r>
              <a:rPr lang="en-US" b="0" i="0" dirty="0">
                <a:effectLst/>
                <a:latin typeface="Inter"/>
              </a:rPr>
              <a:t>     </a:t>
            </a:r>
            <a:r>
              <a:rPr lang="en-US" b="0" i="0" dirty="0" err="1">
                <a:effectLst/>
                <a:latin typeface="Inter"/>
              </a:rPr>
              <a:t>SkinCancer</a:t>
            </a:r>
            <a:r>
              <a:rPr lang="en-US" b="0" i="0" dirty="0">
                <a:effectLst/>
                <a:latin typeface="Inter"/>
              </a:rPr>
              <a:t> : (Ever told) (you had) skin cancer?</a:t>
            </a:r>
          </a:p>
          <a:p>
            <a:pPr marL="0" indent="0">
              <a:buNone/>
            </a:pPr>
            <a:endParaRPr lang="en-US" dirty="0"/>
          </a:p>
        </p:txBody>
      </p:sp>
    </p:spTree>
    <p:extLst>
      <p:ext uri="{BB962C8B-B14F-4D97-AF65-F5344CB8AC3E}">
        <p14:creationId xmlns:p14="http://schemas.microsoft.com/office/powerpoint/2010/main" val="3095106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BB28A8-3739-0131-A9F7-FC190BFDBCAA}"/>
              </a:ext>
            </a:extLst>
          </p:cNvPr>
          <p:cNvSpPr>
            <a:spLocks noGrp="1"/>
          </p:cNvSpPr>
          <p:nvPr>
            <p:ph type="title"/>
          </p:nvPr>
        </p:nvSpPr>
        <p:spPr/>
        <p:txBody>
          <a:bodyPr/>
          <a:lstStyle/>
          <a:p>
            <a:r>
              <a:rPr lang="en-US" dirty="0"/>
              <a:t>Steps for model building</a:t>
            </a:r>
          </a:p>
        </p:txBody>
      </p:sp>
      <p:sp>
        <p:nvSpPr>
          <p:cNvPr id="5" name="Content Placeholder 4">
            <a:extLst>
              <a:ext uri="{FF2B5EF4-FFF2-40B4-BE49-F238E27FC236}">
                <a16:creationId xmlns:a16="http://schemas.microsoft.com/office/drawing/2014/main" id="{71C77969-9E79-01C9-CE99-1413426DF001}"/>
              </a:ext>
            </a:extLst>
          </p:cNvPr>
          <p:cNvSpPr>
            <a:spLocks noGrp="1"/>
          </p:cNvSpPr>
          <p:nvPr>
            <p:ph idx="1"/>
          </p:nvPr>
        </p:nvSpPr>
        <p:spPr>
          <a:xfrm>
            <a:off x="913795" y="2096064"/>
            <a:ext cx="10353762" cy="4368904"/>
          </a:xfrm>
        </p:spPr>
        <p:txBody>
          <a:bodyPr>
            <a:normAutofit/>
          </a:bodyPr>
          <a:lstStyle/>
          <a:p>
            <a:r>
              <a:rPr lang="en-US" dirty="0"/>
              <a:t>The steps included for Building a Model for prediction are as follows:</a:t>
            </a:r>
          </a:p>
          <a:p>
            <a:r>
              <a:rPr lang="en-US" dirty="0"/>
              <a:t>Defining the Problem</a:t>
            </a:r>
          </a:p>
          <a:p>
            <a:r>
              <a:rPr lang="en-US" dirty="0"/>
              <a:t>Importing Data from Pandas</a:t>
            </a:r>
          </a:p>
          <a:p>
            <a:r>
              <a:rPr lang="en-US" dirty="0"/>
              <a:t>EDA (Exploratory Data Analysis)</a:t>
            </a:r>
          </a:p>
          <a:p>
            <a:r>
              <a:rPr lang="en-US" dirty="0"/>
              <a:t>Feature Engineering</a:t>
            </a:r>
          </a:p>
          <a:p>
            <a:r>
              <a:rPr lang="en-US" dirty="0"/>
              <a:t>Train-Test-Splitting</a:t>
            </a:r>
          </a:p>
          <a:p>
            <a:r>
              <a:rPr lang="en-US" dirty="0"/>
              <a:t>Model building on training Data</a:t>
            </a:r>
          </a:p>
          <a:p>
            <a:r>
              <a:rPr lang="en-US" dirty="0"/>
              <a:t>Model Evaluation</a:t>
            </a:r>
          </a:p>
          <a:p>
            <a:r>
              <a:rPr lang="en-US" dirty="0"/>
              <a:t>Model Optimization</a:t>
            </a:r>
          </a:p>
        </p:txBody>
      </p:sp>
      <p:pic>
        <p:nvPicPr>
          <p:cNvPr id="3" name="Picture 2">
            <a:extLst>
              <a:ext uri="{FF2B5EF4-FFF2-40B4-BE49-F238E27FC236}">
                <a16:creationId xmlns:a16="http://schemas.microsoft.com/office/drawing/2014/main" id="{321828D8-B8F3-E13E-4311-8BD6B6171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9" y="3237722"/>
            <a:ext cx="7427167" cy="3387389"/>
          </a:xfrm>
          <a:prstGeom prst="rect">
            <a:avLst/>
          </a:prstGeom>
        </p:spPr>
      </p:pic>
    </p:spTree>
    <p:extLst>
      <p:ext uri="{BB962C8B-B14F-4D97-AF65-F5344CB8AC3E}">
        <p14:creationId xmlns:p14="http://schemas.microsoft.com/office/powerpoint/2010/main" val="3124021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828D-022D-AE9C-C136-17D4B1352B2E}"/>
              </a:ext>
            </a:extLst>
          </p:cNvPr>
          <p:cNvSpPr>
            <a:spLocks noGrp="1"/>
          </p:cNvSpPr>
          <p:nvPr>
            <p:ph type="title"/>
          </p:nvPr>
        </p:nvSpPr>
        <p:spPr/>
        <p:txBody>
          <a:bodyPr/>
          <a:lstStyle/>
          <a:p>
            <a:r>
              <a:rPr lang="en-US" dirty="0"/>
              <a:t>EDA (</a:t>
            </a:r>
            <a:r>
              <a:rPr lang="en-US" dirty="0" err="1"/>
              <a:t>ExPLORATORY</a:t>
            </a:r>
            <a:r>
              <a:rPr lang="en-US" dirty="0"/>
              <a:t> </a:t>
            </a:r>
            <a:r>
              <a:rPr lang="en-US" dirty="0" err="1"/>
              <a:t>dAta</a:t>
            </a:r>
            <a:r>
              <a:rPr lang="en-US" dirty="0"/>
              <a:t> Analysis)</a:t>
            </a:r>
          </a:p>
        </p:txBody>
      </p:sp>
      <p:sp>
        <p:nvSpPr>
          <p:cNvPr id="3" name="Content Placeholder 2">
            <a:extLst>
              <a:ext uri="{FF2B5EF4-FFF2-40B4-BE49-F238E27FC236}">
                <a16:creationId xmlns:a16="http://schemas.microsoft.com/office/drawing/2014/main" id="{483A7210-5C9E-8297-C6DD-D67BD27B1382}"/>
              </a:ext>
            </a:extLst>
          </p:cNvPr>
          <p:cNvSpPr>
            <a:spLocks noGrp="1"/>
          </p:cNvSpPr>
          <p:nvPr>
            <p:ph idx="1"/>
          </p:nvPr>
        </p:nvSpPr>
        <p:spPr/>
        <p:txBody>
          <a:bodyPr/>
          <a:lstStyle/>
          <a:p>
            <a:pPr marL="0" indent="0">
              <a:buNone/>
            </a:pPr>
            <a:r>
              <a:rPr lang="en-US" dirty="0"/>
              <a:t>EDA Steps:</a:t>
            </a:r>
          </a:p>
          <a:p>
            <a:r>
              <a:rPr lang="en-US" dirty="0"/>
              <a:t>Understanding the Variables.</a:t>
            </a:r>
          </a:p>
          <a:p>
            <a:r>
              <a:rPr lang="en-US" dirty="0"/>
              <a:t>Cleaning Data.</a:t>
            </a:r>
          </a:p>
          <a:p>
            <a:r>
              <a:rPr lang="en-US" dirty="0"/>
              <a:t>Visualization of Data.</a:t>
            </a:r>
          </a:p>
          <a:p>
            <a:r>
              <a:rPr lang="en-US" dirty="0"/>
              <a:t>Analyzing Relationship between Data.</a:t>
            </a:r>
          </a:p>
        </p:txBody>
      </p:sp>
      <p:pic>
        <p:nvPicPr>
          <p:cNvPr id="5" name="Picture 4">
            <a:extLst>
              <a:ext uri="{FF2B5EF4-FFF2-40B4-BE49-F238E27FC236}">
                <a16:creationId xmlns:a16="http://schemas.microsoft.com/office/drawing/2014/main" id="{43F0D31A-896E-9CFB-D60C-801603865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695" y="2096064"/>
            <a:ext cx="5044877" cy="4761936"/>
          </a:xfrm>
          <a:prstGeom prst="rect">
            <a:avLst/>
          </a:prstGeom>
        </p:spPr>
      </p:pic>
      <p:pic>
        <p:nvPicPr>
          <p:cNvPr id="7" name="Picture 6">
            <a:extLst>
              <a:ext uri="{FF2B5EF4-FFF2-40B4-BE49-F238E27FC236}">
                <a16:creationId xmlns:a16="http://schemas.microsoft.com/office/drawing/2014/main" id="{817CD5B4-147A-1B6D-DBF4-58C6305FF0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796" y="4525346"/>
            <a:ext cx="5598972" cy="2332653"/>
          </a:xfrm>
          <a:prstGeom prst="rect">
            <a:avLst/>
          </a:prstGeom>
        </p:spPr>
      </p:pic>
    </p:spTree>
    <p:extLst>
      <p:ext uri="{BB962C8B-B14F-4D97-AF65-F5344CB8AC3E}">
        <p14:creationId xmlns:p14="http://schemas.microsoft.com/office/powerpoint/2010/main" val="1931368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FE702-2F48-65FD-3CB8-A417077DCA10}"/>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38B9A765-009B-2D48-DD99-BC587DCBC626}"/>
              </a:ext>
            </a:extLst>
          </p:cNvPr>
          <p:cNvSpPr>
            <a:spLocks noGrp="1"/>
          </p:cNvSpPr>
          <p:nvPr>
            <p:ph idx="1"/>
          </p:nvPr>
        </p:nvSpPr>
        <p:spPr/>
        <p:txBody>
          <a:bodyPr/>
          <a:lstStyle/>
          <a:p>
            <a:pPr marL="0" indent="0">
              <a:buNone/>
            </a:pPr>
            <a:r>
              <a:rPr lang="en-US" dirty="0"/>
              <a:t>Feature Engineering done in the project includes:</a:t>
            </a:r>
          </a:p>
          <a:p>
            <a:r>
              <a:rPr lang="en-US" dirty="0"/>
              <a:t>Encoding to convert categorical to numeric.</a:t>
            </a:r>
          </a:p>
          <a:p>
            <a:r>
              <a:rPr lang="en-US" dirty="0"/>
              <a:t>Feature Selection.</a:t>
            </a:r>
          </a:p>
          <a:p>
            <a:r>
              <a:rPr lang="en-US" dirty="0"/>
              <a:t>Feature Scaling.</a:t>
            </a:r>
          </a:p>
          <a:p>
            <a:r>
              <a:rPr lang="en-US" dirty="0"/>
              <a:t>Balancing Target Variable.</a:t>
            </a:r>
          </a:p>
        </p:txBody>
      </p:sp>
    </p:spTree>
    <p:extLst>
      <p:ext uri="{BB962C8B-B14F-4D97-AF65-F5344CB8AC3E}">
        <p14:creationId xmlns:p14="http://schemas.microsoft.com/office/powerpoint/2010/main" val="4178133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148</TotalTime>
  <Words>704</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Inter</vt:lpstr>
      <vt:lpstr>Rockwell</vt:lpstr>
      <vt:lpstr>Damask</vt:lpstr>
      <vt:lpstr>Heart Disease Prediction</vt:lpstr>
      <vt:lpstr>Introduction</vt:lpstr>
      <vt:lpstr>Problem Statement</vt:lpstr>
      <vt:lpstr>Objectives</vt:lpstr>
      <vt:lpstr>Understanding the variables</vt:lpstr>
      <vt:lpstr>PowerPoint Presentation</vt:lpstr>
      <vt:lpstr>Steps for model building</vt:lpstr>
      <vt:lpstr>EDA (ExPLORATORY dAta Analysis)</vt:lpstr>
      <vt:lpstr>Feature Engineering</vt:lpstr>
      <vt:lpstr>Model Building</vt:lpstr>
      <vt:lpstr>Model Evaluation</vt:lpstr>
      <vt:lpstr>Model Optimization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Aman Gawade</dc:creator>
  <cp:lastModifiedBy>Aman Gawade</cp:lastModifiedBy>
  <cp:revision>4</cp:revision>
  <dcterms:created xsi:type="dcterms:W3CDTF">2023-08-27T15:04:47Z</dcterms:created>
  <dcterms:modified xsi:type="dcterms:W3CDTF">2023-08-29T10:29:06Z</dcterms:modified>
</cp:coreProperties>
</file>