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C569-E4A7-4285-99D3-C0F4A3872B2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A77D-3733-49DB-A16E-B3C8B4C4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8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C569-E4A7-4285-99D3-C0F4A3872B2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A77D-3733-49DB-A16E-B3C8B4C4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C569-E4A7-4285-99D3-C0F4A3872B2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A77D-3733-49DB-A16E-B3C8B4C4762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0235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C569-E4A7-4285-99D3-C0F4A3872B2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A77D-3733-49DB-A16E-B3C8B4C4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7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C569-E4A7-4285-99D3-C0F4A3872B2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A77D-3733-49DB-A16E-B3C8B4C4762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01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C569-E4A7-4285-99D3-C0F4A3872B2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A77D-3733-49DB-A16E-B3C8B4C4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08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C569-E4A7-4285-99D3-C0F4A3872B2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A77D-3733-49DB-A16E-B3C8B4C4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7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C569-E4A7-4285-99D3-C0F4A3872B2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A77D-3733-49DB-A16E-B3C8B4C4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5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C569-E4A7-4285-99D3-C0F4A3872B2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A77D-3733-49DB-A16E-B3C8B4C4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6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C569-E4A7-4285-99D3-C0F4A3872B2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A77D-3733-49DB-A16E-B3C8B4C4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C569-E4A7-4285-99D3-C0F4A3872B2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A77D-3733-49DB-A16E-B3C8B4C4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C569-E4A7-4285-99D3-C0F4A3872B2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A77D-3733-49DB-A16E-B3C8B4C4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4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C569-E4A7-4285-99D3-C0F4A3872B2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A77D-3733-49DB-A16E-B3C8B4C4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C569-E4A7-4285-99D3-C0F4A3872B2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A77D-3733-49DB-A16E-B3C8B4C4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5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C569-E4A7-4285-99D3-C0F4A3872B2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A77D-3733-49DB-A16E-B3C8B4C4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6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C569-E4A7-4285-99D3-C0F4A3872B2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A77D-3733-49DB-A16E-B3C8B4C4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9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2C569-E4A7-4285-99D3-C0F4A3872B2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87A77D-3733-49DB-A16E-B3C8B4C4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8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DE9D-23BF-1FC8-F1F0-01E895402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6" y="2404534"/>
            <a:ext cx="9190027" cy="1646302"/>
          </a:xfrm>
        </p:spPr>
        <p:txBody>
          <a:bodyPr/>
          <a:lstStyle/>
          <a:p>
            <a:pPr algn="ctr"/>
            <a:r>
              <a:rPr lang="en-US" sz="6000" b="1" dirty="0"/>
              <a:t>Spam Mail</a:t>
            </a:r>
            <a:br>
              <a:rPr lang="en-US" sz="6000" b="1" dirty="0"/>
            </a:br>
            <a:r>
              <a:rPr lang="en-US" sz="6000" b="1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CDD0C-2DF2-FE69-AD15-8D1E29D76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4050833"/>
            <a:ext cx="9012746" cy="1096899"/>
          </a:xfrm>
        </p:spPr>
        <p:txBody>
          <a:bodyPr/>
          <a:lstStyle/>
          <a:p>
            <a:pPr algn="ctr"/>
            <a:r>
              <a:rPr lang="en-US" dirty="0"/>
              <a:t>Created By: Aman Dilip Gawade</a:t>
            </a:r>
          </a:p>
          <a:p>
            <a:endParaRPr lang="en-US" dirty="0"/>
          </a:p>
        </p:txBody>
      </p:sp>
      <p:pic>
        <p:nvPicPr>
          <p:cNvPr id="1026" name="Picture 2" descr="A new model to automatically detect and filter spam emails">
            <a:extLst>
              <a:ext uri="{FF2B5EF4-FFF2-40B4-BE49-F238E27FC236}">
                <a16:creationId xmlns:a16="http://schemas.microsoft.com/office/drawing/2014/main" id="{735375F8-75A6-426D-C6BC-CC7EA472E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596" y="1884784"/>
            <a:ext cx="3567404" cy="302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19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C55E-5A62-B574-4C89-5E2B5332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Support Vector Machines: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5F0D-C6F0-BDCD-51C5-4904CA16E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SVMs works by finding a hyperplane that separates spam emails from ham emails.</a:t>
            </a:r>
          </a:p>
          <a:p>
            <a:pPr marL="0" indent="0">
              <a:buNone/>
            </a:pPr>
            <a:r>
              <a:rPr lang="en-US" sz="2800" dirty="0"/>
              <a:t>The hyperplane is a line or a plane that divides the data into two regions, one from spam email and one from ham emails.</a:t>
            </a:r>
          </a:p>
          <a:p>
            <a:pPr marL="0" indent="0">
              <a:buNone/>
            </a:pPr>
            <a:r>
              <a:rPr lang="en-US" sz="2800" dirty="0"/>
              <a:t>To find the hyperplane, SVMs maximize the margin between the two regions. The margin is the distance between hyperplane and the closest point of the data.</a:t>
            </a:r>
          </a:p>
          <a:p>
            <a:pPr marL="0" indent="0">
              <a:buNone/>
            </a:pPr>
            <a:r>
              <a:rPr lang="en-US" sz="2800" dirty="0"/>
              <a:t>SVMs try to find a hyperplane that has the largest margin possible.</a:t>
            </a:r>
          </a:p>
        </p:txBody>
      </p:sp>
    </p:spTree>
    <p:extLst>
      <p:ext uri="{BB962C8B-B14F-4D97-AF65-F5344CB8AC3E}">
        <p14:creationId xmlns:p14="http://schemas.microsoft.com/office/powerpoint/2010/main" val="11657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77E5-866B-EA35-9BCB-5B7CED0F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 Accuracy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B791-86D6-12BC-F2D2-404F7FD64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Algorithm Name </a:t>
            </a:r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US" sz="2800" dirty="0"/>
              <a:t>Logistic Regression.</a:t>
            </a:r>
          </a:p>
          <a:p>
            <a:pPr marL="0" indent="0">
              <a:buNone/>
            </a:pPr>
            <a:r>
              <a:rPr lang="en-US" sz="2800" dirty="0"/>
              <a:t>   Random Forest.</a:t>
            </a:r>
          </a:p>
          <a:p>
            <a:pPr marL="0" indent="0">
              <a:buNone/>
            </a:pPr>
            <a:r>
              <a:rPr lang="en-US" sz="2800" dirty="0"/>
              <a:t>   Naive Bayes.</a:t>
            </a:r>
          </a:p>
          <a:p>
            <a:pPr marL="0" indent="0">
              <a:buNone/>
            </a:pPr>
            <a:r>
              <a:rPr lang="en-US" sz="2800" dirty="0"/>
              <a:t>   Support Vector Machines</a:t>
            </a:r>
            <a:r>
              <a:rPr lang="en-US" sz="3200" dirty="0"/>
              <a:t>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63DE7-ECC9-E900-9A75-62697AF27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827" y="1574726"/>
            <a:ext cx="5989839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7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0FC3-AEB8-A01C-ABE8-D6DCEB7B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90261"/>
            <a:ext cx="8596668" cy="164218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FE32-2048-34B9-580E-CD73389F0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04661"/>
            <a:ext cx="8596668" cy="2155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accent1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04684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0DE5-0F46-1C91-CBEC-0B1470EC3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Introduction: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F524-87B6-D305-9E0F-F89B40AE7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592287"/>
            <a:ext cx="7766936" cy="1555446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welcome to the presentation on spam Mail Prediction. In this presentation, we will explore the problem of spam mail and how machine learning can be used to predict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0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FD4A-4DA6-BA6F-0919-B5DD89204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0421"/>
            <a:ext cx="7766936" cy="2245895"/>
          </a:xfrm>
        </p:spPr>
        <p:txBody>
          <a:bodyPr/>
          <a:lstStyle/>
          <a:p>
            <a:pPr algn="l"/>
            <a:r>
              <a:rPr lang="en-US" dirty="0"/>
              <a:t>What is Spam Mail?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B8A90-E953-7EAD-1877-8001AA200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62989"/>
            <a:ext cx="7766936" cy="2484743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4500" dirty="0"/>
              <a:t>Spam mail is known as junk mail or unsolicited bulk email, is unwanted or unsolicited electronic  messages, typically send in bulk by email.</a:t>
            </a:r>
          </a:p>
          <a:p>
            <a:pPr algn="l"/>
            <a:endParaRPr lang="en-US" sz="4500" dirty="0"/>
          </a:p>
          <a:p>
            <a:pPr algn="l"/>
            <a:r>
              <a:rPr lang="en-US" sz="4500" dirty="0"/>
              <a:t>There are a number of things you can do  to protect yourself from spam mail:</a:t>
            </a:r>
          </a:p>
          <a:p>
            <a:pPr algn="l"/>
            <a:r>
              <a:rPr lang="en-US" sz="4500" dirty="0"/>
              <a:t>1.Use a spam filter.</a:t>
            </a:r>
          </a:p>
          <a:p>
            <a:pPr algn="l"/>
            <a:r>
              <a:rPr lang="en-US" sz="4500" dirty="0"/>
              <a:t>2.Report spam mail.</a:t>
            </a:r>
          </a:p>
          <a:p>
            <a:pPr algn="l"/>
            <a:endParaRPr lang="en-US" dirty="0"/>
          </a:p>
        </p:txBody>
      </p:sp>
      <p:pic>
        <p:nvPicPr>
          <p:cNvPr id="2050" name="Picture 2" descr="Best Email Spam Filtering and Protection Solution - Geekflare">
            <a:extLst>
              <a:ext uri="{FF2B5EF4-FFF2-40B4-BE49-F238E27FC236}">
                <a16:creationId xmlns:a16="http://schemas.microsoft.com/office/drawing/2014/main" id="{C98E8212-71C0-1940-26AE-6A0D54B2B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8" y="4790042"/>
            <a:ext cx="7766936" cy="171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47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2562-F713-9B91-8F16-7E9BA392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Machine Learning For Spam Mail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B9F8-7A6B-B1C5-C0B1-5EA690C9D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Machine learning algorithms can be trained on a dataset of spam and ham emails to learn the features that distinguish between the two.</a:t>
            </a:r>
          </a:p>
          <a:p>
            <a:r>
              <a:rPr lang="en-US" sz="2800" dirty="0"/>
              <a:t>There are number of diff machine learning algorithms that can be used for spam mail predictions including:</a:t>
            </a:r>
          </a:p>
          <a:p>
            <a:r>
              <a:rPr lang="en-US" sz="2800" dirty="0"/>
              <a:t>1.Logistic Regression.</a:t>
            </a:r>
          </a:p>
          <a:p>
            <a:r>
              <a:rPr lang="en-US" sz="2800" dirty="0"/>
              <a:t>2.Random Forest.</a:t>
            </a:r>
          </a:p>
          <a:p>
            <a:r>
              <a:rPr lang="en-US" sz="2800" dirty="0"/>
              <a:t>3.Naive Bayes.</a:t>
            </a:r>
          </a:p>
          <a:p>
            <a:r>
              <a:rPr lang="en-US" sz="2800" dirty="0"/>
              <a:t>4.SVM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51DB1-1C4E-C5A6-240D-9792B13F0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747" y="4320072"/>
            <a:ext cx="4976291" cy="24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1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5915-AAFD-A3DF-739D-263E83020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91916"/>
            <a:ext cx="7766936" cy="1315251"/>
          </a:xfrm>
        </p:spPr>
        <p:txBody>
          <a:bodyPr/>
          <a:lstStyle/>
          <a:p>
            <a:pPr algn="l"/>
            <a:r>
              <a:rPr lang="en-US" dirty="0"/>
              <a:t>The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30718-C96C-6D25-5EDC-CC07768A1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807167"/>
            <a:ext cx="7766936" cy="2340565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The dataset used in this project is a collection of emails labeled as spam or non-spam. </a:t>
            </a:r>
          </a:p>
          <a:p>
            <a:pPr algn="l"/>
            <a:r>
              <a:rPr lang="en-US" sz="2800" dirty="0"/>
              <a:t>The target variable is binary classification of spam or non-spam.</a:t>
            </a:r>
          </a:p>
        </p:txBody>
      </p:sp>
    </p:spTree>
    <p:extLst>
      <p:ext uri="{BB962C8B-B14F-4D97-AF65-F5344CB8AC3E}">
        <p14:creationId xmlns:p14="http://schemas.microsoft.com/office/powerpoint/2010/main" val="327696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FC05-E64E-91D3-61B6-8F74980D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Model Building</a:t>
            </a:r>
            <a:br>
              <a:rPr lang="en-US" sz="4400" dirty="0"/>
            </a:br>
            <a:r>
              <a:rPr lang="en-US" sz="4400" dirty="0"/>
              <a:t>Using PY-Spark Library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8596D-97C1-4F6D-B78F-D685CCA29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0139"/>
            <a:ext cx="8596668" cy="42312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Initialize spark session</a:t>
            </a:r>
          </a:p>
          <a:p>
            <a:pPr marL="514350" indent="-514350">
              <a:buAutoNum type="arabicPeriod"/>
            </a:pPr>
            <a:r>
              <a:rPr lang="en-US" sz="2800" dirty="0"/>
              <a:t>Load and prepare dataset</a:t>
            </a:r>
          </a:p>
          <a:p>
            <a:pPr marL="514350" indent="-514350">
              <a:buAutoNum type="arabicPeriod"/>
            </a:pPr>
            <a:r>
              <a:rPr lang="en-US" sz="2800" dirty="0"/>
              <a:t>Feature engineering dataset</a:t>
            </a:r>
          </a:p>
          <a:p>
            <a:pPr marL="514350" indent="-514350">
              <a:buAutoNum type="arabicPeriod"/>
            </a:pPr>
            <a:r>
              <a:rPr lang="en-US" sz="2800" dirty="0"/>
              <a:t>Data splitting</a:t>
            </a:r>
          </a:p>
          <a:p>
            <a:pPr marL="514350" indent="-514350">
              <a:buAutoNum type="arabicPeriod"/>
            </a:pPr>
            <a:r>
              <a:rPr lang="en-US" sz="2800" dirty="0"/>
              <a:t>Model selections and training</a:t>
            </a:r>
          </a:p>
          <a:p>
            <a:pPr marL="514350" indent="-514350">
              <a:buAutoNum type="arabicPeriod"/>
            </a:pPr>
            <a:r>
              <a:rPr lang="en-US" sz="2800" dirty="0"/>
              <a:t>Model evaluation</a:t>
            </a:r>
          </a:p>
          <a:p>
            <a:pPr marL="514350" indent="-514350">
              <a:buAutoNum type="arabicPeriod"/>
            </a:pPr>
            <a:r>
              <a:rPr lang="en-US" sz="2800" dirty="0"/>
              <a:t>Model deployment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328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F0A1-7CBB-E018-B734-AED37FC0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How The Algorithms Work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BC07-48AF-17FB-3263-5D64BB0B3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1"/>
                </a:solidFill>
              </a:rPr>
              <a:t>Logistic Regression:</a:t>
            </a:r>
          </a:p>
          <a:p>
            <a:pPr marL="0" indent="0">
              <a:buNone/>
            </a:pPr>
            <a:r>
              <a:rPr lang="en-US" sz="2800" dirty="0"/>
              <a:t>    logistic regression is a machine learning algorithm that can be used to predict the probability of a binary outcome.</a:t>
            </a:r>
          </a:p>
          <a:p>
            <a:pPr marL="0" indent="0">
              <a:buNone/>
            </a:pPr>
            <a:r>
              <a:rPr lang="en-US" sz="2800" dirty="0"/>
              <a:t>   In this case of spam mail </a:t>
            </a:r>
            <a:r>
              <a:rPr lang="en-US" sz="2800" dirty="0" err="1"/>
              <a:t>prediction,the</a:t>
            </a:r>
            <a:r>
              <a:rPr lang="en-US" sz="2800" dirty="0"/>
              <a:t> binary outcome is whether an email is spam or not spam.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976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FC39-6E2C-7C06-65C4-AC334FC8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Random Forest: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DD00-E630-4210-50D1-ED667EA3B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predict whether an email is spam or not spam, </a:t>
            </a:r>
          </a:p>
          <a:p>
            <a:pPr marL="0" indent="0">
              <a:buNone/>
            </a:pPr>
            <a:r>
              <a:rPr lang="en-US" sz="2800" dirty="0"/>
              <a:t>The random forest algorithm first creates a numbers of decision trees. Each decision tree is trained on a random subset of the data. </a:t>
            </a:r>
          </a:p>
          <a:p>
            <a:pPr marL="0" indent="0">
              <a:buNone/>
            </a:pPr>
            <a:r>
              <a:rPr lang="en-US" sz="2800" dirty="0"/>
              <a:t>The decision trees are trained to predict whether an email is spam or not spam based on a set of features such as subject line ,the body of the email, and the words that are used in the email.</a:t>
            </a:r>
          </a:p>
        </p:txBody>
      </p:sp>
    </p:spTree>
    <p:extLst>
      <p:ext uri="{BB962C8B-B14F-4D97-AF65-F5344CB8AC3E}">
        <p14:creationId xmlns:p14="http://schemas.microsoft.com/office/powerpoint/2010/main" val="113949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41C7-A8D2-7FE1-DB97-1A54960D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Naïve Bayes: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9B4B-9494-98E1-5495-245343D4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Naïve Bayes is a simple but effective machine learning algorithm that can be used for spam mail prediction. </a:t>
            </a:r>
          </a:p>
          <a:p>
            <a:pPr marL="0" indent="0">
              <a:buNone/>
            </a:pPr>
            <a:r>
              <a:rPr lang="en-US" sz="2800" dirty="0"/>
              <a:t>It works by assuming that the features of spam and harm emails independent of each other.</a:t>
            </a:r>
          </a:p>
          <a:p>
            <a:pPr marL="0" indent="0">
              <a:buNone/>
            </a:pPr>
            <a:r>
              <a:rPr lang="en-US" sz="2800" dirty="0"/>
              <a:t>Naïve Bayes used the Bayes theorem to calculate the probability that an email is spam or harm.</a:t>
            </a:r>
          </a:p>
        </p:txBody>
      </p:sp>
    </p:spTree>
    <p:extLst>
      <p:ext uri="{BB962C8B-B14F-4D97-AF65-F5344CB8AC3E}">
        <p14:creationId xmlns:p14="http://schemas.microsoft.com/office/powerpoint/2010/main" val="19845702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88</TotalTime>
  <Words>526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Spam Mail Prediction</vt:lpstr>
      <vt:lpstr>Introduction: </vt:lpstr>
      <vt:lpstr>What is Spam Mail?</vt:lpstr>
      <vt:lpstr>Machine Learning For Spam Mail Prediction</vt:lpstr>
      <vt:lpstr>The dataset</vt:lpstr>
      <vt:lpstr>Model Building Using PY-Spark Library </vt:lpstr>
      <vt:lpstr>How The Algorithms Work:</vt:lpstr>
      <vt:lpstr>Random Forest:</vt:lpstr>
      <vt:lpstr>Naïve Bayes:</vt:lpstr>
      <vt:lpstr>Support Vector Machines:</vt:lpstr>
      <vt:lpstr>Model Accuracy Comparison</vt:lpstr>
      <vt:lpstr>Thank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Mail Prediction</dc:title>
  <dc:creator>Aman Gawade</dc:creator>
  <cp:lastModifiedBy>Aman Gawade</cp:lastModifiedBy>
  <cp:revision>5</cp:revision>
  <dcterms:created xsi:type="dcterms:W3CDTF">2023-11-09T10:24:55Z</dcterms:created>
  <dcterms:modified xsi:type="dcterms:W3CDTF">2023-11-09T12:25:07Z</dcterms:modified>
</cp:coreProperties>
</file>