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CF361B-EBB2-44F2-B732-BFB4867F481E}">
  <a:tblStyle styleId="{A7CF361B-EBB2-44F2-B732-BFB4867F481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96c80f54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96c80f54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96d9a8c25_1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896d9a8c25_15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96d9a8d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96d9a8d42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96c80f54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96c80f54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96c80f54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96c80f54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96c80f54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96c80f54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96c80f54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96c80f54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84c27c4bb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884c27c4bb_3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84c27c4bb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884c27c4bb_3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4c27c4bb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884c27c4bb_3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84c27c4bb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884c27c4bb_3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96d9a8c25_1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896d9a8c25_10_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84c27c4bb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84c27c4bb_3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84c27c4bb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884c27c4bb_3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84c27c4bb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884c27c4bb_3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84c27c4bb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884c27c4bb_3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84c27c4bb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884c27c4bb_3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84c27c4bb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884c27c4bb_3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84c27c4bb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884c27c4bb_3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87043e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87043e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96c80f54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96c80f54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96c80f54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96c80f54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96c80f54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96c80f54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96d9a8c25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896d9a8c25_10_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96d9a8c25_1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896d9a8c25_10_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96d9a8c25_1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896d9a8c25_10_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6c80f54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6c80f54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3727799" y="346424"/>
            <a:ext cx="1688400" cy="522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100"/>
              <a:buNone/>
              <a:defRPr b="0" i="0" sz="3300">
                <a:solidFill>
                  <a:schemeClr val="dk1"/>
                </a:solidFill>
                <a:latin typeface="Arial"/>
                <a:ea typeface="Arial"/>
                <a:cs typeface="Arial"/>
                <a:sym typeface="Aria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2" name="Google Shape;52;p13"/>
          <p:cNvSpPr txBox="1"/>
          <p:nvPr>
            <p:ph idx="1" type="body"/>
          </p:nvPr>
        </p:nvSpPr>
        <p:spPr>
          <a:xfrm>
            <a:off x="738188" y="1168870"/>
            <a:ext cx="7667700" cy="3264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100"/>
              <a:buNone/>
              <a:defRPr b="0" i="0" sz="2400">
                <a:solidFill>
                  <a:schemeClr val="dk1"/>
                </a:solidFill>
                <a:latin typeface="Arial"/>
                <a:ea typeface="Arial"/>
                <a:cs typeface="Arial"/>
                <a:sym typeface="Arial"/>
              </a:defRPr>
            </a:lvl1pPr>
            <a:lvl2pPr indent="-228600" lvl="1" marL="914400" rtl="0" algn="l">
              <a:spcBef>
                <a:spcPts val="1600"/>
              </a:spcBef>
              <a:spcAft>
                <a:spcPts val="0"/>
              </a:spcAft>
              <a:buSzPts val="1100"/>
              <a:buNone/>
              <a:defRPr sz="1100"/>
            </a:lvl2pPr>
            <a:lvl3pPr indent="-228600" lvl="2" marL="1371600" rtl="0" algn="l">
              <a:spcBef>
                <a:spcPts val="1600"/>
              </a:spcBef>
              <a:spcAft>
                <a:spcPts val="0"/>
              </a:spcAft>
              <a:buSzPts val="1100"/>
              <a:buNone/>
              <a:defRPr sz="1100"/>
            </a:lvl3pPr>
            <a:lvl4pPr indent="-228600" lvl="3" marL="1828800" rtl="0" algn="l">
              <a:spcBef>
                <a:spcPts val="1600"/>
              </a:spcBef>
              <a:spcAft>
                <a:spcPts val="0"/>
              </a:spcAft>
              <a:buSzPts val="1100"/>
              <a:buNone/>
              <a:defRPr sz="1100"/>
            </a:lvl4pPr>
            <a:lvl5pPr indent="-228600" lvl="4" marL="2286000" rtl="0" algn="l">
              <a:spcBef>
                <a:spcPts val="1600"/>
              </a:spcBef>
              <a:spcAft>
                <a:spcPts val="0"/>
              </a:spcAft>
              <a:buSzPts val="1100"/>
              <a:buNone/>
              <a:defRPr sz="1100"/>
            </a:lvl5pPr>
            <a:lvl6pPr indent="-228600" lvl="5" marL="2743200" rtl="0" algn="l">
              <a:spcBef>
                <a:spcPts val="1600"/>
              </a:spcBef>
              <a:spcAft>
                <a:spcPts val="0"/>
              </a:spcAft>
              <a:buSzPts val="1100"/>
              <a:buNone/>
              <a:defRPr sz="1100"/>
            </a:lvl6pPr>
            <a:lvl7pPr indent="-228600" lvl="6" marL="3200400" rtl="0" algn="l">
              <a:spcBef>
                <a:spcPts val="1600"/>
              </a:spcBef>
              <a:spcAft>
                <a:spcPts val="0"/>
              </a:spcAft>
              <a:buSzPts val="1100"/>
              <a:buNone/>
              <a:defRPr sz="1100"/>
            </a:lvl7pPr>
            <a:lvl8pPr indent="-228600" lvl="7" marL="3657600" rtl="0" algn="l">
              <a:spcBef>
                <a:spcPts val="1600"/>
              </a:spcBef>
              <a:spcAft>
                <a:spcPts val="0"/>
              </a:spcAft>
              <a:buSzPts val="1100"/>
              <a:buNone/>
              <a:defRPr sz="1100"/>
            </a:lvl8pPr>
            <a:lvl9pPr indent="-228600" lvl="8" marL="4114800" rtl="0" algn="l">
              <a:spcBef>
                <a:spcPts val="1600"/>
              </a:spcBef>
              <a:spcAft>
                <a:spcPts val="1600"/>
              </a:spcAft>
              <a:buSzPts val="1100"/>
              <a:buNone/>
              <a:defRPr sz="1100"/>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sz="1100">
                <a:solidFill>
                  <a:srgbClr val="888888"/>
                </a:solidFill>
              </a:defRPr>
            </a:lvl1pPr>
            <a:lvl2pPr indent="0" lvl="1" marL="0" rtl="0" algn="r">
              <a:spcBef>
                <a:spcPts val="0"/>
              </a:spcBef>
              <a:buNone/>
              <a:defRPr sz="1100">
                <a:solidFill>
                  <a:srgbClr val="888888"/>
                </a:solidFill>
              </a:defRPr>
            </a:lvl2pPr>
            <a:lvl3pPr indent="0" lvl="2" marL="0" rtl="0" algn="r">
              <a:spcBef>
                <a:spcPts val="0"/>
              </a:spcBef>
              <a:buNone/>
              <a:defRPr sz="1100">
                <a:solidFill>
                  <a:srgbClr val="888888"/>
                </a:solidFill>
              </a:defRPr>
            </a:lvl3pPr>
            <a:lvl4pPr indent="0" lvl="3" marL="0" rtl="0" algn="r">
              <a:spcBef>
                <a:spcPts val="0"/>
              </a:spcBef>
              <a:buNone/>
              <a:defRPr sz="1100">
                <a:solidFill>
                  <a:srgbClr val="888888"/>
                </a:solidFill>
              </a:defRPr>
            </a:lvl4pPr>
            <a:lvl5pPr indent="0" lvl="4" marL="0" rtl="0" algn="r">
              <a:spcBef>
                <a:spcPts val="0"/>
              </a:spcBef>
              <a:buNone/>
              <a:defRPr sz="1100">
                <a:solidFill>
                  <a:srgbClr val="888888"/>
                </a:solidFill>
              </a:defRPr>
            </a:lvl5pPr>
            <a:lvl6pPr indent="0" lvl="5" marL="0" rtl="0" algn="r">
              <a:spcBef>
                <a:spcPts val="0"/>
              </a:spcBef>
              <a:buNone/>
              <a:defRPr sz="1100">
                <a:solidFill>
                  <a:srgbClr val="888888"/>
                </a:solidFill>
              </a:defRPr>
            </a:lvl6pPr>
            <a:lvl7pPr indent="0" lvl="6" marL="0" rtl="0" algn="r">
              <a:spcBef>
                <a:spcPts val="0"/>
              </a:spcBef>
              <a:buNone/>
              <a:defRPr sz="1100">
                <a:solidFill>
                  <a:srgbClr val="888888"/>
                </a:solidFill>
              </a:defRPr>
            </a:lvl7pPr>
            <a:lvl8pPr indent="0" lvl="7" marL="0" rtl="0" algn="r">
              <a:spcBef>
                <a:spcPts val="0"/>
              </a:spcBef>
              <a:buNone/>
              <a:defRPr sz="1100">
                <a:solidFill>
                  <a:srgbClr val="888888"/>
                </a:solidFill>
              </a:defRPr>
            </a:lvl8pPr>
            <a:lvl9pPr indent="0" lvl="8" marL="0" rtl="0" algn="r">
              <a:spcBef>
                <a:spcPts val="0"/>
              </a:spcBef>
              <a:buNone/>
              <a:defRPr sz="1100">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obj">
  <p:cSld name="OBJECT">
    <p:spTree>
      <p:nvGrpSpPr>
        <p:cNvPr id="56" name="Shape 56"/>
        <p:cNvGrpSpPr/>
        <p:nvPr/>
      </p:nvGrpSpPr>
      <p:grpSpPr>
        <a:xfrm>
          <a:off x="0" y="0"/>
          <a:ext cx="0" cy="0"/>
          <a:chOff x="0" y="0"/>
          <a:chExt cx="0" cy="0"/>
        </a:xfrm>
      </p:grpSpPr>
      <p:sp>
        <p:nvSpPr>
          <p:cNvPr id="57" name="Google Shape;57;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4"/>
          <p:cNvSpPr txBox="1"/>
          <p:nvPr>
            <p:ph idx="12" type="sldNum"/>
          </p:nvPr>
        </p:nvSpPr>
        <p:spPr>
          <a:xfrm>
            <a:off x="8309609" y="4894295"/>
            <a:ext cx="221100" cy="147300"/>
          </a:xfrm>
          <a:prstGeom prst="rect">
            <a:avLst/>
          </a:prstGeom>
          <a:noFill/>
          <a:ln>
            <a:noFill/>
          </a:ln>
        </p:spPr>
        <p:txBody>
          <a:bodyPr anchorCtr="0" anchor="t" bIns="0" lIns="0" spcFirstLastPara="1" rIns="0" wrap="square" tIns="0">
            <a:noAutofit/>
          </a:bodyPr>
          <a:lstStyle>
            <a:lvl1pPr indent="0" lvl="0" marL="25400" marR="0" rtl="0" algn="l">
              <a:lnSpc>
                <a:spcPct val="118750"/>
              </a:lnSpc>
              <a:spcBef>
                <a:spcPts val="0"/>
              </a:spcBef>
              <a:buNone/>
              <a:defRPr b="0" i="0" sz="1200">
                <a:solidFill>
                  <a:schemeClr val="dk1"/>
                </a:solidFill>
                <a:latin typeface="Arial"/>
                <a:ea typeface="Arial"/>
                <a:cs typeface="Arial"/>
                <a:sym typeface="Arial"/>
              </a:defRPr>
            </a:lvl1pPr>
            <a:lvl2pPr indent="0" lvl="1" marL="25400" marR="0" rtl="0" algn="l">
              <a:lnSpc>
                <a:spcPct val="118750"/>
              </a:lnSpc>
              <a:spcBef>
                <a:spcPts val="0"/>
              </a:spcBef>
              <a:buNone/>
              <a:defRPr b="0" i="0" sz="1200">
                <a:solidFill>
                  <a:schemeClr val="dk1"/>
                </a:solidFill>
                <a:latin typeface="Arial"/>
                <a:ea typeface="Arial"/>
                <a:cs typeface="Arial"/>
                <a:sym typeface="Arial"/>
              </a:defRPr>
            </a:lvl2pPr>
            <a:lvl3pPr indent="0" lvl="2" marL="25400" marR="0" rtl="0" algn="l">
              <a:lnSpc>
                <a:spcPct val="118750"/>
              </a:lnSpc>
              <a:spcBef>
                <a:spcPts val="0"/>
              </a:spcBef>
              <a:buNone/>
              <a:defRPr b="0" i="0" sz="1200">
                <a:solidFill>
                  <a:schemeClr val="dk1"/>
                </a:solidFill>
                <a:latin typeface="Arial"/>
                <a:ea typeface="Arial"/>
                <a:cs typeface="Arial"/>
                <a:sym typeface="Arial"/>
              </a:defRPr>
            </a:lvl3pPr>
            <a:lvl4pPr indent="0" lvl="3" marL="25400" marR="0" rtl="0" algn="l">
              <a:lnSpc>
                <a:spcPct val="118750"/>
              </a:lnSpc>
              <a:spcBef>
                <a:spcPts val="0"/>
              </a:spcBef>
              <a:buNone/>
              <a:defRPr b="0" i="0" sz="1200">
                <a:solidFill>
                  <a:schemeClr val="dk1"/>
                </a:solidFill>
                <a:latin typeface="Arial"/>
                <a:ea typeface="Arial"/>
                <a:cs typeface="Arial"/>
                <a:sym typeface="Arial"/>
              </a:defRPr>
            </a:lvl4pPr>
            <a:lvl5pPr indent="0" lvl="4" marL="25400" marR="0" rtl="0" algn="l">
              <a:lnSpc>
                <a:spcPct val="118750"/>
              </a:lnSpc>
              <a:spcBef>
                <a:spcPts val="0"/>
              </a:spcBef>
              <a:buNone/>
              <a:defRPr b="0" i="0" sz="1200">
                <a:solidFill>
                  <a:schemeClr val="dk1"/>
                </a:solidFill>
                <a:latin typeface="Arial"/>
                <a:ea typeface="Arial"/>
                <a:cs typeface="Arial"/>
                <a:sym typeface="Arial"/>
              </a:defRPr>
            </a:lvl5pPr>
            <a:lvl6pPr indent="0" lvl="5" marL="25400" marR="0" rtl="0" algn="l">
              <a:lnSpc>
                <a:spcPct val="118750"/>
              </a:lnSpc>
              <a:spcBef>
                <a:spcPts val="0"/>
              </a:spcBef>
              <a:buNone/>
              <a:defRPr b="0" i="0" sz="1200">
                <a:solidFill>
                  <a:schemeClr val="dk1"/>
                </a:solidFill>
                <a:latin typeface="Arial"/>
                <a:ea typeface="Arial"/>
                <a:cs typeface="Arial"/>
                <a:sym typeface="Arial"/>
              </a:defRPr>
            </a:lvl6pPr>
            <a:lvl7pPr indent="0" lvl="6" marL="25400" marR="0" rtl="0" algn="l">
              <a:lnSpc>
                <a:spcPct val="118750"/>
              </a:lnSpc>
              <a:spcBef>
                <a:spcPts val="0"/>
              </a:spcBef>
              <a:buNone/>
              <a:defRPr b="0" i="0" sz="1200">
                <a:solidFill>
                  <a:schemeClr val="dk1"/>
                </a:solidFill>
                <a:latin typeface="Arial"/>
                <a:ea typeface="Arial"/>
                <a:cs typeface="Arial"/>
                <a:sym typeface="Arial"/>
              </a:defRPr>
            </a:lvl7pPr>
            <a:lvl8pPr indent="0" lvl="7" marL="25400" marR="0" rtl="0" algn="l">
              <a:lnSpc>
                <a:spcPct val="118750"/>
              </a:lnSpc>
              <a:spcBef>
                <a:spcPts val="0"/>
              </a:spcBef>
              <a:buNone/>
              <a:defRPr b="0" i="0" sz="1200">
                <a:solidFill>
                  <a:schemeClr val="dk1"/>
                </a:solidFill>
                <a:latin typeface="Arial"/>
                <a:ea typeface="Arial"/>
                <a:cs typeface="Arial"/>
                <a:sym typeface="Arial"/>
              </a:defRPr>
            </a:lvl8pPr>
            <a:lvl9pPr indent="0" lvl="8" marL="25400" marR="0" rtl="0" algn="l">
              <a:lnSpc>
                <a:spcPct val="118750"/>
              </a:lnSpc>
              <a:spcBef>
                <a:spcPts val="0"/>
              </a:spcBef>
              <a:buNone/>
              <a:defRPr b="0" i="0" sz="12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www.geeksforgeeks.org/c-program-for-tower-of-hano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495750"/>
            <a:ext cx="8520600" cy="8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5300">
                <a:latin typeface="Calibri"/>
                <a:ea typeface="Calibri"/>
                <a:cs typeface="Calibri"/>
                <a:sym typeface="Calibri"/>
              </a:rPr>
              <a:t>I</a:t>
            </a:r>
            <a:r>
              <a:rPr b="1" i="1" lang="en-GB">
                <a:latin typeface="Calibri"/>
                <a:ea typeface="Calibri"/>
                <a:cs typeface="Calibri"/>
                <a:sym typeface="Calibri"/>
              </a:rPr>
              <a:t>NTERNITY FOUNDATION</a:t>
            </a:r>
            <a:endParaRPr/>
          </a:p>
        </p:txBody>
      </p:sp>
      <p:sp>
        <p:nvSpPr>
          <p:cNvPr id="65" name="Google Shape;65;p15"/>
          <p:cNvSpPr txBox="1"/>
          <p:nvPr>
            <p:ph idx="1" type="subTitle"/>
          </p:nvPr>
        </p:nvSpPr>
        <p:spPr>
          <a:xfrm>
            <a:off x="311700" y="1747550"/>
            <a:ext cx="8520600" cy="31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000">
                <a:solidFill>
                  <a:schemeClr val="dk1"/>
                </a:solidFill>
                <a:latin typeface="Calibri"/>
                <a:ea typeface="Calibri"/>
                <a:cs typeface="Calibri"/>
                <a:sym typeface="Calibri"/>
              </a:rPr>
              <a:t>PRESENTATION ON RECURSION AND GREEDY ALGORITHM</a:t>
            </a:r>
            <a:endParaRPr sz="4000">
              <a:solidFill>
                <a:schemeClr val="dk1"/>
              </a:solidFill>
              <a:latin typeface="Calibri"/>
              <a:ea typeface="Calibri"/>
              <a:cs typeface="Calibri"/>
              <a:sym typeface="Calibri"/>
            </a:endParaRPr>
          </a:p>
          <a:p>
            <a:pPr indent="0" lvl="0" marL="0" rtl="0" algn="ctr">
              <a:spcBef>
                <a:spcPts val="0"/>
              </a:spcBef>
              <a:spcAft>
                <a:spcPts val="0"/>
              </a:spcAft>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None/>
            </a:pPr>
            <a:r>
              <a:rPr b="1" lang="en-GB" sz="2500">
                <a:solidFill>
                  <a:schemeClr val="dk1"/>
                </a:solidFill>
                <a:latin typeface="Calibri"/>
                <a:ea typeface="Calibri"/>
                <a:cs typeface="Calibri"/>
                <a:sym typeface="Calibri"/>
              </a:rPr>
              <a:t>Presented By</a:t>
            </a:r>
            <a:r>
              <a:rPr lang="en-GB"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0" lvl="0" marL="0" rtl="0" algn="l">
              <a:spcBef>
                <a:spcPts val="0"/>
              </a:spcBef>
              <a:spcAft>
                <a:spcPts val="0"/>
              </a:spcAft>
              <a:buNone/>
            </a:pPr>
            <a:r>
              <a:rPr lang="en-GB" sz="2500">
                <a:solidFill>
                  <a:schemeClr val="dk1"/>
                </a:solidFill>
                <a:latin typeface="Calibri"/>
                <a:ea typeface="Calibri"/>
                <a:cs typeface="Calibri"/>
                <a:sym typeface="Calibri"/>
              </a:rPr>
              <a:t>Lipika Chugh</a:t>
            </a:r>
            <a:endParaRPr sz="2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2500">
                <a:solidFill>
                  <a:schemeClr val="dk1"/>
                </a:solidFill>
                <a:latin typeface="Calibri"/>
                <a:ea typeface="Calibri"/>
                <a:cs typeface="Calibri"/>
                <a:sym typeface="Calibri"/>
              </a:rPr>
              <a:t>Aman Goyal</a:t>
            </a:r>
            <a:endParaRPr sz="2500">
              <a:solidFill>
                <a:schemeClr val="dk1"/>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1106169" y="373380"/>
            <a:ext cx="6922770" cy="52197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GB"/>
              <a:t>How recursion is handled</a:t>
            </a:r>
            <a:endParaRPr/>
          </a:p>
        </p:txBody>
      </p:sp>
      <p:sp>
        <p:nvSpPr>
          <p:cNvPr id="117" name="Google Shape;117;p24"/>
          <p:cNvSpPr txBox="1"/>
          <p:nvPr/>
        </p:nvSpPr>
        <p:spPr>
          <a:xfrm>
            <a:off x="535950" y="1224928"/>
            <a:ext cx="7787700" cy="3769800"/>
          </a:xfrm>
          <a:prstGeom prst="rect">
            <a:avLst/>
          </a:prstGeom>
          <a:noFill/>
          <a:ln>
            <a:noFill/>
          </a:ln>
        </p:spPr>
        <p:txBody>
          <a:bodyPr anchorCtr="0" anchor="t" bIns="0" lIns="0" spcFirstLastPara="1" rIns="0" wrap="square" tIns="12700">
            <a:noAutofit/>
          </a:bodyPr>
          <a:lstStyle/>
          <a:p>
            <a:pPr indent="-342900" lvl="0" marL="355600" marR="5080" rtl="0" algn="l">
              <a:lnSpc>
                <a:spcPct val="100000"/>
              </a:lnSpc>
              <a:spcBef>
                <a:spcPts val="0"/>
              </a:spcBef>
              <a:spcAft>
                <a:spcPts val="0"/>
              </a:spcAft>
              <a:buSzPts val="3200"/>
              <a:buFont typeface="Arial"/>
              <a:buChar char="•"/>
            </a:pPr>
            <a:r>
              <a:rPr lang="en-GB" sz="3200">
                <a:latin typeface="Arial"/>
                <a:ea typeface="Arial"/>
                <a:cs typeface="Arial"/>
                <a:sym typeface="Arial"/>
              </a:rPr>
              <a:t>Every time a function is called, the  function values, local variables,  parameters and re</a:t>
            </a:r>
            <a:r>
              <a:rPr lang="en-GB" sz="3200">
                <a:latin typeface="Arial"/>
                <a:ea typeface="Arial"/>
                <a:cs typeface="Arial"/>
                <a:sym typeface="Arial"/>
              </a:rPr>
              <a:t>turn addresses are  pushed onto th</a:t>
            </a:r>
            <a:r>
              <a:rPr lang="en-GB" sz="3200">
                <a:latin typeface="Arial"/>
                <a:ea typeface="Arial"/>
                <a:cs typeface="Arial"/>
                <a:sym typeface="Arial"/>
              </a:rPr>
              <a:t>e stack.</a:t>
            </a:r>
            <a:endParaRPr sz="3200">
              <a:latin typeface="Arial"/>
              <a:ea typeface="Arial"/>
              <a:cs typeface="Arial"/>
              <a:sym typeface="Arial"/>
            </a:endParaRPr>
          </a:p>
          <a:p>
            <a:pPr indent="-431800" lvl="0" marL="457200" marR="0" rtl="0" algn="l">
              <a:lnSpc>
                <a:spcPct val="100000"/>
              </a:lnSpc>
              <a:spcBef>
                <a:spcPts val="0"/>
              </a:spcBef>
              <a:spcAft>
                <a:spcPts val="0"/>
              </a:spcAft>
              <a:buSzPts val="3200"/>
              <a:buFont typeface="Arial"/>
              <a:buChar char="•"/>
            </a:pPr>
            <a:r>
              <a:rPr lang="en-GB" sz="3200">
                <a:latin typeface="Arial"/>
                <a:ea typeface="Arial"/>
                <a:cs typeface="Arial"/>
                <a:sym typeface="Arial"/>
              </a:rPr>
              <a:t>Over and Over again</a:t>
            </a:r>
            <a:endParaRPr sz="3200">
              <a:latin typeface="Arial"/>
              <a:ea typeface="Arial"/>
              <a:cs typeface="Arial"/>
              <a:sym typeface="Arial"/>
            </a:endParaRPr>
          </a:p>
          <a:p>
            <a:pPr indent="-342900" lvl="0" marL="355600" marR="0" rtl="0" algn="l">
              <a:lnSpc>
                <a:spcPct val="100000"/>
              </a:lnSpc>
              <a:spcBef>
                <a:spcPts val="800"/>
              </a:spcBef>
              <a:spcAft>
                <a:spcPts val="0"/>
              </a:spcAft>
              <a:buSzPts val="3200"/>
              <a:buFont typeface="Arial"/>
              <a:buChar char="•"/>
            </a:pPr>
            <a:r>
              <a:rPr lang="en-GB" sz="3200">
                <a:latin typeface="Arial"/>
                <a:ea typeface="Arial"/>
                <a:cs typeface="Arial"/>
                <a:sym typeface="Arial"/>
              </a:rPr>
              <a:t>You might run out!</a:t>
            </a:r>
            <a:endParaRPr sz="3200">
              <a:latin typeface="Arial"/>
              <a:ea typeface="Arial"/>
              <a:cs typeface="Arial"/>
              <a:sym typeface="Arial"/>
            </a:endParaRPr>
          </a:p>
        </p:txBody>
      </p:sp>
      <p:grpSp>
        <p:nvGrpSpPr>
          <p:cNvPr id="118" name="Google Shape;118;p24"/>
          <p:cNvGrpSpPr/>
          <p:nvPr/>
        </p:nvGrpSpPr>
        <p:grpSpPr>
          <a:xfrm>
            <a:off x="5715000" y="3161348"/>
            <a:ext cx="2500630" cy="1018222"/>
            <a:chOff x="5715000" y="4215130"/>
            <a:chExt cx="2500630" cy="1357630"/>
          </a:xfrm>
        </p:grpSpPr>
        <p:sp>
          <p:nvSpPr>
            <p:cNvPr id="119" name="Google Shape;119;p24"/>
            <p:cNvSpPr/>
            <p:nvPr/>
          </p:nvSpPr>
          <p:spPr>
            <a:xfrm>
              <a:off x="5715000" y="5214620"/>
              <a:ext cx="2499360" cy="356870"/>
            </a:xfrm>
            <a:custGeom>
              <a:rect b="b" l="l" r="r" t="t"/>
              <a:pathLst>
                <a:path extrusionOk="0" h="356870"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251"/>
                  </a:lnTo>
                  <a:lnTo>
                    <a:pt x="34408" y="222387"/>
                  </a:lnTo>
                  <a:lnTo>
                    <a:pt x="76053" y="242482"/>
                  </a:lnTo>
                  <a:lnTo>
                    <a:pt x="132778" y="261369"/>
                  </a:lnTo>
                  <a:lnTo>
                    <a:pt x="203672" y="278925"/>
                  </a:lnTo>
                  <a:lnTo>
                    <a:pt x="244148" y="287164"/>
                  </a:lnTo>
                  <a:lnTo>
                    <a:pt x="287824" y="295025"/>
                  </a:lnTo>
                  <a:lnTo>
                    <a:pt x="334588" y="302490"/>
                  </a:lnTo>
                  <a:lnTo>
                    <a:pt x="384325" y="309545"/>
                  </a:lnTo>
                  <a:lnTo>
                    <a:pt x="436921" y="316174"/>
                  </a:lnTo>
                  <a:lnTo>
                    <a:pt x="492263" y="322361"/>
                  </a:lnTo>
                  <a:lnTo>
                    <a:pt x="550237" y="328092"/>
                  </a:lnTo>
                  <a:lnTo>
                    <a:pt x="610728" y="333351"/>
                  </a:lnTo>
                  <a:lnTo>
                    <a:pt x="673624" y="338122"/>
                  </a:lnTo>
                  <a:lnTo>
                    <a:pt x="738810" y="342389"/>
                  </a:lnTo>
                  <a:lnTo>
                    <a:pt x="806173" y="346138"/>
                  </a:lnTo>
                  <a:lnTo>
                    <a:pt x="875598" y="349353"/>
                  </a:lnTo>
                  <a:lnTo>
                    <a:pt x="946972" y="352017"/>
                  </a:lnTo>
                  <a:lnTo>
                    <a:pt x="1020181" y="354117"/>
                  </a:lnTo>
                  <a:lnTo>
                    <a:pt x="1095111" y="355636"/>
                  </a:lnTo>
                  <a:lnTo>
                    <a:pt x="1171648" y="356559"/>
                  </a:lnTo>
                  <a:lnTo>
                    <a:pt x="1249679" y="356869"/>
                  </a:lnTo>
                  <a:lnTo>
                    <a:pt x="1327711" y="356559"/>
                  </a:lnTo>
                  <a:lnTo>
                    <a:pt x="1404248" y="355636"/>
                  </a:lnTo>
                  <a:lnTo>
                    <a:pt x="1479178" y="354117"/>
                  </a:lnTo>
                  <a:lnTo>
                    <a:pt x="1552387" y="352017"/>
                  </a:lnTo>
                  <a:lnTo>
                    <a:pt x="1623761" y="349353"/>
                  </a:lnTo>
                  <a:lnTo>
                    <a:pt x="1693186" y="346138"/>
                  </a:lnTo>
                  <a:lnTo>
                    <a:pt x="1760549" y="342389"/>
                  </a:lnTo>
                  <a:lnTo>
                    <a:pt x="1825735" y="338122"/>
                  </a:lnTo>
                  <a:lnTo>
                    <a:pt x="1888631" y="333351"/>
                  </a:lnTo>
                  <a:lnTo>
                    <a:pt x="1949122" y="328092"/>
                  </a:lnTo>
                  <a:lnTo>
                    <a:pt x="2007096" y="322361"/>
                  </a:lnTo>
                  <a:lnTo>
                    <a:pt x="2062438" y="316174"/>
                  </a:lnTo>
                  <a:lnTo>
                    <a:pt x="2115034" y="309545"/>
                  </a:lnTo>
                  <a:lnTo>
                    <a:pt x="2164771" y="302490"/>
                  </a:lnTo>
                  <a:lnTo>
                    <a:pt x="2211535" y="295025"/>
                  </a:lnTo>
                  <a:lnTo>
                    <a:pt x="2255211" y="287164"/>
                  </a:lnTo>
                  <a:lnTo>
                    <a:pt x="2295687" y="278925"/>
                  </a:lnTo>
                  <a:lnTo>
                    <a:pt x="2332848" y="270321"/>
                  </a:lnTo>
                  <a:lnTo>
                    <a:pt x="2396772" y="252085"/>
                  </a:lnTo>
                  <a:lnTo>
                    <a:pt x="2446070" y="232578"/>
                  </a:lnTo>
                  <a:lnTo>
                    <a:pt x="2479834" y="211926"/>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24"/>
            <p:cNvSpPr/>
            <p:nvPr/>
          </p:nvSpPr>
          <p:spPr>
            <a:xfrm>
              <a:off x="5715000" y="521462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251"/>
                  </a:lnTo>
                  <a:lnTo>
                    <a:pt x="2464951" y="222387"/>
                  </a:lnTo>
                  <a:lnTo>
                    <a:pt x="2423306" y="242482"/>
                  </a:lnTo>
                  <a:lnTo>
                    <a:pt x="2366581" y="261369"/>
                  </a:lnTo>
                  <a:lnTo>
                    <a:pt x="2295687" y="278925"/>
                  </a:lnTo>
                  <a:lnTo>
                    <a:pt x="2255211" y="287164"/>
                  </a:lnTo>
                  <a:lnTo>
                    <a:pt x="2211535" y="295025"/>
                  </a:lnTo>
                  <a:lnTo>
                    <a:pt x="2164771" y="302490"/>
                  </a:lnTo>
                  <a:lnTo>
                    <a:pt x="2115034" y="309545"/>
                  </a:lnTo>
                  <a:lnTo>
                    <a:pt x="2062438" y="316174"/>
                  </a:lnTo>
                  <a:lnTo>
                    <a:pt x="2007096" y="322361"/>
                  </a:lnTo>
                  <a:lnTo>
                    <a:pt x="1949122" y="328092"/>
                  </a:lnTo>
                  <a:lnTo>
                    <a:pt x="1888631" y="333351"/>
                  </a:lnTo>
                  <a:lnTo>
                    <a:pt x="1825735" y="338122"/>
                  </a:lnTo>
                  <a:lnTo>
                    <a:pt x="1760549" y="342389"/>
                  </a:lnTo>
                  <a:lnTo>
                    <a:pt x="1693186" y="346138"/>
                  </a:lnTo>
                  <a:lnTo>
                    <a:pt x="1623761" y="349353"/>
                  </a:lnTo>
                  <a:lnTo>
                    <a:pt x="1552387" y="352017"/>
                  </a:lnTo>
                  <a:lnTo>
                    <a:pt x="1479178" y="354117"/>
                  </a:lnTo>
                  <a:lnTo>
                    <a:pt x="1404248" y="355636"/>
                  </a:lnTo>
                  <a:lnTo>
                    <a:pt x="1327711" y="356559"/>
                  </a:lnTo>
                  <a:lnTo>
                    <a:pt x="1249679" y="356869"/>
                  </a:lnTo>
                  <a:lnTo>
                    <a:pt x="1171648" y="356559"/>
                  </a:lnTo>
                  <a:lnTo>
                    <a:pt x="1095111" y="355636"/>
                  </a:lnTo>
                  <a:lnTo>
                    <a:pt x="1020181" y="354117"/>
                  </a:lnTo>
                  <a:lnTo>
                    <a:pt x="946972" y="352017"/>
                  </a:lnTo>
                  <a:lnTo>
                    <a:pt x="875598" y="349353"/>
                  </a:lnTo>
                  <a:lnTo>
                    <a:pt x="806173" y="346138"/>
                  </a:lnTo>
                  <a:lnTo>
                    <a:pt x="738810" y="342389"/>
                  </a:lnTo>
                  <a:lnTo>
                    <a:pt x="673624" y="338122"/>
                  </a:lnTo>
                  <a:lnTo>
                    <a:pt x="610728" y="333351"/>
                  </a:lnTo>
                  <a:lnTo>
                    <a:pt x="550237" y="328092"/>
                  </a:lnTo>
                  <a:lnTo>
                    <a:pt x="492263" y="322361"/>
                  </a:lnTo>
                  <a:lnTo>
                    <a:pt x="436921" y="316174"/>
                  </a:lnTo>
                  <a:lnTo>
                    <a:pt x="384325" y="309545"/>
                  </a:lnTo>
                  <a:lnTo>
                    <a:pt x="334588" y="302490"/>
                  </a:lnTo>
                  <a:lnTo>
                    <a:pt x="287824" y="295025"/>
                  </a:lnTo>
                  <a:lnTo>
                    <a:pt x="244148" y="287164"/>
                  </a:lnTo>
                  <a:lnTo>
                    <a:pt x="203672" y="278925"/>
                  </a:lnTo>
                  <a:lnTo>
                    <a:pt x="166511" y="270321"/>
                  </a:lnTo>
                  <a:lnTo>
                    <a:pt x="102587" y="252085"/>
                  </a:lnTo>
                  <a:lnTo>
                    <a:pt x="53289" y="232578"/>
                  </a:lnTo>
                  <a:lnTo>
                    <a:pt x="19525" y="211926"/>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24"/>
            <p:cNvSpPr/>
            <p:nvPr/>
          </p:nvSpPr>
          <p:spPr>
            <a:xfrm>
              <a:off x="5715000" y="507238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800"/>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70"/>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800"/>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24"/>
            <p:cNvSpPr/>
            <p:nvPr/>
          </p:nvSpPr>
          <p:spPr>
            <a:xfrm>
              <a:off x="5715000" y="5072380"/>
              <a:ext cx="2500630" cy="356870"/>
            </a:xfrm>
            <a:custGeom>
              <a:rect b="b" l="l" r="r" t="t"/>
              <a:pathLst>
                <a:path extrusionOk="0" h="356870"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800"/>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70"/>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800"/>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6870" w="2500629">
                  <a:moveTo>
                    <a:pt x="0" y="0"/>
                  </a:moveTo>
                  <a:lnTo>
                    <a:pt x="0" y="0"/>
                  </a:lnTo>
                </a:path>
                <a:path extrusionOk="0" h="356870" w="2500629">
                  <a:moveTo>
                    <a:pt x="2500629" y="356870"/>
                  </a:moveTo>
                  <a:lnTo>
                    <a:pt x="2500629" y="356870"/>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24"/>
            <p:cNvSpPr/>
            <p:nvPr/>
          </p:nvSpPr>
          <p:spPr>
            <a:xfrm>
              <a:off x="5715000" y="4928870"/>
              <a:ext cx="2499360" cy="356870"/>
            </a:xfrm>
            <a:custGeom>
              <a:rect b="b" l="l" r="r" t="t"/>
              <a:pathLst>
                <a:path extrusionOk="0" h="356870"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120"/>
                  </a:lnTo>
                  <a:lnTo>
                    <a:pt x="34408" y="221978"/>
                  </a:lnTo>
                  <a:lnTo>
                    <a:pt x="76053" y="241970"/>
                  </a:lnTo>
                  <a:lnTo>
                    <a:pt x="132778" y="260810"/>
                  </a:lnTo>
                  <a:lnTo>
                    <a:pt x="203672" y="278365"/>
                  </a:lnTo>
                  <a:lnTo>
                    <a:pt x="244148" y="286619"/>
                  </a:lnTo>
                  <a:lnTo>
                    <a:pt x="287824" y="294502"/>
                  </a:lnTo>
                  <a:lnTo>
                    <a:pt x="334588" y="301997"/>
                  </a:lnTo>
                  <a:lnTo>
                    <a:pt x="384325" y="309087"/>
                  </a:lnTo>
                  <a:lnTo>
                    <a:pt x="436921" y="315756"/>
                  </a:lnTo>
                  <a:lnTo>
                    <a:pt x="492263" y="321987"/>
                  </a:lnTo>
                  <a:lnTo>
                    <a:pt x="550237" y="327763"/>
                  </a:lnTo>
                  <a:lnTo>
                    <a:pt x="610728" y="333069"/>
                  </a:lnTo>
                  <a:lnTo>
                    <a:pt x="673624" y="337886"/>
                  </a:lnTo>
                  <a:lnTo>
                    <a:pt x="738810" y="342200"/>
                  </a:lnTo>
                  <a:lnTo>
                    <a:pt x="806173" y="345992"/>
                  </a:lnTo>
                  <a:lnTo>
                    <a:pt x="875598" y="349246"/>
                  </a:lnTo>
                  <a:lnTo>
                    <a:pt x="946972" y="351946"/>
                  </a:lnTo>
                  <a:lnTo>
                    <a:pt x="1020181" y="354075"/>
                  </a:lnTo>
                  <a:lnTo>
                    <a:pt x="1095111" y="355616"/>
                  </a:lnTo>
                  <a:lnTo>
                    <a:pt x="1171648" y="356553"/>
                  </a:lnTo>
                  <a:lnTo>
                    <a:pt x="1249679" y="356869"/>
                  </a:lnTo>
                  <a:lnTo>
                    <a:pt x="1327711" y="356553"/>
                  </a:lnTo>
                  <a:lnTo>
                    <a:pt x="1404248" y="355616"/>
                  </a:lnTo>
                  <a:lnTo>
                    <a:pt x="1479178" y="354075"/>
                  </a:lnTo>
                  <a:lnTo>
                    <a:pt x="1552387" y="351946"/>
                  </a:lnTo>
                  <a:lnTo>
                    <a:pt x="1623761" y="349246"/>
                  </a:lnTo>
                  <a:lnTo>
                    <a:pt x="1693186" y="345992"/>
                  </a:lnTo>
                  <a:lnTo>
                    <a:pt x="1760549" y="342200"/>
                  </a:lnTo>
                  <a:lnTo>
                    <a:pt x="1825735" y="337886"/>
                  </a:lnTo>
                  <a:lnTo>
                    <a:pt x="1888631" y="333069"/>
                  </a:lnTo>
                  <a:lnTo>
                    <a:pt x="1949122" y="327763"/>
                  </a:lnTo>
                  <a:lnTo>
                    <a:pt x="2007096" y="321987"/>
                  </a:lnTo>
                  <a:lnTo>
                    <a:pt x="2062438" y="315756"/>
                  </a:lnTo>
                  <a:lnTo>
                    <a:pt x="2115034" y="309087"/>
                  </a:lnTo>
                  <a:lnTo>
                    <a:pt x="2164771" y="301997"/>
                  </a:lnTo>
                  <a:lnTo>
                    <a:pt x="2211535" y="294502"/>
                  </a:lnTo>
                  <a:lnTo>
                    <a:pt x="2255211" y="286619"/>
                  </a:lnTo>
                  <a:lnTo>
                    <a:pt x="2295687" y="278365"/>
                  </a:lnTo>
                  <a:lnTo>
                    <a:pt x="2332848" y="269757"/>
                  </a:lnTo>
                  <a:lnTo>
                    <a:pt x="2396772" y="251543"/>
                  </a:lnTo>
                  <a:lnTo>
                    <a:pt x="2446070" y="232110"/>
                  </a:lnTo>
                  <a:lnTo>
                    <a:pt x="2479834" y="211591"/>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24"/>
            <p:cNvSpPr/>
            <p:nvPr/>
          </p:nvSpPr>
          <p:spPr>
            <a:xfrm>
              <a:off x="5715000" y="492887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120"/>
                  </a:lnTo>
                  <a:lnTo>
                    <a:pt x="2464951" y="221978"/>
                  </a:lnTo>
                  <a:lnTo>
                    <a:pt x="2423306" y="241970"/>
                  </a:lnTo>
                  <a:lnTo>
                    <a:pt x="2366581" y="260810"/>
                  </a:lnTo>
                  <a:lnTo>
                    <a:pt x="2295687" y="278365"/>
                  </a:lnTo>
                  <a:lnTo>
                    <a:pt x="2255211" y="286619"/>
                  </a:lnTo>
                  <a:lnTo>
                    <a:pt x="2211535" y="294502"/>
                  </a:lnTo>
                  <a:lnTo>
                    <a:pt x="2164771" y="301997"/>
                  </a:lnTo>
                  <a:lnTo>
                    <a:pt x="2115034" y="309087"/>
                  </a:lnTo>
                  <a:lnTo>
                    <a:pt x="2062438" y="315756"/>
                  </a:lnTo>
                  <a:lnTo>
                    <a:pt x="2007096" y="321987"/>
                  </a:lnTo>
                  <a:lnTo>
                    <a:pt x="1949122" y="327763"/>
                  </a:lnTo>
                  <a:lnTo>
                    <a:pt x="1888631" y="333069"/>
                  </a:lnTo>
                  <a:lnTo>
                    <a:pt x="1825735" y="337886"/>
                  </a:lnTo>
                  <a:lnTo>
                    <a:pt x="1760549" y="342200"/>
                  </a:lnTo>
                  <a:lnTo>
                    <a:pt x="1693186" y="345992"/>
                  </a:lnTo>
                  <a:lnTo>
                    <a:pt x="1623761" y="349246"/>
                  </a:lnTo>
                  <a:lnTo>
                    <a:pt x="1552387" y="351946"/>
                  </a:lnTo>
                  <a:lnTo>
                    <a:pt x="1479178" y="354075"/>
                  </a:lnTo>
                  <a:lnTo>
                    <a:pt x="1404248" y="355616"/>
                  </a:lnTo>
                  <a:lnTo>
                    <a:pt x="1327711" y="356553"/>
                  </a:lnTo>
                  <a:lnTo>
                    <a:pt x="1249679" y="356869"/>
                  </a:lnTo>
                  <a:lnTo>
                    <a:pt x="1171648" y="356553"/>
                  </a:lnTo>
                  <a:lnTo>
                    <a:pt x="1095111" y="355616"/>
                  </a:lnTo>
                  <a:lnTo>
                    <a:pt x="1020181" y="354075"/>
                  </a:lnTo>
                  <a:lnTo>
                    <a:pt x="946972" y="351946"/>
                  </a:lnTo>
                  <a:lnTo>
                    <a:pt x="875598" y="349246"/>
                  </a:lnTo>
                  <a:lnTo>
                    <a:pt x="806173" y="345992"/>
                  </a:lnTo>
                  <a:lnTo>
                    <a:pt x="738810" y="342200"/>
                  </a:lnTo>
                  <a:lnTo>
                    <a:pt x="673624" y="337886"/>
                  </a:lnTo>
                  <a:lnTo>
                    <a:pt x="610728" y="333069"/>
                  </a:lnTo>
                  <a:lnTo>
                    <a:pt x="550237" y="327763"/>
                  </a:lnTo>
                  <a:lnTo>
                    <a:pt x="492263" y="321987"/>
                  </a:lnTo>
                  <a:lnTo>
                    <a:pt x="436921" y="315756"/>
                  </a:lnTo>
                  <a:lnTo>
                    <a:pt x="384325" y="309087"/>
                  </a:lnTo>
                  <a:lnTo>
                    <a:pt x="334588" y="301997"/>
                  </a:lnTo>
                  <a:lnTo>
                    <a:pt x="287824" y="294502"/>
                  </a:lnTo>
                  <a:lnTo>
                    <a:pt x="244148" y="286619"/>
                  </a:lnTo>
                  <a:lnTo>
                    <a:pt x="203672" y="278365"/>
                  </a:lnTo>
                  <a:lnTo>
                    <a:pt x="166511" y="269757"/>
                  </a:lnTo>
                  <a:lnTo>
                    <a:pt x="102587" y="251543"/>
                  </a:lnTo>
                  <a:lnTo>
                    <a:pt x="53289" y="232110"/>
                  </a:lnTo>
                  <a:lnTo>
                    <a:pt x="19525" y="211591"/>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24"/>
            <p:cNvSpPr/>
            <p:nvPr/>
          </p:nvSpPr>
          <p:spPr>
            <a:xfrm>
              <a:off x="5715000" y="4785360"/>
              <a:ext cx="2499360" cy="358140"/>
            </a:xfrm>
            <a:custGeom>
              <a:rect b="b" l="l" r="r" t="t"/>
              <a:pathLst>
                <a:path extrusionOk="0" h="358139"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256"/>
                  </a:lnTo>
                  <a:lnTo>
                    <a:pt x="34408" y="222463"/>
                  </a:lnTo>
                  <a:lnTo>
                    <a:pt x="76053" y="242643"/>
                  </a:lnTo>
                  <a:lnTo>
                    <a:pt x="132778" y="261638"/>
                  </a:lnTo>
                  <a:lnTo>
                    <a:pt x="203672" y="279318"/>
                  </a:lnTo>
                  <a:lnTo>
                    <a:pt x="244148" y="287625"/>
                  </a:lnTo>
                  <a:lnTo>
                    <a:pt x="287824" y="295554"/>
                  </a:lnTo>
                  <a:lnTo>
                    <a:pt x="334588" y="303090"/>
                  </a:lnTo>
                  <a:lnTo>
                    <a:pt x="384325" y="310215"/>
                  </a:lnTo>
                  <a:lnTo>
                    <a:pt x="436921" y="316914"/>
                  </a:lnTo>
                  <a:lnTo>
                    <a:pt x="492263" y="323171"/>
                  </a:lnTo>
                  <a:lnTo>
                    <a:pt x="550237" y="328969"/>
                  </a:lnTo>
                  <a:lnTo>
                    <a:pt x="610728" y="334292"/>
                  </a:lnTo>
                  <a:lnTo>
                    <a:pt x="673624" y="339123"/>
                  </a:lnTo>
                  <a:lnTo>
                    <a:pt x="738810" y="343447"/>
                  </a:lnTo>
                  <a:lnTo>
                    <a:pt x="806173" y="347248"/>
                  </a:lnTo>
                  <a:lnTo>
                    <a:pt x="875598" y="350508"/>
                  </a:lnTo>
                  <a:lnTo>
                    <a:pt x="946972" y="353212"/>
                  </a:lnTo>
                  <a:lnTo>
                    <a:pt x="1020181" y="355343"/>
                  </a:lnTo>
                  <a:lnTo>
                    <a:pt x="1095111" y="356886"/>
                  </a:lnTo>
                  <a:lnTo>
                    <a:pt x="1171648" y="357823"/>
                  </a:lnTo>
                  <a:lnTo>
                    <a:pt x="1249679" y="358139"/>
                  </a:lnTo>
                  <a:lnTo>
                    <a:pt x="1327711" y="357823"/>
                  </a:lnTo>
                  <a:lnTo>
                    <a:pt x="1404248" y="356886"/>
                  </a:lnTo>
                  <a:lnTo>
                    <a:pt x="1479178" y="355343"/>
                  </a:lnTo>
                  <a:lnTo>
                    <a:pt x="1552387" y="353212"/>
                  </a:lnTo>
                  <a:lnTo>
                    <a:pt x="1623761" y="350508"/>
                  </a:lnTo>
                  <a:lnTo>
                    <a:pt x="1693186" y="347248"/>
                  </a:lnTo>
                  <a:lnTo>
                    <a:pt x="1760549" y="343447"/>
                  </a:lnTo>
                  <a:lnTo>
                    <a:pt x="1825735" y="339123"/>
                  </a:lnTo>
                  <a:lnTo>
                    <a:pt x="1888631" y="334292"/>
                  </a:lnTo>
                  <a:lnTo>
                    <a:pt x="1949122" y="328969"/>
                  </a:lnTo>
                  <a:lnTo>
                    <a:pt x="2007096" y="323171"/>
                  </a:lnTo>
                  <a:lnTo>
                    <a:pt x="2062438" y="316914"/>
                  </a:lnTo>
                  <a:lnTo>
                    <a:pt x="2115034" y="310215"/>
                  </a:lnTo>
                  <a:lnTo>
                    <a:pt x="2164771" y="303090"/>
                  </a:lnTo>
                  <a:lnTo>
                    <a:pt x="2211535" y="295554"/>
                  </a:lnTo>
                  <a:lnTo>
                    <a:pt x="2255211" y="287625"/>
                  </a:lnTo>
                  <a:lnTo>
                    <a:pt x="2295687" y="279318"/>
                  </a:lnTo>
                  <a:lnTo>
                    <a:pt x="2332848" y="270651"/>
                  </a:lnTo>
                  <a:lnTo>
                    <a:pt x="2396772" y="252296"/>
                  </a:lnTo>
                  <a:lnTo>
                    <a:pt x="2446070" y="232693"/>
                  </a:lnTo>
                  <a:lnTo>
                    <a:pt x="2479834" y="211969"/>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24"/>
            <p:cNvSpPr/>
            <p:nvPr/>
          </p:nvSpPr>
          <p:spPr>
            <a:xfrm>
              <a:off x="5715000" y="478536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256"/>
                  </a:lnTo>
                  <a:lnTo>
                    <a:pt x="2464951" y="222463"/>
                  </a:lnTo>
                  <a:lnTo>
                    <a:pt x="2423306" y="242643"/>
                  </a:lnTo>
                  <a:lnTo>
                    <a:pt x="2366581" y="261638"/>
                  </a:lnTo>
                  <a:lnTo>
                    <a:pt x="2295687" y="279318"/>
                  </a:lnTo>
                  <a:lnTo>
                    <a:pt x="2255211" y="287625"/>
                  </a:lnTo>
                  <a:lnTo>
                    <a:pt x="2211535" y="295554"/>
                  </a:lnTo>
                  <a:lnTo>
                    <a:pt x="2164771" y="303090"/>
                  </a:lnTo>
                  <a:lnTo>
                    <a:pt x="2115034" y="310215"/>
                  </a:lnTo>
                  <a:lnTo>
                    <a:pt x="2062438" y="316914"/>
                  </a:lnTo>
                  <a:lnTo>
                    <a:pt x="2007096" y="323171"/>
                  </a:lnTo>
                  <a:lnTo>
                    <a:pt x="1949122" y="328969"/>
                  </a:lnTo>
                  <a:lnTo>
                    <a:pt x="1888631" y="334292"/>
                  </a:lnTo>
                  <a:lnTo>
                    <a:pt x="1825735" y="339123"/>
                  </a:lnTo>
                  <a:lnTo>
                    <a:pt x="1760549" y="343447"/>
                  </a:lnTo>
                  <a:lnTo>
                    <a:pt x="1693186" y="347248"/>
                  </a:lnTo>
                  <a:lnTo>
                    <a:pt x="1623761" y="350508"/>
                  </a:lnTo>
                  <a:lnTo>
                    <a:pt x="1552387" y="353212"/>
                  </a:lnTo>
                  <a:lnTo>
                    <a:pt x="1479178" y="355343"/>
                  </a:lnTo>
                  <a:lnTo>
                    <a:pt x="1404248" y="356886"/>
                  </a:lnTo>
                  <a:lnTo>
                    <a:pt x="1327711" y="357823"/>
                  </a:lnTo>
                  <a:lnTo>
                    <a:pt x="1249679" y="358139"/>
                  </a:lnTo>
                  <a:lnTo>
                    <a:pt x="1171648" y="357823"/>
                  </a:lnTo>
                  <a:lnTo>
                    <a:pt x="1095111" y="356886"/>
                  </a:lnTo>
                  <a:lnTo>
                    <a:pt x="1020181" y="355343"/>
                  </a:lnTo>
                  <a:lnTo>
                    <a:pt x="946972" y="353212"/>
                  </a:lnTo>
                  <a:lnTo>
                    <a:pt x="875598" y="350508"/>
                  </a:lnTo>
                  <a:lnTo>
                    <a:pt x="806173" y="347248"/>
                  </a:lnTo>
                  <a:lnTo>
                    <a:pt x="738810" y="343447"/>
                  </a:lnTo>
                  <a:lnTo>
                    <a:pt x="673624" y="339123"/>
                  </a:lnTo>
                  <a:lnTo>
                    <a:pt x="610728" y="334292"/>
                  </a:lnTo>
                  <a:lnTo>
                    <a:pt x="550237" y="328969"/>
                  </a:lnTo>
                  <a:lnTo>
                    <a:pt x="492263" y="323171"/>
                  </a:lnTo>
                  <a:lnTo>
                    <a:pt x="436921" y="316914"/>
                  </a:lnTo>
                  <a:lnTo>
                    <a:pt x="384325" y="310215"/>
                  </a:lnTo>
                  <a:lnTo>
                    <a:pt x="334588" y="303090"/>
                  </a:lnTo>
                  <a:lnTo>
                    <a:pt x="287824" y="295554"/>
                  </a:lnTo>
                  <a:lnTo>
                    <a:pt x="244148" y="287625"/>
                  </a:lnTo>
                  <a:lnTo>
                    <a:pt x="203672" y="279318"/>
                  </a:lnTo>
                  <a:lnTo>
                    <a:pt x="166511" y="270651"/>
                  </a:lnTo>
                  <a:lnTo>
                    <a:pt x="102587" y="252296"/>
                  </a:lnTo>
                  <a:lnTo>
                    <a:pt x="53289" y="232693"/>
                  </a:lnTo>
                  <a:lnTo>
                    <a:pt x="19525" y="211969"/>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24"/>
            <p:cNvSpPr/>
            <p:nvPr/>
          </p:nvSpPr>
          <p:spPr>
            <a:xfrm>
              <a:off x="5715000" y="464312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799"/>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69"/>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799"/>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24"/>
            <p:cNvSpPr/>
            <p:nvPr/>
          </p:nvSpPr>
          <p:spPr>
            <a:xfrm>
              <a:off x="5715000" y="4643120"/>
              <a:ext cx="2500630" cy="358140"/>
            </a:xfrm>
            <a:custGeom>
              <a:rect b="b" l="l" r="r" t="t"/>
              <a:pathLst>
                <a:path extrusionOk="0" h="358139"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799"/>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69"/>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799"/>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24"/>
            <p:cNvSpPr/>
            <p:nvPr/>
          </p:nvSpPr>
          <p:spPr>
            <a:xfrm>
              <a:off x="5715000" y="450088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800"/>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70"/>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800"/>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24"/>
            <p:cNvSpPr/>
            <p:nvPr/>
          </p:nvSpPr>
          <p:spPr>
            <a:xfrm>
              <a:off x="5715000" y="4500880"/>
              <a:ext cx="2500630" cy="356870"/>
            </a:xfrm>
            <a:custGeom>
              <a:rect b="b" l="l" r="r" t="t"/>
              <a:pathLst>
                <a:path extrusionOk="0" h="356870"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800"/>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70"/>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800"/>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6870" w="2500629">
                  <a:moveTo>
                    <a:pt x="0" y="0"/>
                  </a:moveTo>
                  <a:lnTo>
                    <a:pt x="0" y="0"/>
                  </a:lnTo>
                </a:path>
                <a:path extrusionOk="0" h="356870" w="2500629">
                  <a:moveTo>
                    <a:pt x="2500629" y="356870"/>
                  </a:moveTo>
                  <a:lnTo>
                    <a:pt x="2500629" y="356870"/>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24"/>
            <p:cNvSpPr/>
            <p:nvPr/>
          </p:nvSpPr>
          <p:spPr>
            <a:xfrm>
              <a:off x="5715000" y="4357370"/>
              <a:ext cx="2499360" cy="358140"/>
            </a:xfrm>
            <a:custGeom>
              <a:rect b="b" l="l" r="r" t="t"/>
              <a:pathLst>
                <a:path extrusionOk="0" h="358139" w="2499359">
                  <a:moveTo>
                    <a:pt x="1249679" y="0"/>
                  </a:moveTo>
                  <a:lnTo>
                    <a:pt x="1171648" y="316"/>
                  </a:lnTo>
                  <a:lnTo>
                    <a:pt x="1095111" y="1253"/>
                  </a:lnTo>
                  <a:lnTo>
                    <a:pt x="1020181" y="2796"/>
                  </a:lnTo>
                  <a:lnTo>
                    <a:pt x="946972" y="4927"/>
                  </a:lnTo>
                  <a:lnTo>
                    <a:pt x="875598" y="7631"/>
                  </a:lnTo>
                  <a:lnTo>
                    <a:pt x="806173" y="10891"/>
                  </a:lnTo>
                  <a:lnTo>
                    <a:pt x="738810" y="14692"/>
                  </a:lnTo>
                  <a:lnTo>
                    <a:pt x="673624" y="19016"/>
                  </a:lnTo>
                  <a:lnTo>
                    <a:pt x="610728" y="23847"/>
                  </a:lnTo>
                  <a:lnTo>
                    <a:pt x="550237" y="29170"/>
                  </a:lnTo>
                  <a:lnTo>
                    <a:pt x="492263" y="34968"/>
                  </a:lnTo>
                  <a:lnTo>
                    <a:pt x="436921" y="41225"/>
                  </a:lnTo>
                  <a:lnTo>
                    <a:pt x="384325" y="47924"/>
                  </a:lnTo>
                  <a:lnTo>
                    <a:pt x="334588" y="55049"/>
                  </a:lnTo>
                  <a:lnTo>
                    <a:pt x="287824" y="62585"/>
                  </a:lnTo>
                  <a:lnTo>
                    <a:pt x="244148" y="70514"/>
                  </a:lnTo>
                  <a:lnTo>
                    <a:pt x="203672" y="78821"/>
                  </a:lnTo>
                  <a:lnTo>
                    <a:pt x="166511" y="87488"/>
                  </a:lnTo>
                  <a:lnTo>
                    <a:pt x="102587" y="105843"/>
                  </a:lnTo>
                  <a:lnTo>
                    <a:pt x="53289" y="125446"/>
                  </a:lnTo>
                  <a:lnTo>
                    <a:pt x="19525" y="146170"/>
                  </a:lnTo>
                  <a:lnTo>
                    <a:pt x="0" y="179069"/>
                  </a:lnTo>
                  <a:lnTo>
                    <a:pt x="2207" y="190256"/>
                  </a:lnTo>
                  <a:lnTo>
                    <a:pt x="34408" y="222463"/>
                  </a:lnTo>
                  <a:lnTo>
                    <a:pt x="76053" y="242643"/>
                  </a:lnTo>
                  <a:lnTo>
                    <a:pt x="132778" y="261638"/>
                  </a:lnTo>
                  <a:lnTo>
                    <a:pt x="203672" y="279318"/>
                  </a:lnTo>
                  <a:lnTo>
                    <a:pt x="244148" y="287625"/>
                  </a:lnTo>
                  <a:lnTo>
                    <a:pt x="287824" y="295554"/>
                  </a:lnTo>
                  <a:lnTo>
                    <a:pt x="334588" y="303090"/>
                  </a:lnTo>
                  <a:lnTo>
                    <a:pt x="384325" y="310215"/>
                  </a:lnTo>
                  <a:lnTo>
                    <a:pt x="436921" y="316914"/>
                  </a:lnTo>
                  <a:lnTo>
                    <a:pt x="492263" y="323171"/>
                  </a:lnTo>
                  <a:lnTo>
                    <a:pt x="550237" y="328969"/>
                  </a:lnTo>
                  <a:lnTo>
                    <a:pt x="610728" y="334292"/>
                  </a:lnTo>
                  <a:lnTo>
                    <a:pt x="673624" y="339123"/>
                  </a:lnTo>
                  <a:lnTo>
                    <a:pt x="738810" y="343447"/>
                  </a:lnTo>
                  <a:lnTo>
                    <a:pt x="806173" y="347248"/>
                  </a:lnTo>
                  <a:lnTo>
                    <a:pt x="875598" y="350508"/>
                  </a:lnTo>
                  <a:lnTo>
                    <a:pt x="946972" y="353212"/>
                  </a:lnTo>
                  <a:lnTo>
                    <a:pt x="1020181" y="355343"/>
                  </a:lnTo>
                  <a:lnTo>
                    <a:pt x="1095111" y="356886"/>
                  </a:lnTo>
                  <a:lnTo>
                    <a:pt x="1171648" y="357823"/>
                  </a:lnTo>
                  <a:lnTo>
                    <a:pt x="1249679" y="358139"/>
                  </a:lnTo>
                  <a:lnTo>
                    <a:pt x="1327711" y="357823"/>
                  </a:lnTo>
                  <a:lnTo>
                    <a:pt x="1404248" y="356886"/>
                  </a:lnTo>
                  <a:lnTo>
                    <a:pt x="1479178" y="355343"/>
                  </a:lnTo>
                  <a:lnTo>
                    <a:pt x="1552387" y="353212"/>
                  </a:lnTo>
                  <a:lnTo>
                    <a:pt x="1623761" y="350508"/>
                  </a:lnTo>
                  <a:lnTo>
                    <a:pt x="1693186" y="347248"/>
                  </a:lnTo>
                  <a:lnTo>
                    <a:pt x="1760549" y="343447"/>
                  </a:lnTo>
                  <a:lnTo>
                    <a:pt x="1825735" y="339123"/>
                  </a:lnTo>
                  <a:lnTo>
                    <a:pt x="1888631" y="334292"/>
                  </a:lnTo>
                  <a:lnTo>
                    <a:pt x="1949122" y="328969"/>
                  </a:lnTo>
                  <a:lnTo>
                    <a:pt x="2007096" y="323171"/>
                  </a:lnTo>
                  <a:lnTo>
                    <a:pt x="2062438" y="316914"/>
                  </a:lnTo>
                  <a:lnTo>
                    <a:pt x="2115034" y="310215"/>
                  </a:lnTo>
                  <a:lnTo>
                    <a:pt x="2164771" y="303090"/>
                  </a:lnTo>
                  <a:lnTo>
                    <a:pt x="2211535" y="295554"/>
                  </a:lnTo>
                  <a:lnTo>
                    <a:pt x="2255211" y="287625"/>
                  </a:lnTo>
                  <a:lnTo>
                    <a:pt x="2295687" y="279318"/>
                  </a:lnTo>
                  <a:lnTo>
                    <a:pt x="2332848" y="270651"/>
                  </a:lnTo>
                  <a:lnTo>
                    <a:pt x="2396772" y="252296"/>
                  </a:lnTo>
                  <a:lnTo>
                    <a:pt x="2446070" y="232693"/>
                  </a:lnTo>
                  <a:lnTo>
                    <a:pt x="2479834" y="211969"/>
                  </a:lnTo>
                  <a:lnTo>
                    <a:pt x="2499359" y="179069"/>
                  </a:lnTo>
                  <a:lnTo>
                    <a:pt x="2497152" y="167883"/>
                  </a:lnTo>
                  <a:lnTo>
                    <a:pt x="2464951" y="135676"/>
                  </a:lnTo>
                  <a:lnTo>
                    <a:pt x="2423306" y="115496"/>
                  </a:lnTo>
                  <a:lnTo>
                    <a:pt x="2366581" y="96501"/>
                  </a:lnTo>
                  <a:lnTo>
                    <a:pt x="2295687" y="78821"/>
                  </a:lnTo>
                  <a:lnTo>
                    <a:pt x="2255211" y="70514"/>
                  </a:lnTo>
                  <a:lnTo>
                    <a:pt x="2211535" y="62585"/>
                  </a:lnTo>
                  <a:lnTo>
                    <a:pt x="2164771" y="55049"/>
                  </a:lnTo>
                  <a:lnTo>
                    <a:pt x="2115034" y="47924"/>
                  </a:lnTo>
                  <a:lnTo>
                    <a:pt x="2062438" y="41225"/>
                  </a:lnTo>
                  <a:lnTo>
                    <a:pt x="2007096" y="34968"/>
                  </a:lnTo>
                  <a:lnTo>
                    <a:pt x="1949122" y="29170"/>
                  </a:lnTo>
                  <a:lnTo>
                    <a:pt x="1888631" y="23847"/>
                  </a:lnTo>
                  <a:lnTo>
                    <a:pt x="1825735" y="19016"/>
                  </a:lnTo>
                  <a:lnTo>
                    <a:pt x="1760549" y="14692"/>
                  </a:lnTo>
                  <a:lnTo>
                    <a:pt x="1693186" y="10891"/>
                  </a:lnTo>
                  <a:lnTo>
                    <a:pt x="1623761" y="7631"/>
                  </a:lnTo>
                  <a:lnTo>
                    <a:pt x="1552387" y="4927"/>
                  </a:lnTo>
                  <a:lnTo>
                    <a:pt x="1479178" y="2796"/>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24"/>
            <p:cNvSpPr/>
            <p:nvPr/>
          </p:nvSpPr>
          <p:spPr>
            <a:xfrm>
              <a:off x="5715000" y="4357370"/>
              <a:ext cx="2500630" cy="358140"/>
            </a:xfrm>
            <a:custGeom>
              <a:rect b="b" l="l" r="r" t="t"/>
              <a:pathLst>
                <a:path extrusionOk="0" h="358139" w="2500629">
                  <a:moveTo>
                    <a:pt x="1249679" y="0"/>
                  </a:moveTo>
                  <a:lnTo>
                    <a:pt x="1327711" y="316"/>
                  </a:lnTo>
                  <a:lnTo>
                    <a:pt x="1404248" y="1253"/>
                  </a:lnTo>
                  <a:lnTo>
                    <a:pt x="1479178" y="2796"/>
                  </a:lnTo>
                  <a:lnTo>
                    <a:pt x="1552387" y="4927"/>
                  </a:lnTo>
                  <a:lnTo>
                    <a:pt x="1623761" y="7631"/>
                  </a:lnTo>
                  <a:lnTo>
                    <a:pt x="1693186" y="10891"/>
                  </a:lnTo>
                  <a:lnTo>
                    <a:pt x="1760549" y="14692"/>
                  </a:lnTo>
                  <a:lnTo>
                    <a:pt x="1825735" y="19016"/>
                  </a:lnTo>
                  <a:lnTo>
                    <a:pt x="1888631" y="23847"/>
                  </a:lnTo>
                  <a:lnTo>
                    <a:pt x="1949122" y="29170"/>
                  </a:lnTo>
                  <a:lnTo>
                    <a:pt x="2007096" y="34968"/>
                  </a:lnTo>
                  <a:lnTo>
                    <a:pt x="2062438" y="41225"/>
                  </a:lnTo>
                  <a:lnTo>
                    <a:pt x="2115034" y="47924"/>
                  </a:lnTo>
                  <a:lnTo>
                    <a:pt x="2164771" y="55049"/>
                  </a:lnTo>
                  <a:lnTo>
                    <a:pt x="2211535" y="62585"/>
                  </a:lnTo>
                  <a:lnTo>
                    <a:pt x="2255211" y="70514"/>
                  </a:lnTo>
                  <a:lnTo>
                    <a:pt x="2295687" y="78821"/>
                  </a:lnTo>
                  <a:lnTo>
                    <a:pt x="2332848" y="87488"/>
                  </a:lnTo>
                  <a:lnTo>
                    <a:pt x="2396772" y="105843"/>
                  </a:lnTo>
                  <a:lnTo>
                    <a:pt x="2446070" y="125446"/>
                  </a:lnTo>
                  <a:lnTo>
                    <a:pt x="2479834" y="146170"/>
                  </a:lnTo>
                  <a:lnTo>
                    <a:pt x="2499359" y="179069"/>
                  </a:lnTo>
                  <a:lnTo>
                    <a:pt x="2497152" y="190256"/>
                  </a:lnTo>
                  <a:lnTo>
                    <a:pt x="2464951" y="222463"/>
                  </a:lnTo>
                  <a:lnTo>
                    <a:pt x="2423306" y="242643"/>
                  </a:lnTo>
                  <a:lnTo>
                    <a:pt x="2366581" y="261638"/>
                  </a:lnTo>
                  <a:lnTo>
                    <a:pt x="2295687" y="279318"/>
                  </a:lnTo>
                  <a:lnTo>
                    <a:pt x="2255211" y="287625"/>
                  </a:lnTo>
                  <a:lnTo>
                    <a:pt x="2211535" y="295554"/>
                  </a:lnTo>
                  <a:lnTo>
                    <a:pt x="2164771" y="303090"/>
                  </a:lnTo>
                  <a:lnTo>
                    <a:pt x="2115034" y="310215"/>
                  </a:lnTo>
                  <a:lnTo>
                    <a:pt x="2062438" y="316914"/>
                  </a:lnTo>
                  <a:lnTo>
                    <a:pt x="2007096" y="323171"/>
                  </a:lnTo>
                  <a:lnTo>
                    <a:pt x="1949122" y="328969"/>
                  </a:lnTo>
                  <a:lnTo>
                    <a:pt x="1888631" y="334292"/>
                  </a:lnTo>
                  <a:lnTo>
                    <a:pt x="1825735" y="339123"/>
                  </a:lnTo>
                  <a:lnTo>
                    <a:pt x="1760549" y="343447"/>
                  </a:lnTo>
                  <a:lnTo>
                    <a:pt x="1693186" y="347248"/>
                  </a:lnTo>
                  <a:lnTo>
                    <a:pt x="1623761" y="350508"/>
                  </a:lnTo>
                  <a:lnTo>
                    <a:pt x="1552387" y="353212"/>
                  </a:lnTo>
                  <a:lnTo>
                    <a:pt x="1479178" y="355343"/>
                  </a:lnTo>
                  <a:lnTo>
                    <a:pt x="1404248" y="356886"/>
                  </a:lnTo>
                  <a:lnTo>
                    <a:pt x="1327711" y="357823"/>
                  </a:lnTo>
                  <a:lnTo>
                    <a:pt x="1249679" y="358139"/>
                  </a:lnTo>
                  <a:lnTo>
                    <a:pt x="1171648" y="357823"/>
                  </a:lnTo>
                  <a:lnTo>
                    <a:pt x="1095111" y="356886"/>
                  </a:lnTo>
                  <a:lnTo>
                    <a:pt x="1020181" y="355343"/>
                  </a:lnTo>
                  <a:lnTo>
                    <a:pt x="946972" y="353212"/>
                  </a:lnTo>
                  <a:lnTo>
                    <a:pt x="875598" y="350508"/>
                  </a:lnTo>
                  <a:lnTo>
                    <a:pt x="806173" y="347248"/>
                  </a:lnTo>
                  <a:lnTo>
                    <a:pt x="738810" y="343447"/>
                  </a:lnTo>
                  <a:lnTo>
                    <a:pt x="673624" y="339123"/>
                  </a:lnTo>
                  <a:lnTo>
                    <a:pt x="610728" y="334292"/>
                  </a:lnTo>
                  <a:lnTo>
                    <a:pt x="550237" y="328969"/>
                  </a:lnTo>
                  <a:lnTo>
                    <a:pt x="492263" y="323171"/>
                  </a:lnTo>
                  <a:lnTo>
                    <a:pt x="436921" y="316914"/>
                  </a:lnTo>
                  <a:lnTo>
                    <a:pt x="384325" y="310215"/>
                  </a:lnTo>
                  <a:lnTo>
                    <a:pt x="334588" y="303090"/>
                  </a:lnTo>
                  <a:lnTo>
                    <a:pt x="287824" y="295554"/>
                  </a:lnTo>
                  <a:lnTo>
                    <a:pt x="244148" y="287625"/>
                  </a:lnTo>
                  <a:lnTo>
                    <a:pt x="203672" y="279318"/>
                  </a:lnTo>
                  <a:lnTo>
                    <a:pt x="166511" y="270651"/>
                  </a:lnTo>
                  <a:lnTo>
                    <a:pt x="102587" y="252296"/>
                  </a:lnTo>
                  <a:lnTo>
                    <a:pt x="53289" y="232693"/>
                  </a:lnTo>
                  <a:lnTo>
                    <a:pt x="19525" y="211969"/>
                  </a:lnTo>
                  <a:lnTo>
                    <a:pt x="0" y="179069"/>
                  </a:lnTo>
                  <a:lnTo>
                    <a:pt x="2207" y="167883"/>
                  </a:lnTo>
                  <a:lnTo>
                    <a:pt x="34408" y="135676"/>
                  </a:lnTo>
                  <a:lnTo>
                    <a:pt x="76053" y="115496"/>
                  </a:lnTo>
                  <a:lnTo>
                    <a:pt x="132778" y="96501"/>
                  </a:lnTo>
                  <a:lnTo>
                    <a:pt x="203672" y="78821"/>
                  </a:lnTo>
                  <a:lnTo>
                    <a:pt x="244148" y="70514"/>
                  </a:lnTo>
                  <a:lnTo>
                    <a:pt x="287824" y="62585"/>
                  </a:lnTo>
                  <a:lnTo>
                    <a:pt x="334588" y="55049"/>
                  </a:lnTo>
                  <a:lnTo>
                    <a:pt x="384325" y="47924"/>
                  </a:lnTo>
                  <a:lnTo>
                    <a:pt x="436921" y="41225"/>
                  </a:lnTo>
                  <a:lnTo>
                    <a:pt x="492263" y="34968"/>
                  </a:lnTo>
                  <a:lnTo>
                    <a:pt x="550237" y="29170"/>
                  </a:lnTo>
                  <a:lnTo>
                    <a:pt x="610728" y="23847"/>
                  </a:lnTo>
                  <a:lnTo>
                    <a:pt x="673624" y="19016"/>
                  </a:lnTo>
                  <a:lnTo>
                    <a:pt x="738810" y="14692"/>
                  </a:lnTo>
                  <a:lnTo>
                    <a:pt x="806173" y="10891"/>
                  </a:lnTo>
                  <a:lnTo>
                    <a:pt x="875598" y="7631"/>
                  </a:lnTo>
                  <a:lnTo>
                    <a:pt x="946972" y="4927"/>
                  </a:lnTo>
                  <a:lnTo>
                    <a:pt x="1020181" y="2796"/>
                  </a:lnTo>
                  <a:lnTo>
                    <a:pt x="1095111" y="1253"/>
                  </a:lnTo>
                  <a:lnTo>
                    <a:pt x="1171648" y="316"/>
                  </a:lnTo>
                  <a:lnTo>
                    <a:pt x="1249679" y="0"/>
                  </a:lnTo>
                  <a:close/>
                </a:path>
                <a:path extrusionOk="0" h="358139" w="2500629">
                  <a:moveTo>
                    <a:pt x="0" y="0"/>
                  </a:moveTo>
                  <a:lnTo>
                    <a:pt x="0" y="0"/>
                  </a:lnTo>
                </a:path>
                <a:path extrusionOk="0" h="358139" w="2500629">
                  <a:moveTo>
                    <a:pt x="2500629" y="358139"/>
                  </a:moveTo>
                  <a:lnTo>
                    <a:pt x="2500629" y="358139"/>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24"/>
            <p:cNvSpPr/>
            <p:nvPr/>
          </p:nvSpPr>
          <p:spPr>
            <a:xfrm>
              <a:off x="5715000" y="4215130"/>
              <a:ext cx="2499360" cy="356870"/>
            </a:xfrm>
            <a:custGeom>
              <a:rect b="b" l="l" r="r" t="t"/>
              <a:pathLst>
                <a:path extrusionOk="0" h="356870" w="2499359">
                  <a:moveTo>
                    <a:pt x="1249679" y="0"/>
                  </a:moveTo>
                  <a:lnTo>
                    <a:pt x="1171648" y="316"/>
                  </a:lnTo>
                  <a:lnTo>
                    <a:pt x="1095111" y="1253"/>
                  </a:lnTo>
                  <a:lnTo>
                    <a:pt x="1020181" y="2794"/>
                  </a:lnTo>
                  <a:lnTo>
                    <a:pt x="946972" y="4923"/>
                  </a:lnTo>
                  <a:lnTo>
                    <a:pt x="875598" y="7623"/>
                  </a:lnTo>
                  <a:lnTo>
                    <a:pt x="806173" y="10877"/>
                  </a:lnTo>
                  <a:lnTo>
                    <a:pt x="738810" y="14669"/>
                  </a:lnTo>
                  <a:lnTo>
                    <a:pt x="673624" y="18983"/>
                  </a:lnTo>
                  <a:lnTo>
                    <a:pt x="610728" y="23800"/>
                  </a:lnTo>
                  <a:lnTo>
                    <a:pt x="550237" y="29106"/>
                  </a:lnTo>
                  <a:lnTo>
                    <a:pt x="492263" y="34882"/>
                  </a:lnTo>
                  <a:lnTo>
                    <a:pt x="436921" y="41113"/>
                  </a:lnTo>
                  <a:lnTo>
                    <a:pt x="384325" y="47782"/>
                  </a:lnTo>
                  <a:lnTo>
                    <a:pt x="334588" y="54872"/>
                  </a:lnTo>
                  <a:lnTo>
                    <a:pt x="287824" y="62367"/>
                  </a:lnTo>
                  <a:lnTo>
                    <a:pt x="244148" y="70250"/>
                  </a:lnTo>
                  <a:lnTo>
                    <a:pt x="203672" y="78504"/>
                  </a:lnTo>
                  <a:lnTo>
                    <a:pt x="166511" y="87112"/>
                  </a:lnTo>
                  <a:lnTo>
                    <a:pt x="102587" y="105326"/>
                  </a:lnTo>
                  <a:lnTo>
                    <a:pt x="53289" y="124759"/>
                  </a:lnTo>
                  <a:lnTo>
                    <a:pt x="19525" y="145278"/>
                  </a:lnTo>
                  <a:lnTo>
                    <a:pt x="0" y="177800"/>
                  </a:lnTo>
                  <a:lnTo>
                    <a:pt x="2207" y="188986"/>
                  </a:lnTo>
                  <a:lnTo>
                    <a:pt x="34408" y="221193"/>
                  </a:lnTo>
                  <a:lnTo>
                    <a:pt x="76053" y="241373"/>
                  </a:lnTo>
                  <a:lnTo>
                    <a:pt x="132778" y="260368"/>
                  </a:lnTo>
                  <a:lnTo>
                    <a:pt x="203672" y="278048"/>
                  </a:lnTo>
                  <a:lnTo>
                    <a:pt x="244148" y="286355"/>
                  </a:lnTo>
                  <a:lnTo>
                    <a:pt x="287824" y="294284"/>
                  </a:lnTo>
                  <a:lnTo>
                    <a:pt x="334588" y="301820"/>
                  </a:lnTo>
                  <a:lnTo>
                    <a:pt x="384325" y="308945"/>
                  </a:lnTo>
                  <a:lnTo>
                    <a:pt x="436921" y="315644"/>
                  </a:lnTo>
                  <a:lnTo>
                    <a:pt x="492263" y="321901"/>
                  </a:lnTo>
                  <a:lnTo>
                    <a:pt x="550237" y="327699"/>
                  </a:lnTo>
                  <a:lnTo>
                    <a:pt x="610728" y="333022"/>
                  </a:lnTo>
                  <a:lnTo>
                    <a:pt x="673624" y="337853"/>
                  </a:lnTo>
                  <a:lnTo>
                    <a:pt x="738810" y="342177"/>
                  </a:lnTo>
                  <a:lnTo>
                    <a:pt x="806173" y="345978"/>
                  </a:lnTo>
                  <a:lnTo>
                    <a:pt x="875598" y="349238"/>
                  </a:lnTo>
                  <a:lnTo>
                    <a:pt x="946972" y="351942"/>
                  </a:lnTo>
                  <a:lnTo>
                    <a:pt x="1020181" y="354073"/>
                  </a:lnTo>
                  <a:lnTo>
                    <a:pt x="1095111" y="355616"/>
                  </a:lnTo>
                  <a:lnTo>
                    <a:pt x="1171648" y="356553"/>
                  </a:lnTo>
                  <a:lnTo>
                    <a:pt x="1249679" y="356870"/>
                  </a:lnTo>
                  <a:lnTo>
                    <a:pt x="1327711" y="356553"/>
                  </a:lnTo>
                  <a:lnTo>
                    <a:pt x="1404248" y="355616"/>
                  </a:lnTo>
                  <a:lnTo>
                    <a:pt x="1479178" y="354073"/>
                  </a:lnTo>
                  <a:lnTo>
                    <a:pt x="1552387" y="351942"/>
                  </a:lnTo>
                  <a:lnTo>
                    <a:pt x="1623761" y="349238"/>
                  </a:lnTo>
                  <a:lnTo>
                    <a:pt x="1693186" y="345978"/>
                  </a:lnTo>
                  <a:lnTo>
                    <a:pt x="1760549" y="342177"/>
                  </a:lnTo>
                  <a:lnTo>
                    <a:pt x="1825735" y="337853"/>
                  </a:lnTo>
                  <a:lnTo>
                    <a:pt x="1888631" y="333022"/>
                  </a:lnTo>
                  <a:lnTo>
                    <a:pt x="1949122" y="327699"/>
                  </a:lnTo>
                  <a:lnTo>
                    <a:pt x="2007096" y="321901"/>
                  </a:lnTo>
                  <a:lnTo>
                    <a:pt x="2062438" y="315644"/>
                  </a:lnTo>
                  <a:lnTo>
                    <a:pt x="2115034" y="308945"/>
                  </a:lnTo>
                  <a:lnTo>
                    <a:pt x="2164771" y="301820"/>
                  </a:lnTo>
                  <a:lnTo>
                    <a:pt x="2211535" y="294284"/>
                  </a:lnTo>
                  <a:lnTo>
                    <a:pt x="2255211" y="286355"/>
                  </a:lnTo>
                  <a:lnTo>
                    <a:pt x="2295687" y="278048"/>
                  </a:lnTo>
                  <a:lnTo>
                    <a:pt x="2332848" y="269381"/>
                  </a:lnTo>
                  <a:lnTo>
                    <a:pt x="2396772" y="251026"/>
                  </a:lnTo>
                  <a:lnTo>
                    <a:pt x="2446070" y="231423"/>
                  </a:lnTo>
                  <a:lnTo>
                    <a:pt x="2479834" y="210699"/>
                  </a:lnTo>
                  <a:lnTo>
                    <a:pt x="2499359" y="177800"/>
                  </a:lnTo>
                  <a:lnTo>
                    <a:pt x="2497152" y="166749"/>
                  </a:lnTo>
                  <a:lnTo>
                    <a:pt x="2464951" y="134891"/>
                  </a:lnTo>
                  <a:lnTo>
                    <a:pt x="2423306" y="114899"/>
                  </a:lnTo>
                  <a:lnTo>
                    <a:pt x="2366581" y="96059"/>
                  </a:lnTo>
                  <a:lnTo>
                    <a:pt x="2295687" y="78504"/>
                  </a:lnTo>
                  <a:lnTo>
                    <a:pt x="2255211" y="70250"/>
                  </a:lnTo>
                  <a:lnTo>
                    <a:pt x="2211535" y="62367"/>
                  </a:lnTo>
                  <a:lnTo>
                    <a:pt x="2164771" y="54872"/>
                  </a:lnTo>
                  <a:lnTo>
                    <a:pt x="2115034" y="47782"/>
                  </a:lnTo>
                  <a:lnTo>
                    <a:pt x="2062438" y="41113"/>
                  </a:lnTo>
                  <a:lnTo>
                    <a:pt x="2007096" y="34882"/>
                  </a:lnTo>
                  <a:lnTo>
                    <a:pt x="1949122" y="29106"/>
                  </a:lnTo>
                  <a:lnTo>
                    <a:pt x="1888631" y="23800"/>
                  </a:lnTo>
                  <a:lnTo>
                    <a:pt x="1825735" y="18983"/>
                  </a:lnTo>
                  <a:lnTo>
                    <a:pt x="1760549" y="14669"/>
                  </a:lnTo>
                  <a:lnTo>
                    <a:pt x="1693186" y="10877"/>
                  </a:lnTo>
                  <a:lnTo>
                    <a:pt x="1623761" y="7623"/>
                  </a:lnTo>
                  <a:lnTo>
                    <a:pt x="1552387" y="4923"/>
                  </a:lnTo>
                  <a:lnTo>
                    <a:pt x="1479178" y="2794"/>
                  </a:lnTo>
                  <a:lnTo>
                    <a:pt x="1404248" y="1253"/>
                  </a:lnTo>
                  <a:lnTo>
                    <a:pt x="1327711" y="316"/>
                  </a:lnTo>
                  <a:lnTo>
                    <a:pt x="1249679" y="0"/>
                  </a:lnTo>
                  <a:close/>
                </a:path>
              </a:pathLst>
            </a:custGeom>
            <a:solidFill>
              <a:srgbClr val="BADFE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24"/>
            <p:cNvSpPr/>
            <p:nvPr/>
          </p:nvSpPr>
          <p:spPr>
            <a:xfrm>
              <a:off x="5715000" y="4215130"/>
              <a:ext cx="2500630" cy="356870"/>
            </a:xfrm>
            <a:custGeom>
              <a:rect b="b" l="l" r="r" t="t"/>
              <a:pathLst>
                <a:path extrusionOk="0" h="356870" w="2500629">
                  <a:moveTo>
                    <a:pt x="1249679" y="0"/>
                  </a:moveTo>
                  <a:lnTo>
                    <a:pt x="1327711" y="316"/>
                  </a:lnTo>
                  <a:lnTo>
                    <a:pt x="1404248" y="1253"/>
                  </a:lnTo>
                  <a:lnTo>
                    <a:pt x="1479178" y="2794"/>
                  </a:lnTo>
                  <a:lnTo>
                    <a:pt x="1552387" y="4923"/>
                  </a:lnTo>
                  <a:lnTo>
                    <a:pt x="1623761" y="7623"/>
                  </a:lnTo>
                  <a:lnTo>
                    <a:pt x="1693186" y="10877"/>
                  </a:lnTo>
                  <a:lnTo>
                    <a:pt x="1760549" y="14669"/>
                  </a:lnTo>
                  <a:lnTo>
                    <a:pt x="1825735" y="18983"/>
                  </a:lnTo>
                  <a:lnTo>
                    <a:pt x="1888631" y="23800"/>
                  </a:lnTo>
                  <a:lnTo>
                    <a:pt x="1949122" y="29106"/>
                  </a:lnTo>
                  <a:lnTo>
                    <a:pt x="2007096" y="34882"/>
                  </a:lnTo>
                  <a:lnTo>
                    <a:pt x="2062438" y="41113"/>
                  </a:lnTo>
                  <a:lnTo>
                    <a:pt x="2115034" y="47782"/>
                  </a:lnTo>
                  <a:lnTo>
                    <a:pt x="2164771" y="54872"/>
                  </a:lnTo>
                  <a:lnTo>
                    <a:pt x="2211535" y="62367"/>
                  </a:lnTo>
                  <a:lnTo>
                    <a:pt x="2255211" y="70250"/>
                  </a:lnTo>
                  <a:lnTo>
                    <a:pt x="2295687" y="78504"/>
                  </a:lnTo>
                  <a:lnTo>
                    <a:pt x="2332848" y="87112"/>
                  </a:lnTo>
                  <a:lnTo>
                    <a:pt x="2396772" y="105326"/>
                  </a:lnTo>
                  <a:lnTo>
                    <a:pt x="2446070" y="124759"/>
                  </a:lnTo>
                  <a:lnTo>
                    <a:pt x="2479834" y="145278"/>
                  </a:lnTo>
                  <a:lnTo>
                    <a:pt x="2499359" y="177800"/>
                  </a:lnTo>
                  <a:lnTo>
                    <a:pt x="2497152" y="188986"/>
                  </a:lnTo>
                  <a:lnTo>
                    <a:pt x="2464951" y="221193"/>
                  </a:lnTo>
                  <a:lnTo>
                    <a:pt x="2423306" y="241373"/>
                  </a:lnTo>
                  <a:lnTo>
                    <a:pt x="2366581" y="260368"/>
                  </a:lnTo>
                  <a:lnTo>
                    <a:pt x="2295687" y="278048"/>
                  </a:lnTo>
                  <a:lnTo>
                    <a:pt x="2255211" y="286355"/>
                  </a:lnTo>
                  <a:lnTo>
                    <a:pt x="2211535" y="294284"/>
                  </a:lnTo>
                  <a:lnTo>
                    <a:pt x="2164771" y="301820"/>
                  </a:lnTo>
                  <a:lnTo>
                    <a:pt x="2115034" y="308945"/>
                  </a:lnTo>
                  <a:lnTo>
                    <a:pt x="2062438" y="315644"/>
                  </a:lnTo>
                  <a:lnTo>
                    <a:pt x="2007096" y="321901"/>
                  </a:lnTo>
                  <a:lnTo>
                    <a:pt x="1949122" y="327699"/>
                  </a:lnTo>
                  <a:lnTo>
                    <a:pt x="1888631" y="333022"/>
                  </a:lnTo>
                  <a:lnTo>
                    <a:pt x="1825735" y="337853"/>
                  </a:lnTo>
                  <a:lnTo>
                    <a:pt x="1760549" y="342177"/>
                  </a:lnTo>
                  <a:lnTo>
                    <a:pt x="1693186" y="345978"/>
                  </a:lnTo>
                  <a:lnTo>
                    <a:pt x="1623761" y="349238"/>
                  </a:lnTo>
                  <a:lnTo>
                    <a:pt x="1552387" y="351942"/>
                  </a:lnTo>
                  <a:lnTo>
                    <a:pt x="1479178" y="354073"/>
                  </a:lnTo>
                  <a:lnTo>
                    <a:pt x="1404248" y="355616"/>
                  </a:lnTo>
                  <a:lnTo>
                    <a:pt x="1327711" y="356553"/>
                  </a:lnTo>
                  <a:lnTo>
                    <a:pt x="1249679" y="356870"/>
                  </a:lnTo>
                  <a:lnTo>
                    <a:pt x="1171648" y="356553"/>
                  </a:lnTo>
                  <a:lnTo>
                    <a:pt x="1095111" y="355616"/>
                  </a:lnTo>
                  <a:lnTo>
                    <a:pt x="1020181" y="354073"/>
                  </a:lnTo>
                  <a:lnTo>
                    <a:pt x="946972" y="351942"/>
                  </a:lnTo>
                  <a:lnTo>
                    <a:pt x="875598" y="349238"/>
                  </a:lnTo>
                  <a:lnTo>
                    <a:pt x="806173" y="345978"/>
                  </a:lnTo>
                  <a:lnTo>
                    <a:pt x="738810" y="342177"/>
                  </a:lnTo>
                  <a:lnTo>
                    <a:pt x="673624" y="337853"/>
                  </a:lnTo>
                  <a:lnTo>
                    <a:pt x="610728" y="333022"/>
                  </a:lnTo>
                  <a:lnTo>
                    <a:pt x="550237" y="327699"/>
                  </a:lnTo>
                  <a:lnTo>
                    <a:pt x="492263" y="321901"/>
                  </a:lnTo>
                  <a:lnTo>
                    <a:pt x="436921" y="315644"/>
                  </a:lnTo>
                  <a:lnTo>
                    <a:pt x="384325" y="308945"/>
                  </a:lnTo>
                  <a:lnTo>
                    <a:pt x="334588" y="301820"/>
                  </a:lnTo>
                  <a:lnTo>
                    <a:pt x="287824" y="294284"/>
                  </a:lnTo>
                  <a:lnTo>
                    <a:pt x="244148" y="286355"/>
                  </a:lnTo>
                  <a:lnTo>
                    <a:pt x="203672" y="278048"/>
                  </a:lnTo>
                  <a:lnTo>
                    <a:pt x="166511" y="269381"/>
                  </a:lnTo>
                  <a:lnTo>
                    <a:pt x="102587" y="251026"/>
                  </a:lnTo>
                  <a:lnTo>
                    <a:pt x="53289" y="231423"/>
                  </a:lnTo>
                  <a:lnTo>
                    <a:pt x="19525" y="210699"/>
                  </a:lnTo>
                  <a:lnTo>
                    <a:pt x="0" y="177800"/>
                  </a:lnTo>
                  <a:lnTo>
                    <a:pt x="2207" y="166749"/>
                  </a:lnTo>
                  <a:lnTo>
                    <a:pt x="34408" y="134891"/>
                  </a:lnTo>
                  <a:lnTo>
                    <a:pt x="76053" y="114899"/>
                  </a:lnTo>
                  <a:lnTo>
                    <a:pt x="132778" y="96059"/>
                  </a:lnTo>
                  <a:lnTo>
                    <a:pt x="203672" y="78504"/>
                  </a:lnTo>
                  <a:lnTo>
                    <a:pt x="244148" y="70250"/>
                  </a:lnTo>
                  <a:lnTo>
                    <a:pt x="287824" y="62367"/>
                  </a:lnTo>
                  <a:lnTo>
                    <a:pt x="334588" y="54872"/>
                  </a:lnTo>
                  <a:lnTo>
                    <a:pt x="384325" y="47782"/>
                  </a:lnTo>
                  <a:lnTo>
                    <a:pt x="436921" y="41113"/>
                  </a:lnTo>
                  <a:lnTo>
                    <a:pt x="492263" y="34882"/>
                  </a:lnTo>
                  <a:lnTo>
                    <a:pt x="550237" y="29106"/>
                  </a:lnTo>
                  <a:lnTo>
                    <a:pt x="610728" y="23800"/>
                  </a:lnTo>
                  <a:lnTo>
                    <a:pt x="673624" y="18983"/>
                  </a:lnTo>
                  <a:lnTo>
                    <a:pt x="738810" y="14669"/>
                  </a:lnTo>
                  <a:lnTo>
                    <a:pt x="806173" y="10877"/>
                  </a:lnTo>
                  <a:lnTo>
                    <a:pt x="875598" y="7623"/>
                  </a:lnTo>
                  <a:lnTo>
                    <a:pt x="946972" y="4923"/>
                  </a:lnTo>
                  <a:lnTo>
                    <a:pt x="1020181" y="2794"/>
                  </a:lnTo>
                  <a:lnTo>
                    <a:pt x="1095111" y="1253"/>
                  </a:lnTo>
                  <a:lnTo>
                    <a:pt x="1171648" y="316"/>
                  </a:lnTo>
                  <a:lnTo>
                    <a:pt x="1249679" y="0"/>
                  </a:lnTo>
                  <a:close/>
                </a:path>
                <a:path extrusionOk="0" h="356870" w="2500629">
                  <a:moveTo>
                    <a:pt x="0" y="0"/>
                  </a:moveTo>
                  <a:lnTo>
                    <a:pt x="0" y="0"/>
                  </a:lnTo>
                </a:path>
                <a:path extrusionOk="0" h="356870" w="2500629">
                  <a:moveTo>
                    <a:pt x="2500629" y="356870"/>
                  </a:moveTo>
                  <a:lnTo>
                    <a:pt x="2500629" y="356870"/>
                  </a:lnTo>
                </a:path>
              </a:pathLst>
            </a:custGeom>
            <a:noFill/>
            <a:ln cap="flat" cmpd="sng" w="25500">
              <a:solidFill>
                <a:srgbClr val="88A3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669275" y="259825"/>
            <a:ext cx="7795800" cy="793800"/>
          </a:xfrm>
          <a:prstGeom prst="rect">
            <a:avLst/>
          </a:prstGeom>
          <a:noFill/>
          <a:ln>
            <a:noFill/>
          </a:ln>
        </p:spPr>
        <p:txBody>
          <a:bodyPr anchorCtr="0" anchor="t" bIns="0" lIns="0" spcFirstLastPara="1" rIns="0" wrap="square" tIns="13325">
            <a:noAutofit/>
          </a:bodyPr>
          <a:lstStyle/>
          <a:p>
            <a:pPr indent="0" lvl="0" marL="17780" rtl="0" algn="ctr">
              <a:lnSpc>
                <a:spcPct val="100000"/>
              </a:lnSpc>
              <a:spcBef>
                <a:spcPts val="0"/>
              </a:spcBef>
              <a:spcAft>
                <a:spcPts val="0"/>
              </a:spcAft>
              <a:buNone/>
            </a:pPr>
            <a:r>
              <a:rPr lang="en-GB" u="sng">
                <a:solidFill>
                  <a:srgbClr val="000000"/>
                </a:solidFill>
              </a:rPr>
              <a:t>Types of Recursion</a:t>
            </a:r>
            <a:endParaRPr u="sng">
              <a:solidFill>
                <a:srgbClr val="000000"/>
              </a:solidFill>
            </a:endParaRPr>
          </a:p>
        </p:txBody>
      </p:sp>
      <p:sp>
        <p:nvSpPr>
          <p:cNvPr id="140" name="Google Shape;140;p25"/>
          <p:cNvSpPr txBox="1"/>
          <p:nvPr/>
        </p:nvSpPr>
        <p:spPr>
          <a:xfrm>
            <a:off x="535950" y="1130223"/>
            <a:ext cx="8024400" cy="3629100"/>
          </a:xfrm>
          <a:prstGeom prst="rect">
            <a:avLst/>
          </a:prstGeom>
          <a:noFill/>
          <a:ln>
            <a:noFill/>
          </a:ln>
        </p:spPr>
        <p:txBody>
          <a:bodyPr anchorCtr="0" anchor="t" bIns="0" lIns="0" spcFirstLastPara="1" rIns="0" wrap="square" tIns="113650">
            <a:noAutofit/>
          </a:bodyPr>
          <a:lstStyle/>
          <a:p>
            <a:pPr indent="-342900" lvl="0" marL="355600" marR="0" rtl="0" algn="l">
              <a:lnSpc>
                <a:spcPct val="100000"/>
              </a:lnSpc>
              <a:spcBef>
                <a:spcPts val="0"/>
              </a:spcBef>
              <a:spcAft>
                <a:spcPts val="0"/>
              </a:spcAft>
              <a:buSzPts val="3200"/>
              <a:buFont typeface="Arial"/>
              <a:buChar char="•"/>
            </a:pPr>
            <a:r>
              <a:rPr lang="en-GB" sz="3200">
                <a:latin typeface="Arial"/>
                <a:ea typeface="Arial"/>
                <a:cs typeface="Arial"/>
                <a:sym typeface="Arial"/>
              </a:rPr>
              <a:t>Single and Multiple Recursion</a:t>
            </a:r>
            <a:endParaRPr sz="3200">
              <a:latin typeface="Arial"/>
              <a:ea typeface="Arial"/>
              <a:cs typeface="Arial"/>
              <a:sym typeface="Arial"/>
            </a:endParaRPr>
          </a:p>
          <a:p>
            <a:pPr indent="-287019" lvl="1" marL="756285" marR="1129665" rtl="0" algn="l">
              <a:lnSpc>
                <a:spcPct val="100000"/>
              </a:lnSpc>
              <a:spcBef>
                <a:spcPts val="690"/>
              </a:spcBef>
              <a:spcAft>
                <a:spcPts val="0"/>
              </a:spcAft>
              <a:buSzPts val="2800"/>
              <a:buFont typeface="Arial"/>
              <a:buChar char="–"/>
            </a:pPr>
            <a:r>
              <a:rPr b="0" i="0" lang="en-GB" sz="2800" u="none" cap="none" strike="noStrike">
                <a:latin typeface="Arial"/>
                <a:ea typeface="Arial"/>
                <a:cs typeface="Arial"/>
                <a:sym typeface="Arial"/>
              </a:rPr>
              <a:t>Recursion that only contains a single self-  reference is known as </a:t>
            </a:r>
            <a:r>
              <a:rPr b="1" i="0" lang="en-GB" sz="2800" u="none" cap="none" strike="noStrike">
                <a:latin typeface="Arial"/>
                <a:ea typeface="Arial"/>
                <a:cs typeface="Arial"/>
                <a:sym typeface="Arial"/>
              </a:rPr>
              <a:t>single recursion. </a:t>
            </a:r>
            <a:r>
              <a:rPr b="0" i="0" lang="en-GB" sz="2800" u="none" cap="none" strike="noStrike">
                <a:latin typeface="Arial"/>
                <a:ea typeface="Arial"/>
                <a:cs typeface="Arial"/>
                <a:sym typeface="Arial"/>
              </a:rPr>
              <a:t>Eg:  Factorial function</a:t>
            </a:r>
            <a:endParaRPr b="0" i="0" sz="2800" u="none" cap="none" strike="noStrike">
              <a:latin typeface="Arial"/>
              <a:ea typeface="Arial"/>
              <a:cs typeface="Arial"/>
              <a:sym typeface="Arial"/>
            </a:endParaRPr>
          </a:p>
          <a:p>
            <a:pPr indent="-287019" lvl="1" marL="756285" marR="5080" rtl="0" algn="l">
              <a:lnSpc>
                <a:spcPct val="100000"/>
              </a:lnSpc>
              <a:spcBef>
                <a:spcPts val="675"/>
              </a:spcBef>
              <a:spcAft>
                <a:spcPts val="0"/>
              </a:spcAft>
              <a:buSzPts val="1800"/>
              <a:buFont typeface="Arial"/>
              <a:buChar char="–"/>
            </a:pPr>
            <a:r>
              <a:rPr b="0" i="0" lang="en-GB" sz="1800" u="none" cap="none" strike="noStrike"/>
              <a:t>	</a:t>
            </a:r>
            <a:r>
              <a:rPr b="0" i="0" lang="en-GB" sz="2800" u="none" cap="none" strike="noStrike">
                <a:latin typeface="Arial"/>
                <a:ea typeface="Arial"/>
                <a:cs typeface="Arial"/>
                <a:sym typeface="Arial"/>
              </a:rPr>
              <a:t>Recursion that contains multiple self-references is  known as </a:t>
            </a:r>
            <a:r>
              <a:rPr b="1" i="0" lang="en-GB" sz="2800" u="none" cap="none" strike="noStrike">
                <a:latin typeface="Arial"/>
                <a:ea typeface="Arial"/>
                <a:cs typeface="Arial"/>
                <a:sym typeface="Arial"/>
              </a:rPr>
              <a:t>multiple recursion</a:t>
            </a:r>
            <a:r>
              <a:rPr b="0" i="0" lang="en-GB" sz="2800" u="none" cap="none" strike="noStrike">
                <a:latin typeface="Arial"/>
                <a:ea typeface="Arial"/>
                <a:cs typeface="Arial"/>
                <a:sym typeface="Arial"/>
              </a:rPr>
              <a:t>. Eg: Fibonacci  function</a:t>
            </a:r>
            <a:endParaRPr b="0" i="0" sz="2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47025" y="260275"/>
            <a:ext cx="8403000" cy="4647900"/>
          </a:xfrm>
          <a:prstGeom prst="rect">
            <a:avLst/>
          </a:prstGeom>
        </p:spPr>
        <p:txBody>
          <a:bodyPr anchorCtr="0" anchor="t" bIns="0" lIns="0" spcFirstLastPara="1" rIns="0" wrap="square" tIns="0">
            <a:noAutofit/>
          </a:bodyPr>
          <a:lstStyle/>
          <a:p>
            <a:pPr indent="0" lvl="0" marL="0" rtl="0" algn="l">
              <a:lnSpc>
                <a:spcPct val="171429"/>
              </a:lnSpc>
              <a:spcBef>
                <a:spcPts val="0"/>
              </a:spcBef>
              <a:spcAft>
                <a:spcPts val="0"/>
              </a:spcAft>
              <a:buNone/>
            </a:pPr>
            <a:r>
              <a:rPr b="1" lang="en-GB" sz="1600">
                <a:solidFill>
                  <a:srgbClr val="000000"/>
                </a:solidFill>
                <a:highlight>
                  <a:srgbClr val="FFFFFF"/>
                </a:highlight>
              </a:rPr>
              <a:t>What are the disadvantages of recursive programming over iterative programming?</a:t>
            </a:r>
            <a:endParaRPr b="1" sz="1600">
              <a:solidFill>
                <a:srgbClr val="000000"/>
              </a:solidFill>
              <a:highlight>
                <a:srgbClr val="FFFFFF"/>
              </a:highlight>
            </a:endParaRPr>
          </a:p>
          <a:p>
            <a:pPr indent="0" lvl="0" marL="0" rtl="0" algn="l">
              <a:lnSpc>
                <a:spcPct val="171429"/>
              </a:lnSpc>
              <a:spcBef>
                <a:spcPts val="800"/>
              </a:spcBef>
              <a:spcAft>
                <a:spcPts val="0"/>
              </a:spcAft>
              <a:buNone/>
            </a:pPr>
            <a:r>
              <a:rPr lang="en-GB" sz="1600">
                <a:solidFill>
                  <a:srgbClr val="000000"/>
                </a:solidFill>
                <a:highlight>
                  <a:srgbClr val="FFFFFF"/>
                </a:highlight>
              </a:rPr>
              <a:t>Note that both recursive and iterative programs have the same problem-solving powers, i.e., every recursive program can be written iteratively and vice versa is also true. The recursive program has greater space requirements than iterative program as all functions will remain in the stack until the base case is reached. It also has greater time requirements because of function calls and returns overhead, which can be resolved with methods like memoization.</a:t>
            </a:r>
            <a:endParaRPr sz="1600">
              <a:solidFill>
                <a:srgbClr val="000000"/>
              </a:solidFill>
              <a:highlight>
                <a:srgbClr val="FFFFFF"/>
              </a:highlight>
            </a:endParaRPr>
          </a:p>
          <a:p>
            <a:pPr indent="0" lvl="0" marL="0" rtl="0" algn="l">
              <a:lnSpc>
                <a:spcPct val="171429"/>
              </a:lnSpc>
              <a:spcBef>
                <a:spcPts val="800"/>
              </a:spcBef>
              <a:spcAft>
                <a:spcPts val="0"/>
              </a:spcAft>
              <a:buNone/>
            </a:pPr>
            <a:r>
              <a:rPr b="1" lang="en-GB" sz="1600">
                <a:solidFill>
                  <a:srgbClr val="000000"/>
                </a:solidFill>
                <a:highlight>
                  <a:srgbClr val="FFFFFF"/>
                </a:highlight>
              </a:rPr>
              <a:t>What are the advantages of recursive programming over iterative programming?</a:t>
            </a:r>
            <a:endParaRPr b="1" sz="1600">
              <a:solidFill>
                <a:srgbClr val="000000"/>
              </a:solidFill>
              <a:highlight>
                <a:srgbClr val="FFFFFF"/>
              </a:highlight>
            </a:endParaRPr>
          </a:p>
          <a:p>
            <a:pPr indent="0" lvl="0" marL="0" rtl="0" algn="l">
              <a:lnSpc>
                <a:spcPct val="171429"/>
              </a:lnSpc>
              <a:spcBef>
                <a:spcPts val="800"/>
              </a:spcBef>
              <a:spcAft>
                <a:spcPts val="0"/>
              </a:spcAft>
              <a:buNone/>
            </a:pPr>
            <a:r>
              <a:rPr lang="en-GB" sz="1600">
                <a:solidFill>
                  <a:srgbClr val="000000"/>
                </a:solidFill>
                <a:highlight>
                  <a:srgbClr val="FFFFFF"/>
                </a:highlight>
              </a:rPr>
              <a:t>Recursion provides a clean and simple way to write code. Some problems are inherently recursive like tree traversals, </a:t>
            </a:r>
            <a:r>
              <a:rPr lang="en-GB" sz="1600">
                <a:solidFill>
                  <a:srgbClr val="000000"/>
                </a:solidFill>
                <a:highlight>
                  <a:srgbClr val="FFFFFF"/>
                </a:highlight>
                <a:uFill>
                  <a:noFill/>
                </a:uFill>
                <a:hlinkClick r:id="rId3"/>
              </a:rPr>
              <a:t>Tower of Hanoi</a:t>
            </a:r>
            <a:r>
              <a:rPr lang="en-GB" sz="1600">
                <a:solidFill>
                  <a:srgbClr val="000000"/>
                </a:solidFill>
                <a:highlight>
                  <a:srgbClr val="FFFFFF"/>
                </a:highlight>
              </a:rPr>
              <a:t>, etc. For such problems, it is preferred to write recursive code. </a:t>
            </a:r>
            <a:endParaRPr sz="1600">
              <a:solidFill>
                <a:srgbClr val="000000"/>
              </a:solidFill>
              <a:highlight>
                <a:srgbClr val="FFFFFF"/>
              </a:highlight>
            </a:endParaRPr>
          </a:p>
          <a:p>
            <a:pPr indent="0" lvl="0" marL="0" rtl="0" algn="l">
              <a:spcBef>
                <a:spcPts val="800"/>
              </a:spcBef>
              <a:spcAft>
                <a:spcPts val="1600"/>
              </a:spcAft>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738198" y="346425"/>
            <a:ext cx="7667700" cy="522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u="sng">
                <a:solidFill>
                  <a:srgbClr val="000000"/>
                </a:solidFill>
              </a:rPr>
              <a:t>Tower of Hanoi</a:t>
            </a:r>
            <a:endParaRPr u="sng">
              <a:solidFill>
                <a:srgbClr val="000000"/>
              </a:solidFill>
            </a:endParaRPr>
          </a:p>
        </p:txBody>
      </p:sp>
      <p:sp>
        <p:nvSpPr>
          <p:cNvPr id="151" name="Google Shape;151;p27"/>
          <p:cNvSpPr txBox="1"/>
          <p:nvPr>
            <p:ph idx="1" type="body"/>
          </p:nvPr>
        </p:nvSpPr>
        <p:spPr>
          <a:xfrm>
            <a:off x="738200" y="1168876"/>
            <a:ext cx="7667700" cy="362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1900">
                <a:solidFill>
                  <a:srgbClr val="000000"/>
                </a:solidFill>
                <a:highlight>
                  <a:srgbClr val="FFFFFF"/>
                </a:highlight>
              </a:rPr>
              <a:t>Tower of Hanoi is a mathematical puzzle where we have three rods and n disks. The objective of the puzzle is to move the entire stack to another rod, obeying the following simple rules:</a:t>
            </a:r>
            <a:endParaRPr sz="1900">
              <a:solidFill>
                <a:srgbClr val="000000"/>
              </a:solidFill>
              <a:highlight>
                <a:srgbClr val="FFFFFF"/>
              </a:highlight>
            </a:endParaRPr>
          </a:p>
          <a:p>
            <a:pPr indent="0" lvl="0" marL="0" rtl="0" algn="l">
              <a:spcBef>
                <a:spcPts val="1600"/>
              </a:spcBef>
              <a:spcAft>
                <a:spcPts val="0"/>
              </a:spcAft>
              <a:buNone/>
            </a:pPr>
            <a:r>
              <a:rPr lang="en-GB" sz="1900">
                <a:solidFill>
                  <a:srgbClr val="000000"/>
                </a:solidFill>
                <a:highlight>
                  <a:srgbClr val="FFFFFF"/>
                </a:highlight>
              </a:rPr>
              <a:t>1) Only one disk can be moved at a time.</a:t>
            </a:r>
            <a:endParaRPr sz="1900">
              <a:solidFill>
                <a:srgbClr val="000000"/>
              </a:solidFill>
              <a:highlight>
                <a:srgbClr val="FFFFFF"/>
              </a:highlight>
            </a:endParaRPr>
          </a:p>
          <a:p>
            <a:pPr indent="0" lvl="0" marL="0" rtl="0" algn="l">
              <a:spcBef>
                <a:spcPts val="1600"/>
              </a:spcBef>
              <a:spcAft>
                <a:spcPts val="0"/>
              </a:spcAft>
              <a:buNone/>
            </a:pPr>
            <a:r>
              <a:rPr lang="en-GB" sz="1900">
                <a:solidFill>
                  <a:srgbClr val="000000"/>
                </a:solidFill>
                <a:highlight>
                  <a:srgbClr val="FFFFFF"/>
                </a:highlight>
              </a:rPr>
              <a:t>2) Each move consists of taking the upper disk from one of the stacks and placing it on top of another stack i.e. a disk can only be moved if it is the uppermost disk on a stack.</a:t>
            </a:r>
            <a:endParaRPr sz="1900">
              <a:solidFill>
                <a:srgbClr val="000000"/>
              </a:solidFill>
              <a:highlight>
                <a:srgbClr val="FFFFFF"/>
              </a:highlight>
            </a:endParaRPr>
          </a:p>
          <a:p>
            <a:pPr indent="0" lvl="0" marL="0" rtl="0" algn="l">
              <a:spcBef>
                <a:spcPts val="1600"/>
              </a:spcBef>
              <a:spcAft>
                <a:spcPts val="1600"/>
              </a:spcAft>
              <a:buNone/>
            </a:pPr>
            <a:r>
              <a:rPr lang="en-GB" sz="1900">
                <a:solidFill>
                  <a:srgbClr val="000000"/>
                </a:solidFill>
                <a:highlight>
                  <a:srgbClr val="FFFFFF"/>
                </a:highlight>
              </a:rPr>
              <a:t>3) No disk may be placed on top of a smaller disk.</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71825" y="297450"/>
            <a:ext cx="8034000" cy="4523700"/>
          </a:xfrm>
          <a:prstGeom prst="rect">
            <a:avLst/>
          </a:prstGeom>
        </p:spPr>
        <p:txBody>
          <a:bodyPr anchorCtr="0" anchor="t" bIns="0" lIns="0" spcFirstLastPara="1" rIns="0" wrap="square" tIns="0">
            <a:noAutofit/>
          </a:bodyPr>
          <a:lstStyle/>
          <a:p>
            <a:pPr indent="0" lvl="0" marL="0" rtl="0" algn="l">
              <a:lnSpc>
                <a:spcPct val="171429"/>
              </a:lnSpc>
              <a:spcBef>
                <a:spcPts val="0"/>
              </a:spcBef>
              <a:spcAft>
                <a:spcPts val="0"/>
              </a:spcAft>
              <a:buNone/>
            </a:pPr>
            <a:r>
              <a:rPr lang="en-GB" sz="1600">
                <a:solidFill>
                  <a:srgbClr val="000000"/>
                </a:solidFill>
                <a:highlight>
                  <a:srgbClr val="FFFFFF"/>
                </a:highlight>
              </a:rPr>
              <a:t>Approach :</a:t>
            </a:r>
            <a:endParaRPr sz="1600">
              <a:solidFill>
                <a:srgbClr val="000000"/>
              </a:solidFill>
              <a:highlight>
                <a:srgbClr val="FFFFFF"/>
              </a:highlight>
            </a:endParaRPr>
          </a:p>
          <a:p>
            <a:pPr indent="0" lvl="0" marL="0" rtl="0" algn="l">
              <a:spcBef>
                <a:spcPts val="800"/>
              </a:spcBef>
              <a:spcAft>
                <a:spcPts val="0"/>
              </a:spcAft>
              <a:buNone/>
            </a:pPr>
            <a:r>
              <a:rPr lang="en-GB" sz="1550">
                <a:solidFill>
                  <a:srgbClr val="000000"/>
                </a:solidFill>
                <a:highlight>
                  <a:srgbClr val="FFFFFF"/>
                </a:highlight>
              </a:rPr>
              <a:t>Take an example for 2 disks :</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Let rod 1 = 'A', rod 2 = 'B', rod 3 = 'C'.</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Step 1 : Shift first disk from 'A' to 'B'.</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Step 2 : Shift second disk from 'A' to 'C'.</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Step 3 : Shift first disk from 'B' to 'C'.</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The pattern here is :</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Shift 'n-1' disks from 'A' to 'B'.</a:t>
            </a:r>
            <a:endParaRPr sz="1550">
              <a:solidFill>
                <a:srgbClr val="000000"/>
              </a:solidFill>
              <a:highlight>
                <a:srgbClr val="FFFFFF"/>
              </a:highlight>
            </a:endParaRPr>
          </a:p>
          <a:p>
            <a:pPr indent="0" lvl="0" marL="0" rtl="0" algn="l">
              <a:spcBef>
                <a:spcPts val="1600"/>
              </a:spcBef>
              <a:spcAft>
                <a:spcPts val="0"/>
              </a:spcAft>
              <a:buNone/>
            </a:pPr>
            <a:r>
              <a:rPr lang="en-GB" sz="1550">
                <a:solidFill>
                  <a:srgbClr val="000000"/>
                </a:solidFill>
                <a:highlight>
                  <a:srgbClr val="FFFFFF"/>
                </a:highlight>
              </a:rPr>
              <a:t>Shift last disk from 'A' to 'C'.</a:t>
            </a:r>
            <a:endParaRPr sz="1550">
              <a:solidFill>
                <a:srgbClr val="000000"/>
              </a:solidFill>
              <a:highlight>
                <a:srgbClr val="FFFFFF"/>
              </a:highlight>
            </a:endParaRPr>
          </a:p>
          <a:p>
            <a:pPr indent="0" lvl="0" marL="101600" marR="101600" rtl="0" algn="l">
              <a:lnSpc>
                <a:spcPct val="158000"/>
              </a:lnSpc>
              <a:spcBef>
                <a:spcPts val="1600"/>
              </a:spcBef>
              <a:spcAft>
                <a:spcPts val="0"/>
              </a:spcAft>
              <a:buNone/>
            </a:pPr>
            <a:r>
              <a:rPr lang="en-GB" sz="1550">
                <a:solidFill>
                  <a:srgbClr val="000000"/>
                </a:solidFill>
                <a:highlight>
                  <a:srgbClr val="FFFFFF"/>
                </a:highlight>
              </a:rPr>
              <a:t>Shift 'n-1' disks from 'B' to 'C'.</a:t>
            </a:r>
            <a:endParaRPr sz="1550">
              <a:solidFill>
                <a:srgbClr val="000000"/>
              </a:solidFill>
              <a:highlight>
                <a:srgbClr val="FFFFFF"/>
              </a:highlight>
            </a:endParaRPr>
          </a:p>
          <a:p>
            <a:pPr indent="0" lvl="0" marL="0" rtl="0" algn="l">
              <a:spcBef>
                <a:spcPts val="800"/>
              </a:spcBef>
              <a:spcAft>
                <a:spcPts val="1600"/>
              </a:spcAft>
              <a:buNone/>
            </a:pPr>
            <a:r>
              <a:t/>
            </a:r>
            <a:endParaRPr sz="2800">
              <a:highlight>
                <a:srgbClr val="FFFFFF"/>
              </a:highlight>
            </a:endParaRPr>
          </a:p>
        </p:txBody>
      </p:sp>
      <p:pic>
        <p:nvPicPr>
          <p:cNvPr id="157" name="Google Shape;157;p28"/>
          <p:cNvPicPr preferRelativeResize="0"/>
          <p:nvPr/>
        </p:nvPicPr>
        <p:blipFill>
          <a:blip r:embed="rId3">
            <a:alphaModFix/>
          </a:blip>
          <a:stretch>
            <a:fillRect/>
          </a:stretch>
        </p:blipFill>
        <p:spPr>
          <a:xfrm>
            <a:off x="4028050" y="297450"/>
            <a:ext cx="4870826" cy="452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738198" y="346425"/>
            <a:ext cx="7925100" cy="52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u="sng">
                <a:solidFill>
                  <a:srgbClr val="000000"/>
                </a:solidFill>
              </a:rPr>
              <a:t>Program:</a:t>
            </a:r>
            <a:endParaRPr u="sng">
              <a:solidFill>
                <a:srgbClr val="000000"/>
              </a:solidFill>
            </a:endParaRPr>
          </a:p>
        </p:txBody>
      </p:sp>
      <p:sp>
        <p:nvSpPr>
          <p:cNvPr id="163" name="Google Shape;163;p29"/>
          <p:cNvSpPr txBox="1"/>
          <p:nvPr>
            <p:ph idx="1" type="body"/>
          </p:nvPr>
        </p:nvSpPr>
        <p:spPr>
          <a:xfrm>
            <a:off x="322250" y="1168875"/>
            <a:ext cx="8340900" cy="3763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GB" sz="1600">
                <a:solidFill>
                  <a:srgbClr val="000000"/>
                </a:solidFill>
                <a:highlight>
                  <a:srgbClr val="FFFFFF"/>
                </a:highlight>
              </a:rPr>
              <a:t>void towerOfHanoi(int n, char from_rod,char to_rod, char aux_rod){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if (n == 1){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cout &lt;&lt; "Move disk 1 from rod " &lt;&lt; from_rod &lt;&lt; " to rod " &lt;&lt; to_rod&lt;&lt;endl;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return;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towerOfHanoi(n - 1, from_rod, aux_rod, to_rod);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cout &lt;&lt; "Move disk " &lt;&lt; n &lt;&lt; " from rod " &lt;&lt; from_rod &lt;&lt;" to rod " &lt;&lt; to_rod &lt;&lt; endl; </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    towerOfHanoi(n - 1, aux_rod, to_rod, from_rod);</a:t>
            </a:r>
            <a:endParaRPr sz="1600">
              <a:solidFill>
                <a:srgbClr val="000000"/>
              </a:solidFill>
              <a:highlight>
                <a:srgbClr val="FFFFFF"/>
              </a:highlight>
            </a:endParaRPr>
          </a:p>
          <a:p>
            <a:pPr indent="0" lvl="0" marL="0" rtl="0" algn="l">
              <a:lnSpc>
                <a:spcPct val="100000"/>
              </a:lnSpc>
              <a:spcBef>
                <a:spcPts val="1600"/>
              </a:spcBef>
              <a:spcAft>
                <a:spcPts val="0"/>
              </a:spcAft>
              <a:buNone/>
            </a:pPr>
            <a:r>
              <a:rPr lang="en-GB" sz="1600">
                <a:solidFill>
                  <a:srgbClr val="000000"/>
                </a:solidFill>
                <a:highlight>
                  <a:srgbClr val="FFFFFF"/>
                </a:highlight>
              </a:rPr>
              <a:t>}</a:t>
            </a:r>
            <a:endParaRPr sz="1600">
              <a:solidFill>
                <a:srgbClr val="000000"/>
              </a:solidFill>
              <a:highlight>
                <a:srgbClr val="FFFFFF"/>
              </a:highlight>
            </a:endParaRPr>
          </a:p>
          <a:p>
            <a:pPr indent="0" lvl="0" marL="0" rtl="0" algn="l">
              <a:lnSpc>
                <a:spcPct val="100000"/>
              </a:lnSpc>
              <a:spcBef>
                <a:spcPts val="1600"/>
              </a:spcBef>
              <a:spcAft>
                <a:spcPts val="1600"/>
              </a:spcAft>
              <a:buNone/>
            </a:pPr>
            <a:r>
              <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nvSpPr>
        <p:spPr>
          <a:xfrm>
            <a:off x="8352790" y="4894295"/>
            <a:ext cx="135890" cy="147161"/>
          </a:xfrm>
          <a:prstGeom prst="rect">
            <a:avLst/>
          </a:prstGeom>
          <a:noFill/>
          <a:ln>
            <a:noFill/>
          </a:ln>
        </p:spPr>
        <p:txBody>
          <a:bodyPr anchorCtr="0" anchor="t" bIns="0" lIns="0" spcFirstLastPara="1" rIns="0" wrap="square" tIns="0">
            <a:noAutofit/>
          </a:bodyPr>
          <a:lstStyle/>
          <a:p>
            <a:pPr indent="0" lvl="0" marL="25400" marR="0" rtl="0" algn="l">
              <a:lnSpc>
                <a:spcPct val="118750"/>
              </a:lnSpc>
              <a:spcBef>
                <a:spcPts val="0"/>
              </a:spcBef>
              <a:spcAft>
                <a:spcPts val="0"/>
              </a:spcAft>
              <a:buNone/>
            </a:pPr>
            <a:fld id="{00000000-1234-1234-1234-123412341234}" type="slidenum">
              <a:rPr lang="en-GB" sz="1200">
                <a:latin typeface="Arial"/>
                <a:ea typeface="Arial"/>
                <a:cs typeface="Arial"/>
                <a:sym typeface="Arial"/>
              </a:rPr>
              <a:t>‹#›</a:t>
            </a:fld>
            <a:endParaRPr sz="1200">
              <a:latin typeface="Arial"/>
              <a:ea typeface="Arial"/>
              <a:cs typeface="Arial"/>
              <a:sym typeface="Arial"/>
            </a:endParaRPr>
          </a:p>
        </p:txBody>
      </p:sp>
      <p:pic>
        <p:nvPicPr>
          <p:cNvPr id="169" name="Google Shape;169;p30"/>
          <p:cNvPicPr preferRelativeResize="0"/>
          <p:nvPr/>
        </p:nvPicPr>
        <p:blipFill>
          <a:blip r:embed="rId3">
            <a:alphaModFix/>
          </a:blip>
          <a:stretch>
            <a:fillRect/>
          </a:stretch>
        </p:blipFill>
        <p:spPr>
          <a:xfrm>
            <a:off x="516538" y="68075"/>
            <a:ext cx="8110925" cy="4889050"/>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843825" y="309956"/>
            <a:ext cx="6171600" cy="10134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en-GB" sz="3100"/>
              <a:t>A SHORT LIST OF CATEGORIES</a:t>
            </a:r>
            <a:endParaRPr sz="3100"/>
          </a:p>
        </p:txBody>
      </p:sp>
      <p:sp>
        <p:nvSpPr>
          <p:cNvPr id="175" name="Google Shape;175;p31"/>
          <p:cNvSpPr txBox="1"/>
          <p:nvPr/>
        </p:nvSpPr>
        <p:spPr>
          <a:xfrm>
            <a:off x="685794" y="1061549"/>
            <a:ext cx="6110700" cy="1510200"/>
          </a:xfrm>
          <a:prstGeom prst="rect">
            <a:avLst/>
          </a:prstGeom>
          <a:noFill/>
          <a:ln>
            <a:noFill/>
          </a:ln>
        </p:spPr>
        <p:txBody>
          <a:bodyPr anchorCtr="0" anchor="t" bIns="0" lIns="0" spcFirstLastPara="1" rIns="0" wrap="square" tIns="88250">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Algorithm types we will consider include:</a:t>
            </a:r>
            <a:endParaRPr sz="2400">
              <a:latin typeface="Cambria"/>
              <a:ea typeface="Cambria"/>
              <a:cs typeface="Cambria"/>
              <a:sym typeface="Cambria"/>
            </a:endParaRPr>
          </a:p>
          <a:p>
            <a:pPr indent="-273049" lvl="0" marL="65151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Simple recursive algorithms</a:t>
            </a:r>
            <a:endParaRPr sz="2100">
              <a:latin typeface="Cambria"/>
              <a:ea typeface="Cambria"/>
              <a:cs typeface="Cambria"/>
              <a:sym typeface="Cambria"/>
            </a:endParaRPr>
          </a:p>
          <a:p>
            <a:pPr indent="-273049" lvl="0" marL="651510" marR="0" rtl="0" algn="l">
              <a:lnSpc>
                <a:spcPct val="100000"/>
              </a:lnSpc>
              <a:spcBef>
                <a:spcPts val="530"/>
              </a:spcBef>
              <a:spcAft>
                <a:spcPts val="0"/>
              </a:spcAft>
              <a:buClr>
                <a:srgbClr val="FD8536"/>
              </a:buClr>
              <a:buSzPts val="1650"/>
              <a:buFont typeface="Noto Sans Symbols"/>
              <a:buChar char="•"/>
            </a:pPr>
            <a:r>
              <a:rPr lang="en-GB" sz="2100">
                <a:latin typeface="Cambria"/>
                <a:ea typeface="Cambria"/>
                <a:cs typeface="Cambria"/>
                <a:sym typeface="Cambria"/>
              </a:rPr>
              <a:t>Backtracking algorithms</a:t>
            </a:r>
            <a:endParaRPr sz="2100">
              <a:latin typeface="Cambria"/>
              <a:ea typeface="Cambria"/>
              <a:cs typeface="Cambria"/>
              <a:sym typeface="Cambria"/>
            </a:endParaRPr>
          </a:p>
          <a:p>
            <a:pPr indent="-273049" lvl="0" marL="65151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Divide and conquer algorithms</a:t>
            </a:r>
            <a:endParaRPr sz="2100">
              <a:latin typeface="Cambria"/>
              <a:ea typeface="Cambria"/>
              <a:cs typeface="Cambria"/>
              <a:sym typeface="Cambria"/>
            </a:endParaRPr>
          </a:p>
          <a:p>
            <a:pPr indent="-273049" lvl="0" marL="651510" marR="0" rtl="0" algn="l">
              <a:lnSpc>
                <a:spcPct val="100000"/>
              </a:lnSpc>
              <a:spcBef>
                <a:spcPts val="530"/>
              </a:spcBef>
              <a:spcAft>
                <a:spcPts val="0"/>
              </a:spcAft>
              <a:buClr>
                <a:srgbClr val="FD8536"/>
              </a:buClr>
              <a:buSzPts val="1650"/>
              <a:buFont typeface="Noto Sans Symbols"/>
              <a:buChar char="•"/>
            </a:pPr>
            <a:r>
              <a:rPr lang="en-GB" sz="2100">
                <a:latin typeface="Cambria"/>
                <a:ea typeface="Cambria"/>
                <a:cs typeface="Cambria"/>
                <a:sym typeface="Cambria"/>
              </a:rPr>
              <a:t>GREEDY ALGORITHM</a:t>
            </a:r>
            <a:endParaRPr sz="2100">
              <a:latin typeface="Cambria"/>
              <a:ea typeface="Cambria"/>
              <a:cs typeface="Cambria"/>
              <a:sym typeface="Cambria"/>
            </a:endParaRPr>
          </a:p>
        </p:txBody>
      </p:sp>
      <p:sp>
        <p:nvSpPr>
          <p:cNvPr id="176" name="Google Shape;176;p31"/>
          <p:cNvSpPr txBox="1"/>
          <p:nvPr/>
        </p:nvSpPr>
        <p:spPr>
          <a:xfrm>
            <a:off x="1071880" y="3085145"/>
            <a:ext cx="3984600" cy="887700"/>
          </a:xfrm>
          <a:prstGeom prst="rect">
            <a:avLst/>
          </a:prstGeom>
          <a:noFill/>
          <a:ln>
            <a:noFill/>
          </a:ln>
        </p:spPr>
        <p:txBody>
          <a:bodyPr anchorCtr="0" anchor="t" bIns="0" lIns="0" spcFirstLastPara="1" rIns="0" wrap="square" tIns="78725">
            <a:noAutofit/>
          </a:bodyPr>
          <a:lstStyle/>
          <a:p>
            <a:pPr indent="-273050" lvl="0" marL="285750" marR="0" rtl="0" algn="l">
              <a:lnSpc>
                <a:spcPct val="100000"/>
              </a:lnSpc>
              <a:spcBef>
                <a:spcPts val="0"/>
              </a:spcBef>
              <a:spcAft>
                <a:spcPts val="0"/>
              </a:spcAft>
              <a:buClr>
                <a:srgbClr val="FD8536"/>
              </a:buClr>
              <a:buSzPts val="1650"/>
              <a:buFont typeface="Noto Sans Symbols"/>
              <a:buChar char="•"/>
            </a:pPr>
            <a:r>
              <a:rPr lang="en-GB" sz="2100">
                <a:latin typeface="Cambria"/>
                <a:ea typeface="Cambria"/>
                <a:cs typeface="Cambria"/>
                <a:sym typeface="Cambria"/>
              </a:rPr>
              <a:t>Branch and bound algorithms</a:t>
            </a:r>
            <a:endParaRPr sz="2100">
              <a:latin typeface="Cambria"/>
              <a:ea typeface="Cambria"/>
              <a:cs typeface="Cambria"/>
              <a:sym typeface="Cambria"/>
            </a:endParaRPr>
          </a:p>
          <a:p>
            <a:pPr indent="-273050" lvl="0" marL="28575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Brute force algorithms</a:t>
            </a:r>
            <a:endParaRPr sz="2100">
              <a:latin typeface="Cambria"/>
              <a:ea typeface="Cambria"/>
              <a:cs typeface="Cambria"/>
              <a:sym typeface="Cambria"/>
            </a:endParaRPr>
          </a:p>
          <a:p>
            <a:pPr indent="-273050" lvl="0" marL="285750" marR="0"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Randomized algorithms</a:t>
            </a:r>
            <a:endParaRPr sz="2100">
              <a:latin typeface="Cambria"/>
              <a:ea typeface="Cambria"/>
              <a:cs typeface="Cambria"/>
              <a:sym typeface="Cambria"/>
            </a:endParaRPr>
          </a:p>
        </p:txBody>
      </p:sp>
      <p:sp>
        <p:nvSpPr>
          <p:cNvPr id="177" name="Google Shape;177;p31"/>
          <p:cNvSpPr/>
          <p:nvPr/>
        </p:nvSpPr>
        <p:spPr>
          <a:xfrm>
            <a:off x="749300" y="2742247"/>
            <a:ext cx="322580" cy="172402"/>
          </a:xfrm>
          <a:custGeom>
            <a:rect b="b" l="l" r="r" t="t"/>
            <a:pathLst>
              <a:path extrusionOk="0" h="229870" w="322580">
                <a:moveTo>
                  <a:pt x="242569" y="0"/>
                </a:moveTo>
                <a:lnTo>
                  <a:pt x="242569" y="58420"/>
                </a:lnTo>
                <a:lnTo>
                  <a:pt x="0" y="58420"/>
                </a:lnTo>
                <a:lnTo>
                  <a:pt x="0" y="172720"/>
                </a:lnTo>
                <a:lnTo>
                  <a:pt x="242569" y="172720"/>
                </a:lnTo>
                <a:lnTo>
                  <a:pt x="242569" y="229870"/>
                </a:lnTo>
                <a:lnTo>
                  <a:pt x="322580" y="115570"/>
                </a:lnTo>
                <a:lnTo>
                  <a:pt x="242569" y="0"/>
                </a:lnTo>
                <a:close/>
              </a:path>
            </a:pathLst>
          </a:custGeom>
          <a:solidFill>
            <a:srgbClr val="565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31"/>
          <p:cNvSpPr/>
          <p:nvPr/>
        </p:nvSpPr>
        <p:spPr>
          <a:xfrm>
            <a:off x="749300" y="2742247"/>
            <a:ext cx="322580" cy="172402"/>
          </a:xfrm>
          <a:custGeom>
            <a:rect b="b" l="l" r="r" t="t"/>
            <a:pathLst>
              <a:path extrusionOk="0" h="229870" w="322580">
                <a:moveTo>
                  <a:pt x="0" y="58420"/>
                </a:moveTo>
                <a:lnTo>
                  <a:pt x="242569" y="58420"/>
                </a:lnTo>
                <a:lnTo>
                  <a:pt x="242569" y="0"/>
                </a:lnTo>
                <a:lnTo>
                  <a:pt x="322580" y="115570"/>
                </a:lnTo>
                <a:lnTo>
                  <a:pt x="242569" y="229870"/>
                </a:lnTo>
                <a:lnTo>
                  <a:pt x="242569" y="172720"/>
                </a:lnTo>
                <a:lnTo>
                  <a:pt x="0" y="172720"/>
                </a:lnTo>
                <a:lnTo>
                  <a:pt x="0" y="58420"/>
                </a:lnTo>
                <a:close/>
              </a:path>
            </a:pathLst>
          </a:custGeom>
          <a:noFill/>
          <a:ln cap="flat" cmpd="sng" w="15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31"/>
          <p:cNvSpPr txBox="1"/>
          <p:nvPr/>
        </p:nvSpPr>
        <p:spPr>
          <a:xfrm>
            <a:off x="8352790" y="4894295"/>
            <a:ext cx="135890" cy="147161"/>
          </a:xfrm>
          <a:prstGeom prst="rect">
            <a:avLst/>
          </a:prstGeom>
          <a:noFill/>
          <a:ln>
            <a:noFill/>
          </a:ln>
        </p:spPr>
        <p:txBody>
          <a:bodyPr anchorCtr="0" anchor="t" bIns="0" lIns="0" spcFirstLastPara="1" rIns="0" wrap="square" tIns="0">
            <a:noAutofit/>
          </a:bodyPr>
          <a:lstStyle/>
          <a:p>
            <a:pPr indent="0" lvl="0" marL="25400" marR="0" rtl="0" algn="l">
              <a:lnSpc>
                <a:spcPct val="118750"/>
              </a:lnSpc>
              <a:spcBef>
                <a:spcPts val="0"/>
              </a:spcBef>
              <a:spcAft>
                <a:spcPts val="0"/>
              </a:spcAft>
              <a:buNone/>
            </a:pPr>
            <a:fld id="{00000000-1234-1234-1234-123412341234}" type="slidenum">
              <a:rPr lang="en-GB" sz="1200">
                <a:latin typeface="Arial"/>
                <a:ea typeface="Arial"/>
                <a:cs typeface="Arial"/>
                <a:sym typeface="Arial"/>
              </a:rPr>
              <a:t>‹#›</a:t>
            </a:fld>
            <a:endParaRPr sz="1200">
              <a:latin typeface="Arial"/>
              <a:ea typeface="Arial"/>
              <a:cs typeface="Arial"/>
              <a:sym typeface="Aria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1296675" y="333375"/>
            <a:ext cx="5360100" cy="9033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OPTIMIZATION PROBLEMS</a:t>
            </a:r>
            <a:endParaRPr sz="3200"/>
          </a:p>
        </p:txBody>
      </p:sp>
      <p:sp>
        <p:nvSpPr>
          <p:cNvPr id="185" name="Google Shape;185;p32"/>
          <p:cNvSpPr txBox="1"/>
          <p:nvPr/>
        </p:nvSpPr>
        <p:spPr>
          <a:xfrm>
            <a:off x="8352790" y="4894295"/>
            <a:ext cx="135890" cy="147161"/>
          </a:xfrm>
          <a:prstGeom prst="rect">
            <a:avLst/>
          </a:prstGeom>
          <a:noFill/>
          <a:ln>
            <a:noFill/>
          </a:ln>
        </p:spPr>
        <p:txBody>
          <a:bodyPr anchorCtr="0" anchor="t" bIns="0" lIns="0" spcFirstLastPara="1" rIns="0" wrap="square" tIns="0">
            <a:noAutofit/>
          </a:bodyPr>
          <a:lstStyle/>
          <a:p>
            <a:pPr indent="0" lvl="0" marL="25400" marR="0" rtl="0" algn="l">
              <a:lnSpc>
                <a:spcPct val="118750"/>
              </a:lnSpc>
              <a:spcBef>
                <a:spcPts val="0"/>
              </a:spcBef>
              <a:spcAft>
                <a:spcPts val="0"/>
              </a:spcAft>
              <a:buNone/>
            </a:pPr>
            <a:fld id="{00000000-1234-1234-1234-123412341234}" type="slidenum">
              <a:rPr lang="en-GB" sz="1200">
                <a:latin typeface="Arial"/>
                <a:ea typeface="Arial"/>
                <a:cs typeface="Arial"/>
                <a:sym typeface="Arial"/>
              </a:rPr>
              <a:t>‹#›</a:t>
            </a:fld>
            <a:endParaRPr sz="1200">
              <a:latin typeface="Arial"/>
              <a:ea typeface="Arial"/>
              <a:cs typeface="Arial"/>
              <a:sym typeface="Arial"/>
            </a:endParaRPr>
          </a:p>
        </p:txBody>
      </p:sp>
      <p:sp>
        <p:nvSpPr>
          <p:cNvPr id="186" name="Google Shape;186;p32"/>
          <p:cNvSpPr txBox="1"/>
          <p:nvPr/>
        </p:nvSpPr>
        <p:spPr>
          <a:xfrm>
            <a:off x="763269" y="1166813"/>
            <a:ext cx="7599045" cy="2564130"/>
          </a:xfrm>
          <a:prstGeom prst="rect">
            <a:avLst/>
          </a:prstGeom>
          <a:noFill/>
          <a:ln>
            <a:noFill/>
          </a:ln>
        </p:spPr>
        <p:txBody>
          <a:bodyPr anchorCtr="0" anchor="t" bIns="0" lIns="0" spcFirstLastPara="1" rIns="0" wrap="square" tIns="12700">
            <a:noAutofit/>
          </a:bodyPr>
          <a:lstStyle/>
          <a:p>
            <a:pPr indent="-273050" lvl="0" marL="285115" marR="226059"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An </a:t>
            </a:r>
            <a:r>
              <a:rPr lang="en-GB" sz="2400">
                <a:solidFill>
                  <a:srgbClr val="565E6C"/>
                </a:solidFill>
                <a:latin typeface="Cambria"/>
                <a:ea typeface="Cambria"/>
                <a:cs typeface="Cambria"/>
                <a:sym typeface="Cambria"/>
              </a:rPr>
              <a:t>optimization problem </a:t>
            </a:r>
            <a:r>
              <a:rPr lang="en-GB" sz="2400">
                <a:latin typeface="Cambria"/>
                <a:ea typeface="Cambria"/>
                <a:cs typeface="Cambria"/>
                <a:sym typeface="Cambria"/>
              </a:rPr>
              <a:t>is one in which you want  to find, not just </a:t>
            </a:r>
            <a:r>
              <a:rPr i="1" lang="en-GB" sz="2400">
                <a:latin typeface="Cambria"/>
                <a:ea typeface="Cambria"/>
                <a:cs typeface="Cambria"/>
                <a:sym typeface="Cambria"/>
              </a:rPr>
              <a:t>a </a:t>
            </a:r>
            <a:r>
              <a:rPr lang="en-GB" sz="2400">
                <a:latin typeface="Cambria"/>
                <a:ea typeface="Cambria"/>
                <a:cs typeface="Cambria"/>
                <a:sym typeface="Cambria"/>
              </a:rPr>
              <a:t>solution, but the </a:t>
            </a:r>
            <a:r>
              <a:rPr i="1" lang="en-GB" sz="2400">
                <a:latin typeface="Cambria"/>
                <a:ea typeface="Cambria"/>
                <a:cs typeface="Cambria"/>
                <a:sym typeface="Cambria"/>
              </a:rPr>
              <a:t>best </a:t>
            </a:r>
            <a:r>
              <a:rPr lang="en-GB" sz="2400">
                <a:latin typeface="Cambria"/>
                <a:ea typeface="Cambria"/>
                <a:cs typeface="Cambria"/>
                <a:sym typeface="Cambria"/>
              </a:rPr>
              <a:t>solution</a:t>
            </a:r>
            <a:endParaRPr sz="2400">
              <a:latin typeface="Cambria"/>
              <a:ea typeface="Cambria"/>
              <a:cs typeface="Cambria"/>
              <a:sym typeface="Cambria"/>
            </a:endParaRPr>
          </a:p>
          <a:p>
            <a:pPr indent="-273050" lvl="0" marL="285115" marR="694055" rtl="0" algn="l">
              <a:lnSpc>
                <a:spcPct val="100000"/>
              </a:lnSpc>
              <a:spcBef>
                <a:spcPts val="59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 “greedy algorithm” sometimes works well for  optimization problems</a:t>
            </a:r>
            <a:endParaRPr sz="2400">
              <a:latin typeface="Cambria"/>
              <a:ea typeface="Cambria"/>
              <a:cs typeface="Cambria"/>
              <a:sym typeface="Cambria"/>
            </a:endParaRPr>
          </a:p>
          <a:p>
            <a:pPr indent="0" lvl="0" marL="12700" marR="0" rtl="0" algn="l">
              <a:lnSpc>
                <a:spcPct val="100000"/>
              </a:lnSpc>
              <a:spcBef>
                <a:spcPts val="60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 </a:t>
            </a:r>
            <a:r>
              <a:rPr lang="en-GB" sz="2400">
                <a:solidFill>
                  <a:srgbClr val="565E6C"/>
                </a:solidFill>
                <a:latin typeface="Cambria"/>
                <a:ea typeface="Cambria"/>
                <a:cs typeface="Cambria"/>
                <a:sym typeface="Cambria"/>
              </a:rPr>
              <a:t>greedy algorithm </a:t>
            </a:r>
            <a:r>
              <a:rPr lang="en-GB" sz="2400">
                <a:latin typeface="Cambria"/>
                <a:ea typeface="Cambria"/>
                <a:cs typeface="Cambria"/>
                <a:sym typeface="Cambria"/>
              </a:rPr>
              <a:t>works in phases. At each phase:</a:t>
            </a:r>
            <a:endParaRPr sz="2400">
              <a:latin typeface="Cambria"/>
              <a:ea typeface="Cambria"/>
              <a:cs typeface="Cambria"/>
              <a:sym typeface="Cambria"/>
            </a:endParaRPr>
          </a:p>
          <a:p>
            <a:pPr indent="-273050" lvl="0" marL="652780" marR="45085" rtl="0" algn="l">
              <a:lnSpc>
                <a:spcPct val="100000"/>
              </a:lnSpc>
              <a:spcBef>
                <a:spcPts val="530"/>
              </a:spcBef>
              <a:spcAft>
                <a:spcPts val="0"/>
              </a:spcAft>
              <a:buClr>
                <a:srgbClr val="FD8536"/>
              </a:buClr>
              <a:buSzPts val="1650"/>
              <a:buFont typeface="Noto Sans Symbols"/>
              <a:buChar char="•"/>
            </a:pPr>
            <a:r>
              <a:rPr lang="en-GB" sz="2100">
                <a:latin typeface="Cambria"/>
                <a:ea typeface="Cambria"/>
                <a:cs typeface="Cambria"/>
                <a:sym typeface="Cambria"/>
              </a:rPr>
              <a:t>You take the best you can get right now, without regard  for future consequences</a:t>
            </a:r>
            <a:endParaRPr sz="2100">
              <a:latin typeface="Cambria"/>
              <a:ea typeface="Cambria"/>
              <a:cs typeface="Cambria"/>
              <a:sym typeface="Cambria"/>
            </a:endParaRPr>
          </a:p>
          <a:p>
            <a:pPr indent="-273050" lvl="0" marL="652780" marR="8255" rtl="0" algn="l">
              <a:lnSpc>
                <a:spcPct val="100000"/>
              </a:lnSpc>
              <a:spcBef>
                <a:spcPts val="520"/>
              </a:spcBef>
              <a:spcAft>
                <a:spcPts val="0"/>
              </a:spcAft>
              <a:buClr>
                <a:srgbClr val="FD8536"/>
              </a:buClr>
              <a:buSzPts val="1650"/>
              <a:buFont typeface="Noto Sans Symbols"/>
              <a:buChar char="•"/>
            </a:pPr>
            <a:r>
              <a:rPr lang="en-GB" sz="2100">
                <a:latin typeface="Cambria"/>
                <a:ea typeface="Cambria"/>
                <a:cs typeface="Cambria"/>
                <a:sym typeface="Cambria"/>
              </a:rPr>
              <a:t>You hope that by choosing a </a:t>
            </a:r>
            <a:r>
              <a:rPr i="1" lang="en-GB" sz="2100">
                <a:latin typeface="Cambria"/>
                <a:ea typeface="Cambria"/>
                <a:cs typeface="Cambria"/>
                <a:sym typeface="Cambria"/>
              </a:rPr>
              <a:t>local </a:t>
            </a:r>
            <a:r>
              <a:rPr lang="en-GB" sz="2100">
                <a:latin typeface="Cambria"/>
                <a:ea typeface="Cambria"/>
                <a:cs typeface="Cambria"/>
                <a:sym typeface="Cambria"/>
              </a:rPr>
              <a:t>optimum at each step,  you will end up at a </a:t>
            </a:r>
            <a:r>
              <a:rPr i="1" lang="en-GB" sz="2100">
                <a:latin typeface="Cambria"/>
                <a:ea typeface="Cambria"/>
                <a:cs typeface="Cambria"/>
                <a:sym typeface="Cambria"/>
              </a:rPr>
              <a:t>global </a:t>
            </a:r>
            <a:r>
              <a:rPr lang="en-GB" sz="2100">
                <a:latin typeface="Cambria"/>
                <a:ea typeface="Cambria"/>
                <a:cs typeface="Cambria"/>
                <a:sym typeface="Cambria"/>
              </a:rPr>
              <a:t>optimum</a:t>
            </a:r>
            <a:endParaRPr sz="2100">
              <a:latin typeface="Cambria"/>
              <a:ea typeface="Cambria"/>
              <a:cs typeface="Cambria"/>
              <a:sym typeface="Cambria"/>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nvSpPr>
        <p:spPr>
          <a:xfrm>
            <a:off x="8378190" y="4903820"/>
            <a:ext cx="85090" cy="128111"/>
          </a:xfrm>
          <a:prstGeom prst="rect">
            <a:avLst/>
          </a:prstGeom>
          <a:noFill/>
          <a:ln>
            <a:noFill/>
          </a:ln>
        </p:spPr>
        <p:txBody>
          <a:bodyPr anchorCtr="0" anchor="t" bIns="0" lIns="0" spcFirstLastPara="1" rIns="0" wrap="square" tIns="0">
            <a:noAutofit/>
          </a:bodyPr>
          <a:lstStyle/>
          <a:p>
            <a:pPr indent="0" lvl="0" marL="0" marR="0" rtl="0" algn="l">
              <a:lnSpc>
                <a:spcPct val="110416"/>
              </a:lnSpc>
              <a:spcBef>
                <a:spcPts val="0"/>
              </a:spcBef>
              <a:spcAft>
                <a:spcPts val="0"/>
              </a:spcAft>
              <a:buNone/>
            </a:pPr>
            <a:r>
              <a:rPr lang="en-GB" sz="1200">
                <a:latin typeface="Arial"/>
                <a:ea typeface="Arial"/>
                <a:cs typeface="Arial"/>
                <a:sym typeface="Arial"/>
              </a:rPr>
              <a:t>7</a:t>
            </a:r>
            <a:endParaRPr sz="1200">
              <a:latin typeface="Arial"/>
              <a:ea typeface="Arial"/>
              <a:cs typeface="Arial"/>
              <a:sym typeface="Arial"/>
            </a:endParaRPr>
          </a:p>
        </p:txBody>
      </p:sp>
      <p:sp>
        <p:nvSpPr>
          <p:cNvPr id="192" name="Google Shape;192;p3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33"/>
          <p:cNvSpPr txBox="1"/>
          <p:nvPr/>
        </p:nvSpPr>
        <p:spPr>
          <a:xfrm>
            <a:off x="8376919" y="4406265"/>
            <a:ext cx="114300" cy="1790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GB" sz="1400">
                <a:solidFill>
                  <a:srgbClr val="FFFFFF"/>
                </a:solidFill>
                <a:latin typeface="Times New Roman"/>
                <a:ea typeface="Times New Roman"/>
                <a:cs typeface="Times New Roman"/>
                <a:sym typeface="Times New Roman"/>
              </a:rPr>
              <a:t>7</a:t>
            </a:r>
            <a:endParaRPr sz="1400">
              <a:latin typeface="Times New Roman"/>
              <a:ea typeface="Times New Roman"/>
              <a:cs typeface="Times New Roman"/>
              <a:sym typeface="Times New Roman"/>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9" name="Shape 69"/>
        <p:cNvGrpSpPr/>
        <p:nvPr/>
      </p:nvGrpSpPr>
      <p:grpSpPr>
        <a:xfrm>
          <a:off x="0" y="0"/>
          <a:ext cx="0" cy="0"/>
          <a:chOff x="0" y="0"/>
          <a:chExt cx="0" cy="0"/>
        </a:xfrm>
      </p:grpSpPr>
      <p:sp>
        <p:nvSpPr>
          <p:cNvPr id="70" name="Google Shape;70;p16"/>
          <p:cNvSpPr txBox="1"/>
          <p:nvPr/>
        </p:nvSpPr>
        <p:spPr>
          <a:xfrm>
            <a:off x="859375" y="409000"/>
            <a:ext cx="7392300" cy="4560900"/>
          </a:xfrm>
          <a:prstGeom prst="rect">
            <a:avLst/>
          </a:prstGeom>
          <a:noFill/>
          <a:ln>
            <a:noFill/>
          </a:ln>
        </p:spPr>
        <p:txBody>
          <a:bodyPr anchorCtr="0" anchor="t" bIns="0" lIns="0" spcFirstLastPara="1" rIns="0" wrap="square" tIns="49050">
            <a:noAutofit/>
          </a:bodyPr>
          <a:lstStyle/>
          <a:p>
            <a:pPr indent="-254000" lvl="0" marL="266700" marR="0" rtl="0" algn="l">
              <a:lnSpc>
                <a:spcPct val="100000"/>
              </a:lnSpc>
              <a:spcBef>
                <a:spcPts val="0"/>
              </a:spcBef>
              <a:spcAft>
                <a:spcPts val="0"/>
              </a:spcAft>
              <a:buClr>
                <a:srgbClr val="92D050"/>
              </a:buClr>
              <a:buSzPts val="2400"/>
              <a:buFont typeface="Courier New"/>
              <a:buChar char="o"/>
            </a:pPr>
            <a:r>
              <a:rPr lang="en-GB" sz="2400">
                <a:latin typeface="Arial"/>
                <a:ea typeface="Arial"/>
                <a:cs typeface="Arial"/>
                <a:sym typeface="Arial"/>
              </a:rPr>
              <a:t>RECURSION</a:t>
            </a:r>
            <a:endParaRPr sz="2400">
              <a:latin typeface="Arial"/>
              <a:ea typeface="Arial"/>
              <a:cs typeface="Arial"/>
              <a:sym typeface="Arial"/>
            </a:endParaRPr>
          </a:p>
          <a:p>
            <a:pPr indent="0" lvl="0" marL="355600" marR="139700" rtl="0" algn="l">
              <a:lnSpc>
                <a:spcPct val="107857"/>
              </a:lnSpc>
              <a:spcBef>
                <a:spcPts val="600"/>
              </a:spcBef>
              <a:spcAft>
                <a:spcPts val="0"/>
              </a:spcAft>
              <a:buNone/>
            </a:pPr>
            <a:r>
              <a:rPr lang="en-GB" sz="2100">
                <a:latin typeface="Arial"/>
                <a:ea typeface="Arial"/>
                <a:cs typeface="Arial"/>
                <a:sym typeface="Arial"/>
              </a:rPr>
              <a:t>The process of defining an object in terms of smaller versions of  itself is called recursion.</a:t>
            </a:r>
            <a:endParaRPr sz="2100">
              <a:latin typeface="Arial"/>
              <a:ea typeface="Arial"/>
              <a:cs typeface="Arial"/>
              <a:sym typeface="Arial"/>
            </a:endParaRPr>
          </a:p>
          <a:p>
            <a:pPr indent="-254000" lvl="0" marL="266700" marR="0" rtl="0" algn="l">
              <a:lnSpc>
                <a:spcPct val="100000"/>
              </a:lnSpc>
              <a:spcBef>
                <a:spcPts val="200"/>
              </a:spcBef>
              <a:spcAft>
                <a:spcPts val="0"/>
              </a:spcAft>
              <a:buClr>
                <a:srgbClr val="92D050"/>
              </a:buClr>
              <a:buSzPts val="2400"/>
              <a:buFont typeface="Courier New"/>
              <a:buChar char="o"/>
            </a:pPr>
            <a:r>
              <a:rPr lang="en-GB" sz="2400">
                <a:latin typeface="Arial"/>
                <a:ea typeface="Arial"/>
                <a:cs typeface="Arial"/>
                <a:sym typeface="Arial"/>
              </a:rPr>
              <a:t>A recursive definition has two parts:</a:t>
            </a:r>
            <a:endParaRPr sz="2400">
              <a:latin typeface="Arial"/>
              <a:ea typeface="Arial"/>
              <a:cs typeface="Arial"/>
              <a:sym typeface="Arial"/>
            </a:endParaRPr>
          </a:p>
          <a:p>
            <a:pPr indent="-387350" lvl="1" marL="698500" marR="0" rtl="0" algn="l">
              <a:lnSpc>
                <a:spcPct val="100000"/>
              </a:lnSpc>
              <a:spcBef>
                <a:spcPts val="300"/>
              </a:spcBef>
              <a:spcAft>
                <a:spcPts val="0"/>
              </a:spcAft>
              <a:buClr>
                <a:srgbClr val="92D050"/>
              </a:buClr>
              <a:buSzPts val="2100"/>
              <a:buFont typeface="Arial"/>
              <a:buAutoNum type="arabicPeriod"/>
            </a:pPr>
            <a:r>
              <a:rPr b="0" i="0" lang="en-GB" sz="2100" u="none" cap="none" strike="noStrike">
                <a:latin typeface="Arial"/>
                <a:ea typeface="Arial"/>
                <a:cs typeface="Arial"/>
                <a:sym typeface="Arial"/>
              </a:rPr>
              <a:t>BASE:</a:t>
            </a:r>
            <a:endParaRPr b="0" i="0" sz="2100" u="none" cap="none" strike="noStrike">
              <a:latin typeface="Arial"/>
              <a:ea typeface="Arial"/>
              <a:cs typeface="Arial"/>
              <a:sym typeface="Arial"/>
            </a:endParaRPr>
          </a:p>
          <a:p>
            <a:pPr indent="0" lvl="0" marL="304800" marR="12700" rtl="0" algn="l">
              <a:lnSpc>
                <a:spcPct val="107857"/>
              </a:lnSpc>
              <a:spcBef>
                <a:spcPts val="500"/>
              </a:spcBef>
              <a:spcAft>
                <a:spcPts val="0"/>
              </a:spcAft>
              <a:buNone/>
            </a:pPr>
            <a:r>
              <a:rPr lang="en-GB" sz="2100">
                <a:latin typeface="Arial"/>
                <a:ea typeface="Arial"/>
                <a:cs typeface="Arial"/>
                <a:sym typeface="Arial"/>
              </a:rPr>
              <a:t>An initial simple definition which cannot be expressed in terms of  smaller versions of itself.</a:t>
            </a:r>
            <a:endParaRPr sz="2100">
              <a:latin typeface="Arial"/>
              <a:ea typeface="Arial"/>
              <a:cs typeface="Arial"/>
              <a:sym typeface="Arial"/>
            </a:endParaRPr>
          </a:p>
          <a:p>
            <a:pPr indent="-387350" lvl="1" marL="698500" marR="0" rtl="0" algn="l">
              <a:lnSpc>
                <a:spcPct val="100000"/>
              </a:lnSpc>
              <a:spcBef>
                <a:spcPts val="200"/>
              </a:spcBef>
              <a:spcAft>
                <a:spcPts val="0"/>
              </a:spcAft>
              <a:buClr>
                <a:srgbClr val="92D050"/>
              </a:buClr>
              <a:buSzPts val="2100"/>
              <a:buFont typeface="Arial"/>
              <a:buAutoNum type="arabicPeriod"/>
            </a:pPr>
            <a:r>
              <a:rPr b="0" i="0" lang="en-GB" sz="2100" u="none" cap="none" strike="noStrike">
                <a:latin typeface="Arial"/>
                <a:ea typeface="Arial"/>
                <a:cs typeface="Arial"/>
                <a:sym typeface="Arial"/>
              </a:rPr>
              <a:t>RECURSION:</a:t>
            </a:r>
            <a:endParaRPr b="0" i="0" sz="2100" u="none" cap="none" strike="noStrike">
              <a:latin typeface="Arial"/>
              <a:ea typeface="Arial"/>
              <a:cs typeface="Arial"/>
              <a:sym typeface="Arial"/>
            </a:endParaRPr>
          </a:p>
          <a:p>
            <a:pPr indent="0" lvl="0" marL="304800" marR="0" rtl="0" algn="l">
              <a:lnSpc>
                <a:spcPct val="107857"/>
              </a:lnSpc>
              <a:spcBef>
                <a:spcPts val="500"/>
              </a:spcBef>
              <a:spcAft>
                <a:spcPts val="0"/>
              </a:spcAft>
              <a:buNone/>
            </a:pPr>
            <a:r>
              <a:rPr lang="en-GB" sz="2100">
                <a:latin typeface="Arial"/>
                <a:ea typeface="Arial"/>
                <a:cs typeface="Arial"/>
                <a:sym typeface="Arial"/>
              </a:rPr>
              <a:t>The part of definition which can be expressed in terms of	smaller versions of itself.</a:t>
            </a:r>
            <a:endParaRPr sz="2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nvSpPr>
        <p:spPr>
          <a:xfrm>
            <a:off x="8365490" y="4883467"/>
            <a:ext cx="110489" cy="15620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200">
                <a:latin typeface="Arial"/>
                <a:ea typeface="Arial"/>
                <a:cs typeface="Arial"/>
                <a:sym typeface="Arial"/>
              </a:rPr>
              <a:t>8</a:t>
            </a:r>
            <a:endParaRPr sz="1200">
              <a:latin typeface="Arial"/>
              <a:ea typeface="Arial"/>
              <a:cs typeface="Arial"/>
              <a:sym typeface="Arial"/>
            </a:endParaRPr>
          </a:p>
        </p:txBody>
      </p:sp>
      <p:sp>
        <p:nvSpPr>
          <p:cNvPr id="199" name="Google Shape;199;p34"/>
          <p:cNvSpPr txBox="1"/>
          <p:nvPr>
            <p:ph type="title"/>
          </p:nvPr>
        </p:nvSpPr>
        <p:spPr>
          <a:xfrm>
            <a:off x="1240450" y="164725"/>
            <a:ext cx="6020400" cy="805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EXAMPLE: COUNTING MONEY</a:t>
            </a:r>
            <a:endParaRPr sz="3200"/>
          </a:p>
        </p:txBody>
      </p:sp>
      <p:sp>
        <p:nvSpPr>
          <p:cNvPr id="200" name="Google Shape;200;p34"/>
          <p:cNvSpPr txBox="1"/>
          <p:nvPr/>
        </p:nvSpPr>
        <p:spPr>
          <a:xfrm>
            <a:off x="692994" y="689490"/>
            <a:ext cx="7454400" cy="3291900"/>
          </a:xfrm>
          <a:prstGeom prst="rect">
            <a:avLst/>
          </a:prstGeom>
          <a:noFill/>
          <a:ln>
            <a:noFill/>
          </a:ln>
        </p:spPr>
        <p:txBody>
          <a:bodyPr anchorCtr="0" anchor="t" bIns="0" lIns="0" spcFirstLastPara="1" rIns="0" wrap="square" tIns="53975">
            <a:noAutofit/>
          </a:bodyPr>
          <a:lstStyle/>
          <a:p>
            <a:pPr indent="-273050" lvl="0" marL="285115" marR="5080" rtl="0" algn="l">
              <a:lnSpc>
                <a:spcPct val="104646"/>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endParaRPr sz="2400">
              <a:latin typeface="Cambria"/>
              <a:ea typeface="Cambria"/>
              <a:cs typeface="Cambria"/>
              <a:sym typeface="Cambria"/>
            </a:endParaRPr>
          </a:p>
        </p:txBody>
      </p:sp>
      <p:pic>
        <p:nvPicPr>
          <p:cNvPr id="201" name="Google Shape;201;p34"/>
          <p:cNvPicPr preferRelativeResize="0"/>
          <p:nvPr/>
        </p:nvPicPr>
        <p:blipFill>
          <a:blip r:embed="rId3">
            <a:alphaModFix/>
          </a:blip>
          <a:stretch>
            <a:fillRect/>
          </a:stretch>
        </p:blipFill>
        <p:spPr>
          <a:xfrm>
            <a:off x="693000" y="970525"/>
            <a:ext cx="7687150" cy="3934025"/>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nvSpPr>
        <p:spPr>
          <a:xfrm>
            <a:off x="8378190" y="4903820"/>
            <a:ext cx="85090" cy="128111"/>
          </a:xfrm>
          <a:prstGeom prst="rect">
            <a:avLst/>
          </a:prstGeom>
          <a:noFill/>
          <a:ln>
            <a:noFill/>
          </a:ln>
        </p:spPr>
        <p:txBody>
          <a:bodyPr anchorCtr="0" anchor="t" bIns="0" lIns="0" spcFirstLastPara="1" rIns="0" wrap="square" tIns="0">
            <a:noAutofit/>
          </a:bodyPr>
          <a:lstStyle/>
          <a:p>
            <a:pPr indent="0" lvl="0" marL="0" marR="0" rtl="0" algn="l">
              <a:lnSpc>
                <a:spcPct val="110416"/>
              </a:lnSpc>
              <a:spcBef>
                <a:spcPts val="0"/>
              </a:spcBef>
              <a:spcAft>
                <a:spcPts val="0"/>
              </a:spcAft>
              <a:buNone/>
            </a:pPr>
            <a:r>
              <a:rPr lang="en-GB" sz="1200">
                <a:latin typeface="Arial"/>
                <a:ea typeface="Arial"/>
                <a:cs typeface="Arial"/>
                <a:sym typeface="Arial"/>
              </a:rPr>
              <a:t>9</a:t>
            </a:r>
            <a:endParaRPr sz="1200">
              <a:latin typeface="Arial"/>
              <a:ea typeface="Arial"/>
              <a:cs typeface="Arial"/>
              <a:sym typeface="Arial"/>
            </a:endParaRPr>
          </a:p>
        </p:txBody>
      </p:sp>
      <p:sp>
        <p:nvSpPr>
          <p:cNvPr id="207" name="Google Shape;207;p35"/>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1296675" y="122575"/>
            <a:ext cx="5230500" cy="790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A SCHEDULING PROBLEM</a:t>
            </a:r>
            <a:endParaRPr sz="3200"/>
          </a:p>
        </p:txBody>
      </p:sp>
      <p:sp>
        <p:nvSpPr>
          <p:cNvPr id="213" name="Google Shape;213;p3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pic>
        <p:nvPicPr>
          <p:cNvPr id="214" name="Google Shape;214;p36"/>
          <p:cNvPicPr preferRelativeResize="0"/>
          <p:nvPr/>
        </p:nvPicPr>
        <p:blipFill>
          <a:blip r:embed="rId3">
            <a:alphaModFix/>
          </a:blip>
          <a:stretch>
            <a:fillRect/>
          </a:stretch>
        </p:blipFill>
        <p:spPr>
          <a:xfrm>
            <a:off x="152400" y="815100"/>
            <a:ext cx="8602799" cy="422545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7"/>
          <p:cNvSpPr txBox="1"/>
          <p:nvPr/>
        </p:nvSpPr>
        <p:spPr>
          <a:xfrm>
            <a:off x="8322309" y="4883467"/>
            <a:ext cx="195580" cy="15620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1200">
                <a:latin typeface="Arial"/>
                <a:ea typeface="Arial"/>
                <a:cs typeface="Arial"/>
                <a:sym typeface="Arial"/>
              </a:rPr>
              <a:t>12</a:t>
            </a:r>
            <a:endParaRPr sz="1200">
              <a:latin typeface="Arial"/>
              <a:ea typeface="Arial"/>
              <a:cs typeface="Arial"/>
              <a:sym typeface="Arial"/>
            </a:endParaRPr>
          </a:p>
        </p:txBody>
      </p:sp>
      <p:sp>
        <p:nvSpPr>
          <p:cNvPr id="220" name="Google Shape;220;p37"/>
          <p:cNvSpPr txBox="1"/>
          <p:nvPr>
            <p:ph type="title"/>
          </p:nvPr>
        </p:nvSpPr>
        <p:spPr>
          <a:xfrm>
            <a:off x="1296675" y="333375"/>
            <a:ext cx="4355400" cy="861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100"/>
              <a:t>ANOTHER APPROACH</a:t>
            </a:r>
            <a:endParaRPr sz="3100"/>
          </a:p>
        </p:txBody>
      </p:sp>
      <p:sp>
        <p:nvSpPr>
          <p:cNvPr id="221" name="Google Shape;221;p37"/>
          <p:cNvSpPr txBox="1"/>
          <p:nvPr/>
        </p:nvSpPr>
        <p:spPr>
          <a:xfrm>
            <a:off x="687069" y="3681413"/>
            <a:ext cx="7477125" cy="1309688"/>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t/>
            </a:r>
            <a:endParaRPr sz="1900">
              <a:latin typeface="Cambria"/>
              <a:ea typeface="Cambria"/>
              <a:cs typeface="Cambria"/>
              <a:sym typeface="Cambria"/>
            </a:endParaRPr>
          </a:p>
        </p:txBody>
      </p:sp>
      <p:pic>
        <p:nvPicPr>
          <p:cNvPr id="222" name="Google Shape;222;p37"/>
          <p:cNvPicPr preferRelativeResize="0"/>
          <p:nvPr/>
        </p:nvPicPr>
        <p:blipFill>
          <a:blip r:embed="rId3">
            <a:alphaModFix/>
          </a:blip>
          <a:stretch>
            <a:fillRect/>
          </a:stretch>
        </p:blipFill>
        <p:spPr>
          <a:xfrm>
            <a:off x="152400" y="1054000"/>
            <a:ext cx="8827650" cy="408950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1296669" y="333375"/>
            <a:ext cx="4428490" cy="3619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HUFFMAN ENCODING</a:t>
            </a:r>
            <a:endParaRPr sz="3200"/>
          </a:p>
        </p:txBody>
      </p:sp>
      <p:sp>
        <p:nvSpPr>
          <p:cNvPr id="228" name="Google Shape;228;p38"/>
          <p:cNvSpPr txBox="1"/>
          <p:nvPr/>
        </p:nvSpPr>
        <p:spPr>
          <a:xfrm>
            <a:off x="458469" y="996314"/>
            <a:ext cx="8072120" cy="680085"/>
          </a:xfrm>
          <a:prstGeom prst="rect">
            <a:avLst/>
          </a:prstGeom>
          <a:noFill/>
          <a:ln>
            <a:noFill/>
          </a:ln>
        </p:spPr>
        <p:txBody>
          <a:bodyPr anchorCtr="0" anchor="t" bIns="0" lIns="0" spcFirstLastPara="1" rIns="0" wrap="square" tIns="87625">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The Huffman encoding algorithm is a greedy algorithm</a:t>
            </a:r>
            <a:endParaRPr sz="2400">
              <a:latin typeface="Cambria"/>
              <a:ea typeface="Cambria"/>
              <a:cs typeface="Cambria"/>
              <a:sym typeface="Cambria"/>
            </a:endParaRPr>
          </a:p>
          <a:p>
            <a:pPr indent="0" lvl="0" marL="12700" marR="0" rtl="0" algn="l">
              <a:lnSpc>
                <a:spcPct val="100000"/>
              </a:lnSpc>
              <a:spcBef>
                <a:spcPts val="59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You always pick the two smallest numbers to combine</a:t>
            </a:r>
            <a:endParaRPr sz="2400">
              <a:latin typeface="Cambria"/>
              <a:ea typeface="Cambria"/>
              <a:cs typeface="Cambria"/>
              <a:sym typeface="Cambria"/>
            </a:endParaRPr>
          </a:p>
        </p:txBody>
      </p:sp>
      <p:sp>
        <p:nvSpPr>
          <p:cNvPr id="229" name="Google Shape;229;p38"/>
          <p:cNvSpPr txBox="1"/>
          <p:nvPr/>
        </p:nvSpPr>
        <p:spPr>
          <a:xfrm>
            <a:off x="5838190" y="1903094"/>
            <a:ext cx="2912110" cy="2269808"/>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Average bits/char:</a:t>
            </a:r>
            <a:endParaRPr sz="2400">
              <a:latin typeface="Cambria"/>
              <a:ea typeface="Cambria"/>
              <a:cs typeface="Cambria"/>
              <a:sym typeface="Cambria"/>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0.22*2 + 0.12*3 +</a:t>
            </a:r>
            <a:endParaRPr sz="2400">
              <a:latin typeface="Trebuchet MS"/>
              <a:ea typeface="Trebuchet MS"/>
              <a:cs typeface="Trebuchet MS"/>
              <a:sym typeface="Trebuchet MS"/>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0.24*2 + 0.06*4 +</a:t>
            </a:r>
            <a:endParaRPr sz="2400">
              <a:latin typeface="Trebuchet MS"/>
              <a:ea typeface="Trebuchet MS"/>
              <a:cs typeface="Trebuchet MS"/>
              <a:sym typeface="Trebuchet MS"/>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0.27*2 + 0.09*4</a:t>
            </a:r>
            <a:endParaRPr sz="2400">
              <a:latin typeface="Trebuchet MS"/>
              <a:ea typeface="Trebuchet MS"/>
              <a:cs typeface="Trebuchet MS"/>
              <a:sym typeface="Trebuchet MS"/>
            </a:endParaRPr>
          </a:p>
          <a:p>
            <a:pPr indent="0" lvl="0" marL="28575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 2.42</a:t>
            </a:r>
            <a:endParaRPr sz="2400">
              <a:latin typeface="Trebuchet MS"/>
              <a:ea typeface="Trebuchet MS"/>
              <a:cs typeface="Trebuchet MS"/>
              <a:sym typeface="Trebuchet MS"/>
            </a:endParaRPr>
          </a:p>
          <a:p>
            <a:pPr indent="-273050" lvl="0" marL="285750" marR="5080" rtl="0" algn="l">
              <a:lnSpc>
                <a:spcPct val="100000"/>
              </a:lnSpc>
              <a:spcBef>
                <a:spcPts val="59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The Huffman  algorithm finds an  optimal solution</a:t>
            </a:r>
            <a:endParaRPr sz="2400">
              <a:latin typeface="Cambria"/>
              <a:ea typeface="Cambria"/>
              <a:cs typeface="Cambria"/>
              <a:sym typeface="Cambria"/>
            </a:endParaRPr>
          </a:p>
        </p:txBody>
      </p:sp>
      <p:sp>
        <p:nvSpPr>
          <p:cNvPr id="230" name="Google Shape;230;p38"/>
          <p:cNvSpPr txBox="1"/>
          <p:nvPr/>
        </p:nvSpPr>
        <p:spPr>
          <a:xfrm>
            <a:off x="612140" y="4082415"/>
            <a:ext cx="2905760" cy="567690"/>
          </a:xfrm>
          <a:prstGeom prst="rect">
            <a:avLst/>
          </a:prstGeom>
          <a:noFill/>
          <a:ln>
            <a:noFill/>
          </a:ln>
        </p:spPr>
        <p:txBody>
          <a:bodyPr anchorCtr="0" anchor="t" bIns="0" lIns="0" spcFirstLastPara="1" rIns="0" wrap="square" tIns="12700">
            <a:noAutofit/>
          </a:bodyPr>
          <a:lstStyle/>
          <a:p>
            <a:pPr indent="0" lvl="0" marL="0" marR="0" rtl="0" algn="ctr">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22	12	24	6	27	9</a:t>
            </a:r>
            <a:endParaRPr sz="2400">
              <a:latin typeface="Trebuchet MS"/>
              <a:ea typeface="Trebuchet MS"/>
              <a:cs typeface="Trebuchet MS"/>
              <a:sym typeface="Trebuchet MS"/>
            </a:endParaRPr>
          </a:p>
          <a:p>
            <a:pPr indent="0" lvl="0" marL="83820" marR="0" rtl="0" algn="ctr">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A	B	C	D	E	F</a:t>
            </a:r>
            <a:endParaRPr sz="2400">
              <a:latin typeface="Trebuchet MS"/>
              <a:ea typeface="Trebuchet MS"/>
              <a:cs typeface="Trebuchet MS"/>
              <a:sym typeface="Trebuchet MS"/>
            </a:endParaRPr>
          </a:p>
        </p:txBody>
      </p:sp>
      <p:sp>
        <p:nvSpPr>
          <p:cNvPr id="231" name="Google Shape;231;p38"/>
          <p:cNvSpPr txBox="1"/>
          <p:nvPr/>
        </p:nvSpPr>
        <p:spPr>
          <a:xfrm>
            <a:off x="2745739" y="3453765"/>
            <a:ext cx="34671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15</a:t>
            </a:r>
            <a:endParaRPr sz="2400">
              <a:latin typeface="Trebuchet MS"/>
              <a:ea typeface="Trebuchet MS"/>
              <a:cs typeface="Trebuchet MS"/>
              <a:sym typeface="Trebuchet MS"/>
            </a:endParaRPr>
          </a:p>
        </p:txBody>
      </p:sp>
      <p:sp>
        <p:nvSpPr>
          <p:cNvPr id="232" name="Google Shape;232;p38"/>
          <p:cNvSpPr/>
          <p:nvPr/>
        </p:nvSpPr>
        <p:spPr>
          <a:xfrm>
            <a:off x="2439670" y="3772852"/>
            <a:ext cx="379730" cy="286702"/>
          </a:xfrm>
          <a:custGeom>
            <a:rect b="b" l="l" r="r" t="t"/>
            <a:pathLst>
              <a:path extrusionOk="0" h="382270" w="379730">
                <a:moveTo>
                  <a:pt x="0" y="382269"/>
                </a:moveTo>
                <a:lnTo>
                  <a:pt x="379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3" name="Google Shape;233;p38"/>
          <p:cNvSpPr/>
          <p:nvPr/>
        </p:nvSpPr>
        <p:spPr>
          <a:xfrm>
            <a:off x="2973070" y="3772852"/>
            <a:ext cx="457200" cy="284798"/>
          </a:xfrm>
          <a:custGeom>
            <a:rect b="b" l="l" r="r" t="t"/>
            <a:pathLst>
              <a:path extrusionOk="0" h="379729" w="457200">
                <a:moveTo>
                  <a:pt x="0" y="0"/>
                </a:moveTo>
                <a:lnTo>
                  <a:pt x="457200" y="37972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4" name="Google Shape;234;p38"/>
          <p:cNvSpPr txBox="1"/>
          <p:nvPr/>
        </p:nvSpPr>
        <p:spPr>
          <a:xfrm>
            <a:off x="2136139" y="2939415"/>
            <a:ext cx="34544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27</a:t>
            </a:r>
            <a:endParaRPr sz="2400">
              <a:latin typeface="Trebuchet MS"/>
              <a:ea typeface="Trebuchet MS"/>
              <a:cs typeface="Trebuchet MS"/>
              <a:sym typeface="Trebuchet MS"/>
            </a:endParaRPr>
          </a:p>
        </p:txBody>
      </p:sp>
      <p:sp>
        <p:nvSpPr>
          <p:cNvPr id="235" name="Google Shape;235;p38"/>
          <p:cNvSpPr/>
          <p:nvPr/>
        </p:nvSpPr>
        <p:spPr>
          <a:xfrm>
            <a:off x="1372869" y="3258502"/>
            <a:ext cx="913130" cy="799147"/>
          </a:xfrm>
          <a:custGeom>
            <a:rect b="b" l="l" r="r" t="t"/>
            <a:pathLst>
              <a:path extrusionOk="0" h="1065529" w="913130">
                <a:moveTo>
                  <a:pt x="0" y="1065529"/>
                </a:moveTo>
                <a:lnTo>
                  <a:pt x="9131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38"/>
          <p:cNvSpPr/>
          <p:nvPr/>
        </p:nvSpPr>
        <p:spPr>
          <a:xfrm>
            <a:off x="2439670" y="3258502"/>
            <a:ext cx="379730" cy="227648"/>
          </a:xfrm>
          <a:custGeom>
            <a:rect b="b" l="l" r="r" t="t"/>
            <a:pathLst>
              <a:path extrusionOk="0" h="303529" w="379730">
                <a:moveTo>
                  <a:pt x="0" y="0"/>
                </a:moveTo>
                <a:lnTo>
                  <a:pt x="379730" y="30352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7" name="Google Shape;237;p38"/>
          <p:cNvSpPr txBox="1"/>
          <p:nvPr/>
        </p:nvSpPr>
        <p:spPr>
          <a:xfrm>
            <a:off x="1145539" y="3453765"/>
            <a:ext cx="34671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46</a:t>
            </a:r>
            <a:endParaRPr sz="2400">
              <a:latin typeface="Trebuchet MS"/>
              <a:ea typeface="Trebuchet MS"/>
              <a:cs typeface="Trebuchet MS"/>
              <a:sym typeface="Trebuchet MS"/>
            </a:endParaRPr>
          </a:p>
        </p:txBody>
      </p:sp>
      <p:sp>
        <p:nvSpPr>
          <p:cNvPr id="238" name="Google Shape;238;p38"/>
          <p:cNvSpPr/>
          <p:nvPr/>
        </p:nvSpPr>
        <p:spPr>
          <a:xfrm>
            <a:off x="839469" y="3772852"/>
            <a:ext cx="379730" cy="284798"/>
          </a:xfrm>
          <a:custGeom>
            <a:rect b="b" l="l" r="r" t="t"/>
            <a:pathLst>
              <a:path extrusionOk="0" h="379729" w="379730">
                <a:moveTo>
                  <a:pt x="0" y="379729"/>
                </a:moveTo>
                <a:lnTo>
                  <a:pt x="379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9" name="Google Shape;239;p38"/>
          <p:cNvSpPr/>
          <p:nvPr/>
        </p:nvSpPr>
        <p:spPr>
          <a:xfrm>
            <a:off x="1372869" y="3772852"/>
            <a:ext cx="379730" cy="284798"/>
          </a:xfrm>
          <a:custGeom>
            <a:rect b="b" l="l" r="r" t="t"/>
            <a:pathLst>
              <a:path extrusionOk="0" h="379729" w="379730">
                <a:moveTo>
                  <a:pt x="0" y="0"/>
                </a:moveTo>
                <a:lnTo>
                  <a:pt x="379730" y="37972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0" name="Google Shape;240;p38"/>
          <p:cNvSpPr txBox="1"/>
          <p:nvPr/>
        </p:nvSpPr>
        <p:spPr>
          <a:xfrm>
            <a:off x="3583940" y="2539365"/>
            <a:ext cx="345440"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54</a:t>
            </a:r>
            <a:endParaRPr sz="2400">
              <a:latin typeface="Trebuchet MS"/>
              <a:ea typeface="Trebuchet MS"/>
              <a:cs typeface="Trebuchet MS"/>
              <a:sym typeface="Trebuchet MS"/>
            </a:endParaRPr>
          </a:p>
        </p:txBody>
      </p:sp>
      <p:sp>
        <p:nvSpPr>
          <p:cNvPr id="241" name="Google Shape;241;p38"/>
          <p:cNvSpPr/>
          <p:nvPr/>
        </p:nvSpPr>
        <p:spPr>
          <a:xfrm>
            <a:off x="2973070" y="2801302"/>
            <a:ext cx="836930" cy="1313497"/>
          </a:xfrm>
          <a:custGeom>
            <a:rect b="b" l="l" r="r" t="t"/>
            <a:pathLst>
              <a:path extrusionOk="0" h="1751329" w="836929">
                <a:moveTo>
                  <a:pt x="0" y="1751329"/>
                </a:moveTo>
                <a:lnTo>
                  <a:pt x="8369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2" name="Google Shape;242;p38"/>
          <p:cNvSpPr/>
          <p:nvPr/>
        </p:nvSpPr>
        <p:spPr>
          <a:xfrm>
            <a:off x="2515870" y="2801302"/>
            <a:ext cx="1141730" cy="170497"/>
          </a:xfrm>
          <a:custGeom>
            <a:rect b="b" l="l" r="r" t="t"/>
            <a:pathLst>
              <a:path extrusionOk="0" h="227329" w="1141729">
                <a:moveTo>
                  <a:pt x="0" y="227329"/>
                </a:moveTo>
                <a:lnTo>
                  <a:pt x="1141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3" name="Google Shape;243;p38"/>
          <p:cNvSpPr txBox="1"/>
          <p:nvPr/>
        </p:nvSpPr>
        <p:spPr>
          <a:xfrm>
            <a:off x="2288539" y="2082165"/>
            <a:ext cx="505459" cy="2933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400">
                <a:solidFill>
                  <a:srgbClr val="7497D8"/>
                </a:solidFill>
                <a:latin typeface="Trebuchet MS"/>
                <a:ea typeface="Trebuchet MS"/>
                <a:cs typeface="Trebuchet MS"/>
                <a:sym typeface="Trebuchet MS"/>
              </a:rPr>
              <a:t>100</a:t>
            </a:r>
            <a:endParaRPr sz="2400">
              <a:latin typeface="Trebuchet MS"/>
              <a:ea typeface="Trebuchet MS"/>
              <a:cs typeface="Trebuchet MS"/>
              <a:sym typeface="Trebuchet MS"/>
            </a:endParaRPr>
          </a:p>
        </p:txBody>
      </p:sp>
      <p:sp>
        <p:nvSpPr>
          <p:cNvPr id="244" name="Google Shape;244;p38"/>
          <p:cNvSpPr/>
          <p:nvPr/>
        </p:nvSpPr>
        <p:spPr>
          <a:xfrm>
            <a:off x="1372869" y="2401252"/>
            <a:ext cx="1141730" cy="1027747"/>
          </a:xfrm>
          <a:custGeom>
            <a:rect b="b" l="l" r="r" t="t"/>
            <a:pathLst>
              <a:path extrusionOk="0" h="1370329" w="1141730">
                <a:moveTo>
                  <a:pt x="0" y="1370329"/>
                </a:moveTo>
                <a:lnTo>
                  <a:pt x="114173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38"/>
          <p:cNvSpPr/>
          <p:nvPr/>
        </p:nvSpPr>
        <p:spPr>
          <a:xfrm>
            <a:off x="2668270" y="2401252"/>
            <a:ext cx="913130" cy="170497"/>
          </a:xfrm>
          <a:custGeom>
            <a:rect b="b" l="l" r="r" t="t"/>
            <a:pathLst>
              <a:path extrusionOk="0" h="227329" w="913129">
                <a:moveTo>
                  <a:pt x="913130" y="227329"/>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6" name="Google Shape;246;p38"/>
          <p:cNvSpPr txBox="1"/>
          <p:nvPr/>
        </p:nvSpPr>
        <p:spPr>
          <a:xfrm>
            <a:off x="4254500" y="2870834"/>
            <a:ext cx="1012825" cy="166497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GB" sz="2400">
                <a:solidFill>
                  <a:srgbClr val="FD8536"/>
                </a:solidFill>
                <a:latin typeface="Trebuchet MS"/>
                <a:ea typeface="Trebuchet MS"/>
                <a:cs typeface="Trebuchet MS"/>
                <a:sym typeface="Trebuchet MS"/>
              </a:rPr>
              <a:t>A=00  B=100  C=01  D=1010  E=11  F=1011</a:t>
            </a:r>
            <a:endParaRPr sz="2400">
              <a:latin typeface="Trebuchet MS"/>
              <a:ea typeface="Trebuchet MS"/>
              <a:cs typeface="Trebuchet MS"/>
              <a:sym typeface="Trebuchet MS"/>
            </a:endParaRPr>
          </a:p>
        </p:txBody>
      </p:sp>
      <p:sp>
        <p:nvSpPr>
          <p:cNvPr id="247" name="Google Shape;247;p3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1296669" y="333375"/>
            <a:ext cx="4730115" cy="3619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200"/>
              <a:t>TRAVELING SALESMAN</a:t>
            </a:r>
            <a:endParaRPr sz="3200"/>
          </a:p>
        </p:txBody>
      </p:sp>
      <p:sp>
        <p:nvSpPr>
          <p:cNvPr id="253" name="Google Shape;253;p39"/>
          <p:cNvSpPr txBox="1"/>
          <p:nvPr/>
        </p:nvSpPr>
        <p:spPr>
          <a:xfrm>
            <a:off x="458469" y="997268"/>
            <a:ext cx="8233500" cy="1238100"/>
          </a:xfrm>
          <a:prstGeom prst="rect">
            <a:avLst/>
          </a:prstGeom>
          <a:noFill/>
          <a:ln>
            <a:noFill/>
          </a:ln>
        </p:spPr>
        <p:txBody>
          <a:bodyPr anchorCtr="0" anchor="t" bIns="0" lIns="0" spcFirstLastPara="1" rIns="0" wrap="square" tIns="85725">
            <a:noAutofit/>
          </a:bodyPr>
          <a:lstStyle/>
          <a:p>
            <a:pPr indent="-273050" lvl="0" marL="285750" marR="193040" rtl="0" algn="l">
              <a:lnSpc>
                <a:spcPct val="799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A salesman must visit every city (starting from city </a:t>
            </a:r>
            <a:r>
              <a:rPr b="1" i="1" lang="en-GB" sz="2400">
                <a:solidFill>
                  <a:srgbClr val="565E6C"/>
                </a:solidFill>
                <a:latin typeface="Verdana"/>
                <a:ea typeface="Verdana"/>
                <a:cs typeface="Verdana"/>
                <a:sym typeface="Verdana"/>
              </a:rPr>
              <a:t>A</a:t>
            </a:r>
            <a:r>
              <a:rPr lang="en-GB" sz="2400">
                <a:latin typeface="Cambria"/>
                <a:ea typeface="Cambria"/>
                <a:cs typeface="Cambria"/>
                <a:sym typeface="Cambria"/>
              </a:rPr>
              <a:t>),  and wants to cover the least possible distance</a:t>
            </a:r>
            <a:endParaRPr sz="2400">
              <a:latin typeface="Cambria"/>
              <a:ea typeface="Cambria"/>
              <a:cs typeface="Cambria"/>
              <a:sym typeface="Cambria"/>
            </a:endParaRPr>
          </a:p>
          <a:p>
            <a:pPr indent="0" lvl="0" marL="378460" marR="0" rtl="0" algn="l">
              <a:lnSpc>
                <a:spcPct val="100000"/>
              </a:lnSpc>
              <a:spcBef>
                <a:spcPts val="20"/>
              </a:spcBef>
              <a:spcAft>
                <a:spcPts val="0"/>
              </a:spcAft>
              <a:buNone/>
            </a:pPr>
            <a:r>
              <a:rPr baseline="30000" lang="en-GB" sz="2400">
                <a:solidFill>
                  <a:srgbClr val="FD8536"/>
                </a:solidFill>
                <a:latin typeface="Noto Sans Symbols"/>
                <a:ea typeface="Noto Sans Symbols"/>
                <a:cs typeface="Noto Sans Symbols"/>
                <a:sym typeface="Noto Sans Symbols"/>
              </a:rPr>
              <a:t>•</a:t>
            </a:r>
            <a:r>
              <a:rPr baseline="30000" lang="en-GB" sz="2400">
                <a:solidFill>
                  <a:srgbClr val="FD8536"/>
                </a:solidFill>
                <a:latin typeface="Times New Roman"/>
                <a:ea typeface="Times New Roman"/>
                <a:cs typeface="Times New Roman"/>
                <a:sym typeface="Times New Roman"/>
              </a:rPr>
              <a:t> </a:t>
            </a:r>
            <a:r>
              <a:rPr lang="en-GB" sz="2000">
                <a:latin typeface="Cambria"/>
                <a:ea typeface="Cambria"/>
                <a:cs typeface="Cambria"/>
                <a:sym typeface="Cambria"/>
              </a:rPr>
              <a:t>He can revisit a city (and reuse a road) if necessary</a:t>
            </a:r>
            <a:endParaRPr sz="2000">
              <a:latin typeface="Cambria"/>
              <a:ea typeface="Cambria"/>
              <a:cs typeface="Cambria"/>
              <a:sym typeface="Cambria"/>
            </a:endParaRPr>
          </a:p>
          <a:p>
            <a:pPr indent="-273050" lvl="0" marL="285750" marR="5080" rtl="0" algn="l">
              <a:lnSpc>
                <a:spcPct val="79900"/>
              </a:lnSpc>
              <a:spcBef>
                <a:spcPts val="60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r>
              <a:rPr lang="en-GB" sz="2400">
                <a:latin typeface="Cambria"/>
                <a:ea typeface="Cambria"/>
                <a:cs typeface="Cambria"/>
                <a:sym typeface="Cambria"/>
              </a:rPr>
              <a:t>He does this by using a greedy algorithm: He goes to the  next nearest city from wherever he is</a:t>
            </a:r>
            <a:endParaRPr sz="2400">
              <a:latin typeface="Cambria"/>
              <a:ea typeface="Cambria"/>
              <a:cs typeface="Cambria"/>
              <a:sym typeface="Cambria"/>
            </a:endParaRPr>
          </a:p>
        </p:txBody>
      </p:sp>
      <p:sp>
        <p:nvSpPr>
          <p:cNvPr id="254" name="Google Shape;254;p39"/>
          <p:cNvSpPr txBox="1"/>
          <p:nvPr/>
        </p:nvSpPr>
        <p:spPr>
          <a:xfrm>
            <a:off x="4039870" y="2483167"/>
            <a:ext cx="4554220" cy="2275523"/>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en-GB" sz="2475">
                <a:solidFill>
                  <a:srgbClr val="FD8536"/>
                </a:solidFill>
                <a:latin typeface="Noto Sans Symbols"/>
                <a:ea typeface="Noto Sans Symbols"/>
                <a:cs typeface="Noto Sans Symbols"/>
                <a:sym typeface="Noto Sans Symbols"/>
              </a:rPr>
              <a:t>′</a:t>
            </a:r>
            <a:r>
              <a:rPr baseline="30000" lang="en-GB" sz="2475">
                <a:solidFill>
                  <a:srgbClr val="FD8536"/>
                </a:solidFill>
                <a:latin typeface="Times New Roman"/>
                <a:ea typeface="Times New Roman"/>
                <a:cs typeface="Times New Roman"/>
                <a:sym typeface="Times New Roman"/>
              </a:rPr>
              <a:t> </a:t>
            </a:r>
            <a:endParaRPr baseline="30000" sz="2475">
              <a:solidFill>
                <a:srgbClr val="FD8536"/>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GB" sz="1900">
                <a:latin typeface="Cambria"/>
                <a:ea typeface="Cambria"/>
                <a:cs typeface="Cambria"/>
                <a:sym typeface="Cambria"/>
              </a:rPr>
              <a:t>From </a:t>
            </a:r>
            <a:r>
              <a:rPr b="1" i="1" lang="en-GB" sz="1900">
                <a:solidFill>
                  <a:srgbClr val="565E6C"/>
                </a:solidFill>
                <a:latin typeface="Verdana"/>
                <a:ea typeface="Verdana"/>
                <a:cs typeface="Verdana"/>
                <a:sym typeface="Verdana"/>
              </a:rPr>
              <a:t>A </a:t>
            </a:r>
            <a:r>
              <a:rPr lang="en-GB" sz="1900">
                <a:latin typeface="Cambria"/>
                <a:ea typeface="Cambria"/>
                <a:cs typeface="Cambria"/>
                <a:sym typeface="Cambria"/>
              </a:rPr>
              <a:t>he goes to </a:t>
            </a:r>
            <a:r>
              <a:rPr b="1" i="1" lang="en-GB" sz="1900">
                <a:solidFill>
                  <a:srgbClr val="565E6C"/>
                </a:solidFill>
                <a:latin typeface="Verdana"/>
                <a:ea typeface="Verdana"/>
                <a:cs typeface="Verdana"/>
                <a:sym typeface="Verdana"/>
              </a:rPr>
              <a:t>B</a:t>
            </a:r>
            <a:endParaRPr sz="1900">
              <a:latin typeface="Verdana"/>
              <a:ea typeface="Verdana"/>
              <a:cs typeface="Verdana"/>
              <a:sym typeface="Verdana"/>
            </a:endParaRPr>
          </a:p>
          <a:p>
            <a:pPr indent="0" lvl="0" marL="12700" marR="0" rtl="0" algn="l">
              <a:lnSpc>
                <a:spcPct val="100000"/>
              </a:lnSpc>
              <a:spcBef>
                <a:spcPts val="20"/>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From </a:t>
            </a:r>
            <a:r>
              <a:rPr b="1" i="1" lang="en-GB" sz="1900">
                <a:solidFill>
                  <a:srgbClr val="565E6C"/>
                </a:solidFill>
                <a:latin typeface="Verdana"/>
                <a:ea typeface="Verdana"/>
                <a:cs typeface="Verdana"/>
                <a:sym typeface="Verdana"/>
              </a:rPr>
              <a:t>B </a:t>
            </a:r>
            <a:r>
              <a:rPr lang="en-GB" sz="1900">
                <a:latin typeface="Cambria"/>
                <a:ea typeface="Cambria"/>
                <a:cs typeface="Cambria"/>
                <a:sym typeface="Cambria"/>
              </a:rPr>
              <a:t>he goes to </a:t>
            </a:r>
            <a:r>
              <a:rPr b="1" i="1" lang="en-GB" sz="1900">
                <a:solidFill>
                  <a:srgbClr val="565E6C"/>
                </a:solidFill>
                <a:latin typeface="Verdana"/>
                <a:ea typeface="Verdana"/>
                <a:cs typeface="Verdana"/>
                <a:sym typeface="Verdana"/>
              </a:rPr>
              <a:t>D</a:t>
            </a:r>
            <a:endParaRPr sz="1900">
              <a:latin typeface="Verdana"/>
              <a:ea typeface="Verdana"/>
              <a:cs typeface="Verdana"/>
              <a:sym typeface="Verdana"/>
            </a:endParaRPr>
          </a:p>
          <a:p>
            <a:pPr indent="-273050" lvl="0" marL="285750" marR="43180" rtl="0" algn="l">
              <a:lnSpc>
                <a:spcPct val="79900"/>
              </a:lnSpc>
              <a:spcBef>
                <a:spcPts val="595"/>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This is </a:t>
            </a:r>
            <a:r>
              <a:rPr i="1" lang="en-GB" sz="1900">
                <a:latin typeface="Cambria"/>
                <a:ea typeface="Cambria"/>
                <a:cs typeface="Cambria"/>
                <a:sym typeface="Cambria"/>
              </a:rPr>
              <a:t>not </a:t>
            </a:r>
            <a:r>
              <a:rPr lang="en-GB" sz="1900">
                <a:latin typeface="Cambria"/>
                <a:ea typeface="Cambria"/>
                <a:cs typeface="Cambria"/>
                <a:sym typeface="Cambria"/>
              </a:rPr>
              <a:t>going to result in a  shortest path!</a:t>
            </a:r>
            <a:endParaRPr sz="1900">
              <a:latin typeface="Cambria"/>
              <a:ea typeface="Cambria"/>
              <a:cs typeface="Cambria"/>
              <a:sym typeface="Cambria"/>
            </a:endParaRPr>
          </a:p>
          <a:p>
            <a:pPr indent="-273050" lvl="0" marL="285750" marR="466090" rtl="0" algn="l">
              <a:lnSpc>
                <a:spcPct val="80000"/>
              </a:lnSpc>
              <a:spcBef>
                <a:spcPts val="600"/>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The best result he can get  now will be </a:t>
            </a:r>
            <a:r>
              <a:rPr b="1" i="1" lang="en-GB" sz="1900">
                <a:solidFill>
                  <a:srgbClr val="565E6C"/>
                </a:solidFill>
                <a:latin typeface="Verdana"/>
                <a:ea typeface="Verdana"/>
                <a:cs typeface="Verdana"/>
                <a:sym typeface="Verdana"/>
              </a:rPr>
              <a:t>ABDBCE</a:t>
            </a:r>
            <a:r>
              <a:rPr lang="en-GB" sz="1900">
                <a:latin typeface="Cambria"/>
                <a:ea typeface="Cambria"/>
                <a:cs typeface="Cambria"/>
                <a:sym typeface="Cambria"/>
              </a:rPr>
              <a:t>, at a  cost of </a:t>
            </a:r>
            <a:r>
              <a:rPr lang="en-GB" sz="1900">
                <a:solidFill>
                  <a:srgbClr val="7497D8"/>
                </a:solidFill>
                <a:latin typeface="Trebuchet MS"/>
                <a:ea typeface="Trebuchet MS"/>
                <a:cs typeface="Trebuchet MS"/>
                <a:sym typeface="Trebuchet MS"/>
              </a:rPr>
              <a:t>16</a:t>
            </a:r>
            <a:endParaRPr sz="1900">
              <a:latin typeface="Trebuchet MS"/>
              <a:ea typeface="Trebuchet MS"/>
              <a:cs typeface="Trebuchet MS"/>
              <a:sym typeface="Trebuchet MS"/>
            </a:endParaRPr>
          </a:p>
          <a:p>
            <a:pPr indent="0" lvl="0" marL="12700" marR="0" rtl="0" algn="l">
              <a:lnSpc>
                <a:spcPct val="104848"/>
              </a:lnSpc>
              <a:spcBef>
                <a:spcPts val="10"/>
              </a:spcBef>
              <a:spcAft>
                <a:spcPts val="0"/>
              </a:spcAft>
              <a:buNone/>
            </a:pPr>
            <a:r>
              <a:rPr baseline="30000" lang="en-GB" sz="1975">
                <a:solidFill>
                  <a:srgbClr val="FD8536"/>
                </a:solidFill>
                <a:latin typeface="Noto Sans Symbols"/>
                <a:ea typeface="Noto Sans Symbols"/>
                <a:cs typeface="Noto Sans Symbols"/>
                <a:sym typeface="Noto Sans Symbols"/>
              </a:rPr>
              <a:t>′</a:t>
            </a:r>
            <a:r>
              <a:rPr baseline="30000" lang="en-GB" sz="1975">
                <a:solidFill>
                  <a:srgbClr val="FD8536"/>
                </a:solidFill>
                <a:latin typeface="Times New Roman"/>
                <a:ea typeface="Times New Roman"/>
                <a:cs typeface="Times New Roman"/>
                <a:sym typeface="Times New Roman"/>
              </a:rPr>
              <a:t> </a:t>
            </a:r>
            <a:r>
              <a:rPr lang="en-GB" sz="1900">
                <a:latin typeface="Cambria"/>
                <a:ea typeface="Cambria"/>
                <a:cs typeface="Cambria"/>
                <a:sym typeface="Cambria"/>
              </a:rPr>
              <a:t>An actual least-cost path from</a:t>
            </a:r>
            <a:endParaRPr sz="1900">
              <a:latin typeface="Cambria"/>
              <a:ea typeface="Cambria"/>
              <a:cs typeface="Cambria"/>
              <a:sym typeface="Cambria"/>
            </a:endParaRPr>
          </a:p>
          <a:p>
            <a:pPr indent="0" lvl="0" marL="0" marR="78740" rtl="0" algn="ctr">
              <a:lnSpc>
                <a:spcPct val="108124"/>
              </a:lnSpc>
              <a:spcBef>
                <a:spcPts val="0"/>
              </a:spcBef>
              <a:spcAft>
                <a:spcPts val="0"/>
              </a:spcAft>
              <a:buNone/>
            </a:pPr>
            <a:r>
              <a:rPr b="1" i="1" lang="en-GB" sz="1900">
                <a:solidFill>
                  <a:srgbClr val="FD8536"/>
                </a:solidFill>
                <a:latin typeface="Verdana"/>
                <a:ea typeface="Verdana"/>
                <a:cs typeface="Verdana"/>
                <a:sym typeface="Verdana"/>
              </a:rPr>
              <a:t>A </a:t>
            </a:r>
            <a:r>
              <a:rPr lang="en-GB" sz="1900">
                <a:latin typeface="Cambria"/>
                <a:ea typeface="Cambria"/>
                <a:cs typeface="Cambria"/>
                <a:sym typeface="Cambria"/>
              </a:rPr>
              <a:t>is </a:t>
            </a:r>
            <a:r>
              <a:rPr b="1" i="1" lang="en-GB" sz="1900">
                <a:solidFill>
                  <a:srgbClr val="565E6C"/>
                </a:solidFill>
                <a:latin typeface="Verdana"/>
                <a:ea typeface="Verdana"/>
                <a:cs typeface="Verdana"/>
                <a:sym typeface="Verdana"/>
              </a:rPr>
              <a:t>ADBCE</a:t>
            </a:r>
            <a:r>
              <a:rPr lang="en-GB" sz="1900">
                <a:latin typeface="Cambria"/>
                <a:ea typeface="Cambria"/>
                <a:cs typeface="Cambria"/>
                <a:sym typeface="Cambria"/>
              </a:rPr>
              <a:t>, at a cost of </a:t>
            </a:r>
            <a:r>
              <a:rPr lang="en-GB" sz="1900">
                <a:solidFill>
                  <a:srgbClr val="7497D8"/>
                </a:solidFill>
                <a:latin typeface="Trebuchet MS"/>
                <a:ea typeface="Trebuchet MS"/>
                <a:cs typeface="Trebuchet MS"/>
                <a:sym typeface="Trebuchet MS"/>
              </a:rPr>
              <a:t>14</a:t>
            </a:r>
            <a:endParaRPr sz="1900">
              <a:latin typeface="Trebuchet MS"/>
              <a:ea typeface="Trebuchet MS"/>
              <a:cs typeface="Trebuchet MS"/>
              <a:sym typeface="Trebuchet MS"/>
            </a:endParaRPr>
          </a:p>
        </p:txBody>
      </p:sp>
      <p:sp>
        <p:nvSpPr>
          <p:cNvPr id="255" name="Google Shape;255;p39"/>
          <p:cNvSpPr txBox="1"/>
          <p:nvPr/>
        </p:nvSpPr>
        <p:spPr>
          <a:xfrm>
            <a:off x="2291079" y="4564380"/>
            <a:ext cx="27368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E</a:t>
            </a:r>
            <a:endParaRPr sz="3200">
              <a:latin typeface="Times New Roman"/>
              <a:ea typeface="Times New Roman"/>
              <a:cs typeface="Times New Roman"/>
              <a:sym typeface="Times New Roman"/>
            </a:endParaRPr>
          </a:p>
        </p:txBody>
      </p:sp>
      <p:sp>
        <p:nvSpPr>
          <p:cNvPr id="256" name="Google Shape;256;p39"/>
          <p:cNvSpPr/>
          <p:nvPr/>
        </p:nvSpPr>
        <p:spPr>
          <a:xfrm>
            <a:off x="826135" y="3213259"/>
            <a:ext cx="176528" cy="1333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7" name="Google Shape;257;p39"/>
          <p:cNvSpPr/>
          <p:nvPr/>
        </p:nvSpPr>
        <p:spPr>
          <a:xfrm>
            <a:off x="3263265" y="3213259"/>
            <a:ext cx="177798" cy="1333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8" name="Google Shape;258;p39"/>
          <p:cNvSpPr/>
          <p:nvPr/>
        </p:nvSpPr>
        <p:spPr>
          <a:xfrm>
            <a:off x="1205865" y="4184809"/>
            <a:ext cx="177798" cy="1333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9" name="Google Shape;259;p39"/>
          <p:cNvSpPr/>
          <p:nvPr/>
        </p:nvSpPr>
        <p:spPr>
          <a:xfrm>
            <a:off x="2348865" y="4470559"/>
            <a:ext cx="177798" cy="1333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p39"/>
          <p:cNvSpPr/>
          <p:nvPr/>
        </p:nvSpPr>
        <p:spPr>
          <a:xfrm>
            <a:off x="999489" y="3273266"/>
            <a:ext cx="599440" cy="14287"/>
          </a:xfrm>
          <a:custGeom>
            <a:rect b="b" l="l" r="r" t="t"/>
            <a:pathLst>
              <a:path extrusionOk="0" h="19050" w="599440">
                <a:moveTo>
                  <a:pt x="0" y="19048"/>
                </a:moveTo>
                <a:lnTo>
                  <a:pt x="599440" y="19048"/>
                </a:lnTo>
                <a:lnTo>
                  <a:pt x="599440" y="0"/>
                </a:lnTo>
                <a:lnTo>
                  <a:pt x="0" y="0"/>
                </a:lnTo>
                <a:lnTo>
                  <a:pt x="0" y="19048"/>
                </a:lnTo>
                <a:close/>
              </a:path>
            </a:pathLst>
          </a:custGeom>
          <a:solidFill>
            <a:srgbClr val="7497D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1" name="Google Shape;261;p39"/>
          <p:cNvSpPr/>
          <p:nvPr/>
        </p:nvSpPr>
        <p:spPr>
          <a:xfrm>
            <a:off x="999489" y="3280409"/>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2" name="Google Shape;262;p39"/>
          <p:cNvSpPr/>
          <p:nvPr/>
        </p:nvSpPr>
        <p:spPr>
          <a:xfrm>
            <a:off x="1600200" y="3200400"/>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3" name="Google Shape;263;p39"/>
          <p:cNvSpPr/>
          <p:nvPr/>
        </p:nvSpPr>
        <p:spPr>
          <a:xfrm>
            <a:off x="914400" y="3344227"/>
            <a:ext cx="326390" cy="860107"/>
          </a:xfrm>
          <a:custGeom>
            <a:rect b="b" l="l" r="r" t="t"/>
            <a:pathLst>
              <a:path extrusionOk="0" h="1146810" w="326390">
                <a:moveTo>
                  <a:pt x="0" y="0"/>
                </a:moveTo>
                <a:lnTo>
                  <a:pt x="326390" y="114680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4" name="Google Shape;264;p39"/>
          <p:cNvSpPr/>
          <p:nvPr/>
        </p:nvSpPr>
        <p:spPr>
          <a:xfrm>
            <a:off x="914400" y="3344227"/>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39"/>
          <p:cNvSpPr/>
          <p:nvPr/>
        </p:nvSpPr>
        <p:spPr>
          <a:xfrm>
            <a:off x="1243330" y="420528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6" name="Google Shape;266;p39"/>
          <p:cNvSpPr/>
          <p:nvPr/>
        </p:nvSpPr>
        <p:spPr>
          <a:xfrm>
            <a:off x="1348739" y="3344227"/>
            <a:ext cx="327660" cy="860107"/>
          </a:xfrm>
          <a:custGeom>
            <a:rect b="b" l="l" r="r" t="t"/>
            <a:pathLst>
              <a:path extrusionOk="0" h="1146810" w="327660">
                <a:moveTo>
                  <a:pt x="0" y="1146809"/>
                </a:moveTo>
                <a:lnTo>
                  <a:pt x="327659"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7" name="Google Shape;267;p39"/>
          <p:cNvSpPr/>
          <p:nvPr/>
        </p:nvSpPr>
        <p:spPr>
          <a:xfrm>
            <a:off x="1348739" y="3344227"/>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8" name="Google Shape;268;p39"/>
          <p:cNvSpPr/>
          <p:nvPr/>
        </p:nvSpPr>
        <p:spPr>
          <a:xfrm>
            <a:off x="1677670" y="420528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9" name="Google Shape;269;p39"/>
          <p:cNvSpPr/>
          <p:nvPr/>
        </p:nvSpPr>
        <p:spPr>
          <a:xfrm>
            <a:off x="1676400" y="3344227"/>
            <a:ext cx="707390" cy="1145857"/>
          </a:xfrm>
          <a:custGeom>
            <a:rect b="b" l="l" r="r" t="t"/>
            <a:pathLst>
              <a:path extrusionOk="0" h="1527810" w="707389">
                <a:moveTo>
                  <a:pt x="0" y="0"/>
                </a:moveTo>
                <a:lnTo>
                  <a:pt x="707389" y="1527809"/>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39"/>
          <p:cNvSpPr/>
          <p:nvPr/>
        </p:nvSpPr>
        <p:spPr>
          <a:xfrm>
            <a:off x="1676400" y="3344227"/>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1" name="Google Shape;271;p39"/>
          <p:cNvSpPr/>
          <p:nvPr/>
        </p:nvSpPr>
        <p:spPr>
          <a:xfrm>
            <a:off x="2386329" y="449103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2" name="Google Shape;272;p39"/>
          <p:cNvSpPr/>
          <p:nvPr/>
        </p:nvSpPr>
        <p:spPr>
          <a:xfrm>
            <a:off x="1596389" y="3220402"/>
            <a:ext cx="158750" cy="119062"/>
          </a:xfrm>
          <a:custGeom>
            <a:rect b="b" l="l" r="r" t="t"/>
            <a:pathLst>
              <a:path extrusionOk="0" h="158750" w="158750">
                <a:moveTo>
                  <a:pt x="80009" y="0"/>
                </a:moveTo>
                <a:lnTo>
                  <a:pt x="111065" y="6052"/>
                </a:lnTo>
                <a:lnTo>
                  <a:pt x="136048" y="22701"/>
                </a:lnTo>
                <a:lnTo>
                  <a:pt x="152697" y="47684"/>
                </a:lnTo>
                <a:lnTo>
                  <a:pt x="158749" y="78739"/>
                </a:lnTo>
                <a:lnTo>
                  <a:pt x="152697" y="110529"/>
                </a:lnTo>
                <a:lnTo>
                  <a:pt x="136048" y="135889"/>
                </a:lnTo>
                <a:lnTo>
                  <a:pt x="111065" y="152677"/>
                </a:lnTo>
                <a:lnTo>
                  <a:pt x="80009" y="158749"/>
                </a:lnTo>
                <a:lnTo>
                  <a:pt x="48220" y="152677"/>
                </a:lnTo>
                <a:lnTo>
                  <a:pt x="22859" y="135889"/>
                </a:lnTo>
                <a:lnTo>
                  <a:pt x="6072" y="110529"/>
                </a:lnTo>
                <a:lnTo>
                  <a:pt x="0" y="78739"/>
                </a:lnTo>
                <a:lnTo>
                  <a:pt x="6072" y="47684"/>
                </a:lnTo>
                <a:lnTo>
                  <a:pt x="22860" y="22701"/>
                </a:lnTo>
                <a:lnTo>
                  <a:pt x="48220" y="6052"/>
                </a:lnTo>
                <a:lnTo>
                  <a:pt x="80009" y="0"/>
                </a:lnTo>
                <a:close/>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3" name="Google Shape;273;p39"/>
          <p:cNvSpPr/>
          <p:nvPr/>
        </p:nvSpPr>
        <p:spPr>
          <a:xfrm>
            <a:off x="1596389" y="3220402"/>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4" name="Google Shape;274;p39"/>
          <p:cNvSpPr/>
          <p:nvPr/>
        </p:nvSpPr>
        <p:spPr>
          <a:xfrm>
            <a:off x="1755139" y="3339465"/>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5" name="Google Shape;275;p39"/>
          <p:cNvSpPr/>
          <p:nvPr/>
        </p:nvSpPr>
        <p:spPr>
          <a:xfrm>
            <a:off x="2491739" y="3328034"/>
            <a:ext cx="806450" cy="1162050"/>
          </a:xfrm>
          <a:custGeom>
            <a:rect b="b" l="l" r="r" t="t"/>
            <a:pathLst>
              <a:path extrusionOk="0" h="1549400" w="806450">
                <a:moveTo>
                  <a:pt x="806450" y="0"/>
                </a:moveTo>
                <a:lnTo>
                  <a:pt x="0" y="154940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6" name="Google Shape;276;p39"/>
          <p:cNvSpPr/>
          <p:nvPr/>
        </p:nvSpPr>
        <p:spPr>
          <a:xfrm>
            <a:off x="2491739" y="3328034"/>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39"/>
          <p:cNvSpPr/>
          <p:nvPr/>
        </p:nvSpPr>
        <p:spPr>
          <a:xfrm>
            <a:off x="3300729" y="4491038"/>
            <a:ext cx="0" cy="0"/>
          </a:xfrm>
          <a:custGeom>
            <a:rect b="b" l="l" r="r" t="t"/>
            <a:pathLst>
              <a:path extrusionOk="0" h="120000" w="120000">
                <a:moveTo>
                  <a:pt x="0" y="0"/>
                </a:moveTo>
                <a:lnTo>
                  <a:pt x="0" y="0"/>
                </a:lnTo>
              </a:path>
            </a:pathLst>
          </a:custGeom>
          <a:noFill/>
          <a:ln cap="flat" cmpd="sng" w="19025">
            <a:solidFill>
              <a:srgbClr val="7497D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8" name="Google Shape;278;p39"/>
          <p:cNvSpPr txBox="1"/>
          <p:nvPr/>
        </p:nvSpPr>
        <p:spPr>
          <a:xfrm>
            <a:off x="767080" y="2849880"/>
            <a:ext cx="111188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A	B</a:t>
            </a:r>
            <a:endParaRPr sz="3200">
              <a:latin typeface="Times New Roman"/>
              <a:ea typeface="Times New Roman"/>
              <a:cs typeface="Times New Roman"/>
              <a:sym typeface="Times New Roman"/>
            </a:endParaRPr>
          </a:p>
        </p:txBody>
      </p:sp>
      <p:sp>
        <p:nvSpPr>
          <p:cNvPr id="279" name="Google Shape;279;p39"/>
          <p:cNvSpPr txBox="1"/>
          <p:nvPr/>
        </p:nvSpPr>
        <p:spPr>
          <a:xfrm>
            <a:off x="3205479" y="2849880"/>
            <a:ext cx="29654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C</a:t>
            </a:r>
            <a:endParaRPr sz="3200">
              <a:latin typeface="Times New Roman"/>
              <a:ea typeface="Times New Roman"/>
              <a:cs typeface="Times New Roman"/>
              <a:sym typeface="Times New Roman"/>
            </a:endParaRPr>
          </a:p>
        </p:txBody>
      </p:sp>
      <p:sp>
        <p:nvSpPr>
          <p:cNvPr id="280" name="Google Shape;280;p39"/>
          <p:cNvSpPr txBox="1"/>
          <p:nvPr/>
        </p:nvSpPr>
        <p:spPr>
          <a:xfrm>
            <a:off x="1148080" y="4278630"/>
            <a:ext cx="319405" cy="38481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GB" sz="3200">
                <a:solidFill>
                  <a:srgbClr val="565E6C"/>
                </a:solidFill>
                <a:latin typeface="Times New Roman"/>
                <a:ea typeface="Times New Roman"/>
                <a:cs typeface="Times New Roman"/>
                <a:sym typeface="Times New Roman"/>
              </a:rPr>
              <a:t>D</a:t>
            </a:r>
            <a:endParaRPr sz="3200">
              <a:latin typeface="Times New Roman"/>
              <a:ea typeface="Times New Roman"/>
              <a:cs typeface="Times New Roman"/>
              <a:sym typeface="Times New Roman"/>
            </a:endParaRPr>
          </a:p>
        </p:txBody>
      </p:sp>
      <p:sp>
        <p:nvSpPr>
          <p:cNvPr id="281" name="Google Shape;281;p39"/>
          <p:cNvSpPr txBox="1"/>
          <p:nvPr/>
        </p:nvSpPr>
        <p:spPr>
          <a:xfrm>
            <a:off x="1221739" y="2997517"/>
            <a:ext cx="1587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2</a:t>
            </a:r>
            <a:endParaRPr sz="2000">
              <a:latin typeface="Trebuchet MS"/>
              <a:ea typeface="Trebuchet MS"/>
              <a:cs typeface="Trebuchet MS"/>
              <a:sym typeface="Trebuchet MS"/>
            </a:endParaRPr>
          </a:p>
        </p:txBody>
      </p:sp>
      <p:sp>
        <p:nvSpPr>
          <p:cNvPr id="282" name="Google Shape;282;p39"/>
          <p:cNvSpPr txBox="1"/>
          <p:nvPr/>
        </p:nvSpPr>
        <p:spPr>
          <a:xfrm>
            <a:off x="842010" y="3534727"/>
            <a:ext cx="6921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3	3</a:t>
            </a:r>
            <a:endParaRPr sz="2000">
              <a:latin typeface="Trebuchet MS"/>
              <a:ea typeface="Trebuchet MS"/>
              <a:cs typeface="Trebuchet MS"/>
              <a:sym typeface="Trebuchet MS"/>
            </a:endParaRPr>
          </a:p>
        </p:txBody>
      </p:sp>
      <p:sp>
        <p:nvSpPr>
          <p:cNvPr id="283" name="Google Shape;283;p39"/>
          <p:cNvSpPr txBox="1"/>
          <p:nvPr/>
        </p:nvSpPr>
        <p:spPr>
          <a:xfrm>
            <a:off x="1748789" y="3020377"/>
            <a:ext cx="153289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u="sng">
                <a:solidFill>
                  <a:srgbClr val="7497D8"/>
                </a:solidFill>
                <a:latin typeface="Times New Roman"/>
                <a:ea typeface="Times New Roman"/>
                <a:cs typeface="Times New Roman"/>
                <a:sym typeface="Times New Roman"/>
              </a:rPr>
              <a:t> 	</a:t>
            </a:r>
            <a:r>
              <a:rPr lang="en-GB" sz="2000" u="sng">
                <a:solidFill>
                  <a:srgbClr val="7497D8"/>
                </a:solidFill>
                <a:latin typeface="Trebuchet MS"/>
                <a:ea typeface="Trebuchet MS"/>
                <a:cs typeface="Trebuchet MS"/>
                <a:sym typeface="Trebuchet MS"/>
              </a:rPr>
              <a:t>4	</a:t>
            </a:r>
            <a:endParaRPr sz="2000">
              <a:latin typeface="Trebuchet MS"/>
              <a:ea typeface="Trebuchet MS"/>
              <a:cs typeface="Trebuchet MS"/>
              <a:sym typeface="Trebuchet MS"/>
            </a:endParaRPr>
          </a:p>
        </p:txBody>
      </p:sp>
      <p:sp>
        <p:nvSpPr>
          <p:cNvPr id="284" name="Google Shape;284;p39"/>
          <p:cNvSpPr txBox="1"/>
          <p:nvPr/>
        </p:nvSpPr>
        <p:spPr>
          <a:xfrm>
            <a:off x="2061210" y="3649027"/>
            <a:ext cx="1587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4</a:t>
            </a:r>
            <a:endParaRPr sz="2000">
              <a:latin typeface="Trebuchet MS"/>
              <a:ea typeface="Trebuchet MS"/>
              <a:cs typeface="Trebuchet MS"/>
              <a:sym typeface="Trebuchet MS"/>
            </a:endParaRPr>
          </a:p>
        </p:txBody>
      </p:sp>
      <p:sp>
        <p:nvSpPr>
          <p:cNvPr id="285" name="Google Shape;285;p39"/>
          <p:cNvSpPr txBox="1"/>
          <p:nvPr/>
        </p:nvSpPr>
        <p:spPr>
          <a:xfrm>
            <a:off x="2747010" y="3649027"/>
            <a:ext cx="158750" cy="2476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GB" sz="2000">
                <a:solidFill>
                  <a:srgbClr val="7497D8"/>
                </a:solidFill>
                <a:latin typeface="Trebuchet MS"/>
                <a:ea typeface="Trebuchet MS"/>
                <a:cs typeface="Trebuchet MS"/>
                <a:sym typeface="Trebuchet MS"/>
              </a:rPr>
              <a:t>4</a:t>
            </a:r>
            <a:endParaRPr sz="2000">
              <a:latin typeface="Trebuchet MS"/>
              <a:ea typeface="Trebuchet MS"/>
              <a:cs typeface="Trebuchet MS"/>
              <a:sym typeface="Trebuchet MS"/>
            </a:endParaRPr>
          </a:p>
        </p:txBody>
      </p:sp>
      <p:sp>
        <p:nvSpPr>
          <p:cNvPr id="286" name="Google Shape;286;p39"/>
          <p:cNvSpPr/>
          <p:nvPr/>
        </p:nvSpPr>
        <p:spPr>
          <a:xfrm>
            <a:off x="999489" y="3270931"/>
            <a:ext cx="590550" cy="38100"/>
          </a:xfrm>
          <a:custGeom>
            <a:rect b="b" l="l" r="r" t="t"/>
            <a:pathLst>
              <a:path extrusionOk="0" h="50800" w="590550">
                <a:moveTo>
                  <a:pt x="0" y="50676"/>
                </a:moveTo>
                <a:lnTo>
                  <a:pt x="590550" y="50676"/>
                </a:lnTo>
                <a:lnTo>
                  <a:pt x="590550" y="0"/>
                </a:lnTo>
                <a:lnTo>
                  <a:pt x="0" y="0"/>
                </a:lnTo>
                <a:lnTo>
                  <a:pt x="0" y="50676"/>
                </a:lnTo>
                <a:close/>
              </a:path>
            </a:pathLst>
          </a:custGeom>
          <a:solidFill>
            <a:srgbClr val="565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39"/>
          <p:cNvSpPr/>
          <p:nvPr/>
        </p:nvSpPr>
        <p:spPr>
          <a:xfrm>
            <a:off x="999489" y="3289934"/>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8" name="Google Shape;288;p39"/>
          <p:cNvSpPr/>
          <p:nvPr/>
        </p:nvSpPr>
        <p:spPr>
          <a:xfrm>
            <a:off x="1592580" y="3290888"/>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9" name="Google Shape;289;p39"/>
          <p:cNvSpPr/>
          <p:nvPr/>
        </p:nvSpPr>
        <p:spPr>
          <a:xfrm>
            <a:off x="1348739" y="3353752"/>
            <a:ext cx="327660" cy="860107"/>
          </a:xfrm>
          <a:custGeom>
            <a:rect b="b" l="l" r="r" t="t"/>
            <a:pathLst>
              <a:path extrusionOk="0" h="1146810" w="327660">
                <a:moveTo>
                  <a:pt x="327659" y="0"/>
                </a:moveTo>
                <a:lnTo>
                  <a:pt x="0" y="1146809"/>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0" name="Google Shape;290;p39"/>
          <p:cNvSpPr/>
          <p:nvPr/>
        </p:nvSpPr>
        <p:spPr>
          <a:xfrm>
            <a:off x="1348739" y="3353752"/>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39"/>
          <p:cNvSpPr/>
          <p:nvPr/>
        </p:nvSpPr>
        <p:spPr>
          <a:xfrm>
            <a:off x="1677670" y="4214813"/>
            <a:ext cx="0" cy="0"/>
          </a:xfrm>
          <a:custGeom>
            <a:rect b="b" l="l" r="r" t="t"/>
            <a:pathLst>
              <a:path extrusionOk="0" h="120000" w="120000">
                <a:moveTo>
                  <a:pt x="0" y="0"/>
                </a:moveTo>
                <a:lnTo>
                  <a:pt x="0" y="0"/>
                </a:lnTo>
              </a:path>
            </a:pathLst>
          </a:custGeom>
          <a:noFill/>
          <a:ln cap="flat" cmpd="sng" w="50675">
            <a:solidFill>
              <a:srgbClr val="565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39"/>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534669" y="675322"/>
            <a:ext cx="3134360" cy="36195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GB" sz="3100"/>
              <a:t>PSEOUDOCODE</a:t>
            </a:r>
            <a:endParaRPr sz="3100"/>
          </a:p>
        </p:txBody>
      </p:sp>
      <p:sp>
        <p:nvSpPr>
          <p:cNvPr id="298" name="Google Shape;298;p4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solidFill>
                <a:schemeClr val="dk2"/>
              </a:solidFill>
            </a:endParaRPr>
          </a:p>
        </p:txBody>
      </p:sp>
      <p:sp>
        <p:nvSpPr>
          <p:cNvPr id="299" name="Google Shape;299;p40"/>
          <p:cNvSpPr txBox="1"/>
          <p:nvPr/>
        </p:nvSpPr>
        <p:spPr>
          <a:xfrm>
            <a:off x="646430" y="2322194"/>
            <a:ext cx="184150" cy="1790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t/>
            </a:r>
            <a:endParaRPr sz="1400">
              <a:latin typeface="Noto Sans Symbols"/>
              <a:ea typeface="Noto Sans Symbols"/>
              <a:cs typeface="Noto Sans Symbols"/>
              <a:sym typeface="Noto Sans Symbols"/>
            </a:endParaRPr>
          </a:p>
        </p:txBody>
      </p:sp>
      <p:pic>
        <p:nvPicPr>
          <p:cNvPr id="300" name="Google Shape;300;p40"/>
          <p:cNvPicPr preferRelativeResize="0"/>
          <p:nvPr/>
        </p:nvPicPr>
        <p:blipFill>
          <a:blip r:embed="rId3">
            <a:alphaModFix/>
          </a:blip>
          <a:stretch>
            <a:fillRect/>
          </a:stretch>
        </p:blipFill>
        <p:spPr>
          <a:xfrm>
            <a:off x="534675" y="1512900"/>
            <a:ext cx="5648775" cy="336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idx="1" type="body"/>
          </p:nvPr>
        </p:nvSpPr>
        <p:spPr>
          <a:xfrm>
            <a:off x="738150" y="1937297"/>
            <a:ext cx="7667700" cy="14028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GB"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title"/>
          </p:nvPr>
        </p:nvSpPr>
        <p:spPr>
          <a:xfrm>
            <a:off x="334625" y="346425"/>
            <a:ext cx="8341200" cy="52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900" u="sng">
                <a:solidFill>
                  <a:srgbClr val="000000"/>
                </a:solidFill>
              </a:rPr>
              <a:t>Recursion and Principle of Mathematical Induction</a:t>
            </a:r>
            <a:endParaRPr sz="2900" u="sng">
              <a:solidFill>
                <a:srgbClr val="000000"/>
              </a:solidFill>
            </a:endParaRPr>
          </a:p>
        </p:txBody>
      </p:sp>
      <p:sp>
        <p:nvSpPr>
          <p:cNvPr id="76" name="Google Shape;76;p17"/>
          <p:cNvSpPr txBox="1"/>
          <p:nvPr>
            <p:ph idx="1" type="body"/>
          </p:nvPr>
        </p:nvSpPr>
        <p:spPr>
          <a:xfrm>
            <a:off x="334625" y="1450100"/>
            <a:ext cx="8341200" cy="328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000">
                <a:solidFill>
                  <a:srgbClr val="000000"/>
                </a:solidFill>
              </a:rPr>
              <a:t>According to PMI, if a given F(n) is true for all natural numbers,</a:t>
            </a:r>
            <a:endParaRPr sz="3000">
              <a:solidFill>
                <a:srgbClr val="000000"/>
              </a:solidFill>
            </a:endParaRPr>
          </a:p>
          <a:p>
            <a:pPr indent="-336550" lvl="0" marL="457200" rtl="0" algn="l">
              <a:spcBef>
                <a:spcPts val="1600"/>
              </a:spcBef>
              <a:spcAft>
                <a:spcPts val="0"/>
              </a:spcAft>
              <a:buClr>
                <a:srgbClr val="000000"/>
              </a:buClr>
              <a:buSzPts val="1700"/>
              <a:buChar char="●"/>
            </a:pPr>
            <a:r>
              <a:rPr lang="en-GB" sz="3000" u="sng">
                <a:solidFill>
                  <a:srgbClr val="000000"/>
                </a:solidFill>
              </a:rPr>
              <a:t>Base Case:</a:t>
            </a:r>
            <a:r>
              <a:rPr lang="en-GB" sz="3000">
                <a:solidFill>
                  <a:srgbClr val="000000"/>
                </a:solidFill>
              </a:rPr>
              <a:t> Prove F(0) or F(1) is true</a:t>
            </a:r>
            <a:endParaRPr sz="3000">
              <a:solidFill>
                <a:srgbClr val="000000"/>
              </a:solidFill>
            </a:endParaRPr>
          </a:p>
          <a:p>
            <a:pPr indent="-336550" lvl="0" marL="457200" rtl="0" algn="l">
              <a:spcBef>
                <a:spcPts val="0"/>
              </a:spcBef>
              <a:spcAft>
                <a:spcPts val="0"/>
              </a:spcAft>
              <a:buClr>
                <a:srgbClr val="000000"/>
              </a:buClr>
              <a:buSzPts val="1700"/>
              <a:buChar char="●"/>
            </a:pPr>
            <a:r>
              <a:rPr lang="en-GB" sz="3000" u="sng">
                <a:solidFill>
                  <a:srgbClr val="000000"/>
                </a:solidFill>
              </a:rPr>
              <a:t>Induction Hypothesis:</a:t>
            </a:r>
            <a:r>
              <a:rPr lang="en-GB" sz="3000">
                <a:solidFill>
                  <a:srgbClr val="000000"/>
                </a:solidFill>
              </a:rPr>
              <a:t> Assume F(k) is true</a:t>
            </a:r>
            <a:endParaRPr sz="3000">
              <a:solidFill>
                <a:srgbClr val="000000"/>
              </a:solidFill>
            </a:endParaRPr>
          </a:p>
          <a:p>
            <a:pPr indent="-336550" lvl="0" marL="457200" rtl="0" algn="l">
              <a:spcBef>
                <a:spcPts val="0"/>
              </a:spcBef>
              <a:spcAft>
                <a:spcPts val="0"/>
              </a:spcAft>
              <a:buClr>
                <a:srgbClr val="000000"/>
              </a:buClr>
              <a:buSzPts val="1700"/>
              <a:buChar char="●"/>
            </a:pPr>
            <a:r>
              <a:rPr lang="en-GB" sz="3000" u="sng">
                <a:solidFill>
                  <a:srgbClr val="000000"/>
                </a:solidFill>
              </a:rPr>
              <a:t>Induction Step: </a:t>
            </a:r>
            <a:r>
              <a:rPr lang="en-GB" sz="3000">
                <a:solidFill>
                  <a:srgbClr val="000000"/>
                </a:solidFill>
              </a:rPr>
              <a:t>Using induction hypothesis, prove that F(k+1) is true</a:t>
            </a:r>
            <a:endParaRPr sz="3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738200" y="346425"/>
            <a:ext cx="7667700" cy="52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solidFill>
                  <a:srgbClr val="000000"/>
                </a:solidFill>
              </a:rPr>
              <a:t>Example:</a:t>
            </a:r>
            <a:endParaRPr>
              <a:solidFill>
                <a:srgbClr val="000000"/>
              </a:solidFill>
            </a:endParaRPr>
          </a:p>
        </p:txBody>
      </p:sp>
      <p:sp>
        <p:nvSpPr>
          <p:cNvPr id="82" name="Google Shape;82;p18"/>
          <p:cNvSpPr txBox="1"/>
          <p:nvPr>
            <p:ph idx="1" type="body"/>
          </p:nvPr>
        </p:nvSpPr>
        <p:spPr>
          <a:xfrm>
            <a:off x="738200" y="1168876"/>
            <a:ext cx="7667700" cy="376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100">
                <a:solidFill>
                  <a:srgbClr val="000000"/>
                </a:solidFill>
              </a:rPr>
              <a:t>Prove that</a:t>
            </a:r>
            <a:r>
              <a:rPr lang="en-GB" sz="2100"/>
              <a:t> </a:t>
            </a:r>
            <a:r>
              <a:rPr lang="en-GB" sz="1900">
                <a:solidFill>
                  <a:srgbClr val="000066"/>
                </a:solidFill>
                <a:highlight>
                  <a:srgbClr val="FFFFFF"/>
                </a:highlight>
                <a:latin typeface="Times New Roman"/>
                <a:ea typeface="Times New Roman"/>
                <a:cs typeface="Times New Roman"/>
                <a:sym typeface="Times New Roman"/>
              </a:rPr>
              <a:t>1 + 2 + 3 + .  .  .  + </a:t>
            </a:r>
            <a:r>
              <a:rPr i="1" lang="en-GB" sz="1900">
                <a:solidFill>
                  <a:srgbClr val="000066"/>
                </a:solidFill>
                <a:highlight>
                  <a:srgbClr val="FFFFFF"/>
                </a:highlight>
                <a:latin typeface="Times New Roman"/>
                <a:ea typeface="Times New Roman"/>
                <a:cs typeface="Times New Roman"/>
                <a:sym typeface="Times New Roman"/>
              </a:rPr>
              <a:t>n</a:t>
            </a:r>
            <a:r>
              <a:rPr lang="en-GB" sz="1900">
                <a:solidFill>
                  <a:srgbClr val="000066"/>
                </a:solidFill>
                <a:highlight>
                  <a:srgbClr val="FFFFFF"/>
                </a:highlight>
                <a:latin typeface="Times New Roman"/>
                <a:ea typeface="Times New Roman"/>
                <a:cs typeface="Times New Roman"/>
                <a:sym typeface="Times New Roman"/>
              </a:rPr>
              <a:t>= </a:t>
            </a:r>
            <a:r>
              <a:rPr i="1" lang="en-GB" sz="1800">
                <a:solidFill>
                  <a:srgbClr val="000066"/>
                </a:solidFill>
                <a:highlight>
                  <a:srgbClr val="FFFFFF"/>
                </a:highlight>
                <a:latin typeface="Times New Roman"/>
                <a:ea typeface="Times New Roman"/>
                <a:cs typeface="Times New Roman"/>
                <a:sym typeface="Times New Roman"/>
              </a:rPr>
              <a:t>n</a:t>
            </a:r>
            <a:r>
              <a:rPr lang="en-GB" sz="1800">
                <a:solidFill>
                  <a:srgbClr val="000066"/>
                </a:solidFill>
                <a:highlight>
                  <a:srgbClr val="FFFFFF"/>
                </a:highlight>
                <a:latin typeface="Times New Roman"/>
                <a:ea typeface="Times New Roman"/>
                <a:cs typeface="Times New Roman"/>
                <a:sym typeface="Times New Roman"/>
              </a:rPr>
              <a:t>(</a:t>
            </a:r>
            <a:r>
              <a:rPr i="1" lang="en-GB" sz="1800">
                <a:solidFill>
                  <a:srgbClr val="000066"/>
                </a:solidFill>
                <a:highlight>
                  <a:srgbClr val="FFFFFF"/>
                </a:highlight>
                <a:latin typeface="Times New Roman"/>
                <a:ea typeface="Times New Roman"/>
                <a:cs typeface="Times New Roman"/>
                <a:sym typeface="Times New Roman"/>
              </a:rPr>
              <a:t>n</a:t>
            </a:r>
            <a:r>
              <a:rPr lang="en-GB" sz="1800">
                <a:solidFill>
                  <a:srgbClr val="000066"/>
                </a:solidFill>
                <a:highlight>
                  <a:srgbClr val="FFFFFF"/>
                </a:highlight>
                <a:latin typeface="Times New Roman"/>
                <a:ea typeface="Times New Roman"/>
                <a:cs typeface="Times New Roman"/>
                <a:sym typeface="Times New Roman"/>
              </a:rPr>
              <a:t> + 1)/2</a:t>
            </a:r>
            <a:endParaRPr sz="1800">
              <a:solidFill>
                <a:srgbClr val="000066"/>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GB" sz="2100">
                <a:solidFill>
                  <a:srgbClr val="000066"/>
                </a:solidFill>
                <a:highlight>
                  <a:srgbClr val="FFFFFF"/>
                </a:highlight>
              </a:rPr>
              <a:t>Base Case: L.H.S=F(0)=0         ;   F(1)=1</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R.H.S=n(n+1)/2=0 ;    1(1+1)/2=1</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L.H.S=R.H.S</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Base Case is true.</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Induction Hypothesis: 1+2+3+...+K=K(K+1)/2</a:t>
            </a:r>
            <a:endParaRPr sz="2100">
              <a:solidFill>
                <a:srgbClr val="000066"/>
              </a:solidFill>
              <a:highlight>
                <a:srgbClr val="FFFFFF"/>
              </a:highlight>
            </a:endParaRPr>
          </a:p>
          <a:p>
            <a:pPr indent="0" lvl="0" marL="0" rtl="0" algn="l">
              <a:spcBef>
                <a:spcPts val="1600"/>
              </a:spcBef>
              <a:spcAft>
                <a:spcPts val="0"/>
              </a:spcAft>
              <a:buNone/>
            </a:pPr>
            <a:r>
              <a:rPr lang="en-GB" sz="2100">
                <a:solidFill>
                  <a:srgbClr val="000066"/>
                </a:solidFill>
                <a:highlight>
                  <a:srgbClr val="FFFFFF"/>
                </a:highlight>
              </a:rPr>
              <a:t>                                    Assume this to be true</a:t>
            </a:r>
            <a:endParaRPr sz="2100">
              <a:solidFill>
                <a:srgbClr val="000066"/>
              </a:solidFill>
              <a:highlight>
                <a:srgbClr val="FFFFFF"/>
              </a:highlight>
            </a:endParaRPr>
          </a:p>
          <a:p>
            <a:pPr indent="0" lvl="0" marL="0" rtl="0" algn="l">
              <a:spcBef>
                <a:spcPts val="1600"/>
              </a:spcBef>
              <a:spcAft>
                <a:spcPts val="0"/>
              </a:spcAft>
              <a:buNone/>
            </a:pPr>
            <a:r>
              <a:t/>
            </a:r>
            <a:endParaRPr sz="2100">
              <a:solidFill>
                <a:srgbClr val="000066"/>
              </a:solidFill>
              <a:highlight>
                <a:srgbClr val="FFFFFF"/>
              </a:highlight>
            </a:endParaRPr>
          </a:p>
          <a:p>
            <a:pPr indent="0" lvl="0" marL="0" rtl="0" algn="l">
              <a:spcBef>
                <a:spcPts val="1600"/>
              </a:spcBef>
              <a:spcAft>
                <a:spcPts val="1600"/>
              </a:spcAft>
              <a:buNone/>
            </a:pPr>
            <a:r>
              <a:rPr lang="en-GB" sz="3100">
                <a:solidFill>
                  <a:srgbClr val="000066"/>
                </a:solidFill>
                <a:highlight>
                  <a:srgbClr val="FFFFFF"/>
                </a:highlight>
              </a:rPr>
              <a:t>               </a:t>
            </a:r>
            <a:endParaRPr sz="3100">
              <a:solidFill>
                <a:srgbClr val="000066"/>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ph idx="1" type="body"/>
          </p:nvPr>
        </p:nvSpPr>
        <p:spPr>
          <a:xfrm>
            <a:off x="738200" y="681675"/>
            <a:ext cx="7667700" cy="3743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1900">
                <a:solidFill>
                  <a:srgbClr val="000066"/>
                </a:solidFill>
                <a:highlight>
                  <a:srgbClr val="FFFFFF"/>
                </a:highlight>
              </a:rPr>
              <a:t>Induction Step: L.H.S: 1+2+3+...+(K+1)=(K+1)+[1+2+3+....+K]</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                                                               =(K+1)+K(K+1)/2=(K+1)(K+2)/2</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                         R.H.S: (K+1)(K+2)/2</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            L.H.S=R.H.S</a:t>
            </a:r>
            <a:endParaRPr sz="1900">
              <a:solidFill>
                <a:srgbClr val="000066"/>
              </a:solidFill>
              <a:highlight>
                <a:srgbClr val="FFFFFF"/>
              </a:highlight>
            </a:endParaRPr>
          </a:p>
          <a:p>
            <a:pPr indent="0" lvl="0" marL="0" rtl="0" algn="l">
              <a:spcBef>
                <a:spcPts val="1600"/>
              </a:spcBef>
              <a:spcAft>
                <a:spcPts val="0"/>
              </a:spcAft>
              <a:buNone/>
            </a:pPr>
            <a:r>
              <a:rPr lang="en-GB" sz="1900">
                <a:solidFill>
                  <a:srgbClr val="000066"/>
                </a:solidFill>
                <a:highlight>
                  <a:srgbClr val="FFFFFF"/>
                </a:highlight>
              </a:rPr>
              <a:t>Therefore, if F(K) is true then F(K+1) is true, similarly if F(n-1) is true then F(n) is true. </a:t>
            </a:r>
            <a:endParaRPr sz="1900">
              <a:solidFill>
                <a:srgbClr val="000066"/>
              </a:solidFill>
              <a:highlight>
                <a:srgbClr val="FFFFFF"/>
              </a:highlight>
            </a:endParaRPr>
          </a:p>
          <a:p>
            <a:pPr indent="0" lvl="0" marL="0" rtl="0" algn="l">
              <a:spcBef>
                <a:spcPts val="1600"/>
              </a:spcBef>
              <a:spcAft>
                <a:spcPts val="1600"/>
              </a:spcAft>
              <a:buNone/>
            </a:pPr>
            <a:r>
              <a:rPr lang="en-GB" sz="1900">
                <a:solidFill>
                  <a:srgbClr val="000066"/>
                </a:solidFill>
                <a:highlight>
                  <a:srgbClr val="FFFFFF"/>
                </a:highlight>
              </a:rPr>
              <a:t>Hence, recursion works on the Principle of Mathematical Induction.</a:t>
            </a:r>
            <a:endParaRPr sz="1900">
              <a:solidFill>
                <a:srgbClr val="000066"/>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1" name="Shape 91"/>
        <p:cNvGrpSpPr/>
        <p:nvPr/>
      </p:nvGrpSpPr>
      <p:grpSpPr>
        <a:xfrm>
          <a:off x="0" y="0"/>
          <a:ext cx="0" cy="0"/>
          <a:chOff x="0" y="0"/>
          <a:chExt cx="0" cy="0"/>
        </a:xfrm>
      </p:grpSpPr>
      <p:sp>
        <p:nvSpPr>
          <p:cNvPr id="92" name="Google Shape;92;p20"/>
          <p:cNvSpPr txBox="1"/>
          <p:nvPr>
            <p:ph type="title"/>
          </p:nvPr>
        </p:nvSpPr>
        <p:spPr>
          <a:xfrm>
            <a:off x="334625" y="372725"/>
            <a:ext cx="8243400" cy="476400"/>
          </a:xfrm>
          <a:prstGeom prst="rect">
            <a:avLst/>
          </a:prstGeom>
          <a:noFill/>
          <a:ln>
            <a:noFill/>
          </a:ln>
        </p:spPr>
        <p:txBody>
          <a:bodyPr anchorCtr="0" anchor="t" bIns="0" lIns="0" spcFirstLastPara="1" rIns="0" wrap="square" tIns="9050">
            <a:noAutofit/>
          </a:bodyPr>
          <a:lstStyle/>
          <a:p>
            <a:pPr indent="0" lvl="0" marL="12700" rtl="0" algn="l">
              <a:lnSpc>
                <a:spcPct val="100000"/>
              </a:lnSpc>
              <a:spcBef>
                <a:spcPts val="0"/>
              </a:spcBef>
              <a:spcAft>
                <a:spcPts val="0"/>
              </a:spcAft>
              <a:buNone/>
            </a:pPr>
            <a:r>
              <a:rPr lang="en-GB" sz="2700"/>
              <a:t>THE FACTORIAL OF A POSITIVE INTEGER: Example</a:t>
            </a:r>
            <a:endParaRPr sz="2700"/>
          </a:p>
        </p:txBody>
      </p:sp>
      <p:sp>
        <p:nvSpPr>
          <p:cNvPr id="93" name="Google Shape;93;p20"/>
          <p:cNvSpPr txBox="1"/>
          <p:nvPr/>
        </p:nvSpPr>
        <p:spPr>
          <a:xfrm>
            <a:off x="859375" y="1207718"/>
            <a:ext cx="7718700" cy="3725100"/>
          </a:xfrm>
          <a:prstGeom prst="rect">
            <a:avLst/>
          </a:prstGeom>
          <a:noFill/>
          <a:ln>
            <a:noFill/>
          </a:ln>
        </p:spPr>
        <p:txBody>
          <a:bodyPr anchorCtr="0" anchor="t" bIns="0" lIns="0" spcFirstLastPara="1" rIns="0" wrap="square" tIns="9050">
            <a:noAutofit/>
          </a:bodyPr>
          <a:lstStyle/>
          <a:p>
            <a:pPr indent="-222250" lvl="0" marL="266700" marR="0" rtl="0" algn="l">
              <a:lnSpc>
                <a:spcPct val="100000"/>
              </a:lnSpc>
              <a:spcBef>
                <a:spcPts val="0"/>
              </a:spcBef>
              <a:spcAft>
                <a:spcPts val="0"/>
              </a:spcAft>
              <a:buClr>
                <a:srgbClr val="92D050"/>
              </a:buClr>
              <a:buSzPts val="1500"/>
              <a:buFont typeface="Courier New"/>
              <a:buChar char="o"/>
            </a:pPr>
            <a:r>
              <a:rPr lang="en-GB" sz="1500">
                <a:latin typeface="Arial"/>
                <a:ea typeface="Arial"/>
                <a:cs typeface="Arial"/>
                <a:sym typeface="Arial"/>
              </a:rPr>
              <a:t>For each positive integer n, the factorial of n denoted as n! is defined to be the product of all the integers from 1 to n:</a:t>
            </a:r>
            <a:endParaRPr sz="1500">
              <a:latin typeface="Arial"/>
              <a:ea typeface="Arial"/>
              <a:cs typeface="Arial"/>
              <a:sym typeface="Arial"/>
            </a:endParaRPr>
          </a:p>
          <a:p>
            <a:pPr indent="0" lvl="0" marL="1384300" marR="0" rtl="0" algn="l">
              <a:lnSpc>
                <a:spcPct val="100000"/>
              </a:lnSpc>
              <a:spcBef>
                <a:spcPts val="500"/>
              </a:spcBef>
              <a:spcAft>
                <a:spcPts val="0"/>
              </a:spcAft>
              <a:buNone/>
            </a:pPr>
            <a:r>
              <a:rPr lang="en-GB" sz="1500">
                <a:latin typeface="Arial"/>
                <a:ea typeface="Arial"/>
                <a:cs typeface="Arial"/>
                <a:sym typeface="Arial"/>
              </a:rPr>
              <a:t>n! = n.(n - 1).(n - 2) . . .3 . 2 . 1</a:t>
            </a:r>
            <a:endParaRPr sz="1500">
              <a:latin typeface="Arial"/>
              <a:ea typeface="Arial"/>
              <a:cs typeface="Arial"/>
              <a:sym typeface="Arial"/>
            </a:endParaRPr>
          </a:p>
          <a:p>
            <a:pPr indent="-387350" lvl="1" marL="736600" marR="0" rtl="0" algn="l">
              <a:lnSpc>
                <a:spcPct val="100000"/>
              </a:lnSpc>
              <a:spcBef>
                <a:spcPts val="500"/>
              </a:spcBef>
              <a:spcAft>
                <a:spcPts val="0"/>
              </a:spcAft>
              <a:buClr>
                <a:srgbClr val="92D050"/>
              </a:buClr>
              <a:buSzPts val="1500"/>
              <a:buFont typeface="Arial"/>
              <a:buChar char="•"/>
            </a:pPr>
            <a:r>
              <a:rPr b="0" i="0" lang="en-GB" sz="1500" u="none" cap="none" strike="noStrike">
                <a:latin typeface="Arial"/>
                <a:ea typeface="Arial"/>
                <a:cs typeface="Arial"/>
                <a:sym typeface="Arial"/>
              </a:rPr>
              <a:t>Zero factorial is defined to be 1</a:t>
            </a:r>
            <a:endParaRPr b="0" i="0" sz="1500" u="none" cap="none" strike="noStrike">
              <a:latin typeface="Arial"/>
              <a:ea typeface="Arial"/>
              <a:cs typeface="Arial"/>
              <a:sym typeface="Arial"/>
            </a:endParaRPr>
          </a:p>
          <a:p>
            <a:pPr indent="0" lvl="0" marL="1943100" marR="0" rtl="0" algn="l">
              <a:lnSpc>
                <a:spcPct val="100000"/>
              </a:lnSpc>
              <a:spcBef>
                <a:spcPts val="500"/>
              </a:spcBef>
              <a:spcAft>
                <a:spcPts val="0"/>
              </a:spcAft>
              <a:buNone/>
            </a:pPr>
            <a:r>
              <a:rPr lang="en-GB" sz="1500">
                <a:latin typeface="Arial"/>
                <a:ea typeface="Arial"/>
                <a:cs typeface="Arial"/>
                <a:sym typeface="Arial"/>
              </a:rPr>
              <a:t>0! = 1</a:t>
            </a:r>
            <a:endParaRPr sz="1500">
              <a:latin typeface="Arial"/>
              <a:ea typeface="Arial"/>
              <a:cs typeface="Arial"/>
              <a:sym typeface="Arial"/>
            </a:endParaRPr>
          </a:p>
        </p:txBody>
      </p:sp>
      <p:graphicFrame>
        <p:nvGraphicFramePr>
          <p:cNvPr id="94" name="Google Shape;94;p20"/>
          <p:cNvGraphicFramePr/>
          <p:nvPr/>
        </p:nvGraphicFramePr>
        <p:xfrm>
          <a:off x="629483" y="2571748"/>
          <a:ext cx="3000000" cy="3000000"/>
        </p:xfrm>
        <a:graphic>
          <a:graphicData uri="http://schemas.openxmlformats.org/drawingml/2006/table">
            <a:tbl>
              <a:tblPr bandRow="1" firstRow="1">
                <a:noFill/>
                <a:tableStyleId>{A7CF361B-EBB2-44F2-B732-BFB4867F481E}</a:tableStyleId>
              </a:tblPr>
              <a:tblGrid>
                <a:gridCol w="1691450"/>
                <a:gridCol w="2200950"/>
                <a:gridCol w="4056150"/>
              </a:tblGrid>
              <a:tr h="255050">
                <a:tc>
                  <a:txBody>
                    <a:bodyPr/>
                    <a:lstStyle/>
                    <a:p>
                      <a:pPr indent="0" lvl="0" marL="25400" marR="0" rtl="0" algn="l">
                        <a:lnSpc>
                          <a:spcPct val="94821"/>
                        </a:lnSpc>
                        <a:spcBef>
                          <a:spcPts val="0"/>
                        </a:spcBef>
                        <a:spcAft>
                          <a:spcPts val="0"/>
                        </a:spcAft>
                        <a:buNone/>
                      </a:pPr>
                      <a:r>
                        <a:rPr b="1" lang="en-GB" sz="2100" u="none" cap="none" strike="noStrike">
                          <a:solidFill>
                            <a:srgbClr val="C0504D"/>
                          </a:solidFill>
                          <a:latin typeface="Arial"/>
                          <a:ea typeface="Arial"/>
                          <a:cs typeface="Arial"/>
                          <a:sym typeface="Arial"/>
                        </a:rPr>
                        <a:t>EXAMPLE:</a:t>
                      </a:r>
                      <a:endParaRPr sz="2100" u="none" cap="none" strike="noStrike">
                        <a:latin typeface="Arial"/>
                        <a:ea typeface="Arial"/>
                        <a:cs typeface="Arial"/>
                        <a:sym typeface="Arial"/>
                      </a:endParaRPr>
                    </a:p>
                  </a:txBody>
                  <a:tcPr marT="0" marB="0" marR="0" marL="0"/>
                </a:tc>
                <a:tc>
                  <a:txBody>
                    <a:bodyPr/>
                    <a:lstStyle/>
                    <a:p>
                      <a:pPr indent="0" lvl="0" marL="127000" marR="0" rtl="0" algn="l">
                        <a:lnSpc>
                          <a:spcPct val="100000"/>
                        </a:lnSpc>
                        <a:spcBef>
                          <a:spcPts val="0"/>
                        </a:spcBef>
                        <a:spcAft>
                          <a:spcPts val="0"/>
                        </a:spcAft>
                        <a:buNone/>
                      </a:pPr>
                      <a:r>
                        <a:rPr lang="en-GB" sz="1500" u="none" cap="none" strike="noStrike">
                          <a:latin typeface="Arial"/>
                          <a:ea typeface="Arial"/>
                          <a:cs typeface="Arial"/>
                          <a:sym typeface="Arial"/>
                        </a:rPr>
                        <a:t>0! = 1</a:t>
                      </a:r>
                      <a:endParaRPr sz="1500" u="none" cap="none" strike="noStrike">
                        <a:latin typeface="Arial"/>
                        <a:ea typeface="Arial"/>
                        <a:cs typeface="Arial"/>
                        <a:sym typeface="Arial"/>
                      </a:endParaRPr>
                    </a:p>
                  </a:txBody>
                  <a:tcPr marT="9050" marB="0" marR="0" marL="0"/>
                </a:tc>
                <a:tc>
                  <a:txBody>
                    <a:bodyPr/>
                    <a:lstStyle/>
                    <a:p>
                      <a:pPr indent="0" lvl="0" marL="0" marR="203200" rtl="0" algn="l">
                        <a:lnSpc>
                          <a:spcPct val="100000"/>
                        </a:lnSpc>
                        <a:spcBef>
                          <a:spcPts val="0"/>
                        </a:spcBef>
                        <a:spcAft>
                          <a:spcPts val="0"/>
                        </a:spcAft>
                        <a:buNone/>
                      </a:pPr>
                      <a:r>
                        <a:rPr lang="en-GB" sz="1500">
                          <a:latin typeface="Arial"/>
                          <a:ea typeface="Arial"/>
                          <a:cs typeface="Arial"/>
                          <a:sym typeface="Arial"/>
                        </a:rPr>
                        <a:t>                       </a:t>
                      </a:r>
                      <a:r>
                        <a:rPr lang="en-GB" sz="1500" u="none" cap="none" strike="noStrike">
                          <a:latin typeface="Arial"/>
                          <a:ea typeface="Arial"/>
                          <a:cs typeface="Arial"/>
                          <a:sym typeface="Arial"/>
                        </a:rPr>
                        <a:t>1! = 1</a:t>
                      </a:r>
                      <a:endParaRPr sz="1500" u="none" cap="none" strike="noStrike">
                        <a:latin typeface="Arial"/>
                        <a:ea typeface="Arial"/>
                        <a:cs typeface="Arial"/>
                        <a:sym typeface="Arial"/>
                      </a:endParaRPr>
                    </a:p>
                  </a:txBody>
                  <a:tcPr marT="9050" marB="0" marR="0" marL="0"/>
                </a:tc>
              </a:tr>
              <a:tr h="22722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127000" marR="0" rtl="0" algn="l">
                        <a:lnSpc>
                          <a:spcPct val="117499"/>
                        </a:lnSpc>
                        <a:spcBef>
                          <a:spcPts val="0"/>
                        </a:spcBef>
                        <a:spcAft>
                          <a:spcPts val="0"/>
                        </a:spcAft>
                        <a:buNone/>
                      </a:pPr>
                      <a:r>
                        <a:rPr lang="en-GB" sz="1500" u="none" cap="none" strike="noStrike">
                          <a:latin typeface="Arial"/>
                          <a:ea typeface="Arial"/>
                          <a:cs typeface="Arial"/>
                          <a:sym typeface="Arial"/>
                        </a:rPr>
                        <a:t>2! = 2.1 = 2</a:t>
                      </a:r>
                      <a:endParaRPr sz="1500" u="none" cap="none" strike="noStrike">
                        <a:latin typeface="Arial"/>
                        <a:ea typeface="Arial"/>
                        <a:cs typeface="Arial"/>
                        <a:sym typeface="Arial"/>
                      </a:endParaRPr>
                    </a:p>
                    <a:p>
                      <a:pPr indent="0" lvl="0" marL="127000" marR="0" rtl="0" algn="l">
                        <a:lnSpc>
                          <a:spcPct val="100000"/>
                        </a:lnSpc>
                        <a:spcBef>
                          <a:spcPts val="400"/>
                        </a:spcBef>
                        <a:spcAft>
                          <a:spcPts val="0"/>
                        </a:spcAft>
                        <a:buNone/>
                      </a:pPr>
                      <a:r>
                        <a:rPr lang="en-GB" sz="1500" u="none" cap="none" strike="noStrike">
                          <a:latin typeface="Arial"/>
                          <a:ea typeface="Arial"/>
                          <a:cs typeface="Arial"/>
                          <a:sym typeface="Arial"/>
                        </a:rPr>
                        <a:t>4! = 4.3.2.1 = 24</a:t>
                      </a:r>
                      <a:endParaRPr sz="1500" u="none" cap="none" strike="noStrike">
                        <a:latin typeface="Arial"/>
                        <a:ea typeface="Arial"/>
                        <a:cs typeface="Arial"/>
                        <a:sym typeface="Arial"/>
                      </a:endParaRPr>
                    </a:p>
                  </a:txBody>
                  <a:tcPr marT="0" marB="0" marR="0" marL="0"/>
                </a:tc>
                <a:tc>
                  <a:txBody>
                    <a:bodyPr/>
                    <a:lstStyle/>
                    <a:p>
                      <a:pPr indent="0" lvl="0" marL="1206500" marR="0" rtl="0" algn="l">
                        <a:lnSpc>
                          <a:spcPct val="117499"/>
                        </a:lnSpc>
                        <a:spcBef>
                          <a:spcPts val="0"/>
                        </a:spcBef>
                        <a:spcAft>
                          <a:spcPts val="0"/>
                        </a:spcAft>
                        <a:buNone/>
                      </a:pPr>
                      <a:r>
                        <a:rPr lang="en-GB" sz="1500" u="none" cap="none" strike="noStrike">
                          <a:latin typeface="Arial"/>
                          <a:ea typeface="Arial"/>
                          <a:cs typeface="Arial"/>
                          <a:sym typeface="Arial"/>
                        </a:rPr>
                        <a:t>3! = 3.2.1 = 6</a:t>
                      </a:r>
                      <a:endParaRPr sz="1500" u="none" cap="none" strike="noStrike">
                        <a:latin typeface="Arial"/>
                        <a:ea typeface="Arial"/>
                        <a:cs typeface="Arial"/>
                        <a:sym typeface="Arial"/>
                      </a:endParaRPr>
                    </a:p>
                    <a:p>
                      <a:pPr indent="0" lvl="0" marL="1206500" marR="0" rtl="0" algn="l">
                        <a:lnSpc>
                          <a:spcPct val="100000"/>
                        </a:lnSpc>
                        <a:spcBef>
                          <a:spcPts val="400"/>
                        </a:spcBef>
                        <a:spcAft>
                          <a:spcPts val="0"/>
                        </a:spcAft>
                        <a:buNone/>
                      </a:pPr>
                      <a:r>
                        <a:rPr lang="en-GB" sz="1500" u="none" cap="none" strike="noStrike">
                          <a:latin typeface="Arial"/>
                          <a:ea typeface="Arial"/>
                          <a:cs typeface="Arial"/>
                          <a:sym typeface="Arial"/>
                        </a:rPr>
                        <a:t>5! = 5.4.3.2.1 = 120</a:t>
                      </a:r>
                      <a:endParaRPr sz="1500" u="none" cap="none" strike="noStrike">
                        <a:latin typeface="Arial"/>
                        <a:ea typeface="Arial"/>
                        <a:cs typeface="Arial"/>
                        <a:sym typeface="Arial"/>
                      </a:endParaRPr>
                    </a:p>
                  </a:txBody>
                  <a:tcPr marT="0" marB="0" marR="0" marL="0"/>
                </a:tc>
              </a:tr>
              <a:tr h="27432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tc>
                <a:tc>
                  <a:txBody>
                    <a:bodyPr/>
                    <a:lstStyle/>
                    <a:p>
                      <a:pPr indent="0" lvl="0" marL="127000" marR="0" rtl="0" algn="l">
                        <a:lnSpc>
                          <a:spcPct val="116999"/>
                        </a:lnSpc>
                        <a:spcBef>
                          <a:spcPts val="0"/>
                        </a:spcBef>
                        <a:spcAft>
                          <a:spcPts val="0"/>
                        </a:spcAft>
                        <a:buNone/>
                      </a:pPr>
                      <a:r>
                        <a:rPr lang="en-GB" sz="1500">
                          <a:latin typeface="Arial"/>
                          <a:ea typeface="Arial"/>
                          <a:cs typeface="Arial"/>
                          <a:sym typeface="Arial"/>
                        </a:rPr>
                        <a:t>6</a:t>
                      </a:r>
                      <a:r>
                        <a:rPr lang="en-GB" sz="1500" u="none" cap="none" strike="noStrike">
                          <a:latin typeface="Arial"/>
                          <a:ea typeface="Arial"/>
                          <a:cs typeface="Arial"/>
                          <a:sym typeface="Arial"/>
                        </a:rPr>
                        <a:t>! = 6.5.4.3.2.1= 720</a:t>
                      </a:r>
                      <a:endParaRPr sz="1500" u="none" cap="none" strike="noStrike">
                        <a:latin typeface="Arial"/>
                        <a:ea typeface="Arial"/>
                        <a:cs typeface="Arial"/>
                        <a:sym typeface="Arial"/>
                      </a:endParaRPr>
                    </a:p>
                  </a:txBody>
                  <a:tcPr marT="0" marB="0" marR="0" marL="0"/>
                </a:tc>
                <a:tc>
                  <a:txBody>
                    <a:bodyPr/>
                    <a:lstStyle/>
                    <a:p>
                      <a:pPr indent="0" lvl="0" marL="1206500" marR="0" rtl="0" algn="l">
                        <a:lnSpc>
                          <a:spcPct val="116999"/>
                        </a:lnSpc>
                        <a:spcBef>
                          <a:spcPts val="0"/>
                        </a:spcBef>
                        <a:spcAft>
                          <a:spcPts val="0"/>
                        </a:spcAft>
                        <a:buNone/>
                      </a:pPr>
                      <a:r>
                        <a:rPr lang="en-GB" sz="1500" u="none" cap="none" strike="noStrike">
                          <a:latin typeface="Arial"/>
                          <a:ea typeface="Arial"/>
                          <a:cs typeface="Arial"/>
                          <a:sym typeface="Arial"/>
                        </a:rPr>
                        <a:t>7! = 7.6.5.4.3.2.1= 5040</a:t>
                      </a:r>
                      <a:endParaRPr sz="1500" u="none" cap="none" strike="noStrike">
                        <a:latin typeface="Arial"/>
                        <a:ea typeface="Arial"/>
                        <a:cs typeface="Arial"/>
                        <a:sym typeface="Arial"/>
                      </a:endParaRPr>
                    </a:p>
                  </a:txBody>
                  <a:tcPr marT="0" marB="0" marR="0" marL="0"/>
                </a:tc>
              </a:tr>
              <a:tr h="135500">
                <a:tc>
                  <a:txBody>
                    <a:bodyPr/>
                    <a:lstStyle/>
                    <a:p>
                      <a:pPr indent="0" lvl="0" marL="25400" marR="0" rtl="0" algn="l">
                        <a:lnSpc>
                          <a:spcPct val="116875"/>
                        </a:lnSpc>
                        <a:spcBef>
                          <a:spcPts val="0"/>
                        </a:spcBef>
                        <a:spcAft>
                          <a:spcPts val="0"/>
                        </a:spcAft>
                        <a:buNone/>
                      </a:pPr>
                      <a:r>
                        <a:rPr b="1" lang="en-GB" sz="1800" u="none" cap="none" strike="noStrike">
                          <a:solidFill>
                            <a:srgbClr val="C0504D"/>
                          </a:solidFill>
                          <a:latin typeface="Arial"/>
                          <a:ea typeface="Arial"/>
                          <a:cs typeface="Arial"/>
                          <a:sym typeface="Arial"/>
                        </a:rPr>
                        <a:t>REMARK:</a:t>
                      </a:r>
                      <a:endParaRPr sz="18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r>
              <a:tr h="289550">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127000" marR="0" rtl="0" algn="l">
                        <a:lnSpc>
                          <a:spcPct val="117250"/>
                        </a:lnSpc>
                        <a:spcBef>
                          <a:spcPts val="0"/>
                        </a:spcBef>
                        <a:spcAft>
                          <a:spcPts val="0"/>
                        </a:spcAft>
                        <a:buNone/>
                      </a:pPr>
                      <a:r>
                        <a:rPr lang="en-GB" sz="1500" u="none" cap="none" strike="noStrike">
                          <a:latin typeface="Arial"/>
                          <a:ea typeface="Arial"/>
                          <a:cs typeface="Arial"/>
                          <a:sym typeface="Arial"/>
                        </a:rPr>
                        <a:t>5! = 5 .4.3 . 2 . 1</a:t>
                      </a:r>
                      <a:endParaRPr sz="1500" u="none" cap="none" strike="noStrike">
                        <a:latin typeface="Arial"/>
                        <a:ea typeface="Arial"/>
                        <a:cs typeface="Arial"/>
                        <a:sym typeface="Arial"/>
                      </a:endParaRPr>
                    </a:p>
                  </a:txBody>
                  <a:tcPr marT="0" marB="0" marR="0" marL="0"/>
                </a:tc>
                <a:tc>
                  <a:txBody>
                    <a:bodyPr/>
                    <a:lstStyle/>
                    <a:p>
                      <a:pPr indent="0" lvl="0" marL="0" marR="0" rtl="0" algn="l">
                        <a:lnSpc>
                          <a:spcPct val="117250"/>
                        </a:lnSpc>
                        <a:spcBef>
                          <a:spcPts val="0"/>
                        </a:spcBef>
                        <a:spcAft>
                          <a:spcPts val="0"/>
                        </a:spcAft>
                        <a:buNone/>
                      </a:pPr>
                      <a:r>
                        <a:rPr lang="en-GB" sz="1500" u="none" cap="none" strike="noStrike">
                          <a:latin typeface="Arial"/>
                          <a:ea typeface="Arial"/>
                          <a:cs typeface="Arial"/>
                          <a:sym typeface="Arial"/>
                        </a:rPr>
                        <a:t>= 5 .(4 . 3 . 2 .1)	= 5 . 4!</a:t>
                      </a:r>
                      <a:endParaRPr sz="1500" u="none" cap="none" strike="noStrike">
                        <a:latin typeface="Arial"/>
                        <a:ea typeface="Arial"/>
                        <a:cs typeface="Arial"/>
                        <a:sym typeface="Arial"/>
                      </a:endParaRPr>
                    </a:p>
                  </a:txBody>
                  <a:tcPr marT="0" marB="0" marR="0" marL="0"/>
                </a:tc>
              </a:tr>
              <a:tr h="119550">
                <a:tc>
                  <a:txBody>
                    <a:bodyPr/>
                    <a:lstStyle/>
                    <a:p>
                      <a:pPr indent="0" lvl="0" marL="25400" marR="0" rtl="0" algn="l">
                        <a:lnSpc>
                          <a:spcPct val="114250"/>
                        </a:lnSpc>
                        <a:spcBef>
                          <a:spcPts val="0"/>
                        </a:spcBef>
                        <a:spcAft>
                          <a:spcPts val="0"/>
                        </a:spcAft>
                        <a:buNone/>
                      </a:pPr>
                      <a:r>
                        <a:rPr lang="en-GB" sz="1500" u="none" cap="none" strike="noStrike">
                          <a:latin typeface="Arial"/>
                          <a:ea typeface="Arial"/>
                          <a:cs typeface="Arial"/>
                          <a:sym typeface="Arial"/>
                        </a:rPr>
                        <a:t>In general,</a:t>
                      </a:r>
                      <a:endParaRPr sz="1500" u="none" cap="none" strike="noStrike">
                        <a:latin typeface="Arial"/>
                        <a:ea typeface="Arial"/>
                        <a:cs typeface="Arial"/>
                        <a:sym typeface="Arial"/>
                      </a:endParaRPr>
                    </a:p>
                  </a:txBody>
                  <a:tcPr marT="16675" marB="0" marR="0" marL="0"/>
                </a:tc>
                <a:tc gridSpan="2">
                  <a:txBody>
                    <a:bodyPr/>
                    <a:lstStyle/>
                    <a:p>
                      <a:pPr indent="0" lvl="0" marL="342900" marR="0" rtl="0" algn="ctr">
                        <a:lnSpc>
                          <a:spcPct val="102500"/>
                        </a:lnSpc>
                        <a:spcBef>
                          <a:spcPts val="0"/>
                        </a:spcBef>
                        <a:spcAft>
                          <a:spcPts val="0"/>
                        </a:spcAft>
                        <a:buNone/>
                      </a:pPr>
                      <a:r>
                        <a:rPr b="1" lang="en-GB" sz="1800" u="none" cap="none" strike="noStrike">
                          <a:solidFill>
                            <a:srgbClr val="006FC0"/>
                          </a:solidFill>
                          <a:latin typeface="Arial"/>
                          <a:ea typeface="Arial"/>
                          <a:cs typeface="Arial"/>
                          <a:sym typeface="Arial"/>
                        </a:rPr>
                        <a:t>n! = n(n-1)!	</a:t>
                      </a:r>
                      <a:r>
                        <a:rPr lang="en-GB" sz="1500" u="none" cap="none" strike="noStrike">
                          <a:latin typeface="Arial"/>
                          <a:ea typeface="Arial"/>
                          <a:cs typeface="Arial"/>
                          <a:sym typeface="Arial"/>
                        </a:rPr>
                        <a:t>for each positive integer n.</a:t>
                      </a:r>
                      <a:endParaRPr sz="1500" u="none" cap="none" strike="noStrike">
                        <a:latin typeface="Arial"/>
                        <a:ea typeface="Arial"/>
                        <a:cs typeface="Arial"/>
                        <a:sym typeface="Arial"/>
                      </a:endParaRPr>
                    </a:p>
                  </a:txBody>
                  <a:tcPr marT="0" marB="0" marR="0" marL="0"/>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8" name="Shape 98"/>
        <p:cNvGrpSpPr/>
        <p:nvPr/>
      </p:nvGrpSpPr>
      <p:grpSpPr>
        <a:xfrm>
          <a:off x="0" y="0"/>
          <a:ext cx="0" cy="0"/>
          <a:chOff x="0" y="0"/>
          <a:chExt cx="0" cy="0"/>
        </a:xfrm>
      </p:grpSpPr>
      <p:sp>
        <p:nvSpPr>
          <p:cNvPr id="99" name="Google Shape;99;p21"/>
          <p:cNvSpPr txBox="1"/>
          <p:nvPr>
            <p:ph type="title"/>
          </p:nvPr>
        </p:nvSpPr>
        <p:spPr>
          <a:xfrm>
            <a:off x="433800" y="372725"/>
            <a:ext cx="8217300" cy="476400"/>
          </a:xfrm>
          <a:prstGeom prst="rect">
            <a:avLst/>
          </a:prstGeom>
          <a:noFill/>
          <a:ln>
            <a:noFill/>
          </a:ln>
        </p:spPr>
        <p:txBody>
          <a:bodyPr anchorCtr="0" anchor="t" bIns="0" lIns="0" spcFirstLastPara="1" rIns="0" wrap="square" tIns="9050">
            <a:noAutofit/>
          </a:bodyPr>
          <a:lstStyle/>
          <a:p>
            <a:pPr indent="0" lvl="0" marL="12700" rtl="0" algn="l">
              <a:lnSpc>
                <a:spcPct val="100000"/>
              </a:lnSpc>
              <a:spcBef>
                <a:spcPts val="0"/>
              </a:spcBef>
              <a:spcAft>
                <a:spcPts val="0"/>
              </a:spcAft>
              <a:buNone/>
            </a:pPr>
            <a:r>
              <a:rPr lang="en-GB" sz="3000"/>
              <a:t>THE FACTORIAL OF A POSITIVE INTEGER: Example</a:t>
            </a:r>
            <a:endParaRPr sz="3000"/>
          </a:p>
        </p:txBody>
      </p:sp>
      <p:sp>
        <p:nvSpPr>
          <p:cNvPr id="100" name="Google Shape;100;p21"/>
          <p:cNvSpPr txBox="1"/>
          <p:nvPr/>
        </p:nvSpPr>
        <p:spPr>
          <a:xfrm>
            <a:off x="1545145" y="1197445"/>
            <a:ext cx="5790724" cy="2283142"/>
          </a:xfrm>
          <a:prstGeom prst="rect">
            <a:avLst/>
          </a:prstGeom>
          <a:noFill/>
          <a:ln>
            <a:noFill/>
          </a:ln>
        </p:spPr>
        <p:txBody>
          <a:bodyPr anchorCtr="0" anchor="t" bIns="0" lIns="0" spcFirstLastPara="1" rIns="0" wrap="square" tIns="9525">
            <a:noAutofit/>
          </a:bodyPr>
          <a:lstStyle/>
          <a:p>
            <a:pPr indent="-254000" lvl="0" marL="266700" marR="0" rtl="0" algn="l">
              <a:lnSpc>
                <a:spcPct val="100000"/>
              </a:lnSpc>
              <a:spcBef>
                <a:spcPts val="0"/>
              </a:spcBef>
              <a:spcAft>
                <a:spcPts val="0"/>
              </a:spcAft>
              <a:buNone/>
            </a:pPr>
            <a:r>
              <a:rPr lang="en-GB" sz="3400">
                <a:solidFill>
                  <a:srgbClr val="92D050"/>
                </a:solidFill>
                <a:latin typeface="Courier New"/>
                <a:ea typeface="Courier New"/>
                <a:cs typeface="Courier New"/>
                <a:sym typeface="Courier New"/>
              </a:rPr>
              <a:t>o</a:t>
            </a:r>
            <a:r>
              <a:rPr lang="en-GB" sz="3400">
                <a:latin typeface="Arial"/>
                <a:ea typeface="Arial"/>
                <a:cs typeface="Arial"/>
                <a:sym typeface="Arial"/>
              </a:rPr>
              <a:t>Thus, the recursive definition of  factorial function F(n) is:</a:t>
            </a:r>
            <a:endParaRPr sz="3400">
              <a:latin typeface="Arial"/>
              <a:ea typeface="Arial"/>
              <a:cs typeface="Arial"/>
              <a:sym typeface="Arial"/>
            </a:endParaRPr>
          </a:p>
          <a:p>
            <a:pPr indent="0" lvl="0" marL="12700" marR="0" rtl="0" algn="l">
              <a:lnSpc>
                <a:spcPct val="100000"/>
              </a:lnSpc>
              <a:spcBef>
                <a:spcPts val="800"/>
              </a:spcBef>
              <a:spcAft>
                <a:spcPts val="0"/>
              </a:spcAft>
              <a:buNone/>
            </a:pPr>
            <a:r>
              <a:rPr lang="en-GB" sz="3400">
                <a:solidFill>
                  <a:srgbClr val="92D050"/>
                </a:solidFill>
                <a:latin typeface="Arial"/>
                <a:ea typeface="Arial"/>
                <a:cs typeface="Arial"/>
                <a:sym typeface="Arial"/>
              </a:rPr>
              <a:t>1.	</a:t>
            </a:r>
            <a:r>
              <a:rPr lang="en-GB" sz="3400">
                <a:latin typeface="Arial"/>
                <a:ea typeface="Arial"/>
                <a:cs typeface="Arial"/>
                <a:sym typeface="Arial"/>
              </a:rPr>
              <a:t>F(0) = 1</a:t>
            </a:r>
            <a:endParaRPr sz="3400">
              <a:latin typeface="Arial"/>
              <a:ea typeface="Arial"/>
              <a:cs typeface="Arial"/>
              <a:sym typeface="Arial"/>
            </a:endParaRPr>
          </a:p>
          <a:p>
            <a:pPr indent="0" lvl="0" marL="12700" marR="0" rtl="0" algn="l">
              <a:lnSpc>
                <a:spcPct val="100000"/>
              </a:lnSpc>
              <a:spcBef>
                <a:spcPts val="800"/>
              </a:spcBef>
              <a:spcAft>
                <a:spcPts val="0"/>
              </a:spcAft>
              <a:buNone/>
            </a:pPr>
            <a:r>
              <a:rPr lang="en-GB" sz="3400">
                <a:solidFill>
                  <a:srgbClr val="92D050"/>
                </a:solidFill>
                <a:latin typeface="Arial"/>
                <a:ea typeface="Arial"/>
                <a:cs typeface="Arial"/>
                <a:sym typeface="Arial"/>
              </a:rPr>
              <a:t>2.	</a:t>
            </a:r>
            <a:r>
              <a:rPr lang="en-GB" sz="3400">
                <a:latin typeface="Arial"/>
                <a:ea typeface="Arial"/>
                <a:cs typeface="Arial"/>
                <a:sym typeface="Arial"/>
              </a:rPr>
              <a:t>F(n) = n F(n-1)</a:t>
            </a:r>
            <a:endParaRPr sz="3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96599" y="346425"/>
            <a:ext cx="8465100" cy="522300"/>
          </a:xfrm>
          <a:prstGeom prst="rect">
            <a:avLst/>
          </a:prstGeom>
          <a:noFill/>
          <a:ln>
            <a:noFill/>
          </a:ln>
        </p:spPr>
        <p:txBody>
          <a:bodyPr anchorCtr="0" anchor="t" bIns="0" lIns="0" spcFirstLastPara="1" rIns="0" wrap="square" tIns="10000">
            <a:noAutofit/>
          </a:bodyPr>
          <a:lstStyle/>
          <a:p>
            <a:pPr indent="0" lvl="0" marL="12700" rtl="0" algn="ctr">
              <a:lnSpc>
                <a:spcPct val="100000"/>
              </a:lnSpc>
              <a:spcBef>
                <a:spcPts val="0"/>
              </a:spcBef>
              <a:spcAft>
                <a:spcPts val="0"/>
              </a:spcAft>
              <a:buNone/>
            </a:pPr>
            <a:r>
              <a:rPr lang="en-GB" sz="2600">
                <a:solidFill>
                  <a:srgbClr val="000000"/>
                </a:solidFill>
              </a:rPr>
              <a:t>The Fibonacci numbers</a:t>
            </a:r>
            <a:endParaRPr sz="2600">
              <a:solidFill>
                <a:srgbClr val="000000"/>
              </a:solidFill>
            </a:endParaRPr>
          </a:p>
        </p:txBody>
      </p:sp>
      <p:sp>
        <p:nvSpPr>
          <p:cNvPr id="106" name="Google Shape;106;p22"/>
          <p:cNvSpPr txBox="1"/>
          <p:nvPr/>
        </p:nvSpPr>
        <p:spPr>
          <a:xfrm>
            <a:off x="632100" y="1123150"/>
            <a:ext cx="8031300" cy="3690900"/>
          </a:xfrm>
          <a:prstGeom prst="rect">
            <a:avLst/>
          </a:prstGeom>
          <a:noFill/>
          <a:ln>
            <a:noFill/>
          </a:ln>
        </p:spPr>
        <p:txBody>
          <a:bodyPr anchorCtr="0" anchor="t" bIns="0" lIns="0" spcFirstLastPara="1" rIns="0" wrap="square" tIns="10000">
            <a:noAutofit/>
          </a:bodyPr>
          <a:lstStyle/>
          <a:p>
            <a:pPr indent="0" lvl="0" marL="12700" marR="0" rtl="0" algn="l">
              <a:lnSpc>
                <a:spcPct val="100000"/>
              </a:lnSpc>
              <a:spcBef>
                <a:spcPts val="0"/>
              </a:spcBef>
              <a:spcAft>
                <a:spcPts val="0"/>
              </a:spcAft>
              <a:buNone/>
            </a:pPr>
            <a:r>
              <a:rPr lang="en-GB" sz="2900">
                <a:solidFill>
                  <a:srgbClr val="92D050"/>
                </a:solidFill>
                <a:latin typeface="Courier New"/>
                <a:ea typeface="Courier New"/>
                <a:cs typeface="Courier New"/>
                <a:sym typeface="Courier New"/>
              </a:rPr>
              <a:t>o </a:t>
            </a:r>
            <a:r>
              <a:rPr lang="en-GB" sz="2900">
                <a:latin typeface="Arial"/>
                <a:ea typeface="Arial"/>
                <a:cs typeface="Arial"/>
                <a:sym typeface="Arial"/>
              </a:rPr>
              <a:t>f(0) = 0, f(1) = 1</a:t>
            </a:r>
            <a:endParaRPr sz="2900">
              <a:latin typeface="Arial"/>
              <a:ea typeface="Arial"/>
              <a:cs typeface="Arial"/>
              <a:sym typeface="Arial"/>
            </a:endParaRPr>
          </a:p>
          <a:p>
            <a:pPr indent="0" lvl="0" marL="12700" marR="0" rtl="0" algn="l">
              <a:lnSpc>
                <a:spcPct val="100000"/>
              </a:lnSpc>
              <a:spcBef>
                <a:spcPts val="0"/>
              </a:spcBef>
              <a:spcAft>
                <a:spcPts val="0"/>
              </a:spcAft>
              <a:buNone/>
            </a:pPr>
            <a:r>
              <a:rPr lang="en-GB" sz="2900">
                <a:solidFill>
                  <a:srgbClr val="92D050"/>
                </a:solidFill>
                <a:latin typeface="Courier New"/>
                <a:ea typeface="Courier New"/>
                <a:cs typeface="Courier New"/>
                <a:sym typeface="Courier New"/>
              </a:rPr>
              <a:t>o </a:t>
            </a:r>
            <a:r>
              <a:rPr lang="en-GB" sz="2900">
                <a:latin typeface="Arial"/>
                <a:ea typeface="Arial"/>
                <a:cs typeface="Arial"/>
                <a:sym typeface="Arial"/>
              </a:rPr>
              <a:t>f(n) = f(n – 1) + f(n - 2)</a:t>
            </a:r>
            <a:endParaRPr sz="29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f(0) = 0</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f(1) = 1</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f(2) = f(1) + f(0) = 1 + 0 = 1</a:t>
            </a:r>
            <a:endParaRPr sz="2600"/>
          </a:p>
          <a:p>
            <a:pPr indent="0" lvl="0" marL="355600" marR="0" rtl="0" algn="just">
              <a:lnSpc>
                <a:spcPct val="100000"/>
              </a:lnSpc>
              <a:spcBef>
                <a:spcPts val="0"/>
              </a:spcBef>
              <a:spcAft>
                <a:spcPts val="0"/>
              </a:spcAft>
              <a:buNone/>
            </a:pPr>
            <a:r>
              <a:rPr lang="en-GB" sz="2600">
                <a:latin typeface="Arial"/>
                <a:ea typeface="Arial"/>
                <a:cs typeface="Arial"/>
                <a:sym typeface="Arial"/>
              </a:rPr>
              <a:t>f(3) = f(2) + f(1) = 1 + 1 = 2  </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f(4) = f(3) + f(2) = 2 + 1 = 3  </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f(5) = f(4) + f(3) = 3 + 2 = 5  </a:t>
            </a:r>
            <a:endParaRPr sz="2600">
              <a:latin typeface="Arial"/>
              <a:ea typeface="Arial"/>
              <a:cs typeface="Arial"/>
              <a:sym typeface="Arial"/>
            </a:endParaRPr>
          </a:p>
          <a:p>
            <a:pPr indent="0" lvl="0" marL="355600" marR="0" rtl="0" algn="just">
              <a:lnSpc>
                <a:spcPct val="100000"/>
              </a:lnSpc>
              <a:spcBef>
                <a:spcPts val="0"/>
              </a:spcBef>
              <a:spcAft>
                <a:spcPts val="0"/>
              </a:spcAft>
              <a:buNone/>
            </a:pPr>
            <a:r>
              <a:rPr lang="en-GB" sz="2600">
                <a:latin typeface="Arial"/>
                <a:ea typeface="Arial"/>
                <a:cs typeface="Arial"/>
                <a:sym typeface="Arial"/>
              </a:rPr>
              <a:t>f(6) = f(5) + f(4) = 5 + 3 = 8</a:t>
            </a:r>
            <a:endParaRPr sz="2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52400" y="152400"/>
            <a:ext cx="8535775"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