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PT Sans Narrow"/>
      <p:regular r:id="rId11"/>
      <p:bold r:id="rId12"/>
    </p:embeddedFon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PTSansNarrow-regular.fntdata"/><Relationship Id="rId10" Type="http://schemas.openxmlformats.org/officeDocument/2006/relationships/slide" Target="slides/slide6.xml"/><Relationship Id="rId13" Type="http://schemas.openxmlformats.org/officeDocument/2006/relationships/font" Target="fonts/OpenSans-regular.fntdata"/><Relationship Id="rId12"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 name="Shape 9"/>
        <p:cNvGrpSpPr/>
        <p:nvPr/>
      </p:nvGrpSpPr>
      <p:grpSpPr>
        <a:xfrm>
          <a:off x="0" y="0"/>
          <a:ext cx="0" cy="0"/>
          <a:chOff x="0" y="0"/>
          <a:chExt cx="0" cy="0"/>
        </a:xfrm>
      </p:grpSpPr>
      <p:sp>
        <p:nvSpPr>
          <p:cNvPr id="10" name="Google Shape;10;p2"/>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2" name="Google Shape;12;p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cxnSp>
        <p:nvCxnSpPr>
          <p:cNvPr id="15" name="Google Shape;15;p3"/>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6" name="Google Shape;16;p3"/>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7" name="Google Shape;17;p3"/>
          <p:cNvGrpSpPr/>
          <p:nvPr/>
        </p:nvGrpSpPr>
        <p:grpSpPr>
          <a:xfrm>
            <a:off x="1004144" y="1022025"/>
            <a:ext cx="7136669" cy="152400"/>
            <a:chOff x="1346429" y="1011300"/>
            <a:chExt cx="6452100" cy="152400"/>
          </a:xfrm>
        </p:grpSpPr>
        <p:cxnSp>
          <p:nvCxnSpPr>
            <p:cNvPr id="18" name="Google Shape;18;p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9" name="Google Shape;19;p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20" name="Google Shape;20;p3"/>
          <p:cNvGrpSpPr/>
          <p:nvPr/>
        </p:nvGrpSpPr>
        <p:grpSpPr>
          <a:xfrm>
            <a:off x="1004151" y="3969100"/>
            <a:ext cx="7136669" cy="152400"/>
            <a:chOff x="1346435" y="3969088"/>
            <a:chExt cx="6452100" cy="152400"/>
          </a:xfrm>
        </p:grpSpPr>
        <p:cxnSp>
          <p:nvCxnSpPr>
            <p:cNvPr id="21" name="Google Shape;21;p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2" name="Google Shape;22;p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3" name="Google Shape;23;p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24" name="Google Shape;24;p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 name="Shape 65"/>
        <p:cNvGrpSpPr/>
        <p:nvPr/>
      </p:nvGrpSpPr>
      <p:grpSpPr>
        <a:xfrm>
          <a:off x="0" y="0"/>
          <a:ext cx="0" cy="0"/>
          <a:chOff x="0" y="0"/>
          <a:chExt cx="0" cy="0"/>
        </a:xfrm>
      </p:grpSpPr>
      <p:sp>
        <p:nvSpPr>
          <p:cNvPr id="66" name="Google Shape;66;p13"/>
          <p:cNvSpPr txBox="1"/>
          <p:nvPr>
            <p:ph type="title"/>
          </p:nvPr>
        </p:nvSpPr>
        <p:spPr>
          <a:xfrm>
            <a:off x="311700" y="1372175"/>
            <a:ext cx="8520600" cy="80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4000" u="sng"/>
              <a:t>Crystallum Orbis</a:t>
            </a:r>
            <a:endParaRPr sz="4000" u="sng"/>
          </a:p>
        </p:txBody>
      </p:sp>
      <p:sp>
        <p:nvSpPr>
          <p:cNvPr id="67" name="Google Shape;67;p13"/>
          <p:cNvSpPr txBox="1"/>
          <p:nvPr>
            <p:ph type="title"/>
          </p:nvPr>
        </p:nvSpPr>
        <p:spPr>
          <a:xfrm>
            <a:off x="311700" y="22854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1800"/>
              <a:t>Always Ahead</a:t>
            </a:r>
            <a:endParaRPr sz="1800"/>
          </a:p>
        </p:txBody>
      </p:sp>
      <p:pic>
        <p:nvPicPr>
          <p:cNvPr id="68" name="Google Shape;68;p13"/>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69" name="Google Shape;69;p13"/>
          <p:cNvPicPr preferRelativeResize="0"/>
          <p:nvPr/>
        </p:nvPicPr>
        <p:blipFill rotWithShape="1">
          <a:blip r:embed="rId4">
            <a:alphaModFix/>
          </a:blip>
          <a:srcRect b="0" l="0" r="0" t="0"/>
          <a:stretch/>
        </p:blipFill>
        <p:spPr>
          <a:xfrm>
            <a:off x="311700" y="133950"/>
            <a:ext cx="1066834" cy="800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311700" y="13409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One line pitch deck</a:t>
            </a:r>
            <a:endParaRPr/>
          </a:p>
        </p:txBody>
      </p:sp>
      <p:pic>
        <p:nvPicPr>
          <p:cNvPr id="75" name="Google Shape;75;p14"/>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76" name="Google Shape;76;p14"/>
          <p:cNvPicPr preferRelativeResize="0"/>
          <p:nvPr/>
        </p:nvPicPr>
        <p:blipFill rotWithShape="1">
          <a:blip r:embed="rId4">
            <a:alphaModFix/>
          </a:blip>
          <a:srcRect b="0" l="0" r="0" t="0"/>
          <a:stretch/>
        </p:blipFill>
        <p:spPr>
          <a:xfrm>
            <a:off x="311700" y="133950"/>
            <a:ext cx="1259074" cy="944300"/>
          </a:xfrm>
          <a:prstGeom prst="rect">
            <a:avLst/>
          </a:prstGeom>
          <a:noFill/>
          <a:ln>
            <a:noFill/>
          </a:ln>
        </p:spPr>
      </p:pic>
      <p:sp>
        <p:nvSpPr>
          <p:cNvPr id="77" name="Google Shape;77;p14"/>
          <p:cNvSpPr txBox="1"/>
          <p:nvPr/>
        </p:nvSpPr>
        <p:spPr>
          <a:xfrm>
            <a:off x="1466875" y="2497925"/>
            <a:ext cx="6930000" cy="80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An effective Face Recognition Analytics System that can be integrated with CCTV cameras in order to identify and differentiate criminals from the crowd.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1" name="Shape 81"/>
        <p:cNvGrpSpPr/>
        <p:nvPr/>
      </p:nvGrpSpPr>
      <p:grpSpPr>
        <a:xfrm>
          <a:off x="0" y="0"/>
          <a:ext cx="0" cy="0"/>
          <a:chOff x="0" y="0"/>
          <a:chExt cx="0" cy="0"/>
        </a:xfrm>
      </p:grpSpPr>
      <p:sp>
        <p:nvSpPr>
          <p:cNvPr id="82" name="Google Shape;82;p15"/>
          <p:cNvSpPr txBox="1"/>
          <p:nvPr>
            <p:ph type="title"/>
          </p:nvPr>
        </p:nvSpPr>
        <p:spPr>
          <a:xfrm>
            <a:off x="1442700" y="305100"/>
            <a:ext cx="5258700" cy="62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Calibri"/>
                <a:ea typeface="Calibri"/>
                <a:cs typeface="Calibri"/>
                <a:sym typeface="Calibri"/>
              </a:rPr>
              <a:t>Problem/s you are solving</a:t>
            </a:r>
            <a:endParaRPr>
              <a:latin typeface="Calibri"/>
              <a:ea typeface="Calibri"/>
              <a:cs typeface="Calibri"/>
              <a:sym typeface="Calibri"/>
            </a:endParaRPr>
          </a:p>
        </p:txBody>
      </p:sp>
      <p:sp>
        <p:nvSpPr>
          <p:cNvPr id="83" name="Google Shape;83;p15"/>
          <p:cNvSpPr txBox="1"/>
          <p:nvPr>
            <p:ph idx="1" type="body"/>
          </p:nvPr>
        </p:nvSpPr>
        <p:spPr>
          <a:xfrm>
            <a:off x="311700" y="1191075"/>
            <a:ext cx="8520600" cy="356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n" sz="1400">
                <a:solidFill>
                  <a:srgbClr val="000000"/>
                </a:solidFill>
              </a:rPr>
              <a:t>The security of India is becoming ever more critical in this new world. There is an</a:t>
            </a:r>
            <a:endParaRPr sz="1400">
              <a:solidFill>
                <a:srgbClr val="000000"/>
              </a:solidFill>
            </a:endParaRPr>
          </a:p>
          <a:p>
            <a:pPr indent="0" lvl="0" marL="0" rtl="0" algn="l">
              <a:lnSpc>
                <a:spcPct val="100000"/>
              </a:lnSpc>
              <a:spcBef>
                <a:spcPts val="1600"/>
              </a:spcBef>
              <a:spcAft>
                <a:spcPts val="0"/>
              </a:spcAft>
              <a:buNone/>
            </a:pPr>
            <a:r>
              <a:rPr lang="en" sz="1400">
                <a:solidFill>
                  <a:srgbClr val="000000"/>
                </a:solidFill>
              </a:rPr>
              <a:t>expectation of a slew of organized crime activities that may attempt to cripple our law</a:t>
            </a:r>
            <a:endParaRPr sz="1400">
              <a:solidFill>
                <a:srgbClr val="000000"/>
              </a:solidFill>
            </a:endParaRPr>
          </a:p>
          <a:p>
            <a:pPr indent="0" lvl="0" marL="0" rtl="0" algn="l">
              <a:lnSpc>
                <a:spcPct val="100000"/>
              </a:lnSpc>
              <a:spcBef>
                <a:spcPts val="1600"/>
              </a:spcBef>
              <a:spcAft>
                <a:spcPts val="0"/>
              </a:spcAft>
              <a:buNone/>
            </a:pPr>
            <a:r>
              <a:rPr lang="en" sz="1400">
                <a:solidFill>
                  <a:srgbClr val="000000"/>
                </a:solidFill>
              </a:rPr>
              <a:t>enforcement and defense agencies. In such a scenario, technology becomes of paramount</a:t>
            </a:r>
            <a:endParaRPr sz="1400">
              <a:solidFill>
                <a:srgbClr val="000000"/>
              </a:solidFill>
            </a:endParaRPr>
          </a:p>
          <a:p>
            <a:pPr indent="0" lvl="0" marL="0" rtl="0" algn="l">
              <a:lnSpc>
                <a:spcPct val="100000"/>
              </a:lnSpc>
              <a:spcBef>
                <a:spcPts val="1600"/>
              </a:spcBef>
              <a:spcAft>
                <a:spcPts val="0"/>
              </a:spcAft>
              <a:buNone/>
            </a:pPr>
            <a:r>
              <a:rPr lang="en" sz="1400">
                <a:solidFill>
                  <a:srgbClr val="000000"/>
                </a:solidFill>
              </a:rPr>
              <a:t>Importance.</a:t>
            </a:r>
            <a:endParaRPr sz="1400">
              <a:solidFill>
                <a:srgbClr val="000000"/>
              </a:solidFill>
            </a:endParaRPr>
          </a:p>
          <a:p>
            <a:pPr indent="0" lvl="0" marL="0" rtl="0" algn="l">
              <a:lnSpc>
                <a:spcPct val="100000"/>
              </a:lnSpc>
              <a:spcBef>
                <a:spcPts val="1600"/>
              </a:spcBef>
              <a:spcAft>
                <a:spcPts val="0"/>
              </a:spcAft>
              <a:buNone/>
            </a:pPr>
            <a:r>
              <a:t/>
            </a:r>
            <a:endParaRPr sz="1400">
              <a:solidFill>
                <a:srgbClr val="000000"/>
              </a:solidFill>
            </a:endParaRPr>
          </a:p>
          <a:p>
            <a:pPr indent="0" lvl="0" marL="0" rtl="0" algn="l">
              <a:lnSpc>
                <a:spcPct val="100000"/>
              </a:lnSpc>
              <a:spcBef>
                <a:spcPts val="1600"/>
              </a:spcBef>
              <a:spcAft>
                <a:spcPts val="0"/>
              </a:spcAft>
              <a:buNone/>
            </a:pPr>
            <a:r>
              <a:rPr lang="en" sz="1400">
                <a:solidFill>
                  <a:srgbClr val="000000"/>
                </a:solidFill>
              </a:rPr>
              <a:t>One aspect of the use of technology in law enforcement is video analytics, and video</a:t>
            </a:r>
            <a:endParaRPr sz="1400">
              <a:solidFill>
                <a:srgbClr val="000000"/>
              </a:solidFill>
            </a:endParaRPr>
          </a:p>
          <a:p>
            <a:pPr indent="0" lvl="0" marL="0" rtl="0" algn="l">
              <a:lnSpc>
                <a:spcPct val="100000"/>
              </a:lnSpc>
              <a:spcBef>
                <a:spcPts val="1600"/>
              </a:spcBef>
              <a:spcAft>
                <a:spcPts val="0"/>
              </a:spcAft>
              <a:buNone/>
            </a:pPr>
            <a:r>
              <a:rPr lang="en" sz="1400">
                <a:solidFill>
                  <a:srgbClr val="000000"/>
                </a:solidFill>
              </a:rPr>
              <a:t>analytics has various components. One of the components is to identify patterns across</a:t>
            </a:r>
            <a:endParaRPr sz="1400">
              <a:solidFill>
                <a:srgbClr val="000000"/>
              </a:solidFill>
            </a:endParaRPr>
          </a:p>
          <a:p>
            <a:pPr indent="0" lvl="0" marL="0" rtl="0" algn="l">
              <a:lnSpc>
                <a:spcPct val="100000"/>
              </a:lnSpc>
              <a:spcBef>
                <a:spcPts val="1600"/>
              </a:spcBef>
              <a:spcAft>
                <a:spcPts val="0"/>
              </a:spcAft>
              <a:buNone/>
            </a:pPr>
            <a:r>
              <a:rPr lang="en" sz="1400">
                <a:solidFill>
                  <a:srgbClr val="000000"/>
                </a:solidFill>
              </a:rPr>
              <a:t>different videos.</a:t>
            </a:r>
            <a:endParaRPr sz="1400">
              <a:solidFill>
                <a:srgbClr val="000000"/>
              </a:solidFill>
            </a:endParaRPr>
          </a:p>
          <a:p>
            <a:pPr indent="0" lvl="0" marL="0" rtl="0" algn="l">
              <a:lnSpc>
                <a:spcPct val="100000"/>
              </a:lnSpc>
              <a:spcBef>
                <a:spcPts val="1600"/>
              </a:spcBef>
              <a:spcAft>
                <a:spcPts val="1600"/>
              </a:spcAft>
              <a:buNone/>
            </a:pPr>
            <a:r>
              <a:t/>
            </a:r>
            <a:endParaRPr sz="1400">
              <a:solidFill>
                <a:srgbClr val="000000"/>
              </a:solidFill>
            </a:endParaRPr>
          </a:p>
        </p:txBody>
      </p:sp>
      <p:pic>
        <p:nvPicPr>
          <p:cNvPr id="84" name="Google Shape;84;p15"/>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85" name="Google Shape;85;p15"/>
          <p:cNvPicPr preferRelativeResize="0"/>
          <p:nvPr/>
        </p:nvPicPr>
        <p:blipFill rotWithShape="1">
          <a:blip r:embed="rId4">
            <a:alphaModFix/>
          </a:blip>
          <a:srcRect b="0" l="0" r="0" t="0"/>
          <a:stretch/>
        </p:blipFill>
        <p:spPr>
          <a:xfrm>
            <a:off x="114300" y="133950"/>
            <a:ext cx="1220000" cy="91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311700" y="1079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Solution</a:t>
            </a:r>
            <a:endParaRPr/>
          </a:p>
        </p:txBody>
      </p:sp>
      <p:sp>
        <p:nvSpPr>
          <p:cNvPr id="91" name="Google Shape;91;p16"/>
          <p:cNvSpPr txBox="1"/>
          <p:nvPr>
            <p:ph idx="1" type="body"/>
          </p:nvPr>
        </p:nvSpPr>
        <p:spPr>
          <a:xfrm>
            <a:off x="311700" y="2006950"/>
            <a:ext cx="8520600" cy="271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Firstly, we have to extract the faces from the first criminal video, which can be stored in our database. For further videos, we can extract each and every face with our existing database, if it matches, we can tag him as criminal.</a:t>
            </a:r>
            <a:endParaRPr>
              <a:solidFill>
                <a:srgbClr val="000000"/>
              </a:solidFill>
            </a:endParaRPr>
          </a:p>
          <a:p>
            <a:pPr indent="0" lvl="0" marL="0" rtl="0" algn="l">
              <a:lnSpc>
                <a:spcPct val="115000"/>
              </a:lnSpc>
              <a:spcBef>
                <a:spcPts val="1600"/>
              </a:spcBef>
              <a:spcAft>
                <a:spcPts val="1600"/>
              </a:spcAft>
              <a:buSzPts val="1800"/>
              <a:buNone/>
            </a:pPr>
            <a:r>
              <a:rPr lang="en">
                <a:solidFill>
                  <a:srgbClr val="000000"/>
                </a:solidFill>
              </a:rPr>
              <a:t>For comparison we can either train our model or we can directly compare it using SSIM (Structural Similarity Index) or other comparative parameters available.</a:t>
            </a:r>
            <a:endParaRPr>
              <a:solidFill>
                <a:srgbClr val="000000"/>
              </a:solidFill>
            </a:endParaRPr>
          </a:p>
        </p:txBody>
      </p:sp>
      <p:pic>
        <p:nvPicPr>
          <p:cNvPr id="92" name="Google Shape;92;p16"/>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93" name="Google Shape;93;p16"/>
          <p:cNvPicPr preferRelativeResize="0"/>
          <p:nvPr/>
        </p:nvPicPr>
        <p:blipFill rotWithShape="1">
          <a:blip r:embed="rId4">
            <a:alphaModFix/>
          </a:blip>
          <a:srcRect b="0" l="0" r="0" t="0"/>
          <a:stretch/>
        </p:blipFill>
        <p:spPr>
          <a:xfrm>
            <a:off x="235497" y="133950"/>
            <a:ext cx="1066828" cy="800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136550" y="138123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Innovation you bring in</a:t>
            </a:r>
            <a:endParaRPr/>
          </a:p>
        </p:txBody>
      </p:sp>
      <p:sp>
        <p:nvSpPr>
          <p:cNvPr id="99" name="Google Shape;99;p17"/>
          <p:cNvSpPr txBox="1"/>
          <p:nvPr>
            <p:ph idx="1" type="body"/>
          </p:nvPr>
        </p:nvSpPr>
        <p:spPr>
          <a:xfrm>
            <a:off x="235500" y="2401100"/>
            <a:ext cx="8520600" cy="2065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24292E"/>
              </a:buClr>
              <a:buSzPts val="1700"/>
              <a:buFont typeface="Arial"/>
              <a:buAutoNum type="arabicPeriod"/>
            </a:pPr>
            <a:r>
              <a:rPr lang="en" sz="1700">
                <a:solidFill>
                  <a:srgbClr val="24292E"/>
                </a:solidFill>
                <a:highlight>
                  <a:srgbClr val="FFFFFF"/>
                </a:highlight>
                <a:latin typeface="Arial"/>
                <a:ea typeface="Arial"/>
                <a:cs typeface="Arial"/>
                <a:sym typeface="Arial"/>
              </a:rPr>
              <a:t>Capturing faces from the training video using haarcascode_frontalface_default.xml</a:t>
            </a:r>
            <a:endParaRPr sz="1700">
              <a:solidFill>
                <a:srgbClr val="24292E"/>
              </a:solidFill>
              <a:highlight>
                <a:srgbClr val="FFFFFF"/>
              </a:highlight>
              <a:latin typeface="Arial"/>
              <a:ea typeface="Arial"/>
              <a:cs typeface="Arial"/>
              <a:sym typeface="Arial"/>
            </a:endParaRPr>
          </a:p>
          <a:p>
            <a:pPr indent="-336550" lvl="0" marL="457200" rtl="0" algn="l">
              <a:spcBef>
                <a:spcPts val="0"/>
              </a:spcBef>
              <a:spcAft>
                <a:spcPts val="0"/>
              </a:spcAft>
              <a:buClr>
                <a:srgbClr val="24292E"/>
              </a:buClr>
              <a:buSzPts val="1700"/>
              <a:buFont typeface="Arial"/>
              <a:buAutoNum type="arabicPeriod"/>
            </a:pPr>
            <a:r>
              <a:rPr lang="en" sz="1700">
                <a:solidFill>
                  <a:srgbClr val="24292E"/>
                </a:solidFill>
                <a:highlight>
                  <a:srgbClr val="FFFFFF"/>
                </a:highlight>
                <a:latin typeface="Arial"/>
                <a:ea typeface="Arial"/>
                <a:cs typeface="Arial"/>
                <a:sym typeface="Arial"/>
              </a:rPr>
              <a:t>Extracting images to a specific folder as a dataset for further analysis.</a:t>
            </a:r>
            <a:endParaRPr sz="1700">
              <a:solidFill>
                <a:srgbClr val="24292E"/>
              </a:solidFill>
              <a:highlight>
                <a:srgbClr val="FFFFFF"/>
              </a:highlight>
              <a:latin typeface="Arial"/>
              <a:ea typeface="Arial"/>
              <a:cs typeface="Arial"/>
              <a:sym typeface="Arial"/>
            </a:endParaRPr>
          </a:p>
          <a:p>
            <a:pPr indent="-336550" lvl="0" marL="457200" rtl="0" algn="l">
              <a:spcBef>
                <a:spcPts val="0"/>
              </a:spcBef>
              <a:spcAft>
                <a:spcPts val="0"/>
              </a:spcAft>
              <a:buClr>
                <a:srgbClr val="24292E"/>
              </a:buClr>
              <a:buSzPts val="1700"/>
              <a:buFont typeface="Arial"/>
              <a:buAutoNum type="arabicPeriod"/>
            </a:pPr>
            <a:r>
              <a:rPr lang="en" sz="1700">
                <a:solidFill>
                  <a:srgbClr val="24292E"/>
                </a:solidFill>
                <a:highlight>
                  <a:srgbClr val="FFFFFF"/>
                </a:highlight>
                <a:latin typeface="Arial"/>
                <a:ea typeface="Arial"/>
                <a:cs typeface="Arial"/>
                <a:sym typeface="Arial"/>
              </a:rPr>
              <a:t>Analysing other videos and and extracting faces from it.</a:t>
            </a:r>
            <a:endParaRPr sz="1700">
              <a:solidFill>
                <a:srgbClr val="24292E"/>
              </a:solidFill>
              <a:highlight>
                <a:srgbClr val="FFFFFF"/>
              </a:highlight>
              <a:latin typeface="Arial"/>
              <a:ea typeface="Arial"/>
              <a:cs typeface="Arial"/>
              <a:sym typeface="Arial"/>
            </a:endParaRPr>
          </a:p>
          <a:p>
            <a:pPr indent="-336550" lvl="0" marL="457200" rtl="0" algn="l">
              <a:spcBef>
                <a:spcPts val="0"/>
              </a:spcBef>
              <a:spcAft>
                <a:spcPts val="0"/>
              </a:spcAft>
              <a:buClr>
                <a:srgbClr val="24292E"/>
              </a:buClr>
              <a:buSzPts val="1700"/>
              <a:buFont typeface="Arial"/>
              <a:buAutoNum type="arabicPeriod"/>
            </a:pPr>
            <a:r>
              <a:rPr lang="en" sz="1700">
                <a:solidFill>
                  <a:srgbClr val="24292E"/>
                </a:solidFill>
                <a:highlight>
                  <a:srgbClr val="FFFFFF"/>
                </a:highlight>
                <a:latin typeface="Arial"/>
                <a:ea typeface="Arial"/>
                <a:cs typeface="Arial"/>
                <a:sym typeface="Arial"/>
              </a:rPr>
              <a:t>Using SSIM technique to compare images from new video and classify them as criminals/non-criminals</a:t>
            </a:r>
            <a:endParaRPr sz="1700">
              <a:solidFill>
                <a:srgbClr val="24292E"/>
              </a:solidFill>
              <a:highlight>
                <a:srgbClr val="FFFFFF"/>
              </a:highlight>
              <a:latin typeface="Arial"/>
              <a:ea typeface="Arial"/>
              <a:cs typeface="Arial"/>
              <a:sym typeface="Arial"/>
            </a:endParaRPr>
          </a:p>
          <a:p>
            <a:pPr indent="0" lvl="0" marL="0" rtl="0" algn="l">
              <a:lnSpc>
                <a:spcPct val="115000"/>
              </a:lnSpc>
              <a:spcBef>
                <a:spcPts val="1200"/>
              </a:spcBef>
              <a:spcAft>
                <a:spcPts val="1600"/>
              </a:spcAft>
              <a:buSzPts val="1800"/>
              <a:buNone/>
            </a:pPr>
            <a:r>
              <a:t/>
            </a:r>
            <a:endParaRPr sz="1700"/>
          </a:p>
        </p:txBody>
      </p:sp>
      <p:pic>
        <p:nvPicPr>
          <p:cNvPr id="100" name="Google Shape;100;p17"/>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101" name="Google Shape;101;p17"/>
          <p:cNvPicPr preferRelativeResize="0"/>
          <p:nvPr/>
        </p:nvPicPr>
        <p:blipFill rotWithShape="1">
          <a:blip r:embed="rId4">
            <a:alphaModFix/>
          </a:blip>
          <a:srcRect b="0" l="0" r="0" t="0"/>
          <a:stretch/>
        </p:blipFill>
        <p:spPr>
          <a:xfrm>
            <a:off x="235500" y="94162"/>
            <a:ext cx="1172950" cy="879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5" name="Shape 105"/>
        <p:cNvGrpSpPr/>
        <p:nvPr/>
      </p:nvGrpSpPr>
      <p:grpSpPr>
        <a:xfrm>
          <a:off x="0" y="0"/>
          <a:ext cx="0" cy="0"/>
          <a:chOff x="0" y="0"/>
          <a:chExt cx="0" cy="0"/>
        </a:xfrm>
      </p:grpSpPr>
      <p:sp>
        <p:nvSpPr>
          <p:cNvPr id="106" name="Google Shape;106;p18"/>
          <p:cNvSpPr txBox="1"/>
          <p:nvPr>
            <p:ph type="title"/>
          </p:nvPr>
        </p:nvSpPr>
        <p:spPr>
          <a:xfrm>
            <a:off x="159300" y="749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Future Aspects</a:t>
            </a:r>
            <a:endParaRPr/>
          </a:p>
        </p:txBody>
      </p:sp>
      <p:sp>
        <p:nvSpPr>
          <p:cNvPr id="107" name="Google Shape;107;p18"/>
          <p:cNvSpPr txBox="1"/>
          <p:nvPr>
            <p:ph idx="1" type="body"/>
          </p:nvPr>
        </p:nvSpPr>
        <p:spPr>
          <a:xfrm>
            <a:off x="235500" y="2372775"/>
            <a:ext cx="8520600" cy="2424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AutoNum type="arabicParenR"/>
            </a:pPr>
            <a:r>
              <a:rPr lang="en">
                <a:solidFill>
                  <a:srgbClr val="000000"/>
                </a:solidFill>
              </a:rPr>
              <a:t>We are looking forward:</a:t>
            </a:r>
            <a:br>
              <a:rPr lang="en">
                <a:solidFill>
                  <a:srgbClr val="000000"/>
                </a:solidFill>
              </a:rPr>
            </a:br>
            <a:r>
              <a:rPr lang="en">
                <a:solidFill>
                  <a:srgbClr val="000000"/>
                </a:solidFill>
              </a:rPr>
              <a:t>1.1)  To increase our model’s accuracy</a:t>
            </a:r>
            <a:br>
              <a:rPr lang="en">
                <a:solidFill>
                  <a:srgbClr val="000000"/>
                </a:solidFill>
              </a:rPr>
            </a:br>
            <a:r>
              <a:rPr lang="en">
                <a:solidFill>
                  <a:srgbClr val="000000"/>
                </a:solidFill>
              </a:rPr>
              <a:t>1.2) To increase our algorithm speed</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arenR"/>
            </a:pPr>
            <a:r>
              <a:rPr lang="en">
                <a:solidFill>
                  <a:srgbClr val="000000"/>
                </a:solidFill>
              </a:rPr>
              <a:t>Lower our database size, in order to make the comparison faster.</a:t>
            </a:r>
            <a:endParaRPr>
              <a:solidFill>
                <a:srgbClr val="000000"/>
              </a:solidFill>
            </a:endParaRPr>
          </a:p>
          <a:p>
            <a:pPr indent="-342900" lvl="0" marL="457200" rtl="0" algn="l">
              <a:lnSpc>
                <a:spcPct val="115000"/>
              </a:lnSpc>
              <a:spcBef>
                <a:spcPts val="0"/>
              </a:spcBef>
              <a:spcAft>
                <a:spcPts val="0"/>
              </a:spcAft>
              <a:buClr>
                <a:srgbClr val="000000"/>
              </a:buClr>
              <a:buSzPts val="1800"/>
              <a:buAutoNum type="arabicParenR"/>
            </a:pPr>
            <a:r>
              <a:rPr lang="en">
                <a:solidFill>
                  <a:srgbClr val="000000"/>
                </a:solidFill>
              </a:rPr>
              <a:t>Integrating it with MySQL for a promising database.</a:t>
            </a:r>
            <a:endParaRPr>
              <a:solidFill>
                <a:srgbClr val="000000"/>
              </a:solidFill>
            </a:endParaRPr>
          </a:p>
        </p:txBody>
      </p:sp>
      <p:pic>
        <p:nvPicPr>
          <p:cNvPr id="108" name="Google Shape;108;p18"/>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109" name="Google Shape;109;p18"/>
          <p:cNvPicPr preferRelativeResize="0"/>
          <p:nvPr/>
        </p:nvPicPr>
        <p:blipFill rotWithShape="1">
          <a:blip r:embed="rId4">
            <a:alphaModFix/>
          </a:blip>
          <a:srcRect b="0" l="0" r="0" t="0"/>
          <a:stretch/>
        </p:blipFill>
        <p:spPr>
          <a:xfrm>
            <a:off x="159300" y="35025"/>
            <a:ext cx="1330626" cy="997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