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3" r:id="rId6"/>
    <p:sldId id="260" r:id="rId7"/>
    <p:sldId id="261" r:id="rId8"/>
  </p:sldIdLst>
  <p:sldSz cx="9144000" cy="5143500" type="screen16x9"/>
  <p:notesSz cx="6858000" cy="9144000"/>
  <p:embeddedFontLst>
    <p:embeddedFont>
      <p:font typeface="PT Sans Narrow" panose="020B0604020202020204" charset="0"/>
      <p:regular r:id="rId10"/>
      <p:bold r:id="rId11"/>
    </p:embeddedFont>
    <p:embeddedFont>
      <p:font typeface="Open Sans"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709870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457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186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142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650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318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476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2" name="Google Shape;12;p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372175"/>
            <a:ext cx="8520600" cy="80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sz="4000" u="sng"/>
              <a:t>Crystallum Orbis</a:t>
            </a:r>
            <a:endParaRPr sz="4000" u="sng"/>
          </a:p>
        </p:txBody>
      </p:sp>
      <p:sp>
        <p:nvSpPr>
          <p:cNvPr id="67" name="Google Shape;67;p13"/>
          <p:cNvSpPr txBox="1">
            <a:spLocks noGrp="1"/>
          </p:cNvSpPr>
          <p:nvPr>
            <p:ph type="title"/>
          </p:nvPr>
        </p:nvSpPr>
        <p:spPr>
          <a:xfrm>
            <a:off x="311700" y="22854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sz="1800"/>
              <a:t>Always Ahead</a:t>
            </a:r>
            <a:endParaRPr sz="1800"/>
          </a:p>
        </p:txBody>
      </p:sp>
      <p:pic>
        <p:nvPicPr>
          <p:cNvPr id="68" name="Google Shape;68;p13"/>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69" name="Google Shape;69;p13"/>
          <p:cNvPicPr preferRelativeResize="0"/>
          <p:nvPr/>
        </p:nvPicPr>
        <p:blipFill rotWithShape="1">
          <a:blip r:embed="rId4">
            <a:alphaModFix/>
          </a:blip>
          <a:srcRect/>
          <a:stretch/>
        </p:blipFill>
        <p:spPr>
          <a:xfrm>
            <a:off x="311700" y="133950"/>
            <a:ext cx="1066834" cy="800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13409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One line pitch deck</a:t>
            </a:r>
            <a:endParaRPr/>
          </a:p>
        </p:txBody>
      </p:sp>
      <p:pic>
        <p:nvPicPr>
          <p:cNvPr id="75" name="Google Shape;75;p14"/>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76" name="Google Shape;76;p14"/>
          <p:cNvPicPr preferRelativeResize="0"/>
          <p:nvPr/>
        </p:nvPicPr>
        <p:blipFill rotWithShape="1">
          <a:blip r:embed="rId4">
            <a:alphaModFix/>
          </a:blip>
          <a:srcRect/>
          <a:stretch/>
        </p:blipFill>
        <p:spPr>
          <a:xfrm>
            <a:off x="311700" y="133950"/>
            <a:ext cx="1259074" cy="944300"/>
          </a:xfrm>
          <a:prstGeom prst="rect">
            <a:avLst/>
          </a:prstGeom>
          <a:noFill/>
          <a:ln>
            <a:noFill/>
          </a:ln>
        </p:spPr>
      </p:pic>
      <p:sp>
        <p:nvSpPr>
          <p:cNvPr id="77" name="Google Shape;77;p14"/>
          <p:cNvSpPr txBox="1"/>
          <p:nvPr/>
        </p:nvSpPr>
        <p:spPr>
          <a:xfrm>
            <a:off x="1466875" y="2497925"/>
            <a:ext cx="6930000" cy="800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Open Sans"/>
                <a:ea typeface="Open Sans"/>
                <a:cs typeface="Open Sans"/>
                <a:sym typeface="Open Sans"/>
              </a:rPr>
              <a:t>An effective Face Recognition Analytics System that can be integrated with CCTV cameras in order to identify and differentiate criminals from the crowd.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1442700" y="305100"/>
            <a:ext cx="5258700" cy="6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3" name="Google Shape;83;p15"/>
          <p:cNvSpPr txBox="1">
            <a:spLocks noGrp="1"/>
          </p:cNvSpPr>
          <p:nvPr>
            <p:ph type="body" idx="1"/>
          </p:nvPr>
        </p:nvSpPr>
        <p:spPr>
          <a:xfrm>
            <a:off x="311700" y="1191075"/>
            <a:ext cx="8520600" cy="356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n" sz="1400">
                <a:solidFill>
                  <a:srgbClr val="000000"/>
                </a:solidFill>
              </a:rPr>
              <a:t>The security of India is becoming ever more critical in this new world. There is an</a:t>
            </a:r>
            <a:endParaRPr sz="1400">
              <a:solidFill>
                <a:srgbClr val="000000"/>
              </a:solidFill>
            </a:endParaRPr>
          </a:p>
          <a:p>
            <a:pPr marL="0" lvl="0" indent="0" algn="l" rtl="0">
              <a:lnSpc>
                <a:spcPct val="100000"/>
              </a:lnSpc>
              <a:spcBef>
                <a:spcPts val="1600"/>
              </a:spcBef>
              <a:spcAft>
                <a:spcPts val="0"/>
              </a:spcAft>
              <a:buNone/>
            </a:pPr>
            <a:r>
              <a:rPr lang="en" sz="1400">
                <a:solidFill>
                  <a:srgbClr val="000000"/>
                </a:solidFill>
              </a:rPr>
              <a:t>expectation of a slew of organized crime activities that may attempt to cripple our law</a:t>
            </a:r>
            <a:endParaRPr sz="1400">
              <a:solidFill>
                <a:srgbClr val="000000"/>
              </a:solidFill>
            </a:endParaRPr>
          </a:p>
          <a:p>
            <a:pPr marL="0" lvl="0" indent="0" algn="l" rtl="0">
              <a:lnSpc>
                <a:spcPct val="100000"/>
              </a:lnSpc>
              <a:spcBef>
                <a:spcPts val="1600"/>
              </a:spcBef>
              <a:spcAft>
                <a:spcPts val="0"/>
              </a:spcAft>
              <a:buNone/>
            </a:pPr>
            <a:r>
              <a:rPr lang="en" sz="1400">
                <a:solidFill>
                  <a:srgbClr val="000000"/>
                </a:solidFill>
              </a:rPr>
              <a:t>enforcement and defense agencies. In such a scenario, technology becomes of paramount</a:t>
            </a:r>
            <a:endParaRPr sz="1400">
              <a:solidFill>
                <a:srgbClr val="000000"/>
              </a:solidFill>
            </a:endParaRPr>
          </a:p>
          <a:p>
            <a:pPr marL="0" lvl="0" indent="0" algn="l" rtl="0">
              <a:lnSpc>
                <a:spcPct val="100000"/>
              </a:lnSpc>
              <a:spcBef>
                <a:spcPts val="1600"/>
              </a:spcBef>
              <a:spcAft>
                <a:spcPts val="0"/>
              </a:spcAft>
              <a:buNone/>
            </a:pPr>
            <a:r>
              <a:rPr lang="en" sz="1400">
                <a:solidFill>
                  <a:srgbClr val="000000"/>
                </a:solidFill>
              </a:rPr>
              <a:t>Importance.</a:t>
            </a:r>
            <a:endParaRPr sz="1400">
              <a:solidFill>
                <a:srgbClr val="000000"/>
              </a:solidFill>
            </a:endParaRPr>
          </a:p>
          <a:p>
            <a:pPr marL="0" lvl="0" indent="0" algn="l" rtl="0">
              <a:lnSpc>
                <a:spcPct val="100000"/>
              </a:lnSpc>
              <a:spcBef>
                <a:spcPts val="1600"/>
              </a:spcBef>
              <a:spcAft>
                <a:spcPts val="0"/>
              </a:spcAft>
              <a:buNone/>
            </a:pPr>
            <a:endParaRPr sz="1400">
              <a:solidFill>
                <a:srgbClr val="000000"/>
              </a:solidFill>
            </a:endParaRPr>
          </a:p>
          <a:p>
            <a:pPr marL="0" lvl="0" indent="0" algn="l" rtl="0">
              <a:lnSpc>
                <a:spcPct val="100000"/>
              </a:lnSpc>
              <a:spcBef>
                <a:spcPts val="1600"/>
              </a:spcBef>
              <a:spcAft>
                <a:spcPts val="0"/>
              </a:spcAft>
              <a:buNone/>
            </a:pPr>
            <a:r>
              <a:rPr lang="en" sz="1400">
                <a:solidFill>
                  <a:srgbClr val="000000"/>
                </a:solidFill>
              </a:rPr>
              <a:t>One aspect of the use of technology in law enforcement is video analytics, and video</a:t>
            </a:r>
            <a:endParaRPr sz="1400">
              <a:solidFill>
                <a:srgbClr val="000000"/>
              </a:solidFill>
            </a:endParaRPr>
          </a:p>
          <a:p>
            <a:pPr marL="0" lvl="0" indent="0" algn="l" rtl="0">
              <a:lnSpc>
                <a:spcPct val="100000"/>
              </a:lnSpc>
              <a:spcBef>
                <a:spcPts val="1600"/>
              </a:spcBef>
              <a:spcAft>
                <a:spcPts val="0"/>
              </a:spcAft>
              <a:buNone/>
            </a:pPr>
            <a:r>
              <a:rPr lang="en" sz="1400">
                <a:solidFill>
                  <a:srgbClr val="000000"/>
                </a:solidFill>
              </a:rPr>
              <a:t>analytics has various components. One of the components is to identify patterns across</a:t>
            </a:r>
            <a:endParaRPr sz="1400">
              <a:solidFill>
                <a:srgbClr val="000000"/>
              </a:solidFill>
            </a:endParaRPr>
          </a:p>
          <a:p>
            <a:pPr marL="0" lvl="0" indent="0" algn="l" rtl="0">
              <a:lnSpc>
                <a:spcPct val="100000"/>
              </a:lnSpc>
              <a:spcBef>
                <a:spcPts val="1600"/>
              </a:spcBef>
              <a:spcAft>
                <a:spcPts val="0"/>
              </a:spcAft>
              <a:buNone/>
            </a:pPr>
            <a:r>
              <a:rPr lang="en" sz="1400">
                <a:solidFill>
                  <a:srgbClr val="000000"/>
                </a:solidFill>
              </a:rPr>
              <a:t>different videos.</a:t>
            </a:r>
            <a:endParaRPr sz="1400">
              <a:solidFill>
                <a:srgbClr val="000000"/>
              </a:solidFill>
            </a:endParaRPr>
          </a:p>
          <a:p>
            <a:pPr marL="0" lvl="0" indent="0" algn="l" rtl="0">
              <a:lnSpc>
                <a:spcPct val="100000"/>
              </a:lnSpc>
              <a:spcBef>
                <a:spcPts val="1600"/>
              </a:spcBef>
              <a:spcAft>
                <a:spcPts val="1600"/>
              </a:spcAft>
              <a:buNone/>
            </a:pPr>
            <a:endParaRPr sz="1400">
              <a:solidFill>
                <a:srgbClr val="000000"/>
              </a:solidFill>
            </a:endParaRPr>
          </a:p>
        </p:txBody>
      </p:sp>
      <p:pic>
        <p:nvPicPr>
          <p:cNvPr id="84" name="Google Shape;84;p15"/>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85" name="Google Shape;85;p15"/>
          <p:cNvPicPr preferRelativeResize="0"/>
          <p:nvPr/>
        </p:nvPicPr>
        <p:blipFill rotWithShape="1">
          <a:blip r:embed="rId4">
            <a:alphaModFix/>
          </a:blip>
          <a:srcRect/>
          <a:stretch/>
        </p:blipFill>
        <p:spPr>
          <a:xfrm>
            <a:off x="114300" y="133950"/>
            <a:ext cx="1220000" cy="91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107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Solution</a:t>
            </a:r>
            <a:endParaRPr/>
          </a:p>
        </p:txBody>
      </p:sp>
      <p:sp>
        <p:nvSpPr>
          <p:cNvPr id="91" name="Google Shape;91;p16"/>
          <p:cNvSpPr txBox="1">
            <a:spLocks noGrp="1"/>
          </p:cNvSpPr>
          <p:nvPr>
            <p:ph type="body" idx="1"/>
          </p:nvPr>
        </p:nvSpPr>
        <p:spPr>
          <a:xfrm>
            <a:off x="311700" y="2006950"/>
            <a:ext cx="8520600" cy="271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000000"/>
                </a:solidFill>
              </a:rPr>
              <a:t>Firstly, we have to extract the faces from the first criminal video, which can be stored in our database. For further videos, we can extract each and every </a:t>
            </a:r>
            <a:r>
              <a:rPr lang="en" dirty="0" smtClean="0">
                <a:solidFill>
                  <a:srgbClr val="000000"/>
                </a:solidFill>
              </a:rPr>
              <a:t>face and compare </a:t>
            </a:r>
            <a:r>
              <a:rPr lang="en" dirty="0">
                <a:solidFill>
                  <a:srgbClr val="000000"/>
                </a:solidFill>
              </a:rPr>
              <a:t>with our existing database, if it matches, we can tag him as criminal.</a:t>
            </a:r>
            <a:endParaRPr dirty="0">
              <a:solidFill>
                <a:srgbClr val="000000"/>
              </a:solidFill>
            </a:endParaRPr>
          </a:p>
          <a:p>
            <a:pPr marL="0" lvl="0" indent="0" algn="l" rtl="0">
              <a:lnSpc>
                <a:spcPct val="115000"/>
              </a:lnSpc>
              <a:spcBef>
                <a:spcPts val="1600"/>
              </a:spcBef>
              <a:spcAft>
                <a:spcPts val="1600"/>
              </a:spcAft>
              <a:buSzPts val="1800"/>
              <a:buNone/>
            </a:pPr>
            <a:r>
              <a:rPr lang="en" dirty="0">
                <a:solidFill>
                  <a:srgbClr val="000000"/>
                </a:solidFill>
              </a:rPr>
              <a:t>For comparison we can either train our model or we can directly compare it using SSIM (Structural Similarity Index) or other comparative parameters available.</a:t>
            </a:r>
            <a:endParaRPr dirty="0">
              <a:solidFill>
                <a:srgbClr val="000000"/>
              </a:solidFill>
            </a:endParaRPr>
          </a:p>
        </p:txBody>
      </p:sp>
      <p:pic>
        <p:nvPicPr>
          <p:cNvPr id="92" name="Google Shape;92;p16"/>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93" name="Google Shape;93;p16"/>
          <p:cNvPicPr preferRelativeResize="0"/>
          <p:nvPr/>
        </p:nvPicPr>
        <p:blipFill rotWithShape="1">
          <a:blip r:embed="rId4">
            <a:alphaModFix/>
          </a:blip>
          <a:srcRect/>
          <a:stretch/>
        </p:blipFill>
        <p:spPr>
          <a:xfrm>
            <a:off x="235497" y="133950"/>
            <a:ext cx="1066828" cy="80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3;p16"/>
          <p:cNvPicPr preferRelativeResize="0"/>
          <p:nvPr/>
        </p:nvPicPr>
        <p:blipFill rotWithShape="1">
          <a:blip r:embed="rId2">
            <a:alphaModFix/>
          </a:blip>
          <a:srcRect/>
          <a:stretch/>
        </p:blipFill>
        <p:spPr>
          <a:xfrm>
            <a:off x="235497" y="133950"/>
            <a:ext cx="1066828" cy="800125"/>
          </a:xfrm>
          <a:prstGeom prst="rect">
            <a:avLst/>
          </a:prstGeom>
          <a:noFill/>
          <a:ln>
            <a:noFill/>
          </a:ln>
        </p:spPr>
      </p:pic>
      <p:pic>
        <p:nvPicPr>
          <p:cNvPr id="3" name="Google Shape;92;p16"/>
          <p:cNvPicPr preferRelativeResize="0"/>
          <p:nvPr/>
        </p:nvPicPr>
        <p:blipFill rotWithShape="1">
          <a:blip r:embed="rId3">
            <a:alphaModFix/>
          </a:blip>
          <a:srcRect/>
          <a:stretch/>
        </p:blipFill>
        <p:spPr>
          <a:xfrm>
            <a:off x="8071750" y="133950"/>
            <a:ext cx="936176" cy="800124"/>
          </a:xfrm>
          <a:prstGeom prst="rect">
            <a:avLst/>
          </a:prstGeom>
          <a:noFill/>
          <a:ln>
            <a:noFill/>
          </a:ln>
        </p:spPr>
      </p:pic>
      <p:sp>
        <p:nvSpPr>
          <p:cNvPr id="4" name="Rectangle 3"/>
          <p:cNvSpPr/>
          <p:nvPr/>
        </p:nvSpPr>
        <p:spPr>
          <a:xfrm>
            <a:off x="0" y="1355263"/>
            <a:ext cx="8835775" cy="3570208"/>
          </a:xfrm>
          <a:prstGeom prst="rect">
            <a:avLst/>
          </a:prstGeom>
        </p:spPr>
        <p:txBody>
          <a:bodyPr wrap="square">
            <a:spAutoFit/>
          </a:bodyPr>
          <a:lstStyle/>
          <a:p>
            <a:pPr marL="120650" lvl="0">
              <a:lnSpc>
                <a:spcPct val="150000"/>
              </a:lnSpc>
              <a:buClr>
                <a:srgbClr val="24292E"/>
              </a:buClr>
              <a:buSzPts val="1700"/>
            </a:pPr>
            <a:r>
              <a:rPr lang="en-US" sz="2000" dirty="0" smtClean="0">
                <a:solidFill>
                  <a:srgbClr val="24292E"/>
                </a:solidFill>
                <a:highlight>
                  <a:srgbClr val="FFFFFF"/>
                </a:highlight>
              </a:rPr>
              <a:t>Step-Wise Explanation for the solution:</a:t>
            </a:r>
          </a:p>
          <a:p>
            <a:pPr marL="457200" lvl="0" indent="-336550">
              <a:lnSpc>
                <a:spcPct val="150000"/>
              </a:lnSpc>
              <a:buClr>
                <a:srgbClr val="24292E"/>
              </a:buClr>
              <a:buSzPts val="1700"/>
              <a:buFont typeface="Arial"/>
              <a:buAutoNum type="arabicPeriod"/>
            </a:pPr>
            <a:r>
              <a:rPr lang="en-US" sz="1800" dirty="0" smtClean="0">
                <a:solidFill>
                  <a:srgbClr val="24292E"/>
                </a:solidFill>
                <a:highlight>
                  <a:srgbClr val="FFFFFF"/>
                </a:highlight>
              </a:rPr>
              <a:t>Capturing </a:t>
            </a:r>
            <a:r>
              <a:rPr lang="en-US" sz="1800" dirty="0">
                <a:solidFill>
                  <a:srgbClr val="24292E"/>
                </a:solidFill>
                <a:highlight>
                  <a:srgbClr val="FFFFFF"/>
                </a:highlight>
              </a:rPr>
              <a:t>faces from the training video </a:t>
            </a:r>
            <a:r>
              <a:rPr lang="en-US" sz="1800" dirty="0" smtClean="0">
                <a:solidFill>
                  <a:srgbClr val="24292E"/>
                </a:solidFill>
                <a:highlight>
                  <a:srgbClr val="FFFFFF"/>
                </a:highlight>
              </a:rPr>
              <a:t>using haarcascode_frontalface_default.xml</a:t>
            </a:r>
            <a:endParaRPr lang="en-US" sz="1800" dirty="0">
              <a:solidFill>
                <a:srgbClr val="24292E"/>
              </a:solidFill>
              <a:highlight>
                <a:srgbClr val="FFFFFF"/>
              </a:highlight>
            </a:endParaRPr>
          </a:p>
          <a:p>
            <a:pPr marL="457200" lvl="0" indent="-336550">
              <a:lnSpc>
                <a:spcPct val="150000"/>
              </a:lnSpc>
              <a:buClr>
                <a:srgbClr val="24292E"/>
              </a:buClr>
              <a:buSzPts val="1700"/>
              <a:buFont typeface="Arial"/>
              <a:buAutoNum type="arabicPeriod"/>
            </a:pPr>
            <a:r>
              <a:rPr lang="en-US" sz="1800" dirty="0">
                <a:solidFill>
                  <a:srgbClr val="24292E"/>
                </a:solidFill>
                <a:highlight>
                  <a:srgbClr val="FFFFFF"/>
                </a:highlight>
              </a:rPr>
              <a:t>Extracting images to a specific folder as a dataset for further analysis.</a:t>
            </a:r>
          </a:p>
          <a:p>
            <a:pPr marL="457200" lvl="0" indent="-336550">
              <a:lnSpc>
                <a:spcPct val="150000"/>
              </a:lnSpc>
              <a:buClr>
                <a:srgbClr val="24292E"/>
              </a:buClr>
              <a:buSzPts val="1700"/>
              <a:buFont typeface="Arial"/>
              <a:buAutoNum type="arabicPeriod"/>
            </a:pPr>
            <a:r>
              <a:rPr lang="en-US" sz="1800" dirty="0" smtClean="0">
                <a:solidFill>
                  <a:srgbClr val="24292E"/>
                </a:solidFill>
                <a:highlight>
                  <a:srgbClr val="FFFFFF"/>
                </a:highlight>
              </a:rPr>
              <a:t>Analyzing </a:t>
            </a:r>
            <a:r>
              <a:rPr lang="en-US" sz="1800" dirty="0">
                <a:solidFill>
                  <a:srgbClr val="24292E"/>
                </a:solidFill>
                <a:highlight>
                  <a:srgbClr val="FFFFFF"/>
                </a:highlight>
              </a:rPr>
              <a:t>other videos </a:t>
            </a:r>
            <a:r>
              <a:rPr lang="en-US" sz="1800" dirty="0" smtClean="0">
                <a:solidFill>
                  <a:srgbClr val="24292E"/>
                </a:solidFill>
                <a:highlight>
                  <a:srgbClr val="FFFFFF"/>
                </a:highlight>
              </a:rPr>
              <a:t>and </a:t>
            </a:r>
            <a:r>
              <a:rPr lang="en-US" sz="1800" dirty="0">
                <a:solidFill>
                  <a:srgbClr val="24292E"/>
                </a:solidFill>
                <a:highlight>
                  <a:srgbClr val="FFFFFF"/>
                </a:highlight>
              </a:rPr>
              <a:t>extracting faces from it.</a:t>
            </a:r>
          </a:p>
          <a:p>
            <a:pPr marL="457200" lvl="0" indent="-336550">
              <a:lnSpc>
                <a:spcPct val="150000"/>
              </a:lnSpc>
              <a:buClr>
                <a:srgbClr val="24292E"/>
              </a:buClr>
              <a:buSzPts val="1700"/>
              <a:buFont typeface="Arial"/>
              <a:buAutoNum type="arabicPeriod"/>
            </a:pPr>
            <a:r>
              <a:rPr lang="en-US" sz="1800" dirty="0">
                <a:solidFill>
                  <a:srgbClr val="24292E"/>
                </a:solidFill>
                <a:highlight>
                  <a:srgbClr val="FFFFFF"/>
                </a:highlight>
              </a:rPr>
              <a:t>Using SSIM technique to compare </a:t>
            </a:r>
            <a:r>
              <a:rPr lang="en-US" sz="1800" dirty="0" smtClean="0">
                <a:solidFill>
                  <a:srgbClr val="24292E"/>
                </a:solidFill>
                <a:highlight>
                  <a:srgbClr val="FFFFFF"/>
                </a:highlight>
              </a:rPr>
              <a:t>images </a:t>
            </a:r>
            <a:r>
              <a:rPr lang="en-US" sz="1800" dirty="0">
                <a:solidFill>
                  <a:srgbClr val="24292E"/>
                </a:solidFill>
                <a:highlight>
                  <a:srgbClr val="FFFFFF"/>
                </a:highlight>
              </a:rPr>
              <a:t>from new </a:t>
            </a:r>
            <a:r>
              <a:rPr lang="en-US" sz="1800" dirty="0" smtClean="0">
                <a:solidFill>
                  <a:srgbClr val="24292E"/>
                </a:solidFill>
                <a:highlight>
                  <a:srgbClr val="FFFFFF"/>
                </a:highlight>
              </a:rPr>
              <a:t>video with dataset images </a:t>
            </a:r>
            <a:r>
              <a:rPr lang="en-US" sz="1800" dirty="0">
                <a:solidFill>
                  <a:srgbClr val="24292E"/>
                </a:solidFill>
                <a:highlight>
                  <a:srgbClr val="FFFFFF"/>
                </a:highlight>
              </a:rPr>
              <a:t>and </a:t>
            </a:r>
            <a:r>
              <a:rPr lang="en-US" sz="1800" dirty="0" smtClean="0">
                <a:solidFill>
                  <a:srgbClr val="24292E"/>
                </a:solidFill>
                <a:highlight>
                  <a:srgbClr val="FFFFFF"/>
                </a:highlight>
              </a:rPr>
              <a:t>label </a:t>
            </a:r>
            <a:r>
              <a:rPr lang="en-US" sz="1800" dirty="0">
                <a:solidFill>
                  <a:srgbClr val="24292E"/>
                </a:solidFill>
                <a:highlight>
                  <a:srgbClr val="FFFFFF"/>
                </a:highlight>
              </a:rPr>
              <a:t>them as </a:t>
            </a:r>
            <a:r>
              <a:rPr lang="en-US" sz="1800" dirty="0" smtClean="0">
                <a:solidFill>
                  <a:srgbClr val="24292E"/>
                </a:solidFill>
                <a:highlight>
                  <a:srgbClr val="FFFFFF"/>
                </a:highlight>
              </a:rPr>
              <a:t>criminals/non-criminals.</a:t>
            </a:r>
            <a:endParaRPr lang="en-US" sz="1800" dirty="0">
              <a:solidFill>
                <a:srgbClr val="24292E"/>
              </a:solidFill>
              <a:highlight>
                <a:srgbClr val="FFFFFF"/>
              </a:highlight>
            </a:endParaRPr>
          </a:p>
          <a:p>
            <a:pPr lvl="0">
              <a:lnSpc>
                <a:spcPct val="150000"/>
              </a:lnSpc>
              <a:spcBef>
                <a:spcPts val="1200"/>
              </a:spcBef>
              <a:spcAft>
                <a:spcPts val="1600"/>
              </a:spcAft>
              <a:buSzPts val="1800"/>
            </a:pPr>
            <a:endParaRPr lang="en-US" sz="1800" dirty="0"/>
          </a:p>
        </p:txBody>
      </p:sp>
    </p:spTree>
    <p:extLst>
      <p:ext uri="{BB962C8B-B14F-4D97-AF65-F5344CB8AC3E}">
        <p14:creationId xmlns:p14="http://schemas.microsoft.com/office/powerpoint/2010/main" val="241097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126275" y="105400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dirty="0"/>
              <a:t>Innovation you bring in</a:t>
            </a:r>
            <a:endParaRPr dirty="0"/>
          </a:p>
        </p:txBody>
      </p:sp>
      <p:sp>
        <p:nvSpPr>
          <p:cNvPr id="99" name="Google Shape;99;p17"/>
          <p:cNvSpPr txBox="1">
            <a:spLocks noGrp="1"/>
          </p:cNvSpPr>
          <p:nvPr>
            <p:ph type="body" idx="1"/>
          </p:nvPr>
        </p:nvSpPr>
        <p:spPr>
          <a:xfrm>
            <a:off x="235500" y="1880169"/>
            <a:ext cx="8520600" cy="3020603"/>
          </a:xfrm>
          <a:prstGeom prst="rect">
            <a:avLst/>
          </a:prstGeom>
          <a:noFill/>
          <a:ln>
            <a:noFill/>
          </a:ln>
        </p:spPr>
        <p:txBody>
          <a:bodyPr spcFirstLastPara="1" wrap="square" lIns="91425" tIns="91425" rIns="91425" bIns="91425" anchor="t" anchorCtr="0">
            <a:noAutofit/>
          </a:bodyPr>
          <a:lstStyle/>
          <a:p>
            <a:pPr marL="120650" lvl="0" indent="0" algn="l" rtl="0">
              <a:spcBef>
                <a:spcPts val="0"/>
              </a:spcBef>
              <a:spcAft>
                <a:spcPts val="0"/>
              </a:spcAft>
              <a:buClr>
                <a:srgbClr val="24292E"/>
              </a:buClr>
              <a:buSzPts val="1700"/>
              <a:buNone/>
            </a:pPr>
            <a:r>
              <a:rPr lang="en-US" sz="1600" dirty="0" smtClean="0">
                <a:solidFill>
                  <a:schemeClr val="bg2">
                    <a:lumMod val="50000"/>
                  </a:schemeClr>
                </a:solidFill>
                <a:highlight>
                  <a:srgbClr val="FFFFFF"/>
                </a:highlight>
                <a:latin typeface="+mn-lt"/>
              </a:rPr>
              <a:t>We are employing the use of </a:t>
            </a:r>
            <a:r>
              <a:rPr lang="en-US" sz="1600" u="sng" dirty="0" smtClean="0">
                <a:solidFill>
                  <a:schemeClr val="bg2">
                    <a:lumMod val="50000"/>
                  </a:schemeClr>
                </a:solidFill>
                <a:highlight>
                  <a:srgbClr val="FFFFFF"/>
                </a:highlight>
                <a:latin typeface="+mn-lt"/>
              </a:rPr>
              <a:t>SSIM (Structural Similarity Index) technique</a:t>
            </a:r>
            <a:r>
              <a:rPr lang="en-US" sz="1600" dirty="0" smtClean="0">
                <a:solidFill>
                  <a:schemeClr val="bg2">
                    <a:lumMod val="50000"/>
                  </a:schemeClr>
                </a:solidFill>
                <a:highlight>
                  <a:srgbClr val="FFFFFF"/>
                </a:highlight>
                <a:latin typeface="+mn-lt"/>
              </a:rPr>
              <a:t> to compare the images for criminal identification, the advantage being that we don’t have to train any model on the dataset images. Instead, we are directly comparing them on the basis of their coordinates and dimensions stored from the dataset and making conclusions. Thus, it saves the time on model training.</a:t>
            </a:r>
          </a:p>
          <a:p>
            <a:pPr marL="120650" lvl="0" indent="0">
              <a:buClr>
                <a:srgbClr val="24292E"/>
              </a:buClr>
              <a:buSzPts val="1700"/>
              <a:buNone/>
            </a:pPr>
            <a:r>
              <a:rPr lang="en-US" sz="1600" dirty="0" smtClean="0">
                <a:solidFill>
                  <a:schemeClr val="bg2">
                    <a:lumMod val="50000"/>
                  </a:schemeClr>
                </a:solidFill>
                <a:highlight>
                  <a:srgbClr val="FFFFFF"/>
                </a:highlight>
                <a:latin typeface="+mn-lt"/>
                <a:ea typeface="Arial"/>
                <a:cs typeface="Arial"/>
                <a:sym typeface="Arial"/>
              </a:rPr>
              <a:t>Also, SSIM technique is much better as compared to other comparing techniques like </a:t>
            </a:r>
            <a:r>
              <a:rPr lang="en-US" sz="1600" u="sng" dirty="0" smtClean="0">
                <a:solidFill>
                  <a:schemeClr val="bg2">
                    <a:lumMod val="50000"/>
                  </a:schemeClr>
                </a:solidFill>
                <a:highlight>
                  <a:srgbClr val="FFFFFF"/>
                </a:highlight>
                <a:latin typeface="+mn-lt"/>
                <a:ea typeface="Arial"/>
                <a:cs typeface="Arial"/>
                <a:sym typeface="Arial"/>
              </a:rPr>
              <a:t>MSE (Mean Square Error) technique and PSNR (Peak Signal-To-Noise Ratio) technique</a:t>
            </a:r>
            <a:r>
              <a:rPr lang="en-US" sz="1600" dirty="0" smtClean="0">
                <a:solidFill>
                  <a:schemeClr val="bg2">
                    <a:lumMod val="50000"/>
                  </a:schemeClr>
                </a:solidFill>
                <a:highlight>
                  <a:srgbClr val="FFFFFF"/>
                </a:highlight>
                <a:latin typeface="+mn-lt"/>
                <a:ea typeface="Arial"/>
                <a:cs typeface="Arial"/>
                <a:sym typeface="Arial"/>
              </a:rPr>
              <a:t>. </a:t>
            </a:r>
            <a:r>
              <a:rPr lang="en-US" sz="1600" dirty="0">
                <a:solidFill>
                  <a:schemeClr val="bg2">
                    <a:lumMod val="50000"/>
                  </a:schemeClr>
                </a:solidFill>
                <a:latin typeface="+mn-lt"/>
              </a:rPr>
              <a:t>SSIM has been repeatedly shown to significantly outperform MSE and its </a:t>
            </a:r>
            <a:r>
              <a:rPr lang="en-US" sz="1600" dirty="0" err="1">
                <a:solidFill>
                  <a:schemeClr val="bg2">
                    <a:lumMod val="50000"/>
                  </a:schemeClr>
                </a:solidFill>
                <a:latin typeface="+mn-lt"/>
              </a:rPr>
              <a:t>derivates</a:t>
            </a:r>
            <a:r>
              <a:rPr lang="en-US" sz="1600" dirty="0">
                <a:solidFill>
                  <a:schemeClr val="bg2">
                    <a:lumMod val="50000"/>
                  </a:schemeClr>
                </a:solidFill>
                <a:latin typeface="+mn-lt"/>
              </a:rPr>
              <a:t> in accuracy, including research by its own authors and </a:t>
            </a:r>
            <a:r>
              <a:rPr lang="en-US" sz="1600" dirty="0" smtClean="0">
                <a:solidFill>
                  <a:schemeClr val="bg2">
                    <a:lumMod val="50000"/>
                  </a:schemeClr>
                </a:solidFill>
                <a:latin typeface="+mn-lt"/>
              </a:rPr>
              <a:t>others, in applications like Image Compression, Image Restoration and Pattern Recognition.</a:t>
            </a:r>
            <a:endParaRPr sz="1600" dirty="0">
              <a:solidFill>
                <a:schemeClr val="bg2">
                  <a:lumMod val="50000"/>
                </a:schemeClr>
              </a:solidFill>
              <a:highlight>
                <a:srgbClr val="FFFFFF"/>
              </a:highlight>
              <a:latin typeface="+mn-lt"/>
              <a:ea typeface="Arial"/>
              <a:cs typeface="Arial"/>
              <a:sym typeface="Arial"/>
            </a:endParaRPr>
          </a:p>
        </p:txBody>
      </p:sp>
      <p:pic>
        <p:nvPicPr>
          <p:cNvPr id="100" name="Google Shape;100;p17"/>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235500" y="94162"/>
            <a:ext cx="1172950" cy="879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1593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endParaRPr/>
          </a:p>
          <a:p>
            <a:pPr marL="0" lvl="0" indent="0" algn="l" rtl="0">
              <a:lnSpc>
                <a:spcPct val="100000"/>
              </a:lnSpc>
              <a:spcBef>
                <a:spcPts val="0"/>
              </a:spcBef>
              <a:spcAft>
                <a:spcPts val="0"/>
              </a:spcAft>
              <a:buSzPts val="3600"/>
              <a:buNone/>
            </a:pPr>
            <a:r>
              <a:rPr lang="en"/>
              <a:t>Future Aspects</a:t>
            </a:r>
            <a:endParaRPr/>
          </a:p>
        </p:txBody>
      </p:sp>
      <p:sp>
        <p:nvSpPr>
          <p:cNvPr id="107" name="Google Shape;107;p18"/>
          <p:cNvSpPr txBox="1">
            <a:spLocks noGrp="1"/>
          </p:cNvSpPr>
          <p:nvPr>
            <p:ph type="body" idx="1"/>
          </p:nvPr>
        </p:nvSpPr>
        <p:spPr>
          <a:xfrm>
            <a:off x="235500" y="2372775"/>
            <a:ext cx="8520600" cy="2424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AutoNum type="arabicParenR"/>
            </a:pPr>
            <a:r>
              <a:rPr lang="en" dirty="0">
                <a:solidFill>
                  <a:srgbClr val="000000"/>
                </a:solidFill>
              </a:rPr>
              <a:t>We are looking forward:</a:t>
            </a:r>
            <a:br>
              <a:rPr lang="en" dirty="0">
                <a:solidFill>
                  <a:srgbClr val="000000"/>
                </a:solidFill>
              </a:rPr>
            </a:br>
            <a:r>
              <a:rPr lang="en" dirty="0">
                <a:solidFill>
                  <a:srgbClr val="000000"/>
                </a:solidFill>
              </a:rPr>
              <a:t>1.1)  To increase our model’s accuracy</a:t>
            </a:r>
            <a:br>
              <a:rPr lang="en" dirty="0">
                <a:solidFill>
                  <a:srgbClr val="000000"/>
                </a:solidFill>
              </a:rPr>
            </a:br>
            <a:r>
              <a:rPr lang="en" dirty="0">
                <a:solidFill>
                  <a:srgbClr val="000000"/>
                </a:solidFill>
              </a:rPr>
              <a:t>1.2) To increase our algorithm speed</a:t>
            </a:r>
            <a:endParaRPr dirty="0">
              <a:solidFill>
                <a:srgbClr val="000000"/>
              </a:solidFill>
            </a:endParaRPr>
          </a:p>
          <a:p>
            <a:pPr marL="457200" lvl="0" indent="-342900" algn="l" rtl="0">
              <a:lnSpc>
                <a:spcPct val="115000"/>
              </a:lnSpc>
              <a:spcBef>
                <a:spcPts val="0"/>
              </a:spcBef>
              <a:spcAft>
                <a:spcPts val="0"/>
              </a:spcAft>
              <a:buClr>
                <a:srgbClr val="000000"/>
              </a:buClr>
              <a:buSzPts val="1800"/>
              <a:buAutoNum type="arabicParenR"/>
            </a:pPr>
            <a:r>
              <a:rPr lang="en" dirty="0">
                <a:solidFill>
                  <a:srgbClr val="000000"/>
                </a:solidFill>
              </a:rPr>
              <a:t>Lower our database size, in order to make the comparison faster.</a:t>
            </a:r>
            <a:endParaRPr dirty="0">
              <a:solidFill>
                <a:srgbClr val="000000"/>
              </a:solidFill>
            </a:endParaRPr>
          </a:p>
          <a:p>
            <a:pPr marL="457200" lvl="0" indent="-342900" algn="l" rtl="0">
              <a:lnSpc>
                <a:spcPct val="115000"/>
              </a:lnSpc>
              <a:spcBef>
                <a:spcPts val="0"/>
              </a:spcBef>
              <a:spcAft>
                <a:spcPts val="0"/>
              </a:spcAft>
              <a:buClr>
                <a:srgbClr val="000000"/>
              </a:buClr>
              <a:buSzPts val="1800"/>
              <a:buAutoNum type="arabicParenR"/>
            </a:pPr>
            <a:r>
              <a:rPr lang="en" dirty="0">
                <a:solidFill>
                  <a:srgbClr val="000000"/>
                </a:solidFill>
              </a:rPr>
              <a:t>Integrating it with MySQL for a promising database</a:t>
            </a:r>
            <a:r>
              <a:rPr lang="en" dirty="0" smtClean="0">
                <a:solidFill>
                  <a:srgbClr val="000000"/>
                </a:solidFill>
              </a:rPr>
              <a:t>.</a:t>
            </a:r>
          </a:p>
          <a:p>
            <a:pPr marL="457200" lvl="0" indent="-342900" algn="l" rtl="0">
              <a:lnSpc>
                <a:spcPct val="115000"/>
              </a:lnSpc>
              <a:spcBef>
                <a:spcPts val="0"/>
              </a:spcBef>
              <a:spcAft>
                <a:spcPts val="0"/>
              </a:spcAft>
              <a:buClr>
                <a:srgbClr val="000000"/>
              </a:buClr>
              <a:buSzPts val="1800"/>
              <a:buAutoNum type="arabicParenR"/>
            </a:pPr>
            <a:r>
              <a:rPr lang="en" dirty="0" smtClean="0">
                <a:solidFill>
                  <a:srgbClr val="000000"/>
                </a:solidFill>
              </a:rPr>
              <a:t>Using other pre-trained models for comparison and classification of images.</a:t>
            </a:r>
            <a:endParaRPr dirty="0">
              <a:solidFill>
                <a:srgbClr val="000000"/>
              </a:solidFill>
            </a:endParaRPr>
          </a:p>
        </p:txBody>
      </p:sp>
      <p:pic>
        <p:nvPicPr>
          <p:cNvPr id="108" name="Google Shape;108;p18"/>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09" name="Google Shape;109;p18"/>
          <p:cNvPicPr preferRelativeResize="0"/>
          <p:nvPr/>
        </p:nvPicPr>
        <p:blipFill rotWithShape="1">
          <a:blip r:embed="rId4">
            <a:alphaModFix/>
          </a:blip>
          <a:srcRect/>
          <a:stretch/>
        </p:blipFill>
        <p:spPr>
          <a:xfrm>
            <a:off x="159300" y="35025"/>
            <a:ext cx="1330626" cy="99797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397</Words>
  <Application>Microsoft Office PowerPoint</Application>
  <PresentationFormat>On-screen Show (16:9)</PresentationFormat>
  <Paragraphs>30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PT Sans Narrow</vt:lpstr>
      <vt:lpstr>Arial</vt:lpstr>
      <vt:lpstr>Open Sans</vt:lpstr>
      <vt:lpstr>Calibri</vt:lpstr>
      <vt:lpstr>Tropic</vt:lpstr>
      <vt:lpstr>Crystallum Orbis</vt:lpstr>
      <vt:lpstr>One line pitch deck</vt:lpstr>
      <vt:lpstr>Problem/s you are solving</vt:lpstr>
      <vt:lpstr>Solution</vt:lpstr>
      <vt:lpstr>PowerPoint Presentation</vt:lpstr>
      <vt:lpstr>Innovation you bring in</vt:lpstr>
      <vt:lpstr> Future Aspects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Crystallum Orbis</dc:title>
  <dc:creator>AMAN GOYAL</dc:creator>
  <cp:lastModifiedBy>AMAN GOYAL</cp:lastModifiedBy>
  <cp:revision>6</cp:revision>
  <dcterms:modified xsi:type="dcterms:W3CDTF">2020-07-05T09:41:50Z</dcterms:modified>
</cp:coreProperties>
</file>