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58" r:id="rId4"/>
    <p:sldId id="263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344D-48B7-4746-925A-43269E85F8E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AE86-C344-4A13-B78E-02593F260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4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3223-463E-4D9A-9B9E-8DF9445A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C4EE3-DA46-4173-8726-09CC9F243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2F28-EF5F-45E6-97D6-DE95BAD5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1A7E-8AA9-47FA-BA1D-746D4853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1377-7981-4D9E-89BF-4415D356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9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FDA-B7B4-4A6A-92CA-532C3E96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F6ED5-3BA0-4258-A6FE-5E41A60F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7A7C-85B4-453D-9EBE-73013DD6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3423-E533-4244-97FC-688AAD6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7DFF-4AB9-4E3B-87A7-33806F7E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6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07262-2A05-4652-AB5D-3F654D84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B7E26-D6E2-46A3-A9AC-1AE10463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308E-40AF-4517-9489-7F192221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B81-3C47-4739-B293-31442D63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AA36-34CB-4C21-8944-CC8DD5A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B8B-3837-4294-B450-DE507294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D38D-FDC2-4FF6-90FF-DF3A58D5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39BB-5D84-4CFF-A5BD-7472C906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AAEB-A579-45FC-83C0-6E4473E1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BD3A-A4F4-47A5-A088-CCC2E9C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3B0-8E0D-49C9-A2C4-38900AB6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40E4-134C-42C9-846D-E323022B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B6A3-6C10-443C-98F8-BE15A2EE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7C6E-76D5-4102-A1EC-76154BA5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D32-C118-4496-9F28-8AA08F7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D19-68C6-42E9-A409-46F922E7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029D-7CA2-48D1-AB96-4D49B45DF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A58C9-8425-495D-AC62-D5827A2A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17CE-CCCA-4516-B794-0DABF8DD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CBE9-F43D-4521-83CE-9D5AA99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7E2D2-5169-4411-9D61-C176FE29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5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DE7F-EB8B-4450-88F9-5DE13E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7399-B341-4D60-B50D-CDE25AC8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FC492-3D89-4D7B-96E2-0E90C561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64D34-99F7-4E0F-8794-A9DCA1614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F5478-EDD4-47FD-98CE-DD3CB213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FEEB8-1C05-43C4-9FAF-34353152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E8666-9DB1-4F00-8FF4-6F491BC6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C66B-C891-40C3-9817-582C9CE2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2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EF3F-9017-4311-AE75-92151947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FF070-6D09-45F2-ADE6-30784EDD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DA13-0F86-4197-956C-9835AB5F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B97F-4DE2-4D55-9DCE-B0AA5848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02A8B-7C80-459B-B096-843C5DBF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7835-FCF6-4508-A03E-9A23DF7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68CCD-BA3A-4B96-99E5-E6F9E3BF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3825-9300-43FE-8D8D-BAF5A78B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E9C6-535E-41A4-AF63-19E9A725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652F-6A13-4F00-A02F-812D47B2C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E8EC-79DF-4C66-B5F4-D1430611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2E436-B863-4C92-B59A-07001DCB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93AF5-1E41-4877-AA3A-E7223CEC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3A80-BF81-4C39-8B4C-BABF2B15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87A17-1168-49A6-84EF-3F4CB26F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20E86-CE1D-4FFF-BDFA-629E1A07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2BB2-4263-4516-84BA-980FA8D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9E0E-EC25-47B8-9FF3-FE1A139F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C3A2-E608-4440-937B-F5A004D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7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9EAC4-FCF6-4B95-AD81-ACB6647C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F780-60BD-41EC-9898-80ADA34B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434B-B2B7-4E95-8CA5-D2B0384D9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0D1F-79DD-4621-A617-27DF4AFEE4F3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DB59-B450-450B-916F-9B3EE50C8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6608-4173-4F53-B992-C7FD14AF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59B8-9231-47F1-8217-35214E7EA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0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C76B-1743-47CD-883E-6541C9A2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01841"/>
            <a:ext cx="10608076" cy="13888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DDE1D-4AA4-4FE3-BFD5-E88C1651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15" y="532660"/>
            <a:ext cx="8983286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74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E7D4D-CECF-4577-9C38-FF705D26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139" y="3228430"/>
            <a:ext cx="10066337" cy="1308100"/>
          </a:xfrm>
        </p:spPr>
        <p:txBody>
          <a:bodyPr>
            <a:normAutofit fontScale="90000"/>
          </a:bodyPr>
          <a:lstStyle/>
          <a:p>
            <a:pPr marL="514350" indent="-514350">
              <a:buAutoNum type="alphaLcParenBoth"/>
            </a:pPr>
            <a:r>
              <a:rPr lang="en-IN" dirty="0" err="1"/>
              <a:t>tetraamminedichloridoplatinum</a:t>
            </a:r>
            <a:r>
              <a:rPr lang="en-IN" dirty="0"/>
              <a:t>(IV)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Both"/>
            </a:pPr>
            <a:r>
              <a:rPr lang="en-IN" dirty="0" err="1"/>
              <a:t>tricarbonylpyridinenickel</a:t>
            </a:r>
            <a:r>
              <a:rPr lang="en-IN" dirty="0"/>
              <a:t>(0)</a:t>
            </a:r>
          </a:p>
          <a:p>
            <a:pPr marL="514350" indent="-514350">
              <a:buAutoNum type="alphaLcParenBoth"/>
            </a:pPr>
            <a:endParaRPr lang="en-IN" dirty="0"/>
          </a:p>
          <a:p>
            <a:pPr marL="514350" indent="-514350">
              <a:buAutoNum type="alphaLcParenBoth"/>
            </a:pPr>
            <a:r>
              <a:rPr lang="en-IN" dirty="0" err="1"/>
              <a:t>ethylenediaminetetraacetatochromate</a:t>
            </a:r>
            <a:r>
              <a:rPr lang="en-IN" dirty="0"/>
              <a:t>(III)</a:t>
            </a:r>
          </a:p>
          <a:p>
            <a:pPr marL="514350" indent="-514350">
              <a:buAutoNum type="alphaLcParenBoth"/>
            </a:pPr>
            <a:endParaRPr lang="en-IN" dirty="0"/>
          </a:p>
          <a:p>
            <a:pPr marL="514350" indent="-514350">
              <a:buAutoNum type="alphaLcParenBoth"/>
            </a:pPr>
            <a:r>
              <a:rPr lang="en-IN" dirty="0" err="1"/>
              <a:t>dichloridobis</a:t>
            </a:r>
            <a:r>
              <a:rPr lang="en-IN" dirty="0"/>
              <a:t>(1,2-diaminoethane)cobalt(III)</a:t>
            </a:r>
          </a:p>
          <a:p>
            <a:pPr marL="514350" indent="-514350">
              <a:buAutoNum type="alphaLcParenBoth"/>
            </a:pPr>
            <a:endParaRPr lang="en-IN" dirty="0"/>
          </a:p>
          <a:p>
            <a:pPr marL="514350" indent="-514350">
              <a:buAutoNum type="alphaLcParenBoth"/>
            </a:pPr>
            <a:r>
              <a:rPr lang="en-IN" dirty="0"/>
              <a:t> </a:t>
            </a:r>
            <a:r>
              <a:rPr lang="en-IN" dirty="0" err="1"/>
              <a:t>dicarbonyldiiodidorhodate</a:t>
            </a:r>
            <a:r>
              <a:rPr lang="en-IN" dirty="0"/>
              <a:t>(I)</a:t>
            </a:r>
          </a:p>
          <a:p>
            <a:pPr marL="514350" indent="-514350">
              <a:buAutoNum type="alphaLcParenBoth"/>
            </a:pPr>
            <a:endParaRPr lang="en-IN" dirty="0"/>
          </a:p>
          <a:p>
            <a:pPr marL="514350" indent="-514350">
              <a:buAutoNum type="alphaLcParenBoth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C89-EF70-4894-81FD-FDC5F7CB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335DC-FEC7-422E-AD4E-BCF8F097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78" y="450634"/>
            <a:ext cx="9072977" cy="124005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3EBBA4-2D82-4186-96C8-27D3624F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429300-2E8B-4DB5-A9E3-4B4EBA87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76" y="2744422"/>
            <a:ext cx="10515600" cy="1325563"/>
          </a:xfrm>
        </p:spPr>
        <p:txBody>
          <a:bodyPr>
            <a:normAutofit fontScale="90000"/>
          </a:bodyPr>
          <a:lstStyle/>
          <a:p>
            <a:pPr marL="514350" indent="-514350">
              <a:buAutoNum type="alphaLcParenBoth"/>
            </a:pPr>
            <a:r>
              <a:rPr lang="en-IN" dirty="0"/>
              <a:t>[Pt(NCS)(PEt</a:t>
            </a:r>
            <a:r>
              <a:rPr lang="en-IN" cap="small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3</a:t>
            </a:r>
            <a:r>
              <a:rPr lang="en-IN" dirty="0"/>
              <a:t>]</a:t>
            </a:r>
            <a:r>
              <a:rPr lang="en-IN" baseline="30000" dirty="0"/>
              <a:t>+</a:t>
            </a:r>
            <a:r>
              <a:rPr lang="en-IN" baseline="-25000" dirty="0"/>
              <a:t> </a:t>
            </a:r>
            <a:r>
              <a:rPr lang="en-IN" dirty="0"/>
              <a:t>[Pt(SCN)(PEt</a:t>
            </a:r>
            <a:r>
              <a:rPr lang="en-IN" cap="small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3</a:t>
            </a:r>
            <a:r>
              <a:rPr lang="en-IN" dirty="0"/>
              <a:t>]</a:t>
            </a:r>
            <a:r>
              <a:rPr lang="en-IN" baseline="30000" dirty="0"/>
              <a:t>+       </a:t>
            </a:r>
            <a:r>
              <a:rPr lang="en-IN" dirty="0"/>
              <a:t>linkage isomers</a:t>
            </a:r>
          </a:p>
          <a:p>
            <a:endParaRPr lang="en-IN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lphaLcParenBoth"/>
            </a:pPr>
            <a:endParaRPr lang="en-IN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/>
              <a:t>(b) [Co(NH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5</a:t>
            </a:r>
            <a:r>
              <a:rPr lang="en-IN" dirty="0"/>
              <a:t>SO</a:t>
            </a:r>
            <a:r>
              <a:rPr lang="en-IN" baseline="-25000" dirty="0"/>
              <a:t>4</a:t>
            </a:r>
            <a:r>
              <a:rPr lang="en-IN" dirty="0"/>
              <a:t>]Br  [Co(NH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5</a:t>
            </a:r>
            <a:r>
              <a:rPr lang="en-IN" dirty="0"/>
              <a:t>Br]SO</a:t>
            </a:r>
            <a:r>
              <a:rPr lang="en-IN" baseline="-25000" dirty="0"/>
              <a:t>4 </a:t>
            </a:r>
            <a:r>
              <a:rPr lang="en-IN" dirty="0"/>
              <a:t>  two ionisation isomers</a:t>
            </a:r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dirty="0"/>
              <a:t>(c) [Fe(H</a:t>
            </a:r>
            <a:r>
              <a:rPr lang="en-IN" baseline="-25000" dirty="0"/>
              <a:t>2</a:t>
            </a:r>
            <a:r>
              <a:rPr lang="en-IN" dirty="0"/>
              <a:t>O)</a:t>
            </a:r>
            <a:r>
              <a:rPr lang="en-IN" baseline="-25000" dirty="0"/>
              <a:t>6</a:t>
            </a:r>
            <a:r>
              <a:rPr lang="en-IN" dirty="0"/>
              <a:t>]Cl</a:t>
            </a:r>
            <a:r>
              <a:rPr lang="en-IN" baseline="-25000" dirty="0"/>
              <a:t>2</a:t>
            </a:r>
            <a:r>
              <a:rPr lang="en-IN" dirty="0"/>
              <a:t> [Fe(H</a:t>
            </a:r>
            <a:r>
              <a:rPr lang="en-IN" baseline="-25000" dirty="0"/>
              <a:t>2</a:t>
            </a:r>
            <a:r>
              <a:rPr lang="en-IN" dirty="0"/>
              <a:t>O)</a:t>
            </a:r>
            <a:r>
              <a:rPr lang="en-IN" baseline="-25000" dirty="0"/>
              <a:t>5</a:t>
            </a:r>
            <a:r>
              <a:rPr lang="en-IN" dirty="0"/>
              <a:t>Cl]Cl.H</a:t>
            </a:r>
            <a:r>
              <a:rPr lang="en-IN" baseline="-25000" dirty="0"/>
              <a:t>2</a:t>
            </a:r>
            <a:r>
              <a:rPr lang="en-IN" dirty="0"/>
              <a:t>O [Fe(H</a:t>
            </a:r>
            <a:r>
              <a:rPr lang="en-IN" baseline="-25000" dirty="0"/>
              <a:t>2</a:t>
            </a:r>
            <a:r>
              <a:rPr lang="en-IN" dirty="0"/>
              <a:t>O)</a:t>
            </a:r>
            <a:r>
              <a:rPr lang="en-IN" baseline="-25000" dirty="0"/>
              <a:t>4</a:t>
            </a:r>
            <a:r>
              <a:rPr lang="en-IN" dirty="0"/>
              <a:t>Cl</a:t>
            </a:r>
            <a:r>
              <a:rPr lang="en-IN" baseline="-25000" dirty="0"/>
              <a:t>2</a:t>
            </a:r>
            <a:r>
              <a:rPr lang="en-IN" dirty="0"/>
              <a:t>](H</a:t>
            </a:r>
            <a:r>
              <a:rPr lang="en-IN" baseline="-25000" dirty="0"/>
              <a:t>2</a:t>
            </a:r>
            <a:r>
              <a:rPr lang="en-IN" dirty="0"/>
              <a:t>O)</a:t>
            </a:r>
            <a:r>
              <a:rPr lang="en-IN" baseline="-25000" dirty="0"/>
              <a:t>2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baseline="-25000" dirty="0"/>
              <a:t>   </a:t>
            </a:r>
            <a:r>
              <a:rPr lang="en-IN" dirty="0"/>
              <a:t>3 hydrate isomers are possible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66755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F783-D7F2-47D8-836F-F1B0165C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E9683-2611-4626-AC8E-DF53770F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7" y="496652"/>
            <a:ext cx="9188388" cy="13255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DBC364-7374-4F32-8E7A-E672092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EE0C9D9-2614-4071-911E-6186789F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178" y="1666647"/>
            <a:ext cx="9756558" cy="3906175"/>
          </a:xfrm>
        </p:spPr>
      </p:pic>
    </p:spTree>
    <p:extLst>
      <p:ext uri="{BB962C8B-B14F-4D97-AF65-F5344CB8AC3E}">
        <p14:creationId xmlns:p14="http://schemas.microsoft.com/office/powerpoint/2010/main" val="403648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83E6-CB80-4520-9A8F-88E00283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Q.4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Co-ordination no.1 is rare for complexes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666C-2A69-497E-A86E-74C9AFD2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prepare such complex with one ligand in solution are generally futile. Even solvent molecules attach to metal resulting into higher coordination state complex.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organometallic complex with coordination no.1 are Tl(1) and In(1) are 2,6-trip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very bulky ligands prevent even prevent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dimerisation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metal-metal bond.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B428BD-389A-4CD8-867E-866830F53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477091"/>
              </p:ext>
            </p:extLst>
          </p:nvPr>
        </p:nvGraphicFramePr>
        <p:xfrm>
          <a:off x="3403509" y="-236785"/>
          <a:ext cx="4602163" cy="599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3" imgW="4601771" imgH="5992577" progId="ChemDraw.Document.6.0">
                  <p:embed/>
                </p:oleObj>
              </mc:Choice>
              <mc:Fallback>
                <p:oleObj name="CS ChemDraw Drawing" r:id="rId3" imgW="4601771" imgH="59925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3509" y="-236785"/>
                        <a:ext cx="4602163" cy="599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DEC0A1-25E3-4733-8690-27CD57E98786}"/>
              </a:ext>
            </a:extLst>
          </p:cNvPr>
          <p:cNvSpPr txBox="1"/>
          <p:nvPr/>
        </p:nvSpPr>
        <p:spPr>
          <a:xfrm>
            <a:off x="4927107" y="4982138"/>
            <a:ext cx="1953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2,6-trip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5E3A-2275-4E12-B976-861E404FED4E}"/>
              </a:ext>
            </a:extLst>
          </p:cNvPr>
          <p:cNvSpPr txBox="1"/>
          <p:nvPr/>
        </p:nvSpPr>
        <p:spPr>
          <a:xfrm>
            <a:off x="4565341" y="5479288"/>
            <a:ext cx="231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</a:rPr>
              <a:t>Trip = 2,4,6-i-Pr3C6H2.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9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CS ChemDraw Drawing</vt:lpstr>
      <vt:lpstr>Q.1</vt:lpstr>
      <vt:lpstr>tetraamminedichloridoplatinum(IV)  tricarbonylpyridinenickel(0)  ethylenediaminetetraacetatochromate(III)  dichloridobis(1,2-diaminoethane)cobalt(III)   dicarbonyldiiodidorhodate(I)  </vt:lpstr>
      <vt:lpstr>Q.2</vt:lpstr>
      <vt:lpstr>[Pt(NCS)(PEt3)3]+ [Pt(SCN)(PEt3)3]+       linkage isomers   (b) [Co(NH3)5SO4]Br  [Co(NH3)5Br]SO4   two ionisation isomers   (c) [Fe(H2O)6]Cl2 [Fe(H2O)5Cl]Cl.H2O [Fe(H2O)4Cl2](H2O)2      3 hydrate isomers are possible</vt:lpstr>
      <vt:lpstr>Q.3</vt:lpstr>
      <vt:lpstr>PowerPoint Presentation</vt:lpstr>
      <vt:lpstr>Q.4    why Co-ordination no.1 is rare for complexes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sharan tripathi</dc:creator>
  <cp:lastModifiedBy>Asmit Ganguly</cp:lastModifiedBy>
  <cp:revision>2</cp:revision>
  <dcterms:created xsi:type="dcterms:W3CDTF">2022-04-08T05:58:16Z</dcterms:created>
  <dcterms:modified xsi:type="dcterms:W3CDTF">2022-04-08T09:12:31Z</dcterms:modified>
</cp:coreProperties>
</file>