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1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D5292-C0DE-79FD-93EC-0A35D8501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64AD183-399D-9487-741E-E5A0D2356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C448D0F-BF13-D460-7951-CA0B15920988}"/>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5" name="Footer Placeholder 4">
            <a:extLst>
              <a:ext uri="{FF2B5EF4-FFF2-40B4-BE49-F238E27FC236}">
                <a16:creationId xmlns:a16="http://schemas.microsoft.com/office/drawing/2014/main" xmlns="" id="{C09471D7-25A0-A8AA-FAB2-4DA5761D6E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14C14AC-1BAA-4C4F-3712-44362CDEC1B3}"/>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231239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7B888-9E00-CD41-BDCF-269FDC0098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B51045D-653E-0CDB-3116-C446ABA560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51138E1-3A60-211C-7A1A-55F656977A86}"/>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5" name="Footer Placeholder 4">
            <a:extLst>
              <a:ext uri="{FF2B5EF4-FFF2-40B4-BE49-F238E27FC236}">
                <a16:creationId xmlns:a16="http://schemas.microsoft.com/office/drawing/2014/main" xmlns="" id="{33D3E5F4-DBEB-30FC-A90E-0BBEFA14B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631B069-E662-1DDF-1E6E-9419447C79DA}"/>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77085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3AAC8F-27E0-F56C-B034-5A497D9C4E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310D050-765A-EE18-1F35-3808E74AD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CCE3247-EE0E-40A4-4268-67AC1E7FA68A}"/>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5" name="Footer Placeholder 4">
            <a:extLst>
              <a:ext uri="{FF2B5EF4-FFF2-40B4-BE49-F238E27FC236}">
                <a16:creationId xmlns:a16="http://schemas.microsoft.com/office/drawing/2014/main" xmlns="" id="{B2881739-F466-3E49-A479-AEA149F13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FEC3632-4D8C-A63A-84DE-8D8662E5483A}"/>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13008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BCE4B-D45B-4CD2-E647-D2957408B7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0251E92-4D6C-7815-278A-DD004899E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513816-CACB-ADE0-D5C4-A06204EE05AF}"/>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5" name="Footer Placeholder 4">
            <a:extLst>
              <a:ext uri="{FF2B5EF4-FFF2-40B4-BE49-F238E27FC236}">
                <a16:creationId xmlns:a16="http://schemas.microsoft.com/office/drawing/2014/main" xmlns="" id="{B32A43E9-AC15-7439-F679-977816965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D9DE45-A8C8-7C5B-BAB6-0ACB5B77FBE4}"/>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79689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C5561-E651-1408-2A30-421B14135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2B43E64-B68D-EF74-CC49-FC1941F666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EB2434C-0208-6DEF-0B3A-57E669218058}"/>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5" name="Footer Placeholder 4">
            <a:extLst>
              <a:ext uri="{FF2B5EF4-FFF2-40B4-BE49-F238E27FC236}">
                <a16:creationId xmlns:a16="http://schemas.microsoft.com/office/drawing/2014/main" xmlns="" id="{93E935AD-AAD0-97E6-20A2-64234914D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4554F7E-AB74-235A-AF8E-9DFE4DC6314A}"/>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291943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8E438-08F1-CE87-7273-3C729F88D2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8C670E5-E96E-537C-B115-7BB9020742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1BCC948-C599-6521-4EA3-BFB0367F9A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787214A-B8F6-9014-BF63-ADE42A46F2A3}"/>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6" name="Footer Placeholder 5">
            <a:extLst>
              <a:ext uri="{FF2B5EF4-FFF2-40B4-BE49-F238E27FC236}">
                <a16:creationId xmlns:a16="http://schemas.microsoft.com/office/drawing/2014/main" xmlns="" id="{74E2CA6A-5A4F-6A22-7ABA-092FFE3075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0FDA545-6E2C-083F-BEA2-55D90CEA8835}"/>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264119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E2DD7-EF59-FBE9-17C8-D4BA406A1D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73D34C6-16D4-F663-3F9F-97A9E6C18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A8B6530-5E9C-5E82-60E9-E715D189BF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961FE71-83ED-AFBA-DA5F-A42D92049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702728-1FE6-778E-BFB2-D3770DFFE6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29CEBE4-559B-822E-A879-F042B8F02004}"/>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8" name="Footer Placeholder 7">
            <a:extLst>
              <a:ext uri="{FF2B5EF4-FFF2-40B4-BE49-F238E27FC236}">
                <a16:creationId xmlns:a16="http://schemas.microsoft.com/office/drawing/2014/main" xmlns="" id="{796DC0F5-9F0A-6894-CE10-2871D1E359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0B80FD6-3596-26A1-481D-2ABDA80EF5C1}"/>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121371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4CD957-0C8E-E698-77C6-D4CCA3BDFB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EFD27E4-1277-1093-606C-F5053CCA55C3}"/>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4" name="Footer Placeholder 3">
            <a:extLst>
              <a:ext uri="{FF2B5EF4-FFF2-40B4-BE49-F238E27FC236}">
                <a16:creationId xmlns:a16="http://schemas.microsoft.com/office/drawing/2014/main" xmlns="" id="{3D6E7AE1-3067-32AF-483B-EE32243B70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01E504E-9687-92D2-7C23-0360045C17A9}"/>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225206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0D4E7C2-6FD9-1472-9268-123FEB765B2E}"/>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3" name="Footer Placeholder 2">
            <a:extLst>
              <a:ext uri="{FF2B5EF4-FFF2-40B4-BE49-F238E27FC236}">
                <a16:creationId xmlns:a16="http://schemas.microsoft.com/office/drawing/2014/main" xmlns="" id="{053A24BA-B330-CB4E-A07D-3A7B193959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F43BA31-5BFD-D207-827E-916C20D63B8F}"/>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322701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AD2B6-129B-ADA4-A3A5-DC4D719DA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A5BAF7C-AF04-CE96-C7F4-E4CA96771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03493A6-4B05-4CC2-D5DC-93BAE2E71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695FDE-640C-3A38-4E47-E42738D5CFE4}"/>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6" name="Footer Placeholder 5">
            <a:extLst>
              <a:ext uri="{FF2B5EF4-FFF2-40B4-BE49-F238E27FC236}">
                <a16:creationId xmlns:a16="http://schemas.microsoft.com/office/drawing/2014/main" xmlns="" id="{4210BED5-72C2-7481-DE05-EEEF24262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E9C955D-E073-BB4B-00C3-34B721672E08}"/>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304687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1FAAD-B75F-9050-0268-BDCD3E4D5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E1868F0-3FB9-18DC-99DB-982B1466C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C03D5A2-E184-5AAF-4FD3-0F10AE495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96C0B93-D7AA-042C-AC64-113DF03B918F}"/>
              </a:ext>
            </a:extLst>
          </p:cNvPr>
          <p:cNvSpPr>
            <a:spLocks noGrp="1"/>
          </p:cNvSpPr>
          <p:nvPr>
            <p:ph type="dt" sz="half" idx="10"/>
          </p:nvPr>
        </p:nvSpPr>
        <p:spPr/>
        <p:txBody>
          <a:bodyPr/>
          <a:lstStyle/>
          <a:p>
            <a:fld id="{A66D246E-6823-470A-A301-EA73E3F3F832}" type="datetimeFigureOut">
              <a:rPr lang="en-IN" smtClean="0"/>
              <a:t>26-12-2022</a:t>
            </a:fld>
            <a:endParaRPr lang="en-IN"/>
          </a:p>
        </p:txBody>
      </p:sp>
      <p:sp>
        <p:nvSpPr>
          <p:cNvPr id="6" name="Footer Placeholder 5">
            <a:extLst>
              <a:ext uri="{FF2B5EF4-FFF2-40B4-BE49-F238E27FC236}">
                <a16:creationId xmlns:a16="http://schemas.microsoft.com/office/drawing/2014/main" xmlns="" id="{DE7BECB7-0A1B-D000-77C9-87E32346F1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B57638-D0A8-AD33-AC5C-E410282ACED2}"/>
              </a:ext>
            </a:extLst>
          </p:cNvPr>
          <p:cNvSpPr>
            <a:spLocks noGrp="1"/>
          </p:cNvSpPr>
          <p:nvPr>
            <p:ph type="sldNum" sz="quarter" idx="12"/>
          </p:nvPr>
        </p:nvSpPr>
        <p:spPr/>
        <p:txBody>
          <a:bodyPr/>
          <a:lstStyle/>
          <a:p>
            <a:fld id="{AAEFE438-DB7D-49F3-82AA-8CA686C5B4AD}" type="slidenum">
              <a:rPr lang="en-IN" smtClean="0"/>
              <a:t>‹#›</a:t>
            </a:fld>
            <a:endParaRPr lang="en-IN"/>
          </a:p>
        </p:txBody>
      </p:sp>
    </p:spTree>
    <p:extLst>
      <p:ext uri="{BB962C8B-B14F-4D97-AF65-F5344CB8AC3E}">
        <p14:creationId xmlns:p14="http://schemas.microsoft.com/office/powerpoint/2010/main" val="218119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6F08A3D-472B-EFCB-2CFD-D0A695977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A60A703-327B-25EC-81E0-42AC36CC3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9D5F06-0194-81C3-A56B-ED8F4717D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D246E-6823-470A-A301-EA73E3F3F832}" type="datetimeFigureOut">
              <a:rPr lang="en-IN" smtClean="0"/>
              <a:t>26-12-2022</a:t>
            </a:fld>
            <a:endParaRPr lang="en-IN"/>
          </a:p>
        </p:txBody>
      </p:sp>
      <p:sp>
        <p:nvSpPr>
          <p:cNvPr id="5" name="Footer Placeholder 4">
            <a:extLst>
              <a:ext uri="{FF2B5EF4-FFF2-40B4-BE49-F238E27FC236}">
                <a16:creationId xmlns:a16="http://schemas.microsoft.com/office/drawing/2014/main" xmlns="" id="{D519A040-DD3E-829D-B838-776ACE64F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14430F9-0CF7-311B-AAE9-A8C5E8390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FE438-DB7D-49F3-82AA-8CA686C5B4AD}" type="slidenum">
              <a:rPr lang="en-IN" smtClean="0"/>
              <a:t>‹#›</a:t>
            </a:fld>
            <a:endParaRPr lang="en-IN"/>
          </a:p>
        </p:txBody>
      </p:sp>
    </p:spTree>
    <p:extLst>
      <p:ext uri="{BB962C8B-B14F-4D97-AF65-F5344CB8AC3E}">
        <p14:creationId xmlns:p14="http://schemas.microsoft.com/office/powerpoint/2010/main" val="3237548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hostinger.com/tutorials/what-is-angular" TargetMode="External"/><Relationship Id="rId2" Type="http://schemas.openxmlformats.org/officeDocument/2006/relationships/hyperlink" Target="https://www.ecma-international.org/" TargetMode="External"/><Relationship Id="rId1" Type="http://schemas.openxmlformats.org/officeDocument/2006/relationships/slideLayout" Target="../slideLayouts/slideLayout6.xml"/><Relationship Id="rId5" Type="http://schemas.openxmlformats.org/officeDocument/2006/relationships/hyperlink" Target="https://www.hostinger.com/tutorials/what-is-react" TargetMode="External"/><Relationship Id="rId4" Type="http://schemas.openxmlformats.org/officeDocument/2006/relationships/hyperlink" Target="https://www.hostinger.com/tutorials/what-is-jque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moralis.io/launching-websocket-support-for-all-moralis-speedy-nodes/?utm_source=blog&amp;utm_medium=post&amp;utm_campaign=WebSockets%2520Explained%2520%25E2%2580%2593%2520What%2520is%2520WebSocket%253F" TargetMode="External"/><Relationship Id="rId2" Type="http://schemas.openxmlformats.org/officeDocument/2006/relationships/hyperlink" Target="https://moralis.io/?utm_source=blog&amp;utm_medium=post&amp;utm_campaign=WebSockets%2520Explained%2520%25E2%2580%2593%2520What%2520is%2520WebSocket%253F"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696DF-7999-E661-2513-AE340019C1FC}"/>
              </a:ext>
            </a:extLst>
          </p:cNvPr>
          <p:cNvSpPr>
            <a:spLocks noGrp="1"/>
          </p:cNvSpPr>
          <p:nvPr>
            <p:ph type="title"/>
          </p:nvPr>
        </p:nvSpPr>
        <p:spPr/>
        <p:txBody>
          <a:bodyPr/>
          <a:lstStyle/>
          <a:p>
            <a:r>
              <a:rPr lang="en-IN" dirty="0"/>
              <a:t>                           iChat Application </a:t>
            </a:r>
          </a:p>
        </p:txBody>
      </p:sp>
      <p:sp>
        <p:nvSpPr>
          <p:cNvPr id="3" name="Content Placeholder 2">
            <a:extLst>
              <a:ext uri="{FF2B5EF4-FFF2-40B4-BE49-F238E27FC236}">
                <a16:creationId xmlns:a16="http://schemas.microsoft.com/office/drawing/2014/main" xmlns="" id="{738A4366-E8C5-9E01-E137-1AD57BD40BED}"/>
              </a:ext>
            </a:extLst>
          </p:cNvPr>
          <p:cNvSpPr>
            <a:spLocks noGrp="1"/>
          </p:cNvSpPr>
          <p:nvPr>
            <p:ph idx="1"/>
          </p:nvPr>
        </p:nvSpPr>
        <p:spPr/>
        <p:txBody>
          <a:bodyPr>
            <a:normAutofit fontScale="77500" lnSpcReduction="20000"/>
          </a:bodyPr>
          <a:lstStyle/>
          <a:p>
            <a:pPr marL="0" indent="0">
              <a:buNone/>
            </a:pPr>
            <a:r>
              <a:rPr lang="en-IN" dirty="0"/>
              <a:t>This application is made by a some programming </a:t>
            </a:r>
            <a:r>
              <a:rPr lang="en-IN" dirty="0" err="1"/>
              <a:t>languaes</a:t>
            </a:r>
            <a:r>
              <a:rPr lang="en-IN" dirty="0"/>
              <a:t> like that.</a:t>
            </a:r>
          </a:p>
          <a:p>
            <a:pPr marL="0" indent="0">
              <a:buNone/>
            </a:pPr>
            <a:r>
              <a:rPr lang="en-IN" dirty="0"/>
              <a:t>HMTL</a:t>
            </a:r>
          </a:p>
          <a:p>
            <a:pPr marL="0" indent="0">
              <a:buNone/>
            </a:pPr>
            <a:r>
              <a:rPr lang="en-IN" dirty="0"/>
              <a:t>CSS</a:t>
            </a:r>
          </a:p>
          <a:p>
            <a:pPr marL="0" indent="0">
              <a:buNone/>
            </a:pPr>
            <a:r>
              <a:rPr lang="en-IN" dirty="0"/>
              <a:t>NODE.JS</a:t>
            </a:r>
          </a:p>
          <a:p>
            <a:pPr marL="0" indent="0">
              <a:buNone/>
            </a:pPr>
            <a:r>
              <a:rPr lang="en-IN" dirty="0"/>
              <a:t>JAVASCRIPT</a:t>
            </a:r>
          </a:p>
          <a:p>
            <a:pPr marL="0" indent="0">
              <a:buNone/>
            </a:pPr>
            <a:r>
              <a:rPr lang="en-IN" dirty="0"/>
              <a:t>This application similar to a </a:t>
            </a:r>
            <a:r>
              <a:rPr lang="en-IN" dirty="0" err="1"/>
              <a:t>whats’app</a:t>
            </a:r>
            <a:r>
              <a:rPr lang="en-IN" dirty="0"/>
              <a:t> chat application send to message to another person and receive the message and communicate the one to another person with help of this chat application. And connect the one time a multiple users on this application.</a:t>
            </a:r>
          </a:p>
          <a:p>
            <a:pPr marL="0" indent="0">
              <a:buNone/>
            </a:pPr>
            <a:r>
              <a:rPr lang="en-IN" dirty="0"/>
              <a:t>Today every person is connect to the social media and Mobile and use on every online chat video call, game ,twitter, etc online mobile application and find out world latest news or enjoy on yourself life. This Realtime chat application is very helpful all person of enjoy and talk to another person ,use on a family member or friends.</a:t>
            </a:r>
          </a:p>
          <a:p>
            <a:pPr marL="0" indent="0">
              <a:buNone/>
            </a:pPr>
            <a:r>
              <a:rPr lang="en-IN" dirty="0"/>
              <a:t>   </a:t>
            </a:r>
          </a:p>
        </p:txBody>
      </p:sp>
    </p:spTree>
    <p:extLst>
      <p:ext uri="{BB962C8B-B14F-4D97-AF65-F5344CB8AC3E}">
        <p14:creationId xmlns:p14="http://schemas.microsoft.com/office/powerpoint/2010/main" val="2457522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64498-2337-689D-834A-CD9F5FBE96CD}"/>
              </a:ext>
            </a:extLst>
          </p:cNvPr>
          <p:cNvSpPr>
            <a:spLocks noGrp="1"/>
          </p:cNvSpPr>
          <p:nvPr>
            <p:ph type="ctrTitle"/>
          </p:nvPr>
        </p:nvSpPr>
        <p:spPr>
          <a:xfrm>
            <a:off x="235670" y="75414"/>
            <a:ext cx="11604396" cy="2535811"/>
          </a:xfrm>
        </p:spPr>
        <p:txBody>
          <a:bodyPr>
            <a:normAutofit fontScale="90000"/>
          </a:bodyPr>
          <a:lstStyle/>
          <a:p>
            <a:r>
              <a:rPr lang="en-IN" dirty="0"/>
              <a:t/>
            </a:r>
            <a:br>
              <a:rPr lang="en-IN" dirty="0"/>
            </a:br>
            <a:r>
              <a:rPr lang="en-IN" dirty="0"/>
              <a:t/>
            </a:r>
            <a:br>
              <a:rPr lang="en-IN" dirty="0"/>
            </a:br>
            <a:r>
              <a:rPr lang="en-IN" dirty="0"/>
              <a:t>HTML</a:t>
            </a:r>
            <a:br>
              <a:rPr lang="en-IN" dirty="0"/>
            </a:br>
            <a:r>
              <a:rPr lang="en-IN" dirty="0"/>
              <a:t/>
            </a:r>
            <a:br>
              <a:rPr lang="en-IN" dirty="0"/>
            </a:br>
            <a:endParaRPr lang="en-IN" dirty="0"/>
          </a:p>
        </p:txBody>
      </p:sp>
      <p:sp>
        <p:nvSpPr>
          <p:cNvPr id="3" name="Subtitle 2">
            <a:extLst>
              <a:ext uri="{FF2B5EF4-FFF2-40B4-BE49-F238E27FC236}">
                <a16:creationId xmlns:a16="http://schemas.microsoft.com/office/drawing/2014/main" xmlns="" id="{9F172AF0-67E9-6F23-8ECD-2AA9A4F47B67}"/>
              </a:ext>
            </a:extLst>
          </p:cNvPr>
          <p:cNvSpPr>
            <a:spLocks noGrp="1"/>
          </p:cNvSpPr>
          <p:nvPr>
            <p:ph type="subTitle" idx="1"/>
          </p:nvPr>
        </p:nvSpPr>
        <p:spPr>
          <a:xfrm>
            <a:off x="351934" y="955145"/>
            <a:ext cx="11689236" cy="7648760"/>
          </a:xfrm>
        </p:spPr>
        <p:txBody>
          <a:bodyPr/>
          <a:lstStyle/>
          <a:p>
            <a:r>
              <a:rPr lang="en-US" sz="2000" b="0" i="0" dirty="0">
                <a:solidFill>
                  <a:srgbClr val="4D5156"/>
                </a:solidFill>
                <a:effectLst/>
                <a:latin typeface="Roboto" panose="02000000000000000000" pitchFamily="2" charset="0"/>
              </a:rPr>
              <a:t>HTML is a markup language that web browsers use to interpret and compose text, images, and other material into visual or audible web pages. Default characteristics for every item of HTML markup are defined in the browser, and these characteristics can be altered or enhanced by the web page designer's additional use of CSS.</a:t>
            </a:r>
          </a:p>
          <a:p>
            <a:r>
              <a:rPr lang="en-US" sz="2000" b="0" i="0" dirty="0">
                <a:solidFill>
                  <a:srgbClr val="4D5156"/>
                </a:solidFill>
                <a:effectLst/>
                <a:latin typeface="Roboto" panose="02000000000000000000" pitchFamily="2" charset="0"/>
              </a:rPr>
              <a:t>HTML is used to create electronic documents (called pages) that are displayed on the World Wide Web. Each page contains a series of connections to other pages called hyperlinks. Every web page you see was written using one version of HTML. HTML code ensures the proper formatting of text and images for your Internet browser.</a:t>
            </a:r>
          </a:p>
          <a:p>
            <a:endParaRPr lang="en-US" sz="2000" b="0" i="0" dirty="0">
              <a:solidFill>
                <a:srgbClr val="4D5156"/>
              </a:solidFill>
              <a:effectLst/>
              <a:latin typeface="Roboto" panose="02000000000000000000" pitchFamily="2" charset="0"/>
            </a:endParaRPr>
          </a:p>
          <a:p>
            <a:endParaRPr lang="en-IN" sz="1400" dirty="0"/>
          </a:p>
          <a:p>
            <a:endParaRPr lang="en-IN" sz="1400" dirty="0"/>
          </a:p>
          <a:p>
            <a:endParaRPr lang="en-IN" sz="1400" dirty="0"/>
          </a:p>
        </p:txBody>
      </p:sp>
      <p:pic>
        <p:nvPicPr>
          <p:cNvPr id="4" name="Picture 2" descr="HTML Building blocks ">
            <a:extLst>
              <a:ext uri="{FF2B5EF4-FFF2-40B4-BE49-F238E27FC236}">
                <a16:creationId xmlns:a16="http://schemas.microsoft.com/office/drawing/2014/main" xmlns="" id="{31E62B11-6A24-42E1-8D55-1F74FA4FD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854" y="3657600"/>
            <a:ext cx="4762500" cy="304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90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2F6EE5-AF32-84D8-515D-F6FAA50DEB40}"/>
              </a:ext>
            </a:extLst>
          </p:cNvPr>
          <p:cNvSpPr>
            <a:spLocks noGrp="1"/>
          </p:cNvSpPr>
          <p:nvPr>
            <p:ph type="title"/>
          </p:nvPr>
        </p:nvSpPr>
        <p:spPr/>
        <p:txBody>
          <a:bodyPr/>
          <a:lstStyle/>
          <a:p>
            <a:r>
              <a:rPr lang="en-IN" dirty="0"/>
              <a:t>                                   </a:t>
            </a:r>
            <a:r>
              <a:rPr lang="en-IN" sz="6000" dirty="0" err="1"/>
              <a:t>css</a:t>
            </a:r>
            <a:endParaRPr lang="en-IN" sz="6000" dirty="0"/>
          </a:p>
        </p:txBody>
      </p:sp>
      <p:sp>
        <p:nvSpPr>
          <p:cNvPr id="4" name="TextBox 3">
            <a:extLst>
              <a:ext uri="{FF2B5EF4-FFF2-40B4-BE49-F238E27FC236}">
                <a16:creationId xmlns:a16="http://schemas.microsoft.com/office/drawing/2014/main" xmlns="" id="{BCEAFC53-E944-74C5-C621-A6D68600D575}"/>
              </a:ext>
            </a:extLst>
          </p:cNvPr>
          <p:cNvSpPr txBox="1"/>
          <p:nvPr/>
        </p:nvSpPr>
        <p:spPr>
          <a:xfrm>
            <a:off x="100553" y="1690688"/>
            <a:ext cx="11990894" cy="1477328"/>
          </a:xfrm>
          <a:prstGeom prst="rect">
            <a:avLst/>
          </a:prstGeom>
          <a:noFill/>
        </p:spPr>
        <p:txBody>
          <a:bodyPr wrap="square">
            <a:spAutoFit/>
          </a:bodyPr>
          <a:lstStyle/>
          <a:p>
            <a:pPr algn="just"/>
            <a:r>
              <a:rPr lang="en-US" b="0" i="0" dirty="0">
                <a:solidFill>
                  <a:srgbClr val="333333"/>
                </a:solidFill>
                <a:effectLst/>
                <a:latin typeface="inter-regular"/>
              </a:rPr>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 It can also be used with any kind of XML documents including plain XML, SVG and XUL.</a:t>
            </a:r>
          </a:p>
          <a:p>
            <a:pPr algn="just"/>
            <a:r>
              <a:rPr lang="en-US" b="0" i="0" dirty="0">
                <a:solidFill>
                  <a:srgbClr val="333333"/>
                </a:solidFill>
                <a:effectLst/>
                <a:latin typeface="inter-regular"/>
              </a:rPr>
              <a:t>CSS is used along with HTML and JavaScript in most websites to create user interfaces for web applications and user interfaces for many mobile applications.</a:t>
            </a:r>
          </a:p>
        </p:txBody>
      </p:sp>
      <p:sp>
        <p:nvSpPr>
          <p:cNvPr id="8" name="TextBox 7">
            <a:extLst>
              <a:ext uri="{FF2B5EF4-FFF2-40B4-BE49-F238E27FC236}">
                <a16:creationId xmlns:a16="http://schemas.microsoft.com/office/drawing/2014/main" xmlns="" id="{7267A464-A14F-601B-6DA1-7BA667B4D636}"/>
              </a:ext>
            </a:extLst>
          </p:cNvPr>
          <p:cNvSpPr txBox="1"/>
          <p:nvPr/>
        </p:nvSpPr>
        <p:spPr>
          <a:xfrm>
            <a:off x="100553" y="3356190"/>
            <a:ext cx="9012809" cy="923330"/>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 You can add new looks to your old HTML documents.</a:t>
            </a:r>
          </a:p>
          <a:p>
            <a:pPr algn="just">
              <a:buFont typeface="Arial" panose="020B0604020202020204" pitchFamily="34" charset="0"/>
              <a:buChar char="•"/>
            </a:pPr>
            <a:r>
              <a:rPr lang="en-US" b="0" i="0" dirty="0">
                <a:solidFill>
                  <a:srgbClr val="000000"/>
                </a:solidFill>
                <a:effectLst/>
                <a:latin typeface="inter-regular"/>
              </a:rPr>
              <a:t> You can completely change the look of your website with only a few changes in CSS code.</a:t>
            </a:r>
          </a:p>
          <a:p>
            <a:pPr algn="just"/>
            <a:endParaRPr lang="en-US" b="0" i="0" dirty="0">
              <a:solidFill>
                <a:srgbClr val="000000"/>
              </a:solidFill>
              <a:effectLst/>
              <a:latin typeface="inter-regular"/>
            </a:endParaRPr>
          </a:p>
        </p:txBody>
      </p:sp>
      <p:pic>
        <p:nvPicPr>
          <p:cNvPr id="2050" name="Picture 2" descr="CSS syntax">
            <a:extLst>
              <a:ext uri="{FF2B5EF4-FFF2-40B4-BE49-F238E27FC236}">
                <a16:creationId xmlns:a16="http://schemas.microsoft.com/office/drawing/2014/main" xmlns="" id="{39890140-E1A3-0A81-34F9-B9379A8BF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5" y="4119512"/>
            <a:ext cx="2952750" cy="230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12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23718-D7C1-EC54-33FA-B604484C7CEE}"/>
              </a:ext>
            </a:extLst>
          </p:cNvPr>
          <p:cNvSpPr>
            <a:spLocks noGrp="1"/>
          </p:cNvSpPr>
          <p:nvPr>
            <p:ph type="title"/>
          </p:nvPr>
        </p:nvSpPr>
        <p:spPr/>
        <p:txBody>
          <a:bodyPr/>
          <a:lstStyle/>
          <a:p>
            <a:r>
              <a:rPr lang="en-IN" dirty="0"/>
              <a:t>                                </a:t>
            </a:r>
            <a:r>
              <a:rPr lang="en-IN" dirty="0" err="1"/>
              <a:t>javascript</a:t>
            </a:r>
            <a:endParaRPr lang="en-IN" dirty="0"/>
          </a:p>
        </p:txBody>
      </p:sp>
      <p:sp>
        <p:nvSpPr>
          <p:cNvPr id="4" name="TextBox 3">
            <a:extLst>
              <a:ext uri="{FF2B5EF4-FFF2-40B4-BE49-F238E27FC236}">
                <a16:creationId xmlns:a16="http://schemas.microsoft.com/office/drawing/2014/main" xmlns="" id="{48177342-EDC5-0BE2-B7B4-F960BD52DA0A}"/>
              </a:ext>
            </a:extLst>
          </p:cNvPr>
          <p:cNvSpPr txBox="1"/>
          <p:nvPr/>
        </p:nvSpPr>
        <p:spPr>
          <a:xfrm>
            <a:off x="461910" y="3719717"/>
            <a:ext cx="7117238" cy="2031325"/>
          </a:xfrm>
          <a:prstGeom prst="rect">
            <a:avLst/>
          </a:prstGeom>
          <a:noFill/>
        </p:spPr>
        <p:txBody>
          <a:bodyPr wrap="square">
            <a:spAutoFit/>
          </a:bodyPr>
          <a:lstStyle/>
          <a:p>
            <a:pPr algn="l" fontAlgn="t">
              <a:buFont typeface="Arial" panose="020B0604020202020204" pitchFamily="34" charset="0"/>
              <a:buChar char="•"/>
            </a:pPr>
            <a:r>
              <a:rPr lang="en-US" b="0" i="0" dirty="0">
                <a:solidFill>
                  <a:srgbClr val="4D5156"/>
                </a:solidFill>
                <a:effectLst/>
                <a:latin typeface="Roboto" panose="02000000000000000000" pitchFamily="2" charset="0"/>
              </a:rPr>
              <a:t>JavaScript is a </a:t>
            </a:r>
            <a:r>
              <a:rPr lang="en-US" b="0" i="0" dirty="0" err="1">
                <a:solidFill>
                  <a:srgbClr val="4D5156"/>
                </a:solidFill>
                <a:effectLst/>
                <a:latin typeface="Roboto" panose="02000000000000000000" pitchFamily="2" charset="0"/>
              </a:rPr>
              <a:t>lightweight,interpreted</a:t>
            </a:r>
            <a:r>
              <a:rPr lang="en-US" b="0" i="0" dirty="0">
                <a:solidFill>
                  <a:srgbClr val="4D5156"/>
                </a:solidFill>
                <a:effectLst/>
                <a:latin typeface="Roboto" panose="02000000000000000000" pitchFamily="2" charset="0"/>
              </a:rPr>
              <a:t> programming language.</a:t>
            </a:r>
          </a:p>
          <a:p>
            <a:pPr algn="l" fontAlgn="t">
              <a:buFont typeface="Arial" panose="020B0604020202020204" pitchFamily="34" charset="0"/>
              <a:buChar char="•"/>
            </a:pPr>
            <a:r>
              <a:rPr lang="en-US" b="0" i="0" dirty="0">
                <a:solidFill>
                  <a:srgbClr val="4D5156"/>
                </a:solidFill>
                <a:effectLst/>
                <a:latin typeface="Roboto" panose="02000000000000000000" pitchFamily="2" charset="0"/>
              </a:rPr>
              <a:t>Designed for creating network-centric applications.</a:t>
            </a:r>
          </a:p>
          <a:p>
            <a:pPr algn="l" fontAlgn="t">
              <a:buFont typeface="Arial" panose="020B0604020202020204" pitchFamily="34" charset="0"/>
              <a:buChar char="•"/>
            </a:pPr>
            <a:r>
              <a:rPr lang="en-US" b="0" i="0" dirty="0">
                <a:solidFill>
                  <a:srgbClr val="4D5156"/>
                </a:solidFill>
                <a:effectLst/>
                <a:latin typeface="Roboto" panose="02000000000000000000" pitchFamily="2" charset="0"/>
              </a:rPr>
              <a:t>Complementary to and integrated with Java.</a:t>
            </a:r>
          </a:p>
          <a:p>
            <a:pPr algn="l" fontAlgn="t">
              <a:buFont typeface="Arial" panose="020B0604020202020204" pitchFamily="34" charset="0"/>
              <a:buChar char="•"/>
            </a:pPr>
            <a:r>
              <a:rPr lang="en-US" b="0" i="0" dirty="0">
                <a:solidFill>
                  <a:srgbClr val="4D5156"/>
                </a:solidFill>
                <a:effectLst/>
                <a:latin typeface="Roboto" panose="02000000000000000000" pitchFamily="2" charset="0"/>
              </a:rPr>
              <a:t>Complementary to and integrated with HTML.</a:t>
            </a:r>
          </a:p>
          <a:p>
            <a:pPr algn="l" fontAlgn="t">
              <a:buFont typeface="Arial" panose="020B0604020202020204" pitchFamily="34" charset="0"/>
              <a:buChar char="•"/>
            </a:pPr>
            <a:r>
              <a:rPr lang="en-US" b="0" i="0" dirty="0">
                <a:solidFill>
                  <a:srgbClr val="4D5156"/>
                </a:solidFill>
                <a:effectLst/>
                <a:latin typeface="Roboto" panose="02000000000000000000" pitchFamily="2" charset="0"/>
              </a:rPr>
              <a:t>Open and cross-platform</a:t>
            </a:r>
          </a:p>
          <a:p>
            <a:pPr algn="l" fontAlgn="t"/>
            <a:endParaRPr lang="en-US" dirty="0">
              <a:solidFill>
                <a:srgbClr val="4D5156"/>
              </a:solidFill>
              <a:latin typeface="Roboto" panose="02000000000000000000" pitchFamily="2" charset="0"/>
            </a:endParaRPr>
          </a:p>
          <a:p>
            <a:pPr algn="l" fontAlgn="t"/>
            <a:r>
              <a:rPr lang="en-US" dirty="0">
                <a:solidFill>
                  <a:srgbClr val="4D5156"/>
                </a:solidFill>
                <a:latin typeface="Roboto" panose="02000000000000000000" pitchFamily="2" charset="0"/>
              </a:rPr>
              <a:t> USE </a:t>
            </a:r>
            <a:endParaRPr lang="en-US" b="0" i="0" dirty="0">
              <a:solidFill>
                <a:srgbClr val="4D5156"/>
              </a:solidFill>
              <a:effectLst/>
              <a:latin typeface="Roboto" panose="02000000000000000000" pitchFamily="2" charset="0"/>
            </a:endParaRPr>
          </a:p>
        </p:txBody>
      </p:sp>
      <p:sp>
        <p:nvSpPr>
          <p:cNvPr id="6" name="TextBox 5">
            <a:extLst>
              <a:ext uri="{FF2B5EF4-FFF2-40B4-BE49-F238E27FC236}">
                <a16:creationId xmlns:a16="http://schemas.microsoft.com/office/drawing/2014/main" xmlns="" id="{F6125D52-3C97-45E0-C6FD-AAE574257E5C}"/>
              </a:ext>
            </a:extLst>
          </p:cNvPr>
          <p:cNvSpPr txBox="1"/>
          <p:nvPr/>
        </p:nvSpPr>
        <p:spPr>
          <a:xfrm>
            <a:off x="527900" y="1360607"/>
            <a:ext cx="11029361" cy="646331"/>
          </a:xfrm>
          <a:prstGeom prst="rect">
            <a:avLst/>
          </a:prstGeom>
          <a:noFill/>
        </p:spPr>
        <p:txBody>
          <a:bodyPr wrap="square">
            <a:spAutoFit/>
          </a:bodyPr>
          <a:lstStyle/>
          <a:p>
            <a:r>
              <a:rPr lang="en-US" b="0" i="0" dirty="0">
                <a:solidFill>
                  <a:srgbClr val="1D1E20"/>
                </a:solidFill>
                <a:effectLst/>
                <a:latin typeface="Muli"/>
              </a:rPr>
              <a:t>JavaScript is a scripting language for creating dynamic web page content. It creates elements for improving site visitors’ interaction with web pages, such as dropdown menus, animated graphics, and dynamic background colors.</a:t>
            </a:r>
            <a:endParaRPr lang="en-IN" dirty="0"/>
          </a:p>
        </p:txBody>
      </p:sp>
      <p:sp>
        <p:nvSpPr>
          <p:cNvPr id="8" name="TextBox 7">
            <a:extLst>
              <a:ext uri="{FF2B5EF4-FFF2-40B4-BE49-F238E27FC236}">
                <a16:creationId xmlns:a16="http://schemas.microsoft.com/office/drawing/2014/main" xmlns="" id="{BD291DA7-6F9A-4F94-9A2F-A71F8D893866}"/>
              </a:ext>
            </a:extLst>
          </p:cNvPr>
          <p:cNvSpPr txBox="1"/>
          <p:nvPr/>
        </p:nvSpPr>
        <p:spPr>
          <a:xfrm>
            <a:off x="527900" y="1969731"/>
            <a:ext cx="11349874" cy="923330"/>
          </a:xfrm>
          <a:prstGeom prst="rect">
            <a:avLst/>
          </a:prstGeom>
          <a:noFill/>
        </p:spPr>
        <p:txBody>
          <a:bodyPr wrap="square">
            <a:spAutoFit/>
          </a:bodyPr>
          <a:lstStyle/>
          <a:p>
            <a:pPr algn="l"/>
            <a:r>
              <a:rPr lang="en-US" b="0" i="0" dirty="0">
                <a:solidFill>
                  <a:srgbClr val="36344D"/>
                </a:solidFill>
                <a:effectLst/>
                <a:latin typeface="Muli"/>
              </a:rPr>
              <a:t>The initial versions of the scripting language were for internal use only. After Netscape submitted it to </a:t>
            </a:r>
            <a:r>
              <a:rPr lang="en-US" b="1" i="0" dirty="0">
                <a:solidFill>
                  <a:srgbClr val="6747C7"/>
                </a:solidFill>
                <a:effectLst/>
                <a:latin typeface="Muli"/>
                <a:hlinkClick r:id="rId2"/>
              </a:rPr>
              <a:t>ECMA International</a:t>
            </a:r>
            <a:r>
              <a:rPr lang="en-US" b="0" i="0" dirty="0">
                <a:solidFill>
                  <a:srgbClr val="36344D"/>
                </a:solidFill>
                <a:effectLst/>
                <a:latin typeface="Muli"/>
              </a:rPr>
              <a:t> as a standard specification for web browsers, JavaScript pioneered the release of ECMAScript.</a:t>
            </a:r>
          </a:p>
          <a:p>
            <a:pPr algn="l"/>
            <a:r>
              <a:rPr lang="en-US" b="0" i="0" dirty="0">
                <a:solidFill>
                  <a:srgbClr val="36344D"/>
                </a:solidFill>
                <a:effectLst/>
                <a:latin typeface="Muli"/>
              </a:rPr>
              <a:t>It was a general-purpose scripting language to ensure web pages’ interoperability across different browsers and devices.</a:t>
            </a:r>
          </a:p>
        </p:txBody>
      </p:sp>
      <p:sp>
        <p:nvSpPr>
          <p:cNvPr id="10" name="TextBox 9">
            <a:extLst>
              <a:ext uri="{FF2B5EF4-FFF2-40B4-BE49-F238E27FC236}">
                <a16:creationId xmlns:a16="http://schemas.microsoft.com/office/drawing/2014/main" xmlns="" id="{F7432D65-841A-5344-491E-E7E9B0BF4243}"/>
              </a:ext>
            </a:extLst>
          </p:cNvPr>
          <p:cNvSpPr txBox="1"/>
          <p:nvPr/>
        </p:nvSpPr>
        <p:spPr>
          <a:xfrm>
            <a:off x="527900" y="2815243"/>
            <a:ext cx="11664100" cy="923330"/>
          </a:xfrm>
          <a:prstGeom prst="rect">
            <a:avLst/>
          </a:prstGeom>
          <a:noFill/>
        </p:spPr>
        <p:txBody>
          <a:bodyPr wrap="square">
            <a:spAutoFit/>
          </a:bodyPr>
          <a:lstStyle/>
          <a:p>
            <a:pPr algn="l"/>
            <a:r>
              <a:rPr lang="en-US" b="0" i="0" dirty="0">
                <a:solidFill>
                  <a:srgbClr val="36344D"/>
                </a:solidFill>
                <a:effectLst/>
                <a:latin typeface="Muli"/>
              </a:rPr>
              <a:t>Today, JavaScript has plenty of frameworks and libraries to simplify complex projects, such as </a:t>
            </a:r>
            <a:r>
              <a:rPr lang="en-US" b="1" i="0" dirty="0">
                <a:solidFill>
                  <a:srgbClr val="6747C7"/>
                </a:solidFill>
                <a:effectLst/>
                <a:latin typeface="Muli"/>
                <a:hlinkClick r:id="rId3"/>
              </a:rPr>
              <a:t>AngularJS</a:t>
            </a:r>
            <a:r>
              <a:rPr lang="en-US" b="0" i="0" dirty="0">
                <a:solidFill>
                  <a:srgbClr val="36344D"/>
                </a:solidFill>
                <a:effectLst/>
                <a:latin typeface="Muli"/>
              </a:rPr>
              <a:t>, </a:t>
            </a:r>
            <a:r>
              <a:rPr lang="en-US" b="1" i="0" dirty="0">
                <a:solidFill>
                  <a:srgbClr val="6747C7"/>
                </a:solidFill>
                <a:effectLst/>
                <a:latin typeface="Muli"/>
                <a:hlinkClick r:id="rId4"/>
              </a:rPr>
              <a:t>jQuery</a:t>
            </a:r>
            <a:r>
              <a:rPr lang="en-US" b="0" i="0" dirty="0">
                <a:solidFill>
                  <a:srgbClr val="36344D"/>
                </a:solidFill>
                <a:effectLst/>
                <a:latin typeface="Muli"/>
              </a:rPr>
              <a:t>, and </a:t>
            </a:r>
            <a:r>
              <a:rPr lang="en-US" b="1" i="0" dirty="0">
                <a:solidFill>
                  <a:srgbClr val="6747C7"/>
                </a:solidFill>
                <a:effectLst/>
                <a:latin typeface="Muli"/>
                <a:hlinkClick r:id="rId5"/>
              </a:rPr>
              <a:t>ReactJS</a:t>
            </a:r>
            <a:r>
              <a:rPr lang="en-US" b="0" i="0" dirty="0">
                <a:solidFill>
                  <a:srgbClr val="36344D"/>
                </a:solidFill>
                <a:effectLst/>
                <a:latin typeface="Muli"/>
              </a:rPr>
              <a:t>.</a:t>
            </a:r>
          </a:p>
          <a:p>
            <a:pPr algn="l"/>
            <a:r>
              <a:rPr lang="en-US" b="0" i="0" dirty="0">
                <a:solidFill>
                  <a:srgbClr val="36344D"/>
                </a:solidFill>
                <a:effectLst/>
                <a:latin typeface="Muli"/>
              </a:rPr>
              <a:t>Originally run on the client-side, the JavaScript implementation has branched out to the server-side after the </a:t>
            </a:r>
            <a:r>
              <a:rPr lang="en-US" b="1" i="0" dirty="0">
                <a:solidFill>
                  <a:srgbClr val="36344D"/>
                </a:solidFill>
                <a:effectLst/>
                <a:latin typeface="Muli"/>
              </a:rPr>
              <a:t>Node.js</a:t>
            </a:r>
            <a:endParaRPr lang="en-US" b="0" i="0" dirty="0">
              <a:solidFill>
                <a:srgbClr val="36344D"/>
              </a:solidFill>
              <a:effectLst/>
              <a:latin typeface="Muli"/>
            </a:endParaRPr>
          </a:p>
        </p:txBody>
      </p:sp>
      <p:sp>
        <p:nvSpPr>
          <p:cNvPr id="12" name="TextBox 11">
            <a:extLst>
              <a:ext uri="{FF2B5EF4-FFF2-40B4-BE49-F238E27FC236}">
                <a16:creationId xmlns:a16="http://schemas.microsoft.com/office/drawing/2014/main" xmlns="" id="{F66967E5-32C6-A768-B328-976CFEE9E80D}"/>
              </a:ext>
            </a:extLst>
          </p:cNvPr>
          <p:cNvSpPr txBox="1"/>
          <p:nvPr/>
        </p:nvSpPr>
        <p:spPr>
          <a:xfrm>
            <a:off x="527902" y="5735368"/>
            <a:ext cx="6202837" cy="369332"/>
          </a:xfrm>
          <a:prstGeom prst="rect">
            <a:avLst/>
          </a:prstGeom>
          <a:noFill/>
        </p:spPr>
        <p:txBody>
          <a:bodyPr wrap="square">
            <a:spAutoFit/>
          </a:bodyPr>
          <a:lstStyle/>
          <a:p>
            <a:pPr algn="l"/>
            <a:r>
              <a:rPr lang="en-US" b="1" i="0" dirty="0">
                <a:solidFill>
                  <a:srgbClr val="2F1C6A"/>
                </a:solidFill>
                <a:effectLst/>
                <a:latin typeface="Muli"/>
              </a:rPr>
              <a:t>1. Web and Mobile Apps</a:t>
            </a:r>
          </a:p>
        </p:txBody>
      </p:sp>
      <p:sp>
        <p:nvSpPr>
          <p:cNvPr id="14" name="TextBox 13">
            <a:extLst>
              <a:ext uri="{FF2B5EF4-FFF2-40B4-BE49-F238E27FC236}">
                <a16:creationId xmlns:a16="http://schemas.microsoft.com/office/drawing/2014/main" xmlns="" id="{535FD35D-3244-E21C-42B2-F0344BE85BB4}"/>
              </a:ext>
            </a:extLst>
          </p:cNvPr>
          <p:cNvSpPr txBox="1"/>
          <p:nvPr/>
        </p:nvSpPr>
        <p:spPr>
          <a:xfrm>
            <a:off x="527901" y="6008009"/>
            <a:ext cx="6155703" cy="369332"/>
          </a:xfrm>
          <a:prstGeom prst="rect">
            <a:avLst/>
          </a:prstGeom>
          <a:noFill/>
        </p:spPr>
        <p:txBody>
          <a:bodyPr wrap="square">
            <a:spAutoFit/>
          </a:bodyPr>
          <a:lstStyle/>
          <a:p>
            <a:pPr algn="l"/>
            <a:r>
              <a:rPr lang="en-US" b="1" i="0" dirty="0">
                <a:solidFill>
                  <a:srgbClr val="2F1C6A"/>
                </a:solidFill>
                <a:effectLst/>
                <a:latin typeface="Muli"/>
              </a:rPr>
              <a:t>2. Building Web Servers and Server Applications</a:t>
            </a:r>
          </a:p>
        </p:txBody>
      </p:sp>
      <p:sp>
        <p:nvSpPr>
          <p:cNvPr id="16" name="TextBox 15">
            <a:extLst>
              <a:ext uri="{FF2B5EF4-FFF2-40B4-BE49-F238E27FC236}">
                <a16:creationId xmlns:a16="http://schemas.microsoft.com/office/drawing/2014/main" xmlns="" id="{D441C7F5-4C1E-100B-3C54-47ED2898926C}"/>
              </a:ext>
            </a:extLst>
          </p:cNvPr>
          <p:cNvSpPr txBox="1"/>
          <p:nvPr/>
        </p:nvSpPr>
        <p:spPr>
          <a:xfrm>
            <a:off x="546754" y="6555495"/>
            <a:ext cx="6143920" cy="369332"/>
          </a:xfrm>
          <a:prstGeom prst="rect">
            <a:avLst/>
          </a:prstGeom>
          <a:noFill/>
        </p:spPr>
        <p:txBody>
          <a:bodyPr wrap="square">
            <a:spAutoFit/>
          </a:bodyPr>
          <a:lstStyle/>
          <a:p>
            <a:pPr algn="l"/>
            <a:r>
              <a:rPr lang="en-IN" b="1" i="0" dirty="0">
                <a:solidFill>
                  <a:srgbClr val="2F1C6A"/>
                </a:solidFill>
                <a:effectLst/>
                <a:latin typeface="Muli"/>
              </a:rPr>
              <a:t>4. Game Development</a:t>
            </a:r>
          </a:p>
        </p:txBody>
      </p:sp>
      <p:sp>
        <p:nvSpPr>
          <p:cNvPr id="18" name="TextBox 17">
            <a:extLst>
              <a:ext uri="{FF2B5EF4-FFF2-40B4-BE49-F238E27FC236}">
                <a16:creationId xmlns:a16="http://schemas.microsoft.com/office/drawing/2014/main" xmlns="" id="{755C0471-FDB1-E1D8-1F8C-5EF5887C2C88}"/>
              </a:ext>
            </a:extLst>
          </p:cNvPr>
          <p:cNvSpPr txBox="1"/>
          <p:nvPr/>
        </p:nvSpPr>
        <p:spPr>
          <a:xfrm>
            <a:off x="537327" y="6282132"/>
            <a:ext cx="6134491" cy="369332"/>
          </a:xfrm>
          <a:prstGeom prst="rect">
            <a:avLst/>
          </a:prstGeom>
          <a:noFill/>
        </p:spPr>
        <p:txBody>
          <a:bodyPr wrap="square">
            <a:spAutoFit/>
          </a:bodyPr>
          <a:lstStyle/>
          <a:p>
            <a:pPr algn="l"/>
            <a:r>
              <a:rPr lang="en-US" b="1" i="0" dirty="0">
                <a:solidFill>
                  <a:srgbClr val="2F1C6A"/>
                </a:solidFill>
                <a:effectLst/>
                <a:latin typeface="Muli"/>
              </a:rPr>
              <a:t>3. Interactive Behavior on Websites</a:t>
            </a:r>
          </a:p>
        </p:txBody>
      </p:sp>
    </p:spTree>
    <p:extLst>
      <p:ext uri="{BB962C8B-B14F-4D97-AF65-F5344CB8AC3E}">
        <p14:creationId xmlns:p14="http://schemas.microsoft.com/office/powerpoint/2010/main" val="409048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255AD-FB22-27AF-A100-DF26659050F9}"/>
              </a:ext>
            </a:extLst>
          </p:cNvPr>
          <p:cNvSpPr>
            <a:spLocks noGrp="1"/>
          </p:cNvSpPr>
          <p:nvPr>
            <p:ph type="title"/>
          </p:nvPr>
        </p:nvSpPr>
        <p:spPr/>
        <p:txBody>
          <a:bodyPr/>
          <a:lstStyle/>
          <a:p>
            <a:r>
              <a:rPr lang="en-IN" dirty="0"/>
              <a:t>                             NODE.JS</a:t>
            </a:r>
          </a:p>
        </p:txBody>
      </p:sp>
      <p:sp>
        <p:nvSpPr>
          <p:cNvPr id="4" name="TextBox 3">
            <a:extLst>
              <a:ext uri="{FF2B5EF4-FFF2-40B4-BE49-F238E27FC236}">
                <a16:creationId xmlns:a16="http://schemas.microsoft.com/office/drawing/2014/main" xmlns="" id="{15762BF3-57AB-40CA-DD3E-4716CC490559}"/>
              </a:ext>
            </a:extLst>
          </p:cNvPr>
          <p:cNvSpPr txBox="1"/>
          <p:nvPr/>
        </p:nvSpPr>
        <p:spPr>
          <a:xfrm>
            <a:off x="669299" y="1609329"/>
            <a:ext cx="6134492" cy="64633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Node.js is an open source server environment.</a:t>
            </a:r>
          </a:p>
          <a:p>
            <a:pPr algn="l"/>
            <a:r>
              <a:rPr lang="en-US" b="0" i="0" dirty="0">
                <a:solidFill>
                  <a:srgbClr val="000000"/>
                </a:solidFill>
                <a:effectLst/>
                <a:latin typeface="Verdana" panose="020B0604030504040204" pitchFamily="34" charset="0"/>
              </a:rPr>
              <a:t>Node.js allows you to run JavaScript on the server.</a:t>
            </a:r>
          </a:p>
        </p:txBody>
      </p:sp>
      <p:sp>
        <p:nvSpPr>
          <p:cNvPr id="6" name="TextBox 5">
            <a:extLst>
              <a:ext uri="{FF2B5EF4-FFF2-40B4-BE49-F238E27FC236}">
                <a16:creationId xmlns:a16="http://schemas.microsoft.com/office/drawing/2014/main" xmlns="" id="{3D1234F0-729C-4AA1-3310-7923DE4B3EEF}"/>
              </a:ext>
            </a:extLst>
          </p:cNvPr>
          <p:cNvSpPr txBox="1"/>
          <p:nvPr/>
        </p:nvSpPr>
        <p:spPr>
          <a:xfrm>
            <a:off x="605672" y="2249627"/>
            <a:ext cx="6094428" cy="1477328"/>
          </a:xfrm>
          <a:prstGeom prst="rect">
            <a:avLst/>
          </a:prstGeom>
          <a:noFill/>
        </p:spPr>
        <p:txBody>
          <a:bodyPr wrap="square">
            <a:spAutoFit/>
          </a:bodyPr>
          <a:lstStyle/>
          <a:p>
            <a:pPr algn="l">
              <a:buFont typeface="Arial" panose="020B0604020202020204" pitchFamily="34" charset="0"/>
              <a:buChar char="•"/>
            </a:pPr>
            <a:r>
              <a:rPr lang="en-IN" b="0" i="0" dirty="0">
                <a:solidFill>
                  <a:srgbClr val="000000"/>
                </a:solidFill>
                <a:effectLst/>
                <a:latin typeface="Verdana" panose="020B0604030504040204" pitchFamily="34" charset="0"/>
              </a:rPr>
              <a:t>Node.js is an open source server environment</a:t>
            </a:r>
          </a:p>
          <a:p>
            <a:pPr algn="l">
              <a:buFont typeface="Arial" panose="020B0604020202020204" pitchFamily="34" charset="0"/>
              <a:buChar char="•"/>
            </a:pPr>
            <a:r>
              <a:rPr lang="en-IN" b="0" i="0" dirty="0">
                <a:solidFill>
                  <a:srgbClr val="000000"/>
                </a:solidFill>
                <a:effectLst/>
                <a:latin typeface="Verdana" panose="020B0604030504040204" pitchFamily="34" charset="0"/>
              </a:rPr>
              <a:t>Node.js is free</a:t>
            </a:r>
          </a:p>
          <a:p>
            <a:pPr algn="l">
              <a:buFont typeface="Arial" panose="020B0604020202020204" pitchFamily="34" charset="0"/>
              <a:buChar char="•"/>
            </a:pPr>
            <a:r>
              <a:rPr lang="en-IN" b="0" i="0" dirty="0">
                <a:solidFill>
                  <a:srgbClr val="000000"/>
                </a:solidFill>
                <a:effectLst/>
                <a:latin typeface="Verdana" panose="020B0604030504040204" pitchFamily="34" charset="0"/>
              </a:rPr>
              <a:t>Node.js runs on various platforms (Windows, Linux, Unix, Mac OS X, etc.)</a:t>
            </a:r>
          </a:p>
          <a:p>
            <a:pPr algn="l">
              <a:buFont typeface="Arial" panose="020B0604020202020204" pitchFamily="34" charset="0"/>
              <a:buChar char="•"/>
            </a:pPr>
            <a:r>
              <a:rPr lang="en-IN" b="0" i="0" dirty="0">
                <a:solidFill>
                  <a:srgbClr val="000000"/>
                </a:solidFill>
                <a:effectLst/>
                <a:latin typeface="Verdana" panose="020B0604030504040204" pitchFamily="34" charset="0"/>
              </a:rPr>
              <a:t>Node.js uses JavaScript on the server</a:t>
            </a:r>
          </a:p>
        </p:txBody>
      </p:sp>
      <p:sp>
        <p:nvSpPr>
          <p:cNvPr id="8" name="TextBox 7">
            <a:extLst>
              <a:ext uri="{FF2B5EF4-FFF2-40B4-BE49-F238E27FC236}">
                <a16:creationId xmlns:a16="http://schemas.microsoft.com/office/drawing/2014/main" xmlns="" id="{E4E69B87-408E-CCE6-6475-8EB199F112E7}"/>
              </a:ext>
            </a:extLst>
          </p:cNvPr>
          <p:cNvSpPr txBox="1"/>
          <p:nvPr/>
        </p:nvSpPr>
        <p:spPr>
          <a:xfrm>
            <a:off x="688156" y="5405425"/>
            <a:ext cx="6049648" cy="369332"/>
          </a:xfrm>
          <a:prstGeom prst="rect">
            <a:avLst/>
          </a:prstGeom>
          <a:noFill/>
        </p:spPr>
        <p:txBody>
          <a:bodyPr wrap="square">
            <a:spAutoFit/>
          </a:bodyPr>
          <a:lstStyle/>
          <a:p>
            <a:r>
              <a:rPr lang="en-IN" b="1" i="0" dirty="0">
                <a:solidFill>
                  <a:srgbClr val="000000"/>
                </a:solidFill>
                <a:effectLst/>
                <a:latin typeface="Verdana" panose="020B0604030504040204" pitchFamily="34" charset="0"/>
              </a:rPr>
              <a:t>Node.js uses asynchronous programming!</a:t>
            </a:r>
            <a:endParaRPr lang="en-IN" dirty="0"/>
          </a:p>
        </p:txBody>
      </p:sp>
      <p:sp>
        <p:nvSpPr>
          <p:cNvPr id="10" name="TextBox 9">
            <a:extLst>
              <a:ext uri="{FF2B5EF4-FFF2-40B4-BE49-F238E27FC236}">
                <a16:creationId xmlns:a16="http://schemas.microsoft.com/office/drawing/2014/main" xmlns="" id="{97F7CA90-4348-6F21-640A-11C02B589999}"/>
              </a:ext>
            </a:extLst>
          </p:cNvPr>
          <p:cNvSpPr txBox="1"/>
          <p:nvPr/>
        </p:nvSpPr>
        <p:spPr>
          <a:xfrm>
            <a:off x="612739" y="3647701"/>
            <a:ext cx="6172200" cy="1754326"/>
          </a:xfrm>
          <a:prstGeom prst="rect">
            <a:avLst/>
          </a:prstGeom>
          <a:noFill/>
        </p:spPr>
        <p:txBody>
          <a:bodyPr wrap="square">
            <a:spAutoFit/>
          </a:bodyPr>
          <a:lstStyle/>
          <a:p>
            <a:pPr algn="l">
              <a:buFont typeface="Arial" panose="020B0604020202020204" pitchFamily="34" charset="0"/>
              <a:buChar char="•"/>
            </a:pPr>
            <a:r>
              <a:rPr lang="en-IN" b="0" i="0" dirty="0">
                <a:solidFill>
                  <a:srgbClr val="000000"/>
                </a:solidFill>
                <a:effectLst/>
                <a:latin typeface="Verdana" panose="020B0604030504040204" pitchFamily="34" charset="0"/>
              </a:rPr>
              <a:t>Node.js can generate dynamic page content</a:t>
            </a:r>
          </a:p>
          <a:p>
            <a:pPr algn="l">
              <a:buFont typeface="Arial" panose="020B0604020202020204" pitchFamily="34" charset="0"/>
              <a:buChar char="•"/>
            </a:pPr>
            <a:r>
              <a:rPr lang="en-IN" b="0" i="0" dirty="0">
                <a:solidFill>
                  <a:srgbClr val="000000"/>
                </a:solidFill>
                <a:effectLst/>
                <a:latin typeface="Verdana" panose="020B0604030504040204" pitchFamily="34" charset="0"/>
              </a:rPr>
              <a:t>Node.js can create, open, read, write, delete, and close files on the server</a:t>
            </a:r>
          </a:p>
          <a:p>
            <a:pPr algn="l">
              <a:buFont typeface="Arial" panose="020B0604020202020204" pitchFamily="34" charset="0"/>
              <a:buChar char="•"/>
            </a:pPr>
            <a:r>
              <a:rPr lang="en-IN" b="0" i="0" dirty="0">
                <a:solidFill>
                  <a:srgbClr val="000000"/>
                </a:solidFill>
                <a:effectLst/>
                <a:latin typeface="Verdana" panose="020B0604030504040204" pitchFamily="34" charset="0"/>
              </a:rPr>
              <a:t>Node.js can collect form data</a:t>
            </a:r>
          </a:p>
          <a:p>
            <a:pPr algn="l">
              <a:buFont typeface="Arial" panose="020B0604020202020204" pitchFamily="34" charset="0"/>
              <a:buChar char="•"/>
            </a:pPr>
            <a:r>
              <a:rPr lang="en-IN" b="0" i="0" dirty="0">
                <a:solidFill>
                  <a:srgbClr val="000000"/>
                </a:solidFill>
                <a:effectLst/>
                <a:latin typeface="Verdana" panose="020B0604030504040204" pitchFamily="34" charset="0"/>
              </a:rPr>
              <a:t>Node.js can add, delete, modify data in your database</a:t>
            </a:r>
          </a:p>
        </p:txBody>
      </p:sp>
    </p:spTree>
    <p:extLst>
      <p:ext uri="{BB962C8B-B14F-4D97-AF65-F5344CB8AC3E}">
        <p14:creationId xmlns:p14="http://schemas.microsoft.com/office/powerpoint/2010/main" val="396938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Web Socket</a:t>
            </a:r>
            <a:endParaRPr lang="en-IN" dirty="0"/>
          </a:p>
        </p:txBody>
      </p:sp>
      <p:sp>
        <p:nvSpPr>
          <p:cNvPr id="3" name="Rectangle 2"/>
          <p:cNvSpPr/>
          <p:nvPr/>
        </p:nvSpPr>
        <p:spPr>
          <a:xfrm>
            <a:off x="452387" y="1241214"/>
            <a:ext cx="11107554" cy="1477328"/>
          </a:xfrm>
          <a:prstGeom prst="rect">
            <a:avLst/>
          </a:prstGeom>
        </p:spPr>
        <p:txBody>
          <a:bodyPr wrap="square">
            <a:spAutoFit/>
          </a:bodyPr>
          <a:lstStyle/>
          <a:p>
            <a:r>
              <a:rPr lang="en-US" b="1" dirty="0" err="1"/>
              <a:t>WebSocket</a:t>
            </a:r>
            <a:r>
              <a:rPr lang="en-US" b="1" dirty="0"/>
              <a:t> technology is at the forefront of real-time applications such as chat services, financial data streaming, and multiplayer games. In the era of </a:t>
            </a:r>
            <a:r>
              <a:rPr lang="en-US" b="1" dirty="0" err="1"/>
              <a:t>blockchain</a:t>
            </a:r>
            <a:r>
              <a:rPr lang="en-US" b="1" dirty="0"/>
              <a:t>, </a:t>
            </a:r>
            <a:r>
              <a:rPr lang="en-US" b="1" dirty="0" err="1"/>
              <a:t>WebSockets</a:t>
            </a:r>
            <a:r>
              <a:rPr lang="en-US" b="1" dirty="0"/>
              <a:t> represent a crucial set of tools for building Web3 applications and </a:t>
            </a:r>
            <a:r>
              <a:rPr lang="en-US" b="1" dirty="0" err="1"/>
              <a:t>dApps</a:t>
            </a:r>
            <a:r>
              <a:rPr lang="en-US" b="1" dirty="0"/>
              <a:t>. Read on to learn what </a:t>
            </a:r>
            <a:r>
              <a:rPr lang="en-US" b="1" dirty="0" err="1"/>
              <a:t>WebSocket</a:t>
            </a:r>
            <a:r>
              <a:rPr lang="en-US" b="1" dirty="0"/>
              <a:t> is, how the protocol works, and why it makes sense for developer platforms like </a:t>
            </a:r>
            <a:r>
              <a:rPr lang="en-US" b="1" u="sng" dirty="0" err="1">
                <a:hlinkClick r:id="rId2"/>
              </a:rPr>
              <a:t>Moralis</a:t>
            </a:r>
            <a:r>
              <a:rPr lang="en-US" b="1" dirty="0"/>
              <a:t> to fully support </a:t>
            </a:r>
            <a:r>
              <a:rPr lang="en-US" b="1" dirty="0" err="1"/>
              <a:t>WebSocket</a:t>
            </a:r>
            <a:r>
              <a:rPr lang="en-US" b="1" dirty="0"/>
              <a:t> APIs. If you’ve kept an eye on </a:t>
            </a:r>
            <a:r>
              <a:rPr lang="en-US" b="1" dirty="0" err="1"/>
              <a:t>Moralis</a:t>
            </a:r>
            <a:r>
              <a:rPr lang="en-US" b="1" dirty="0"/>
              <a:t>, you will know that </a:t>
            </a:r>
            <a:r>
              <a:rPr lang="en-US" b="1" u="sng" dirty="0" err="1">
                <a:hlinkClick r:id="rId3"/>
              </a:rPr>
              <a:t>Moralis</a:t>
            </a:r>
            <a:r>
              <a:rPr lang="en-US" b="1" u="sng" dirty="0">
                <a:hlinkClick r:id="rId3"/>
              </a:rPr>
              <a:t> Speedy Nodes recently launched full support for </a:t>
            </a:r>
            <a:r>
              <a:rPr lang="en-US" b="1" u="sng" dirty="0" err="1">
                <a:hlinkClick r:id="rId3"/>
              </a:rPr>
              <a:t>WebSockets</a:t>
            </a:r>
            <a:r>
              <a:rPr lang="en-US" b="1" dirty="0" smtClean="0"/>
              <a:t>!</a:t>
            </a:r>
          </a:p>
        </p:txBody>
      </p:sp>
      <p:sp>
        <p:nvSpPr>
          <p:cNvPr id="4" name="Rectangle 3"/>
          <p:cNvSpPr/>
          <p:nvPr/>
        </p:nvSpPr>
        <p:spPr>
          <a:xfrm>
            <a:off x="452387" y="2663588"/>
            <a:ext cx="10866922" cy="1200329"/>
          </a:xfrm>
          <a:prstGeom prst="rect">
            <a:avLst/>
          </a:prstGeom>
        </p:spPr>
        <p:txBody>
          <a:bodyPr wrap="square">
            <a:spAutoFit/>
          </a:bodyPr>
          <a:lstStyle/>
          <a:p>
            <a:r>
              <a:rPr lang="en-US" b="1" dirty="0"/>
              <a:t>Is socket Io a </a:t>
            </a:r>
            <a:r>
              <a:rPr lang="en-US" b="1" dirty="0" err="1"/>
              <a:t>WebSocket</a:t>
            </a:r>
            <a:r>
              <a:rPr lang="en-US" b="1" dirty="0"/>
              <a:t> implementation?</a:t>
            </a:r>
          </a:p>
          <a:p>
            <a:pPr fontAlgn="t"/>
            <a:r>
              <a:rPr lang="en-US" dirty="0"/>
              <a:t>Socket.IO is NOT a </a:t>
            </a:r>
            <a:r>
              <a:rPr lang="en-US" dirty="0" err="1"/>
              <a:t>WebSocket</a:t>
            </a:r>
            <a:r>
              <a:rPr lang="en-US" dirty="0"/>
              <a:t> implementation. Although Socket.IO indeed uses </a:t>
            </a:r>
            <a:r>
              <a:rPr lang="en-US" dirty="0" err="1"/>
              <a:t>WebSocket</a:t>
            </a:r>
            <a:r>
              <a:rPr lang="en-US" dirty="0"/>
              <a:t> as a transport when possible, it adds additional metadata to each packet. That is why a </a:t>
            </a:r>
            <a:r>
              <a:rPr lang="en-US" dirty="0" err="1"/>
              <a:t>WebSocket</a:t>
            </a:r>
            <a:r>
              <a:rPr lang="en-US" dirty="0"/>
              <a:t> client will not be able to successfully connect to a Socket.IO server, and a Socket.IO client will not be able to connect to a plain </a:t>
            </a:r>
            <a:r>
              <a:rPr lang="en-US" dirty="0" err="1"/>
              <a:t>WebSocket</a:t>
            </a:r>
            <a:r>
              <a:rPr lang="en-US" dirty="0"/>
              <a:t> server either.</a:t>
            </a:r>
          </a:p>
        </p:txBody>
      </p:sp>
      <p:sp>
        <p:nvSpPr>
          <p:cNvPr id="5" name="Rectangle 4"/>
          <p:cNvSpPr/>
          <p:nvPr/>
        </p:nvSpPr>
        <p:spPr>
          <a:xfrm>
            <a:off x="452387" y="3870462"/>
            <a:ext cx="10866922" cy="1200329"/>
          </a:xfrm>
          <a:prstGeom prst="rect">
            <a:avLst/>
          </a:prstGeom>
        </p:spPr>
        <p:txBody>
          <a:bodyPr wrap="square">
            <a:spAutoFit/>
          </a:bodyPr>
          <a:lstStyle/>
          <a:p>
            <a:pPr fontAlgn="t"/>
            <a:r>
              <a:rPr lang="en-US" dirty="0"/>
              <a:t>Key features of </a:t>
            </a:r>
            <a:r>
              <a:rPr lang="en-US" dirty="0" err="1"/>
              <a:t>WebSocket</a:t>
            </a:r>
            <a:r>
              <a:rPr lang="en-US" dirty="0"/>
              <a:t> : </a:t>
            </a:r>
            <a:r>
              <a:rPr lang="en-US" dirty="0" err="1"/>
              <a:t>WebSocket</a:t>
            </a:r>
            <a:r>
              <a:rPr lang="en-US" dirty="0"/>
              <a:t> helps in real-time communication between the Client and the web server. This protocol helps in transforming to cross-platform in a real time world between the server and the client. This also enables the business around the world for real-time web application to enhance and to increase the feasibility.</a:t>
            </a:r>
          </a:p>
        </p:txBody>
      </p:sp>
    </p:spTree>
    <p:extLst>
      <p:ext uri="{BB962C8B-B14F-4D97-AF65-F5344CB8AC3E}">
        <p14:creationId xmlns:p14="http://schemas.microsoft.com/office/powerpoint/2010/main" val="22921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Node.js Socket.io   </a:t>
            </a:r>
            <a:endParaRPr lang="en-IN" dirty="0"/>
          </a:p>
        </p:txBody>
      </p:sp>
      <p:sp>
        <p:nvSpPr>
          <p:cNvPr id="3" name="Rectangle 2"/>
          <p:cNvSpPr/>
          <p:nvPr/>
        </p:nvSpPr>
        <p:spPr>
          <a:xfrm>
            <a:off x="510139" y="1447869"/>
            <a:ext cx="11146054" cy="1754326"/>
          </a:xfrm>
          <a:prstGeom prst="rect">
            <a:avLst/>
          </a:prstGeom>
        </p:spPr>
        <p:txBody>
          <a:bodyPr wrap="square">
            <a:spAutoFit/>
          </a:bodyPr>
          <a:lstStyle/>
          <a:p>
            <a:r>
              <a:rPr lang="en-US" dirty="0"/>
              <a:t>Earlier, websites used to reload every-time a resource was requested. This introduced unnecessary delays which increased average wait time. Often users had to wait for minutes to fetch a particular page or file. Real-time applications(Instant messenger, Online gaming, push notification </a:t>
            </a:r>
            <a:r>
              <a:rPr lang="en-US" dirty="0" err="1"/>
              <a:t>etc</a:t>
            </a:r>
            <a:r>
              <a:rPr lang="en-US" dirty="0"/>
              <a:t>), on the other hand, are those applications which run within a given time-slot such that user is presented with immediate and up-to-date copy of the resource. Latency in these applications is kept as low as possible to give smooth and consistent user experience. Socket.IO is one such JavaScript library that programmers use in developing real-time “Web Applications”.</a:t>
            </a:r>
            <a:endParaRPr lang="en-IN" dirty="0"/>
          </a:p>
        </p:txBody>
      </p:sp>
      <p:sp>
        <p:nvSpPr>
          <p:cNvPr id="5" name="Rectangle 4"/>
          <p:cNvSpPr/>
          <p:nvPr/>
        </p:nvSpPr>
        <p:spPr>
          <a:xfrm>
            <a:off x="510139" y="3105835"/>
            <a:ext cx="8633861" cy="646331"/>
          </a:xfrm>
          <a:prstGeom prst="rect">
            <a:avLst/>
          </a:prstGeom>
        </p:spPr>
        <p:txBody>
          <a:bodyPr wrap="square">
            <a:spAutoFit/>
          </a:bodyPr>
          <a:lstStyle/>
          <a:p>
            <a:r>
              <a:rPr lang="en-US" b="1" dirty="0"/>
              <a:t>Server:</a:t>
            </a:r>
            <a:r>
              <a:rPr lang="en-US" dirty="0"/>
              <a:t/>
            </a:r>
            <a:br>
              <a:rPr lang="en-US" dirty="0"/>
            </a:br>
            <a:r>
              <a:rPr lang="en-US" dirty="0"/>
              <a:t>To install it in the Node.js project, run the following command,</a:t>
            </a:r>
            <a:endParaRPr lang="en-IN" dirty="0"/>
          </a:p>
        </p:txBody>
      </p:sp>
      <p:sp>
        <p:nvSpPr>
          <p:cNvPr id="6" name="Rectangle 5"/>
          <p:cNvSpPr/>
          <p:nvPr/>
        </p:nvSpPr>
        <p:spPr>
          <a:xfrm>
            <a:off x="510139" y="3739461"/>
            <a:ext cx="10992050" cy="923330"/>
          </a:xfrm>
          <a:prstGeom prst="rect">
            <a:avLst/>
          </a:prstGeom>
        </p:spPr>
        <p:txBody>
          <a:bodyPr wrap="square">
            <a:spAutoFit/>
          </a:bodyPr>
          <a:lstStyle/>
          <a:p>
            <a:pPr fontAlgn="base"/>
            <a:r>
              <a:rPr lang="en-US" b="1" dirty="0"/>
              <a:t>JavaScript Client:</a:t>
            </a:r>
            <a:r>
              <a:rPr lang="en-US" dirty="0"/>
              <a:t/>
            </a:r>
            <a:br>
              <a:rPr lang="en-US" dirty="0"/>
            </a:br>
            <a:r>
              <a:rPr lang="en-US" dirty="0"/>
              <a:t>A standalone build of the client is exposed by default by the server at </a:t>
            </a:r>
            <a:r>
              <a:rPr lang="en-US" b="1" dirty="0"/>
              <a:t>/socket.io/socket.io.js</a:t>
            </a:r>
            <a:r>
              <a:rPr lang="en-US" dirty="0"/>
              <a:t>. Otherwise, it can also be served from any of the CDN </a:t>
            </a:r>
            <a:r>
              <a:rPr lang="en-US" dirty="0" err="1"/>
              <a:t>providers.To</a:t>
            </a:r>
            <a:r>
              <a:rPr lang="en-US" dirty="0"/>
              <a:t> use it from Node.js, install it via this command,</a:t>
            </a:r>
          </a:p>
        </p:txBody>
      </p:sp>
    </p:spTree>
    <p:extLst>
      <p:ext uri="{BB962C8B-B14F-4D97-AF65-F5344CB8AC3E}">
        <p14:creationId xmlns:p14="http://schemas.microsoft.com/office/powerpoint/2010/main" val="286565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672</Words>
  <Application>Microsoft Office PowerPoint</Application>
  <PresentationFormat>Custom</PresentationFormat>
  <Paragraphs>57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iChat Application </vt:lpstr>
      <vt:lpstr>  HTML  </vt:lpstr>
      <vt:lpstr>                                   css</vt:lpstr>
      <vt:lpstr>                                javascript</vt:lpstr>
      <vt:lpstr>                             NODE.JS</vt:lpstr>
      <vt:lpstr>                         Web Socket</vt:lpstr>
      <vt:lpstr>                       Node.js Socket.io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iChat Application</dc:title>
  <dc:creator>Aman Singh</dc:creator>
  <cp:lastModifiedBy>AMAN</cp:lastModifiedBy>
  <cp:revision>3</cp:revision>
  <dcterms:created xsi:type="dcterms:W3CDTF">2022-12-26T03:35:54Z</dcterms:created>
  <dcterms:modified xsi:type="dcterms:W3CDTF">2022-12-26T09:05:42Z</dcterms:modified>
</cp:coreProperties>
</file>