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58" r:id="rId7"/>
    <p:sldId id="269" r:id="rId8"/>
    <p:sldId id="260" r:id="rId9"/>
    <p:sldId id="259" r:id="rId10"/>
    <p:sldId id="261" r:id="rId11"/>
    <p:sldId id="262" r:id="rId12"/>
    <p:sldId id="263" r:id="rId13"/>
    <p:sldId id="266" r:id="rId14"/>
    <p:sldId id="26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napToGrid="0">
      <p:cViewPr varScale="1">
        <p:scale>
          <a:sx n="117" d="100"/>
          <a:sy n="117" d="100"/>
        </p:scale>
        <p:origin x="10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1A0A6-6D59-49CB-B5E0-0BF8C810E678}"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04FF5309-B7AF-4D78-A831-ECC689BB4F14}">
      <dgm:prSet custT="1"/>
      <dgm:spPr/>
      <dgm:t>
        <a:bodyPr/>
        <a:lstStyle/>
        <a:p>
          <a:r>
            <a:rPr lang="en-IN" sz="1800" dirty="0"/>
            <a:t>User can use our web application is less bandwidth or Internet</a:t>
          </a:r>
          <a:r>
            <a:rPr lang="en-IN" sz="1200" dirty="0"/>
            <a:t>.</a:t>
          </a:r>
          <a:endParaRPr lang="en-US" sz="1200" dirty="0"/>
        </a:p>
      </dgm:t>
    </dgm:pt>
    <dgm:pt modelId="{0190F1F2-B170-4F3A-8798-E299E1D0F276}" type="parTrans" cxnId="{2F3CCD59-1487-4708-B4E2-F55D3CB2676B}">
      <dgm:prSet/>
      <dgm:spPr/>
      <dgm:t>
        <a:bodyPr/>
        <a:lstStyle/>
        <a:p>
          <a:endParaRPr lang="en-US"/>
        </a:p>
      </dgm:t>
    </dgm:pt>
    <dgm:pt modelId="{ABD67D53-A73F-4722-B9D4-2A9FB93626FA}" type="sibTrans" cxnId="{2F3CCD59-1487-4708-B4E2-F55D3CB2676B}">
      <dgm:prSet/>
      <dgm:spPr/>
      <dgm:t>
        <a:bodyPr/>
        <a:lstStyle/>
        <a:p>
          <a:endParaRPr lang="en-US"/>
        </a:p>
      </dgm:t>
    </dgm:pt>
    <dgm:pt modelId="{0941E6DF-7E1B-4B54-9F42-A6CBBCD4C9E7}">
      <dgm:prSet custT="1"/>
      <dgm:spPr/>
      <dgm:t>
        <a:bodyPr/>
        <a:lstStyle/>
        <a:p>
          <a:r>
            <a:rPr lang="en-IN" sz="1800" dirty="0"/>
            <a:t>It is a user friendly website where user can find packages of his own choice and according to his budget.</a:t>
          </a:r>
          <a:endParaRPr lang="en-US" sz="1800" dirty="0"/>
        </a:p>
      </dgm:t>
    </dgm:pt>
    <dgm:pt modelId="{96AD55B2-B495-4BCD-88A1-E427B69099D9}" type="parTrans" cxnId="{837410A3-1711-4D57-B77C-3FE6B6637348}">
      <dgm:prSet/>
      <dgm:spPr/>
      <dgm:t>
        <a:bodyPr/>
        <a:lstStyle/>
        <a:p>
          <a:endParaRPr lang="en-US"/>
        </a:p>
      </dgm:t>
    </dgm:pt>
    <dgm:pt modelId="{382F056E-5CAF-4B65-BA2C-7DF38FFD2F95}" type="sibTrans" cxnId="{837410A3-1711-4D57-B77C-3FE6B6637348}">
      <dgm:prSet/>
      <dgm:spPr/>
      <dgm:t>
        <a:bodyPr/>
        <a:lstStyle/>
        <a:p>
          <a:endParaRPr lang="en-US"/>
        </a:p>
      </dgm:t>
    </dgm:pt>
    <dgm:pt modelId="{E22D8480-B5AA-458D-98E1-203361D4DD8B}">
      <dgm:prSet custT="1"/>
      <dgm:spPr/>
      <dgm:t>
        <a:bodyPr/>
        <a:lstStyle/>
        <a:p>
          <a:pPr algn="l"/>
          <a:endParaRPr lang="en-IN" sz="1800" dirty="0"/>
        </a:p>
        <a:p>
          <a:pPr algn="l"/>
          <a:endParaRPr lang="en-IN" sz="1800" dirty="0"/>
        </a:p>
        <a:p>
          <a:pPr algn="l"/>
          <a:r>
            <a:rPr lang="en-IN" sz="1800" dirty="0"/>
            <a:t>In our website we have created various plans and offers for the user and also special offers</a:t>
          </a:r>
          <a:r>
            <a:rPr lang="en-IN" sz="1200" dirty="0"/>
            <a:t>.</a:t>
          </a:r>
        </a:p>
        <a:p>
          <a:pPr algn="l"/>
          <a:endParaRPr lang="en-IN" sz="1200" dirty="0"/>
        </a:p>
        <a:p>
          <a:pPr algn="l"/>
          <a:endParaRPr lang="en-IN" sz="1200" dirty="0"/>
        </a:p>
        <a:p>
          <a:pPr algn="l"/>
          <a:endParaRPr lang="en-US" sz="1200" dirty="0"/>
        </a:p>
      </dgm:t>
    </dgm:pt>
    <dgm:pt modelId="{ABA5130D-B703-4483-B637-A0806C7B5067}" type="parTrans" cxnId="{1E0D3941-3A9B-4C38-8644-F9188AC3D796}">
      <dgm:prSet/>
      <dgm:spPr/>
      <dgm:t>
        <a:bodyPr/>
        <a:lstStyle/>
        <a:p>
          <a:endParaRPr lang="en-US"/>
        </a:p>
      </dgm:t>
    </dgm:pt>
    <dgm:pt modelId="{94B7D99D-6DFF-4533-A320-C2E86B751579}" type="sibTrans" cxnId="{1E0D3941-3A9B-4C38-8644-F9188AC3D796}">
      <dgm:prSet/>
      <dgm:spPr/>
      <dgm:t>
        <a:bodyPr/>
        <a:lstStyle/>
        <a:p>
          <a:endParaRPr lang="en-US"/>
        </a:p>
      </dgm:t>
    </dgm:pt>
    <dgm:pt modelId="{18A0B8E8-0C7E-4A90-AC24-C940690AA25A}" type="pres">
      <dgm:prSet presAssocID="{76B1A0A6-6D59-49CB-B5E0-0BF8C810E678}" presName="linear" presStyleCnt="0">
        <dgm:presLayoutVars>
          <dgm:animLvl val="lvl"/>
          <dgm:resizeHandles val="exact"/>
        </dgm:presLayoutVars>
      </dgm:prSet>
      <dgm:spPr/>
    </dgm:pt>
    <dgm:pt modelId="{D0358DAF-2398-4688-8B46-D20BB72D631F}" type="pres">
      <dgm:prSet presAssocID="{04FF5309-B7AF-4D78-A831-ECC689BB4F14}" presName="parentText" presStyleLbl="node1" presStyleIdx="0" presStyleCnt="3">
        <dgm:presLayoutVars>
          <dgm:chMax val="0"/>
          <dgm:bulletEnabled val="1"/>
        </dgm:presLayoutVars>
      </dgm:prSet>
      <dgm:spPr/>
    </dgm:pt>
    <dgm:pt modelId="{4407DE55-EC1F-4657-B4BC-A3E308005285}" type="pres">
      <dgm:prSet presAssocID="{ABD67D53-A73F-4722-B9D4-2A9FB93626FA}" presName="spacer" presStyleCnt="0"/>
      <dgm:spPr/>
    </dgm:pt>
    <dgm:pt modelId="{135AE842-9209-4597-99A7-5C01F7F23F5A}" type="pres">
      <dgm:prSet presAssocID="{0941E6DF-7E1B-4B54-9F42-A6CBBCD4C9E7}" presName="parentText" presStyleLbl="node1" presStyleIdx="1" presStyleCnt="3">
        <dgm:presLayoutVars>
          <dgm:chMax val="0"/>
          <dgm:bulletEnabled val="1"/>
        </dgm:presLayoutVars>
      </dgm:prSet>
      <dgm:spPr/>
    </dgm:pt>
    <dgm:pt modelId="{C353A6E6-D885-408E-92FD-4E364DFB8E57}" type="pres">
      <dgm:prSet presAssocID="{382F056E-5CAF-4B65-BA2C-7DF38FFD2F95}" presName="spacer" presStyleCnt="0"/>
      <dgm:spPr/>
    </dgm:pt>
    <dgm:pt modelId="{8977FF86-0A3D-4D7B-9682-7AF9BDCBF5F8}" type="pres">
      <dgm:prSet presAssocID="{E22D8480-B5AA-458D-98E1-203361D4DD8B}" presName="parentText" presStyleLbl="node1" presStyleIdx="2" presStyleCnt="3">
        <dgm:presLayoutVars>
          <dgm:chMax val="0"/>
          <dgm:bulletEnabled val="1"/>
        </dgm:presLayoutVars>
      </dgm:prSet>
      <dgm:spPr/>
    </dgm:pt>
  </dgm:ptLst>
  <dgm:cxnLst>
    <dgm:cxn modelId="{1E0D3941-3A9B-4C38-8644-F9188AC3D796}" srcId="{76B1A0A6-6D59-49CB-B5E0-0BF8C810E678}" destId="{E22D8480-B5AA-458D-98E1-203361D4DD8B}" srcOrd="2" destOrd="0" parTransId="{ABA5130D-B703-4483-B637-A0806C7B5067}" sibTransId="{94B7D99D-6DFF-4533-A320-C2E86B751579}"/>
    <dgm:cxn modelId="{2F3CCD59-1487-4708-B4E2-F55D3CB2676B}" srcId="{76B1A0A6-6D59-49CB-B5E0-0BF8C810E678}" destId="{04FF5309-B7AF-4D78-A831-ECC689BB4F14}" srcOrd="0" destOrd="0" parTransId="{0190F1F2-B170-4F3A-8798-E299E1D0F276}" sibTransId="{ABD67D53-A73F-4722-B9D4-2A9FB93626FA}"/>
    <dgm:cxn modelId="{BE3B9184-C469-4D36-BD81-10FBBB4817DD}" type="presOf" srcId="{E22D8480-B5AA-458D-98E1-203361D4DD8B}" destId="{8977FF86-0A3D-4D7B-9682-7AF9BDCBF5F8}" srcOrd="0" destOrd="0" presId="urn:microsoft.com/office/officeart/2005/8/layout/vList2"/>
    <dgm:cxn modelId="{837410A3-1711-4D57-B77C-3FE6B6637348}" srcId="{76B1A0A6-6D59-49CB-B5E0-0BF8C810E678}" destId="{0941E6DF-7E1B-4B54-9F42-A6CBBCD4C9E7}" srcOrd="1" destOrd="0" parTransId="{96AD55B2-B495-4BCD-88A1-E427B69099D9}" sibTransId="{382F056E-5CAF-4B65-BA2C-7DF38FFD2F95}"/>
    <dgm:cxn modelId="{7E4D4EAA-EF16-4786-81F4-0F08BC85F198}" type="presOf" srcId="{04FF5309-B7AF-4D78-A831-ECC689BB4F14}" destId="{D0358DAF-2398-4688-8B46-D20BB72D631F}" srcOrd="0" destOrd="0" presId="urn:microsoft.com/office/officeart/2005/8/layout/vList2"/>
    <dgm:cxn modelId="{FB84E6BE-7363-4602-B211-E4D04FD44E18}" type="presOf" srcId="{0941E6DF-7E1B-4B54-9F42-A6CBBCD4C9E7}" destId="{135AE842-9209-4597-99A7-5C01F7F23F5A}" srcOrd="0" destOrd="0" presId="urn:microsoft.com/office/officeart/2005/8/layout/vList2"/>
    <dgm:cxn modelId="{74C597FC-6BAE-45B0-9C64-E3729D03FA5D}" type="presOf" srcId="{76B1A0A6-6D59-49CB-B5E0-0BF8C810E678}" destId="{18A0B8E8-0C7E-4A90-AC24-C940690AA25A}" srcOrd="0" destOrd="0" presId="urn:microsoft.com/office/officeart/2005/8/layout/vList2"/>
    <dgm:cxn modelId="{8BF9ED64-1049-4199-8D07-609582327FDF}" type="presParOf" srcId="{18A0B8E8-0C7E-4A90-AC24-C940690AA25A}" destId="{D0358DAF-2398-4688-8B46-D20BB72D631F}" srcOrd="0" destOrd="0" presId="urn:microsoft.com/office/officeart/2005/8/layout/vList2"/>
    <dgm:cxn modelId="{7F4C165A-AA3F-454E-B929-96D092FBF6D6}" type="presParOf" srcId="{18A0B8E8-0C7E-4A90-AC24-C940690AA25A}" destId="{4407DE55-EC1F-4657-B4BC-A3E308005285}" srcOrd="1" destOrd="0" presId="urn:microsoft.com/office/officeart/2005/8/layout/vList2"/>
    <dgm:cxn modelId="{E7DC8DE7-ECF5-4D76-BA1F-C6076D2F0B62}" type="presParOf" srcId="{18A0B8E8-0C7E-4A90-AC24-C940690AA25A}" destId="{135AE842-9209-4597-99A7-5C01F7F23F5A}" srcOrd="2" destOrd="0" presId="urn:microsoft.com/office/officeart/2005/8/layout/vList2"/>
    <dgm:cxn modelId="{470F0E68-0F5A-4CF4-8758-074B00FE5B6A}" type="presParOf" srcId="{18A0B8E8-0C7E-4A90-AC24-C940690AA25A}" destId="{C353A6E6-D885-408E-92FD-4E364DFB8E57}" srcOrd="3" destOrd="0" presId="urn:microsoft.com/office/officeart/2005/8/layout/vList2"/>
    <dgm:cxn modelId="{A05CC838-BC8E-4C81-98D6-FF9ACF50370D}" type="presParOf" srcId="{18A0B8E8-0C7E-4A90-AC24-C940690AA25A}" destId="{8977FF86-0A3D-4D7B-9682-7AF9BDCBF5F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58DAF-2398-4688-8B46-D20BB72D631F}">
      <dsp:nvSpPr>
        <dsp:cNvPr id="0" name=""/>
        <dsp:cNvSpPr/>
      </dsp:nvSpPr>
      <dsp:spPr>
        <a:xfrm>
          <a:off x="0" y="3145"/>
          <a:ext cx="6254496" cy="12788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User can use our web application is less bandwidth or Internet</a:t>
          </a:r>
          <a:r>
            <a:rPr lang="en-IN" sz="1200" kern="1200" dirty="0"/>
            <a:t>.</a:t>
          </a:r>
          <a:endParaRPr lang="en-US" sz="1200" kern="1200" dirty="0"/>
        </a:p>
      </dsp:txBody>
      <dsp:txXfrm>
        <a:off x="62430" y="65575"/>
        <a:ext cx="6129636" cy="1154030"/>
      </dsp:txXfrm>
    </dsp:sp>
    <dsp:sp modelId="{135AE842-9209-4597-99A7-5C01F7F23F5A}">
      <dsp:nvSpPr>
        <dsp:cNvPr id="0" name=""/>
        <dsp:cNvSpPr/>
      </dsp:nvSpPr>
      <dsp:spPr>
        <a:xfrm>
          <a:off x="0" y="1289938"/>
          <a:ext cx="6254496" cy="12788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It is a user friendly website where user can find packages of his own choice and according to his budget.</a:t>
          </a:r>
          <a:endParaRPr lang="en-US" sz="1800" kern="1200" dirty="0"/>
        </a:p>
      </dsp:txBody>
      <dsp:txXfrm>
        <a:off x="62430" y="1352368"/>
        <a:ext cx="6129636" cy="1154030"/>
      </dsp:txXfrm>
    </dsp:sp>
    <dsp:sp modelId="{8977FF86-0A3D-4D7B-9682-7AF9BDCBF5F8}">
      <dsp:nvSpPr>
        <dsp:cNvPr id="0" name=""/>
        <dsp:cNvSpPr/>
      </dsp:nvSpPr>
      <dsp:spPr>
        <a:xfrm>
          <a:off x="0" y="2576732"/>
          <a:ext cx="6254496" cy="12788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In our website we have created various plans and offers for the user and also special offers</a:t>
          </a:r>
          <a:r>
            <a:rPr lang="en-IN" sz="1200" kern="1200" dirty="0"/>
            <a:t>.</a:t>
          </a:r>
        </a:p>
        <a:p>
          <a:pPr marL="0" lvl="0" indent="0" algn="l" defTabSz="800100">
            <a:lnSpc>
              <a:spcPct val="90000"/>
            </a:lnSpc>
            <a:spcBef>
              <a:spcPct val="0"/>
            </a:spcBef>
            <a:spcAft>
              <a:spcPct val="35000"/>
            </a:spcAft>
            <a:buNone/>
          </a:pPr>
          <a:endParaRPr lang="en-IN" sz="1200" kern="1200" dirty="0"/>
        </a:p>
        <a:p>
          <a:pPr marL="0" lvl="0" indent="0" algn="l" defTabSz="800100">
            <a:lnSpc>
              <a:spcPct val="90000"/>
            </a:lnSpc>
            <a:spcBef>
              <a:spcPct val="0"/>
            </a:spcBef>
            <a:spcAft>
              <a:spcPct val="35000"/>
            </a:spcAft>
            <a:buNone/>
          </a:pPr>
          <a:endParaRPr lang="en-IN" sz="1200" kern="1200" dirty="0"/>
        </a:p>
        <a:p>
          <a:pPr marL="0" lvl="0" indent="0" algn="l" defTabSz="800100">
            <a:lnSpc>
              <a:spcPct val="90000"/>
            </a:lnSpc>
            <a:spcBef>
              <a:spcPct val="0"/>
            </a:spcBef>
            <a:spcAft>
              <a:spcPct val="35000"/>
            </a:spcAft>
            <a:buNone/>
          </a:pPr>
          <a:endParaRPr lang="en-US" sz="1200" kern="1200" dirty="0"/>
        </a:p>
      </dsp:txBody>
      <dsp:txXfrm>
        <a:off x="62430" y="2639162"/>
        <a:ext cx="6129636" cy="1154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A17D-E474-4848-A3D0-E6052C852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18248-5081-4E11-AF13-3E6601C86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E2CF7F-E125-477F-960E-15B32FD286E9}"/>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0E11A2FF-64F2-487B-BB90-AF91F095C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9B90F-6AA2-47AF-B713-A3266BE81F7C}"/>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139351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869-7CE2-4098-A5E0-C5A08F422A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38691B-3D23-4386-ABC7-816688E3B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3857A-AFBB-412C-BD6B-118BCAA053C7}"/>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F98D3DA3-BFC1-482E-8CDB-4FEE67827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EFD37-BBDA-4FFE-8C3A-B8B380FC645C}"/>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398858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1D7E9-CDF1-4BD9-B93E-961898414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B8839-7EA3-42FC-A6ED-103D8347F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08C9F-C8BA-411F-A939-420C708BB8A1}"/>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3337FB92-B381-472E-883C-51F02E903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5547C-F46C-43D1-A4C0-49D9C6FB3273}"/>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5960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0BAF-5977-4561-946F-F6B5B169E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8A36A-A977-469F-A810-FD4DB42099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CF480-5549-4586-A6AD-B3116AB3D3B9}"/>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CAB4D9FA-E9C3-4482-9DEB-70BE103B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DAA1A-3292-410D-8959-17D22689FDFF}"/>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401761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8874-7D2E-4713-87A7-45D689A01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F7AC9B-4942-41E6-B26C-FADE49AEA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C9942-51D8-4FBD-8EB4-2E9BF0867259}"/>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24F0F791-A39A-4A8E-9CC2-FFF5D1FFE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2A697-8F2B-4091-96D8-621DE24AA2EE}"/>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117735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A8D3-6A07-4A85-AD6C-A1B3739533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D10F07-7C73-4BC4-9A3E-2BAA1E72FE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80B6C1-0B55-499B-801C-865F8F0CF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63C408-0A6E-4F9B-A6BB-842D89BC15F3}"/>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6" name="Footer Placeholder 5">
            <a:extLst>
              <a:ext uri="{FF2B5EF4-FFF2-40B4-BE49-F238E27FC236}">
                <a16:creationId xmlns:a16="http://schemas.microsoft.com/office/drawing/2014/main" id="{79C0213B-513C-4FA5-8EE7-61258B7DB4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737D9-BCAD-4A6D-9309-B33CE7D7C436}"/>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9505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FF8C-421D-44DB-8C6A-A4285A62A0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88EC4-24C6-49CB-BFE0-C80E5C68D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321D-2B40-4C61-B13D-5EE06BA42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601ADB-CB1F-40AF-B3A4-51A6236C8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7E17C-9480-422F-9B70-159BF7D43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C13067-EE84-4D08-8F30-36E808D18B09}"/>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8" name="Footer Placeholder 7">
            <a:extLst>
              <a:ext uri="{FF2B5EF4-FFF2-40B4-BE49-F238E27FC236}">
                <a16:creationId xmlns:a16="http://schemas.microsoft.com/office/drawing/2014/main" id="{964D6709-BA0C-42B8-B5BC-813902DC18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621DFB-44D9-4871-A54C-67153374367C}"/>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223935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E240-2F10-4676-BBE6-829033AEFB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44D60-4D54-45E9-9290-AE3B0E40017C}"/>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4" name="Footer Placeholder 3">
            <a:extLst>
              <a:ext uri="{FF2B5EF4-FFF2-40B4-BE49-F238E27FC236}">
                <a16:creationId xmlns:a16="http://schemas.microsoft.com/office/drawing/2014/main" id="{CACF862C-7695-4E67-AF0E-3BC4D763B0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87F72-E259-4C4F-8EE7-8796C385206A}"/>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7067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AB908-CF10-4789-A49C-DCF9B1659027}"/>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3" name="Footer Placeholder 2">
            <a:extLst>
              <a:ext uri="{FF2B5EF4-FFF2-40B4-BE49-F238E27FC236}">
                <a16:creationId xmlns:a16="http://schemas.microsoft.com/office/drawing/2014/main" id="{7FA0E8FF-679E-4691-B88C-DC897A2158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10080E-FC8A-4A2B-984D-26925203CA52}"/>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339785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668E-B40D-4D0C-A1E1-8A8F5A839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718C27-78B6-470F-991F-EFB37E017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B430FB-0A68-426D-B628-2A3B50FF4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210DA-F647-40B1-A882-B90FFF5CC577}"/>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6" name="Footer Placeholder 5">
            <a:extLst>
              <a:ext uri="{FF2B5EF4-FFF2-40B4-BE49-F238E27FC236}">
                <a16:creationId xmlns:a16="http://schemas.microsoft.com/office/drawing/2014/main" id="{D4D4DF35-F16D-4B36-9751-23F002CCD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D36AC7-082E-4819-91CE-27DE43A1C464}"/>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401049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3377-560E-45BF-9621-384C29217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75508F-EC6E-4BA3-9396-A4E802C67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A16C57-AB78-4024-B83B-5E143DBA2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D1588-E41B-4FFF-BEB3-143E02ABE190}"/>
              </a:ext>
            </a:extLst>
          </p:cNvPr>
          <p:cNvSpPr>
            <a:spLocks noGrp="1"/>
          </p:cNvSpPr>
          <p:nvPr>
            <p:ph type="dt" sz="half" idx="10"/>
          </p:nvPr>
        </p:nvSpPr>
        <p:spPr/>
        <p:txBody>
          <a:bodyPr/>
          <a:lstStyle/>
          <a:p>
            <a:fld id="{BC51DCF3-1A4B-49FF-BCCF-663DBA882974}" type="datetimeFigureOut">
              <a:rPr lang="en-IN" smtClean="0"/>
              <a:t>10-11-2021</a:t>
            </a:fld>
            <a:endParaRPr lang="en-IN"/>
          </a:p>
        </p:txBody>
      </p:sp>
      <p:sp>
        <p:nvSpPr>
          <p:cNvPr id="6" name="Footer Placeholder 5">
            <a:extLst>
              <a:ext uri="{FF2B5EF4-FFF2-40B4-BE49-F238E27FC236}">
                <a16:creationId xmlns:a16="http://schemas.microsoft.com/office/drawing/2014/main" id="{AC1C6699-10B9-428F-8C5F-97CAD9491E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8CCC0-626E-4564-86EB-48F090FAD267}"/>
              </a:ext>
            </a:extLst>
          </p:cNvPr>
          <p:cNvSpPr>
            <a:spLocks noGrp="1"/>
          </p:cNvSpPr>
          <p:nvPr>
            <p:ph type="sldNum" sz="quarter" idx="12"/>
          </p:nvPr>
        </p:nvSpPr>
        <p:spPr/>
        <p:txBody>
          <a:bodyPr/>
          <a:lstStyle/>
          <a:p>
            <a:fld id="{2ED8A1C7-0858-49F2-A0D7-04176E88C06B}" type="slidenum">
              <a:rPr lang="en-IN" smtClean="0"/>
              <a:t>‹#›</a:t>
            </a:fld>
            <a:endParaRPr lang="en-IN"/>
          </a:p>
        </p:txBody>
      </p:sp>
    </p:spTree>
    <p:extLst>
      <p:ext uri="{BB962C8B-B14F-4D97-AF65-F5344CB8AC3E}">
        <p14:creationId xmlns:p14="http://schemas.microsoft.com/office/powerpoint/2010/main" val="302777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B16AE2-A0EB-4FCC-9894-98424F616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D439D-7DB1-441C-AC19-6DBF1C36E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8C613-7804-41B4-96C2-E3DD837C0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1DCF3-1A4B-49FF-BCCF-663DBA882974}" type="datetimeFigureOut">
              <a:rPr lang="en-IN" smtClean="0"/>
              <a:t>10-11-2021</a:t>
            </a:fld>
            <a:endParaRPr lang="en-IN"/>
          </a:p>
        </p:txBody>
      </p:sp>
      <p:sp>
        <p:nvSpPr>
          <p:cNvPr id="5" name="Footer Placeholder 4">
            <a:extLst>
              <a:ext uri="{FF2B5EF4-FFF2-40B4-BE49-F238E27FC236}">
                <a16:creationId xmlns:a16="http://schemas.microsoft.com/office/drawing/2014/main" id="{885FBCED-9850-464E-833E-C93C24602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411692-3902-4299-8686-C9F3E6DB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8A1C7-0858-49F2-A0D7-04176E88C06B}" type="slidenum">
              <a:rPr lang="en-IN" smtClean="0"/>
              <a:t>‹#›</a:t>
            </a:fld>
            <a:endParaRPr lang="en-IN"/>
          </a:p>
        </p:txBody>
      </p:sp>
    </p:spTree>
    <p:extLst>
      <p:ext uri="{BB962C8B-B14F-4D97-AF65-F5344CB8AC3E}">
        <p14:creationId xmlns:p14="http://schemas.microsoft.com/office/powerpoint/2010/main" val="338181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over a city&#10;&#10;Description automatically generated">
            <a:extLst>
              <a:ext uri="{FF2B5EF4-FFF2-40B4-BE49-F238E27FC236}">
                <a16:creationId xmlns:a16="http://schemas.microsoft.com/office/drawing/2014/main" id="{BB5A2F4C-AC9F-4FD5-A41A-52412197D8B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3197" r="13713"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03153B9A-8AF4-463B-AF67-57951CF346FD}"/>
              </a:ext>
            </a:extLst>
          </p:cNvPr>
          <p:cNvSpPr>
            <a:spLocks noGrp="1"/>
          </p:cNvSpPr>
          <p:nvPr>
            <p:ph type="ctrTitle"/>
          </p:nvPr>
        </p:nvSpPr>
        <p:spPr>
          <a:xfrm>
            <a:off x="2489073" y="768578"/>
            <a:ext cx="7636002" cy="3063240"/>
          </a:xfrm>
        </p:spPr>
        <p:txBody>
          <a:bodyPr>
            <a:normAutofit/>
          </a:bodyPr>
          <a:lstStyle/>
          <a:p>
            <a:r>
              <a:rPr lang="en-IN" sz="4800" dirty="0">
                <a:solidFill>
                  <a:srgbClr val="FFFFFF"/>
                </a:solidFill>
                <a:latin typeface="+mn-lt"/>
              </a:rPr>
              <a:t>TRAVEL AND TOURISM WEBSITE</a:t>
            </a:r>
          </a:p>
        </p:txBody>
      </p:sp>
      <p:sp>
        <p:nvSpPr>
          <p:cNvPr id="3" name="Subtitle 2">
            <a:extLst>
              <a:ext uri="{FF2B5EF4-FFF2-40B4-BE49-F238E27FC236}">
                <a16:creationId xmlns:a16="http://schemas.microsoft.com/office/drawing/2014/main" id="{8C33C736-23FE-4D0B-81EE-08A8520DC4AD}"/>
              </a:ext>
            </a:extLst>
          </p:cNvPr>
          <p:cNvSpPr>
            <a:spLocks noGrp="1"/>
          </p:cNvSpPr>
          <p:nvPr>
            <p:ph type="subTitle" idx="1"/>
          </p:nvPr>
        </p:nvSpPr>
        <p:spPr>
          <a:xfrm>
            <a:off x="1782699" y="4487368"/>
            <a:ext cx="8799576" cy="1602053"/>
          </a:xfrm>
        </p:spPr>
        <p:txBody>
          <a:bodyPr>
            <a:normAutofit fontScale="25000" lnSpcReduction="20000"/>
          </a:bodyPr>
          <a:lstStyle/>
          <a:p>
            <a:r>
              <a:rPr lang="en-IN" sz="7200" dirty="0">
                <a:solidFill>
                  <a:srgbClr val="FFFFFF"/>
                </a:solidFill>
              </a:rPr>
              <a:t>GROUP MEMBERS :-</a:t>
            </a:r>
          </a:p>
          <a:p>
            <a:r>
              <a:rPr lang="en-IN" sz="6400" dirty="0">
                <a:solidFill>
                  <a:srgbClr val="FFFFFF"/>
                </a:solidFill>
              </a:rPr>
              <a:t>TANISH MOHANTY :-  20101B0001</a:t>
            </a:r>
          </a:p>
          <a:p>
            <a:r>
              <a:rPr lang="en-IN" sz="6400" dirty="0">
                <a:solidFill>
                  <a:srgbClr val="FFFFFF"/>
                </a:solidFill>
              </a:rPr>
              <a:t>SAGAR MARWAL :-  19101B0045</a:t>
            </a:r>
          </a:p>
          <a:p>
            <a:r>
              <a:rPr lang="en-IN" sz="6400" dirty="0">
                <a:solidFill>
                  <a:srgbClr val="FFFFFF"/>
                </a:solidFill>
              </a:rPr>
              <a:t>ABHISHEK WAJE :-  20101B0004</a:t>
            </a:r>
          </a:p>
          <a:p>
            <a:r>
              <a:rPr lang="en-IN" sz="6400" dirty="0">
                <a:solidFill>
                  <a:srgbClr val="FFFFFF"/>
                </a:solidFill>
              </a:rPr>
              <a:t>AMAN JAIN :-  19101B0024</a:t>
            </a:r>
          </a:p>
          <a:p>
            <a:endParaRPr lang="en-IN" sz="600" dirty="0">
              <a:solidFill>
                <a:srgbClr val="FFFFFF"/>
              </a:solidFill>
            </a:endParaRPr>
          </a:p>
        </p:txBody>
      </p:sp>
      <p:sp>
        <p:nvSpPr>
          <p:cNvPr id="16"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2EBE56-50A9-4747-846F-FCCE6A1281A5}"/>
              </a:ext>
            </a:extLst>
          </p:cNvPr>
          <p:cNvSpPr txBox="1"/>
          <p:nvPr/>
        </p:nvSpPr>
        <p:spPr>
          <a:xfrm>
            <a:off x="5314950" y="3760928"/>
            <a:ext cx="2171700" cy="584775"/>
          </a:xfrm>
          <a:prstGeom prst="rect">
            <a:avLst/>
          </a:prstGeom>
          <a:noFill/>
        </p:spPr>
        <p:txBody>
          <a:bodyPr wrap="square" rtlCol="0">
            <a:spAutoFit/>
          </a:bodyPr>
          <a:lstStyle/>
          <a:p>
            <a:r>
              <a:rPr lang="en-US" sz="3200" b="1" dirty="0"/>
              <a:t>  ITB04  </a:t>
            </a:r>
          </a:p>
        </p:txBody>
      </p:sp>
    </p:spTree>
    <p:extLst>
      <p:ext uri="{BB962C8B-B14F-4D97-AF65-F5344CB8AC3E}">
        <p14:creationId xmlns:p14="http://schemas.microsoft.com/office/powerpoint/2010/main" val="36577269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7AB2F6F-1E70-41C6-BDE4-557C87151E1E}"/>
              </a:ext>
            </a:extLst>
          </p:cNvPr>
          <p:cNvSpPr>
            <a:spLocks noGrp="1"/>
          </p:cNvSpPr>
          <p:nvPr>
            <p:ph type="title"/>
          </p:nvPr>
        </p:nvSpPr>
        <p:spPr>
          <a:xfrm>
            <a:off x="1014141" y="1450655"/>
            <a:ext cx="3664391" cy="3956690"/>
          </a:xfrm>
        </p:spPr>
        <p:txBody>
          <a:bodyPr anchor="ctr">
            <a:normAutofit/>
          </a:bodyPr>
          <a:lstStyle/>
          <a:p>
            <a:pPr algn="ctr"/>
            <a:r>
              <a:rPr lang="en-IN" sz="3200" dirty="0">
                <a:solidFill>
                  <a:schemeClr val="bg1"/>
                </a:solidFill>
              </a:rPr>
              <a:t>Technology</a:t>
            </a:r>
          </a:p>
        </p:txBody>
      </p:sp>
      <p:cxnSp>
        <p:nvCxnSpPr>
          <p:cNvPr id="19"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965E9-15D8-4C06-A314-1C4822138070}"/>
              </a:ext>
            </a:extLst>
          </p:cNvPr>
          <p:cNvSpPr>
            <a:spLocks noGrp="1"/>
          </p:cNvSpPr>
          <p:nvPr>
            <p:ph idx="1"/>
          </p:nvPr>
        </p:nvSpPr>
        <p:spPr>
          <a:xfrm>
            <a:off x="6096000" y="1108061"/>
            <a:ext cx="5008901" cy="4571972"/>
          </a:xfrm>
        </p:spPr>
        <p:txBody>
          <a:bodyPr anchor="ctr">
            <a:normAutofit/>
          </a:bodyPr>
          <a:lstStyle/>
          <a:p>
            <a:r>
              <a:rPr lang="en-IN" sz="2000" dirty="0">
                <a:solidFill>
                  <a:schemeClr val="bg1"/>
                </a:solidFill>
              </a:rPr>
              <a:t>Html , CSS ,Bootstrap, JavaScript, jQuery </a:t>
            </a:r>
          </a:p>
          <a:p>
            <a:r>
              <a:rPr lang="en-IN" sz="2000" dirty="0">
                <a:solidFill>
                  <a:schemeClr val="bg1"/>
                </a:solidFill>
              </a:rPr>
              <a:t>Firebase as database</a:t>
            </a:r>
          </a:p>
          <a:p>
            <a:r>
              <a:rPr lang="en-IN" sz="2000" dirty="0">
                <a:solidFill>
                  <a:schemeClr val="bg1"/>
                </a:solidFill>
              </a:rPr>
              <a:t>Google map Api</a:t>
            </a:r>
          </a:p>
          <a:p>
            <a:r>
              <a:rPr lang="en-IN" sz="2000" dirty="0">
                <a:solidFill>
                  <a:schemeClr val="bg1"/>
                </a:solidFill>
              </a:rPr>
              <a:t>Vs-code as code editor</a:t>
            </a:r>
          </a:p>
        </p:txBody>
      </p:sp>
    </p:spTree>
    <p:extLst>
      <p:ext uri="{BB962C8B-B14F-4D97-AF65-F5344CB8AC3E}">
        <p14:creationId xmlns:p14="http://schemas.microsoft.com/office/powerpoint/2010/main" val="379065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7AB2F6F-1E70-41C6-BDE4-557C87151E1E}"/>
              </a:ext>
            </a:extLst>
          </p:cNvPr>
          <p:cNvSpPr>
            <a:spLocks noGrp="1"/>
          </p:cNvSpPr>
          <p:nvPr>
            <p:ph type="title"/>
          </p:nvPr>
        </p:nvSpPr>
        <p:spPr>
          <a:xfrm>
            <a:off x="1014141" y="1450655"/>
            <a:ext cx="3932030" cy="3956690"/>
          </a:xfrm>
        </p:spPr>
        <p:txBody>
          <a:bodyPr anchor="ctr">
            <a:normAutofit/>
          </a:bodyPr>
          <a:lstStyle/>
          <a:p>
            <a:pPr algn="ctr"/>
            <a:r>
              <a:rPr lang="en-IN" sz="3200" dirty="0">
                <a:solidFill>
                  <a:schemeClr val="bg1"/>
                </a:solidFill>
                <a:latin typeface="+mn-lt"/>
              </a:rPr>
              <a:t>Conclusion</a:t>
            </a:r>
            <a:r>
              <a:rPr lang="en-IN" sz="6200" dirty="0">
                <a:solidFill>
                  <a:schemeClr val="bg1"/>
                </a:solidFill>
                <a:latin typeface="+mn-lt"/>
              </a:rPr>
              <a:t> </a:t>
            </a:r>
          </a:p>
        </p:txBody>
      </p:sp>
      <p:cxnSp>
        <p:nvCxnSpPr>
          <p:cNvPr id="19"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965E9-15D8-4C06-A314-1C4822138070}"/>
              </a:ext>
            </a:extLst>
          </p:cNvPr>
          <p:cNvSpPr>
            <a:spLocks noGrp="1"/>
          </p:cNvSpPr>
          <p:nvPr>
            <p:ph idx="1"/>
          </p:nvPr>
        </p:nvSpPr>
        <p:spPr>
          <a:xfrm>
            <a:off x="6096000" y="1108061"/>
            <a:ext cx="5008901" cy="4571972"/>
          </a:xfrm>
        </p:spPr>
        <p:txBody>
          <a:bodyPr anchor="ctr">
            <a:normAutofit/>
          </a:bodyPr>
          <a:lstStyle/>
          <a:p>
            <a:r>
              <a:rPr lang="en-IN" sz="2000" dirty="0">
                <a:solidFill>
                  <a:schemeClr val="bg1"/>
                </a:solidFill>
              </a:rPr>
              <a:t>In short our project is user friendly and easy for user to have a trip plan and according to their choice.</a:t>
            </a:r>
          </a:p>
        </p:txBody>
      </p:sp>
    </p:spTree>
    <p:extLst>
      <p:ext uri="{BB962C8B-B14F-4D97-AF65-F5344CB8AC3E}">
        <p14:creationId xmlns:p14="http://schemas.microsoft.com/office/powerpoint/2010/main" val="341338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70A9-4097-47B4-9049-A4F4E3CB79BE}"/>
              </a:ext>
            </a:extLst>
          </p:cNvPr>
          <p:cNvSpPr>
            <a:spLocks noGrp="1"/>
          </p:cNvSpPr>
          <p:nvPr>
            <p:ph type="title"/>
          </p:nvPr>
        </p:nvSpPr>
        <p:spPr>
          <a:xfrm>
            <a:off x="838200" y="365125"/>
            <a:ext cx="10515600" cy="5668282"/>
          </a:xfrm>
        </p:spPr>
        <p:txBody>
          <a:bodyPr/>
          <a:lstStyle/>
          <a:p>
            <a:pPr algn="ctr"/>
            <a:r>
              <a:rPr lang="en-US" sz="4400" dirty="0"/>
              <a:t>THANK YOU</a:t>
            </a:r>
            <a:br>
              <a:rPr lang="en-US" sz="4400" b="1" dirty="0"/>
            </a:br>
            <a:endParaRPr lang="en-US" dirty="0"/>
          </a:p>
        </p:txBody>
      </p:sp>
    </p:spTree>
    <p:extLst>
      <p:ext uri="{BB962C8B-B14F-4D97-AF65-F5344CB8AC3E}">
        <p14:creationId xmlns:p14="http://schemas.microsoft.com/office/powerpoint/2010/main" val="404810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7F00A-CA89-44C1-B048-C4B3F0D5B45E}"/>
              </a:ext>
            </a:extLst>
          </p:cNvPr>
          <p:cNvSpPr>
            <a:spLocks noGrp="1"/>
          </p:cNvSpPr>
          <p:nvPr>
            <p:ph type="title"/>
          </p:nvPr>
        </p:nvSpPr>
        <p:spPr>
          <a:xfrm>
            <a:off x="5530788" y="329184"/>
            <a:ext cx="5584055" cy="1783080"/>
          </a:xfrm>
        </p:spPr>
        <p:txBody>
          <a:bodyPr anchor="b">
            <a:normAutofit/>
          </a:bodyPr>
          <a:lstStyle/>
          <a:p>
            <a:pPr algn="ctr"/>
            <a:r>
              <a:rPr lang="en-IN" sz="3200" dirty="0">
                <a:latin typeface="+mn-lt"/>
              </a:rPr>
              <a:t>Abstract</a:t>
            </a:r>
          </a:p>
        </p:txBody>
      </p:sp>
      <p:pic>
        <p:nvPicPr>
          <p:cNvPr id="5" name="Picture 4" descr="Pins in a map">
            <a:extLst>
              <a:ext uri="{FF2B5EF4-FFF2-40B4-BE49-F238E27FC236}">
                <a16:creationId xmlns:a16="http://schemas.microsoft.com/office/drawing/2014/main" id="{C926DCB2-79AA-4576-8F59-9EF36BEADC44}"/>
              </a:ext>
            </a:extLst>
          </p:cNvPr>
          <p:cNvPicPr>
            <a:picLocks noChangeAspect="1"/>
          </p:cNvPicPr>
          <p:nvPr/>
        </p:nvPicPr>
        <p:blipFill rotWithShape="1">
          <a:blip r:embed="rId2"/>
          <a:srcRect l="28273" r="263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34E61-9BE2-406A-B6E9-ED9CE1B2F44E}"/>
              </a:ext>
            </a:extLst>
          </p:cNvPr>
          <p:cNvSpPr>
            <a:spLocks noGrp="1"/>
          </p:cNvSpPr>
          <p:nvPr>
            <p:ph idx="1"/>
          </p:nvPr>
        </p:nvSpPr>
        <p:spPr>
          <a:xfrm>
            <a:off x="5297762" y="2706624"/>
            <a:ext cx="6251110" cy="3483864"/>
          </a:xfrm>
        </p:spPr>
        <p:txBody>
          <a:bodyPr>
            <a:normAutofit/>
          </a:bodyPr>
          <a:lstStyle/>
          <a:p>
            <a:pPr marL="0" indent="0">
              <a:buNone/>
            </a:pPr>
            <a:r>
              <a:rPr lang="en-US" sz="2000" dirty="0"/>
              <a:t>A tour and Travel website is a website on the internet that is dedicated the travel. The size may be focused on travel reviews, trip faces, or a combination of both. Many travel websites are online travelogues or travel journals, usually created by individual travelers and hosted by companies that generally provide their information to consumers for free. The purpose of Website is established fact that internet users are increasing today. One of the main purposes of the website is to facilitate the offline customer online because customers cannot spend their crucial time in market trying to find out the best deal.</a:t>
            </a:r>
            <a:endParaRPr lang="en-IN" sz="3600" dirty="0"/>
          </a:p>
        </p:txBody>
      </p:sp>
    </p:spTree>
    <p:extLst>
      <p:ext uri="{BB962C8B-B14F-4D97-AF65-F5344CB8AC3E}">
        <p14:creationId xmlns:p14="http://schemas.microsoft.com/office/powerpoint/2010/main" val="58246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7F00A-CA89-44C1-B048-C4B3F0D5B45E}"/>
              </a:ext>
            </a:extLst>
          </p:cNvPr>
          <p:cNvSpPr>
            <a:spLocks noGrp="1"/>
          </p:cNvSpPr>
          <p:nvPr>
            <p:ph type="title"/>
          </p:nvPr>
        </p:nvSpPr>
        <p:spPr>
          <a:xfrm>
            <a:off x="5530788" y="329184"/>
            <a:ext cx="5584055" cy="1783080"/>
          </a:xfrm>
        </p:spPr>
        <p:txBody>
          <a:bodyPr anchor="b">
            <a:normAutofit/>
          </a:bodyPr>
          <a:lstStyle/>
          <a:p>
            <a:pPr algn="ctr"/>
            <a:r>
              <a:rPr lang="en-IN" sz="3200" dirty="0">
                <a:latin typeface="+mn-lt"/>
              </a:rPr>
              <a:t>Introduction to Travel and Tourism </a:t>
            </a:r>
          </a:p>
        </p:txBody>
      </p:sp>
      <p:pic>
        <p:nvPicPr>
          <p:cNvPr id="5" name="Picture 4" descr="Pins in a map">
            <a:extLst>
              <a:ext uri="{FF2B5EF4-FFF2-40B4-BE49-F238E27FC236}">
                <a16:creationId xmlns:a16="http://schemas.microsoft.com/office/drawing/2014/main" id="{C926DCB2-79AA-4576-8F59-9EF36BEADC44}"/>
              </a:ext>
            </a:extLst>
          </p:cNvPr>
          <p:cNvPicPr>
            <a:picLocks noChangeAspect="1"/>
          </p:cNvPicPr>
          <p:nvPr/>
        </p:nvPicPr>
        <p:blipFill rotWithShape="1">
          <a:blip r:embed="rId2"/>
          <a:srcRect l="28273" r="263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34E61-9BE2-406A-B6E9-ED9CE1B2F44E}"/>
              </a:ext>
            </a:extLst>
          </p:cNvPr>
          <p:cNvSpPr>
            <a:spLocks noGrp="1"/>
          </p:cNvSpPr>
          <p:nvPr>
            <p:ph idx="1"/>
          </p:nvPr>
        </p:nvSpPr>
        <p:spPr>
          <a:xfrm>
            <a:off x="5297762" y="2706624"/>
            <a:ext cx="6251110" cy="3483864"/>
          </a:xfrm>
        </p:spPr>
        <p:txBody>
          <a:bodyPr>
            <a:normAutofit/>
          </a:bodyPr>
          <a:lstStyle/>
          <a:p>
            <a:r>
              <a:rPr lang="en-IN" sz="1800" dirty="0"/>
              <a:t>It is an approach presents an all-encompassing exploration of the travel industry.</a:t>
            </a:r>
          </a:p>
          <a:p>
            <a:r>
              <a:rPr lang="en-IN" sz="1800" dirty="0"/>
              <a:t>Tourism services like airlines, such as airline companies, hotel and car rentals etc. usually provide services to travellers to travel alone.</a:t>
            </a:r>
          </a:p>
          <a:p>
            <a:r>
              <a:rPr lang="en-IN" sz="1800" dirty="0"/>
              <a:t>Travelling is important for economic changes, human socio-cultural activities and environmental development.</a:t>
            </a:r>
          </a:p>
          <a:p>
            <a:r>
              <a:rPr lang="en-IN" sz="1800" dirty="0"/>
              <a:t>Tourism is important for the fields related to Geography, Economics, History languages, marketing business etc.</a:t>
            </a:r>
          </a:p>
          <a:p>
            <a:endParaRPr lang="en-IN" sz="2200" dirty="0"/>
          </a:p>
        </p:txBody>
      </p:sp>
    </p:spTree>
    <p:extLst>
      <p:ext uri="{BB962C8B-B14F-4D97-AF65-F5344CB8AC3E}">
        <p14:creationId xmlns:p14="http://schemas.microsoft.com/office/powerpoint/2010/main" val="5325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7F00A-CA89-44C1-B048-C4B3F0D5B45E}"/>
              </a:ext>
            </a:extLst>
          </p:cNvPr>
          <p:cNvSpPr>
            <a:spLocks noGrp="1"/>
          </p:cNvSpPr>
          <p:nvPr>
            <p:ph type="title"/>
          </p:nvPr>
        </p:nvSpPr>
        <p:spPr>
          <a:xfrm>
            <a:off x="5530788" y="329184"/>
            <a:ext cx="5584055" cy="1783080"/>
          </a:xfrm>
        </p:spPr>
        <p:txBody>
          <a:bodyPr anchor="b">
            <a:normAutofit/>
          </a:bodyPr>
          <a:lstStyle/>
          <a:p>
            <a:pPr algn="ctr"/>
            <a:r>
              <a:rPr lang="en-IN" sz="3200" dirty="0">
                <a:latin typeface="+mn-lt"/>
              </a:rPr>
              <a:t>Introduction to Travel and Tourism </a:t>
            </a:r>
          </a:p>
        </p:txBody>
      </p:sp>
      <p:pic>
        <p:nvPicPr>
          <p:cNvPr id="5" name="Picture 4" descr="Pins in a map">
            <a:extLst>
              <a:ext uri="{FF2B5EF4-FFF2-40B4-BE49-F238E27FC236}">
                <a16:creationId xmlns:a16="http://schemas.microsoft.com/office/drawing/2014/main" id="{C926DCB2-79AA-4576-8F59-9EF36BEADC44}"/>
              </a:ext>
            </a:extLst>
          </p:cNvPr>
          <p:cNvPicPr>
            <a:picLocks noChangeAspect="1"/>
          </p:cNvPicPr>
          <p:nvPr/>
        </p:nvPicPr>
        <p:blipFill rotWithShape="1">
          <a:blip r:embed="rId2"/>
          <a:srcRect l="28273" r="263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34E61-9BE2-406A-B6E9-ED9CE1B2F44E}"/>
              </a:ext>
            </a:extLst>
          </p:cNvPr>
          <p:cNvSpPr>
            <a:spLocks noGrp="1"/>
          </p:cNvSpPr>
          <p:nvPr>
            <p:ph idx="1"/>
          </p:nvPr>
        </p:nvSpPr>
        <p:spPr>
          <a:xfrm>
            <a:off x="5297762" y="2706624"/>
            <a:ext cx="6251110" cy="3483864"/>
          </a:xfrm>
        </p:spPr>
        <p:txBody>
          <a:bodyPr>
            <a:normAutofit fontScale="92500" lnSpcReduction="20000"/>
          </a:bodyPr>
          <a:lstStyle/>
          <a:p>
            <a:r>
              <a:rPr lang="en-US" sz="1800" dirty="0"/>
              <a:t>In today’s world, web‐based technology like social media is facilitating social interaction between a </a:t>
            </a:r>
          </a:p>
          <a:p>
            <a:r>
              <a:rPr lang="en-US" sz="1800" dirty="0"/>
              <a:t>large group of people through some type of network. In common widely used network is the </a:t>
            </a:r>
          </a:p>
          <a:p>
            <a:r>
              <a:rPr lang="en-US" sz="1800" dirty="0"/>
              <a:t>Internet. But social media platforms are also for local networks as well where people share their </a:t>
            </a:r>
          </a:p>
          <a:p>
            <a:r>
              <a:rPr lang="en-US" sz="1800" dirty="0"/>
              <a:t>thoughts and feelings.</a:t>
            </a:r>
          </a:p>
          <a:p>
            <a:r>
              <a:rPr lang="en-US" sz="1800" dirty="0"/>
              <a:t>But there is no such source where people can share what is happening in their locality with each </a:t>
            </a:r>
          </a:p>
          <a:p>
            <a:r>
              <a:rPr lang="en-US" sz="1800" dirty="0"/>
              <a:t>other, and to get the latest news they have to refer multiple websites which take a lot of time.</a:t>
            </a:r>
          </a:p>
          <a:p>
            <a:r>
              <a:rPr lang="en-US" sz="1800" dirty="0" err="1"/>
              <a:t>Travelio</a:t>
            </a:r>
            <a:r>
              <a:rPr lang="en-US" sz="1800" dirty="0"/>
              <a:t> is a one-stop booking platform for a variety content, such as: Flights, hotels, resorts, Holiday Packages, etc.</a:t>
            </a:r>
            <a:endParaRPr lang="en-IN" sz="2200" dirty="0"/>
          </a:p>
        </p:txBody>
      </p:sp>
    </p:spTree>
    <p:extLst>
      <p:ext uri="{BB962C8B-B14F-4D97-AF65-F5344CB8AC3E}">
        <p14:creationId xmlns:p14="http://schemas.microsoft.com/office/powerpoint/2010/main" val="165524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2"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084E83BE-0CE8-4E7D-BDD1-821B83F7CC18}"/>
              </a:ext>
            </a:extLst>
          </p:cNvPr>
          <p:cNvSpPr>
            <a:spLocks noGrp="1"/>
          </p:cNvSpPr>
          <p:nvPr>
            <p:ph type="title"/>
          </p:nvPr>
        </p:nvSpPr>
        <p:spPr>
          <a:xfrm>
            <a:off x="602457" y="2707073"/>
            <a:ext cx="2655887" cy="3213277"/>
          </a:xfrm>
        </p:spPr>
        <p:txBody>
          <a:bodyPr anchor="t">
            <a:normAutofit/>
          </a:bodyPr>
          <a:lstStyle/>
          <a:p>
            <a:pPr algn="ctr"/>
            <a:r>
              <a:rPr lang="en-IN" sz="3200" dirty="0">
                <a:latin typeface="+mn-lt"/>
              </a:rPr>
              <a:t>Literature and Survey </a:t>
            </a:r>
          </a:p>
        </p:txBody>
      </p:sp>
      <p:sp>
        <p:nvSpPr>
          <p:cNvPr id="3" name="Content Placeholder 2">
            <a:extLst>
              <a:ext uri="{FF2B5EF4-FFF2-40B4-BE49-F238E27FC236}">
                <a16:creationId xmlns:a16="http://schemas.microsoft.com/office/drawing/2014/main" id="{2C54C59C-4401-40E2-9A78-7F263BEAD2C7}"/>
              </a:ext>
            </a:extLst>
          </p:cNvPr>
          <p:cNvSpPr>
            <a:spLocks noGrp="1"/>
          </p:cNvSpPr>
          <p:nvPr>
            <p:ph idx="1"/>
          </p:nvPr>
        </p:nvSpPr>
        <p:spPr>
          <a:xfrm>
            <a:off x="6096000" y="1730457"/>
            <a:ext cx="4204562" cy="3952648"/>
          </a:xfrm>
        </p:spPr>
        <p:txBody>
          <a:bodyPr>
            <a:normAutofit/>
          </a:bodyPr>
          <a:lstStyle/>
          <a:p>
            <a:r>
              <a:rPr lang="en-IN" sz="1800" dirty="0">
                <a:solidFill>
                  <a:schemeClr val="tx1">
                    <a:alpha val="80000"/>
                  </a:schemeClr>
                </a:solidFill>
              </a:rPr>
              <a:t>Research analyses Indian tourism global ranking and environmental sustainability rankings of the travel and tourism Competitiveness Index.</a:t>
            </a:r>
          </a:p>
          <a:p>
            <a:r>
              <a:rPr lang="en-IN" sz="1800" dirty="0">
                <a:solidFill>
                  <a:schemeClr val="tx1">
                    <a:alpha val="80000"/>
                  </a:schemeClr>
                </a:solidFill>
              </a:rPr>
              <a:t>It is a work of secondary data and a descriptive research.</a:t>
            </a:r>
          </a:p>
          <a:p>
            <a:r>
              <a:rPr lang="en-IN" sz="1800" dirty="0">
                <a:solidFill>
                  <a:schemeClr val="tx1">
                    <a:alpha val="80000"/>
                  </a:schemeClr>
                </a:solidFill>
              </a:rPr>
              <a:t>It includes the analysis of the plan and policies what we implemented in the policies.</a:t>
            </a:r>
          </a:p>
        </p:txBody>
      </p:sp>
    </p:spTree>
    <p:extLst>
      <p:ext uri="{BB962C8B-B14F-4D97-AF65-F5344CB8AC3E}">
        <p14:creationId xmlns:p14="http://schemas.microsoft.com/office/powerpoint/2010/main" val="269799552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97136B7A-3EF0-48C3-BBE0-388AF14B4E2F}"/>
              </a:ext>
            </a:extLst>
          </p:cNvPr>
          <p:cNvPicPr>
            <a:picLocks noChangeAspect="1"/>
          </p:cNvPicPr>
          <p:nvPr/>
        </p:nvPicPr>
        <p:blipFill rotWithShape="1">
          <a:blip r:embed="rId2"/>
          <a:srcRect t="9091" r="24725"/>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E201D-0FED-4EE1-9B5B-9E765B4DF7E7}"/>
              </a:ext>
            </a:extLst>
          </p:cNvPr>
          <p:cNvSpPr>
            <a:spLocks noGrp="1"/>
          </p:cNvSpPr>
          <p:nvPr>
            <p:ph type="title"/>
          </p:nvPr>
        </p:nvSpPr>
        <p:spPr>
          <a:xfrm>
            <a:off x="973454" y="683741"/>
            <a:ext cx="5509724" cy="1065049"/>
          </a:xfrm>
        </p:spPr>
        <p:txBody>
          <a:bodyPr anchor="b">
            <a:normAutofit fontScale="90000"/>
          </a:bodyPr>
          <a:lstStyle/>
          <a:p>
            <a:pPr algn="ctr"/>
            <a:r>
              <a:rPr lang="en-IN" sz="2800" dirty="0">
                <a:latin typeface="+mn-lt"/>
              </a:rPr>
              <a:t> </a:t>
            </a:r>
            <a:r>
              <a:rPr lang="en-IN" sz="3600" dirty="0">
                <a:latin typeface="+mn-lt"/>
              </a:rPr>
              <a:t>Our objectives of travel and tourism</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FE551-46BF-4C19-9E81-9A513754FCB3}"/>
              </a:ext>
            </a:extLst>
          </p:cNvPr>
          <p:cNvSpPr>
            <a:spLocks noGrp="1"/>
          </p:cNvSpPr>
          <p:nvPr>
            <p:ph idx="1"/>
          </p:nvPr>
        </p:nvSpPr>
        <p:spPr>
          <a:xfrm>
            <a:off x="371094" y="2718054"/>
            <a:ext cx="3438906" cy="3207258"/>
          </a:xfrm>
        </p:spPr>
        <p:txBody>
          <a:bodyPr anchor="t">
            <a:normAutofit fontScale="47500" lnSpcReduction="20000"/>
          </a:bodyPr>
          <a:lstStyle/>
          <a:p>
            <a:r>
              <a:rPr lang="en-IN" sz="2300" dirty="0"/>
              <a:t>Our objective is to offer a variety of travel services that are sure to match all our priorities.</a:t>
            </a:r>
          </a:p>
          <a:p>
            <a:r>
              <a:rPr lang="en-IN" sz="2300" dirty="0"/>
              <a:t>Also our aim is to globalize organize, </a:t>
            </a:r>
            <a:r>
              <a:rPr lang="en-IN" sz="3800" dirty="0"/>
              <a:t>standardize and goal of journey towards perfectionism.</a:t>
            </a:r>
          </a:p>
          <a:p>
            <a:r>
              <a:rPr lang="en-IN" sz="2300" dirty="0"/>
              <a:t>To make strong relationships with customers so that they can enjoy holiday and packages of their dream.</a:t>
            </a:r>
          </a:p>
          <a:p>
            <a:r>
              <a:rPr lang="en-IN" sz="2300" dirty="0"/>
              <a:t>It is just an initiative, it will be made to more further and developed work for future relevance.</a:t>
            </a:r>
          </a:p>
          <a:p>
            <a:r>
              <a:rPr lang="en-US" sz="2300" dirty="0"/>
              <a:t>To globalism, organize, standardize and goal of journey towards perfectionism.</a:t>
            </a:r>
          </a:p>
          <a:p>
            <a:r>
              <a:rPr lang="en-US" sz="2300" dirty="0"/>
              <a:t> To make strong relationship with customers so that they can enjoy the holiday of their </a:t>
            </a:r>
          </a:p>
          <a:p>
            <a:r>
              <a:rPr lang="en-US" sz="2300" dirty="0"/>
              <a:t>dreams.</a:t>
            </a:r>
          </a:p>
          <a:p>
            <a:r>
              <a:rPr lang="en-US" sz="2300" dirty="0"/>
              <a:t> Is just an initiative, it will be made to more further and developed work of art.</a:t>
            </a:r>
            <a:endParaRPr lang="en-IN" sz="2300" dirty="0"/>
          </a:p>
          <a:p>
            <a:endParaRPr lang="en-IN" sz="1700" dirty="0"/>
          </a:p>
        </p:txBody>
      </p:sp>
    </p:spTree>
    <p:extLst>
      <p:ext uri="{BB962C8B-B14F-4D97-AF65-F5344CB8AC3E}">
        <p14:creationId xmlns:p14="http://schemas.microsoft.com/office/powerpoint/2010/main" val="26266825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White puzzle with one red piece">
            <a:extLst>
              <a:ext uri="{FF2B5EF4-FFF2-40B4-BE49-F238E27FC236}">
                <a16:creationId xmlns:a16="http://schemas.microsoft.com/office/drawing/2014/main" id="{078B5B1C-FF30-4140-9A39-17B01C9AFAC7}"/>
              </a:ext>
            </a:extLst>
          </p:cNvPr>
          <p:cNvPicPr>
            <a:picLocks noChangeAspect="1"/>
          </p:cNvPicPr>
          <p:nvPr/>
        </p:nvPicPr>
        <p:blipFill rotWithShape="1">
          <a:blip r:embed="rId2"/>
          <a:srcRect l="4649" r="24242"/>
          <a:stretch/>
        </p:blipFill>
        <p:spPr>
          <a:xfrm>
            <a:off x="3522468" y="10"/>
            <a:ext cx="8669532" cy="6857990"/>
          </a:xfrm>
          <a:prstGeom prst="rect">
            <a:avLst/>
          </a:prstGeom>
        </p:spPr>
      </p:pic>
      <p:sp>
        <p:nvSpPr>
          <p:cNvPr id="41" name="Rectangle 4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2D4209-26BB-441B-8D97-9DB452F64ED7}"/>
              </a:ext>
            </a:extLst>
          </p:cNvPr>
          <p:cNvSpPr>
            <a:spLocks noGrp="1"/>
          </p:cNvSpPr>
          <p:nvPr>
            <p:ph type="title"/>
          </p:nvPr>
        </p:nvSpPr>
        <p:spPr>
          <a:xfrm>
            <a:off x="371094" y="1161288"/>
            <a:ext cx="3438144" cy="1124712"/>
          </a:xfrm>
        </p:spPr>
        <p:txBody>
          <a:bodyPr anchor="b">
            <a:normAutofit/>
          </a:bodyPr>
          <a:lstStyle/>
          <a:p>
            <a:pPr algn="ctr"/>
            <a:r>
              <a:rPr lang="en-IN" sz="3200" dirty="0">
                <a:latin typeface="+mn-lt"/>
              </a:rPr>
              <a:t>Features</a:t>
            </a:r>
          </a:p>
        </p:txBody>
      </p:sp>
      <p:sp>
        <p:nvSpPr>
          <p:cNvPr id="43" name="Rectangle 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5C9576-4292-4CE3-A88E-10087257AAAA}"/>
              </a:ext>
            </a:extLst>
          </p:cNvPr>
          <p:cNvSpPr>
            <a:spLocks noGrp="1"/>
          </p:cNvSpPr>
          <p:nvPr>
            <p:ph idx="1"/>
          </p:nvPr>
        </p:nvSpPr>
        <p:spPr>
          <a:xfrm>
            <a:off x="371094" y="2718053"/>
            <a:ext cx="4263050" cy="3762645"/>
          </a:xfrm>
        </p:spPr>
        <p:txBody>
          <a:bodyPr anchor="t">
            <a:noAutofit/>
          </a:bodyPr>
          <a:lstStyle/>
          <a:p>
            <a:r>
              <a:rPr lang="en-IN" sz="1800" dirty="0"/>
              <a:t>Large Inventory</a:t>
            </a:r>
          </a:p>
          <a:p>
            <a:r>
              <a:rPr lang="en-US" sz="1800" dirty="0"/>
              <a:t>Get hotels, resorts instantly just by entering the destination.</a:t>
            </a:r>
          </a:p>
          <a:p>
            <a:r>
              <a:rPr lang="en-US" sz="1800" dirty="0"/>
              <a:t>Search best deals according to your stay.</a:t>
            </a:r>
          </a:p>
          <a:p>
            <a:r>
              <a:rPr lang="en-US" sz="1800" dirty="0"/>
              <a:t>Find hotels and Resorts with amazing deals at one place.</a:t>
            </a:r>
          </a:p>
          <a:p>
            <a:r>
              <a:rPr lang="en-US" sz="1800" dirty="0"/>
              <a:t>Travelio is available for all devices</a:t>
            </a:r>
          </a:p>
          <a:p>
            <a:r>
              <a:rPr lang="en-US" sz="1800" dirty="0"/>
              <a:t>Display flights and flight deals.</a:t>
            </a:r>
          </a:p>
          <a:p>
            <a:r>
              <a:rPr lang="en-US" sz="1800" dirty="0"/>
              <a:t>User-friendly interface</a:t>
            </a:r>
          </a:p>
          <a:p>
            <a:r>
              <a:rPr lang="en-US" sz="1800" dirty="0"/>
              <a:t>Payment Gateway </a:t>
            </a:r>
            <a:r>
              <a:rPr lang="en-US" sz="1800"/>
              <a:t>through Razor Pay</a:t>
            </a:r>
            <a:endParaRPr lang="en-IN" sz="1800" dirty="0"/>
          </a:p>
        </p:txBody>
      </p:sp>
    </p:spTree>
    <p:extLst>
      <p:ext uri="{BB962C8B-B14F-4D97-AF65-F5344CB8AC3E}">
        <p14:creationId xmlns:p14="http://schemas.microsoft.com/office/powerpoint/2010/main" val="19532217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C168-9B21-4A14-883D-A9B76B68834A}"/>
              </a:ext>
            </a:extLst>
          </p:cNvPr>
          <p:cNvSpPr>
            <a:spLocks noGrp="1"/>
          </p:cNvSpPr>
          <p:nvPr>
            <p:ph type="title"/>
          </p:nvPr>
        </p:nvSpPr>
        <p:spPr>
          <a:xfrm>
            <a:off x="838200" y="365125"/>
            <a:ext cx="6254496" cy="1828800"/>
          </a:xfrm>
        </p:spPr>
        <p:txBody>
          <a:bodyPr>
            <a:normAutofit/>
          </a:bodyPr>
          <a:lstStyle/>
          <a:p>
            <a:pPr algn="ctr"/>
            <a:r>
              <a:rPr lang="en-IN" sz="3200" dirty="0">
                <a:latin typeface="+mn-lt"/>
              </a:rPr>
              <a:t>Advantages of our project</a:t>
            </a:r>
          </a:p>
        </p:txBody>
      </p:sp>
      <p:pic>
        <p:nvPicPr>
          <p:cNvPr id="38" name="Picture 37">
            <a:extLst>
              <a:ext uri="{FF2B5EF4-FFF2-40B4-BE49-F238E27FC236}">
                <a16:creationId xmlns:a16="http://schemas.microsoft.com/office/drawing/2014/main" id="{557BFC7D-7771-4542-9210-E3682D9B036E}"/>
              </a:ext>
            </a:extLst>
          </p:cNvPr>
          <p:cNvPicPr>
            <a:picLocks noChangeAspect="1"/>
          </p:cNvPicPr>
          <p:nvPr/>
        </p:nvPicPr>
        <p:blipFill rotWithShape="1">
          <a:blip r:embed="rId2"/>
          <a:srcRect l="10870" r="43970" b="-1"/>
          <a:stretch/>
        </p:blipFill>
        <p:spPr>
          <a:xfrm>
            <a:off x="7552266" y="10"/>
            <a:ext cx="4639733" cy="6857990"/>
          </a:xfrm>
          <a:prstGeom prst="rect">
            <a:avLst/>
          </a:prstGeom>
        </p:spPr>
      </p:pic>
      <p:graphicFrame>
        <p:nvGraphicFramePr>
          <p:cNvPr id="36" name="Content Placeholder 2">
            <a:extLst>
              <a:ext uri="{FF2B5EF4-FFF2-40B4-BE49-F238E27FC236}">
                <a16:creationId xmlns:a16="http://schemas.microsoft.com/office/drawing/2014/main" id="{47A2EB42-50E2-4133-A685-C8FA505BFEA5}"/>
              </a:ext>
            </a:extLst>
          </p:cNvPr>
          <p:cNvGraphicFramePr>
            <a:graphicFrameLocks noGrp="1"/>
          </p:cNvGraphicFramePr>
          <p:nvPr>
            <p:ph idx="1"/>
            <p:extLst>
              <p:ext uri="{D42A27DB-BD31-4B8C-83A1-F6EECF244321}">
                <p14:modId xmlns:p14="http://schemas.microsoft.com/office/powerpoint/2010/main" val="2451048406"/>
              </p:ext>
            </p:extLst>
          </p:nvPr>
        </p:nvGraphicFramePr>
        <p:xfrm>
          <a:off x="838200" y="2322576"/>
          <a:ext cx="6254496"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8114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9907561-B282-4616-84FE-DBEAF8CA12FD}"/>
              </a:ext>
            </a:extLst>
          </p:cNvPr>
          <p:cNvSpPr>
            <a:spLocks noGrp="1"/>
          </p:cNvSpPr>
          <p:nvPr>
            <p:ph type="title"/>
          </p:nvPr>
        </p:nvSpPr>
        <p:spPr>
          <a:xfrm>
            <a:off x="838200" y="669925"/>
            <a:ext cx="4213194" cy="1325563"/>
          </a:xfrm>
        </p:spPr>
        <p:txBody>
          <a:bodyPr anchor="b">
            <a:normAutofit/>
          </a:bodyPr>
          <a:lstStyle/>
          <a:p>
            <a:pPr algn="ctr"/>
            <a:r>
              <a:rPr lang="en-IN" sz="3200" dirty="0">
                <a:solidFill>
                  <a:schemeClr val="bg1"/>
                </a:solidFill>
                <a:latin typeface="+mn-lt"/>
              </a:rPr>
              <a:t>Disadvantages of our project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C9E7B6-1EC5-42EE-88F2-8260F5844F35}"/>
              </a:ext>
            </a:extLst>
          </p:cNvPr>
          <p:cNvSpPr>
            <a:spLocks noGrp="1"/>
          </p:cNvSpPr>
          <p:nvPr>
            <p:ph idx="1"/>
          </p:nvPr>
        </p:nvSpPr>
        <p:spPr>
          <a:xfrm>
            <a:off x="1392667" y="2398957"/>
            <a:ext cx="9406666" cy="3526144"/>
          </a:xfrm>
        </p:spPr>
        <p:txBody>
          <a:bodyPr>
            <a:normAutofit/>
          </a:bodyPr>
          <a:lstStyle/>
          <a:p>
            <a:r>
              <a:rPr lang="en-IN" sz="2000" dirty="0">
                <a:solidFill>
                  <a:schemeClr val="bg1"/>
                </a:solidFill>
              </a:rPr>
              <a:t>Code optimization is very difficult.</a:t>
            </a:r>
          </a:p>
          <a:p>
            <a:r>
              <a:rPr lang="en-IN" sz="2000" dirty="0">
                <a:solidFill>
                  <a:schemeClr val="bg1"/>
                </a:solidFill>
              </a:rPr>
              <a:t>Code may get Redundant if  there is no regular updates.</a:t>
            </a:r>
          </a:p>
          <a:p>
            <a:r>
              <a:rPr lang="en-IN" sz="2000" dirty="0">
                <a:solidFill>
                  <a:schemeClr val="bg1"/>
                </a:solidFill>
              </a:rPr>
              <a:t>Location Filtering </a:t>
            </a:r>
            <a:r>
              <a:rPr lang="en-IN" sz="2000">
                <a:solidFill>
                  <a:schemeClr val="bg1"/>
                </a:solidFill>
              </a:rPr>
              <a:t>is difficult.</a:t>
            </a:r>
            <a:endParaRPr lang="en-IN" sz="2000" dirty="0">
              <a:solidFill>
                <a:schemeClr val="bg1"/>
              </a:solidFill>
            </a:endParaRPr>
          </a:p>
          <a:p>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910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E98B55F2837B419BC9AAFD61C2B88D" ma:contentTypeVersion="6" ma:contentTypeDescription="Create a new document." ma:contentTypeScope="" ma:versionID="7123cd22d83d27dd57145a53c63e7304">
  <xsd:schema xmlns:xsd="http://www.w3.org/2001/XMLSchema" xmlns:xs="http://www.w3.org/2001/XMLSchema" xmlns:p="http://schemas.microsoft.com/office/2006/metadata/properties" xmlns:ns3="96f88440-41ba-4c21-83f7-36b27efa8306" xmlns:ns4="91cb52dc-71d3-4683-88f5-40cd518907b9" targetNamespace="http://schemas.microsoft.com/office/2006/metadata/properties" ma:root="true" ma:fieldsID="a5fcb5cf02a1b8982ac1cab7367cfb43" ns3:_="" ns4:_="">
    <xsd:import namespace="96f88440-41ba-4c21-83f7-36b27efa8306"/>
    <xsd:import namespace="91cb52dc-71d3-4683-88f5-40cd518907b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f88440-41ba-4c21-83f7-36b27efa8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cb52dc-71d3-4683-88f5-40cd518907b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B42D49-2AD9-46D3-BB71-9C3FD25DB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f88440-41ba-4c21-83f7-36b27efa8306"/>
    <ds:schemaRef ds:uri="91cb52dc-71d3-4683-88f5-40cd51890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CF39-D952-4EFC-AC0B-2B4787C25787}">
  <ds:schemaRefs>
    <ds:schemaRef ds:uri="96f88440-41ba-4c21-83f7-36b27efa8306"/>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91cb52dc-71d3-4683-88f5-40cd518907b9"/>
    <ds:schemaRef ds:uri="http://purl.org/dc/dcmitype/"/>
  </ds:schemaRefs>
</ds:datastoreItem>
</file>

<file path=customXml/itemProps3.xml><?xml version="1.0" encoding="utf-8"?>
<ds:datastoreItem xmlns:ds="http://schemas.openxmlformats.org/officeDocument/2006/customXml" ds:itemID="{5D5436A2-7F54-4921-B50B-A9B9EB376C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TotalTime>
  <Words>694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TRAVEL AND TOURISM WEBSITE</vt:lpstr>
      <vt:lpstr>Abstract</vt:lpstr>
      <vt:lpstr>Introduction to Travel and Tourism </vt:lpstr>
      <vt:lpstr>Introduction to Travel and Tourism </vt:lpstr>
      <vt:lpstr>Literature and Survey </vt:lpstr>
      <vt:lpstr> Our objectives of travel and tourism</vt:lpstr>
      <vt:lpstr>Features</vt:lpstr>
      <vt:lpstr>Advantages of our project</vt:lpstr>
      <vt:lpstr>Disadvantages of our project </vt:lpstr>
      <vt:lpstr>Technology</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TOURISM WEBSITE</dc:title>
  <dc:creator>Sagar Marwal</dc:creator>
  <cp:lastModifiedBy>TANISH MOHANTY</cp:lastModifiedBy>
  <cp:revision>19</cp:revision>
  <dcterms:created xsi:type="dcterms:W3CDTF">2021-09-29T05:13:50Z</dcterms:created>
  <dcterms:modified xsi:type="dcterms:W3CDTF">2021-11-10T04:57:20Z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0x0101003EE98B55F2837B419BC9AAFD61C2B88D</vt:lpwstr>
  </property>
</Properties>
</file>