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manJha-45/Project-Steg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ea typeface="Arial"/>
                <a:cs typeface="Arial"/>
                <a:sym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Aman Kumar Jha</a:t>
            </a:r>
          </a:p>
          <a:p>
            <a:r>
              <a:rPr lang="en-US" sz="2000" b="1" dirty="0">
                <a:solidFill>
                  <a:schemeClr val="accent1">
                    <a:lumMod val="75000"/>
                  </a:schemeClr>
                </a:solidFill>
                <a:latin typeface="Arial"/>
                <a:cs typeface="Arial"/>
              </a:rPr>
              <a:t>Student Name : Aman Kumar Jha</a:t>
            </a:r>
          </a:p>
          <a:p>
            <a:r>
              <a:rPr lang="en-US" sz="2000" b="1" dirty="0">
                <a:solidFill>
                  <a:schemeClr val="accent1">
                    <a:lumMod val="75000"/>
                  </a:schemeClr>
                </a:solidFill>
                <a:latin typeface="Arial"/>
                <a:cs typeface="Arial"/>
              </a:rPr>
              <a:t>College Name: Techno International New Town </a:t>
            </a:r>
          </a:p>
          <a:p>
            <a:r>
              <a:rPr lang="en-US" sz="2000" b="1" dirty="0">
                <a:solidFill>
                  <a:schemeClr val="accent1">
                    <a:lumMod val="75000"/>
                  </a:schemeClr>
                </a:solidFill>
                <a:latin typeface="Arial"/>
                <a:cs typeface="Arial"/>
              </a:rPr>
              <a:t>Department : Computer Science and Business System</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42900" indent="-342900" algn="just">
              <a:buFont typeface="+mj-lt"/>
              <a:buAutoNum type="arabicPeriod"/>
            </a:pPr>
            <a:r>
              <a:rPr lang="en-US" b="1" dirty="0"/>
              <a:t>Effective Security</a:t>
            </a:r>
            <a:r>
              <a:rPr lang="en-US" dirty="0"/>
              <a:t>: Steganography provides an additional layer of security by embedding confidential data within images, making it difficult for unauthorized users to detect or access the hidden information.</a:t>
            </a:r>
            <a:endParaRPr lang="en-IN" dirty="0"/>
          </a:p>
          <a:p>
            <a:pPr marL="342900" indent="-342900" algn="just">
              <a:buFont typeface="+mj-lt"/>
              <a:buAutoNum type="arabicPeriod"/>
            </a:pPr>
            <a:r>
              <a:rPr lang="en-US" b="1" dirty="0"/>
              <a:t>Data Integrity</a:t>
            </a:r>
            <a:r>
              <a:rPr lang="en-US" dirty="0"/>
              <a:t>: The techniques used in steganography ensure that the quality and integrity of the original image are preserved, allowing the hidden data to remain secure without compromising the visual quality of the image.</a:t>
            </a:r>
            <a:endParaRPr lang="en-IN" dirty="0"/>
          </a:p>
          <a:p>
            <a:pPr marL="342900" indent="-342900" algn="just">
              <a:buFont typeface="+mj-lt"/>
              <a:buAutoNum type="arabicPeriod"/>
            </a:pPr>
            <a:r>
              <a:rPr lang="en-US" b="1" dirty="0"/>
              <a:t>Enhanced Privacy</a:t>
            </a:r>
            <a:r>
              <a:rPr lang="en-US" dirty="0"/>
              <a:t>: By making the hidden data undetectable to unauthorized users, steganography enhances privacy and confidentiality, providing peace of mind for individuals and organizations.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https://github.com/AmanJha-45/Project-Stego.git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Advanced Algorithms</a:t>
            </a:r>
            <a:r>
              <a:rPr lang="en-US" dirty="0"/>
              <a:t>: Development of more sophisticated and robust steganographic algorithms that can resist advanced detection techniques and attacks.</a:t>
            </a:r>
          </a:p>
          <a:p>
            <a:pPr marL="305435" indent="-305435"/>
            <a:r>
              <a:rPr lang="en-US" b="1" dirty="0"/>
              <a:t>Enhanced Usability</a:t>
            </a:r>
            <a:r>
              <a:rPr lang="en-US" dirty="0"/>
              <a:t>: Developing user-friendly tools and interfaces that make steganography accessible to non-experts, allowing wider adoption and application of the technology.</a:t>
            </a:r>
          </a:p>
          <a:p>
            <a:pPr marL="305435" indent="-305435"/>
            <a:r>
              <a:rPr lang="en-US" b="1" dirty="0"/>
              <a:t>Interdisciplinary Research</a:t>
            </a:r>
            <a:r>
              <a:rPr lang="en-US" dirty="0"/>
              <a:t>: Encouraging collaboration between cryptography, computer science, and other fields to innovate and improve steganographic methods and applications.</a:t>
            </a:r>
          </a:p>
          <a:p>
            <a:pPr marL="305435" indent="-305435"/>
            <a:r>
              <a:rPr lang="en-US" b="1" dirty="0"/>
              <a:t>AI and Machine Learning</a:t>
            </a:r>
            <a:r>
              <a:rPr lang="en-US" dirty="0"/>
              <a:t>: Integration of AI and machine learning to enhance steganography by automatically detecting the optimal methods and parameters for data embedding and extraction.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42900" indent="-342900">
              <a:buFont typeface="+mj-lt"/>
              <a:buAutoNum type="arabicPeriod"/>
            </a:pPr>
            <a:r>
              <a:rPr lang="en-IN" b="1" dirty="0"/>
              <a:t>Confidentiality</a:t>
            </a:r>
            <a:r>
              <a:rPr lang="en-IN" dirty="0"/>
              <a:t>: </a:t>
            </a:r>
            <a:r>
              <a:rPr lang="en-US" dirty="0"/>
              <a:t>Ensuring that sensitive information is securely hidden within images to prevent unauthorized access.</a:t>
            </a:r>
          </a:p>
          <a:p>
            <a:pPr marL="342900" indent="-342900">
              <a:buFont typeface="+mj-lt"/>
              <a:buAutoNum type="arabicPeriod"/>
            </a:pPr>
            <a:r>
              <a:rPr lang="en-IN" b="1" dirty="0"/>
              <a:t>Integrity</a:t>
            </a:r>
            <a:r>
              <a:rPr lang="en-IN" dirty="0"/>
              <a:t>:</a:t>
            </a:r>
            <a:r>
              <a:rPr lang="en-US" dirty="0"/>
              <a:t> Maintaining the quality and integrity of the original image while embedding the hidden data.</a:t>
            </a:r>
          </a:p>
          <a:p>
            <a:pPr marL="342900" indent="-342900">
              <a:buFont typeface="+mj-lt"/>
              <a:buAutoNum type="arabicPeriod"/>
            </a:pPr>
            <a:r>
              <a:rPr lang="en-IN" b="1" dirty="0"/>
              <a:t>Detection Resistance</a:t>
            </a:r>
            <a:r>
              <a:rPr lang="en-IN" dirty="0"/>
              <a:t>: </a:t>
            </a:r>
            <a:r>
              <a:rPr lang="en-US" dirty="0"/>
              <a:t> Making the hidden data undetectable to unauthorized users, ensuring that the presence of hidden information is not easily discovered.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Ø"/>
            </a:pPr>
            <a:r>
              <a:rPr lang="en-IN" b="1" dirty="0"/>
              <a:t>Programming Language: </a:t>
            </a:r>
            <a:r>
              <a:rPr lang="en-IN" dirty="0"/>
              <a:t>Python</a:t>
            </a:r>
          </a:p>
          <a:p>
            <a:pPr>
              <a:buFont typeface="Wingdings" panose="05000000000000000000" pitchFamily="2" charset="2"/>
              <a:buChar char="Ø"/>
            </a:pPr>
            <a:r>
              <a:rPr lang="en-IN" b="1" dirty="0"/>
              <a:t>Image Processing Library: </a:t>
            </a:r>
            <a:r>
              <a:rPr lang="en-IN" dirty="0"/>
              <a:t>CV2</a:t>
            </a:r>
          </a:p>
          <a:p>
            <a:pPr>
              <a:buFont typeface="Wingdings" panose="05000000000000000000" pitchFamily="2" charset="2"/>
              <a:buChar char="Ø"/>
            </a:pPr>
            <a:r>
              <a:rPr lang="en-IN" b="1" dirty="0"/>
              <a:t>IDE: </a:t>
            </a:r>
            <a:r>
              <a:rPr lang="en-IN" dirty="0"/>
              <a:t>VS Code</a:t>
            </a:r>
          </a:p>
          <a:p>
            <a:pPr>
              <a:buFont typeface="Wingdings" panose="05000000000000000000" pitchFamily="2" charset="2"/>
              <a:buChar char="Ø"/>
            </a:pPr>
            <a:r>
              <a:rPr lang="en-IN" b="1" dirty="0"/>
              <a:t>Platform: </a:t>
            </a:r>
            <a:r>
              <a:rPr lang="en-IN" dirty="0"/>
              <a:t>Windows 11</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b="1" dirty="0"/>
              <a:t>Hidden in Plain Sight</a:t>
            </a:r>
            <a:r>
              <a:rPr lang="en-US" sz="2000" dirty="0"/>
              <a:t>: The ability to hide sensitive information within everyday images makes the hidden data practically invisible to unintended viewers.</a:t>
            </a:r>
          </a:p>
          <a:p>
            <a:r>
              <a:rPr lang="en-US" sz="2000" b="1" dirty="0"/>
              <a:t>Versatility</a:t>
            </a:r>
            <a:r>
              <a:rPr lang="en-US" sz="2000" dirty="0"/>
              <a:t>: The broad range of applications—from military to personal privacy—highlights the project's wide-reaching impact and importance.</a:t>
            </a:r>
          </a:p>
          <a:p>
            <a:r>
              <a:rPr lang="en-US" sz="2000" b="1" dirty="0"/>
              <a:t>High Security</a:t>
            </a:r>
            <a:r>
              <a:rPr lang="en-US" sz="2000" dirty="0"/>
              <a:t>: Steganography offers an additional layer of security, working alongside traditional encryption methods to provide a robust defense against data breaches.</a:t>
            </a:r>
          </a:p>
          <a:p>
            <a:r>
              <a:rPr lang="en-US" sz="2000" b="1" dirty="0"/>
              <a:t>Innovation</a:t>
            </a:r>
            <a:r>
              <a:rPr lang="en-US" sz="2000" dirty="0"/>
              <a:t>: Advances in steganographic algorithms demonstrate cutting-edge technology and creative thinking to stay ahead of detection methods.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Wingdings" panose="05000000000000000000" pitchFamily="2" charset="2"/>
              <a:buChar char="Ø"/>
            </a:pPr>
            <a:r>
              <a:rPr lang="en-IN" b="1" dirty="0"/>
              <a:t>Government Agencies</a:t>
            </a:r>
            <a:r>
              <a:rPr lang="en-IN" dirty="0"/>
              <a:t>: </a:t>
            </a:r>
            <a:r>
              <a:rPr lang="en-US" dirty="0"/>
              <a:t>To ensure confidential communication and secure sensitive data.</a:t>
            </a:r>
            <a:endParaRPr lang="en-IN" dirty="0"/>
          </a:p>
          <a:p>
            <a:pPr>
              <a:buFont typeface="Wingdings" panose="05000000000000000000" pitchFamily="2" charset="2"/>
              <a:buChar char="Ø"/>
            </a:pPr>
            <a:r>
              <a:rPr lang="en-IN" b="1" dirty="0"/>
              <a:t>Military Organizations</a:t>
            </a:r>
            <a:r>
              <a:rPr lang="en-IN" dirty="0"/>
              <a:t>: </a:t>
            </a:r>
            <a:r>
              <a:rPr lang="en-US" dirty="0"/>
              <a:t>For secure transfer of strategic information and intelligence</a:t>
            </a:r>
          </a:p>
          <a:p>
            <a:pPr>
              <a:buFont typeface="Wingdings" panose="05000000000000000000" pitchFamily="2" charset="2"/>
              <a:buChar char="Ø"/>
            </a:pPr>
            <a:r>
              <a:rPr lang="en-IN" b="1" dirty="0"/>
              <a:t>Journalists and Activists</a:t>
            </a:r>
            <a:r>
              <a:rPr lang="en-IN" dirty="0"/>
              <a:t>: </a:t>
            </a:r>
            <a:r>
              <a:rPr lang="en-US" dirty="0"/>
              <a:t> To protect the anonymity and confidentiality of sensitive information and sources.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Encryption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3F581660-836A-5C16-84F0-563C7A9B39C1}"/>
              </a:ext>
            </a:extLst>
          </p:cNvPr>
          <p:cNvPicPr>
            <a:picLocks noChangeAspect="1"/>
          </p:cNvPicPr>
          <p:nvPr/>
        </p:nvPicPr>
        <p:blipFill>
          <a:blip r:embed="rId2"/>
          <a:stretch>
            <a:fillRect/>
          </a:stretch>
        </p:blipFill>
        <p:spPr>
          <a:xfrm>
            <a:off x="737418" y="1524000"/>
            <a:ext cx="10873389" cy="507344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B12B0-F848-FF16-FCC7-1898EE5B84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7C537-B64D-F4AC-1B4E-9281CC216527}"/>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05AE92E7-A702-1853-4D30-98A58EF81EFF}"/>
              </a:ext>
            </a:extLst>
          </p:cNvPr>
          <p:cNvSpPr>
            <a:spLocks noGrp="1"/>
          </p:cNvSpPr>
          <p:nvPr>
            <p:ph idx="1"/>
          </p:nvPr>
        </p:nvSpPr>
        <p:spPr/>
        <p:txBody>
          <a:bodyPr/>
          <a:lstStyle/>
          <a:p>
            <a:pPr marL="0" indent="0">
              <a:buNone/>
            </a:pPr>
            <a:r>
              <a:rPr lang="en-IN" dirty="0"/>
              <a:t>Decryption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76EEA09-04F9-FC48-8732-FABF89E96F1C}"/>
              </a:ext>
            </a:extLst>
          </p:cNvPr>
          <p:cNvPicPr>
            <a:picLocks noChangeAspect="1"/>
          </p:cNvPicPr>
          <p:nvPr/>
        </p:nvPicPr>
        <p:blipFill>
          <a:blip r:embed="rId2"/>
          <a:stretch>
            <a:fillRect/>
          </a:stretch>
        </p:blipFill>
        <p:spPr>
          <a:xfrm>
            <a:off x="688258" y="1504335"/>
            <a:ext cx="11110452" cy="5191434"/>
          </a:xfrm>
          <a:prstGeom prst="rect">
            <a:avLst/>
          </a:prstGeom>
        </p:spPr>
      </p:pic>
    </p:spTree>
    <p:extLst>
      <p:ext uri="{BB962C8B-B14F-4D97-AF65-F5344CB8AC3E}">
        <p14:creationId xmlns:p14="http://schemas.microsoft.com/office/powerpoint/2010/main" val="36658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3013E-5A47-458B-B4BD-B5AA56C3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17763-595C-3A20-5CF2-B89541D2B55C}"/>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29794B5A-E9C1-24B8-8D02-D74753517B60}"/>
              </a:ext>
            </a:extLst>
          </p:cNvPr>
          <p:cNvSpPr>
            <a:spLocks noGrp="1"/>
          </p:cNvSpPr>
          <p:nvPr>
            <p:ph idx="1"/>
          </p:nvPr>
        </p:nvSpPr>
        <p:spPr/>
        <p:txBody>
          <a:bodyPr/>
          <a:lstStyle/>
          <a:p>
            <a:pPr marL="0" indent="0">
              <a:buNone/>
            </a:pPr>
            <a:r>
              <a:rPr lang="en-IN" dirty="0"/>
              <a:t>Image:                                                              Output:</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2CB96F4B-C081-DA8C-B578-B08009B0F55E}"/>
              </a:ext>
            </a:extLst>
          </p:cNvPr>
          <p:cNvPicPr>
            <a:picLocks noChangeAspect="1"/>
          </p:cNvPicPr>
          <p:nvPr/>
        </p:nvPicPr>
        <p:blipFill>
          <a:blip r:embed="rId2"/>
          <a:stretch>
            <a:fillRect/>
          </a:stretch>
        </p:blipFill>
        <p:spPr>
          <a:xfrm>
            <a:off x="581193" y="1661652"/>
            <a:ext cx="3007582" cy="1681316"/>
          </a:xfrm>
          <a:prstGeom prst="rect">
            <a:avLst/>
          </a:prstGeom>
        </p:spPr>
      </p:pic>
      <p:pic>
        <p:nvPicPr>
          <p:cNvPr id="10" name="Picture 9">
            <a:extLst>
              <a:ext uri="{FF2B5EF4-FFF2-40B4-BE49-F238E27FC236}">
                <a16:creationId xmlns:a16="http://schemas.microsoft.com/office/drawing/2014/main" id="{A9805579-E5A7-1FE2-6CAA-21C2EE5EBC6C}"/>
              </a:ext>
            </a:extLst>
          </p:cNvPr>
          <p:cNvPicPr>
            <a:picLocks noChangeAspect="1"/>
          </p:cNvPicPr>
          <p:nvPr/>
        </p:nvPicPr>
        <p:blipFill>
          <a:blip r:embed="rId3"/>
          <a:stretch>
            <a:fillRect/>
          </a:stretch>
        </p:blipFill>
        <p:spPr>
          <a:xfrm>
            <a:off x="4249340" y="1504790"/>
            <a:ext cx="7154273" cy="2133898"/>
          </a:xfrm>
          <a:prstGeom prst="rect">
            <a:avLst/>
          </a:prstGeom>
        </p:spPr>
      </p:pic>
      <p:pic>
        <p:nvPicPr>
          <p:cNvPr id="12" name="Picture 11">
            <a:extLst>
              <a:ext uri="{FF2B5EF4-FFF2-40B4-BE49-F238E27FC236}">
                <a16:creationId xmlns:a16="http://schemas.microsoft.com/office/drawing/2014/main" id="{42F5EBB5-F50C-F978-16D2-97C2310197B5}"/>
              </a:ext>
            </a:extLst>
          </p:cNvPr>
          <p:cNvPicPr>
            <a:picLocks noChangeAspect="1"/>
          </p:cNvPicPr>
          <p:nvPr/>
        </p:nvPicPr>
        <p:blipFill>
          <a:blip r:embed="rId4"/>
          <a:stretch>
            <a:fillRect/>
          </a:stretch>
        </p:blipFill>
        <p:spPr>
          <a:xfrm>
            <a:off x="4462038" y="3765755"/>
            <a:ext cx="6941575" cy="2516342"/>
          </a:xfrm>
          <a:prstGeom prst="rect">
            <a:avLst/>
          </a:prstGeom>
        </p:spPr>
      </p:pic>
    </p:spTree>
    <p:extLst>
      <p:ext uri="{BB962C8B-B14F-4D97-AF65-F5344CB8AC3E}">
        <p14:creationId xmlns:p14="http://schemas.microsoft.com/office/powerpoint/2010/main" val="3089907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488</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Aman Jha</cp:lastModifiedBy>
  <cp:revision>26</cp:revision>
  <dcterms:created xsi:type="dcterms:W3CDTF">2021-05-26T16:50:10Z</dcterms:created>
  <dcterms:modified xsi:type="dcterms:W3CDTF">2025-02-26T18:41:03Z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