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8" r:id="rId6"/>
    <p:sldId id="400" r:id="rId7"/>
    <p:sldId id="402" r:id="rId8"/>
    <p:sldId id="403" r:id="rId9"/>
    <p:sldId id="411" r:id="rId10"/>
    <p:sldId id="412" r:id="rId11"/>
    <p:sldId id="413" r:id="rId12"/>
    <p:sldId id="417" r:id="rId13"/>
    <p:sldId id="4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6" d="100"/>
          <a:sy n="96" d="100"/>
        </p:scale>
        <p:origin x="20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CSE-IoT</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987994" y="824624"/>
            <a:ext cx="102115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mj-lt"/>
              </a:rPr>
              <a:t>Flood Prediction and Alert System</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97578" y="3961321"/>
            <a:ext cx="3304680" cy="1323439"/>
          </a:xfrm>
          <a:prstGeom prst="rect">
            <a:avLst/>
          </a:prstGeom>
          <a:noFill/>
        </p:spPr>
        <p:txBody>
          <a:bodyPr wrap="square" rtlCol="0">
            <a:spAutoFit/>
          </a:bodyPr>
          <a:lstStyle/>
          <a:p>
            <a:r>
              <a:rPr lang="en-US" sz="2000" b="1" dirty="0"/>
              <a:t>Submitted by: </a:t>
            </a:r>
          </a:p>
          <a:p>
            <a:r>
              <a:rPr lang="en-US" sz="2000" dirty="0"/>
              <a:t>Aman Jha (22BIT70031)</a:t>
            </a:r>
          </a:p>
          <a:p>
            <a:r>
              <a:rPr lang="en-US" sz="2000" dirty="0"/>
              <a:t>Raunak Kumar (22BIT70008)</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Prof Abhishek Tiwari</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A66C-69BA-4619-E7DC-6F094CA785A3}"/>
              </a:ext>
            </a:extLst>
          </p:cNvPr>
          <p:cNvSpPr>
            <a:spLocks noGrp="1"/>
          </p:cNvSpPr>
          <p:nvPr>
            <p:ph type="title"/>
          </p:nvPr>
        </p:nvSpPr>
        <p:spPr>
          <a:xfrm>
            <a:off x="782052" y="405230"/>
            <a:ext cx="10515600" cy="1325563"/>
          </a:xfrm>
        </p:spPr>
        <p:txBody>
          <a:bodyPr/>
          <a:lstStyle/>
          <a:p>
            <a:r>
              <a:rPr lang="en-IN" b="1" dirty="0"/>
              <a:t>CONCLUSION</a:t>
            </a:r>
          </a:p>
        </p:txBody>
      </p:sp>
      <p:sp>
        <p:nvSpPr>
          <p:cNvPr id="3" name="Content Placeholder 2">
            <a:extLst>
              <a:ext uri="{FF2B5EF4-FFF2-40B4-BE49-F238E27FC236}">
                <a16:creationId xmlns:a16="http://schemas.microsoft.com/office/drawing/2014/main" id="{90B4E332-14BA-043A-EF49-6BB193804455}"/>
              </a:ext>
            </a:extLst>
          </p:cNvPr>
          <p:cNvSpPr>
            <a:spLocks noGrp="1"/>
          </p:cNvSpPr>
          <p:nvPr>
            <p:ph idx="1"/>
          </p:nvPr>
        </p:nvSpPr>
        <p:spPr>
          <a:xfrm>
            <a:off x="838200" y="1443788"/>
            <a:ext cx="10515600" cy="4912561"/>
          </a:xfrm>
        </p:spPr>
        <p:txBody>
          <a:bodyPr>
            <a:normAutofit/>
          </a:bodyPr>
          <a:lstStyle/>
          <a:p>
            <a:r>
              <a:rPr lang="en-GB" dirty="0"/>
              <a:t>By integrating real-time environmental data, machine learning models, and GIS based visualization tools, the system is capable of predicting potential flood risks with commendable accuracy.</a:t>
            </a:r>
          </a:p>
          <a:p>
            <a:r>
              <a:rPr lang="en-GB" dirty="0"/>
              <a:t>The methodology employed — from extensive data collection and preprocessing to model development and system deployment — highlights a structured and scientific approach to solving a critical societal problem.</a:t>
            </a:r>
          </a:p>
          <a:p>
            <a:r>
              <a:rPr lang="en-GB" dirty="0"/>
              <a:t>The system not only predicts flood occurrences but also ensures that timely alerts are communicated effectively through various channels such as SMS, mobile notifications, and web dashboards. </a:t>
            </a:r>
            <a:endParaRPr lang="en-IN" dirty="0"/>
          </a:p>
        </p:txBody>
      </p:sp>
      <p:sp>
        <p:nvSpPr>
          <p:cNvPr id="4" name="Slide Number Placeholder 3">
            <a:extLst>
              <a:ext uri="{FF2B5EF4-FFF2-40B4-BE49-F238E27FC236}">
                <a16:creationId xmlns:a16="http://schemas.microsoft.com/office/drawing/2014/main" id="{0B42131F-115C-22BA-A3E4-46206C253F2B}"/>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2889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D814-D59E-DE17-E1D2-9CA161D431C6}"/>
              </a:ext>
            </a:extLst>
          </p:cNvPr>
          <p:cNvSpPr>
            <a:spLocks noGrp="1"/>
          </p:cNvSpPr>
          <p:nvPr>
            <p:ph type="title"/>
          </p:nvPr>
        </p:nvSpPr>
        <p:spPr/>
        <p:txBody>
          <a:bodyPr/>
          <a:lstStyle/>
          <a:p>
            <a:r>
              <a:rPr lang="en-IN" b="1" dirty="0"/>
              <a:t>Future Scopes </a:t>
            </a:r>
          </a:p>
        </p:txBody>
      </p:sp>
      <p:sp>
        <p:nvSpPr>
          <p:cNvPr id="3" name="Content Placeholder 2">
            <a:extLst>
              <a:ext uri="{FF2B5EF4-FFF2-40B4-BE49-F238E27FC236}">
                <a16:creationId xmlns:a16="http://schemas.microsoft.com/office/drawing/2014/main" id="{7C472969-8F4E-50FD-B6A1-3278A7D96BC4}"/>
              </a:ext>
            </a:extLst>
          </p:cNvPr>
          <p:cNvSpPr>
            <a:spLocks noGrp="1"/>
          </p:cNvSpPr>
          <p:nvPr>
            <p:ph sz="half" idx="1"/>
          </p:nvPr>
        </p:nvSpPr>
        <p:spPr>
          <a:xfrm>
            <a:off x="838199" y="1576972"/>
            <a:ext cx="10374443" cy="4351338"/>
          </a:xfrm>
        </p:spPr>
        <p:txBody>
          <a:bodyPr>
            <a:normAutofit/>
          </a:bodyPr>
          <a:lstStyle/>
          <a:p>
            <a:r>
              <a:rPr lang="en-GB" dirty="0"/>
              <a:t>Incorporating additional data sources such as satellite imagery, snowmelt data, and drone-based local surveys could further improve the system’s prediction capabilities. </a:t>
            </a:r>
          </a:p>
          <a:p>
            <a:r>
              <a:rPr lang="en-GB" dirty="0"/>
              <a:t>The development of more advanced deep learning models, such as Convolutional LSTM networks, could enable more accurate modelling of complex flood patterns over both time and space. </a:t>
            </a:r>
          </a:p>
          <a:p>
            <a:r>
              <a:rPr lang="en-GB" dirty="0"/>
              <a:t>Expanding the GIS component to include real-time, high-resolution flood maps would offer users a more detailed understanding of evolving flood risks. </a:t>
            </a:r>
            <a:endParaRPr lang="en-IN" dirty="0"/>
          </a:p>
        </p:txBody>
      </p:sp>
      <p:sp>
        <p:nvSpPr>
          <p:cNvPr id="5" name="Slide Number Placeholder 4">
            <a:extLst>
              <a:ext uri="{FF2B5EF4-FFF2-40B4-BE49-F238E27FC236}">
                <a16:creationId xmlns:a16="http://schemas.microsoft.com/office/drawing/2014/main" id="{9E7BA131-F6B5-3DC1-8BD2-4B88ED4760D9}"/>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0185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a:t>
            </a:r>
          </a:p>
          <a:p>
            <a:r>
              <a:rPr lang="en-US" dirty="0">
                <a:latin typeface="Times New Roman"/>
                <a:cs typeface="Times New Roman"/>
              </a:rPr>
              <a:t>Research objectives</a:t>
            </a:r>
          </a:p>
          <a:p>
            <a:r>
              <a:rPr lang="en-US" dirty="0">
                <a:latin typeface="Times New Roman"/>
                <a:cs typeface="Times New Roman"/>
              </a:rPr>
              <a:t>Literature Review</a:t>
            </a:r>
          </a:p>
          <a:p>
            <a:r>
              <a:rPr lang="en-US" dirty="0">
                <a:latin typeface="Times New Roman"/>
                <a:cs typeface="Times New Roman"/>
              </a:rPr>
              <a:t>Conceptual Design and Methodology </a:t>
            </a:r>
          </a:p>
          <a:p>
            <a:r>
              <a:rPr lang="en-US" spc="-10" dirty="0">
                <a:latin typeface="Times New Roman"/>
                <a:cs typeface="Times New Roman"/>
              </a:rPr>
              <a:t>Results and Outputs </a:t>
            </a:r>
          </a:p>
          <a:p>
            <a:r>
              <a:rPr lang="en-US" spc="-10" dirty="0">
                <a:latin typeface="Times New Roman"/>
                <a:cs typeface="Times New Roman"/>
              </a:rPr>
              <a:t>Conclusion </a:t>
            </a:r>
          </a:p>
          <a:p>
            <a:r>
              <a:rPr lang="en-US" dirty="0">
                <a:latin typeface="Times New Roman"/>
                <a:cs typeface="Times New Roman"/>
              </a:rPr>
              <a:t>Future Scope </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dirty="0"/>
          </a:p>
        </p:txBody>
      </p:sp>
      <p:sp>
        <p:nvSpPr>
          <p:cNvPr id="3" name="Content Placeholder 2"/>
          <p:cNvSpPr>
            <a:spLocks noGrp="1"/>
          </p:cNvSpPr>
          <p:nvPr>
            <p:ph sz="half" idx="1"/>
          </p:nvPr>
        </p:nvSpPr>
        <p:spPr/>
        <p:txBody>
          <a:bodyPr>
            <a:normAutofit fontScale="77500" lnSpcReduction="20000"/>
          </a:bodyPr>
          <a:lstStyle/>
          <a:p>
            <a:pPr algn="just"/>
            <a:r>
              <a:rPr lang="en-GB" dirty="0">
                <a:latin typeface="Times New Roman" panose="02020603050405020304" pitchFamily="18" charset="0"/>
                <a:cs typeface="Times New Roman" panose="02020603050405020304" pitchFamily="18" charset="0"/>
              </a:rPr>
              <a:t>Flooding is a major natural disaster that poses significant risks to human life, infrastructure, and the environment. Traditional flood forecasting and warning systems often rely on historical data and manual processes, which may not provide timely or accurate predictions. This project aims to develop a real-time Flood Prediction and Alert System leveraging modern data analytics, machine learning (ML), and Internet of Things (IoT) technologies. By combining predictive analytics with real-time sensor data, this system seeks to enhance flood prediction accuracy and provide early warnings to mitigate potential damage.</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3</a:t>
            </a:fld>
            <a:endParaRPr lang="en-US"/>
          </a:p>
        </p:txBody>
      </p:sp>
      <p:sp>
        <p:nvSpPr>
          <p:cNvPr id="7" name="Content Placeholder 6">
            <a:extLst>
              <a:ext uri="{FF2B5EF4-FFF2-40B4-BE49-F238E27FC236}">
                <a16:creationId xmlns:a16="http://schemas.microsoft.com/office/drawing/2014/main" id="{7986688C-6D33-0676-5C43-1C96307008F5}"/>
              </a:ext>
            </a:extLst>
          </p:cNvPr>
          <p:cNvSpPr>
            <a:spLocks noGrp="1"/>
          </p:cNvSpPr>
          <p:nvPr>
            <p:ph sz="half" idx="2"/>
          </p:nvPr>
        </p:nvSpPr>
        <p:spPr/>
        <p:txBody>
          <a:bodyPr/>
          <a:lstStyle/>
          <a:p>
            <a:endParaRPr lang="en-IN"/>
          </a:p>
        </p:txBody>
      </p:sp>
      <p:pic>
        <p:nvPicPr>
          <p:cNvPr id="9" name="Picture 8">
            <a:extLst>
              <a:ext uri="{FF2B5EF4-FFF2-40B4-BE49-F238E27FC236}">
                <a16:creationId xmlns:a16="http://schemas.microsoft.com/office/drawing/2014/main" id="{32A8DC0B-3414-80EC-C267-F1FADBAB866D}"/>
              </a:ext>
            </a:extLst>
          </p:cNvPr>
          <p:cNvPicPr>
            <a:picLocks noChangeAspect="1"/>
          </p:cNvPicPr>
          <p:nvPr/>
        </p:nvPicPr>
        <p:blipFill>
          <a:blip r:embed="rId2"/>
          <a:stretch>
            <a:fillRect/>
          </a:stretch>
        </p:blipFill>
        <p:spPr>
          <a:xfrm>
            <a:off x="6172200" y="1339193"/>
            <a:ext cx="5456663" cy="4837770"/>
          </a:xfrm>
          <a:prstGeom prst="rect">
            <a:avLst/>
          </a:prstGeom>
        </p:spPr>
      </p:pic>
    </p:spTree>
    <p:extLst>
      <p:ext uri="{BB962C8B-B14F-4D97-AF65-F5344CB8AC3E}">
        <p14:creationId xmlns:p14="http://schemas.microsoft.com/office/powerpoint/2010/main" val="412632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Objectives</a:t>
            </a:r>
          </a:p>
        </p:txBody>
      </p:sp>
      <p:sp>
        <p:nvSpPr>
          <p:cNvPr id="3" name="Content Placeholder 2"/>
          <p:cNvSpPr>
            <a:spLocks noGrp="1"/>
          </p:cNvSpPr>
          <p:nvPr>
            <p:ph idx="1"/>
          </p:nvPr>
        </p:nvSpPr>
        <p:spPr>
          <a:xfrm>
            <a:off x="838200" y="1605775"/>
            <a:ext cx="10515600" cy="4750575"/>
          </a:xfrm>
        </p:spPr>
        <p:txBody>
          <a:bodyPr>
            <a:normAutofit/>
          </a:bodyPr>
          <a:lstStyle/>
          <a:p>
            <a:pPr algn="just"/>
            <a:r>
              <a:rPr lang="en-GB" sz="2200" dirty="0">
                <a:latin typeface="Times New Roman" panose="02020603050405020304" pitchFamily="18" charset="0"/>
                <a:cs typeface="Times New Roman" panose="02020603050405020304" pitchFamily="18" charset="0"/>
              </a:rPr>
              <a:t>The primary goal of the flood prediction and alert system is to develop an integrated, real-time, and accurate solution that can predict floods and provide timely alerts to communities and authorities, minimizing the impact of flooding events. This system should enhance preparedness, enable early evacuations, and support effective disaster management. </a:t>
            </a:r>
          </a:p>
          <a:p>
            <a:pPr algn="just"/>
            <a:r>
              <a:rPr lang="en-GB" sz="2200" dirty="0">
                <a:latin typeface="Times New Roman" panose="02020603050405020304" pitchFamily="18" charset="0"/>
                <a:cs typeface="Times New Roman" panose="02020603050405020304" pitchFamily="18" charset="0"/>
              </a:rPr>
              <a:t>Objectives:-</a:t>
            </a:r>
          </a:p>
          <a:p>
            <a:pPr algn="just"/>
            <a:r>
              <a:rPr lang="en-GB" sz="2200" dirty="0">
                <a:latin typeface="Times New Roman" panose="02020603050405020304" pitchFamily="18" charset="0"/>
                <a:cs typeface="Times New Roman" panose="02020603050405020304" pitchFamily="18" charset="0"/>
              </a:rPr>
              <a:t>Automate Alert System: Design an automated alert system that delivers real-time flood warnings to at-risk areas through multiple communication channels (SMS, email, mobile apps). </a:t>
            </a:r>
          </a:p>
          <a:p>
            <a:pPr algn="just"/>
            <a:r>
              <a:rPr lang="en-GB" sz="2200" dirty="0">
                <a:latin typeface="Times New Roman" panose="02020603050405020304" pitchFamily="18" charset="0"/>
                <a:cs typeface="Times New Roman" panose="02020603050405020304" pitchFamily="18" charset="0"/>
              </a:rPr>
              <a:t>Improve Disaster Management: Support local governments and emergency services with flood risk mapping and prediction to allocate resources effectively and improve emergency response efforts.</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4010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082"/>
            <a:ext cx="10515600" cy="4811751"/>
          </a:xfrm>
        </p:spPr>
        <p:txBody>
          <a:bodyPr>
            <a:normAutofit/>
          </a:bodyPr>
          <a:lstStyle/>
          <a:p>
            <a:r>
              <a:rPr lang="en-US" sz="2400" b="1" dirty="0"/>
              <a:t>Proposed Timeline:</a:t>
            </a:r>
            <a:endParaRPr lang="en-US" sz="2400" dirty="0"/>
          </a:p>
          <a:p>
            <a:pPr marL="0" indent="0">
              <a:buNone/>
            </a:pPr>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a:extLst>
              <a:ext uri="{FF2B5EF4-FFF2-40B4-BE49-F238E27FC236}">
                <a16:creationId xmlns:a16="http://schemas.microsoft.com/office/drawing/2014/main" id="{93ED5239-160E-FB8C-2893-424319B41A6B}"/>
              </a:ext>
            </a:extLst>
          </p:cNvPr>
          <p:cNvPicPr>
            <a:picLocks noChangeAspect="1"/>
          </p:cNvPicPr>
          <p:nvPr/>
        </p:nvPicPr>
        <p:blipFill>
          <a:blip r:embed="rId2"/>
          <a:stretch>
            <a:fillRect/>
          </a:stretch>
        </p:blipFill>
        <p:spPr>
          <a:xfrm>
            <a:off x="1394756" y="1384500"/>
            <a:ext cx="9402487" cy="5154412"/>
          </a:xfrm>
          <a:prstGeom prst="rect">
            <a:avLst/>
          </a:prstGeom>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Review</a:t>
            </a:r>
          </a:p>
        </p:txBody>
      </p:sp>
      <p:sp>
        <p:nvSpPr>
          <p:cNvPr id="3" name="Content Placeholder 2"/>
          <p:cNvSpPr>
            <a:spLocks noGrp="1"/>
          </p:cNvSpPr>
          <p:nvPr>
            <p:ph idx="1"/>
          </p:nvPr>
        </p:nvSpPr>
        <p:spPr>
          <a:xfrm>
            <a:off x="838200" y="1583703"/>
            <a:ext cx="10515600" cy="4909172"/>
          </a:xfrm>
        </p:spPr>
        <p:txBody>
          <a:bodyPr>
            <a:normAutofit/>
          </a:bodyPr>
          <a:lstStyle/>
          <a:p>
            <a:pPr algn="just"/>
            <a:r>
              <a:rPr lang="en-GB" sz="2200" dirty="0">
                <a:latin typeface="Times New Roman" panose="02020603050405020304" pitchFamily="18" charset="0"/>
                <a:cs typeface="Times New Roman" panose="02020603050405020304" pitchFamily="18" charset="0"/>
              </a:rPr>
              <a:t>Flood prediction and early warning systems have been a critical area of research due to the devastating effects of floods on human life, infrastructure, and the economy. With the increase in extreme weather events due to climate change, accurate flood forecasting has become even more important. Traditionally, flood prediction relied on hydrological models that used physical data such as rainfall, river discharge, and historical flood records. However, these methods often had limited accuracy, especially in regions with sparse data or complex terrain.</a:t>
            </a:r>
          </a:p>
          <a:p>
            <a:pPr algn="just"/>
            <a:endParaRPr lang="en-US"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35AC-E46F-FE51-C057-16B67BD37C1D}"/>
              </a:ext>
            </a:extLst>
          </p:cNvPr>
          <p:cNvSpPr>
            <a:spLocks noGrp="1"/>
          </p:cNvSpPr>
          <p:nvPr>
            <p:ph type="title"/>
          </p:nvPr>
        </p:nvSpPr>
        <p:spPr>
          <a:xfrm>
            <a:off x="838200" y="652065"/>
            <a:ext cx="10515600" cy="662781"/>
          </a:xfrm>
        </p:spPr>
        <p:txBody>
          <a:bodyPr>
            <a:normAutofit fontScale="90000"/>
          </a:bodyPr>
          <a:lstStyle/>
          <a:p>
            <a:r>
              <a:rPr lang="en-US" sz="4900" b="1" dirty="0">
                <a:cs typeface="Times New Roman"/>
              </a:rPr>
              <a:t>Conceptual Design and Methodology </a:t>
            </a:r>
            <a:br>
              <a:rPr lang="en-US" dirty="0">
                <a:latin typeface="Times New Roman"/>
                <a:cs typeface="Times New Roman"/>
              </a:rPr>
            </a:br>
            <a:endParaRPr lang="en-IN" dirty="0"/>
          </a:p>
        </p:txBody>
      </p:sp>
      <p:sp>
        <p:nvSpPr>
          <p:cNvPr id="3" name="Content Placeholder 2">
            <a:extLst>
              <a:ext uri="{FF2B5EF4-FFF2-40B4-BE49-F238E27FC236}">
                <a16:creationId xmlns:a16="http://schemas.microsoft.com/office/drawing/2014/main" id="{5BABB900-A7D3-2409-C620-6C522A35598D}"/>
              </a:ext>
            </a:extLst>
          </p:cNvPr>
          <p:cNvSpPr>
            <a:spLocks noGrp="1"/>
          </p:cNvSpPr>
          <p:nvPr>
            <p:ph idx="1"/>
          </p:nvPr>
        </p:nvSpPr>
        <p:spPr>
          <a:xfrm>
            <a:off x="838200" y="1540041"/>
            <a:ext cx="5257800" cy="4604627"/>
          </a:xfrm>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2D229E3F-295B-1282-3FE1-D74458BC768E}"/>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5" name="Content Placeholder 3">
            <a:extLst>
              <a:ext uri="{FF2B5EF4-FFF2-40B4-BE49-F238E27FC236}">
                <a16:creationId xmlns:a16="http://schemas.microsoft.com/office/drawing/2014/main" id="{066D4E19-6F96-E5DE-CAAA-BD8ED9DB89E7}"/>
              </a:ext>
            </a:extLst>
          </p:cNvPr>
          <p:cNvSpPr txBox="1">
            <a:spLocks/>
          </p:cNvSpPr>
          <p:nvPr/>
        </p:nvSpPr>
        <p:spPr>
          <a:xfrm>
            <a:off x="6172199" y="1540041"/>
            <a:ext cx="5580089" cy="5181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400" dirty="0"/>
          </a:p>
          <a:p>
            <a:endParaRPr lang="en-IN" sz="2600" dirty="0"/>
          </a:p>
        </p:txBody>
      </p:sp>
      <p:pic>
        <p:nvPicPr>
          <p:cNvPr id="7" name="Picture 6">
            <a:extLst>
              <a:ext uri="{FF2B5EF4-FFF2-40B4-BE49-F238E27FC236}">
                <a16:creationId xmlns:a16="http://schemas.microsoft.com/office/drawing/2014/main" id="{5493ABFF-CD97-5A06-C81A-9737E83A5B35}"/>
              </a:ext>
            </a:extLst>
          </p:cNvPr>
          <p:cNvPicPr>
            <a:picLocks noChangeAspect="1"/>
          </p:cNvPicPr>
          <p:nvPr/>
        </p:nvPicPr>
        <p:blipFill>
          <a:blip r:embed="rId2"/>
          <a:stretch>
            <a:fillRect/>
          </a:stretch>
        </p:blipFill>
        <p:spPr>
          <a:xfrm>
            <a:off x="672792" y="1293168"/>
            <a:ext cx="4111082" cy="5428307"/>
          </a:xfrm>
          <a:prstGeom prst="rect">
            <a:avLst/>
          </a:prstGeom>
        </p:spPr>
      </p:pic>
      <p:pic>
        <p:nvPicPr>
          <p:cNvPr id="9" name="Picture 8">
            <a:extLst>
              <a:ext uri="{FF2B5EF4-FFF2-40B4-BE49-F238E27FC236}">
                <a16:creationId xmlns:a16="http://schemas.microsoft.com/office/drawing/2014/main" id="{9CC2472B-9F61-A9B7-FCDF-D6C49D06081D}"/>
              </a:ext>
            </a:extLst>
          </p:cNvPr>
          <p:cNvPicPr>
            <a:picLocks noChangeAspect="1"/>
          </p:cNvPicPr>
          <p:nvPr/>
        </p:nvPicPr>
        <p:blipFill>
          <a:blip r:embed="rId3"/>
          <a:stretch>
            <a:fillRect/>
          </a:stretch>
        </p:blipFill>
        <p:spPr>
          <a:xfrm>
            <a:off x="4616604" y="1293169"/>
            <a:ext cx="7301655" cy="5389278"/>
          </a:xfrm>
          <a:prstGeom prst="rect">
            <a:avLst/>
          </a:prstGeom>
        </p:spPr>
      </p:pic>
    </p:spTree>
    <p:extLst>
      <p:ext uri="{BB962C8B-B14F-4D97-AF65-F5344CB8AC3E}">
        <p14:creationId xmlns:p14="http://schemas.microsoft.com/office/powerpoint/2010/main" val="31641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EFD2-AB5E-4217-D052-508D1EC3A333}"/>
              </a:ext>
            </a:extLst>
          </p:cNvPr>
          <p:cNvSpPr>
            <a:spLocks noGrp="1"/>
          </p:cNvSpPr>
          <p:nvPr>
            <p:ph type="title"/>
          </p:nvPr>
        </p:nvSpPr>
        <p:spPr/>
        <p:txBody>
          <a:bodyPr/>
          <a:lstStyle/>
          <a:p>
            <a:r>
              <a:rPr lang="en-IN" b="1" dirty="0"/>
              <a:t>Practical Representation</a:t>
            </a:r>
          </a:p>
        </p:txBody>
      </p:sp>
      <p:sp>
        <p:nvSpPr>
          <p:cNvPr id="3" name="Slide Number Placeholder 2">
            <a:extLst>
              <a:ext uri="{FF2B5EF4-FFF2-40B4-BE49-F238E27FC236}">
                <a16:creationId xmlns:a16="http://schemas.microsoft.com/office/drawing/2014/main" id="{2AA183A6-DA3C-D7AE-D9F9-641F1E660018}"/>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62116C73-8DE8-904C-C93C-05EE6BB569B3}"/>
              </a:ext>
            </a:extLst>
          </p:cNvPr>
          <p:cNvPicPr>
            <a:picLocks noChangeAspect="1"/>
          </p:cNvPicPr>
          <p:nvPr/>
        </p:nvPicPr>
        <p:blipFill>
          <a:blip r:embed="rId2"/>
          <a:stretch>
            <a:fillRect/>
          </a:stretch>
        </p:blipFill>
        <p:spPr>
          <a:xfrm>
            <a:off x="2308302" y="1356408"/>
            <a:ext cx="7331620" cy="5334223"/>
          </a:xfrm>
          <a:prstGeom prst="rect">
            <a:avLst/>
          </a:prstGeom>
        </p:spPr>
      </p:pic>
    </p:spTree>
    <p:extLst>
      <p:ext uri="{BB962C8B-B14F-4D97-AF65-F5344CB8AC3E}">
        <p14:creationId xmlns:p14="http://schemas.microsoft.com/office/powerpoint/2010/main" val="22382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AA73-FA9F-CCAD-A4DE-1FBB6E8E60CA}"/>
              </a:ext>
            </a:extLst>
          </p:cNvPr>
          <p:cNvSpPr>
            <a:spLocks noGrp="1"/>
          </p:cNvSpPr>
          <p:nvPr>
            <p:ph type="title"/>
          </p:nvPr>
        </p:nvSpPr>
        <p:spPr/>
        <p:txBody>
          <a:bodyPr/>
          <a:lstStyle/>
          <a:p>
            <a:r>
              <a:rPr lang="en-IN" b="1" dirty="0"/>
              <a:t>Results</a:t>
            </a:r>
          </a:p>
        </p:txBody>
      </p:sp>
      <p:pic>
        <p:nvPicPr>
          <p:cNvPr id="6" name="Content Placeholder 5">
            <a:extLst>
              <a:ext uri="{FF2B5EF4-FFF2-40B4-BE49-F238E27FC236}">
                <a16:creationId xmlns:a16="http://schemas.microsoft.com/office/drawing/2014/main" id="{ACDAC74F-DCDA-E98B-9834-C4DDC9802255}"/>
              </a:ext>
            </a:extLst>
          </p:cNvPr>
          <p:cNvPicPr>
            <a:picLocks noGrp="1" noChangeAspect="1"/>
          </p:cNvPicPr>
          <p:nvPr>
            <p:ph idx="1"/>
          </p:nvPr>
        </p:nvPicPr>
        <p:blipFill>
          <a:blip r:embed="rId2"/>
          <a:stretch>
            <a:fillRect/>
          </a:stretch>
        </p:blipFill>
        <p:spPr>
          <a:xfrm>
            <a:off x="838200" y="1366838"/>
            <a:ext cx="5906701" cy="4989512"/>
          </a:xfrm>
        </p:spPr>
      </p:pic>
      <p:sp>
        <p:nvSpPr>
          <p:cNvPr id="4" name="Slide Number Placeholder 3">
            <a:extLst>
              <a:ext uri="{FF2B5EF4-FFF2-40B4-BE49-F238E27FC236}">
                <a16:creationId xmlns:a16="http://schemas.microsoft.com/office/drawing/2014/main" id="{B41BC558-5617-5AEC-ED41-7B419877C92D}"/>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8" name="Picture 7">
            <a:extLst>
              <a:ext uri="{FF2B5EF4-FFF2-40B4-BE49-F238E27FC236}">
                <a16:creationId xmlns:a16="http://schemas.microsoft.com/office/drawing/2014/main" id="{B67036F3-BA60-CF98-52C9-DC5E27AD92C8}"/>
              </a:ext>
            </a:extLst>
          </p:cNvPr>
          <p:cNvPicPr>
            <a:picLocks noChangeAspect="1"/>
          </p:cNvPicPr>
          <p:nvPr/>
        </p:nvPicPr>
        <p:blipFill>
          <a:blip r:embed="rId3"/>
          <a:stretch>
            <a:fillRect/>
          </a:stretch>
        </p:blipFill>
        <p:spPr>
          <a:xfrm>
            <a:off x="6744901" y="855062"/>
            <a:ext cx="5165200" cy="5842286"/>
          </a:xfrm>
          <a:prstGeom prst="rect">
            <a:avLst/>
          </a:prstGeom>
        </p:spPr>
      </p:pic>
    </p:spTree>
    <p:extLst>
      <p:ext uri="{BB962C8B-B14F-4D97-AF65-F5344CB8AC3E}">
        <p14:creationId xmlns:p14="http://schemas.microsoft.com/office/powerpoint/2010/main" val="32102383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6404</TotalTime>
  <Words>573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vt:lpstr>
      <vt:lpstr>Research Objectives</vt:lpstr>
      <vt:lpstr>PowerPoint Presentation</vt:lpstr>
      <vt:lpstr>Literature Review</vt:lpstr>
      <vt:lpstr>Conceptual Design and Methodology  </vt:lpstr>
      <vt:lpstr>Practical Representation</vt:lpstr>
      <vt:lpstr>Results</vt:lpstr>
      <vt:lpstr>CONCLUSION</vt:lpstr>
      <vt:lpstr>Future Scopes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Aman Jha</cp:lastModifiedBy>
  <cp:revision>512</cp:revision>
  <dcterms:created xsi:type="dcterms:W3CDTF">2019-01-09T10:33:58Z</dcterms:created>
  <dcterms:modified xsi:type="dcterms:W3CDTF">2025-04-28T19:57:18Z</dcterms:modified>
</cp:coreProperties>
</file>