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79" r:id="rId2"/>
    <p:sldId id="281" r:id="rId3"/>
    <p:sldId id="282" r:id="rId4"/>
    <p:sldId id="268" r:id="rId5"/>
    <p:sldId id="269" r:id="rId6"/>
    <p:sldId id="266" r:id="rId7"/>
    <p:sldId id="270" r:id="rId8"/>
    <p:sldId id="271" r:id="rId9"/>
    <p:sldId id="273" r:id="rId10"/>
    <p:sldId id="272" r:id="rId11"/>
    <p:sldId id="274" r:id="rId12"/>
    <p:sldId id="275" r:id="rId13"/>
    <p:sldId id="276" r:id="rId14"/>
    <p:sldId id="258" r:id="rId15"/>
    <p:sldId id="257" r:id="rId16"/>
    <p:sldId id="259" r:id="rId17"/>
    <p:sldId id="260" r:id="rId18"/>
    <p:sldId id="263" r:id="rId19"/>
    <p:sldId id="264" r:id="rId20"/>
    <p:sldId id="26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905A-0B3A-4A40-B81B-88014F596A73}" type="datetimeFigureOut">
              <a:rPr lang="en-IN" smtClean="0"/>
              <a:pPr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DF6E-C25E-4FBE-B003-D6778BB840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15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905A-0B3A-4A40-B81B-88014F596A73}" type="datetimeFigureOut">
              <a:rPr lang="en-IN" smtClean="0"/>
              <a:pPr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DF6E-C25E-4FBE-B003-D6778BB840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3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905A-0B3A-4A40-B81B-88014F596A73}" type="datetimeFigureOut">
              <a:rPr lang="en-IN" smtClean="0"/>
              <a:pPr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DF6E-C25E-4FBE-B003-D6778BB840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8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905A-0B3A-4A40-B81B-88014F596A73}" type="datetimeFigureOut">
              <a:rPr lang="en-IN" smtClean="0"/>
              <a:pPr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DF6E-C25E-4FBE-B003-D6778BB840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60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905A-0B3A-4A40-B81B-88014F596A73}" type="datetimeFigureOut">
              <a:rPr lang="en-IN" smtClean="0"/>
              <a:pPr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DF6E-C25E-4FBE-B003-D6778BB840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33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905A-0B3A-4A40-B81B-88014F596A73}" type="datetimeFigureOut">
              <a:rPr lang="en-IN" smtClean="0"/>
              <a:pPr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DF6E-C25E-4FBE-B003-D6778BB840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08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905A-0B3A-4A40-B81B-88014F596A73}" type="datetimeFigureOut">
              <a:rPr lang="en-IN" smtClean="0"/>
              <a:pPr/>
              <a:t>14-06-2022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DF6E-C25E-4FBE-B003-D6778BB840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78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905A-0B3A-4A40-B81B-88014F596A73}" type="datetimeFigureOut">
              <a:rPr lang="en-IN" smtClean="0"/>
              <a:pPr/>
              <a:t>14-06-2022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DF6E-C25E-4FBE-B003-D6778BB840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08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905A-0B3A-4A40-B81B-88014F596A73}" type="datetimeFigureOut">
              <a:rPr lang="en-IN" smtClean="0"/>
              <a:pPr/>
              <a:t>14-06-2022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DF6E-C25E-4FBE-B003-D6778BB840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48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905A-0B3A-4A40-B81B-88014F596A73}" type="datetimeFigureOut">
              <a:rPr lang="en-IN" smtClean="0"/>
              <a:pPr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DF6E-C25E-4FBE-B003-D6778BB840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66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905A-0B3A-4A40-B81B-88014F596A73}" type="datetimeFigureOut">
              <a:rPr lang="en-IN" smtClean="0"/>
              <a:pPr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DF6E-C25E-4FBE-B003-D6778BB840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80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A905A-0B3A-4A40-B81B-88014F596A73}" type="datetimeFigureOut">
              <a:rPr lang="en-IN" smtClean="0"/>
              <a:pPr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DF6E-C25E-4FBE-B003-D6778BB840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753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F0B6F-43C0-49E0-9776-DE90F9DCF2E3}"/>
              </a:ext>
            </a:extLst>
          </p:cNvPr>
          <p:cNvSpPr txBox="1"/>
          <p:nvPr/>
        </p:nvSpPr>
        <p:spPr>
          <a:xfrm>
            <a:off x="3752193" y="2900855"/>
            <a:ext cx="437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Tw Cen MT" panose="020B0602020104020603" pitchFamily="34" charset="0"/>
              </a:rPr>
              <a:t>LOGARITHMS</a:t>
            </a:r>
          </a:p>
        </p:txBody>
      </p:sp>
    </p:spTree>
    <p:extLst>
      <p:ext uri="{BB962C8B-B14F-4D97-AF65-F5344CB8AC3E}">
        <p14:creationId xmlns:p14="http://schemas.microsoft.com/office/powerpoint/2010/main" val="358838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075287-8BD7-4664-910A-0F4293AA6BE6}"/>
                  </a:ext>
                </a:extLst>
              </p:cNvPr>
              <p:cNvSpPr/>
              <p:nvPr/>
            </p:nvSpPr>
            <p:spPr>
              <a:xfrm>
                <a:off x="901147" y="671649"/>
                <a:ext cx="8655448" cy="5211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7. FIND THE VAULE OF X :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IN" sz="3200" baseline="-25000" dirty="0">
                    <a:effectLst/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27</a:t>
                </a:r>
                <a:r>
                  <a:rPr lang="en-IN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8.log</a:t>
                </a:r>
                <a:r>
                  <a:rPr lang="en-IN" sz="3200" baseline="-250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IN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3=1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SOLUTION:</a:t>
                </a:r>
                <a:endParaRPr lang="en-IN" sz="3200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IN" sz="3200" baseline="-25000" dirty="0">
                    <a:effectLst/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IN" sz="3200" baseline="30000" dirty="0">
                    <a:effectLst/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IN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IN" sz="3200" baseline="300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IN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.log</a:t>
                </a:r>
                <a:r>
                  <a:rPr lang="en-IN" sz="3200" baseline="-250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IN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3=1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32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32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log</a:t>
                </a:r>
                <a:r>
                  <a:rPr lang="en-IN" sz="3200" baseline="-25000" dirty="0">
                    <a:effectLst/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IN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2.log</a:t>
                </a:r>
                <a:r>
                  <a:rPr lang="en-IN" sz="3200" baseline="-250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IN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3=1</a:t>
                </a:r>
                <a:endParaRPr lang="en-IN" sz="3200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3200" dirty="0">
                    <a:effectLst/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IN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log</a:t>
                </a:r>
                <a:r>
                  <a:rPr lang="en-IN" sz="3200" baseline="-25000" dirty="0">
                    <a:effectLst/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IN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2.log</a:t>
                </a:r>
                <a:r>
                  <a:rPr lang="en-IN" sz="3200" baseline="-250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IN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3=1         hint(</a:t>
                </a:r>
                <a:r>
                  <a:rPr lang="en-US" sz="32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32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en-US" sz="32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b * log</a:t>
                </a:r>
                <a:r>
                  <a:rPr lang="en-US" sz="32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b</a:t>
                </a:r>
                <a:r>
                  <a:rPr lang="en-US" sz="32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a = 1)</a:t>
                </a:r>
                <a:endParaRPr lang="en-IN" sz="3200" dirty="0"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=2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3200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A5075287-8BD7-4664-910A-0F4293AA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47" y="671649"/>
                <a:ext cx="8655448" cy="5211363"/>
              </a:xfrm>
              <a:prstGeom prst="rect">
                <a:avLst/>
              </a:prstGeom>
              <a:blipFill>
                <a:blip r:embed="rId2"/>
                <a:stretch>
                  <a:fillRect l="-1831" t="-12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4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A760AC6-D4E8-4449-8D2F-35F7CD61F1FF}"/>
                  </a:ext>
                </a:extLst>
              </p:cNvPr>
              <p:cNvSpPr/>
              <p:nvPr/>
            </p:nvSpPr>
            <p:spPr>
              <a:xfrm>
                <a:off x="742122" y="399387"/>
                <a:ext cx="8424180" cy="5454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8. FIND THE VALUE OF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3200" b="0" i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3200" b="0" i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32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log(11+4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3200" b="0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rad>
                  </m:oMath>
                </a14:m>
                <a:r>
                  <a:rPr lang="en-IN" sz="32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)=log(2+x)</a:t>
                </a:r>
                <a:endParaRPr lang="en-IN" sz="3200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32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log(11+4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32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rad>
                  </m:oMath>
                </a14:m>
                <a:r>
                  <a:rPr lang="en-IN" sz="32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)=log(2+x)</a:t>
                </a:r>
                <a:r>
                  <a:rPr lang="en-IN" sz="3200" baseline="300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sz="3200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32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11+4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32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rad>
                  </m:oMath>
                </a14:m>
                <a:r>
                  <a:rPr lang="en-IN" sz="32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(2+x)</a:t>
                </a:r>
                <a:r>
                  <a:rPr lang="en-IN" sz="3200" baseline="300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sz="3200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32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11+4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32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rad>
                  </m:oMath>
                </a14:m>
                <a:r>
                  <a:rPr lang="en-IN" sz="32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=4+4x+x</a:t>
                </a:r>
                <a:r>
                  <a:rPr lang="en-IN" sz="3200" baseline="300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sz="3200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32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7+4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32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rad>
                  </m:oMath>
                </a14:m>
                <a:r>
                  <a:rPr lang="en-IN" sz="32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=x</a:t>
                </a:r>
                <a:r>
                  <a:rPr lang="en-IN" sz="3200" baseline="300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32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+4x</a:t>
                </a:r>
                <a:endParaRPr lang="en-IN" sz="3200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32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Comparing both the side,</a:t>
                </a:r>
                <a:endParaRPr lang="en-IN" sz="3200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32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32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rad>
                  </m:oMath>
                </a14:m>
                <a:r>
                  <a:rPr lang="en-IN" sz="32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3200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A760AC6-D4E8-4449-8D2F-35F7CD61F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22" y="399387"/>
                <a:ext cx="8424180" cy="5454057"/>
              </a:xfrm>
              <a:prstGeom prst="rect">
                <a:avLst/>
              </a:prstGeom>
              <a:blipFill>
                <a:blip r:embed="rId2"/>
                <a:stretch>
                  <a:fillRect l="-1881" t="-1230" b="-27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99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6C659D-F77F-40CA-A572-89FC0672ED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34278" y="664755"/>
            <a:ext cx="7500068" cy="461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6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9685F12-7560-4275-BF13-FC0F4020ECEE}"/>
                  </a:ext>
                </a:extLst>
              </p:cNvPr>
              <p:cNvSpPr/>
              <p:nvPr/>
            </p:nvSpPr>
            <p:spPr>
              <a:xfrm>
                <a:off x="1828799" y="646043"/>
                <a:ext cx="8040757" cy="5444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3200" b="1" kern="1800" dirty="0">
                    <a:effectLst/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10. FIND THE VALUE </a:t>
                </a:r>
                <a:r>
                  <a:rPr lang="en-IN" sz="3200" b="1" kern="18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endParaRPr lang="en-IN" sz="3200" b="1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1" i="1" kern="1800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b="1" i="1" baseline="-250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IN" sz="3200" b="1" i="1" baseline="-250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IN" sz="3200" b="1" i="1" kern="1800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b="1" i="1" baseline="-250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IN" sz="3200" b="1" i="1" kern="1800" baseline="-250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IN" sz="3200" b="1" i="1" kern="1800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b="1" i="1" baseline="-250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IN" sz="3200" b="1" i="1" kern="1800" baseline="-250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IN" sz="3200" b="1" i="1" kern="1800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b="1" i="1" baseline="-250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IN" sz="3200" b="1" i="1" baseline="-250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IN" sz="3200" b="1" i="1" kern="1800" baseline="-250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𝟐𝟕</m:t>
                    </m:r>
                  </m:oMath>
                </a14:m>
                <a:r>
                  <a:rPr lang="en-IN" sz="3200" b="1" kern="1800" baseline="300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IN" sz="3200" b="1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3200" i="1" kern="1800" baseline="-25000" dirty="0"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b="1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Solution</a:t>
                </a:r>
                <a:endParaRPr lang="en-IN" sz="3200" i="1" kern="1800" baseline="-25000" dirty="0"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kern="1800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b="0" i="1" baseline="-250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3200" b="0" i="1" baseline="-250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IN" sz="3200" b="0" i="1" baseline="-250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3200" i="1" kern="1800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b="0" i="1" baseline="-250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IN" sz="3200" b="0" i="1" kern="1800" baseline="-250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3200" i="1" kern="1800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b="0" i="1" baseline="-250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IN" sz="3200" b="0" i="1" kern="1800" baseline="-250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3200" b="0" i="1" kern="1800" baseline="-250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3200" i="1" kern="1800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b="0" i="1" baseline="-250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3200" b="0" i="1" baseline="-250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IN" sz="3200" b="0" i="1" baseline="-250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3200" b="0" i="1" kern="1800" baseline="-250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IN" sz="3200" kern="1800" baseline="300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IN" sz="3200" kern="1800" dirty="0">
                    <a:latin typeface="Tw Cen MT" panose="020B06020201040206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IN" sz="3200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kern="1800" baseline="-25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3200" b="0" i="1" baseline="-250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3200" b="0" i="1" baseline="-250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sz="3200" b="0" i="1" baseline="-250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3200" i="1" kern="1800" baseline="-25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3200" b="0" i="1" baseline="-250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sz="3200" b="0" i="1" kern="1800" baseline="-2500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3200" i="1" kern="1800" baseline="-25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3200" b="0" i="1" baseline="-250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sz="3200" b="0" i="1" kern="1800" baseline="-2500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3200" b="0" i="0" kern="1800" baseline="-250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9</m:t>
                      </m:r>
                    </m:oMath>
                  </m:oMathPara>
                </a14:m>
                <a:endParaRPr lang="en-IN" sz="3200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kern="1800" baseline="-25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3200" b="0" i="1" baseline="-250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3200" b="0" i="1" baseline="-250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sz="3200" b="0" i="1" baseline="-250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3200" i="1" kern="1800" baseline="-25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3200" b="0" i="1" baseline="-250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sz="3200" b="0" i="1" baseline="-250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3200" b="0" i="1" kern="1800" baseline="-250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IN" sz="3200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kern="1800" baseline="-25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3200" b="0" i="1" baseline="-250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3200" b="0" i="1" baseline="-250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sz="3200" b="0" i="1" baseline="-250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3200" b="0" i="1" kern="1800" baseline="-250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1=0</m:t>
                      </m:r>
                    </m:oMath>
                  </m:oMathPara>
                </a14:m>
                <a:endParaRPr lang="en-IN" sz="3200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b="1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US" sz="3200" b="1" baseline="300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IN" sz="3200" b="1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9685F12-7560-4275-BF13-FC0F4020E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9" y="646043"/>
                <a:ext cx="8040757" cy="5444311"/>
              </a:xfrm>
              <a:prstGeom prst="rect">
                <a:avLst/>
              </a:prstGeom>
              <a:blipFill>
                <a:blip r:embed="rId2"/>
                <a:stretch>
                  <a:fillRect l="-1895" t="-1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13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789856-0E4F-4DE8-B004-A238B4E9CC49}"/>
              </a:ext>
            </a:extLst>
          </p:cNvPr>
          <p:cNvSpPr/>
          <p:nvPr/>
        </p:nvSpPr>
        <p:spPr>
          <a:xfrm>
            <a:off x="175590" y="275128"/>
            <a:ext cx="1018098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11.The value of log</a:t>
            </a:r>
            <a:r>
              <a:rPr lang="en-US" sz="3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3 x log</a:t>
            </a:r>
            <a:r>
              <a:rPr lang="en-US" sz="3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3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2 x log</a:t>
            </a:r>
            <a:r>
              <a:rPr lang="en-US" sz="3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4 x log</a:t>
            </a:r>
            <a:r>
              <a:rPr lang="en-US" sz="3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3 is ?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1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2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3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4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IN" sz="32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hint(</a:t>
            </a:r>
            <a:r>
              <a:rPr lang="en-US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log</a:t>
            </a:r>
            <a:r>
              <a:rPr lang="en-US" sz="3200" baseline="-25000" dirty="0">
                <a:latin typeface="Tw Cen MT" panose="020B0602020104020603" pitchFamily="34" charset="0"/>
                <a:cs typeface="Times New Roman" panose="02020603050405020304" pitchFamily="18" charset="0"/>
              </a:rPr>
              <a:t> a </a:t>
            </a:r>
            <a:r>
              <a:rPr lang="en-US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b * log</a:t>
            </a:r>
            <a:r>
              <a:rPr lang="en-US" sz="3200" baseline="-25000" dirty="0">
                <a:latin typeface="Tw Cen MT" panose="020B0602020104020603" pitchFamily="34" charset="0"/>
                <a:cs typeface="Times New Roman" panose="02020603050405020304" pitchFamily="18" charset="0"/>
              </a:rPr>
              <a:t> b</a:t>
            </a:r>
            <a:r>
              <a:rPr lang="en-US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 a = 1)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= log</a:t>
            </a:r>
            <a:r>
              <a:rPr lang="en-IN" sz="3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2</a:t>
            </a: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3 x log</a:t>
            </a:r>
            <a:r>
              <a:rPr lang="en-IN" sz="3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3</a:t>
            </a: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2 x log</a:t>
            </a:r>
            <a:r>
              <a:rPr lang="en-IN" sz="3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3</a:t>
            </a: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4 x log</a:t>
            </a:r>
            <a:r>
              <a:rPr lang="en-IN" sz="3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4</a:t>
            </a: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3 </a:t>
            </a:r>
            <a:b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= (log3 / log2) x ( log2 / log3) x (log4 / log3) x (log3 / log4) = 1 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9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5723A-BF43-4550-8EB2-32191EE66FA1}"/>
              </a:ext>
            </a:extLst>
          </p:cNvPr>
          <p:cNvSpPr/>
          <p:nvPr/>
        </p:nvSpPr>
        <p:spPr>
          <a:xfrm>
            <a:off x="536713" y="208722"/>
            <a:ext cx="109378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12.If log 2 = 0.3010, then the number of digits in 2</a:t>
            </a:r>
            <a:r>
              <a:rPr lang="en-US" sz="3200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64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 is ?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SOLUTION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Required answer = [64 log</a:t>
            </a:r>
            <a:r>
              <a:rPr lang="en-US" sz="3200" baseline="-25000" dirty="0">
                <a:latin typeface="Tw Cen MT" panose="020B0602020104020603" pitchFamily="34" charset="0"/>
                <a:cs typeface="Times New Roman" panose="02020603050405020304" pitchFamily="18" charset="0"/>
              </a:rPr>
              <a:t>10</a:t>
            </a:r>
            <a:r>
              <a:rPr lang="en-US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 2]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br>
              <a:rPr lang="en-US" sz="3200" dirty="0"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US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= [ 64 x 0.3010 ]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br>
              <a:rPr lang="en-US" sz="3200" dirty="0"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US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= 19.264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br>
              <a:rPr lang="en-US" sz="3200" dirty="0"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US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= 19 + 1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US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= 20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4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4B6416-C3A4-4B91-BEF4-690282D2299E}"/>
              </a:ext>
            </a:extLst>
          </p:cNvPr>
          <p:cNvSpPr/>
          <p:nvPr/>
        </p:nvSpPr>
        <p:spPr>
          <a:xfrm>
            <a:off x="344556" y="265189"/>
            <a:ext cx="1080714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13.Given that log</a:t>
            </a:r>
            <a:r>
              <a:rPr lang="en-US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10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 2 = 0.3010, then log</a:t>
            </a:r>
            <a:r>
              <a:rPr lang="en-US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 10 is equal to ?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0.3010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0.6990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1000 / 301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699 / 301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SOLUTION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log</a:t>
            </a:r>
            <a:r>
              <a:rPr lang="en-IN" sz="3200" baseline="-25000" dirty="0">
                <a:latin typeface="Tw Cen MT" panose="020B0602020104020603" pitchFamily="34" charset="0"/>
                <a:cs typeface="Times New Roman" panose="02020603050405020304" pitchFamily="18" charset="0"/>
              </a:rPr>
              <a:t>2</a:t>
            </a: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 10 = log 10 / log 2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= 1 / log 2 </a:t>
            </a:r>
            <a:b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= 1.0000 / 0.3010 </a:t>
            </a:r>
            <a:b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= 1000 / 301</a:t>
            </a:r>
            <a:endParaRPr lang="en-US" sz="32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9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5A58D-5F90-41AC-9440-8D217A31D169}"/>
              </a:ext>
            </a:extLst>
          </p:cNvPr>
          <p:cNvSpPr/>
          <p:nvPr/>
        </p:nvSpPr>
        <p:spPr>
          <a:xfrm>
            <a:off x="424070" y="324823"/>
            <a:ext cx="86307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14.The value of log 9/8 - log 27/32 + log3/4 is ?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SOLUTION: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32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Given Exp. = log [{(9/8) / (27/32)} x 3/4)]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b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= log [(9/8) x (3/4) x (32/27)]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b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= log 1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3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= 0</a:t>
            </a:r>
            <a:endParaRPr lang="en-US" sz="32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0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11D094-DA07-4DB7-9F52-443CA2EF364A}"/>
              </a:ext>
            </a:extLst>
          </p:cNvPr>
          <p:cNvSpPr/>
          <p:nvPr/>
        </p:nvSpPr>
        <p:spPr>
          <a:xfrm>
            <a:off x="162338" y="76992"/>
            <a:ext cx="1186732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16.If log</a:t>
            </a:r>
            <a:r>
              <a:rPr lang="en-US" sz="3200" baseline="-25000" dirty="0"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10</a:t>
            </a:r>
            <a:r>
              <a:rPr lang="en-US" sz="3200" dirty="0"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2 =0.3010 and log</a:t>
            </a:r>
            <a:r>
              <a:rPr lang="en-US" sz="3200" baseline="-25000" dirty="0"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10</a:t>
            </a:r>
            <a:r>
              <a:rPr lang="en-US" sz="3200" dirty="0"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7 = 0.8451, then find the value of log</a:t>
            </a:r>
            <a:r>
              <a:rPr lang="en-US" sz="3200" baseline="-25000" dirty="0"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10</a:t>
            </a:r>
            <a:r>
              <a:rPr lang="en-US" sz="3200" dirty="0"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 2.8 </a:t>
            </a:r>
            <a:r>
              <a:rPr lang="en-US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?</a:t>
            </a:r>
            <a:endParaRPr lang="en-US" sz="3200" dirty="0"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dirty="0"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0.4471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dirty="0"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1.4471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dirty="0"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2.4471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dirty="0"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14.471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SOLUTION: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log</a:t>
            </a:r>
            <a:r>
              <a:rPr lang="en-IN" sz="3200" baseline="-25000" dirty="0">
                <a:latin typeface="Tw Cen MT" panose="020B0602020104020603" pitchFamily="34" charset="0"/>
                <a:cs typeface="Times New Roman" panose="02020603050405020304" pitchFamily="18" charset="0"/>
              </a:rPr>
              <a:t>10</a:t>
            </a: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2.8 = log</a:t>
            </a:r>
            <a:r>
              <a:rPr lang="en-IN" sz="3200" baseline="-25000" dirty="0">
                <a:latin typeface="Tw Cen MT" panose="020B0602020104020603" pitchFamily="34" charset="0"/>
                <a:cs typeface="Times New Roman" panose="02020603050405020304" pitchFamily="18" charset="0"/>
              </a:rPr>
              <a:t>10</a:t>
            </a: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(28/10) </a:t>
            </a:r>
            <a:b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= log 28 - log 10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= log (7 x 4 ) - log 10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= log 7 + 2 log 2 - log 10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= 0.8451 + 2 x 0.3010 - 1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= 0.8451 + 0.6020 - 1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= 0.4471</a:t>
            </a:r>
            <a:endParaRPr lang="en-US" sz="3200" b="0" dirty="0"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42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1E9829-EF8C-4C5C-B3B8-7A5C5412F445}"/>
              </a:ext>
            </a:extLst>
          </p:cNvPr>
          <p:cNvSpPr/>
          <p:nvPr/>
        </p:nvSpPr>
        <p:spPr>
          <a:xfrm>
            <a:off x="122743" y="186780"/>
            <a:ext cx="1166191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17.If a</a:t>
            </a:r>
            <a:r>
              <a:rPr lang="en-US" sz="2800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 = b, b</a:t>
            </a:r>
            <a:r>
              <a:rPr lang="en-US" sz="2800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 = c,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c</a:t>
            </a:r>
            <a:r>
              <a:rPr lang="en-US" sz="2800" baseline="30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z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 = a, then the value of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xyz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 is ? </a:t>
            </a:r>
            <a:endParaRPr lang="en-US" sz="28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SOLUTION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∵ </a:t>
            </a:r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</a:t>
            </a:r>
            <a:r>
              <a:rPr lang="en-IN" sz="2800" baseline="30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x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= b </a:t>
            </a:r>
            <a:b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⇒ </a:t>
            </a:r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log</a:t>
            </a:r>
            <a:r>
              <a:rPr lang="en-IN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b = x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b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∵ b</a:t>
            </a:r>
            <a:r>
              <a:rPr lang="en-IN" sz="28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y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= c </a:t>
            </a:r>
            <a:b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⇒ </a:t>
            </a:r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log</a:t>
            </a:r>
            <a:r>
              <a:rPr lang="en-IN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b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c = y</a:t>
            </a:r>
            <a:b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∵ </a:t>
            </a:r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c</a:t>
            </a:r>
            <a:r>
              <a:rPr lang="en-IN" sz="2800" baseline="30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z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= a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b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⇒ </a:t>
            </a:r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log</a:t>
            </a:r>
            <a:r>
              <a:rPr lang="en-IN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c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a = z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b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∴ </a:t>
            </a:r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xyz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= </a:t>
            </a:r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log</a:t>
            </a:r>
            <a:r>
              <a:rPr lang="en-IN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</a:t>
            </a:r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b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x </a:t>
            </a:r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log</a:t>
            </a:r>
            <a:r>
              <a:rPr lang="en-IN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b</a:t>
            </a:r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c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x </a:t>
            </a:r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log</a:t>
            </a:r>
            <a:r>
              <a:rPr lang="en-IN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c</a:t>
            </a:r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= 1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70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9AA401-C505-46E6-92AA-FEF03EAF0782}"/>
                  </a:ext>
                </a:extLst>
              </p:cNvPr>
              <p:cNvSpPr/>
              <p:nvPr/>
            </p:nvSpPr>
            <p:spPr>
              <a:xfrm>
                <a:off x="200722" y="122664"/>
                <a:ext cx="11719931" cy="6740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If x , a and m are any three numbers connected by the relation:</a:t>
                </a:r>
              </a:p>
              <a:p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m=a</a:t>
                </a:r>
                <a:r>
                  <a:rPr lang="en-US" sz="3600" baseline="30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x 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(a&gt;0, a≠1), then,</a:t>
                </a:r>
              </a:p>
              <a:p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“x” is defined as the logarithm of “m” to the base “a” and is written as:</a:t>
                </a:r>
              </a:p>
              <a:p>
                <a:r>
                  <a:rPr lang="en-US" sz="3600" dirty="0" err="1">
                    <a:latin typeface="Tw Cen MT" panose="020B0602020104020603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3600" baseline="-25000" dirty="0" err="1">
                    <a:latin typeface="Tw Cen MT" panose="020B0602020104020603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3600" dirty="0" err="1">
                    <a:latin typeface="Tw Cen MT" panose="020B0602020104020603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=x</a:t>
                </a:r>
              </a:p>
              <a:p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Logarithm means power of base m= a</a:t>
                </a:r>
                <a:r>
                  <a:rPr lang="en-US" sz="3600" baseline="30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x</a:t>
                </a:r>
                <a:endParaRPr lang="en-US" sz="3600" dirty="0">
                  <a:latin typeface="Tw Cen MT" panose="020B0602020104020603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3600" b="1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Important properties:</a:t>
                </a:r>
              </a:p>
              <a:p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36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en-US" sz="3600" dirty="0" err="1">
                    <a:latin typeface="Tw Cen MT" panose="020B0602020104020603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  = 1</a:t>
                </a:r>
              </a:p>
              <a:p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36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3600" dirty="0" err="1">
                    <a:latin typeface="Tw Cen MT" panose="020B0602020104020603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3600" baseline="30000" dirty="0" err="1">
                    <a:latin typeface="Tw Cen MT" panose="020B0602020104020603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) = n. log </a:t>
                </a:r>
                <a:r>
                  <a:rPr lang="en-US" sz="36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a 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m</a:t>
                </a:r>
              </a:p>
              <a:p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log </a:t>
                </a:r>
                <a:r>
                  <a:rPr lang="en-US" sz="36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1 = 0</a:t>
                </a:r>
              </a:p>
              <a:p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log </a:t>
                </a:r>
                <a:r>
                  <a:rPr lang="en-US" sz="36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(m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n) = log </a:t>
                </a:r>
                <a:r>
                  <a:rPr lang="en-US" sz="36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a 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m + log </a:t>
                </a:r>
                <a:r>
                  <a:rPr lang="en-US" sz="36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n</a:t>
                </a:r>
              </a:p>
              <a:p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36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a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(m/n) = log</a:t>
                </a:r>
                <a:r>
                  <a:rPr lang="en-US" sz="36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m – log </a:t>
                </a:r>
                <a:r>
                  <a:rPr lang="en-US" sz="36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a 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A9AA401-C505-46E6-92AA-FEF03EAF0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22" y="122664"/>
                <a:ext cx="11719931" cy="6740307"/>
              </a:xfrm>
              <a:prstGeom prst="rect">
                <a:avLst/>
              </a:prstGeom>
              <a:blipFill>
                <a:blip r:embed="rId2"/>
                <a:stretch>
                  <a:fillRect l="-1613" t="-1356" r="-1457" b="-24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53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276E22-CC00-4DA9-A1D6-F0BE8A5D0304}"/>
              </a:ext>
            </a:extLst>
          </p:cNvPr>
          <p:cNvSpPr/>
          <p:nvPr/>
        </p:nvSpPr>
        <p:spPr>
          <a:xfrm>
            <a:off x="642728" y="364578"/>
            <a:ext cx="998220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18. If log</a:t>
            </a:r>
            <a:r>
              <a:rPr lang="en-US" sz="3200" baseline="-25000" dirty="0"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x</a:t>
            </a:r>
            <a:r>
              <a:rPr lang="en-US" sz="3200" dirty="0"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4 = 0.4 then the value of x is ?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SOLUTION: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log</a:t>
            </a:r>
            <a:r>
              <a:rPr lang="en-IN" sz="3200" baseline="-25000" dirty="0">
                <a:latin typeface="Tw Cen MT" panose="020B0602020104020603" pitchFamily="34" charset="0"/>
                <a:cs typeface="Times New Roman" panose="02020603050405020304" pitchFamily="18" charset="0"/>
              </a:rPr>
              <a:t>x</a:t>
            </a: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4 = log 4 / log x = 2/5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IN" sz="3200" dirty="0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b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⇒ 2log2 / log x = 2/5</a:t>
            </a:r>
            <a:b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⇒ log x =5log 2 = log 2</a:t>
            </a:r>
            <a:r>
              <a:rPr lang="en-IN" sz="3200" baseline="30000" dirty="0">
                <a:latin typeface="Tw Cen MT" panose="020B0602020104020603" pitchFamily="34" charset="0"/>
                <a:cs typeface="Times New Roman" panose="02020603050405020304" pitchFamily="18" charset="0"/>
              </a:rPr>
              <a:t>5</a:t>
            </a: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b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⇒ log x = log 32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IN" sz="3200" b="0" dirty="0"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=32</a:t>
            </a:r>
            <a:endParaRPr lang="en-US" sz="3200" b="0" dirty="0"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77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CEBB91-009E-4724-BDAD-7AE5BA40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304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Tw Cen MT" panose="020B06020201040206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62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3A7704D-FA87-41AC-B8AF-86CE81A21F94}"/>
                  </a:ext>
                </a:extLst>
              </p:cNvPr>
              <p:cNvSpPr/>
              <p:nvPr/>
            </p:nvSpPr>
            <p:spPr>
              <a:xfrm>
                <a:off x="884663" y="261919"/>
                <a:ext cx="10143893" cy="6414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x =log </a:t>
                </a:r>
                <a:r>
                  <a:rPr lang="en-US" sz="36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(a</a:t>
                </a:r>
                <a:r>
                  <a:rPr lang="en-US" sz="3600" baseline="30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endParaRPr lang="en-IN" sz="3600" baseline="-25000" dirty="0">
                  <a:latin typeface="Tw Cen MT" panose="020B0602020104020603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sSup>
                            <m:sSup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IN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3200" dirty="0">
                  <a:latin typeface="Tw Cen MT" panose="020B0602020104020603" pitchFamily="34" charset="0"/>
                  <a:cs typeface="Times New Roman" panose="02020603050405020304" pitchFamily="18" charset="0"/>
                </a:endParaRPr>
              </a:p>
              <a:p>
                <a:endParaRPr lang="en-IN" sz="4400" dirty="0">
                  <a:latin typeface="Tw Cen MT" panose="020B0602020104020603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log </a:t>
                </a:r>
                <a:r>
                  <a:rPr lang="en-US" sz="36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a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log </a:t>
                </a:r>
                <a:r>
                  <a:rPr lang="en-US" sz="36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b= (log </a:t>
                </a:r>
                <a:r>
                  <a:rPr lang="en-US" sz="36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a)….. Chain rule</a:t>
                </a:r>
                <a:endParaRPr lang="en-IN" sz="3600" dirty="0">
                  <a:latin typeface="Tw Cen MT" panose="020B0602020104020603" pitchFamily="34" charset="0"/>
                  <a:cs typeface="Times New Roman" panose="02020603050405020304" pitchFamily="18" charset="0"/>
                </a:endParaRPr>
              </a:p>
              <a:p>
                <a:endParaRPr lang="en-US" sz="3600" dirty="0">
                  <a:latin typeface="Tw Cen MT" panose="020B0602020104020603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log </a:t>
                </a:r>
                <a:r>
                  <a:rPr lang="en-US" sz="36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m = (log </a:t>
                </a:r>
                <a:r>
                  <a:rPr lang="en-US" sz="36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m) / (log </a:t>
                </a:r>
                <a:r>
                  <a:rPr lang="en-US" sz="36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a) ……. Change of base theorem</a:t>
                </a:r>
              </a:p>
              <a:p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log </a:t>
                </a:r>
                <a:r>
                  <a:rPr lang="en-US" sz="36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m = 1 / (log </a:t>
                </a:r>
                <a:r>
                  <a:rPr lang="en-US" sz="36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a)</a:t>
                </a:r>
              </a:p>
              <a:p>
                <a:endParaRPr lang="en-US" sz="3600" dirty="0">
                  <a:latin typeface="Tw Cen MT" panose="020B0602020104020603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36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b * log</a:t>
                </a:r>
                <a:r>
                  <a:rPr lang="en-US" sz="3600" baseline="-25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b</a:t>
                </a:r>
                <a:r>
                  <a:rPr lang="en-US" sz="36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 a = 1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3A7704D-FA87-41AC-B8AF-86CE81A21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63" y="261919"/>
                <a:ext cx="10143893" cy="6414192"/>
              </a:xfrm>
              <a:prstGeom prst="rect">
                <a:avLst/>
              </a:prstGeom>
              <a:blipFill>
                <a:blip r:embed="rId2"/>
                <a:stretch>
                  <a:fillRect l="-1803" t="-1521" b="-2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90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AACA0B-D1A5-495C-8E31-E2BDE2327C93}"/>
              </a:ext>
            </a:extLst>
          </p:cNvPr>
          <p:cNvSpPr/>
          <p:nvPr/>
        </p:nvSpPr>
        <p:spPr>
          <a:xfrm>
            <a:off x="437322" y="417443"/>
            <a:ext cx="711680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1.The value of log </a:t>
            </a:r>
            <a:r>
              <a:rPr lang="en-US" sz="4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343</a:t>
            </a:r>
            <a:r>
              <a:rPr lang="en-US" sz="4000" dirty="0">
                <a:latin typeface="Tw Cen MT" panose="020B0602020104020603" pitchFamily="34" charset="0"/>
                <a:cs typeface="Times New Roman" panose="02020603050405020304" pitchFamily="18" charset="0"/>
              </a:rPr>
              <a:t> 7</a:t>
            </a:r>
          </a:p>
          <a:p>
            <a:endParaRPr lang="en-US" sz="4000" dirty="0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w Cen MT" panose="020B0602020104020603" pitchFamily="34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sz="4000" dirty="0">
                <a:latin typeface="Tw Cen MT" panose="020B0602020104020603" pitchFamily="34" charset="0"/>
                <a:cs typeface="Times New Roman" panose="02020603050405020304" pitchFamily="18" charset="0"/>
              </a:rPr>
              <a:t>log </a:t>
            </a:r>
            <a:r>
              <a:rPr lang="en-US" sz="4000" baseline="-25000" dirty="0">
                <a:latin typeface="Tw Cen MT" panose="020B0602020104020603" pitchFamily="34" charset="0"/>
                <a:cs typeface="Times New Roman" panose="02020603050405020304" pitchFamily="18" charset="0"/>
              </a:rPr>
              <a:t>7</a:t>
            </a:r>
            <a:r>
              <a:rPr lang="en-US" sz="4000" baseline="30000" dirty="0">
                <a:latin typeface="Tw Cen MT" panose="020B0602020104020603" pitchFamily="34" charset="0"/>
                <a:cs typeface="Times New Roman" panose="02020603050405020304" pitchFamily="18" charset="0"/>
              </a:rPr>
              <a:t>3 </a:t>
            </a:r>
            <a:r>
              <a:rPr lang="en-US" sz="4000" dirty="0">
                <a:latin typeface="Tw Cen MT" panose="020B0602020104020603" pitchFamily="34" charset="0"/>
                <a:cs typeface="Times New Roman" panose="02020603050405020304" pitchFamily="18" charset="0"/>
              </a:rPr>
              <a:t>7</a:t>
            </a:r>
            <a:r>
              <a:rPr lang="en-US" sz="4000" baseline="30000" dirty="0">
                <a:latin typeface="Tw Cen MT" panose="020B0602020104020603" pitchFamily="34" charset="0"/>
                <a:cs typeface="Times New Roman" panose="02020603050405020304" pitchFamily="18" charset="0"/>
              </a:rPr>
              <a:t>1</a:t>
            </a:r>
            <a:r>
              <a:rPr lang="en-US" sz="4000" dirty="0">
                <a:latin typeface="Tw Cen MT" panose="020B0602020104020603" pitchFamily="34" charset="0"/>
                <a:cs typeface="Times New Roman" panose="02020603050405020304" pitchFamily="18" charset="0"/>
              </a:rPr>
              <a:t>=1/3 log</a:t>
            </a:r>
            <a:r>
              <a:rPr lang="en-US" sz="4000" baseline="-25000" dirty="0">
                <a:latin typeface="Tw Cen MT" panose="020B0602020104020603" pitchFamily="34" charset="0"/>
                <a:cs typeface="Times New Roman" panose="02020603050405020304" pitchFamily="18" charset="0"/>
              </a:rPr>
              <a:t>7</a:t>
            </a:r>
            <a:r>
              <a:rPr lang="en-US" sz="4000" dirty="0">
                <a:latin typeface="Tw Cen MT" panose="020B0602020104020603" pitchFamily="34" charset="0"/>
                <a:cs typeface="Times New Roman" panose="02020603050405020304" pitchFamily="18" charset="0"/>
              </a:rPr>
              <a:t>7=1/3.</a:t>
            </a:r>
            <a:endParaRPr lang="en-IN" sz="4000" dirty="0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endParaRPr lang="en-US" sz="4000" dirty="0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endParaRPr lang="en-US" sz="4000" dirty="0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endParaRPr lang="en-US" sz="4000" dirty="0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endParaRPr lang="en-US" sz="4000" dirty="0"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61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7198421-0D91-47BE-8DB6-BA15ED7C1F0B}"/>
                  </a:ext>
                </a:extLst>
              </p:cNvPr>
              <p:cNvSpPr/>
              <p:nvPr/>
            </p:nvSpPr>
            <p:spPr>
              <a:xfrm>
                <a:off x="682487" y="395631"/>
                <a:ext cx="6096000" cy="37314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2.Find log </a:t>
                </a:r>
                <a:r>
                  <a:rPr lang="en-US" sz="3200" baseline="-250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200" i="1" baseline="-250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/>
                    </m:box>
                  </m:oMath>
                </a14:m>
                <a:endParaRPr lang="en-IN" sz="3200" baseline="-25000" dirty="0"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3200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Solution:</a:t>
                </a:r>
                <a:endParaRPr lang="en-IN" sz="3200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=log</a:t>
                </a:r>
                <a:r>
                  <a:rPr lang="en-US" sz="3200" baseline="-250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3200" baseline="300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-3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=-3 log</a:t>
                </a:r>
                <a:r>
                  <a:rPr lang="en-US" sz="3200" baseline="-250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=-3</a:t>
                </a:r>
                <a:endParaRPr lang="en-IN" sz="3200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7198421-0D91-47BE-8DB6-BA15ED7C1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87" y="395631"/>
                <a:ext cx="6096000" cy="3731406"/>
              </a:xfrm>
              <a:prstGeom prst="rect">
                <a:avLst/>
              </a:prstGeom>
              <a:blipFill>
                <a:blip r:embed="rId2"/>
                <a:stretch>
                  <a:fillRect l="-2600" t="-1797" b="-4902"/>
                </a:stretch>
              </a:blipFill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86446" y="352695"/>
            <a:ext cx="186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1/125</a:t>
            </a:r>
          </a:p>
        </p:txBody>
      </p:sp>
    </p:spTree>
    <p:extLst>
      <p:ext uri="{BB962C8B-B14F-4D97-AF65-F5344CB8AC3E}">
        <p14:creationId xmlns:p14="http://schemas.microsoft.com/office/powerpoint/2010/main" val="10612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9923362-6D2C-43C6-AFC5-B6E5952299B8}"/>
              </a:ext>
            </a:extLst>
          </p:cNvPr>
          <p:cNvSpPr/>
          <p:nvPr/>
        </p:nvSpPr>
        <p:spPr>
          <a:xfrm>
            <a:off x="327991" y="616227"/>
            <a:ext cx="89386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3. Find the value of Log√8/log8 </a:t>
            </a:r>
            <a:endParaRPr lang="da-DK" sz="3200" dirty="0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r>
              <a:rPr lang="da-DK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log√8 / log8 </a:t>
            </a:r>
          </a:p>
          <a:p>
            <a:b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log 8 ^ 1/2 / log 8 </a:t>
            </a:r>
          </a:p>
          <a:p>
            <a:b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= 1/2 log 8 / log 8 </a:t>
            </a:r>
          </a:p>
          <a:p>
            <a:b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= 1/2 .</a:t>
            </a:r>
          </a:p>
          <a:p>
            <a:b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</a:b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We used the formula, log </a:t>
            </a:r>
            <a:r>
              <a:rPr lang="en-IN" sz="3200" dirty="0" err="1">
                <a:latin typeface="Tw Cen MT" panose="020B0602020104020603" pitchFamily="34" charset="0"/>
                <a:cs typeface="Times New Roman" panose="02020603050405020304" pitchFamily="18" charset="0"/>
              </a:rPr>
              <a:t>a^b</a:t>
            </a:r>
            <a:r>
              <a:rPr lang="en-IN" sz="3200" dirty="0">
                <a:latin typeface="Tw Cen MT" panose="020B0602020104020603" pitchFamily="34" charset="0"/>
                <a:cs typeface="Times New Roman" panose="02020603050405020304" pitchFamily="18" charset="0"/>
              </a:rPr>
              <a:t> = b log a </a:t>
            </a:r>
            <a:endParaRPr lang="da-DK" sz="3200" dirty="0"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45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BC20AED-542C-4733-9C0E-4509A4605099}"/>
                  </a:ext>
                </a:extLst>
              </p:cNvPr>
              <p:cNvSpPr/>
              <p:nvPr/>
            </p:nvSpPr>
            <p:spPr>
              <a:xfrm>
                <a:off x="752059" y="567640"/>
                <a:ext cx="7778623" cy="3339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6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 FIND THE VALUE OF X</a:t>
                </a:r>
                <a:endParaRPr lang="en-IN" sz="1000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3200" baseline="-250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 </a:t>
                </a:r>
                <a:r>
                  <a:rPr lang="en-US" sz="3200" dirty="0"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20X= 4</a:t>
                </a:r>
                <a:endParaRPr lang="en-US" sz="3200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SOLUTION:</a:t>
                </a:r>
                <a:endParaRPr lang="en-IN" sz="3200" dirty="0">
                  <a:latin typeface="Tw Cen MT" panose="020B0602020104020603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10</a:t>
                </a:r>
                <a:r>
                  <a:rPr lang="en-US" sz="3200" baseline="300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sz="32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=20X</a:t>
                </a:r>
              </a:p>
              <a:p>
                <a:r>
                  <a:rPr lang="en-US" sz="32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b="0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3200" b="0" i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>
                    <a:latin typeface="Tw Cen MT" panose="020B0602020104020603" pitchFamily="34" charset="0"/>
                    <a:cs typeface="Times New Roman" panose="02020603050405020304" pitchFamily="18" charset="0"/>
                  </a:rPr>
                  <a:t>=500</a:t>
                </a:r>
                <a:endParaRPr lang="en-IN" sz="3200" dirty="0">
                  <a:latin typeface="Tw Cen MT" panose="020B0602020104020603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000" dirty="0"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BC20AED-542C-4733-9C0E-4509A4605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59" y="567640"/>
                <a:ext cx="7778623" cy="3339697"/>
              </a:xfrm>
              <a:prstGeom prst="rect">
                <a:avLst/>
              </a:prstGeom>
              <a:blipFill>
                <a:blip r:embed="rId2"/>
                <a:stretch>
                  <a:fillRect l="-2351" t="-25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76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9DA405-D4B7-4967-8763-CD2336463948}"/>
              </a:ext>
            </a:extLst>
          </p:cNvPr>
          <p:cNvSpPr/>
          <p:nvPr/>
        </p:nvSpPr>
        <p:spPr>
          <a:xfrm>
            <a:off x="561277" y="204673"/>
            <a:ext cx="9853961" cy="677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800" dirty="0">
                <a:effectLst/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FIND THE VALUE OF X</a:t>
            </a:r>
            <a:endParaRPr lang="en-IN" sz="3200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800" dirty="0">
                <a:effectLst/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log(x+3)+log(x−3)=log72</a:t>
            </a:r>
            <a:endParaRPr lang="en-IN" sz="3200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IN" sz="32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[(x+3)(x−3)]=log72.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the exponential function on both sides of the equation :</a:t>
            </a:r>
            <a:endParaRPr lang="en-IN" sz="3200" dirty="0"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32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x+3)(x−3)=72</a:t>
            </a:r>
          </a:p>
          <a:p>
            <a:pPr fontAlgn="auto"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3200" baseline="300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−9=72</a:t>
            </a:r>
          </a:p>
          <a:p>
            <a:pPr fontAlgn="auto"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3200" baseline="300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=81, </a:t>
            </a:r>
          </a:p>
          <a:p>
            <a:pPr fontAlgn="auto"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X=+9,-9</a:t>
            </a:r>
          </a:p>
          <a:p>
            <a:pPr fontAlgn="auto"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-9 NOT APPLICABLE SO +9</a:t>
            </a:r>
          </a:p>
          <a:p>
            <a:pPr fontAlgn="auto">
              <a:lnSpc>
                <a:spcPct val="107000"/>
              </a:lnSpc>
              <a:spcAft>
                <a:spcPts val="800"/>
              </a:spcAft>
            </a:pPr>
            <a:endParaRPr lang="en-IN" sz="3200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5FA1C0-1D2B-4C42-9D3D-85390D3E2DF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23783" y="920230"/>
            <a:ext cx="6771279" cy="459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3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298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DHANYA RAM</dc:creator>
  <cp:lastModifiedBy>Unknown User</cp:lastModifiedBy>
  <cp:revision>53</cp:revision>
  <dcterms:created xsi:type="dcterms:W3CDTF">2020-04-13T07:12:13Z</dcterms:created>
  <dcterms:modified xsi:type="dcterms:W3CDTF">2022-06-14T09:24:04Z</dcterms:modified>
</cp:coreProperties>
</file>