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258" r:id="rId4"/>
    <p:sldId id="332" r:id="rId5"/>
    <p:sldId id="333" r:id="rId6"/>
    <p:sldId id="334" r:id="rId7"/>
    <p:sldId id="335" r:id="rId8"/>
    <p:sldId id="336" r:id="rId9"/>
    <p:sldId id="337" r:id="rId10"/>
    <p:sldId id="339" r:id="rId11"/>
    <p:sldId id="338"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D60093"/>
    <a:srgbClr val="EF1141"/>
    <a:srgbClr val="A31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71" d="100"/>
          <a:sy n="71" d="100"/>
        </p:scale>
        <p:origin x="7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pPr/>
              <a:t>28-07-2023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pPr/>
              <a:t>‹#›</a:t>
            </a:fld>
            <a:endParaRPr lang="en-IN"/>
          </a:p>
        </p:txBody>
      </p:sp>
    </p:spTree>
    <p:extLst>
      <p:ext uri="{BB962C8B-B14F-4D97-AF65-F5344CB8AC3E}">
        <p14:creationId xmlns:p14="http://schemas.microsoft.com/office/powerpoint/2010/main" val="31935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Tree>
    <p:extLst>
      <p:ext uri="{BB962C8B-B14F-4D97-AF65-F5344CB8AC3E}">
        <p14:creationId xmlns:p14="http://schemas.microsoft.com/office/powerpoint/2010/main" val="3274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F28F239-559D-42FB-B220-41037550AB9E}" type="datetime1">
              <a:rPr lang="en-IN" smtClean="0"/>
              <a:t>28-07-2023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4271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EBF0E2-F0B6-44D9-9E4A-1C66FC445458}" type="datetime1">
              <a:rPr lang="en-IN" smtClean="0"/>
              <a:t>28-07-2023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91463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06C98-1DEE-4FE5-BE0A-D844AB6D94A7}" type="datetime1">
              <a:rPr lang="en-IN" smtClean="0"/>
              <a:t>28-07-2023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57254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50800"/>
            <a:ext cx="963251" cy="960203"/>
          </a:xfrm>
          <a:prstGeom prst="rect">
            <a:avLst/>
          </a:prstGeom>
        </p:spPr>
      </p:pic>
      <p:sp>
        <p:nvSpPr>
          <p:cNvPr id="8" name="Date Placeholder 7"/>
          <p:cNvSpPr>
            <a:spLocks noGrp="1"/>
          </p:cNvSpPr>
          <p:nvPr>
            <p:ph type="dt" sz="half" idx="10"/>
          </p:nvPr>
        </p:nvSpPr>
        <p:spPr>
          <a:xfrm>
            <a:off x="0" y="64960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4D19B20A-2D74-4F98-B298-362D8C25E045}" type="datetime1">
              <a:rPr lang="en-IN" smtClean="0"/>
              <a:t>28-07-2023</a:t>
            </a:fld>
            <a:endParaRPr lang="en-IN" dirty="0"/>
          </a:p>
        </p:txBody>
      </p:sp>
      <p:sp>
        <p:nvSpPr>
          <p:cNvPr id="9" name="Footer Placeholder 8"/>
          <p:cNvSpPr>
            <a:spLocks noGrp="1"/>
          </p:cNvSpPr>
          <p:nvPr>
            <p:ph type="ftr" sz="quarter" idx="11"/>
          </p:nvPr>
        </p:nvSpPr>
        <p:spPr>
          <a:xfrm>
            <a:off x="4038600" y="6496050"/>
            <a:ext cx="41148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a:t>Dr.N.Deepa  Assistant Professor / NWC</a:t>
            </a:r>
            <a:endParaRPr lang="en-IN" dirty="0"/>
          </a:p>
        </p:txBody>
      </p:sp>
      <p:sp>
        <p:nvSpPr>
          <p:cNvPr id="10" name="Slide Number Placeholder 9"/>
          <p:cNvSpPr>
            <a:spLocks noGrp="1"/>
          </p:cNvSpPr>
          <p:nvPr>
            <p:ph type="sldNum" sz="quarter" idx="12"/>
          </p:nvPr>
        </p:nvSpPr>
        <p:spPr>
          <a:xfrm>
            <a:off x="8153400" y="64833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27482-C65F-47D7-9C7F-E4893B875398}" type="datetime1">
              <a:rPr lang="en-IN" smtClean="0"/>
              <a:t>28-07-2023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22232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D5E41AF-2A6C-4A16-93A2-96D21021C980}" type="datetime1">
              <a:rPr lang="en-IN" smtClean="0"/>
              <a:t>28-07-2023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54267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3DB5D0-65EE-4DAE-BA25-B9F19C0F2089}" type="datetime1">
              <a:rPr lang="en-IN" smtClean="0"/>
              <a:t>28-07-2023</a:t>
            </a:fld>
            <a:endParaRPr lang="en-IN"/>
          </a:p>
        </p:txBody>
      </p:sp>
      <p:sp>
        <p:nvSpPr>
          <p:cNvPr id="8" name="Footer Placeholder 7"/>
          <p:cNvSpPr>
            <a:spLocks noGrp="1"/>
          </p:cNvSpPr>
          <p:nvPr>
            <p:ph type="ftr" sz="quarter" idx="11"/>
          </p:nvPr>
        </p:nvSpPr>
        <p:spPr/>
        <p:txBody>
          <a:bodyPr/>
          <a:lstStyle/>
          <a:p>
            <a:r>
              <a:rPr lang="en-IN"/>
              <a:t>Dr.N.Deepa  Assistant Professor / NWC</a:t>
            </a:r>
          </a:p>
        </p:txBody>
      </p:sp>
      <p:sp>
        <p:nvSpPr>
          <p:cNvPr id="9" name="Slide Number Placeholder 8"/>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014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74FD1E-7AF0-4B5C-A4A5-8FCB8A289CCF}" type="datetime1">
              <a:rPr lang="en-IN" smtClean="0"/>
              <a:t>28-07-2023</a:t>
            </a:fld>
            <a:endParaRPr lang="en-IN"/>
          </a:p>
        </p:txBody>
      </p:sp>
      <p:sp>
        <p:nvSpPr>
          <p:cNvPr id="4" name="Footer Placeholder 3"/>
          <p:cNvSpPr>
            <a:spLocks noGrp="1"/>
          </p:cNvSpPr>
          <p:nvPr>
            <p:ph type="ftr" sz="quarter" idx="11"/>
          </p:nvPr>
        </p:nvSpPr>
        <p:spPr/>
        <p:txBody>
          <a:bodyPr/>
          <a:lstStyle/>
          <a:p>
            <a:r>
              <a:rPr lang="en-IN"/>
              <a:t>Dr.N.Deepa  Assistant Professor / NWC</a:t>
            </a:r>
          </a:p>
        </p:txBody>
      </p:sp>
      <p:sp>
        <p:nvSpPr>
          <p:cNvPr id="5" name="Slide Number Placeholder 4"/>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535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0F197-64C4-4EC2-A8D7-818C9AC23040}" type="datetime1">
              <a:rPr lang="en-IN" smtClean="0"/>
              <a:t>28-07-2023</a:t>
            </a:fld>
            <a:endParaRPr lang="en-IN"/>
          </a:p>
        </p:txBody>
      </p:sp>
      <p:sp>
        <p:nvSpPr>
          <p:cNvPr id="3" name="Footer Placeholder 2"/>
          <p:cNvSpPr>
            <a:spLocks noGrp="1"/>
          </p:cNvSpPr>
          <p:nvPr>
            <p:ph type="ftr" sz="quarter" idx="11"/>
          </p:nvPr>
        </p:nvSpPr>
        <p:spPr/>
        <p:txBody>
          <a:bodyPr/>
          <a:lstStyle/>
          <a:p>
            <a:r>
              <a:rPr lang="en-IN"/>
              <a:t>Dr.N.Deepa  Assistant Professor / NWC</a:t>
            </a:r>
          </a:p>
        </p:txBody>
      </p:sp>
      <p:sp>
        <p:nvSpPr>
          <p:cNvPr id="4" name="Slide Number Placeholder 3"/>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6610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D2AA-D389-4A67-B35D-51E07531B36E}" type="datetime1">
              <a:rPr lang="en-IN" smtClean="0"/>
              <a:t>28-07-2023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7613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20F7B-0FBF-4480-9D11-EBCDFC8A6C6D}" type="datetime1">
              <a:rPr lang="en-IN" smtClean="0"/>
              <a:t>28-07-2023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8062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BF54D-48BD-4CEB-973C-18E7B847DE8F}" type="datetime1">
              <a:rPr lang="en-IN" smtClean="0"/>
              <a:t>28-07-2023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Dr.N.Deepa  Assistant Professor / NWC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109130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4269883" cy="785611"/>
          </a:xfrm>
        </p:spPr>
        <p:txBody>
          <a:bodyPr>
            <a:normAutofit fontScale="90000"/>
          </a:bodyPr>
          <a:lstStyle/>
          <a:p>
            <a:r>
              <a:rPr lang="en-IN" sz="2800" dirty="0">
                <a:solidFill>
                  <a:srgbClr val="FF0000"/>
                </a:solidFill>
                <a:latin typeface="Copperplate Gothic Light" panose="020E0507020206020404" pitchFamily="34" charset="0"/>
              </a:rPr>
              <a:t>21CSC203P</a:t>
            </a:r>
            <a:r>
              <a:rPr lang="en-US" sz="2800" dirty="0">
                <a:solidFill>
                  <a:srgbClr val="FF0000"/>
                </a:solidFill>
                <a:latin typeface="Copperplate Gothic Light" panose="020E0507020206020404" pitchFamily="34" charset="0"/>
              </a:rPr>
              <a:t> -</a:t>
            </a:r>
            <a:r>
              <a:rPr lang="en-IN" sz="2800" dirty="0">
                <a:solidFill>
                  <a:srgbClr val="FF0000"/>
                </a:solidFill>
                <a:latin typeface="Copperplate Gothic Light" panose="020E0507020206020404" pitchFamily="34" charset="0"/>
              </a:rPr>
              <a:t>Advanced Programming Practice</a:t>
            </a:r>
          </a:p>
        </p:txBody>
      </p:sp>
      <p:sp>
        <p:nvSpPr>
          <p:cNvPr id="8" name="Slide Number Placeholder 7"/>
          <p:cNvSpPr>
            <a:spLocks noGrp="1"/>
          </p:cNvSpPr>
          <p:nvPr>
            <p:ph type="sldNum" sz="quarter" idx="12"/>
          </p:nvPr>
        </p:nvSpPr>
        <p:spPr/>
        <p:txBody>
          <a:bodyPr/>
          <a:lstStyle/>
          <a:p>
            <a:fld id="{AD7ED525-5088-40CF-8CE0-E4296ADF624B}" type="slidenum">
              <a:rPr lang="en-IN" smtClean="0"/>
              <a:pPr/>
              <a:t>1</a:t>
            </a:fld>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95"/>
            <a:ext cx="4803820" cy="6405093"/>
          </a:xfrm>
          <a:prstGeom prst="rect">
            <a:avLst/>
          </a:prstGeom>
        </p:spPr>
      </p:pic>
      <p:sp>
        <p:nvSpPr>
          <p:cNvPr id="3" name="Content Placeholder 2">
            <a:extLst>
              <a:ext uri="{FF2B5EF4-FFF2-40B4-BE49-F238E27FC236}">
                <a16:creationId xmlns:a16="http://schemas.microsoft.com/office/drawing/2014/main" id="{29748699-54F8-4D40-FDDC-C602D8CF9D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961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E6E7BD-978B-8BDD-EBB6-4A8540C65591}"/>
              </a:ext>
            </a:extLst>
          </p:cNvPr>
          <p:cNvSpPr>
            <a:spLocks noGrp="1"/>
          </p:cNvSpPr>
          <p:nvPr>
            <p:ph idx="1"/>
          </p:nvPr>
        </p:nvSpPr>
        <p:spPr>
          <a:xfrm>
            <a:off x="838200" y="387927"/>
            <a:ext cx="10515600" cy="5585836"/>
          </a:xfrm>
        </p:spPr>
        <p:txBody>
          <a:bodyPr>
            <a:noAutofit/>
          </a:bodyPr>
          <a:lstStyle/>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To understand the </a:t>
            </a:r>
            <a:r>
              <a:rPr lang="en-US" sz="2000" dirty="0" err="1">
                <a:solidFill>
                  <a:srgbClr val="0000FF"/>
                </a:solidFill>
                <a:latin typeface="Bookman Old Style" panose="02050604050505020204" pitchFamily="18" charset="0"/>
              </a:rPr>
              <a:t>Böhm-Jacopini</a:t>
            </a:r>
            <a:r>
              <a:rPr lang="en-US" sz="2000" dirty="0">
                <a:solidFill>
                  <a:srgbClr val="0000FF"/>
                </a:solidFill>
                <a:latin typeface="Bookman Old Style" panose="02050604050505020204" pitchFamily="18" charset="0"/>
              </a:rPr>
              <a:t> theorem, let's look at the three basic control structures it allows:</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Sequence: This control structure allows a series of statements to be executed in a specific order, one after another. For example: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 Statement 1;</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Statement 2;</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Statement 3;</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Selection (if-then-else): This control structure enables a program to make decisions based on certain conditions. It executes one set of statements if a condition is true and another set of statements if the condition is false. For  </a:t>
            </a:r>
            <a:endParaRPr lang="en-IN" sz="20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2000"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9EC3B3C0-CB1A-D10E-648A-4834F4320400}"/>
              </a:ext>
            </a:extLst>
          </p:cNvPr>
          <p:cNvSpPr>
            <a:spLocks noGrp="1"/>
          </p:cNvSpPr>
          <p:nvPr>
            <p:ph type="sldNum" sz="quarter" idx="12"/>
          </p:nvPr>
        </p:nvSpPr>
        <p:spPr/>
        <p:txBody>
          <a:bodyPr/>
          <a:lstStyle/>
          <a:p>
            <a:fld id="{AD7ED525-5088-40CF-8CE0-E4296ADF624B}" type="slidenum">
              <a:rPr lang="en-IN" smtClean="0"/>
              <a:pPr/>
              <a:t>10</a:t>
            </a:fld>
            <a:endParaRPr lang="en-IN"/>
          </a:p>
        </p:txBody>
      </p:sp>
    </p:spTree>
    <p:extLst>
      <p:ext uri="{BB962C8B-B14F-4D97-AF65-F5344CB8AC3E}">
        <p14:creationId xmlns:p14="http://schemas.microsoft.com/office/powerpoint/2010/main" val="38117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C49868-EF71-9418-9755-070C3442ADE7}"/>
              </a:ext>
            </a:extLst>
          </p:cNvPr>
          <p:cNvSpPr>
            <a:spLocks noGrp="1"/>
          </p:cNvSpPr>
          <p:nvPr>
            <p:ph idx="1"/>
          </p:nvPr>
        </p:nvSpPr>
        <p:spPr>
          <a:xfrm>
            <a:off x="838200" y="318654"/>
            <a:ext cx="10515600" cy="6151995"/>
          </a:xfrm>
        </p:spPr>
        <p:txBody>
          <a:bodyPr>
            <a:noAutofit/>
          </a:bodyPr>
          <a:lstStyle/>
          <a:p>
            <a:pPr marL="776605" marR="1181735" indent="0" algn="just">
              <a:lnSpc>
                <a:spcPct val="100000"/>
              </a:lnSpc>
              <a:spcBef>
                <a:spcPts val="1135"/>
              </a:spcBef>
              <a:buNone/>
            </a:pPr>
            <a:endParaRPr lang="en-US" sz="2000" dirty="0">
              <a:solidFill>
                <a:srgbClr val="C00000"/>
              </a:solidFill>
              <a:latin typeface="Bookman Old Style" panose="02050604050505020204" pitchFamily="18" charset="0"/>
            </a:endParaRPr>
          </a:p>
          <a:p>
            <a:pPr marL="776605" marR="1181735" indent="0" algn="just">
              <a:lnSpc>
                <a:spcPct val="100000"/>
              </a:lnSpc>
              <a:spcBef>
                <a:spcPts val="1135"/>
              </a:spcBef>
              <a:buNone/>
            </a:pPr>
            <a:r>
              <a:rPr lang="en-US" sz="2000" dirty="0">
                <a:solidFill>
                  <a:srgbClr val="C00000"/>
                </a:solidFill>
                <a:latin typeface="Bookman Old Style" panose="02050604050505020204" pitchFamily="18" charset="0"/>
              </a:rPr>
              <a:t>example:</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if (condition)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 1;</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else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 2;</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0000FF"/>
                </a:solidFill>
                <a:latin typeface="Bookman Old Style" panose="02050604050505020204" pitchFamily="18" charset="0"/>
              </a:rPr>
              <a:t>program until a Boolean expression is true (iteration)</a:t>
            </a:r>
            <a:endParaRPr lang="en-IN" sz="2000" dirty="0">
              <a:solidFill>
                <a:srgbClr val="0000FF"/>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0000FF"/>
                </a:solidFill>
                <a:latin typeface="Bookman Old Style" panose="02050604050505020204" pitchFamily="18" charset="0"/>
              </a:rPr>
              <a:t>Iteration (while or for loops): This control structure allows a set of statements to be repeated until a certain condition is satisfied. It executes the statements repeatedly as long as the condition holds true. </a:t>
            </a: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For example:</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while (condition)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D05B9B00-0141-2193-2ED7-537541726396}"/>
              </a:ext>
            </a:extLst>
          </p:cNvPr>
          <p:cNvSpPr>
            <a:spLocks noGrp="1"/>
          </p:cNvSpPr>
          <p:nvPr>
            <p:ph type="sldNum" sz="quarter" idx="12"/>
          </p:nvPr>
        </p:nvSpPr>
        <p:spPr/>
        <p:txBody>
          <a:bodyPr/>
          <a:lstStyle/>
          <a:p>
            <a:fld id="{AD7ED525-5088-40CF-8CE0-E4296ADF624B}" type="slidenum">
              <a:rPr lang="en-IN" smtClean="0"/>
              <a:pPr/>
              <a:t>11</a:t>
            </a:fld>
            <a:endParaRPr lang="en-IN"/>
          </a:p>
        </p:txBody>
      </p:sp>
    </p:spTree>
    <p:extLst>
      <p:ext uri="{BB962C8B-B14F-4D97-AF65-F5344CB8AC3E}">
        <p14:creationId xmlns:p14="http://schemas.microsoft.com/office/powerpoint/2010/main" val="138891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653AD-73E8-E8F6-F42A-7AAD12F1C34C}"/>
              </a:ext>
            </a:extLst>
          </p:cNvPr>
          <p:cNvSpPr>
            <a:spLocks noGrp="1"/>
          </p:cNvSpPr>
          <p:nvPr>
            <p:ph idx="1"/>
          </p:nvPr>
        </p:nvSpPr>
        <p:spPr>
          <a:xfrm>
            <a:off x="1201478" y="435935"/>
            <a:ext cx="10152321" cy="5537828"/>
          </a:xfrm>
        </p:spPr>
        <p:txBody>
          <a:bodyPr>
            <a:normAutofit/>
          </a:bodyPr>
          <a:lstStyle/>
          <a:p>
            <a:pPr marL="776605" marR="1181735" indent="0" algn="just">
              <a:lnSpc>
                <a:spcPct val="100000"/>
              </a:lnSpc>
              <a:spcBef>
                <a:spcPts val="1135"/>
              </a:spcBef>
              <a:spcAft>
                <a:spcPts val="0"/>
              </a:spcAft>
              <a:buNone/>
            </a:pPr>
            <a:endParaRPr lang="en-US" sz="1500" dirty="0">
              <a:effectLst/>
              <a:latin typeface="Times New Roman" panose="02020603050405020304" pitchFamily="18" charset="0"/>
              <a:ea typeface="Times New Roman" panose="02020603050405020304" pitchFamily="18" charset="0"/>
            </a:endParaRPr>
          </a:p>
          <a:p>
            <a:pPr marL="776605" marR="1181735" indent="0" algn="just">
              <a:lnSpc>
                <a:spcPct val="100000"/>
              </a:lnSpc>
              <a:spcBef>
                <a:spcPts val="1135"/>
              </a:spcBef>
              <a:spcAft>
                <a:spcPts val="0"/>
              </a:spcAft>
              <a:buNone/>
            </a:pPr>
            <a:endParaRPr lang="en-US" sz="1500" dirty="0">
              <a:latin typeface="Times New Roman" panose="02020603050405020304" pitchFamily="18" charset="0"/>
              <a:ea typeface="Times New Roman" panose="020206030504050203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states that any program can be structured using these three control structures alone. This means that complex programs with loops, conditionals, and multiple branches can be rewritten using only sequence, selection, and iteration constructs. </a:t>
            </a: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theorem assures that these basic structures are sufficient to express any algorithm or computation, promoting clarity and simplicity in program design.</a:t>
            </a:r>
            <a:endParaRPr lang="en-IN" sz="1900" dirty="0">
              <a:solidFill>
                <a:srgbClr val="0000FF"/>
              </a:solidFill>
              <a:latin typeface="Bookman Old Style" panose="020506040505050202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While 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advocates for the use of structured programming principles, it is important to note that modern programming languages often provide additional control structures and abstractions to enhance code readability and maintainability. </a:t>
            </a: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These higher-level constructs build upon the foundations established by the theorem but allow for more expressive and efficient programming</a:t>
            </a:r>
            <a:endParaRPr lang="en-IN" sz="1900" dirty="0">
              <a:solidFill>
                <a:srgbClr val="0000FF"/>
              </a:solidFill>
              <a:latin typeface="Bookman Old Style" panose="020506040505050202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also called structured program theorem, stated that working out a function is possible by combining subprograms in only three manners:</a:t>
            </a:r>
            <a:endParaRPr lang="en-IN" sz="1900" dirty="0">
              <a:solidFill>
                <a:srgbClr val="0000FF"/>
              </a:solidFill>
              <a:latin typeface="Bookman Old Style" panose="02050604050505020204" pitchFamily="18" charset="0"/>
            </a:endParaRPr>
          </a:p>
          <a:p>
            <a:endParaRPr lang="en-IN" dirty="0"/>
          </a:p>
        </p:txBody>
      </p:sp>
      <p:sp>
        <p:nvSpPr>
          <p:cNvPr id="5" name="Slide Number Placeholder 4">
            <a:extLst>
              <a:ext uri="{FF2B5EF4-FFF2-40B4-BE49-F238E27FC236}">
                <a16:creationId xmlns:a16="http://schemas.microsoft.com/office/drawing/2014/main" id="{C941616A-6BAB-CD63-EB94-EE5860B077E9}"/>
              </a:ext>
            </a:extLst>
          </p:cNvPr>
          <p:cNvSpPr>
            <a:spLocks noGrp="1"/>
          </p:cNvSpPr>
          <p:nvPr>
            <p:ph type="sldNum" sz="quarter" idx="12"/>
          </p:nvPr>
        </p:nvSpPr>
        <p:spPr/>
        <p:txBody>
          <a:bodyPr/>
          <a:lstStyle/>
          <a:p>
            <a:fld id="{AD7ED525-5088-40CF-8CE0-E4296ADF624B}" type="slidenum">
              <a:rPr lang="en-IN" smtClean="0"/>
              <a:pPr/>
              <a:t>12</a:t>
            </a:fld>
            <a:endParaRPr lang="en-IN"/>
          </a:p>
        </p:txBody>
      </p:sp>
    </p:spTree>
    <p:extLst>
      <p:ext uri="{BB962C8B-B14F-4D97-AF65-F5344CB8AC3E}">
        <p14:creationId xmlns:p14="http://schemas.microsoft.com/office/powerpoint/2010/main" val="382851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3668D9-A074-0FF1-483F-04EA687EE9A1}"/>
              </a:ext>
            </a:extLst>
          </p:cNvPr>
          <p:cNvSpPr>
            <a:spLocks noGrp="1"/>
          </p:cNvSpPr>
          <p:nvPr>
            <p:ph idx="1"/>
          </p:nvPr>
        </p:nvSpPr>
        <p:spPr>
          <a:xfrm>
            <a:off x="838200" y="235527"/>
            <a:ext cx="10515600" cy="5738236"/>
          </a:xfrm>
        </p:spPr>
        <p:txBody>
          <a:bodyPr>
            <a:normAutofit lnSpcReduction="10000"/>
          </a:bodyPr>
          <a:lstStyle/>
          <a:p>
            <a:pPr marL="0" indent="0" algn="ctr">
              <a:lnSpc>
                <a:spcPct val="80000"/>
              </a:lnSpc>
              <a:buNone/>
            </a:pPr>
            <a:r>
              <a:rPr lang="en-US" dirty="0">
                <a:solidFill>
                  <a:srgbClr val="FF0000"/>
                </a:solidFill>
                <a:latin typeface="Copperplate Gothic Light" panose="020E0507020206020404" pitchFamily="34" charset="0"/>
              </a:rPr>
              <a:t>Multiple programming paradigms</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700" dirty="0">
                <a:solidFill>
                  <a:srgbClr val="0000FF"/>
                </a:solidFill>
                <a:latin typeface="Bookman Old Style" panose="02050604050505020204" pitchFamily="18" charset="0"/>
              </a:rPr>
              <a:t>Multiple programming paradigms, also known as multi-paradigm programming, refers to the ability of a programming language to support and integrate multiple programming styles or paradigms within a single language. A programming paradigm is a way of thinking and structuring programs based on certain principles and concepts.</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0000FF"/>
                </a:solidFill>
                <a:latin typeface="Bookman Old Style" panose="02050604050505020204" pitchFamily="18" charset="0"/>
              </a:rPr>
              <a:t>Traditionally, programming languages have been associated with a specific paradigm, such as procedural, object-oriented, or functional. However, with the advancement of programming language design, many modern languages have incorporated elements and features from multiple paradigms, providing developers with more flexibility and expressive power.</a:t>
            </a: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0000FF"/>
                </a:solidFill>
                <a:latin typeface="Bookman Old Style" panose="02050604050505020204" pitchFamily="18" charset="0"/>
              </a:rPr>
              <a:t>Procedural Programming: This paradigm focuses on the step-by-step execution of a sequence of instructions or procedures. It emphasizes the use of procedures or functions to organize and structure code.</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C00000"/>
                </a:solidFill>
                <a:latin typeface="Bookman Old Style" panose="02050604050505020204" pitchFamily="18" charset="0"/>
              </a:rPr>
              <a:t>Object-Oriented Programming (OOP): </a:t>
            </a:r>
            <a:r>
              <a:rPr lang="en-US" sz="1700" dirty="0">
                <a:solidFill>
                  <a:srgbClr val="0000FF"/>
                </a:solidFill>
                <a:latin typeface="Bookman Old Style" panose="02050604050505020204" pitchFamily="18" charset="0"/>
              </a:rPr>
              <a:t>OOP is based on the concept of objects that encapsulate data and behavior. It promotes modularity, reusability, and data abstraction. Languages like C++, Java, and Python support OOP.</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C00000"/>
                </a:solidFill>
                <a:latin typeface="Bookman Old Style" panose="02050604050505020204" pitchFamily="18" charset="0"/>
              </a:rPr>
              <a:t>Functional Programming: </a:t>
            </a:r>
            <a:r>
              <a:rPr lang="en-US" sz="1700" dirty="0">
                <a:solidFill>
                  <a:srgbClr val="0000FF"/>
                </a:solidFill>
                <a:latin typeface="Bookman Old Style" panose="02050604050505020204" pitchFamily="18" charset="0"/>
              </a:rPr>
              <a:t>This paradigm treats computation as the evaluation of mathematical functions. It emphasizes immutability, pure functions, and higher-order functions. Languages like Haskell, Lisp, and Scala support functional programming.</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058AB5FA-4664-8C39-19B9-04CDE012725D}"/>
              </a:ext>
            </a:extLst>
          </p:cNvPr>
          <p:cNvSpPr>
            <a:spLocks noGrp="1"/>
          </p:cNvSpPr>
          <p:nvPr>
            <p:ph type="sldNum" sz="quarter" idx="12"/>
          </p:nvPr>
        </p:nvSpPr>
        <p:spPr/>
        <p:txBody>
          <a:bodyPr/>
          <a:lstStyle/>
          <a:p>
            <a:fld id="{AD7ED525-5088-40CF-8CE0-E4296ADF624B}" type="slidenum">
              <a:rPr lang="en-IN" smtClean="0"/>
              <a:pPr/>
              <a:t>13</a:t>
            </a:fld>
            <a:endParaRPr lang="en-IN"/>
          </a:p>
        </p:txBody>
      </p:sp>
    </p:spTree>
    <p:extLst>
      <p:ext uri="{BB962C8B-B14F-4D97-AF65-F5344CB8AC3E}">
        <p14:creationId xmlns:p14="http://schemas.microsoft.com/office/powerpoint/2010/main" val="423623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1B67C9-62F5-E0CC-A498-0912ACCD06EC}"/>
              </a:ext>
            </a:extLst>
          </p:cNvPr>
          <p:cNvSpPr>
            <a:spLocks noGrp="1"/>
          </p:cNvSpPr>
          <p:nvPr>
            <p:ph idx="1"/>
          </p:nvPr>
        </p:nvSpPr>
        <p:spPr>
          <a:xfrm>
            <a:off x="838200" y="332509"/>
            <a:ext cx="10515600" cy="5641254"/>
          </a:xfrm>
        </p:spPr>
        <p:txBody>
          <a:bodyPr>
            <a:normAutofit/>
          </a:bodyPr>
          <a:lstStyle/>
          <a:p>
            <a:pPr algn="just">
              <a:spcBef>
                <a:spcPts val="885"/>
              </a:spcBef>
              <a:tabLst>
                <a:tab pos="1005840" algn="l"/>
              </a:tabLst>
            </a:pPr>
            <a:r>
              <a:rPr lang="en-US" sz="1900" dirty="0">
                <a:solidFill>
                  <a:srgbClr val="C00000"/>
                </a:solidFill>
                <a:latin typeface="Bookman Old Style" panose="02050604050505020204" pitchFamily="18" charset="0"/>
              </a:rPr>
              <a:t>Declarative Programming: </a:t>
            </a:r>
            <a:r>
              <a:rPr lang="en-US" sz="1900" dirty="0">
                <a:solidFill>
                  <a:srgbClr val="0000FF"/>
                </a:solidFill>
                <a:latin typeface="Bookman Old Style" panose="02050604050505020204" pitchFamily="18" charset="0"/>
              </a:rPr>
              <a:t>Declarative programming focuses on describing the desired result rather than specifying the detailed steps to achieve it. Examples include SQL for database queries and HTML/CSS for web development.</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C00000"/>
                </a:solidFill>
                <a:latin typeface="Bookman Old Style" panose="02050604050505020204" pitchFamily="18" charset="0"/>
              </a:rPr>
              <a:t>Logic Programming: </a:t>
            </a:r>
            <a:r>
              <a:rPr lang="en-US" sz="1900" dirty="0">
                <a:solidFill>
                  <a:srgbClr val="0000FF"/>
                </a:solidFill>
                <a:latin typeface="Bookman Old Style" panose="02050604050505020204" pitchFamily="18" charset="0"/>
              </a:rPr>
              <a:t>Logic programming involves defining relationships and rules and letting the program reason about queries and logical inferences. Prolog is a popular logic programming language.</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r>
              <a:rPr lang="en-US" sz="1900" dirty="0">
                <a:solidFill>
                  <a:srgbClr val="C00000"/>
                </a:solidFill>
                <a:latin typeface="Bookman Old Style" panose="02050604050505020204" pitchFamily="18" charset="0"/>
              </a:rPr>
              <a:t>Concurrent Programming: </a:t>
            </a:r>
            <a:r>
              <a:rPr lang="en-US" sz="1900" dirty="0">
                <a:solidFill>
                  <a:srgbClr val="0000FF"/>
                </a:solidFill>
                <a:latin typeface="Bookman Old Style" panose="02050604050505020204" pitchFamily="18" charset="0"/>
              </a:rPr>
              <a:t>Concurrent programming deals with handling multiple tasks or processes that execute concurrently or in parallel. Languages like Go and Erlang provide built-in support for concurrency.</a:t>
            </a:r>
          </a:p>
          <a:p>
            <a:pPr marL="0" indent="0" algn="just">
              <a:buNone/>
            </a:pPr>
            <a:endParaRPr lang="en-IN" sz="1900" dirty="0">
              <a:solidFill>
                <a:srgbClr val="0000FF"/>
              </a:solidFill>
              <a:latin typeface="Bookman Old Style" panose="02050604050505020204" pitchFamily="18" charset="0"/>
            </a:endParaRPr>
          </a:p>
          <a:p>
            <a:pPr algn="just"/>
            <a:r>
              <a:rPr lang="en-US" sz="1900" dirty="0">
                <a:solidFill>
                  <a:srgbClr val="0000FF"/>
                </a:solidFill>
                <a:latin typeface="Bookman Old Style" panose="02050604050505020204" pitchFamily="18" charset="0"/>
              </a:rPr>
              <a:t>By supporting multiple paradigms, programming languages can address different problem domains and allow developers to choose the most appropriate style for a given task. This flexibility enables the combination of different programming techniques within a single program, leading to more expressive and maintainable code. It also promotes code reuse and interoperability between different paradigms, as developers can leverage the strengths of each paradigm to solve specific challenges</a:t>
            </a:r>
            <a:endParaRPr lang="en-IN" sz="1900" dirty="0">
              <a:solidFill>
                <a:srgbClr val="0000FF"/>
              </a:solidFill>
              <a:latin typeface="Bookman Old Style" panose="02050604050505020204" pitchFamily="18" charset="0"/>
            </a:endParaRPr>
          </a:p>
          <a:p>
            <a:endParaRPr lang="en-IN" dirty="0"/>
          </a:p>
        </p:txBody>
      </p:sp>
      <p:sp>
        <p:nvSpPr>
          <p:cNvPr id="5" name="Slide Number Placeholder 4">
            <a:extLst>
              <a:ext uri="{FF2B5EF4-FFF2-40B4-BE49-F238E27FC236}">
                <a16:creationId xmlns:a16="http://schemas.microsoft.com/office/drawing/2014/main" id="{4A60F9EA-94F7-4E63-14DD-6492A14CF03C}"/>
              </a:ext>
            </a:extLst>
          </p:cNvPr>
          <p:cNvSpPr>
            <a:spLocks noGrp="1"/>
          </p:cNvSpPr>
          <p:nvPr>
            <p:ph type="sldNum" sz="quarter" idx="12"/>
          </p:nvPr>
        </p:nvSpPr>
        <p:spPr/>
        <p:txBody>
          <a:bodyPr/>
          <a:lstStyle/>
          <a:p>
            <a:fld id="{AD7ED525-5088-40CF-8CE0-E4296ADF624B}" type="slidenum">
              <a:rPr lang="en-IN" smtClean="0"/>
              <a:pPr/>
              <a:t>14</a:t>
            </a:fld>
            <a:endParaRPr lang="en-IN"/>
          </a:p>
        </p:txBody>
      </p:sp>
    </p:spTree>
    <p:extLst>
      <p:ext uri="{BB962C8B-B14F-4D97-AF65-F5344CB8AC3E}">
        <p14:creationId xmlns:p14="http://schemas.microsoft.com/office/powerpoint/2010/main" val="121892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D3E6AA-9A26-9D71-5339-BF3367857324}"/>
              </a:ext>
            </a:extLst>
          </p:cNvPr>
          <p:cNvSpPr>
            <a:spLocks noGrp="1"/>
          </p:cNvSpPr>
          <p:nvPr>
            <p:ph idx="1"/>
          </p:nvPr>
        </p:nvSpPr>
        <p:spPr>
          <a:xfrm>
            <a:off x="838200" y="207818"/>
            <a:ext cx="10515600" cy="5765945"/>
          </a:xfrm>
        </p:spPr>
        <p:txBody>
          <a:bodyPr>
            <a:normAutofit fontScale="92500" lnSpcReduction="10000"/>
          </a:bodyPr>
          <a:lstStyle/>
          <a:p>
            <a:pPr marL="0" indent="0" algn="ctr">
              <a:buNone/>
            </a:pPr>
            <a:r>
              <a:rPr lang="en-US" sz="3000" dirty="0">
                <a:solidFill>
                  <a:srgbClr val="FF0000"/>
                </a:solidFill>
                <a:latin typeface="Copperplate Gothic Light" panose="020E0507020206020404" pitchFamily="34" charset="0"/>
              </a:rPr>
              <a:t>Programming Paradigm hierarchy</a:t>
            </a:r>
            <a:endParaRPr lang="en-IN" sz="3000" dirty="0">
              <a:solidFill>
                <a:srgbClr val="FF0000"/>
              </a:solidFill>
              <a:latin typeface="Copperplate Gothic Light" panose="020E0507020206020404" pitchFamily="34" charset="0"/>
            </a:endParaRPr>
          </a:p>
          <a:p>
            <a:pPr algn="just">
              <a:spcBef>
                <a:spcPts val="885"/>
              </a:spcBef>
              <a:tabLst>
                <a:tab pos="1005840" algn="l"/>
              </a:tabLst>
            </a:pPr>
            <a:r>
              <a:rPr lang="en-US" sz="1900" dirty="0">
                <a:solidFill>
                  <a:srgbClr val="0000FF"/>
                </a:solidFill>
                <a:latin typeface="Bookman Old Style" panose="02050604050505020204" pitchFamily="18" charset="0"/>
              </a:rPr>
              <a:t>The concept of a programming paradigm hierarchy refers to the organization and relationship between different programming paradigms based on their characteristics and capabilities. It provides a way to understand how various paradigms relate to each other and how they build upon or differ from one another in terms of abstraction, data handling, control flow, and programming concepts.</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While there is no universally accepted hierarchy, here is a general representation of the programming paradigm hierarchy:</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C00000"/>
                </a:solidFill>
                <a:latin typeface="Bookman Old Style" panose="02050604050505020204" pitchFamily="18" charset="0"/>
              </a:rPr>
              <a:t>Imperative Programming: </a:t>
            </a:r>
            <a:r>
              <a:rPr lang="en-US" sz="1900" dirty="0">
                <a:solidFill>
                  <a:srgbClr val="0000FF"/>
                </a:solidFill>
                <a:latin typeface="Bookman Old Style" panose="02050604050505020204" pitchFamily="18" charset="0"/>
              </a:rPr>
              <a:t>Imperative programming is considered the foundational paradigm and encompasses procedural programming. It focuses on specifying a sequence of instructions that the computer must execute to achieve a desired outcome. It involves mutable state and explicit control flow. Procedural programming, such as C, Pascal, and Fortran, falls within this category.</a:t>
            </a: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 </a:t>
            </a: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Structured Programming: Structured programming builds upon imperative programming and emphasizes the use of structured control flow constructs like loops and conditionals. It aims to improve code readability and maintainability by using procedures, functions, and modules for organizing and structuring code. Languages like C, Pascal, and Python support structured programming.</a:t>
            </a:r>
            <a:endParaRPr lang="en-IN" sz="1900" dirty="0">
              <a:solidFill>
                <a:srgbClr val="0000FF"/>
              </a:solidFill>
              <a:latin typeface="Bookman Old Style" panose="02050604050505020204" pitchFamily="18" charset="0"/>
            </a:endParaRPr>
          </a:p>
          <a:p>
            <a:endParaRPr lang="en-IN" dirty="0"/>
          </a:p>
        </p:txBody>
      </p:sp>
      <p:sp>
        <p:nvSpPr>
          <p:cNvPr id="5" name="Slide Number Placeholder 4">
            <a:extLst>
              <a:ext uri="{FF2B5EF4-FFF2-40B4-BE49-F238E27FC236}">
                <a16:creationId xmlns:a16="http://schemas.microsoft.com/office/drawing/2014/main" id="{78B98CB4-95A0-F0A3-93C2-AF1DB49B6387}"/>
              </a:ext>
            </a:extLst>
          </p:cNvPr>
          <p:cNvSpPr>
            <a:spLocks noGrp="1"/>
          </p:cNvSpPr>
          <p:nvPr>
            <p:ph type="sldNum" sz="quarter" idx="12"/>
          </p:nvPr>
        </p:nvSpPr>
        <p:spPr/>
        <p:txBody>
          <a:bodyPr/>
          <a:lstStyle/>
          <a:p>
            <a:fld id="{AD7ED525-5088-40CF-8CE0-E4296ADF624B}" type="slidenum">
              <a:rPr lang="en-IN" smtClean="0"/>
              <a:pPr/>
              <a:t>15</a:t>
            </a:fld>
            <a:endParaRPr lang="en-IN"/>
          </a:p>
        </p:txBody>
      </p:sp>
    </p:spTree>
    <p:extLst>
      <p:ext uri="{BB962C8B-B14F-4D97-AF65-F5344CB8AC3E}">
        <p14:creationId xmlns:p14="http://schemas.microsoft.com/office/powerpoint/2010/main" val="356780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3E400C-AC86-01B7-4C78-3A2F9E68A50B}"/>
              </a:ext>
            </a:extLst>
          </p:cNvPr>
          <p:cNvSpPr>
            <a:spLocks noGrp="1"/>
          </p:cNvSpPr>
          <p:nvPr>
            <p:ph idx="1"/>
          </p:nvPr>
        </p:nvSpPr>
        <p:spPr>
          <a:xfrm>
            <a:off x="838200" y="166255"/>
            <a:ext cx="10515600" cy="5807508"/>
          </a:xfrm>
        </p:spPr>
        <p:txBody>
          <a:bodyPr>
            <a:noAutofit/>
          </a:bodyPr>
          <a:lstStyle/>
          <a:p>
            <a:pPr algn="just">
              <a:spcBef>
                <a:spcPts val="885"/>
              </a:spcBef>
              <a:tabLst>
                <a:tab pos="1005840" algn="l"/>
              </a:tabLst>
            </a:pPr>
            <a:r>
              <a:rPr lang="en-US" sz="1800" dirty="0">
                <a:solidFill>
                  <a:srgbClr val="C00000"/>
                </a:solidFill>
                <a:latin typeface="Bookman Old Style" panose="02050604050505020204" pitchFamily="18" charset="0"/>
              </a:rPr>
              <a:t>Object-Oriented Programming (OOP): </a:t>
            </a:r>
            <a:r>
              <a:rPr lang="en-US" sz="1800" dirty="0">
                <a:solidFill>
                  <a:srgbClr val="0000FF"/>
                </a:solidFill>
                <a:latin typeface="Bookman Old Style" panose="02050604050505020204" pitchFamily="18" charset="0"/>
              </a:rPr>
              <a:t>Object-oriented programming introduces the concept of objects that encapsulate data and behavior. It focuses on data abstraction, encapsulation, inheritance, and polymorphism. OOP allows for modular and reusable code and supports concepts like classes, objects, and inheritance. Languages like Java, C++, and Python support OOP.</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Functional Programming: </a:t>
            </a:r>
            <a:r>
              <a:rPr lang="en-US" sz="1800" dirty="0">
                <a:solidFill>
                  <a:srgbClr val="0000FF"/>
                </a:solidFill>
                <a:latin typeface="Bookman Old Style" panose="02050604050505020204" pitchFamily="18" charset="0"/>
              </a:rPr>
              <a:t>Functional programming treats computation as the evaluation of mathematical functions. It emphasizes immutability, pure functions, higher-order functions, and declarative programming. Functional programming avoids mutable state and emphasizes data transformations. Languages like Haskell, Lisp, and Scala support functional programming.</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Logic Programming: </a:t>
            </a:r>
            <a:r>
              <a:rPr lang="en-US" sz="1800" dirty="0">
                <a:solidFill>
                  <a:srgbClr val="0000FF"/>
                </a:solidFill>
                <a:latin typeface="Bookman Old Style" panose="02050604050505020204" pitchFamily="18" charset="0"/>
              </a:rPr>
              <a:t>Logic programming focuses on defining relationships and rules using logical formulas. It uses logical inference to query and reason about these relationships. Prolog is a popular logic programming language.</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Concurrent Programming: </a:t>
            </a:r>
            <a:r>
              <a:rPr lang="en-US" sz="1800" dirty="0">
                <a:solidFill>
                  <a:srgbClr val="0000FF"/>
                </a:solidFill>
                <a:latin typeface="Bookman Old Style" panose="02050604050505020204" pitchFamily="18" charset="0"/>
              </a:rPr>
              <a:t>Concurrent programming deals with handling multiple tasks or processes that execute concurrently or in parallel. It addresses synchronization, communication, and coordination among concurrent processes. Languages like Go, Erlang, and Java (with concurrency libraries) provide support for concurrent programming.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7AA0C97E-4C67-F181-A468-96179376808D}"/>
              </a:ext>
            </a:extLst>
          </p:cNvPr>
          <p:cNvSpPr>
            <a:spLocks noGrp="1"/>
          </p:cNvSpPr>
          <p:nvPr>
            <p:ph type="sldNum" sz="quarter" idx="12"/>
          </p:nvPr>
        </p:nvSpPr>
        <p:spPr/>
        <p:txBody>
          <a:bodyPr/>
          <a:lstStyle/>
          <a:p>
            <a:fld id="{AD7ED525-5088-40CF-8CE0-E4296ADF624B}" type="slidenum">
              <a:rPr lang="en-IN" smtClean="0"/>
              <a:pPr/>
              <a:t>16</a:t>
            </a:fld>
            <a:endParaRPr lang="en-IN"/>
          </a:p>
        </p:txBody>
      </p:sp>
    </p:spTree>
    <p:extLst>
      <p:ext uri="{BB962C8B-B14F-4D97-AF65-F5344CB8AC3E}">
        <p14:creationId xmlns:p14="http://schemas.microsoft.com/office/powerpoint/2010/main" val="303183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2ACBB8-9CA5-720F-EC8D-07B5D9ED8A6D}"/>
              </a:ext>
            </a:extLst>
          </p:cNvPr>
          <p:cNvSpPr>
            <a:spLocks noGrp="1"/>
          </p:cNvSpPr>
          <p:nvPr>
            <p:ph idx="1"/>
          </p:nvPr>
        </p:nvSpPr>
        <p:spPr>
          <a:xfrm>
            <a:off x="838200" y="235526"/>
            <a:ext cx="10515600" cy="6012873"/>
          </a:xfrm>
        </p:spPr>
        <p:txBody>
          <a:bodyPr>
            <a:noAutofit/>
          </a:bodyPr>
          <a:lstStyle/>
          <a:p>
            <a:pPr algn="just"/>
            <a:r>
              <a:rPr lang="en-US" sz="1800" dirty="0">
                <a:solidFill>
                  <a:srgbClr val="C00000"/>
                </a:solidFill>
                <a:latin typeface="Bookman Old Style" panose="02050604050505020204" pitchFamily="18" charset="0"/>
              </a:rPr>
              <a:t>Imperative Paradigm: </a:t>
            </a:r>
            <a:r>
              <a:rPr lang="en-US" sz="1800" dirty="0">
                <a:solidFill>
                  <a:srgbClr val="0000FF"/>
                </a:solidFill>
                <a:latin typeface="Bookman Old Style" panose="02050604050505020204" pitchFamily="18" charset="0"/>
              </a:rPr>
              <a:t>Procedural, Object-Oriented and Parallel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imperative paradigm is a programming paradigm that focuses on specifying a sequence of instructions or statements that the computer must execute to achieve a desired outcome. It involves describing the steps or procedures to be followed in order to solve a problem.</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 The imperative paradigm is characterized by mutable state and explicit control flow.</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Procedural Programming:</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Procedural programming is a specific form of the imperative paradigm that organizes code into procedures or subroutines. It emphasizes the use of procedures or functions, which are named blocks of code that can be called and executed from different parts of the program. Procedural programming promotes code modularity, reusability, and structured control flow using constructs like loops and conditionals. Languages like C, Pascal, and Fortran are examples of procedural programming languages.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Object-Oriented Programming (OOP):</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Object-oriented programming (OOP) extends the imperative paradigm by introducing the concept of objects. In OOP, objects are entities that encapsulate data (attributes) and behavior (methods or functions). OOP emphasizes concepts such as data abstraction, encapsulation, inheritance, and polymorphism. It allows for modular and reusable code through the use of classes, which define the blueprint for creating objects. Languages like Java, C++, and Python are examples of languages that support object-oriented programming.</a:t>
            </a:r>
            <a:endParaRPr lang="en-IN" sz="1800" dirty="0">
              <a:solidFill>
                <a:srgbClr val="0000FF"/>
              </a:solidFill>
              <a:latin typeface="Bookman Old Style" panose="02050604050505020204" pitchFamily="18" charset="0"/>
            </a:endParaRPr>
          </a:p>
          <a:p>
            <a:endParaRPr lang="en-IN" sz="2000" dirty="0"/>
          </a:p>
        </p:txBody>
      </p:sp>
      <p:sp>
        <p:nvSpPr>
          <p:cNvPr id="5" name="Slide Number Placeholder 4">
            <a:extLst>
              <a:ext uri="{FF2B5EF4-FFF2-40B4-BE49-F238E27FC236}">
                <a16:creationId xmlns:a16="http://schemas.microsoft.com/office/drawing/2014/main" id="{8C723C6E-153F-5D63-BF23-C81B63ADC9C4}"/>
              </a:ext>
            </a:extLst>
          </p:cNvPr>
          <p:cNvSpPr>
            <a:spLocks noGrp="1"/>
          </p:cNvSpPr>
          <p:nvPr>
            <p:ph type="sldNum" sz="quarter" idx="12"/>
          </p:nvPr>
        </p:nvSpPr>
        <p:spPr/>
        <p:txBody>
          <a:bodyPr/>
          <a:lstStyle/>
          <a:p>
            <a:fld id="{AD7ED525-5088-40CF-8CE0-E4296ADF624B}" type="slidenum">
              <a:rPr lang="en-IN" smtClean="0"/>
              <a:pPr/>
              <a:t>17</a:t>
            </a:fld>
            <a:endParaRPr lang="en-IN"/>
          </a:p>
        </p:txBody>
      </p:sp>
    </p:spTree>
    <p:extLst>
      <p:ext uri="{BB962C8B-B14F-4D97-AF65-F5344CB8AC3E}">
        <p14:creationId xmlns:p14="http://schemas.microsoft.com/office/powerpoint/2010/main" val="321182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4CDC83-966A-72A4-D577-B1B4B6600079}"/>
              </a:ext>
            </a:extLst>
          </p:cNvPr>
          <p:cNvSpPr>
            <a:spLocks noGrp="1"/>
          </p:cNvSpPr>
          <p:nvPr>
            <p:ph idx="1"/>
          </p:nvPr>
        </p:nvSpPr>
        <p:spPr>
          <a:xfrm>
            <a:off x="838200" y="180109"/>
            <a:ext cx="10515600" cy="5793654"/>
          </a:xfrm>
        </p:spPr>
        <p:txBody>
          <a:bodyPr/>
          <a:lstStyle/>
          <a:p>
            <a:pPr marL="0" indent="0" algn="ctr">
              <a:lnSpc>
                <a:spcPct val="80000"/>
              </a:lnSpc>
              <a:buNone/>
              <a:tabLst>
                <a:tab pos="1005840" algn="l"/>
              </a:tabLst>
            </a:pPr>
            <a:r>
              <a:rPr lang="en-US" dirty="0">
                <a:solidFill>
                  <a:srgbClr val="FF0000"/>
                </a:solidFill>
                <a:latin typeface="Copperplate Gothic Light" panose="020E0507020206020404" pitchFamily="34" charset="0"/>
              </a:rPr>
              <a:t>Parallel Processing:</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800" dirty="0">
                <a:solidFill>
                  <a:srgbClr val="0000FF"/>
                </a:solidFill>
                <a:latin typeface="Bookman Old Style" panose="02050604050505020204" pitchFamily="18" charset="0"/>
              </a:rPr>
              <a:t>Parallel processing is a concept that refers to the simultaneous execution of multiple tasks or processes. It involves dividing a problem into smaller subproblems that can be executed concurrently on multiple processors or cores. The goal of parallel processing is to improve performance and efficiency by exploiting the available computational resources. </a:t>
            </a:r>
          </a:p>
          <a:p>
            <a:pPr algn="just">
              <a:spcBef>
                <a:spcPts val="885"/>
              </a:spcBef>
              <a:tabLst>
                <a:tab pos="1005840" algn="l"/>
              </a:tabLst>
            </a:pPr>
            <a:r>
              <a:rPr lang="en-US" sz="1800" dirty="0">
                <a:solidFill>
                  <a:srgbClr val="0000FF"/>
                </a:solidFill>
                <a:latin typeface="Bookman Old Style" panose="02050604050505020204" pitchFamily="18" charset="0"/>
              </a:rPr>
              <a:t>Parallel processing can be achieved through various techniques, such as multi-threading, multiprocessing, and distributed computing. Languages like Go, Erlang, and Java (with concurrency libraries) provide support for parallel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In summary, the imperative paradigm focuses on specifying a sequence of instructions to be executed by the computer. Procedural programming organizes code into procedures or subroutines, while object-oriented programming introduces the concept of objects for data encapsulation and modular code. </a:t>
            </a:r>
          </a:p>
          <a:p>
            <a:pPr algn="just">
              <a:spcBef>
                <a:spcPts val="885"/>
              </a:spcBef>
              <a:tabLst>
                <a:tab pos="1005840" algn="l"/>
              </a:tabLst>
            </a:pPr>
            <a:r>
              <a:rPr lang="en-US" sz="1800" dirty="0">
                <a:solidFill>
                  <a:srgbClr val="0000FF"/>
                </a:solidFill>
                <a:latin typeface="Bookman Old Style" panose="02050604050505020204" pitchFamily="18" charset="0"/>
              </a:rPr>
              <a:t>Parallel processing allows for the simultaneous execution of multiple tasks or processes to improve performance. These concepts and paradigms provide different approaches and techniques for structuring and solving problems within the imperative programming paradigm</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a:p>
            <a:endParaRPr lang="en-IN" dirty="0"/>
          </a:p>
        </p:txBody>
      </p:sp>
      <p:sp>
        <p:nvSpPr>
          <p:cNvPr id="5" name="Slide Number Placeholder 4">
            <a:extLst>
              <a:ext uri="{FF2B5EF4-FFF2-40B4-BE49-F238E27FC236}">
                <a16:creationId xmlns:a16="http://schemas.microsoft.com/office/drawing/2014/main" id="{329A5A29-CAEA-D1D3-B40A-FD3EE5A75C53}"/>
              </a:ext>
            </a:extLst>
          </p:cNvPr>
          <p:cNvSpPr>
            <a:spLocks noGrp="1"/>
          </p:cNvSpPr>
          <p:nvPr>
            <p:ph type="sldNum" sz="quarter" idx="12"/>
          </p:nvPr>
        </p:nvSpPr>
        <p:spPr/>
        <p:txBody>
          <a:bodyPr/>
          <a:lstStyle/>
          <a:p>
            <a:fld id="{AD7ED525-5088-40CF-8CE0-E4296ADF624B}" type="slidenum">
              <a:rPr lang="en-IN" smtClean="0"/>
              <a:pPr/>
              <a:t>18</a:t>
            </a:fld>
            <a:endParaRPr lang="en-IN"/>
          </a:p>
        </p:txBody>
      </p:sp>
    </p:spTree>
    <p:extLst>
      <p:ext uri="{BB962C8B-B14F-4D97-AF65-F5344CB8AC3E}">
        <p14:creationId xmlns:p14="http://schemas.microsoft.com/office/powerpoint/2010/main" val="385806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71E146-FD1C-96D3-E982-E67F8B830228}"/>
              </a:ext>
            </a:extLst>
          </p:cNvPr>
          <p:cNvSpPr>
            <a:spLocks noGrp="1"/>
          </p:cNvSpPr>
          <p:nvPr>
            <p:ph idx="1"/>
          </p:nvPr>
        </p:nvSpPr>
        <p:spPr>
          <a:xfrm>
            <a:off x="838200" y="166255"/>
            <a:ext cx="10515600" cy="5807508"/>
          </a:xfrm>
        </p:spPr>
        <p:txBody>
          <a:bodyPr>
            <a:noAutofit/>
          </a:bodyPr>
          <a:lstStyle/>
          <a:p>
            <a:pPr algn="just"/>
            <a:r>
              <a:rPr lang="en-US" sz="1800" dirty="0">
                <a:solidFill>
                  <a:srgbClr val="C00000"/>
                </a:solidFill>
                <a:latin typeface="Bookman Old Style" panose="02050604050505020204" pitchFamily="18" charset="0"/>
              </a:rPr>
              <a:t>Declarative programming paradigm: </a:t>
            </a:r>
            <a:r>
              <a:rPr lang="en-US" sz="1800" dirty="0">
                <a:solidFill>
                  <a:srgbClr val="0000FF"/>
                </a:solidFill>
                <a:latin typeface="Bookman Old Style" panose="02050604050505020204" pitchFamily="18" charset="0"/>
              </a:rPr>
              <a:t>Logic, Functional and Database processing</a:t>
            </a: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is a programming paradigm that focuses on describing what needs to be achieved rather than how to achieve it. </a:t>
            </a:r>
          </a:p>
          <a:p>
            <a:pPr algn="just">
              <a:spcBef>
                <a:spcPts val="885"/>
              </a:spcBef>
              <a:tabLst>
                <a:tab pos="1005840" algn="l"/>
              </a:tabLst>
            </a:pPr>
            <a:r>
              <a:rPr lang="en-US" sz="1800" dirty="0">
                <a:solidFill>
                  <a:srgbClr val="0000FF"/>
                </a:solidFill>
                <a:latin typeface="Bookman Old Style" panose="02050604050505020204" pitchFamily="18" charset="0"/>
              </a:rPr>
              <a:t>It emphasizes the use of declarative statements or expressions that specify the desired result or outcome, leaving the details of how the computation is carried out to the underlying system or interpreter.</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consists of several sub-paradigms, including logic programming, functional programming, and database processing:</a:t>
            </a: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Logic Programming:</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Logic programming is a declarative programming paradigm that is based on formal logic. It involves defining relationships, rules, and constraints using logical formulas.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programmer specifies a set of logical rules, and the program uses logical inference to query and reason about these rules. </a:t>
            </a:r>
          </a:p>
          <a:p>
            <a:pPr algn="just">
              <a:spcBef>
                <a:spcPts val="885"/>
              </a:spcBef>
              <a:tabLst>
                <a:tab pos="1005840" algn="l"/>
              </a:tabLst>
            </a:pPr>
            <a:r>
              <a:rPr lang="en-US" sz="1800" dirty="0">
                <a:solidFill>
                  <a:srgbClr val="0000FF"/>
                </a:solidFill>
                <a:latin typeface="Bookman Old Style" panose="02050604050505020204" pitchFamily="18" charset="0"/>
              </a:rPr>
              <a:t>The most well-known logic programming language is Prolog, which provides mechanisms for defining relations and conducting logical queries.</a:t>
            </a:r>
            <a:endParaRPr lang="en-IN" sz="1800" dirty="0">
              <a:solidFill>
                <a:srgbClr val="0000FF"/>
              </a:solidFill>
              <a:latin typeface="Bookman Old Style" panose="02050604050505020204" pitchFamily="18" charset="0"/>
            </a:endParaRPr>
          </a:p>
          <a:p>
            <a:pPr algn="just"/>
            <a:endParaRPr lang="en-IN" sz="2000" dirty="0"/>
          </a:p>
        </p:txBody>
      </p:sp>
      <p:sp>
        <p:nvSpPr>
          <p:cNvPr id="5" name="Slide Number Placeholder 4">
            <a:extLst>
              <a:ext uri="{FF2B5EF4-FFF2-40B4-BE49-F238E27FC236}">
                <a16:creationId xmlns:a16="http://schemas.microsoft.com/office/drawing/2014/main" id="{830D539E-66C8-DE60-2EB5-53289C39E5A6}"/>
              </a:ext>
            </a:extLst>
          </p:cNvPr>
          <p:cNvSpPr>
            <a:spLocks noGrp="1"/>
          </p:cNvSpPr>
          <p:nvPr>
            <p:ph type="sldNum" sz="quarter" idx="12"/>
          </p:nvPr>
        </p:nvSpPr>
        <p:spPr/>
        <p:txBody>
          <a:bodyPr/>
          <a:lstStyle/>
          <a:p>
            <a:fld id="{AD7ED525-5088-40CF-8CE0-E4296ADF624B}" type="slidenum">
              <a:rPr lang="en-IN" smtClean="0"/>
              <a:pPr/>
              <a:t>19</a:t>
            </a:fld>
            <a:endParaRPr lang="en-IN"/>
          </a:p>
        </p:txBody>
      </p:sp>
    </p:spTree>
    <p:extLst>
      <p:ext uri="{BB962C8B-B14F-4D97-AF65-F5344CB8AC3E}">
        <p14:creationId xmlns:p14="http://schemas.microsoft.com/office/powerpoint/2010/main" val="589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463639"/>
          </a:xfrm>
        </p:spPr>
        <p:txBody>
          <a:bodyPr>
            <a:normAutofit fontScale="90000"/>
          </a:bodyPr>
          <a:lstStyle/>
          <a:p>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613669"/>
            <a:ext cx="11539470" cy="5047010"/>
          </a:xfrm>
        </p:spPr>
        <p:txBody>
          <a:bodyPr>
            <a:noAutofit/>
          </a:bodyPr>
          <a:lstStyle/>
          <a:p>
            <a:pPr marL="0" indent="0">
              <a:lnSpc>
                <a:spcPct val="100000"/>
              </a:lnSpc>
              <a:buNone/>
            </a:pPr>
            <a:r>
              <a:rPr lang="en-US" sz="1800" dirty="0">
                <a:solidFill>
                  <a:srgbClr val="0000FF"/>
                </a:solidFill>
                <a:latin typeface="Bookman Old Style" panose="02050604050505020204" pitchFamily="18" charset="0"/>
              </a:rPr>
              <a:t>S-3 	What is </a:t>
            </a:r>
            <a:r>
              <a:rPr lang="en-IN" sz="1800" dirty="0">
                <a:solidFill>
                  <a:srgbClr val="0000FF"/>
                </a:solidFill>
                <a:latin typeface="Bookman Old Style" panose="02050604050505020204" pitchFamily="18" charset="0"/>
              </a:rPr>
              <a:t>Programming Languages </a:t>
            </a:r>
            <a:endParaRPr lang="en-US" sz="1800" dirty="0">
              <a:solidFill>
                <a:srgbClr val="0000FF"/>
              </a:solidFill>
              <a:latin typeface="Bookman Old Style" panose="02050604050505020204" pitchFamily="18" charset="0"/>
            </a:endParaRPr>
          </a:p>
          <a:p>
            <a:pPr marL="0" indent="0">
              <a:lnSpc>
                <a:spcPct val="100000"/>
              </a:lnSpc>
              <a:buNone/>
            </a:pPr>
            <a:r>
              <a:rPr lang="en-US" sz="1800" dirty="0">
                <a:solidFill>
                  <a:srgbClr val="0000FF"/>
                </a:solidFill>
                <a:latin typeface="Bookman Old Style" panose="02050604050505020204" pitchFamily="18" charset="0"/>
              </a:rPr>
              <a:t>S-5	</a:t>
            </a:r>
            <a:r>
              <a:rPr lang="en-IN" sz="1800" dirty="0">
                <a:solidFill>
                  <a:srgbClr val="0000FF"/>
                </a:solidFill>
                <a:latin typeface="Bookman Old Style" panose="02050604050505020204" pitchFamily="18" charset="0"/>
              </a:rPr>
              <a:t>Elements of Programming languages </a:t>
            </a:r>
            <a:endParaRPr lang="en-US" sz="1800" dirty="0">
              <a:solidFill>
                <a:srgbClr val="0000FF"/>
              </a:solidFill>
              <a:latin typeface="Bookman Old Style" panose="02050604050505020204" pitchFamily="18" charset="0"/>
            </a:endParaRPr>
          </a:p>
          <a:p>
            <a:pPr marL="0" indent="0">
              <a:lnSpc>
                <a:spcPct val="100000"/>
              </a:lnSpc>
              <a:buNone/>
            </a:pPr>
            <a:r>
              <a:rPr lang="en-US" sz="1800" dirty="0">
                <a:solidFill>
                  <a:srgbClr val="0000FF"/>
                </a:solidFill>
                <a:latin typeface="Bookman Old Style" panose="02050604050505020204" pitchFamily="18" charset="0"/>
              </a:rPr>
              <a:t>S-7 	</a:t>
            </a:r>
            <a:r>
              <a:rPr lang="en-IN" sz="1800" dirty="0">
                <a:solidFill>
                  <a:srgbClr val="0000FF"/>
                </a:solidFill>
                <a:latin typeface="Bookman Old Style" panose="02050604050505020204" pitchFamily="18" charset="0"/>
              </a:rPr>
              <a:t>Programming Language Theory </a:t>
            </a:r>
          </a:p>
          <a:p>
            <a:pPr marL="0" indent="0">
              <a:lnSpc>
                <a:spcPct val="100000"/>
              </a:lnSpc>
              <a:buNone/>
            </a:pPr>
            <a:r>
              <a:rPr lang="en-US" sz="1800" dirty="0">
                <a:solidFill>
                  <a:srgbClr val="0000FF"/>
                </a:solidFill>
                <a:latin typeface="Bookman Old Style" panose="02050604050505020204" pitchFamily="18" charset="0"/>
              </a:rPr>
              <a:t>S-9 	</a:t>
            </a:r>
            <a:r>
              <a:rPr lang="en-IN" sz="1800" dirty="0">
                <a:solidFill>
                  <a:srgbClr val="0000FF"/>
                </a:solidFill>
                <a:latin typeface="Bookman Old Style" panose="02050604050505020204" pitchFamily="18" charset="0"/>
              </a:rPr>
              <a:t>Bohm- </a:t>
            </a:r>
            <a:r>
              <a:rPr lang="en-IN" sz="1800" dirty="0" err="1">
                <a:solidFill>
                  <a:srgbClr val="0000FF"/>
                </a:solidFill>
                <a:latin typeface="Bookman Old Style" panose="02050604050505020204" pitchFamily="18" charset="0"/>
              </a:rPr>
              <a:t>Jacopini</a:t>
            </a:r>
            <a:r>
              <a:rPr lang="en-IN" sz="1800" dirty="0">
                <a:solidFill>
                  <a:srgbClr val="0000FF"/>
                </a:solidFill>
                <a:latin typeface="Bookman Old Style" panose="02050604050505020204" pitchFamily="18" charset="0"/>
              </a:rPr>
              <a:t> structured program theorem </a:t>
            </a:r>
          </a:p>
          <a:p>
            <a:pPr marL="0" indent="0">
              <a:lnSpc>
                <a:spcPct val="100000"/>
              </a:lnSpc>
              <a:buNone/>
            </a:pPr>
            <a:r>
              <a:rPr lang="en-IN" sz="1800" dirty="0">
                <a:solidFill>
                  <a:srgbClr val="0000FF"/>
                </a:solidFill>
                <a:latin typeface="Bookman Old Style" panose="02050604050505020204" pitchFamily="18" charset="0"/>
              </a:rPr>
              <a:t>S-13	Multiple Programming Paradigm </a:t>
            </a:r>
          </a:p>
          <a:p>
            <a:pPr marL="0" indent="0">
              <a:lnSpc>
                <a:spcPct val="100000"/>
              </a:lnSpc>
              <a:buNone/>
            </a:pPr>
            <a:r>
              <a:rPr lang="en-IN" sz="1800" dirty="0">
                <a:solidFill>
                  <a:srgbClr val="0000FF"/>
                </a:solidFill>
                <a:latin typeface="Bookman Old Style" panose="02050604050505020204" pitchFamily="18" charset="0"/>
              </a:rPr>
              <a:t>S-15	Programming Paradigm hierarchy </a:t>
            </a:r>
          </a:p>
          <a:p>
            <a:pPr marL="0" indent="0">
              <a:lnSpc>
                <a:spcPct val="100000"/>
              </a:lnSpc>
              <a:buNone/>
            </a:pPr>
            <a:r>
              <a:rPr lang="en-IN" sz="1800" dirty="0">
                <a:solidFill>
                  <a:srgbClr val="0000FF"/>
                </a:solidFill>
                <a:latin typeface="Bookman Old Style" panose="02050604050505020204" pitchFamily="18" charset="0"/>
              </a:rPr>
              <a:t>S-18	Imperative Paradigm: Procedural, Object-Oriented and Parallel processing</a:t>
            </a:r>
          </a:p>
          <a:p>
            <a:pPr marL="0" indent="0">
              <a:lnSpc>
                <a:spcPct val="100000"/>
              </a:lnSpc>
              <a:buNone/>
            </a:pPr>
            <a:r>
              <a:rPr lang="en-IN" sz="1800" dirty="0">
                <a:solidFill>
                  <a:srgbClr val="0000FF"/>
                </a:solidFill>
                <a:latin typeface="Bookman Old Style" panose="02050604050505020204" pitchFamily="18" charset="0"/>
              </a:rPr>
              <a:t>S-22	Declarative programming paradigm: Logic, Functional and Database 				  processing -  Machine Codes-Procedural and Object-Oriented Programming </a:t>
            </a:r>
          </a:p>
          <a:p>
            <a:pPr marL="0" indent="0">
              <a:lnSpc>
                <a:spcPct val="100000"/>
              </a:lnSpc>
              <a:buNone/>
            </a:pPr>
            <a:r>
              <a:rPr lang="en-IN" sz="1800" dirty="0">
                <a:solidFill>
                  <a:srgbClr val="0000FF"/>
                </a:solidFill>
                <a:latin typeface="Bookman Old Style" panose="02050604050505020204" pitchFamily="18" charset="0"/>
              </a:rPr>
              <a:t>S-24	Suitability of Multiple paradigms in the programming language </a:t>
            </a:r>
          </a:p>
          <a:p>
            <a:pPr marL="0" indent="0">
              <a:lnSpc>
                <a:spcPct val="100000"/>
              </a:lnSpc>
              <a:buNone/>
            </a:pPr>
            <a:r>
              <a:rPr lang="en-IN" sz="1800" dirty="0">
                <a:solidFill>
                  <a:srgbClr val="0000FF"/>
                </a:solidFill>
                <a:latin typeface="Bookman Old Style" panose="02050604050505020204" pitchFamily="18" charset="0"/>
              </a:rPr>
              <a:t>S-27	Subroutine, method call overhead and Dynamic memory allocation for 				  message and object storage </a:t>
            </a:r>
          </a:p>
          <a:p>
            <a:pPr marL="0" indent="0">
              <a:lnSpc>
                <a:spcPct val="100000"/>
              </a:lnSpc>
              <a:buNone/>
            </a:pPr>
            <a:r>
              <a:rPr lang="en-US" sz="1800" dirty="0">
                <a:solidFill>
                  <a:srgbClr val="0000FF"/>
                </a:solidFill>
                <a:latin typeface="Bookman Old Style" panose="02050604050505020204" pitchFamily="18" charset="0"/>
              </a:rPr>
              <a:t>S-30	</a:t>
            </a:r>
            <a:r>
              <a:rPr lang="en-IN" sz="1800" dirty="0">
                <a:solidFill>
                  <a:srgbClr val="0000FF"/>
                </a:solidFill>
                <a:latin typeface="Bookman Old Style" panose="02050604050505020204" pitchFamily="18" charset="0"/>
              </a:rPr>
              <a:t>Dynamically dispatched message calls and direct procedure call overheads </a:t>
            </a:r>
          </a:p>
          <a:p>
            <a:pPr marL="0" indent="0">
              <a:lnSpc>
                <a:spcPct val="100000"/>
              </a:lnSpc>
              <a:buNone/>
            </a:pPr>
            <a:r>
              <a:rPr lang="en-IN" sz="1800" dirty="0">
                <a:solidFill>
                  <a:srgbClr val="0000FF"/>
                </a:solidFill>
                <a:latin typeface="Bookman Old Style" panose="02050604050505020204" pitchFamily="18" charset="0"/>
              </a:rPr>
              <a:t>S-33</a:t>
            </a:r>
            <a:r>
              <a:rPr lang="en-US" sz="1800" dirty="0">
                <a:solidFill>
                  <a:srgbClr val="0000FF"/>
                </a:solidFill>
                <a:latin typeface="Bookman Old Style" panose="02050604050505020204" pitchFamily="18" charset="0"/>
              </a:rPr>
              <a:t>	</a:t>
            </a:r>
            <a:r>
              <a:rPr lang="en-IN" sz="1800" dirty="0">
                <a:solidFill>
                  <a:srgbClr val="0000FF"/>
                </a:solidFill>
                <a:latin typeface="Bookman Old Style" panose="02050604050505020204" pitchFamily="18" charset="0"/>
              </a:rPr>
              <a:t>Object Serialization </a:t>
            </a:r>
          </a:p>
          <a:p>
            <a:pPr marL="0" indent="0">
              <a:lnSpc>
                <a:spcPct val="100000"/>
              </a:lnSpc>
              <a:buNone/>
            </a:pPr>
            <a:r>
              <a:rPr lang="en-IN" sz="1800" dirty="0">
                <a:solidFill>
                  <a:srgbClr val="0000FF"/>
                </a:solidFill>
                <a:latin typeface="Bookman Old Style" panose="02050604050505020204" pitchFamily="18" charset="0"/>
              </a:rPr>
              <a:t>S-35     parallel Computing</a:t>
            </a:r>
          </a:p>
        </p:txBody>
      </p:sp>
      <p:sp>
        <p:nvSpPr>
          <p:cNvPr id="6" name="Slide Number Placeholder 5"/>
          <p:cNvSpPr>
            <a:spLocks noGrp="1"/>
          </p:cNvSpPr>
          <p:nvPr>
            <p:ph type="sldNum" sz="quarter" idx="12"/>
          </p:nvPr>
        </p:nvSpPr>
        <p:spPr/>
        <p:txBody>
          <a:bodyPr/>
          <a:lstStyle/>
          <a:p>
            <a:fld id="{AD7ED525-5088-40CF-8CE0-E4296ADF624B}" type="slidenum">
              <a:rPr lang="en-IN" smtClean="0"/>
              <a:pPr/>
              <a:t>2</a:t>
            </a:fld>
            <a:endParaRPr lang="en-IN" dirty="0"/>
          </a:p>
        </p:txBody>
      </p:sp>
    </p:spTree>
    <p:extLst>
      <p:ext uri="{BB962C8B-B14F-4D97-AF65-F5344CB8AC3E}">
        <p14:creationId xmlns:p14="http://schemas.microsoft.com/office/powerpoint/2010/main" val="160039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EA648-CD94-9707-2C04-4C4ECBBCDC49}"/>
              </a:ext>
            </a:extLst>
          </p:cNvPr>
          <p:cNvSpPr>
            <a:spLocks noGrp="1"/>
          </p:cNvSpPr>
          <p:nvPr>
            <p:ph idx="1"/>
          </p:nvPr>
        </p:nvSpPr>
        <p:spPr>
          <a:xfrm>
            <a:off x="838200" y="0"/>
            <a:ext cx="10515600" cy="5973763"/>
          </a:xfrm>
        </p:spPr>
        <p:txBody>
          <a:bodyPr>
            <a:noAutofit/>
          </a:bodyPr>
          <a:lstStyle/>
          <a:p>
            <a:pPr>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pPr>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r>
              <a:rPr lang="en-US" sz="1800" dirty="0">
                <a:solidFill>
                  <a:srgbClr val="C00000"/>
                </a:solidFill>
                <a:latin typeface="Bookman Old Style" panose="02050604050505020204" pitchFamily="18" charset="0"/>
              </a:rPr>
              <a:t>Functional Programming:</a:t>
            </a:r>
            <a:endParaRPr lang="en-IN" sz="1800" dirty="0">
              <a:solidFill>
                <a:srgbClr val="C00000"/>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Functional programming is another declarative programming paradigm that treats computation as the evaluation of mathematical functions. </a:t>
            </a:r>
          </a:p>
          <a:p>
            <a:pPr>
              <a:spcBef>
                <a:spcPts val="885"/>
              </a:spcBef>
              <a:tabLst>
                <a:tab pos="1005840" algn="l"/>
              </a:tabLst>
            </a:pPr>
            <a:r>
              <a:rPr lang="en-US" sz="1800" dirty="0">
                <a:solidFill>
                  <a:srgbClr val="0000FF"/>
                </a:solidFill>
                <a:latin typeface="Bookman Old Style" panose="02050604050505020204" pitchFamily="18" charset="0"/>
              </a:rPr>
              <a:t>It emphasizes the use of pure functions, which have no side effects and always produce the same output for the same input. </a:t>
            </a:r>
          </a:p>
          <a:p>
            <a:pPr>
              <a:spcBef>
                <a:spcPts val="885"/>
              </a:spcBef>
              <a:tabLst>
                <a:tab pos="1005840" algn="l"/>
              </a:tabLst>
            </a:pPr>
            <a:r>
              <a:rPr lang="en-US" sz="1800" dirty="0">
                <a:solidFill>
                  <a:srgbClr val="0000FF"/>
                </a:solidFill>
                <a:latin typeface="Bookman Old Style" panose="02050604050505020204" pitchFamily="18" charset="0"/>
              </a:rPr>
              <a:t>Functional programming promotes immutability, higher-order functions, and the composition of functions to achieve desired results. Languages like Haskell, Lisp, and Scala support functional programming.</a:t>
            </a:r>
          </a:p>
          <a:p>
            <a:pPr>
              <a:spcBef>
                <a:spcPts val="885"/>
              </a:spcBef>
              <a:tabLst>
                <a:tab pos="1005840" algn="l"/>
              </a:tabLst>
            </a:pPr>
            <a:r>
              <a:rPr lang="en-US" sz="1800" dirty="0">
                <a:solidFill>
                  <a:srgbClr val="C00000"/>
                </a:solidFill>
                <a:latin typeface="Bookman Old Style" panose="02050604050505020204" pitchFamily="18" charset="0"/>
              </a:rPr>
              <a:t>Database Processing:</a:t>
            </a:r>
            <a:endParaRPr lang="en-IN" sz="1800" dirty="0">
              <a:solidFill>
                <a:srgbClr val="C00000"/>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Database processing is a specific application of declarative programming that deals with manipulating and querying databases. </a:t>
            </a:r>
          </a:p>
          <a:p>
            <a:pPr>
              <a:spcBef>
                <a:spcPts val="885"/>
              </a:spcBef>
              <a:tabLst>
                <a:tab pos="1005840" algn="l"/>
              </a:tabLst>
            </a:pPr>
            <a:r>
              <a:rPr lang="en-US" sz="1800" dirty="0">
                <a:solidFill>
                  <a:srgbClr val="0000FF"/>
                </a:solidFill>
                <a:latin typeface="Bookman Old Style" panose="02050604050505020204" pitchFamily="18" charset="0"/>
              </a:rPr>
              <a:t>SQL (Structured Query Language) is a common language used in database processing, which allows programmers to declaratively specify operations like querying, inserting, updating, and deleting data from databases. </a:t>
            </a:r>
          </a:p>
          <a:p>
            <a:pPr>
              <a:spcBef>
                <a:spcPts val="885"/>
              </a:spcBef>
              <a:tabLst>
                <a:tab pos="1005840" algn="l"/>
              </a:tabLst>
            </a:pPr>
            <a:r>
              <a:rPr lang="en-US" sz="1800" dirty="0">
                <a:solidFill>
                  <a:srgbClr val="0000FF"/>
                </a:solidFill>
                <a:latin typeface="Bookman Old Style" panose="02050604050505020204" pitchFamily="18" charset="0"/>
              </a:rPr>
              <a:t>In SQL, the programmer describes the desired results and lets the database management system (DBMS) handle the optimization and execution details.</a:t>
            </a:r>
            <a:endParaRPr lang="en-IN" sz="1800" dirty="0">
              <a:solidFill>
                <a:srgbClr val="0000FF"/>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F886A4D6-3473-3812-4787-118641942106}"/>
              </a:ext>
            </a:extLst>
          </p:cNvPr>
          <p:cNvSpPr>
            <a:spLocks noGrp="1"/>
          </p:cNvSpPr>
          <p:nvPr>
            <p:ph type="sldNum" sz="quarter" idx="12"/>
          </p:nvPr>
        </p:nvSpPr>
        <p:spPr/>
        <p:txBody>
          <a:bodyPr/>
          <a:lstStyle/>
          <a:p>
            <a:fld id="{AD7ED525-5088-40CF-8CE0-E4296ADF624B}" type="slidenum">
              <a:rPr lang="en-IN" smtClean="0"/>
              <a:pPr/>
              <a:t>20</a:t>
            </a:fld>
            <a:endParaRPr lang="en-IN"/>
          </a:p>
        </p:txBody>
      </p:sp>
    </p:spTree>
    <p:extLst>
      <p:ext uri="{BB962C8B-B14F-4D97-AF65-F5344CB8AC3E}">
        <p14:creationId xmlns:p14="http://schemas.microsoft.com/office/powerpoint/2010/main" val="36445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DC83B-D29F-3FC0-4CC0-1C35DD03C435}"/>
              </a:ext>
            </a:extLst>
          </p:cNvPr>
          <p:cNvSpPr>
            <a:spLocks noGrp="1"/>
          </p:cNvSpPr>
          <p:nvPr>
            <p:ph idx="1"/>
          </p:nvPr>
        </p:nvSpPr>
        <p:spPr>
          <a:xfrm>
            <a:off x="838200" y="304800"/>
            <a:ext cx="10515600" cy="5668963"/>
          </a:xfrm>
        </p:spPr>
        <p:txBody>
          <a:bodyPr>
            <a:normAutofit/>
          </a:bodyPr>
          <a:lstStyle/>
          <a:p>
            <a:pPr>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all of these declarative programming sub-paradigms, the focus is on expressing the desired outcome or relationship rather than specifying a step-by-step procedure.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systems or interpreters responsible for executing declarative programs handle the details of how to achieve the desired result efficiently.</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allows for concise and expressive code, code reuse, and a higher level of abstraction, making programs more maintainable and easier to reason about.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However, it may have performance implications, as the underlying system must determine the most efficient way to execute the declarative statements or queries</a:t>
            </a:r>
            <a:endParaRPr lang="en-IN" sz="1800" dirty="0">
              <a:solidFill>
                <a:srgbClr val="0000FF"/>
              </a:solidFill>
              <a:latin typeface="Bookman Old Style" panose="02050604050505020204" pitchFamily="18" charset="0"/>
            </a:endParaRPr>
          </a:p>
          <a:p>
            <a:pPr>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369575D7-8FB1-DA27-23F8-9FD2723F65D7}"/>
              </a:ext>
            </a:extLst>
          </p:cNvPr>
          <p:cNvSpPr>
            <a:spLocks noGrp="1"/>
          </p:cNvSpPr>
          <p:nvPr>
            <p:ph type="sldNum" sz="quarter" idx="12"/>
          </p:nvPr>
        </p:nvSpPr>
        <p:spPr/>
        <p:txBody>
          <a:bodyPr/>
          <a:lstStyle/>
          <a:p>
            <a:fld id="{AD7ED525-5088-40CF-8CE0-E4296ADF624B}" type="slidenum">
              <a:rPr lang="en-IN" smtClean="0"/>
              <a:pPr/>
              <a:t>21</a:t>
            </a:fld>
            <a:endParaRPr lang="en-IN"/>
          </a:p>
        </p:txBody>
      </p:sp>
    </p:spTree>
    <p:extLst>
      <p:ext uri="{BB962C8B-B14F-4D97-AF65-F5344CB8AC3E}">
        <p14:creationId xmlns:p14="http://schemas.microsoft.com/office/powerpoint/2010/main" val="287010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8C6866-29AD-185E-DC86-BF2F4D17FFEB}"/>
              </a:ext>
            </a:extLst>
          </p:cNvPr>
          <p:cNvSpPr>
            <a:spLocks noGrp="1"/>
          </p:cNvSpPr>
          <p:nvPr>
            <p:ph idx="1"/>
          </p:nvPr>
        </p:nvSpPr>
        <p:spPr>
          <a:xfrm>
            <a:off x="838200" y="138545"/>
            <a:ext cx="10515600" cy="5835218"/>
          </a:xfrm>
        </p:spPr>
        <p:txBody>
          <a:bodyPr>
            <a:normAutofit lnSpcReduction="10000"/>
          </a:bodyPr>
          <a:lstStyle/>
          <a:p>
            <a:pPr marL="0" indent="0" algn="ctr">
              <a:buNone/>
            </a:pPr>
            <a:r>
              <a:rPr lang="en-US" dirty="0">
                <a:solidFill>
                  <a:srgbClr val="FF0000"/>
                </a:solidFill>
                <a:latin typeface="Copperplate Gothic Light" panose="020E0507020206020404" pitchFamily="34" charset="0"/>
              </a:rPr>
              <a:t>Machine Codes – Procedural and Object Oriented Programming</a:t>
            </a:r>
          </a:p>
          <a:p>
            <a:endParaRPr lang="en-US" sz="2000" b="1" dirty="0">
              <a:latin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Machine code, also known as machine language, is the lowest level of programming language that can be directly executed by a computer's processor. </a:t>
            </a:r>
          </a:p>
          <a:p>
            <a:pPr algn="just">
              <a:spcBef>
                <a:spcPts val="885"/>
              </a:spcBef>
              <a:tabLst>
                <a:tab pos="1005840" algn="l"/>
              </a:tabLst>
            </a:pPr>
            <a:r>
              <a:rPr lang="en-US" sz="1800" dirty="0">
                <a:solidFill>
                  <a:srgbClr val="0000FF"/>
                </a:solidFill>
                <a:latin typeface="Bookman Old Style" panose="02050604050505020204" pitchFamily="18" charset="0"/>
              </a:rPr>
              <a:t>It consists of binary instructions that represent specific operations and data manipulations understood by the computer's hardware. </a:t>
            </a:r>
          </a:p>
          <a:p>
            <a:pPr algn="just">
              <a:spcBef>
                <a:spcPts val="885"/>
              </a:spcBef>
              <a:tabLst>
                <a:tab pos="1005840" algn="l"/>
              </a:tabLst>
            </a:pPr>
            <a:r>
              <a:rPr lang="en-US" sz="1800" dirty="0">
                <a:solidFill>
                  <a:srgbClr val="0000FF"/>
                </a:solidFill>
                <a:latin typeface="Bookman Old Style" panose="02050604050505020204" pitchFamily="18" charset="0"/>
              </a:rPr>
              <a:t>Machine code instructions are specific to a particular computer architecture or processor.</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Procedural Programming with Machine Code:</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procedural programming, machine code instructions are used to write programs that follow a procedural structure. </a:t>
            </a:r>
          </a:p>
          <a:p>
            <a:pPr algn="just">
              <a:spcBef>
                <a:spcPts val="885"/>
              </a:spcBef>
              <a:tabLst>
                <a:tab pos="1005840" algn="l"/>
              </a:tabLst>
            </a:pPr>
            <a:r>
              <a:rPr lang="en-US" sz="1800" dirty="0">
                <a:solidFill>
                  <a:srgbClr val="0000FF"/>
                </a:solidFill>
                <a:latin typeface="Bookman Old Style" panose="02050604050505020204" pitchFamily="18" charset="0"/>
              </a:rPr>
              <a:t>Procedural programming focuses on breaking down a problem into a series of procedures or functions, which are then executed sequentially. Each procedure or function contains a set of machine code instructions that perform a specific task.</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procedural programming with machine code, the programmer directly writes or manipulates the machine code instructions to implement the desired functionality. </a:t>
            </a:r>
          </a:p>
          <a:p>
            <a:pPr algn="just">
              <a:spcBef>
                <a:spcPts val="885"/>
              </a:spcBef>
              <a:tabLst>
                <a:tab pos="1005840" algn="l"/>
              </a:tabLst>
            </a:pPr>
            <a:r>
              <a:rPr lang="en-US" sz="1800" dirty="0">
                <a:solidFill>
                  <a:srgbClr val="0000FF"/>
                </a:solidFill>
                <a:latin typeface="Bookman Old Style" panose="02050604050505020204" pitchFamily="18" charset="0"/>
              </a:rPr>
              <a:t>The programmer needs to understand the low-level details of the computer's architecture, instruction set, and memory layout to write efficient and correct code.</a:t>
            </a:r>
            <a:endParaRPr lang="en-IN" sz="1800" dirty="0">
              <a:solidFill>
                <a:srgbClr val="0000FF"/>
              </a:solidFill>
              <a:latin typeface="Bookman Old Style" panose="02050604050505020204" pitchFamily="18" charset="0"/>
            </a:endParaRPr>
          </a:p>
          <a:p>
            <a:endParaRPr lang="en-IN" dirty="0"/>
          </a:p>
        </p:txBody>
      </p:sp>
      <p:sp>
        <p:nvSpPr>
          <p:cNvPr id="5" name="Slide Number Placeholder 4">
            <a:extLst>
              <a:ext uri="{FF2B5EF4-FFF2-40B4-BE49-F238E27FC236}">
                <a16:creationId xmlns:a16="http://schemas.microsoft.com/office/drawing/2014/main" id="{2D30E382-E7C8-1457-FD7A-73FE42BC28C7}"/>
              </a:ext>
            </a:extLst>
          </p:cNvPr>
          <p:cNvSpPr>
            <a:spLocks noGrp="1"/>
          </p:cNvSpPr>
          <p:nvPr>
            <p:ph type="sldNum" sz="quarter" idx="12"/>
          </p:nvPr>
        </p:nvSpPr>
        <p:spPr/>
        <p:txBody>
          <a:bodyPr/>
          <a:lstStyle/>
          <a:p>
            <a:fld id="{AD7ED525-5088-40CF-8CE0-E4296ADF624B}" type="slidenum">
              <a:rPr lang="en-IN" smtClean="0"/>
              <a:pPr/>
              <a:t>22</a:t>
            </a:fld>
            <a:endParaRPr lang="en-IN"/>
          </a:p>
        </p:txBody>
      </p:sp>
    </p:spTree>
    <p:extLst>
      <p:ext uri="{BB962C8B-B14F-4D97-AF65-F5344CB8AC3E}">
        <p14:creationId xmlns:p14="http://schemas.microsoft.com/office/powerpoint/2010/main" val="1902212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6B702E-0565-1F49-DD7F-CB532E436003}"/>
              </a:ext>
            </a:extLst>
          </p:cNvPr>
          <p:cNvSpPr>
            <a:spLocks noGrp="1"/>
          </p:cNvSpPr>
          <p:nvPr>
            <p:ph idx="1"/>
          </p:nvPr>
        </p:nvSpPr>
        <p:spPr>
          <a:xfrm>
            <a:off x="838200" y="180109"/>
            <a:ext cx="10515600" cy="5793654"/>
          </a:xfrm>
        </p:spPr>
        <p:txBody>
          <a:bodyPr>
            <a:noAutofit/>
          </a:bodyPr>
          <a:lstStyle/>
          <a:p>
            <a:pPr algn="just">
              <a:spcBef>
                <a:spcPts val="885"/>
              </a:spcBef>
              <a:tabLst>
                <a:tab pos="1005840" algn="l"/>
              </a:tabLst>
            </a:pPr>
            <a:r>
              <a:rPr lang="en-US" sz="1800" dirty="0">
                <a:solidFill>
                  <a:srgbClr val="C00000"/>
                </a:solidFill>
                <a:latin typeface="Bookman Old Style" panose="02050604050505020204" pitchFamily="18" charset="0"/>
              </a:rPr>
              <a:t>Object-Oriented Programming with Machine Code:</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Object-oriented programming (OOP) is a higher-level programming paradigm that emphasizes objects as the fundamental building blocks of programs. </a:t>
            </a:r>
          </a:p>
          <a:p>
            <a:pPr algn="just">
              <a:spcBef>
                <a:spcPts val="885"/>
              </a:spcBef>
              <a:tabLst>
                <a:tab pos="1005840" algn="l"/>
              </a:tabLst>
            </a:pPr>
            <a:r>
              <a:rPr lang="en-US" sz="1800" dirty="0">
                <a:solidFill>
                  <a:srgbClr val="0000FF"/>
                </a:solidFill>
                <a:latin typeface="Bookman Old Style" panose="02050604050505020204" pitchFamily="18" charset="0"/>
              </a:rPr>
              <a:t>OOP provides concepts such as classes, objects, encapsulation, inheritance, and polymorphism. While machine code is not inherently object-oriented, it can still be used to implement object-oriented programming principles at a lower level.</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an object-oriented programming approach with machine code, the programmer can design and implement their own object-oriented system using machine code instructions. </a:t>
            </a:r>
          </a:p>
          <a:p>
            <a:pPr algn="just">
              <a:spcBef>
                <a:spcPts val="885"/>
              </a:spcBef>
              <a:tabLst>
                <a:tab pos="1005840" algn="l"/>
              </a:tabLst>
            </a:pPr>
            <a:r>
              <a:rPr lang="en-US" sz="1800" dirty="0">
                <a:solidFill>
                  <a:srgbClr val="0000FF"/>
                </a:solidFill>
                <a:latin typeface="Bookman Old Style" panose="02050604050505020204" pitchFamily="18" charset="0"/>
              </a:rPr>
              <a:t>This involves designing memory layouts, defining structures for objects, implementing inheritance and polymorphism mechanisms manually, and managing method dispatching.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However, implementing object-oriented programming directly with machine code can be complex and error-prone, as it requires handling memory management, </a:t>
            </a:r>
            <a:r>
              <a:rPr lang="en-US" sz="1800" dirty="0" err="1">
                <a:solidFill>
                  <a:srgbClr val="0000FF"/>
                </a:solidFill>
                <a:latin typeface="Bookman Old Style" panose="02050604050505020204" pitchFamily="18" charset="0"/>
              </a:rPr>
              <a:t>vtables</a:t>
            </a:r>
            <a:r>
              <a:rPr lang="en-US" sz="1800" dirty="0">
                <a:solidFill>
                  <a:srgbClr val="0000FF"/>
                </a:solidFill>
                <a:latin typeface="Bookman Old Style" panose="02050604050505020204" pitchFamily="18" charset="0"/>
              </a:rPr>
              <a:t>, and other low-level details manually. </a:t>
            </a:r>
          </a:p>
          <a:p>
            <a:pPr algn="just">
              <a:spcBef>
                <a:spcPts val="885"/>
              </a:spcBef>
              <a:tabLst>
                <a:tab pos="1005840" algn="l"/>
              </a:tabLst>
            </a:pPr>
            <a:r>
              <a:rPr lang="en-US" sz="1800" dirty="0">
                <a:solidFill>
                  <a:srgbClr val="0000FF"/>
                </a:solidFill>
                <a:latin typeface="Bookman Old Style" panose="02050604050505020204" pitchFamily="18" charset="0"/>
              </a:rPr>
              <a:t>This approach is rarely used in practice due to the availability of high-level programming languages and compilers that abstract away these low-level details.</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000" dirty="0"/>
          </a:p>
        </p:txBody>
      </p:sp>
      <p:sp>
        <p:nvSpPr>
          <p:cNvPr id="5" name="Slide Number Placeholder 4">
            <a:extLst>
              <a:ext uri="{FF2B5EF4-FFF2-40B4-BE49-F238E27FC236}">
                <a16:creationId xmlns:a16="http://schemas.microsoft.com/office/drawing/2014/main" id="{AEAA22BF-37EA-82B1-01CD-C06757A81C0D}"/>
              </a:ext>
            </a:extLst>
          </p:cNvPr>
          <p:cNvSpPr>
            <a:spLocks noGrp="1"/>
          </p:cNvSpPr>
          <p:nvPr>
            <p:ph type="sldNum" sz="quarter" idx="12"/>
          </p:nvPr>
        </p:nvSpPr>
        <p:spPr/>
        <p:txBody>
          <a:bodyPr/>
          <a:lstStyle/>
          <a:p>
            <a:fld id="{AD7ED525-5088-40CF-8CE0-E4296ADF624B}" type="slidenum">
              <a:rPr lang="en-IN" smtClean="0"/>
              <a:pPr/>
              <a:t>23</a:t>
            </a:fld>
            <a:endParaRPr lang="en-IN"/>
          </a:p>
        </p:txBody>
      </p:sp>
    </p:spTree>
    <p:extLst>
      <p:ext uri="{BB962C8B-B14F-4D97-AF65-F5344CB8AC3E}">
        <p14:creationId xmlns:p14="http://schemas.microsoft.com/office/powerpoint/2010/main" val="425225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C033D7-06A3-19F5-3C82-89F4B1D8EFB4}"/>
              </a:ext>
            </a:extLst>
          </p:cNvPr>
          <p:cNvSpPr>
            <a:spLocks noGrp="1"/>
          </p:cNvSpPr>
          <p:nvPr>
            <p:ph idx="1"/>
          </p:nvPr>
        </p:nvSpPr>
        <p:spPr>
          <a:xfrm>
            <a:off x="838200" y="249382"/>
            <a:ext cx="10515600" cy="5724381"/>
          </a:xfrm>
        </p:spPr>
        <p:txBody>
          <a:bodyPr>
            <a:noAutofit/>
          </a:bodyPr>
          <a:lstStyle/>
          <a:p>
            <a:pPr marL="0" indent="0" algn="ctr">
              <a:buNone/>
            </a:pPr>
            <a:r>
              <a:rPr lang="en-US" dirty="0">
                <a:solidFill>
                  <a:srgbClr val="FF0000"/>
                </a:solidFill>
                <a:latin typeface="Copperplate Gothic Light" panose="020E0507020206020404" pitchFamily="34" charset="0"/>
              </a:rPr>
              <a:t>Suitability of Multiple paradigms in the programming language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suitability of multiple paradigms in a programming language refers to the extent to which the language supports and integrates different programming paradigms effectively. </a:t>
            </a:r>
          </a:p>
          <a:p>
            <a:pPr algn="just">
              <a:spcBef>
                <a:spcPts val="885"/>
              </a:spcBef>
              <a:tabLst>
                <a:tab pos="1005840" algn="l"/>
              </a:tabLst>
            </a:pPr>
            <a:r>
              <a:rPr lang="en-US" sz="1800" dirty="0">
                <a:solidFill>
                  <a:srgbClr val="0000FF"/>
                </a:solidFill>
                <a:latin typeface="Bookman Old Style" panose="02050604050505020204" pitchFamily="18" charset="0"/>
              </a:rPr>
              <a:t>It assesses how well a programming language accommodates the principles and concepts of various paradigms and allows developers to seamlessly use multiple paradigms within a single codebase. The suitability of multiple paradigms can have several advantages: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Flexibility and Expressiveness: </a:t>
            </a:r>
            <a:r>
              <a:rPr lang="en-US" sz="1800" dirty="0">
                <a:solidFill>
                  <a:srgbClr val="0000FF"/>
                </a:solidFill>
                <a:latin typeface="Bookman Old Style" panose="02050604050505020204" pitchFamily="18" charset="0"/>
              </a:rPr>
              <a:t>Supporting multiple paradigms provides developers with a wider range of tools and techniques to solve problems. </a:t>
            </a:r>
          </a:p>
          <a:p>
            <a:pPr algn="just">
              <a:spcBef>
                <a:spcPts val="885"/>
              </a:spcBef>
              <a:tabLst>
                <a:tab pos="1005840" algn="l"/>
              </a:tabLst>
            </a:pPr>
            <a:r>
              <a:rPr lang="en-US" sz="1800" dirty="0">
                <a:solidFill>
                  <a:srgbClr val="0000FF"/>
                </a:solidFill>
                <a:latin typeface="Bookman Old Style" panose="02050604050505020204" pitchFamily="18" charset="0"/>
              </a:rPr>
              <a:t>Different paradigms excel in different problem domains, and having multiple paradigms at their disposal allows developers to choose the most suitable approach for a given task. This flexibility and expressiveness enable developers to write concise and efficient code.</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Code Reusability and Interoperability: </a:t>
            </a:r>
            <a:r>
              <a:rPr lang="en-US" sz="1800" dirty="0">
                <a:solidFill>
                  <a:srgbClr val="0000FF"/>
                </a:solidFill>
                <a:latin typeface="Bookman Old Style" panose="02050604050505020204" pitchFamily="18" charset="0"/>
              </a:rPr>
              <a:t>Multiple paradigms often have their own libraries, frameworks, and ecosystems. </a:t>
            </a:r>
          </a:p>
          <a:p>
            <a:pPr algn="just">
              <a:spcBef>
                <a:spcPts val="885"/>
              </a:spcBef>
              <a:tabLst>
                <a:tab pos="1005840" algn="l"/>
              </a:tabLst>
            </a:pPr>
            <a:r>
              <a:rPr lang="en-US" sz="1800" dirty="0">
                <a:solidFill>
                  <a:srgbClr val="0000FF"/>
                </a:solidFill>
                <a:latin typeface="Bookman Old Style" panose="02050604050505020204" pitchFamily="18" charset="0"/>
              </a:rPr>
              <a:t>By supporting multiple paradigms, a programming language allows developers to leverage existing code and libraries from different paradigms. </a:t>
            </a:r>
          </a:p>
          <a:p>
            <a:pPr algn="just">
              <a:spcBef>
                <a:spcPts val="885"/>
              </a:spcBef>
              <a:tabLst>
                <a:tab pos="1005840" algn="l"/>
              </a:tabLst>
            </a:pPr>
            <a:r>
              <a:rPr lang="en-US" sz="1800" dirty="0">
                <a:solidFill>
                  <a:srgbClr val="0000FF"/>
                </a:solidFill>
                <a:latin typeface="Bookman Old Style" panose="02050604050505020204" pitchFamily="18" charset="0"/>
              </a:rPr>
              <a:t>This promotes code reusability and interoperability, enabling developers to integrate different components and systems seamlessly.</a:t>
            </a:r>
            <a:endParaRPr lang="en-IN" sz="1800" dirty="0">
              <a:solidFill>
                <a:srgbClr val="0000FF"/>
              </a:solidFill>
              <a:latin typeface="Bookman Old Style" panose="02050604050505020204" pitchFamily="18" charset="0"/>
            </a:endParaRPr>
          </a:p>
          <a:p>
            <a:pPr algn="just">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pPr algn="just"/>
            <a:endParaRPr lang="en-IN" sz="2000" dirty="0"/>
          </a:p>
        </p:txBody>
      </p:sp>
      <p:sp>
        <p:nvSpPr>
          <p:cNvPr id="5" name="Slide Number Placeholder 4">
            <a:extLst>
              <a:ext uri="{FF2B5EF4-FFF2-40B4-BE49-F238E27FC236}">
                <a16:creationId xmlns:a16="http://schemas.microsoft.com/office/drawing/2014/main" id="{13A723CC-2118-E354-E8BC-8CC5EC55365D}"/>
              </a:ext>
            </a:extLst>
          </p:cNvPr>
          <p:cNvSpPr>
            <a:spLocks noGrp="1"/>
          </p:cNvSpPr>
          <p:nvPr>
            <p:ph type="sldNum" sz="quarter" idx="12"/>
          </p:nvPr>
        </p:nvSpPr>
        <p:spPr/>
        <p:txBody>
          <a:bodyPr/>
          <a:lstStyle/>
          <a:p>
            <a:fld id="{AD7ED525-5088-40CF-8CE0-E4296ADF624B}" type="slidenum">
              <a:rPr lang="en-IN" smtClean="0"/>
              <a:pPr/>
              <a:t>24</a:t>
            </a:fld>
            <a:endParaRPr lang="en-IN"/>
          </a:p>
        </p:txBody>
      </p:sp>
    </p:spTree>
    <p:extLst>
      <p:ext uri="{BB962C8B-B14F-4D97-AF65-F5344CB8AC3E}">
        <p14:creationId xmlns:p14="http://schemas.microsoft.com/office/powerpoint/2010/main" val="233999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01692-AE2D-BBB8-1350-21F71C58F11E}"/>
              </a:ext>
            </a:extLst>
          </p:cNvPr>
          <p:cNvSpPr>
            <a:spLocks noGrp="1"/>
          </p:cNvSpPr>
          <p:nvPr>
            <p:ph idx="1"/>
          </p:nvPr>
        </p:nvSpPr>
        <p:spPr>
          <a:xfrm>
            <a:off x="838200" y="207818"/>
            <a:ext cx="10515600" cy="5765945"/>
          </a:xfrm>
        </p:spPr>
        <p:txBody>
          <a:bodyPr>
            <a:noAutofit/>
          </a:bodyPr>
          <a:lstStyle/>
          <a:p>
            <a:pPr algn="just">
              <a:spcBef>
                <a:spcPts val="885"/>
              </a:spcBef>
              <a:tabLst>
                <a:tab pos="1005840" algn="l"/>
              </a:tabLst>
            </a:pPr>
            <a:r>
              <a:rPr lang="en-US" sz="1800" dirty="0">
                <a:solidFill>
                  <a:srgbClr val="0000FF"/>
                </a:solidFill>
                <a:latin typeface="Bookman Old Style" panose="02050604050505020204" pitchFamily="18" charset="0"/>
              </a:rPr>
              <a:t>Problem-Specific Solutions: Some paradigms are better suited for specific problem domains. </a:t>
            </a:r>
          </a:p>
          <a:p>
            <a:pPr algn="just">
              <a:spcBef>
                <a:spcPts val="885"/>
              </a:spcBef>
              <a:tabLst>
                <a:tab pos="1005840" algn="l"/>
              </a:tabLst>
            </a:pPr>
            <a:r>
              <a:rPr lang="en-US" sz="1800" dirty="0">
                <a:solidFill>
                  <a:srgbClr val="0000FF"/>
                </a:solidFill>
                <a:latin typeface="Bookman Old Style" panose="02050604050505020204" pitchFamily="18" charset="0"/>
              </a:rPr>
              <a:t>For example, functional programming is well-suited for mathematical calculations and data transformations, while object-oriented programming is effective for modeling complex systems. </a:t>
            </a:r>
          </a:p>
          <a:p>
            <a:pPr algn="just">
              <a:spcBef>
                <a:spcPts val="885"/>
              </a:spcBef>
              <a:tabLst>
                <a:tab pos="1005840" algn="l"/>
              </a:tabLst>
            </a:pPr>
            <a:r>
              <a:rPr lang="en-US" sz="1800" dirty="0">
                <a:solidFill>
                  <a:srgbClr val="0000FF"/>
                </a:solidFill>
                <a:latin typeface="Bookman Old Style" panose="02050604050505020204" pitchFamily="18" charset="0"/>
              </a:rPr>
              <a:t>By supporting multiple paradigms, a programming language enables developers to use the most appropriate paradigm for a given problem, leading to more efficient and maintainable solutions.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Learning and Transition: Supporting multiple paradigms in a programming language benefits developers by allowing them to learn and practice different programming styles. It broadens their skill set and enhances their understanding of different programming concepts. </a:t>
            </a:r>
          </a:p>
          <a:p>
            <a:pPr algn="just">
              <a:spcBef>
                <a:spcPts val="885"/>
              </a:spcBef>
              <a:tabLst>
                <a:tab pos="1005840" algn="l"/>
              </a:tabLst>
            </a:pPr>
            <a:r>
              <a:rPr lang="en-US" sz="1800" dirty="0">
                <a:solidFill>
                  <a:srgbClr val="0000FF"/>
                </a:solidFill>
                <a:latin typeface="Bookman Old Style" panose="02050604050505020204" pitchFamily="18" charset="0"/>
              </a:rPr>
              <a:t>Additionally, having multiple paradigms within a language makes it easier for developers to transition between projects or teams that use different paradigms.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Language Evolution and Innovation: The ability to incorporate multiple paradigms in a programming language facilitates language evolution and innovation. </a:t>
            </a:r>
          </a:p>
          <a:p>
            <a:pPr algn="just">
              <a:spcBef>
                <a:spcPts val="885"/>
              </a:spcBef>
              <a:tabLst>
                <a:tab pos="1005840" algn="l"/>
              </a:tabLst>
            </a:pPr>
            <a:r>
              <a:rPr lang="en-US" sz="1800" dirty="0">
                <a:solidFill>
                  <a:srgbClr val="0000FF"/>
                </a:solidFill>
                <a:latin typeface="Bookman Old Style" panose="02050604050505020204" pitchFamily="18" charset="0"/>
              </a:rPr>
              <a:t>By adopting concepts and ideas from different paradigms, a language can evolve to meet the changing needs of the developer community and support emerging trends in software development.</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000" dirty="0"/>
          </a:p>
        </p:txBody>
      </p:sp>
      <p:sp>
        <p:nvSpPr>
          <p:cNvPr id="5" name="Slide Number Placeholder 4">
            <a:extLst>
              <a:ext uri="{FF2B5EF4-FFF2-40B4-BE49-F238E27FC236}">
                <a16:creationId xmlns:a16="http://schemas.microsoft.com/office/drawing/2014/main" id="{31D979CA-5E5F-4D7A-3920-ABD2A81E6B6C}"/>
              </a:ext>
            </a:extLst>
          </p:cNvPr>
          <p:cNvSpPr>
            <a:spLocks noGrp="1"/>
          </p:cNvSpPr>
          <p:nvPr>
            <p:ph type="sldNum" sz="quarter" idx="12"/>
          </p:nvPr>
        </p:nvSpPr>
        <p:spPr/>
        <p:txBody>
          <a:bodyPr/>
          <a:lstStyle/>
          <a:p>
            <a:fld id="{AD7ED525-5088-40CF-8CE0-E4296ADF624B}" type="slidenum">
              <a:rPr lang="en-IN" smtClean="0"/>
              <a:pPr/>
              <a:t>25</a:t>
            </a:fld>
            <a:endParaRPr lang="en-IN"/>
          </a:p>
        </p:txBody>
      </p:sp>
    </p:spTree>
    <p:extLst>
      <p:ext uri="{BB962C8B-B14F-4D97-AF65-F5344CB8AC3E}">
        <p14:creationId xmlns:p14="http://schemas.microsoft.com/office/powerpoint/2010/main" val="141627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A7544-9896-8938-3C09-BFFE52159D9B}"/>
              </a:ext>
            </a:extLst>
          </p:cNvPr>
          <p:cNvSpPr>
            <a:spLocks noGrp="1"/>
          </p:cNvSpPr>
          <p:nvPr>
            <p:ph idx="1"/>
          </p:nvPr>
        </p:nvSpPr>
        <p:spPr>
          <a:xfrm>
            <a:off x="838200" y="387927"/>
            <a:ext cx="10515600" cy="5585836"/>
          </a:xfrm>
        </p:spPr>
        <p:txBody>
          <a:bodyPr>
            <a:normAutofit/>
          </a:bodyPr>
          <a:lstStyle/>
          <a:p>
            <a:pPr algn="just">
              <a:lnSpc>
                <a:spcPct val="100000"/>
              </a:lnSpc>
              <a:spcBef>
                <a:spcPts val="885"/>
              </a:spcBef>
              <a:tabLst>
                <a:tab pos="1005840" algn="l"/>
              </a:tabLst>
            </a:pPr>
            <a:endParaRPr lang="en-IN" sz="18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However, it's important to note that incorporating multiple paradigms in a programming language can also introduce complexity. </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Developers need to carefully consider the trade-offs and design decisions associated with supporting multiple paradigms. </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Striking a balance between providing flexibility and maintaining language consistency can be a challenge.</a:t>
            </a:r>
            <a:endParaRPr lang="en-IN" sz="20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 Overall, the suitability of multiple paradigms in a programming language provides developers with flexibility, expressiveness, code reusability, and the ability to choose the most appropriate approach for solving different problems.</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 It empowers developers to write efficient and maintainable code and encourages innovation and growth within the programming community</a:t>
            </a:r>
            <a:endParaRPr lang="en-IN" sz="2000"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BC6B378-6AA2-6700-C610-4C96D490F751}"/>
              </a:ext>
            </a:extLst>
          </p:cNvPr>
          <p:cNvSpPr>
            <a:spLocks noGrp="1"/>
          </p:cNvSpPr>
          <p:nvPr>
            <p:ph type="sldNum" sz="quarter" idx="12"/>
          </p:nvPr>
        </p:nvSpPr>
        <p:spPr/>
        <p:txBody>
          <a:bodyPr/>
          <a:lstStyle/>
          <a:p>
            <a:fld id="{AD7ED525-5088-40CF-8CE0-E4296ADF624B}" type="slidenum">
              <a:rPr lang="en-IN" smtClean="0"/>
              <a:pPr/>
              <a:t>26</a:t>
            </a:fld>
            <a:endParaRPr lang="en-IN"/>
          </a:p>
        </p:txBody>
      </p:sp>
    </p:spTree>
    <p:extLst>
      <p:ext uri="{BB962C8B-B14F-4D97-AF65-F5344CB8AC3E}">
        <p14:creationId xmlns:p14="http://schemas.microsoft.com/office/powerpoint/2010/main" val="228064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C7A7D6-5E04-7886-77C6-BF4AFE6646FF}"/>
              </a:ext>
            </a:extLst>
          </p:cNvPr>
          <p:cNvSpPr>
            <a:spLocks noGrp="1"/>
          </p:cNvSpPr>
          <p:nvPr>
            <p:ph idx="1"/>
          </p:nvPr>
        </p:nvSpPr>
        <p:spPr>
          <a:xfrm>
            <a:off x="838200" y="207818"/>
            <a:ext cx="10515600" cy="5765945"/>
          </a:xfrm>
        </p:spPr>
        <p:txBody>
          <a:bodyPr>
            <a:noAutofit/>
          </a:bodyPr>
          <a:lstStyle/>
          <a:p>
            <a:pPr marL="0" indent="0" algn="ctr">
              <a:spcBef>
                <a:spcPts val="885"/>
              </a:spcBef>
              <a:buNone/>
              <a:tabLst>
                <a:tab pos="1005840" algn="l"/>
              </a:tabLst>
            </a:pPr>
            <a:r>
              <a:rPr lang="en-US" dirty="0">
                <a:solidFill>
                  <a:srgbClr val="FF0000"/>
                </a:solidFill>
                <a:latin typeface="Copperplate Gothic Light" panose="020E0507020206020404" pitchFamily="34" charset="0"/>
              </a:rPr>
              <a:t>Subroutine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0000FF"/>
                </a:solidFill>
                <a:latin typeface="Bookman Old Style" panose="02050604050505020204" pitchFamily="18" charset="0"/>
              </a:rPr>
              <a:t>A subroutine is a named sequence of instructions within a program that performs a specific task. It is also known as a function or procedure. Subroutines help in organizing code, promoting code reusability, and improving code readability. </a:t>
            </a:r>
          </a:p>
          <a:p>
            <a:pPr algn="just">
              <a:spcBef>
                <a:spcPts val="885"/>
              </a:spcBef>
              <a:tabLst>
                <a:tab pos="1005840" algn="l"/>
              </a:tabLst>
            </a:pPr>
            <a:r>
              <a:rPr lang="en-US" sz="2000" dirty="0">
                <a:solidFill>
                  <a:srgbClr val="0000FF"/>
                </a:solidFill>
                <a:latin typeface="Bookman Old Style" panose="02050604050505020204" pitchFamily="18" charset="0"/>
              </a:rPr>
              <a:t>When a subroutine is called, the program jumps to the subroutine's location, executes its instructions, and returns to the point of the program from where it was called.</a:t>
            </a:r>
            <a:endParaRPr lang="en-IN" sz="20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C00000"/>
                </a:solidFill>
                <a:latin typeface="Bookman Old Style" panose="02050604050505020204" pitchFamily="18" charset="0"/>
              </a:rPr>
              <a:t>Method Call Overhead:</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Method call overhead refers to the additional time and resources required to invoke a method or function in an object-oriented programming language. When a method is called, there is a certain amount of overhead involved in setting up the call, passing arguments, and returning results. </a:t>
            </a:r>
          </a:p>
          <a:p>
            <a:pPr algn="just">
              <a:spcBef>
                <a:spcPts val="885"/>
              </a:spcBef>
              <a:tabLst>
                <a:tab pos="1005840" algn="l"/>
              </a:tabLst>
            </a:pPr>
            <a:r>
              <a:rPr lang="en-US" sz="2000" dirty="0">
                <a:solidFill>
                  <a:srgbClr val="0000FF"/>
                </a:solidFill>
                <a:latin typeface="Bookman Old Style" panose="02050604050505020204" pitchFamily="18" charset="0"/>
              </a:rPr>
              <a:t>This overhead includes tasks such as pushing arguments onto the stack, saving registers, and managing the call stack. While the overhead is typically small and negligible for most applications, it becomes more significant in high-performance scenarios or when calling methods frequently in tight loops.</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p>
        </p:txBody>
      </p:sp>
      <p:sp>
        <p:nvSpPr>
          <p:cNvPr id="5" name="Slide Number Placeholder 4">
            <a:extLst>
              <a:ext uri="{FF2B5EF4-FFF2-40B4-BE49-F238E27FC236}">
                <a16:creationId xmlns:a16="http://schemas.microsoft.com/office/drawing/2014/main" id="{16AAEEF5-CFFD-A2D1-0F14-D31A24B2586E}"/>
              </a:ext>
            </a:extLst>
          </p:cNvPr>
          <p:cNvSpPr>
            <a:spLocks noGrp="1"/>
          </p:cNvSpPr>
          <p:nvPr>
            <p:ph type="sldNum" sz="quarter" idx="12"/>
          </p:nvPr>
        </p:nvSpPr>
        <p:spPr/>
        <p:txBody>
          <a:bodyPr/>
          <a:lstStyle/>
          <a:p>
            <a:fld id="{AD7ED525-5088-40CF-8CE0-E4296ADF624B}" type="slidenum">
              <a:rPr lang="en-IN" smtClean="0"/>
              <a:pPr/>
              <a:t>27</a:t>
            </a:fld>
            <a:endParaRPr lang="en-IN"/>
          </a:p>
        </p:txBody>
      </p:sp>
    </p:spTree>
    <p:extLst>
      <p:ext uri="{BB962C8B-B14F-4D97-AF65-F5344CB8AC3E}">
        <p14:creationId xmlns:p14="http://schemas.microsoft.com/office/powerpoint/2010/main" val="162897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06B672-387C-3EA2-300E-E4460C5DA766}"/>
              </a:ext>
            </a:extLst>
          </p:cNvPr>
          <p:cNvSpPr>
            <a:spLocks noGrp="1"/>
          </p:cNvSpPr>
          <p:nvPr>
            <p:ph idx="1"/>
          </p:nvPr>
        </p:nvSpPr>
        <p:spPr>
          <a:xfrm>
            <a:off x="838200" y="-96982"/>
            <a:ext cx="10515600" cy="6070745"/>
          </a:xfrm>
        </p:spPr>
        <p:txBody>
          <a:bodyPr>
            <a:noAutofit/>
          </a:bodyPr>
          <a:lstStyle/>
          <a:p>
            <a:pPr marL="0" indent="0" algn="just">
              <a:spcBef>
                <a:spcPts val="885"/>
              </a:spcBef>
              <a:buNone/>
              <a:tabLst>
                <a:tab pos="1005840" algn="l"/>
              </a:tabLst>
            </a:pPr>
            <a:endParaRPr lang="en-IN" sz="2000" dirty="0">
              <a:latin typeface="Times New Roman" panose="02020603050405020304" pitchFamily="18" charset="0"/>
            </a:endParaRPr>
          </a:p>
          <a:p>
            <a:pPr marL="0" indent="0" algn="ctr">
              <a:spcBef>
                <a:spcPts val="885"/>
              </a:spcBef>
              <a:buNone/>
              <a:tabLst>
                <a:tab pos="1005840" algn="l"/>
              </a:tabLst>
            </a:pPr>
            <a:r>
              <a:rPr lang="en-US" dirty="0">
                <a:solidFill>
                  <a:srgbClr val="FF0000"/>
                </a:solidFill>
                <a:latin typeface="Copperplate Gothic Light" panose="020E0507020206020404" pitchFamily="34" charset="0"/>
              </a:rPr>
              <a:t>Dynamic Memory Allocation for Message and Object Storage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0000FF"/>
                </a:solidFill>
                <a:latin typeface="Bookman Old Style" panose="02050604050505020204" pitchFamily="18" charset="0"/>
              </a:rPr>
              <a:t>In object-oriented programming, objects are instances of classes that encapsulate data and behavior. </a:t>
            </a:r>
          </a:p>
          <a:p>
            <a:pPr algn="just">
              <a:spcBef>
                <a:spcPts val="885"/>
              </a:spcBef>
              <a:tabLst>
                <a:tab pos="1005840" algn="l"/>
              </a:tabLst>
            </a:pPr>
            <a:r>
              <a:rPr lang="en-US" sz="2000" dirty="0">
                <a:solidFill>
                  <a:srgbClr val="0000FF"/>
                </a:solidFill>
                <a:latin typeface="Bookman Old Style" panose="02050604050505020204" pitchFamily="18" charset="0"/>
              </a:rPr>
              <a:t>Dynamic memory allocation is often used to allocate memory for objects during runtime. </a:t>
            </a:r>
          </a:p>
          <a:p>
            <a:pPr algn="just">
              <a:spcBef>
                <a:spcPts val="885"/>
              </a:spcBef>
              <a:tabLst>
                <a:tab pos="1005840" algn="l"/>
              </a:tabLst>
            </a:pPr>
            <a:r>
              <a:rPr lang="en-US" sz="2000" dirty="0">
                <a:solidFill>
                  <a:srgbClr val="0000FF"/>
                </a:solidFill>
                <a:latin typeface="Bookman Old Style" panose="02050604050505020204" pitchFamily="18" charset="0"/>
              </a:rPr>
              <a:t>When an object is created, memory is dynamically allocated from the heap to store the object's data. </a:t>
            </a:r>
          </a:p>
          <a:p>
            <a:pPr algn="just">
              <a:spcBef>
                <a:spcPts val="885"/>
              </a:spcBef>
              <a:tabLst>
                <a:tab pos="1005840" algn="l"/>
              </a:tabLst>
            </a:pPr>
            <a:r>
              <a:rPr lang="en-US" sz="2000" dirty="0">
                <a:solidFill>
                  <a:srgbClr val="0000FF"/>
                </a:solidFill>
                <a:latin typeface="Bookman Old Style" panose="02050604050505020204" pitchFamily="18" charset="0"/>
              </a:rPr>
              <a:t>This dynamic memory allocation allows objects to have a flexible lifetime and enables the creation and destruction of objects as needed.</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Message passing is a mechanism used in object-oriented programming to invoke methods or communicate between objects. </a:t>
            </a:r>
          </a:p>
          <a:p>
            <a:pPr algn="just">
              <a:spcBef>
                <a:spcPts val="885"/>
              </a:spcBef>
              <a:tabLst>
                <a:tab pos="1005840" algn="l"/>
              </a:tabLst>
            </a:pPr>
            <a:r>
              <a:rPr lang="en-US" sz="2000" dirty="0">
                <a:solidFill>
                  <a:srgbClr val="0000FF"/>
                </a:solidFill>
                <a:latin typeface="Bookman Old Style" panose="02050604050505020204" pitchFamily="18" charset="0"/>
              </a:rPr>
              <a:t>When a message is sent to an object, the object's method is invoked to handle the message. </a:t>
            </a:r>
          </a:p>
          <a:p>
            <a:pPr algn="just">
              <a:spcBef>
                <a:spcPts val="885"/>
              </a:spcBef>
              <a:tabLst>
                <a:tab pos="1005840" algn="l"/>
              </a:tabLst>
            </a:pPr>
            <a:r>
              <a:rPr lang="en-US" sz="2000" dirty="0">
                <a:solidFill>
                  <a:srgbClr val="0000FF"/>
                </a:solidFill>
                <a:latin typeface="Bookman Old Style" panose="02050604050505020204" pitchFamily="18" charset="0"/>
              </a:rPr>
              <a:t>Depending on the programming language and implementation, the message might contain information such as the name of the method and the arguments to be passed.</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C26B3ABE-05CF-2C20-F245-1C8995192096}"/>
              </a:ext>
            </a:extLst>
          </p:cNvPr>
          <p:cNvSpPr>
            <a:spLocks noGrp="1"/>
          </p:cNvSpPr>
          <p:nvPr>
            <p:ph type="sldNum" sz="quarter" idx="12"/>
          </p:nvPr>
        </p:nvSpPr>
        <p:spPr/>
        <p:txBody>
          <a:bodyPr/>
          <a:lstStyle/>
          <a:p>
            <a:fld id="{AD7ED525-5088-40CF-8CE0-E4296ADF624B}" type="slidenum">
              <a:rPr lang="en-IN" smtClean="0"/>
              <a:pPr/>
              <a:t>28</a:t>
            </a:fld>
            <a:endParaRPr lang="en-IN"/>
          </a:p>
        </p:txBody>
      </p:sp>
    </p:spTree>
    <p:extLst>
      <p:ext uri="{BB962C8B-B14F-4D97-AF65-F5344CB8AC3E}">
        <p14:creationId xmlns:p14="http://schemas.microsoft.com/office/powerpoint/2010/main" val="85749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80C81-A195-B788-CE50-0F182D111FC6}"/>
              </a:ext>
            </a:extLst>
          </p:cNvPr>
          <p:cNvSpPr>
            <a:spLocks noGrp="1"/>
          </p:cNvSpPr>
          <p:nvPr>
            <p:ph idx="1"/>
          </p:nvPr>
        </p:nvSpPr>
        <p:spPr>
          <a:xfrm>
            <a:off x="838200" y="290945"/>
            <a:ext cx="10515600" cy="5682818"/>
          </a:xfrm>
        </p:spPr>
        <p:txBody>
          <a:bodyPr>
            <a:normAutofit lnSpcReduction="10000"/>
          </a:bodyPr>
          <a:lstStyle/>
          <a:p>
            <a:pPr algn="just">
              <a:spcBef>
                <a:spcPts val="885"/>
              </a:spcBef>
              <a:tabLst>
                <a:tab pos="1005840" algn="l"/>
              </a:tabLst>
            </a:pP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Dynamic memory allocation for message and object storage involves the allocation and deallocation of memory during runtime, as objects are created, used, and destroyed. </a:t>
            </a:r>
          </a:p>
          <a:p>
            <a:pPr algn="just">
              <a:spcBef>
                <a:spcPts val="885"/>
              </a:spcBef>
              <a:tabLst>
                <a:tab pos="1005840" algn="l"/>
              </a:tabLst>
            </a:pPr>
            <a:r>
              <a:rPr lang="en-US" sz="2000" dirty="0">
                <a:solidFill>
                  <a:srgbClr val="0000FF"/>
                </a:solidFill>
                <a:latin typeface="Bookman Old Style" panose="02050604050505020204" pitchFamily="18" charset="0"/>
              </a:rPr>
              <a:t>This flexibility in memory allocation allows for dynamic object creation, polymorphism, and memory management.</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However, dynamic memory allocation comes with additional overhead compared to static memory allocation. There is a cost associated with allocating and deallocating memory, and improper memory management can lead to memory leaks or fragmentation. </a:t>
            </a:r>
          </a:p>
          <a:p>
            <a:pPr algn="just">
              <a:spcBef>
                <a:spcPts val="885"/>
              </a:spcBef>
              <a:tabLst>
                <a:tab pos="1005840" algn="l"/>
              </a:tabLst>
            </a:pPr>
            <a:r>
              <a:rPr lang="en-US" sz="2000" dirty="0">
                <a:solidFill>
                  <a:srgbClr val="0000FF"/>
                </a:solidFill>
                <a:latin typeface="Bookman Old Style" panose="02050604050505020204" pitchFamily="18" charset="0"/>
              </a:rPr>
              <a:t>Efficient memory allocation strategies and techniques, such as pooling, garbage collection, or smart pointers, are often employed to optimize memory usage and minimize overhead in dynamic memory allocation scenarios.</a:t>
            </a:r>
          </a:p>
          <a:p>
            <a:pPr algn="just">
              <a:spcBef>
                <a:spcPts val="885"/>
              </a:spcBef>
              <a:tabLst>
                <a:tab pos="1005840" algn="l"/>
              </a:tabLst>
            </a:pPr>
            <a:r>
              <a:rPr lang="en-US" sz="2000" dirty="0">
                <a:solidFill>
                  <a:srgbClr val="0000FF"/>
                </a:solidFill>
                <a:latin typeface="Bookman Old Style" panose="02050604050505020204" pitchFamily="18" charset="0"/>
              </a:rPr>
              <a:t>Overall, subroutines, method call overhead, and dynamic memory allocation for message and object storage are important concepts in programming that help organize code, enable code reuse, and provide flexibility in memory management. </a:t>
            </a:r>
          </a:p>
          <a:p>
            <a:pPr algn="just">
              <a:spcBef>
                <a:spcPts val="885"/>
              </a:spcBef>
              <a:tabLst>
                <a:tab pos="1005840" algn="l"/>
              </a:tabLst>
            </a:pPr>
            <a:r>
              <a:rPr lang="en-US" sz="2000" dirty="0">
                <a:solidFill>
                  <a:srgbClr val="0000FF"/>
                </a:solidFill>
                <a:latin typeface="Bookman Old Style" panose="02050604050505020204" pitchFamily="18" charset="0"/>
              </a:rPr>
              <a:t>Understanding these concepts is crucial for writing efficient and maintainable code in procedural and object-oriented programming paradigms</a:t>
            </a:r>
            <a:endParaRPr lang="en-IN" sz="2000" dirty="0">
              <a:solidFill>
                <a:srgbClr val="0000FF"/>
              </a:solidFill>
              <a:latin typeface="Bookman Old Style" panose="02050604050505020204" pitchFamily="18" charset="0"/>
            </a:endParaRPr>
          </a:p>
          <a:p>
            <a:pPr algn="just">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5" name="Slide Number Placeholder 4">
            <a:extLst>
              <a:ext uri="{FF2B5EF4-FFF2-40B4-BE49-F238E27FC236}">
                <a16:creationId xmlns:a16="http://schemas.microsoft.com/office/drawing/2014/main" id="{3A9C1839-3DB6-ECDA-A2A7-233F424468D4}"/>
              </a:ext>
            </a:extLst>
          </p:cNvPr>
          <p:cNvSpPr>
            <a:spLocks noGrp="1"/>
          </p:cNvSpPr>
          <p:nvPr>
            <p:ph type="sldNum" sz="quarter" idx="12"/>
          </p:nvPr>
        </p:nvSpPr>
        <p:spPr/>
        <p:txBody>
          <a:bodyPr/>
          <a:lstStyle/>
          <a:p>
            <a:fld id="{AD7ED525-5088-40CF-8CE0-E4296ADF624B}" type="slidenum">
              <a:rPr lang="en-IN" smtClean="0"/>
              <a:pPr/>
              <a:t>29</a:t>
            </a:fld>
            <a:endParaRPr lang="en-IN"/>
          </a:p>
        </p:txBody>
      </p:sp>
    </p:spTree>
    <p:extLst>
      <p:ext uri="{BB962C8B-B14F-4D97-AF65-F5344CB8AC3E}">
        <p14:creationId xmlns:p14="http://schemas.microsoft.com/office/powerpoint/2010/main" val="20032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D7ED525-5088-40CF-8CE0-E4296ADF624B}" type="slidenum">
              <a:rPr lang="en-IN" smtClean="0"/>
              <a:pPr/>
              <a:t>3</a:t>
            </a:fld>
            <a:endParaRPr lang="en-IN"/>
          </a:p>
        </p:txBody>
      </p:sp>
      <p:sp>
        <p:nvSpPr>
          <p:cNvPr id="6" name="Content Placeholder 5"/>
          <p:cNvSpPr>
            <a:spLocks noGrp="1"/>
          </p:cNvSpPr>
          <p:nvPr>
            <p:ph idx="1"/>
          </p:nvPr>
        </p:nvSpPr>
        <p:spPr>
          <a:xfrm>
            <a:off x="412123" y="695459"/>
            <a:ext cx="11552349" cy="6178416"/>
          </a:xfrm>
        </p:spPr>
        <p:txBody>
          <a:bodyPr>
            <a:noAutofit/>
          </a:bodyPr>
          <a:lstStyle/>
          <a:p>
            <a:pPr algn="just"/>
            <a:r>
              <a:rPr lang="en-US" sz="1800" dirty="0">
                <a:solidFill>
                  <a:srgbClr val="0000FF"/>
                </a:solidFill>
                <a:latin typeface="Bookman Old Style" panose="02050604050505020204" pitchFamily="18" charset="0"/>
              </a:rPr>
              <a:t>Programming languages are formal languages designed to communicate instructions to a computer system or a computing device. They serve as a means for humans to write programs and develop software applications that can be executed by computers. Each programming language has its own syntax and set of rules that define how programs should be written.</a:t>
            </a:r>
          </a:p>
          <a:p>
            <a:pPr algn="just"/>
            <a:endParaRPr lang="en-US" sz="1800" dirty="0">
              <a:solidFill>
                <a:srgbClr val="0000FF"/>
              </a:solidFill>
              <a:latin typeface="Bookman Old Style" panose="02050604050505020204" pitchFamily="18" charset="0"/>
            </a:endParaRPr>
          </a:p>
          <a:p>
            <a:pPr algn="just"/>
            <a:r>
              <a:rPr lang="en-US" sz="1800" dirty="0">
                <a:solidFill>
                  <a:srgbClr val="C00000"/>
                </a:solidFill>
                <a:latin typeface="Bookman Old Style" panose="02050604050505020204" pitchFamily="18" charset="0"/>
              </a:rPr>
              <a:t>Programming languages can be classified into different types, including:</a:t>
            </a:r>
          </a:p>
          <a:p>
            <a:pPr algn="just">
              <a:buFont typeface="+mj-lt"/>
              <a:buAutoNum type="arabicPeriod"/>
            </a:pPr>
            <a:r>
              <a:rPr lang="en-US" sz="1800" dirty="0">
                <a:solidFill>
                  <a:srgbClr val="C00000"/>
                </a:solidFill>
                <a:latin typeface="Bookman Old Style" panose="02050604050505020204" pitchFamily="18" charset="0"/>
              </a:rPr>
              <a:t>Low-Level Languages: </a:t>
            </a:r>
            <a:r>
              <a:rPr lang="en-US" sz="1800" dirty="0">
                <a:solidFill>
                  <a:srgbClr val="0000FF"/>
                </a:solidFill>
                <a:latin typeface="Bookman Old Style" panose="02050604050505020204" pitchFamily="18" charset="0"/>
              </a:rPr>
              <a:t>These languages are close to machine code and provide little or no abstraction from the computer's hardware. Examples include assembly languages and machine languages.</a:t>
            </a:r>
          </a:p>
          <a:p>
            <a:pPr algn="just">
              <a:buFont typeface="+mj-lt"/>
              <a:buAutoNum type="arabicPeriod"/>
            </a:pPr>
            <a:endParaRPr lang="en-US" sz="1800" dirty="0">
              <a:solidFill>
                <a:srgbClr val="0000FF"/>
              </a:solidFill>
              <a:latin typeface="Bookman Old Style" panose="02050604050505020204" pitchFamily="18" charset="0"/>
            </a:endParaRPr>
          </a:p>
          <a:p>
            <a:pPr algn="just">
              <a:buFont typeface="+mj-lt"/>
              <a:buAutoNum type="arabicPeriod"/>
            </a:pPr>
            <a:r>
              <a:rPr lang="en-US" sz="1800" dirty="0">
                <a:solidFill>
                  <a:srgbClr val="C00000"/>
                </a:solidFill>
                <a:latin typeface="Bookman Old Style" panose="02050604050505020204" pitchFamily="18" charset="0"/>
              </a:rPr>
              <a:t>High-Level Languages: </a:t>
            </a:r>
            <a:r>
              <a:rPr lang="en-US" sz="1800" dirty="0">
                <a:solidFill>
                  <a:srgbClr val="0000FF"/>
                </a:solidFill>
                <a:latin typeface="Bookman Old Style" panose="02050604050505020204" pitchFamily="18" charset="0"/>
              </a:rPr>
              <a:t>These languages are designed to be closer to human language and provide a higher level of abstraction. They offer built-in functions, libraries, and data structures that simplify programming tasks. Examples include Python, Java, C++, C#, Ruby, and JavaScript.</a:t>
            </a:r>
          </a:p>
          <a:p>
            <a:pPr algn="just">
              <a:buFont typeface="+mj-lt"/>
              <a:buAutoNum type="arabicPeriod"/>
            </a:pPr>
            <a:endParaRPr lang="en-US" sz="1800" dirty="0">
              <a:solidFill>
                <a:srgbClr val="0000FF"/>
              </a:solidFill>
              <a:latin typeface="Bookman Old Style" panose="02050604050505020204" pitchFamily="18" charset="0"/>
            </a:endParaRPr>
          </a:p>
          <a:p>
            <a:pPr algn="just">
              <a:buFont typeface="+mj-lt"/>
              <a:buAutoNum type="arabicPeriod"/>
            </a:pPr>
            <a:r>
              <a:rPr lang="en-US" sz="1800" dirty="0">
                <a:solidFill>
                  <a:srgbClr val="C00000"/>
                </a:solidFill>
                <a:latin typeface="Bookman Old Style" panose="02050604050505020204" pitchFamily="18" charset="0"/>
              </a:rPr>
              <a:t>Scripting Languages: </a:t>
            </a:r>
            <a:r>
              <a:rPr lang="en-US" sz="1800" dirty="0">
                <a:solidFill>
                  <a:srgbClr val="0000FF"/>
                </a:solidFill>
                <a:latin typeface="Bookman Old Style" panose="02050604050505020204" pitchFamily="18" charset="0"/>
              </a:rPr>
              <a:t>These languages are often interpreted rather than compiled and are used to automate tasks or perform specific functions within a larger program. Examples include Python, Perl, Ruby, and JavaScript.</a:t>
            </a:r>
          </a:p>
          <a:p>
            <a:pPr algn="just">
              <a:lnSpc>
                <a:spcPts val="1675"/>
              </a:lnSpc>
              <a:spcBef>
                <a:spcPts val="1105"/>
              </a:spcBef>
              <a:tabLst>
                <a:tab pos="609600" algn="l"/>
                <a:tab pos="610235" algn="l"/>
                <a:tab pos="4708525" algn="l"/>
              </a:tabLst>
            </a:pPr>
            <a:endParaRPr lang="en-US" sz="2000" dirty="0">
              <a:solidFill>
                <a:srgbClr val="0000FF"/>
              </a:solidFill>
              <a:latin typeface="Bookman Old Style" panose="02050604050505020204" pitchFamily="18" charset="0"/>
            </a:endParaRPr>
          </a:p>
          <a:p>
            <a:pPr algn="just">
              <a:lnSpc>
                <a:spcPts val="1675"/>
              </a:lnSpc>
              <a:spcBef>
                <a:spcPts val="1105"/>
              </a:spcBef>
              <a:tabLst>
                <a:tab pos="609600" algn="l"/>
                <a:tab pos="610235" algn="l"/>
                <a:tab pos="4708525" algn="l"/>
              </a:tabLst>
            </a:pPr>
            <a:endParaRPr lang="en-US" sz="2000" dirty="0">
              <a:solidFill>
                <a:srgbClr val="0000FF"/>
              </a:solidFill>
              <a:latin typeface="Bookman Old Style" panose="02050604050505020204" pitchFamily="18" charset="0"/>
            </a:endParaRPr>
          </a:p>
          <a:p>
            <a:pPr marL="0" indent="0" algn="jus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p:txBody>
      </p:sp>
      <p:sp>
        <p:nvSpPr>
          <p:cNvPr id="7" name="Rectangle 6"/>
          <p:cNvSpPr/>
          <p:nvPr/>
        </p:nvSpPr>
        <p:spPr>
          <a:xfrm>
            <a:off x="0" y="0"/>
            <a:ext cx="10410424" cy="523220"/>
          </a:xfrm>
          <a:prstGeom prst="rect">
            <a:avLst/>
          </a:prstGeom>
        </p:spPr>
        <p:txBody>
          <a:bodyPr wrap="square">
            <a:spAutoFit/>
          </a:bodyPr>
          <a:lstStyle/>
          <a:p>
            <a:pPr algn="ctr"/>
            <a:r>
              <a:rPr lang="en-US" sz="2800" dirty="0">
                <a:solidFill>
                  <a:srgbClr val="FF0000"/>
                </a:solidFill>
                <a:latin typeface="Copperplate Gothic Light" panose="020E0507020206020404" pitchFamily="34" charset="0"/>
              </a:rPr>
              <a:t>What is </a:t>
            </a:r>
            <a:r>
              <a:rPr lang="en-IN" sz="2800" dirty="0">
                <a:solidFill>
                  <a:srgbClr val="FF0000"/>
                </a:solidFill>
                <a:latin typeface="Copperplate Gothic Light" panose="020E0507020206020404" pitchFamily="34" charset="0"/>
              </a:rPr>
              <a:t>Programming Languages </a:t>
            </a:r>
            <a:r>
              <a:rPr lang="en-US" sz="2800" dirty="0">
                <a:solidFill>
                  <a:srgbClr val="FF0000"/>
                </a:solidFill>
                <a:latin typeface="Copperplate Gothic Light" panose="020E0507020206020404" pitchFamily="34" charset="0"/>
              </a:rPr>
              <a:t>?</a:t>
            </a:r>
          </a:p>
        </p:txBody>
      </p:sp>
    </p:spTree>
    <p:extLst>
      <p:ext uri="{BB962C8B-B14F-4D97-AF65-F5344CB8AC3E}">
        <p14:creationId xmlns:p14="http://schemas.microsoft.com/office/powerpoint/2010/main" val="502856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2DE9E7-D9CC-8F6A-D16A-F474F3BEE1E7}"/>
              </a:ext>
            </a:extLst>
          </p:cNvPr>
          <p:cNvSpPr>
            <a:spLocks noGrp="1"/>
          </p:cNvSpPr>
          <p:nvPr>
            <p:ph idx="1"/>
          </p:nvPr>
        </p:nvSpPr>
        <p:spPr>
          <a:xfrm>
            <a:off x="838200" y="193964"/>
            <a:ext cx="10515600" cy="5779799"/>
          </a:xfrm>
        </p:spPr>
        <p:txBody>
          <a:bodyPr>
            <a:normAutofit fontScale="92500" lnSpcReduction="10000"/>
          </a:bodyPr>
          <a:lstStyle/>
          <a:p>
            <a:pPr marL="0" indent="0" algn="ctr">
              <a:lnSpc>
                <a:spcPct val="100000"/>
              </a:lnSpc>
              <a:spcBef>
                <a:spcPts val="885"/>
              </a:spcBef>
              <a:buNone/>
              <a:tabLst>
                <a:tab pos="1005840" algn="l"/>
              </a:tabLst>
            </a:pPr>
            <a:r>
              <a:rPr lang="en-US" dirty="0">
                <a:solidFill>
                  <a:srgbClr val="FF0000"/>
                </a:solidFill>
                <a:latin typeface="Copperplate Gothic Light" panose="020E0507020206020404" pitchFamily="34" charset="0"/>
              </a:rPr>
              <a:t>Dynamically dispatched message calls and direct procedure call overheads</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C00000"/>
                </a:solidFill>
                <a:latin typeface="Bookman Old Style" panose="02050604050505020204" pitchFamily="18" charset="0"/>
              </a:rPr>
              <a:t>Dynamically Dispatched Message Calls:</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In object-oriented programming, dynamically dispatched message calls refer to the mechanism of invoking methods or functions on objects at runtime based on the actual type of the object. </a:t>
            </a:r>
          </a:p>
          <a:p>
            <a:pPr algn="just">
              <a:spcBef>
                <a:spcPts val="885"/>
              </a:spcBef>
              <a:tabLst>
                <a:tab pos="1005840" algn="l"/>
              </a:tabLst>
            </a:pPr>
            <a:r>
              <a:rPr lang="en-US" sz="2000" dirty="0">
                <a:solidFill>
                  <a:srgbClr val="0000FF"/>
                </a:solidFill>
                <a:latin typeface="Bookman Old Style" panose="02050604050505020204" pitchFamily="18" charset="0"/>
              </a:rPr>
              <a:t>When a message is sent to an object, the runtime system determines the appropriate method to be called based on the object's dynamic type or class hierarchy.</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Dynamically dispatched message calls involve a level of indirection and typically incur some overhead compared to direct procedure calls. The overhead is due to the need for runtime lookup and method resolution to determine the correct method implementation to be invoked. </a:t>
            </a:r>
          </a:p>
          <a:p>
            <a:pPr algn="just">
              <a:spcBef>
                <a:spcPts val="885"/>
              </a:spcBef>
              <a:tabLst>
                <a:tab pos="1005840" algn="l"/>
              </a:tabLst>
            </a:pPr>
            <a:r>
              <a:rPr lang="en-US" sz="2000" dirty="0">
                <a:solidFill>
                  <a:srgbClr val="0000FF"/>
                </a:solidFill>
                <a:latin typeface="Bookman Old Style" panose="02050604050505020204" pitchFamily="18" charset="0"/>
              </a:rPr>
              <a:t>This lookup process involves traversing the object's class hierarchy and finding the appropriate method implementation based on the dynamic type of the object.</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The overhead associated with dynamically dispatched message calls can vary depending on factors such as the programming language, the complexity of the class hierarchy, and the efficiency of the runtime system. </a:t>
            </a:r>
          </a:p>
          <a:p>
            <a:pPr algn="just">
              <a:spcBef>
                <a:spcPts val="885"/>
              </a:spcBef>
              <a:tabLst>
                <a:tab pos="1005840" algn="l"/>
              </a:tabLst>
            </a:pPr>
            <a:r>
              <a:rPr lang="en-US" sz="2000" dirty="0">
                <a:solidFill>
                  <a:srgbClr val="0000FF"/>
                </a:solidFill>
                <a:latin typeface="Bookman Old Style" panose="02050604050505020204" pitchFamily="18" charset="0"/>
              </a:rPr>
              <a:t>However, modern object-oriented programming languages and runtime systems employ various optimizations, such as caching method tables or using virtual function tables (</a:t>
            </a:r>
            <a:r>
              <a:rPr lang="en-US" sz="2000" dirty="0" err="1">
                <a:solidFill>
                  <a:srgbClr val="0000FF"/>
                </a:solidFill>
                <a:latin typeface="Bookman Old Style" panose="02050604050505020204" pitchFamily="18" charset="0"/>
              </a:rPr>
              <a:t>vtables</a:t>
            </a:r>
            <a:r>
              <a:rPr lang="en-US" sz="2000" dirty="0">
                <a:solidFill>
                  <a:srgbClr val="0000FF"/>
                </a:solidFill>
                <a:latin typeface="Bookman Old Style" panose="02050604050505020204" pitchFamily="18" charset="0"/>
              </a:rPr>
              <a:t>), to reduce the overhead of dynamic dispatch.</a:t>
            </a:r>
            <a:endParaRPr lang="en-IN" sz="2000" dirty="0">
              <a:solidFill>
                <a:srgbClr val="0000FF"/>
              </a:solidFill>
              <a:latin typeface="Bookman Old Style" panose="02050604050505020204" pitchFamily="18" charset="0"/>
            </a:endParaRPr>
          </a:p>
          <a:p>
            <a:endParaRPr lang="en-IN" sz="2000" dirty="0"/>
          </a:p>
        </p:txBody>
      </p:sp>
      <p:sp>
        <p:nvSpPr>
          <p:cNvPr id="5" name="Slide Number Placeholder 4">
            <a:extLst>
              <a:ext uri="{FF2B5EF4-FFF2-40B4-BE49-F238E27FC236}">
                <a16:creationId xmlns:a16="http://schemas.microsoft.com/office/drawing/2014/main" id="{12C2615D-5649-70EB-9C75-46FDD3AF45BB}"/>
              </a:ext>
            </a:extLst>
          </p:cNvPr>
          <p:cNvSpPr>
            <a:spLocks noGrp="1"/>
          </p:cNvSpPr>
          <p:nvPr>
            <p:ph type="sldNum" sz="quarter" idx="12"/>
          </p:nvPr>
        </p:nvSpPr>
        <p:spPr/>
        <p:txBody>
          <a:bodyPr/>
          <a:lstStyle/>
          <a:p>
            <a:fld id="{AD7ED525-5088-40CF-8CE0-E4296ADF624B}" type="slidenum">
              <a:rPr lang="en-IN" smtClean="0"/>
              <a:pPr/>
              <a:t>30</a:t>
            </a:fld>
            <a:endParaRPr lang="en-IN"/>
          </a:p>
        </p:txBody>
      </p:sp>
    </p:spTree>
    <p:extLst>
      <p:ext uri="{BB962C8B-B14F-4D97-AF65-F5344CB8AC3E}">
        <p14:creationId xmlns:p14="http://schemas.microsoft.com/office/powerpoint/2010/main" val="1053202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8658B-96E3-DC75-7351-8A4DA814ED2F}"/>
              </a:ext>
            </a:extLst>
          </p:cNvPr>
          <p:cNvSpPr>
            <a:spLocks noGrp="1"/>
          </p:cNvSpPr>
          <p:nvPr>
            <p:ph idx="1"/>
          </p:nvPr>
        </p:nvSpPr>
        <p:spPr>
          <a:xfrm>
            <a:off x="838200" y="277091"/>
            <a:ext cx="10515600" cy="5696672"/>
          </a:xfrm>
        </p:spPr>
        <p:txBody>
          <a:bodyPr>
            <a:noAutofit/>
          </a:bodyPr>
          <a:lstStyle/>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2000" dirty="0">
                <a:solidFill>
                  <a:srgbClr val="C00000"/>
                </a:solidFill>
                <a:latin typeface="Bookman Old Style" panose="02050604050505020204" pitchFamily="18" charset="0"/>
              </a:rPr>
              <a:t>Direct Procedure Call Overheads:</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Direct procedure calls refer to the direct invocation of procedures or functions without involving any dynamic dispatch mechanism.</a:t>
            </a:r>
          </a:p>
          <a:p>
            <a:pPr algn="just">
              <a:spcBef>
                <a:spcPts val="885"/>
              </a:spcBef>
              <a:tabLst>
                <a:tab pos="1005840" algn="l"/>
              </a:tabLst>
            </a:pPr>
            <a:r>
              <a:rPr lang="en-US" sz="2000" dirty="0">
                <a:solidFill>
                  <a:srgbClr val="0000FF"/>
                </a:solidFill>
                <a:latin typeface="Bookman Old Style" panose="02050604050505020204" pitchFamily="18" charset="0"/>
              </a:rPr>
              <a:t> In direct procedure calls, the address of the function is known at compile time, allowing the program to directly jump to the memory location of the function and execute its instructions.</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Direct procedure calls typically have lower overhead compared to dynamically dispatched message calls. </a:t>
            </a:r>
          </a:p>
          <a:p>
            <a:pPr algn="just">
              <a:spcBef>
                <a:spcPts val="885"/>
              </a:spcBef>
              <a:tabLst>
                <a:tab pos="1005840" algn="l"/>
              </a:tabLst>
            </a:pPr>
            <a:r>
              <a:rPr lang="en-US" sz="2000" dirty="0">
                <a:solidFill>
                  <a:srgbClr val="0000FF"/>
                </a:solidFill>
                <a:latin typeface="Bookman Old Style" panose="02050604050505020204" pitchFamily="18" charset="0"/>
              </a:rPr>
              <a:t>The direct nature of the call avoids the need for runtime method resolution and lookup, reducing the indirection and associated overhead. </a:t>
            </a:r>
          </a:p>
          <a:p>
            <a:pPr algn="just">
              <a:spcBef>
                <a:spcPts val="885"/>
              </a:spcBef>
              <a:tabLst>
                <a:tab pos="1005840" algn="l"/>
              </a:tabLst>
            </a:pPr>
            <a:r>
              <a:rPr lang="en-US" sz="2000" dirty="0">
                <a:solidFill>
                  <a:srgbClr val="0000FF"/>
                </a:solidFill>
                <a:latin typeface="Bookman Old Style" panose="02050604050505020204" pitchFamily="18" charset="0"/>
              </a:rPr>
              <a:t>Direct procedure calls have a more straightforward and efficient execution path since the target procedure's address is known in advance.</a:t>
            </a:r>
            <a:endParaRPr lang="en-IN" sz="2000" dirty="0">
              <a:solidFill>
                <a:srgbClr val="0000FF"/>
              </a:solidFill>
              <a:latin typeface="Bookman Old Style" panose="02050604050505020204" pitchFamily="18" charset="0"/>
            </a:endParaRPr>
          </a:p>
          <a:p>
            <a:pPr algn="just">
              <a:spcBef>
                <a:spcPts val="885"/>
              </a:spcBef>
              <a:tabLst>
                <a:tab pos="1005840" algn="l"/>
              </a:tabLst>
            </a:pPr>
            <a:endParaRPr lang="en-IN" sz="2000"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B268DFF4-171F-665B-6AE0-98AA0C1AA011}"/>
              </a:ext>
            </a:extLst>
          </p:cNvPr>
          <p:cNvSpPr>
            <a:spLocks noGrp="1"/>
          </p:cNvSpPr>
          <p:nvPr>
            <p:ph type="sldNum" sz="quarter" idx="12"/>
          </p:nvPr>
        </p:nvSpPr>
        <p:spPr/>
        <p:txBody>
          <a:bodyPr/>
          <a:lstStyle/>
          <a:p>
            <a:fld id="{AD7ED525-5088-40CF-8CE0-E4296ADF624B}" type="slidenum">
              <a:rPr lang="en-IN" smtClean="0"/>
              <a:pPr/>
              <a:t>31</a:t>
            </a:fld>
            <a:endParaRPr lang="en-IN"/>
          </a:p>
        </p:txBody>
      </p:sp>
    </p:spTree>
    <p:extLst>
      <p:ext uri="{BB962C8B-B14F-4D97-AF65-F5344CB8AC3E}">
        <p14:creationId xmlns:p14="http://schemas.microsoft.com/office/powerpoint/2010/main" val="384459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89ABCD-36D6-6A42-7F79-AF8D3630765C}"/>
              </a:ext>
            </a:extLst>
          </p:cNvPr>
          <p:cNvSpPr>
            <a:spLocks noGrp="1"/>
          </p:cNvSpPr>
          <p:nvPr>
            <p:ph idx="1"/>
          </p:nvPr>
        </p:nvSpPr>
        <p:spPr>
          <a:xfrm>
            <a:off x="838200" y="318655"/>
            <a:ext cx="10515600" cy="5655108"/>
          </a:xfrm>
        </p:spPr>
        <p:txBody>
          <a:bodyPr>
            <a:normAutofit lnSpcReduction="10000"/>
          </a:bodyPr>
          <a:lstStyle/>
          <a:p>
            <a:pPr algn="just">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However, it's important to note that the overhead of direct procedure calls can still exist due to factors such as argument passing, stack manipulation, and context switching.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specific overhead may vary depending on the programming language, the calling convention used, and the underlying hardware architecture.</a:t>
            </a:r>
            <a:endParaRPr lang="en-IN" sz="22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In general, dynamically dispatched message calls introduce a level of indirection and overhead due to the runtime lookup and method resolution required.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On the other hand, direct procedure calls have lower overhead as they directly invoke functions without the need for runtime lookup.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choice between dynamically dispatched message calls and direct procedure calls depends on the specific requirements of the application, the level of polymorphism needed, and the performance considerations</a:t>
            </a:r>
            <a:endParaRPr lang="en-IN" sz="2200" dirty="0">
              <a:solidFill>
                <a:srgbClr val="0000FF"/>
              </a:solidFill>
              <a:latin typeface="Bookman Old Style" panose="02050604050505020204" pitchFamily="18" charset="0"/>
            </a:endParaRPr>
          </a:p>
          <a:p>
            <a:pPr>
              <a:spcBef>
                <a:spcPts val="885"/>
              </a:spcBef>
              <a:tabLst>
                <a:tab pos="1005840" algn="l"/>
              </a:tabLst>
            </a:pPr>
            <a:r>
              <a:rPr lang="en-US" sz="2800" b="1"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0921954F-6641-725C-DBE2-587DFF77807E}"/>
              </a:ext>
            </a:extLst>
          </p:cNvPr>
          <p:cNvSpPr>
            <a:spLocks noGrp="1"/>
          </p:cNvSpPr>
          <p:nvPr>
            <p:ph type="sldNum" sz="quarter" idx="12"/>
          </p:nvPr>
        </p:nvSpPr>
        <p:spPr/>
        <p:txBody>
          <a:bodyPr/>
          <a:lstStyle/>
          <a:p>
            <a:fld id="{AD7ED525-5088-40CF-8CE0-E4296ADF624B}" type="slidenum">
              <a:rPr lang="en-IN" smtClean="0"/>
              <a:pPr/>
              <a:t>32</a:t>
            </a:fld>
            <a:endParaRPr lang="en-IN"/>
          </a:p>
        </p:txBody>
      </p:sp>
    </p:spTree>
    <p:extLst>
      <p:ext uri="{BB962C8B-B14F-4D97-AF65-F5344CB8AC3E}">
        <p14:creationId xmlns:p14="http://schemas.microsoft.com/office/powerpoint/2010/main" val="1504739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A43888-D241-7495-103C-F828759FE783}"/>
              </a:ext>
            </a:extLst>
          </p:cNvPr>
          <p:cNvSpPr>
            <a:spLocks noGrp="1"/>
          </p:cNvSpPr>
          <p:nvPr>
            <p:ph idx="1"/>
          </p:nvPr>
        </p:nvSpPr>
        <p:spPr>
          <a:xfrm>
            <a:off x="593651" y="388894"/>
            <a:ext cx="10515600" cy="5627399"/>
          </a:xfrm>
        </p:spPr>
        <p:txBody>
          <a:bodyPr>
            <a:noAutofit/>
          </a:bodyPr>
          <a:lstStyle/>
          <a:p>
            <a:pPr marL="0" indent="0" algn="ctr">
              <a:lnSpc>
                <a:spcPct val="100000"/>
              </a:lnSpc>
              <a:spcBef>
                <a:spcPts val="885"/>
              </a:spcBef>
              <a:buNone/>
              <a:tabLst>
                <a:tab pos="1005840" algn="l"/>
              </a:tabLst>
            </a:pPr>
            <a:r>
              <a:rPr lang="en-US" sz="2600" dirty="0">
                <a:solidFill>
                  <a:srgbClr val="FF0000"/>
                </a:solidFill>
                <a:latin typeface="Copperplate Gothic Light" panose="020E0507020206020404" pitchFamily="34" charset="0"/>
              </a:rPr>
              <a:t>Object Serialization </a:t>
            </a:r>
            <a:endParaRPr lang="en-IN" sz="2600" dirty="0">
              <a:solidFill>
                <a:srgbClr val="FF0000"/>
              </a:solidFill>
              <a:latin typeface="Copperplate Gothic Light" panose="020E0507020206020404" pitchFamily="34"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Object serialization refers to the process of converting an object's state into a format that can be stored, transmitted, or reconstructed later.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It involves transforming the object and its associated data into a sequence of bytes, which can be written to a file, sent over a network, or stored in a database.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reverse process, where the serialized data is used to reconstruct the object, is called deserialization.</a:t>
            </a:r>
            <a:endParaRPr lang="en-IN" sz="2200" dirty="0">
              <a:solidFill>
                <a:srgbClr val="0000FF"/>
              </a:solidFill>
              <a:latin typeface="Bookman Old Style" panose="02050604050505020204" pitchFamily="18" charset="0"/>
            </a:endParaRPr>
          </a:p>
          <a:p>
            <a:pPr marL="0" indent="0" algn="just">
              <a:lnSpc>
                <a:spcPct val="100000"/>
              </a:lnSpc>
              <a:spcBef>
                <a:spcPts val="885"/>
              </a:spcBef>
              <a:buNone/>
              <a:tabLst>
                <a:tab pos="1005840" algn="l"/>
              </a:tabLst>
            </a:pPr>
            <a:r>
              <a:rPr lang="en-US" sz="2200" dirty="0">
                <a:solidFill>
                  <a:srgbClr val="C00000"/>
                </a:solidFill>
                <a:latin typeface="Bookman Old Style" panose="02050604050505020204" pitchFamily="18" charset="0"/>
              </a:rPr>
              <a:t>Object serialization is primarily used for two purposes:</a:t>
            </a:r>
            <a:endParaRPr lang="en-IN" sz="2200" dirty="0">
              <a:solidFill>
                <a:srgbClr val="C00000"/>
              </a:solidFill>
              <a:latin typeface="Bookman Old Style" panose="020506040505050202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Persistence: Object serialization allows objects to be stored persistently, meaning they can be saved to a file or database and retrieved later. This enables applications to preserve the state of objects across multiple program executions or to transfer objects between different systems.</a:t>
            </a:r>
            <a:endParaRPr lang="en-IN" sz="2200" dirty="0">
              <a:solidFill>
                <a:srgbClr val="0000FF"/>
              </a:solidFill>
              <a:latin typeface="Bookman Old Style" panose="02050604050505020204" pitchFamily="18" charset="0"/>
            </a:endParaRPr>
          </a:p>
          <a:p>
            <a:pPr algn="just"/>
            <a:endParaRPr lang="en-IN" sz="2000" dirty="0"/>
          </a:p>
        </p:txBody>
      </p:sp>
      <p:sp>
        <p:nvSpPr>
          <p:cNvPr id="5" name="Slide Number Placeholder 4">
            <a:extLst>
              <a:ext uri="{FF2B5EF4-FFF2-40B4-BE49-F238E27FC236}">
                <a16:creationId xmlns:a16="http://schemas.microsoft.com/office/drawing/2014/main" id="{B83147ED-3BB2-0530-A615-01273683E0D6}"/>
              </a:ext>
            </a:extLst>
          </p:cNvPr>
          <p:cNvSpPr>
            <a:spLocks noGrp="1"/>
          </p:cNvSpPr>
          <p:nvPr>
            <p:ph type="sldNum" sz="quarter" idx="12"/>
          </p:nvPr>
        </p:nvSpPr>
        <p:spPr/>
        <p:txBody>
          <a:bodyPr/>
          <a:lstStyle/>
          <a:p>
            <a:fld id="{AD7ED525-5088-40CF-8CE0-E4296ADF624B}" type="slidenum">
              <a:rPr lang="en-IN" smtClean="0"/>
              <a:pPr/>
              <a:t>33</a:t>
            </a:fld>
            <a:endParaRPr lang="en-IN"/>
          </a:p>
        </p:txBody>
      </p:sp>
    </p:spTree>
    <p:extLst>
      <p:ext uri="{BB962C8B-B14F-4D97-AF65-F5344CB8AC3E}">
        <p14:creationId xmlns:p14="http://schemas.microsoft.com/office/powerpoint/2010/main" val="3608121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5FC79C-FE6D-547B-B543-7099E3EF4167}"/>
              </a:ext>
            </a:extLst>
          </p:cNvPr>
          <p:cNvSpPr>
            <a:spLocks noGrp="1"/>
          </p:cNvSpPr>
          <p:nvPr>
            <p:ph idx="1"/>
          </p:nvPr>
        </p:nvSpPr>
        <p:spPr>
          <a:xfrm>
            <a:off x="838200" y="207818"/>
            <a:ext cx="10515600" cy="5765945"/>
          </a:xfrm>
        </p:spPr>
        <p:txBody>
          <a:bodyPr>
            <a:normAutofit fontScale="85000" lnSpcReduction="20000"/>
          </a:bodyPr>
          <a:lstStyle/>
          <a:p>
            <a:pPr algn="just">
              <a:lnSpc>
                <a:spcPct val="100000"/>
              </a:lnSpc>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r>
              <a:rPr lang="en-US" sz="2000" dirty="0">
                <a:solidFill>
                  <a:srgbClr val="0000FF"/>
                </a:solidFill>
                <a:latin typeface="Bookman Old Style" panose="02050604050505020204" pitchFamily="18" charset="0"/>
              </a:rPr>
              <a:t> Communication: Serialized objects can be sent over a network or transferred between different processes or systems. This is particularly useful in distributed systems or client-server architectures where objects need to be exchanged between different components or across different platforms.</a:t>
            </a:r>
          </a:p>
          <a:p>
            <a:pPr algn="just">
              <a:lnSpc>
                <a:spcPct val="100000"/>
              </a:lnSpc>
              <a:spcBef>
                <a:spcPts val="885"/>
              </a:spcBef>
              <a:tabLst>
                <a:tab pos="1005840" algn="l"/>
              </a:tabLst>
            </a:pPr>
            <a:r>
              <a:rPr lang="en-US" sz="2100" dirty="0">
                <a:solidFill>
                  <a:srgbClr val="0000FF"/>
                </a:solidFill>
                <a:latin typeface="Bookman Old Style" panose="02050604050505020204" pitchFamily="18" charset="0"/>
              </a:rPr>
              <a:t>During object serialization, the object's state, which includes its instance variables, is transformed into a serialized form. This process may involve encoding the object's data, along with information about its class structure and metadata. The serialized data is typically represented as a sequence of bytes or a structured format like XML or JSON.</a:t>
            </a:r>
            <a:endParaRPr lang="en-IN" sz="2100" dirty="0">
              <a:solidFill>
                <a:srgbClr val="0000FF"/>
              </a:solidFill>
              <a:latin typeface="Bookman Old Style" panose="02050604050505020204" pitchFamily="18" charset="0"/>
            </a:endParaRPr>
          </a:p>
          <a:p>
            <a:pPr algn="just">
              <a:spcBef>
                <a:spcPts val="885"/>
              </a:spcBef>
              <a:tabLst>
                <a:tab pos="1005840" algn="l"/>
              </a:tabLst>
            </a:pP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Some programming languages and frameworks provide built-in support for object serialization, offering libraries and APIs that handle the serialization and deserialization process automatically. These libraries often provide mechanisms to control serialization, such as excluding certain fields, customizing serialization behavior, or implementing custom serialization logic.</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 </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However, not all objects are serializable by default. Certain object attributes, such as open file handles, network connections, or transient data, may not be suitable for serialization. In such cases, specific measures need to be taken to handle or exclude these attributes during serialization.</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 </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Object serialization is a powerful mechanism that facilitates data storage, communication, and distributed computing. It allows objects to be easily persisted or transmitted across different systems, preserving their state and enabling seamless integration between heterogeneous environments</a:t>
            </a:r>
            <a:endParaRPr lang="en-IN" sz="2100" dirty="0">
              <a:solidFill>
                <a:srgbClr val="0000FF"/>
              </a:solidFill>
              <a:latin typeface="Bookman Old Style" panose="02050604050505020204" pitchFamily="18" charset="0"/>
            </a:endParaRPr>
          </a:p>
          <a:p>
            <a:pPr algn="just"/>
            <a:endParaRPr lang="en-IN" sz="2000" dirty="0"/>
          </a:p>
        </p:txBody>
      </p:sp>
      <p:sp>
        <p:nvSpPr>
          <p:cNvPr id="5" name="Slide Number Placeholder 4">
            <a:extLst>
              <a:ext uri="{FF2B5EF4-FFF2-40B4-BE49-F238E27FC236}">
                <a16:creationId xmlns:a16="http://schemas.microsoft.com/office/drawing/2014/main" id="{9B9DCBAE-06C4-C239-D139-55048E446CAF}"/>
              </a:ext>
            </a:extLst>
          </p:cNvPr>
          <p:cNvSpPr>
            <a:spLocks noGrp="1"/>
          </p:cNvSpPr>
          <p:nvPr>
            <p:ph type="sldNum" sz="quarter" idx="12"/>
          </p:nvPr>
        </p:nvSpPr>
        <p:spPr/>
        <p:txBody>
          <a:bodyPr/>
          <a:lstStyle/>
          <a:p>
            <a:fld id="{AD7ED525-5088-40CF-8CE0-E4296ADF624B}" type="slidenum">
              <a:rPr lang="en-IN" smtClean="0"/>
              <a:pPr/>
              <a:t>34</a:t>
            </a:fld>
            <a:endParaRPr lang="en-IN"/>
          </a:p>
        </p:txBody>
      </p:sp>
    </p:spTree>
    <p:extLst>
      <p:ext uri="{BB962C8B-B14F-4D97-AF65-F5344CB8AC3E}">
        <p14:creationId xmlns:p14="http://schemas.microsoft.com/office/powerpoint/2010/main" val="329275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AD317-9A2F-2EA0-BC60-5E1D09DEBEE2}"/>
              </a:ext>
            </a:extLst>
          </p:cNvPr>
          <p:cNvSpPr>
            <a:spLocks noGrp="1"/>
          </p:cNvSpPr>
          <p:nvPr>
            <p:ph idx="1"/>
          </p:nvPr>
        </p:nvSpPr>
        <p:spPr>
          <a:xfrm>
            <a:off x="838200" y="193964"/>
            <a:ext cx="10515600" cy="5779799"/>
          </a:xfrm>
        </p:spPr>
        <p:txBody>
          <a:bodyPr>
            <a:noAutofit/>
          </a:bodyPr>
          <a:lstStyle/>
          <a:p>
            <a:pPr marL="0" indent="0" algn="ctr">
              <a:lnSpc>
                <a:spcPct val="100000"/>
              </a:lnSpc>
              <a:spcBef>
                <a:spcPts val="885"/>
              </a:spcBef>
              <a:buNone/>
              <a:tabLst>
                <a:tab pos="1005840" algn="l"/>
              </a:tabLst>
            </a:pPr>
            <a:r>
              <a:rPr lang="en-US" sz="2600" dirty="0">
                <a:solidFill>
                  <a:srgbClr val="FF0000"/>
                </a:solidFill>
                <a:latin typeface="Copperplate Gothic Light" panose="020E0507020206020404" pitchFamily="34" charset="0"/>
              </a:rPr>
              <a:t>parallel Computing</a:t>
            </a:r>
            <a:endParaRPr lang="en-IN" sz="2600" dirty="0">
              <a:solidFill>
                <a:srgbClr val="FF0000"/>
              </a:solidFill>
              <a:latin typeface="Copperplate Gothic Light" panose="020E0507020206020404" pitchFamily="34"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Parallel computing refers to the use of multiple processors or computing resources to solve a computational problem or perform a task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It involves breaking down a problem into smaller parts that can be solved concurrently or in parallel, thus achieving faster execution and increased computational power.</a:t>
            </a:r>
            <a:endParaRPr lang="en-IN" sz="1800" dirty="0">
              <a:solidFill>
                <a:srgbClr val="0000FF"/>
              </a:solidFill>
              <a:latin typeface="Bookman Old Style" panose="02050604050505020204" pitchFamily="18"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Parallel computing can be applied to various types of problems, ranging from computationally intensive scientific simulations and data analysis to web servers handling multiple requests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It is particularly beneficial for tasks that can be divided into independent subtasks that can be executed concurrently.</a:t>
            </a:r>
            <a:endParaRPr lang="en-IN" sz="1800" dirty="0">
              <a:solidFill>
                <a:srgbClr val="0000FF"/>
              </a:solidFill>
              <a:latin typeface="Bookman Old Style" panose="02050604050505020204" pitchFamily="18"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There are different models and approaches to parallel computing:</a:t>
            </a:r>
            <a:endParaRPr lang="en-IN" sz="1800" dirty="0">
              <a:solidFill>
                <a:srgbClr val="0000FF"/>
              </a:solidFill>
              <a:latin typeface="Bookman Old Style" panose="02050604050505020204" pitchFamily="18" charset="0"/>
            </a:endParaRPr>
          </a:p>
          <a:p>
            <a:pPr marL="0" indent="0" algn="just">
              <a:lnSpc>
                <a:spcPct val="80000"/>
              </a:lnSpc>
              <a:spcBef>
                <a:spcPts val="885"/>
              </a:spcBef>
              <a:buNone/>
              <a:tabLst>
                <a:tab pos="1005840" algn="l"/>
              </a:tabLst>
            </a:pPr>
            <a:r>
              <a:rPr lang="en-US" sz="1800" dirty="0">
                <a:solidFill>
                  <a:srgbClr val="C00000"/>
                </a:solidFill>
                <a:latin typeface="Bookman Old Style" panose="02050604050505020204" pitchFamily="18" charset="0"/>
              </a:rPr>
              <a:t>Task Parallelism: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In task parallelism, the problem is divided into multiple independent tasks or subtasks that can be executed concurrently.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Each task is assigned to a separate processing unit or thread, allowing multiple tasks to be processed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Task parallelism is well-suited for irregular or dynamic problems where the execution time of each task may vary.</a:t>
            </a:r>
            <a:endParaRPr lang="en-IN" sz="1800" dirty="0">
              <a:solidFill>
                <a:srgbClr val="0000FF"/>
              </a:solidFill>
              <a:latin typeface="Bookman Old Style" panose="02050604050505020204" pitchFamily="18" charset="0"/>
            </a:endParaRPr>
          </a:p>
          <a:p>
            <a:endParaRPr lang="en-IN" sz="2000" dirty="0"/>
          </a:p>
        </p:txBody>
      </p:sp>
      <p:sp>
        <p:nvSpPr>
          <p:cNvPr id="5" name="Slide Number Placeholder 4">
            <a:extLst>
              <a:ext uri="{FF2B5EF4-FFF2-40B4-BE49-F238E27FC236}">
                <a16:creationId xmlns:a16="http://schemas.microsoft.com/office/drawing/2014/main" id="{E22C79BA-DECD-D692-276A-5A72D3ED0864}"/>
              </a:ext>
            </a:extLst>
          </p:cNvPr>
          <p:cNvSpPr>
            <a:spLocks noGrp="1"/>
          </p:cNvSpPr>
          <p:nvPr>
            <p:ph type="sldNum" sz="quarter" idx="12"/>
          </p:nvPr>
        </p:nvSpPr>
        <p:spPr/>
        <p:txBody>
          <a:bodyPr/>
          <a:lstStyle/>
          <a:p>
            <a:fld id="{AD7ED525-5088-40CF-8CE0-E4296ADF624B}" type="slidenum">
              <a:rPr lang="en-IN" smtClean="0"/>
              <a:pPr/>
              <a:t>35</a:t>
            </a:fld>
            <a:endParaRPr lang="en-IN"/>
          </a:p>
        </p:txBody>
      </p:sp>
    </p:spTree>
    <p:extLst>
      <p:ext uri="{BB962C8B-B14F-4D97-AF65-F5344CB8AC3E}">
        <p14:creationId xmlns:p14="http://schemas.microsoft.com/office/powerpoint/2010/main" val="2953210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0EED06-4FE8-736B-D077-48EE60C2D288}"/>
              </a:ext>
            </a:extLst>
          </p:cNvPr>
          <p:cNvSpPr>
            <a:spLocks noGrp="1"/>
          </p:cNvSpPr>
          <p:nvPr>
            <p:ph idx="1"/>
          </p:nvPr>
        </p:nvSpPr>
        <p:spPr>
          <a:xfrm>
            <a:off x="838200" y="180109"/>
            <a:ext cx="10515600" cy="5793654"/>
          </a:xfrm>
        </p:spPr>
        <p:txBody>
          <a:bodyPr>
            <a:noAutofit/>
          </a:bodyPr>
          <a:lstStyle/>
          <a:p>
            <a:pPr marL="0" indent="0" algn="just">
              <a:spcBef>
                <a:spcPts val="885"/>
              </a:spcBef>
              <a:buNone/>
              <a:tabLst>
                <a:tab pos="1005840" algn="l"/>
              </a:tabLst>
            </a:pPr>
            <a:r>
              <a:rPr lang="en-US" sz="1800" dirty="0">
                <a:solidFill>
                  <a:srgbClr val="C00000"/>
                </a:solidFill>
                <a:latin typeface="Bookman Old Style" panose="02050604050505020204" pitchFamily="18" charset="0"/>
              </a:rPr>
              <a:t>Data Parallelism: </a:t>
            </a:r>
          </a:p>
          <a:p>
            <a:pPr algn="just">
              <a:spcBef>
                <a:spcPts val="885"/>
              </a:spcBef>
              <a:tabLst>
                <a:tab pos="1005840" algn="l"/>
              </a:tabLst>
            </a:pPr>
            <a:r>
              <a:rPr lang="en-US" sz="1800" dirty="0">
                <a:solidFill>
                  <a:srgbClr val="0000FF"/>
                </a:solidFill>
                <a:latin typeface="Bookman Old Style" panose="02050604050505020204" pitchFamily="18" charset="0"/>
              </a:rPr>
              <a:t>Data parallelism involves dividing the data into smaller chunks and processing them simultaneously on different processing units. </a:t>
            </a:r>
          </a:p>
          <a:p>
            <a:pPr algn="just">
              <a:spcBef>
                <a:spcPts val="885"/>
              </a:spcBef>
              <a:tabLst>
                <a:tab pos="1005840" algn="l"/>
              </a:tabLst>
            </a:pPr>
            <a:r>
              <a:rPr lang="en-US" sz="1800" dirty="0">
                <a:solidFill>
                  <a:srgbClr val="0000FF"/>
                </a:solidFill>
                <a:latin typeface="Bookman Old Style" panose="02050604050505020204" pitchFamily="18" charset="0"/>
              </a:rPr>
              <a:t>Each unit operates on its portion of the data, typically applying the same computation or algorithm to each chunk. </a:t>
            </a:r>
          </a:p>
          <a:p>
            <a:pPr algn="just">
              <a:spcBef>
                <a:spcPts val="885"/>
              </a:spcBef>
              <a:tabLst>
                <a:tab pos="1005840" algn="l"/>
              </a:tabLst>
            </a:pPr>
            <a:r>
              <a:rPr lang="en-US" sz="1800" dirty="0">
                <a:solidFill>
                  <a:srgbClr val="0000FF"/>
                </a:solidFill>
                <a:latin typeface="Bookman Old Style" panose="02050604050505020204" pitchFamily="18" charset="0"/>
              </a:rPr>
              <a:t>Data parallelism is commonly used in scientific simulations, image processing, and numerical computations.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Message Passing: </a:t>
            </a:r>
          </a:p>
          <a:p>
            <a:pPr algn="just">
              <a:spcBef>
                <a:spcPts val="885"/>
              </a:spcBef>
              <a:tabLst>
                <a:tab pos="1005840" algn="l"/>
              </a:tabLst>
            </a:pPr>
            <a:r>
              <a:rPr lang="en-US" sz="1800" dirty="0">
                <a:solidFill>
                  <a:srgbClr val="0000FF"/>
                </a:solidFill>
                <a:latin typeface="Bookman Old Style" panose="02050604050505020204" pitchFamily="18" charset="0"/>
              </a:rPr>
              <a:t>Message passing involves dividing the problem into smaller tasks that communicate and exchange data by sending messages to each other.</a:t>
            </a:r>
          </a:p>
          <a:p>
            <a:pPr algn="just">
              <a:spcBef>
                <a:spcPts val="885"/>
              </a:spcBef>
              <a:tabLst>
                <a:tab pos="1005840" algn="l"/>
              </a:tabLst>
            </a:pPr>
            <a:r>
              <a:rPr lang="en-US" sz="1800" dirty="0">
                <a:solidFill>
                  <a:srgbClr val="0000FF"/>
                </a:solidFill>
                <a:latin typeface="Bookman Old Style" panose="02050604050505020204" pitchFamily="18" charset="0"/>
              </a:rPr>
              <a:t> Each task operates independently and exchanges information with other tasks as needed. </a:t>
            </a:r>
          </a:p>
          <a:p>
            <a:pPr algn="just">
              <a:spcBef>
                <a:spcPts val="885"/>
              </a:spcBef>
              <a:tabLst>
                <a:tab pos="1005840" algn="l"/>
              </a:tabLst>
            </a:pPr>
            <a:r>
              <a:rPr lang="en-US" sz="1800" dirty="0">
                <a:solidFill>
                  <a:srgbClr val="0000FF"/>
                </a:solidFill>
                <a:latin typeface="Bookman Old Style" panose="02050604050505020204" pitchFamily="18" charset="0"/>
              </a:rPr>
              <a:t>This approach is commonly used in distributed systems and parallel computing frameworks such as MPI (Message Passing Interface).</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Shared Memory: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Shared memory parallelism involves multiple processors or threads accessing and modifying a shared memory space.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This model allows parallel tasks to communicate and synchronize by reading and writing to shared memory locations.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Programming models such as OpenMP and </a:t>
            </a:r>
            <a:r>
              <a:rPr lang="en-US" sz="1800" dirty="0" err="1">
                <a:solidFill>
                  <a:srgbClr val="0000FF"/>
                </a:solidFill>
                <a:latin typeface="Bookman Old Style" panose="02050604050505020204" pitchFamily="18" charset="0"/>
              </a:rPr>
              <a:t>Pthreads</a:t>
            </a:r>
            <a:r>
              <a:rPr lang="en-US" sz="1800" dirty="0">
                <a:solidFill>
                  <a:srgbClr val="0000FF"/>
                </a:solidFill>
                <a:latin typeface="Bookman Old Style" panose="02050604050505020204" pitchFamily="18" charset="0"/>
              </a:rPr>
              <a:t> utilize shared memory parallelism.</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a:p>
            <a:endParaRPr lang="en-IN" sz="2000" dirty="0"/>
          </a:p>
        </p:txBody>
      </p:sp>
      <p:sp>
        <p:nvSpPr>
          <p:cNvPr id="5" name="Slide Number Placeholder 4">
            <a:extLst>
              <a:ext uri="{FF2B5EF4-FFF2-40B4-BE49-F238E27FC236}">
                <a16:creationId xmlns:a16="http://schemas.microsoft.com/office/drawing/2014/main" id="{BDE4F9E1-B778-3B04-FB5E-8323DF409FDB}"/>
              </a:ext>
            </a:extLst>
          </p:cNvPr>
          <p:cNvSpPr>
            <a:spLocks noGrp="1"/>
          </p:cNvSpPr>
          <p:nvPr>
            <p:ph type="sldNum" sz="quarter" idx="12"/>
          </p:nvPr>
        </p:nvSpPr>
        <p:spPr/>
        <p:txBody>
          <a:bodyPr/>
          <a:lstStyle/>
          <a:p>
            <a:fld id="{AD7ED525-5088-40CF-8CE0-E4296ADF624B}" type="slidenum">
              <a:rPr lang="en-IN" smtClean="0"/>
              <a:pPr/>
              <a:t>36</a:t>
            </a:fld>
            <a:endParaRPr lang="en-IN"/>
          </a:p>
        </p:txBody>
      </p:sp>
    </p:spTree>
    <p:extLst>
      <p:ext uri="{BB962C8B-B14F-4D97-AF65-F5344CB8AC3E}">
        <p14:creationId xmlns:p14="http://schemas.microsoft.com/office/powerpoint/2010/main" val="2502589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C8266-89F7-B488-1D61-BAC2C1B5EBB4}"/>
              </a:ext>
            </a:extLst>
          </p:cNvPr>
          <p:cNvSpPr>
            <a:spLocks noGrp="1"/>
          </p:cNvSpPr>
          <p:nvPr>
            <p:ph idx="1"/>
          </p:nvPr>
        </p:nvSpPr>
        <p:spPr>
          <a:xfrm>
            <a:off x="838200" y="138545"/>
            <a:ext cx="10515600" cy="5835218"/>
          </a:xfrm>
        </p:spPr>
        <p:txBody>
          <a:bodyPr>
            <a:noAutofit/>
          </a:bodyPr>
          <a:lstStyle/>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Parallel computing offers several benefits, including:</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Increased speed: </a:t>
            </a:r>
          </a:p>
          <a:p>
            <a:pPr algn="just">
              <a:spcBef>
                <a:spcPts val="885"/>
              </a:spcBef>
              <a:tabLst>
                <a:tab pos="1005840" algn="l"/>
              </a:tabLst>
            </a:pPr>
            <a:r>
              <a:rPr lang="en-US" sz="1800" dirty="0">
                <a:solidFill>
                  <a:srgbClr val="0000FF"/>
                </a:solidFill>
                <a:latin typeface="Bookman Old Style" panose="02050604050505020204" pitchFamily="18" charset="0"/>
              </a:rPr>
              <a:t>By dividing the problem into smaller parts and executing them simultaneously, parallel computing can significantly reduce the overall execution time and achieve faster results.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Enhanced scalability: </a:t>
            </a:r>
          </a:p>
          <a:p>
            <a:pPr algn="just">
              <a:spcBef>
                <a:spcPts val="885"/>
              </a:spcBef>
              <a:tabLst>
                <a:tab pos="1005840" algn="l"/>
              </a:tabLst>
            </a:pPr>
            <a:r>
              <a:rPr lang="en-US" sz="1800" dirty="0">
                <a:solidFill>
                  <a:srgbClr val="0000FF"/>
                </a:solidFill>
                <a:latin typeface="Bookman Old Style" panose="02050604050505020204" pitchFamily="18" charset="0"/>
              </a:rPr>
              <a:t>Parallel computing allows for the efficient utilization of multiple processing units or resources, enabling systems to scale and handle larger workloads.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Improved performance: </a:t>
            </a:r>
          </a:p>
          <a:p>
            <a:pPr algn="just">
              <a:spcBef>
                <a:spcPts val="885"/>
              </a:spcBef>
              <a:tabLst>
                <a:tab pos="1005840" algn="l"/>
              </a:tabLst>
            </a:pPr>
            <a:r>
              <a:rPr lang="en-US" sz="1800" dirty="0">
                <a:solidFill>
                  <a:srgbClr val="0000FF"/>
                </a:solidFill>
                <a:latin typeface="Bookman Old Style" panose="02050604050505020204" pitchFamily="18" charset="0"/>
              </a:rPr>
              <a:t>Parallel computing enables the execution of complex computations and simulations that would otherwise be infeasible or take an impractical amount of time with sequential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endParaRPr lang="en-IN" sz="1800"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BEAA0AA7-BE48-2260-227C-B5CEFC14924F}"/>
              </a:ext>
            </a:extLst>
          </p:cNvPr>
          <p:cNvSpPr>
            <a:spLocks noGrp="1"/>
          </p:cNvSpPr>
          <p:nvPr>
            <p:ph type="sldNum" sz="quarter" idx="12"/>
          </p:nvPr>
        </p:nvSpPr>
        <p:spPr/>
        <p:txBody>
          <a:bodyPr/>
          <a:lstStyle/>
          <a:p>
            <a:fld id="{AD7ED525-5088-40CF-8CE0-E4296ADF624B}" type="slidenum">
              <a:rPr lang="en-IN" smtClean="0"/>
              <a:pPr/>
              <a:t>37</a:t>
            </a:fld>
            <a:endParaRPr lang="en-IN"/>
          </a:p>
        </p:txBody>
      </p:sp>
    </p:spTree>
    <p:extLst>
      <p:ext uri="{BB962C8B-B14F-4D97-AF65-F5344CB8AC3E}">
        <p14:creationId xmlns:p14="http://schemas.microsoft.com/office/powerpoint/2010/main" val="732144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B2D64-AB41-B1C1-0E92-7AAA129F44A5}"/>
              </a:ext>
            </a:extLst>
          </p:cNvPr>
          <p:cNvSpPr>
            <a:spLocks noGrp="1"/>
          </p:cNvSpPr>
          <p:nvPr>
            <p:ph idx="1"/>
          </p:nvPr>
        </p:nvSpPr>
        <p:spPr>
          <a:xfrm>
            <a:off x="838200" y="706582"/>
            <a:ext cx="10515600" cy="5267181"/>
          </a:xfrm>
        </p:spPr>
        <p:txBody>
          <a:bodyPr>
            <a:normAutofit/>
          </a:bodyPr>
          <a:lstStyle/>
          <a:p>
            <a:pPr algn="just">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However, parallel computing also introduces challenges such as load balancing, data synchronization, and communication overhead. </a:t>
            </a:r>
          </a:p>
          <a:p>
            <a:pPr algn="just">
              <a:spcBef>
                <a:spcPts val="885"/>
              </a:spcBef>
              <a:tabLst>
                <a:tab pos="1005840" algn="l"/>
              </a:tabLst>
            </a:pPr>
            <a:r>
              <a:rPr lang="en-US" sz="1800" dirty="0">
                <a:solidFill>
                  <a:srgbClr val="0000FF"/>
                </a:solidFill>
                <a:latin typeface="Bookman Old Style" panose="02050604050505020204" pitchFamily="18" charset="0"/>
              </a:rPr>
              <a:t>Proper design and optimization techniques are essential to ensure efficient and effective parallel execution.</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Overall, parallel computing is a powerful approach for achieving high-performance computing and tackling complex problems by harnessing the capabilities of multiple processing units or resources. </a:t>
            </a:r>
          </a:p>
          <a:p>
            <a:pPr algn="just">
              <a:spcBef>
                <a:spcPts val="885"/>
              </a:spcBef>
              <a:tabLst>
                <a:tab pos="1005840" algn="l"/>
              </a:tabLst>
            </a:pPr>
            <a:r>
              <a:rPr lang="en-US" sz="1800" dirty="0">
                <a:solidFill>
                  <a:srgbClr val="0000FF"/>
                </a:solidFill>
                <a:latin typeface="Bookman Old Style" panose="02050604050505020204" pitchFamily="18" charset="0"/>
              </a:rPr>
              <a:t>It plays a crucial role in various domains, including scientific research, data analysis, artificial intelligence, and large-scale computing systems</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7A61C1DD-282A-1E35-B7FB-C31656770E17}"/>
              </a:ext>
            </a:extLst>
          </p:cNvPr>
          <p:cNvSpPr>
            <a:spLocks noGrp="1"/>
          </p:cNvSpPr>
          <p:nvPr>
            <p:ph type="sldNum" sz="quarter" idx="12"/>
          </p:nvPr>
        </p:nvSpPr>
        <p:spPr/>
        <p:txBody>
          <a:bodyPr/>
          <a:lstStyle/>
          <a:p>
            <a:fld id="{AD7ED525-5088-40CF-8CE0-E4296ADF624B}" type="slidenum">
              <a:rPr lang="en-IN" smtClean="0"/>
              <a:pPr/>
              <a:t>38</a:t>
            </a:fld>
            <a:endParaRPr lang="en-IN"/>
          </a:p>
        </p:txBody>
      </p:sp>
    </p:spTree>
    <p:extLst>
      <p:ext uri="{BB962C8B-B14F-4D97-AF65-F5344CB8AC3E}">
        <p14:creationId xmlns:p14="http://schemas.microsoft.com/office/powerpoint/2010/main" val="357651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2A890-F646-DB56-C47E-AFAEEDC7E8CF}"/>
              </a:ext>
            </a:extLst>
          </p:cNvPr>
          <p:cNvSpPr>
            <a:spLocks noGrp="1"/>
          </p:cNvSpPr>
          <p:nvPr>
            <p:ph idx="1"/>
          </p:nvPr>
        </p:nvSpPr>
        <p:spPr>
          <a:xfrm>
            <a:off x="328474" y="213064"/>
            <a:ext cx="11194742" cy="5406501"/>
          </a:xfrm>
        </p:spPr>
        <p:txBody>
          <a:bodyPr>
            <a:normAutofit/>
          </a:bodyPr>
          <a:lstStyle/>
          <a:p>
            <a:pPr marL="0" indent="0" algn="ctr">
              <a:buNone/>
            </a:pPr>
            <a:r>
              <a:rPr lang="en-US" sz="2800" dirty="0">
                <a:solidFill>
                  <a:srgbClr val="FF0000"/>
                </a:solidFill>
                <a:latin typeface="Copperplate Gothic Light" panose="020E0507020206020404" pitchFamily="34" charset="0"/>
              </a:rPr>
              <a:t>What is </a:t>
            </a:r>
            <a:r>
              <a:rPr lang="en-IN" sz="2800" dirty="0">
                <a:solidFill>
                  <a:srgbClr val="FF0000"/>
                </a:solidFill>
                <a:latin typeface="Copperplate Gothic Light" panose="020E0507020206020404" pitchFamily="34" charset="0"/>
              </a:rPr>
              <a:t>Programming Languages</a:t>
            </a:r>
            <a:endParaRPr lang="en-US" sz="2800" dirty="0">
              <a:solidFill>
                <a:srgbClr val="0000FF"/>
              </a:solidFill>
              <a:latin typeface="Bookman Old Style" panose="02050604050505020204" pitchFamily="18" charset="0"/>
            </a:endParaRPr>
          </a:p>
          <a:p>
            <a:pPr marL="0" indent="0" algn="just">
              <a:buNone/>
            </a:pPr>
            <a:endParaRPr lang="en-US" sz="1900" dirty="0">
              <a:solidFill>
                <a:srgbClr val="0000FF"/>
              </a:solidFill>
              <a:latin typeface="Bookman Old Style" panose="02050604050505020204" pitchFamily="18" charset="0"/>
            </a:endParaRPr>
          </a:p>
          <a:p>
            <a:pPr marL="0" indent="0" algn="just">
              <a:buNone/>
            </a:pPr>
            <a:r>
              <a:rPr lang="en-US" sz="1900" dirty="0">
                <a:solidFill>
                  <a:srgbClr val="0000FF"/>
                </a:solidFill>
                <a:latin typeface="Bookman Old Style" panose="02050604050505020204" pitchFamily="18" charset="0"/>
              </a:rPr>
              <a:t>4. </a:t>
            </a:r>
            <a:r>
              <a:rPr lang="en-US" sz="1900" dirty="0">
                <a:solidFill>
                  <a:srgbClr val="C00000"/>
                </a:solidFill>
                <a:latin typeface="Bookman Old Style" panose="02050604050505020204" pitchFamily="18" charset="0"/>
              </a:rPr>
              <a:t>Object-Oriented Languages</a:t>
            </a:r>
            <a:r>
              <a:rPr lang="en-US" sz="1900" dirty="0">
                <a:solidFill>
                  <a:srgbClr val="0000FF"/>
                </a:solidFill>
                <a:latin typeface="Bookman Old Style" panose="02050604050505020204" pitchFamily="18" charset="0"/>
              </a:rPr>
              <a:t>: These languages emphasize the concept of objects, which encapsulate both data and the functions (methods) that operate on that data. Examples include Java, C++, C#, and Python.</a:t>
            </a:r>
          </a:p>
          <a:p>
            <a:pPr marL="0" indent="0" algn="just">
              <a:buNone/>
            </a:pPr>
            <a:r>
              <a:rPr lang="en-US" sz="1900" dirty="0">
                <a:solidFill>
                  <a:srgbClr val="0000FF"/>
                </a:solidFill>
                <a:latin typeface="Bookman Old Style" panose="02050604050505020204" pitchFamily="18" charset="0"/>
              </a:rPr>
              <a:t>5. </a:t>
            </a:r>
            <a:r>
              <a:rPr lang="en-US" sz="1900" dirty="0">
                <a:solidFill>
                  <a:srgbClr val="C00000"/>
                </a:solidFill>
                <a:latin typeface="Bookman Old Style" panose="02050604050505020204" pitchFamily="18" charset="0"/>
              </a:rPr>
              <a:t>Functional Languages: </a:t>
            </a:r>
            <a:r>
              <a:rPr lang="en-US" sz="1900" dirty="0">
                <a:solidFill>
                  <a:srgbClr val="0000FF"/>
                </a:solidFill>
                <a:latin typeface="Bookman Old Style" panose="02050604050505020204" pitchFamily="18" charset="0"/>
              </a:rPr>
              <a:t>These languages treat computation as the evaluation of mathematical functions and avoid changing state or mutable data. Examples include Haskell, Lisp, and Erlang.</a:t>
            </a:r>
          </a:p>
          <a:p>
            <a:pPr marL="0" indent="0" algn="just">
              <a:buNone/>
            </a:pPr>
            <a:r>
              <a:rPr lang="en-US" sz="1900" dirty="0">
                <a:solidFill>
                  <a:srgbClr val="0000FF"/>
                </a:solidFill>
                <a:latin typeface="Bookman Old Style" panose="02050604050505020204" pitchFamily="18" charset="0"/>
              </a:rPr>
              <a:t>6. </a:t>
            </a:r>
            <a:r>
              <a:rPr lang="en-US" sz="1900" dirty="0">
                <a:solidFill>
                  <a:srgbClr val="C00000"/>
                </a:solidFill>
                <a:latin typeface="Bookman Old Style" panose="02050604050505020204" pitchFamily="18" charset="0"/>
              </a:rPr>
              <a:t>Domain-Specific Languages (DSLs): </a:t>
            </a:r>
            <a:r>
              <a:rPr lang="en-US" sz="1900" dirty="0">
                <a:solidFill>
                  <a:srgbClr val="0000FF"/>
                </a:solidFill>
                <a:latin typeface="Bookman Old Style" panose="02050604050505020204" pitchFamily="18" charset="0"/>
              </a:rPr>
              <a:t>These languages are designed for specific domains or problem areas, with specialized syntax and features tailored to those domains. Examples include SQL for database management, HTML/CSS for web development, and MATLAB for numerical computing.</a:t>
            </a:r>
          </a:p>
          <a:p>
            <a:pPr marL="0" indent="0" algn="just">
              <a:buNone/>
            </a:pPr>
            <a:r>
              <a:rPr lang="en-US" sz="1900" dirty="0">
                <a:solidFill>
                  <a:srgbClr val="0000FF"/>
                </a:solidFill>
                <a:latin typeface="Bookman Old Style" panose="02050604050505020204" pitchFamily="18" charset="0"/>
              </a:rPr>
              <a:t>Programming languages have different strengths and weaknesses, and developers choose a language based on factors such as project requirements, performance needs, development speed, community support, and personal preference. Learning multiple languages can give programmers flexibility and allow them to solve different types of problems more effectively.</a:t>
            </a:r>
          </a:p>
          <a:p>
            <a:pPr algn="just"/>
            <a:endParaRPr lang="en-US" dirty="0"/>
          </a:p>
        </p:txBody>
      </p:sp>
      <p:sp>
        <p:nvSpPr>
          <p:cNvPr id="5" name="Slide Number Placeholder 4">
            <a:extLst>
              <a:ext uri="{FF2B5EF4-FFF2-40B4-BE49-F238E27FC236}">
                <a16:creationId xmlns:a16="http://schemas.microsoft.com/office/drawing/2014/main" id="{72B16EF9-C0CD-4686-4ABE-5086FB6FECE1}"/>
              </a:ext>
            </a:extLst>
          </p:cNvPr>
          <p:cNvSpPr>
            <a:spLocks noGrp="1"/>
          </p:cNvSpPr>
          <p:nvPr>
            <p:ph type="sldNum" sz="quarter" idx="12"/>
          </p:nvPr>
        </p:nvSpPr>
        <p:spPr/>
        <p:txBody>
          <a:bodyPr/>
          <a:lstStyle/>
          <a:p>
            <a:fld id="{AD7ED525-5088-40CF-8CE0-E4296ADF624B}" type="slidenum">
              <a:rPr lang="en-IN" smtClean="0"/>
              <a:pPr/>
              <a:t>4</a:t>
            </a:fld>
            <a:endParaRPr lang="en-IN"/>
          </a:p>
        </p:txBody>
      </p:sp>
    </p:spTree>
    <p:extLst>
      <p:ext uri="{BB962C8B-B14F-4D97-AF65-F5344CB8AC3E}">
        <p14:creationId xmlns:p14="http://schemas.microsoft.com/office/powerpoint/2010/main" val="334669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10D4E7-F5A5-F0F1-5E1B-98F81CFB7FE4}"/>
              </a:ext>
            </a:extLst>
          </p:cNvPr>
          <p:cNvSpPr>
            <a:spLocks noGrp="1"/>
          </p:cNvSpPr>
          <p:nvPr>
            <p:ph idx="1"/>
          </p:nvPr>
        </p:nvSpPr>
        <p:spPr>
          <a:xfrm>
            <a:off x="838200" y="221942"/>
            <a:ext cx="10515600" cy="5751821"/>
          </a:xfrm>
        </p:spPr>
        <p:txBody>
          <a:bodyPr>
            <a:normAutofit fontScale="70000" lnSpcReduction="20000"/>
          </a:bodyPr>
          <a:lstStyle/>
          <a:p>
            <a:pPr marL="0" indent="0" algn="ctr">
              <a:buNone/>
            </a:pPr>
            <a:r>
              <a:rPr lang="en-IN" sz="4000" dirty="0">
                <a:solidFill>
                  <a:srgbClr val="FF0000"/>
                </a:solidFill>
                <a:latin typeface="Copperplate Gothic Light" panose="020E0507020206020404" pitchFamily="34" charset="0"/>
              </a:rPr>
              <a:t>Elements of Programming languages</a:t>
            </a:r>
            <a:endParaRPr lang="en-US" sz="4000" dirty="0">
              <a:solidFill>
                <a:srgbClr val="FF0000"/>
              </a:solidFill>
              <a:latin typeface="Copperplate Gothic Light" panose="020E0507020206020404" pitchFamily="34" charset="0"/>
            </a:endParaRPr>
          </a:p>
          <a:p>
            <a:pPr algn="just"/>
            <a:endParaRPr lang="en-US" sz="2700" dirty="0">
              <a:solidFill>
                <a:srgbClr val="0000FF"/>
              </a:solidFill>
              <a:latin typeface="Bookman Old Style" panose="02050604050505020204" pitchFamily="18" charset="0"/>
            </a:endParaRPr>
          </a:p>
          <a:p>
            <a:pPr algn="just"/>
            <a:r>
              <a:rPr lang="en-US" sz="2700" dirty="0">
                <a:solidFill>
                  <a:srgbClr val="0000FF"/>
                </a:solidFill>
                <a:latin typeface="Bookman Old Style" panose="02050604050505020204" pitchFamily="18" charset="0"/>
              </a:rPr>
              <a:t>Here are the fundamental elements commonly found in programming languages:</a:t>
            </a:r>
          </a:p>
          <a:p>
            <a:pPr algn="just">
              <a:buFont typeface="+mj-lt"/>
              <a:buAutoNum type="arabicPeriod"/>
            </a:pPr>
            <a:r>
              <a:rPr lang="en-US" sz="2700" dirty="0">
                <a:solidFill>
                  <a:srgbClr val="C00000"/>
                </a:solidFill>
                <a:latin typeface="Bookman Old Style" panose="02050604050505020204" pitchFamily="18" charset="0"/>
              </a:rPr>
              <a:t>Variables</a:t>
            </a:r>
            <a:r>
              <a:rPr lang="en-US" sz="2700" dirty="0">
                <a:solidFill>
                  <a:srgbClr val="0000FF"/>
                </a:solidFill>
                <a:latin typeface="Bookman Old Style" panose="02050604050505020204" pitchFamily="18" charset="0"/>
              </a:rPr>
              <a:t>: Variables are used to store and manipulate data during program execution. They have a name, a type, and a value associated with them. Programming languages may have different rules for variable declaration, initialization, and scoping.</a:t>
            </a:r>
          </a:p>
          <a:p>
            <a:pPr algn="just">
              <a:buFont typeface="+mj-lt"/>
              <a:buAutoNum type="arabicPeriod"/>
            </a:pPr>
            <a:r>
              <a:rPr lang="en-US" sz="2700" dirty="0">
                <a:solidFill>
                  <a:srgbClr val="C00000"/>
                </a:solidFill>
                <a:latin typeface="Bookman Old Style" panose="02050604050505020204" pitchFamily="18" charset="0"/>
              </a:rPr>
              <a:t>Data Types: </a:t>
            </a:r>
            <a:r>
              <a:rPr lang="en-US" sz="2700" dirty="0">
                <a:solidFill>
                  <a:srgbClr val="0000FF"/>
                </a:solidFill>
                <a:latin typeface="Bookman Old Style" panose="02050604050505020204" pitchFamily="18" charset="0"/>
              </a:rPr>
              <a:t>Programming languages support various data types, such as integers, floating-point numbers, characters, strings, </a:t>
            </a:r>
            <a:r>
              <a:rPr lang="en-US" sz="2700" dirty="0" err="1">
                <a:solidFill>
                  <a:srgbClr val="0000FF"/>
                </a:solidFill>
                <a:latin typeface="Bookman Old Style" panose="02050604050505020204" pitchFamily="18" charset="0"/>
              </a:rPr>
              <a:t>booleans</a:t>
            </a:r>
            <a:r>
              <a:rPr lang="en-US" sz="2700" dirty="0">
                <a:solidFill>
                  <a:srgbClr val="0000FF"/>
                </a:solidFill>
                <a:latin typeface="Bookman Old Style" panose="02050604050505020204" pitchFamily="18" charset="0"/>
              </a:rPr>
              <a:t>, arrays, and more. Data types define the kind of values that can be stored and manipulated in variables.</a:t>
            </a:r>
          </a:p>
          <a:p>
            <a:pPr algn="just">
              <a:buFont typeface="+mj-lt"/>
              <a:buAutoNum type="arabicPeriod"/>
            </a:pPr>
            <a:r>
              <a:rPr lang="en-US" sz="2700" dirty="0">
                <a:solidFill>
                  <a:srgbClr val="C00000"/>
                </a:solidFill>
                <a:latin typeface="Bookman Old Style" panose="02050604050505020204" pitchFamily="18" charset="0"/>
              </a:rPr>
              <a:t>Operators: </a:t>
            </a:r>
            <a:r>
              <a:rPr lang="en-US" sz="2700" dirty="0">
                <a:solidFill>
                  <a:srgbClr val="0000FF"/>
                </a:solidFill>
                <a:latin typeface="Bookman Old Style" panose="02050604050505020204" pitchFamily="18" charset="0"/>
              </a:rPr>
              <a:t>Operators perform operations on data, such as arithmetic operations (addition, subtraction, etc.), comparison operations (equal to, greater than, etc.), logical operations (AND, OR), and assignment operations (assigning values to variables).</a:t>
            </a:r>
          </a:p>
          <a:p>
            <a:pPr algn="just">
              <a:buFont typeface="+mj-lt"/>
              <a:buAutoNum type="arabicPeriod"/>
            </a:pPr>
            <a:r>
              <a:rPr lang="en-US" sz="2700" dirty="0">
                <a:solidFill>
                  <a:srgbClr val="C00000"/>
                </a:solidFill>
                <a:latin typeface="Bookman Old Style" panose="02050604050505020204" pitchFamily="18" charset="0"/>
              </a:rPr>
              <a:t>Control Structures: </a:t>
            </a:r>
            <a:r>
              <a:rPr lang="en-US" sz="2700" dirty="0">
                <a:solidFill>
                  <a:srgbClr val="0000FF"/>
                </a:solidFill>
                <a:latin typeface="Bookman Old Style" panose="02050604050505020204" pitchFamily="18" charset="0"/>
              </a:rPr>
              <a:t>Control structures allow programmers to control the flow of execution in a program. Common control structures include conditionals (if-else statements, switch statements), loops (for loops, while loops), and branching (</a:t>
            </a:r>
            <a:r>
              <a:rPr lang="en-US" sz="2700" dirty="0" err="1">
                <a:solidFill>
                  <a:srgbClr val="0000FF"/>
                </a:solidFill>
                <a:latin typeface="Bookman Old Style" panose="02050604050505020204" pitchFamily="18" charset="0"/>
              </a:rPr>
              <a:t>goto</a:t>
            </a:r>
            <a:r>
              <a:rPr lang="en-US" sz="2700" dirty="0">
                <a:solidFill>
                  <a:srgbClr val="0000FF"/>
                </a:solidFill>
                <a:latin typeface="Bookman Old Style" panose="02050604050505020204" pitchFamily="18" charset="0"/>
              </a:rPr>
              <a:t> statements).</a:t>
            </a:r>
          </a:p>
          <a:p>
            <a:pPr algn="just">
              <a:buFont typeface="+mj-lt"/>
              <a:buAutoNum type="arabicPeriod"/>
            </a:pPr>
            <a:r>
              <a:rPr lang="en-US" sz="2700" dirty="0">
                <a:solidFill>
                  <a:srgbClr val="C00000"/>
                </a:solidFill>
                <a:latin typeface="Bookman Old Style" panose="02050604050505020204" pitchFamily="18" charset="0"/>
              </a:rPr>
              <a:t>Functions and Procedures: </a:t>
            </a:r>
            <a:r>
              <a:rPr lang="en-US" sz="2700" dirty="0">
                <a:solidFill>
                  <a:srgbClr val="0000FF"/>
                </a:solidFill>
                <a:latin typeface="Bookman Old Style" panose="02050604050505020204" pitchFamily="18" charset="0"/>
              </a:rPr>
              <a:t>Functions and procedures are reusable blocks of code that perform a specific task. They take input parameters, perform computations, and optionally return values. Functions and procedures facilitate modular and organized programming.</a:t>
            </a:r>
          </a:p>
          <a:p>
            <a:pPr algn="just"/>
            <a:endParaRPr lang="en-US" dirty="0"/>
          </a:p>
        </p:txBody>
      </p:sp>
      <p:sp>
        <p:nvSpPr>
          <p:cNvPr id="5" name="Slide Number Placeholder 4">
            <a:extLst>
              <a:ext uri="{FF2B5EF4-FFF2-40B4-BE49-F238E27FC236}">
                <a16:creationId xmlns:a16="http://schemas.microsoft.com/office/drawing/2014/main" id="{17B0B51D-D0C7-D158-5A62-9F80A156B9EA}"/>
              </a:ext>
            </a:extLst>
          </p:cNvPr>
          <p:cNvSpPr>
            <a:spLocks noGrp="1"/>
          </p:cNvSpPr>
          <p:nvPr>
            <p:ph type="sldNum" sz="quarter" idx="12"/>
          </p:nvPr>
        </p:nvSpPr>
        <p:spPr/>
        <p:txBody>
          <a:bodyPr/>
          <a:lstStyle/>
          <a:p>
            <a:fld id="{AD7ED525-5088-40CF-8CE0-E4296ADF624B}" type="slidenum">
              <a:rPr lang="en-IN" smtClean="0"/>
              <a:pPr/>
              <a:t>5</a:t>
            </a:fld>
            <a:endParaRPr lang="en-IN"/>
          </a:p>
        </p:txBody>
      </p:sp>
    </p:spTree>
    <p:extLst>
      <p:ext uri="{BB962C8B-B14F-4D97-AF65-F5344CB8AC3E}">
        <p14:creationId xmlns:p14="http://schemas.microsoft.com/office/powerpoint/2010/main" val="348473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576E62-B754-5361-2886-E2FAF9453FE9}"/>
              </a:ext>
            </a:extLst>
          </p:cNvPr>
          <p:cNvSpPr>
            <a:spLocks noGrp="1"/>
          </p:cNvSpPr>
          <p:nvPr>
            <p:ph idx="1"/>
          </p:nvPr>
        </p:nvSpPr>
        <p:spPr>
          <a:xfrm>
            <a:off x="838200" y="612559"/>
            <a:ext cx="10515600" cy="5361204"/>
          </a:xfrm>
        </p:spPr>
        <p:txBody>
          <a:bodyPr>
            <a:normAutofit fontScale="85000" lnSpcReduction="20000"/>
          </a:bodyPr>
          <a:lstStyle/>
          <a:p>
            <a:pPr marL="457200" indent="-457200" algn="just">
              <a:buFont typeface="+mj-lt"/>
              <a:buAutoNum type="arabicPeriod" startAt="5"/>
            </a:pPr>
            <a:r>
              <a:rPr lang="en-US" sz="2300" dirty="0">
                <a:solidFill>
                  <a:srgbClr val="C00000"/>
                </a:solidFill>
                <a:latin typeface="Bookman Old Style" panose="02050604050505020204" pitchFamily="18" charset="0"/>
              </a:rPr>
              <a:t>Expressions</a:t>
            </a:r>
            <a:r>
              <a:rPr lang="en-US" sz="2300" dirty="0">
                <a:solidFill>
                  <a:srgbClr val="0000FF"/>
                </a:solidFill>
                <a:latin typeface="Bookman Old Style" panose="02050604050505020204" pitchFamily="18" charset="0"/>
              </a:rPr>
              <a:t>: Expressions are combinations of variables, constants, operators, and function calls that evaluate to a value. They are used to perform calculations, make decisions, and manipulate data.</a:t>
            </a:r>
          </a:p>
          <a:p>
            <a:pPr algn="just">
              <a:buFont typeface="+mj-lt"/>
              <a:buAutoNum type="arabicPeriod" startAt="5"/>
            </a:pPr>
            <a:r>
              <a:rPr lang="en-US" sz="2300" dirty="0">
                <a:solidFill>
                  <a:srgbClr val="C00000"/>
                </a:solidFill>
                <a:latin typeface="Bookman Old Style" panose="02050604050505020204" pitchFamily="18" charset="0"/>
              </a:rPr>
              <a:t>Statements</a:t>
            </a:r>
            <a:r>
              <a:rPr lang="en-US" sz="2300" dirty="0">
                <a:solidFill>
                  <a:srgbClr val="0000FF"/>
                </a:solidFill>
                <a:latin typeface="Bookman Old Style" panose="02050604050505020204" pitchFamily="18" charset="0"/>
              </a:rPr>
              <a:t>: Statements are individual instructions or commands in a programming language. They perform specific actions or control the program's behavior. Examples include variable assignments, function calls, and control flow statements.</a:t>
            </a:r>
          </a:p>
          <a:p>
            <a:pPr algn="just">
              <a:buFont typeface="+mj-lt"/>
              <a:buAutoNum type="arabicPeriod" startAt="5"/>
            </a:pPr>
            <a:r>
              <a:rPr lang="en-US" sz="2300" dirty="0">
                <a:solidFill>
                  <a:srgbClr val="C00000"/>
                </a:solidFill>
                <a:latin typeface="Bookman Old Style" panose="02050604050505020204" pitchFamily="18" charset="0"/>
              </a:rPr>
              <a:t>Syntax</a:t>
            </a:r>
            <a:r>
              <a:rPr lang="en-US" sz="2300" dirty="0">
                <a:solidFill>
                  <a:srgbClr val="0000FF"/>
                </a:solidFill>
                <a:latin typeface="Bookman Old Style" panose="02050604050505020204" pitchFamily="18" charset="0"/>
              </a:rPr>
              <a:t>: Syntax defines the rules and structure of a programming language. It specifies how programs should be written using a specific set of symbols, keywords, and rules. Syntax determines the correctness and readability of the code.</a:t>
            </a:r>
          </a:p>
          <a:p>
            <a:pPr algn="just">
              <a:buFont typeface="+mj-lt"/>
              <a:buAutoNum type="arabicPeriod" startAt="5"/>
            </a:pPr>
            <a:r>
              <a:rPr lang="en-US" sz="2300" dirty="0">
                <a:solidFill>
                  <a:srgbClr val="C00000"/>
                </a:solidFill>
                <a:latin typeface="Bookman Old Style" panose="02050604050505020204" pitchFamily="18" charset="0"/>
              </a:rPr>
              <a:t>Comments</a:t>
            </a:r>
            <a:r>
              <a:rPr lang="en-US" sz="2300" dirty="0">
                <a:solidFill>
                  <a:srgbClr val="0000FF"/>
                </a:solidFill>
                <a:latin typeface="Bookman Old Style" panose="02050604050505020204" pitchFamily="18" charset="0"/>
              </a:rPr>
              <a:t>: Comments are used to add explanatory or descriptive text within the code. They are ignored by the compiler or interpreter and serve as documentation for programmers or readers of the code.</a:t>
            </a:r>
          </a:p>
          <a:p>
            <a:pPr algn="just">
              <a:buFont typeface="+mj-lt"/>
              <a:buAutoNum type="arabicPeriod" startAt="5"/>
            </a:pPr>
            <a:r>
              <a:rPr lang="en-US" sz="2300" dirty="0">
                <a:solidFill>
                  <a:srgbClr val="C00000"/>
                </a:solidFill>
                <a:latin typeface="Bookman Old Style" panose="02050604050505020204" pitchFamily="18" charset="0"/>
              </a:rPr>
              <a:t>Libraries and Modules: </a:t>
            </a:r>
            <a:r>
              <a:rPr lang="en-US" sz="2300" dirty="0">
                <a:solidFill>
                  <a:srgbClr val="0000FF"/>
                </a:solidFill>
                <a:latin typeface="Bookman Old Style" panose="02050604050505020204" pitchFamily="18" charset="0"/>
              </a:rPr>
              <a:t>Libraries or modules are prewritten collections of code that provide additional functionality to a programming language. They contain reusable functions, classes, or other components that can be imported into programs to extend their capabilities.</a:t>
            </a:r>
          </a:p>
          <a:p>
            <a:pPr algn="just"/>
            <a:r>
              <a:rPr lang="en-US" sz="2300" dirty="0">
                <a:solidFill>
                  <a:srgbClr val="0000FF"/>
                </a:solidFill>
                <a:latin typeface="Bookman Old Style" panose="02050604050505020204" pitchFamily="18" charset="0"/>
              </a:rPr>
              <a:t>These are some of the core elements of programming languages. Different programming languages may have additional features, syntax rules, or concepts specific to their design and purpose.</a:t>
            </a:r>
          </a:p>
          <a:p>
            <a:endParaRPr lang="en-US" dirty="0"/>
          </a:p>
        </p:txBody>
      </p:sp>
      <p:sp>
        <p:nvSpPr>
          <p:cNvPr id="5" name="Slide Number Placeholder 4">
            <a:extLst>
              <a:ext uri="{FF2B5EF4-FFF2-40B4-BE49-F238E27FC236}">
                <a16:creationId xmlns:a16="http://schemas.microsoft.com/office/drawing/2014/main" id="{6960D106-674D-F4B2-5D7B-76096FC7B24F}"/>
              </a:ext>
            </a:extLst>
          </p:cNvPr>
          <p:cNvSpPr>
            <a:spLocks noGrp="1"/>
          </p:cNvSpPr>
          <p:nvPr>
            <p:ph type="sldNum" sz="quarter" idx="12"/>
          </p:nvPr>
        </p:nvSpPr>
        <p:spPr/>
        <p:txBody>
          <a:bodyPr/>
          <a:lstStyle/>
          <a:p>
            <a:fld id="{AD7ED525-5088-40CF-8CE0-E4296ADF624B}" type="slidenum">
              <a:rPr lang="en-IN" smtClean="0"/>
              <a:pPr/>
              <a:t>6</a:t>
            </a:fld>
            <a:endParaRPr lang="en-IN"/>
          </a:p>
        </p:txBody>
      </p:sp>
    </p:spTree>
    <p:extLst>
      <p:ext uri="{BB962C8B-B14F-4D97-AF65-F5344CB8AC3E}">
        <p14:creationId xmlns:p14="http://schemas.microsoft.com/office/powerpoint/2010/main" val="17924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03F095-E0A2-CB6F-45D9-422237356D51}"/>
              </a:ext>
            </a:extLst>
          </p:cNvPr>
          <p:cNvSpPr>
            <a:spLocks noGrp="1"/>
          </p:cNvSpPr>
          <p:nvPr>
            <p:ph idx="1"/>
          </p:nvPr>
        </p:nvSpPr>
        <p:spPr>
          <a:xfrm>
            <a:off x="838200" y="193964"/>
            <a:ext cx="10515600" cy="5779799"/>
          </a:xfrm>
        </p:spPr>
        <p:txBody>
          <a:bodyPr>
            <a:normAutofit fontScale="92500" lnSpcReduction="20000"/>
          </a:bodyPr>
          <a:lstStyle/>
          <a:p>
            <a:pPr marL="0" indent="0" algn="ctr">
              <a:buNone/>
            </a:pPr>
            <a:r>
              <a:rPr lang="en-US" sz="3000" dirty="0">
                <a:solidFill>
                  <a:srgbClr val="FF0000"/>
                </a:solidFill>
                <a:latin typeface="Copperplate Gothic Light" panose="020E0507020206020404" pitchFamily="34" charset="0"/>
              </a:rPr>
              <a:t>Programming Language Theory</a:t>
            </a:r>
          </a:p>
          <a:p>
            <a:pPr marL="911225" algn="just">
              <a:spcBef>
                <a:spcPts val="400"/>
              </a:spcBef>
              <a:spcAft>
                <a:spcPts val="0"/>
              </a:spcAft>
            </a:pPr>
            <a:r>
              <a:rPr lang="en-US" sz="1900" dirty="0">
                <a:solidFill>
                  <a:srgbClr val="0000FF"/>
                </a:solidFill>
                <a:latin typeface="Bookman Old Style" panose="02050604050505020204" pitchFamily="18" charset="0"/>
              </a:rPr>
              <a:t>Programming Language Theory is a field of computer science that studies the design, analysis, and implementation of programming languages. It focuses on understanding the principles, concepts, and foundations that underlie programming languages and their use.</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0000FF"/>
                </a:solidFill>
                <a:latin typeface="Bookman Old Style" panose="02050604050505020204" pitchFamily="18" charset="0"/>
              </a:rPr>
              <a:t>Programming Language Theory covers a broad range of topics, including:</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Syntax and Semantics: </a:t>
            </a:r>
            <a:r>
              <a:rPr lang="en-US" sz="1900" dirty="0">
                <a:solidFill>
                  <a:srgbClr val="0000FF"/>
                </a:solidFill>
                <a:latin typeface="Bookman Old Style" panose="02050604050505020204" pitchFamily="18" charset="0"/>
              </a:rPr>
              <a:t>This area deals with the formal representation and interpretation of programming language constructs. It involves defining the syntax (grammar) of a language and specifying the meaning (semantics) of its constructs.</a:t>
            </a:r>
            <a:endParaRPr lang="en-IN" sz="1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Type Systems: </a:t>
            </a:r>
            <a:r>
              <a:rPr lang="en-US" sz="1900" dirty="0">
                <a:solidFill>
                  <a:srgbClr val="0000FF"/>
                </a:solidFill>
                <a:latin typeface="Bookman Old Style" panose="02050604050505020204" pitchFamily="18" charset="0"/>
              </a:rPr>
              <a:t>Type systems define and enforce the rules for assigning types to expressions and variables in a programming language. They ensure type safety and help catch errors at compile-time.</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Programming Language Design and Implementation: </a:t>
            </a:r>
            <a:r>
              <a:rPr lang="en-US" sz="1900" dirty="0">
                <a:solidFill>
                  <a:srgbClr val="0000FF"/>
                </a:solidFill>
                <a:latin typeface="Bookman Old Style" panose="02050604050505020204" pitchFamily="18" charset="0"/>
              </a:rPr>
              <a:t>This aspect involves the process of creating new programming languages or extending existing ones. It explores language features, constructs, and paradigms, and how they can be efficiently implemented.</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Programming Language Semantics: </a:t>
            </a:r>
            <a:r>
              <a:rPr lang="en-US" sz="1900" dirty="0">
                <a:solidFill>
                  <a:srgbClr val="0000FF"/>
                </a:solidFill>
                <a:latin typeface="Bookman Old Style" panose="02050604050505020204" pitchFamily="18" charset="0"/>
              </a:rPr>
              <a:t>Semantics concerns the meaning and behavior of programs. It involves defining mathematical models or operational semantics to formally describe program execution and behavior.</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F0C14AF8-C95E-F30E-A4B9-42E5F1375A05}"/>
              </a:ext>
            </a:extLst>
          </p:cNvPr>
          <p:cNvSpPr>
            <a:spLocks noGrp="1"/>
          </p:cNvSpPr>
          <p:nvPr>
            <p:ph type="sldNum" sz="quarter" idx="12"/>
          </p:nvPr>
        </p:nvSpPr>
        <p:spPr/>
        <p:txBody>
          <a:bodyPr/>
          <a:lstStyle/>
          <a:p>
            <a:fld id="{AD7ED525-5088-40CF-8CE0-E4296ADF624B}" type="slidenum">
              <a:rPr lang="en-IN" smtClean="0"/>
              <a:pPr/>
              <a:t>7</a:t>
            </a:fld>
            <a:endParaRPr lang="en-IN"/>
          </a:p>
        </p:txBody>
      </p:sp>
    </p:spTree>
    <p:extLst>
      <p:ext uri="{BB962C8B-B14F-4D97-AF65-F5344CB8AC3E}">
        <p14:creationId xmlns:p14="http://schemas.microsoft.com/office/powerpoint/2010/main" val="161654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A65717-2DA6-8601-296C-C9B8B0107EAA}"/>
              </a:ext>
            </a:extLst>
          </p:cNvPr>
          <p:cNvSpPr>
            <a:spLocks noGrp="1"/>
          </p:cNvSpPr>
          <p:nvPr>
            <p:ph idx="1"/>
          </p:nvPr>
        </p:nvSpPr>
        <p:spPr>
          <a:xfrm>
            <a:off x="838200" y="277091"/>
            <a:ext cx="10515600" cy="5696672"/>
          </a:xfrm>
        </p:spPr>
        <p:txBody>
          <a:bodyPr>
            <a:normAutofit fontScale="62500" lnSpcReduction="20000"/>
          </a:bodyPr>
          <a:lstStyle/>
          <a:p>
            <a:pPr marL="911225" algn="just">
              <a:spcBef>
                <a:spcPts val="400"/>
              </a:spcBef>
              <a:spcAft>
                <a:spcPts val="0"/>
              </a:spcAft>
            </a:pPr>
            <a:r>
              <a:rPr lang="en-US" sz="2900" dirty="0">
                <a:solidFill>
                  <a:srgbClr val="C00000"/>
                </a:solidFill>
                <a:latin typeface="Bookman Old Style" panose="02050604050505020204" pitchFamily="18" charset="0"/>
              </a:rPr>
              <a:t>Programming Language Analysis: </a:t>
            </a:r>
            <a:r>
              <a:rPr lang="en-US" sz="2900" dirty="0">
                <a:solidFill>
                  <a:srgbClr val="0000FF"/>
                </a:solidFill>
                <a:latin typeface="Bookman Old Style" panose="02050604050505020204" pitchFamily="18" charset="0"/>
              </a:rPr>
              <a:t>This area focuses on static and dynamic analysis of programs, including type checking, program verification, optimization techniques, and program understanding.</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Formal Methods</a:t>
            </a:r>
            <a:r>
              <a:rPr lang="en-US" sz="2900" dirty="0">
                <a:solidFill>
                  <a:srgbClr val="0000FF"/>
                </a:solidFill>
                <a:latin typeface="Bookman Old Style" panose="02050604050505020204" pitchFamily="18" charset="0"/>
              </a:rPr>
              <a:t>: Formal methods involve using mathematical techniques to analyze and prove properties of programs and programming languages. It aims to ensure correctness, safety, and reliability of software systems.</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Language Paradigms: </a:t>
            </a:r>
            <a:r>
              <a:rPr lang="en-US" sz="2900" dirty="0">
                <a:solidFill>
                  <a:srgbClr val="0000FF"/>
                </a:solidFill>
                <a:latin typeface="Bookman Old Style" panose="02050604050505020204" pitchFamily="18" charset="0"/>
              </a:rPr>
              <a:t>Programming Language Theory explores different programming paradigms, such as procedural, object-oriented, functional, logic, and concurrent programming. It investigates the principles, strengths, and limitations of each paradigm.</a:t>
            </a: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0000FF"/>
                </a:solidFill>
                <a:latin typeface="Bookman Old Style" panose="02050604050505020204" pitchFamily="18" charset="0"/>
              </a:rPr>
              <a:t> </a:t>
            </a:r>
            <a:r>
              <a:rPr lang="en-US" sz="2900" dirty="0">
                <a:solidFill>
                  <a:srgbClr val="C00000"/>
                </a:solidFill>
                <a:latin typeface="Bookman Old Style" panose="02050604050505020204" pitchFamily="18" charset="0"/>
              </a:rPr>
              <a:t>Language Implementation Techniques: </a:t>
            </a:r>
            <a:r>
              <a:rPr lang="en-US" sz="2900" dirty="0">
                <a:solidFill>
                  <a:srgbClr val="0000FF"/>
                </a:solidFill>
                <a:latin typeface="Bookman Old Style" panose="02050604050505020204" pitchFamily="18" charset="0"/>
              </a:rPr>
              <a:t>	This aspect covers compiler design, interpretation, code generation, runtime systems, and virtual machines. It investigates efficient strategies for executing programs written in various programming languages.</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Language Expressiveness: </a:t>
            </a:r>
            <a:r>
              <a:rPr lang="en-US" sz="2900" dirty="0">
                <a:solidFill>
                  <a:srgbClr val="0000FF"/>
                </a:solidFill>
                <a:latin typeface="Bookman Old Style" panose="02050604050505020204" pitchFamily="18" charset="0"/>
              </a:rPr>
              <a:t>Language expressiveness refers to the power and flexibility of a programming language in expressing different computations, algorithms, and abstractions. It explores the trade-offs between expressiveness and other factors such as performance and readability.</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0000FF"/>
                </a:solidFill>
                <a:latin typeface="Bookman Old Style" panose="02050604050505020204" pitchFamily="18" charset="0"/>
              </a:rPr>
              <a:t>Programming Language Theory provides the foundation for understanding and reasoning about programming languages. It helps in the development of new languages, designing better programming constructs, improving software quality, and building efficient and reliable software systems</a:t>
            </a:r>
            <a:endParaRPr lang="en-IN" sz="2900" dirty="0">
              <a:solidFill>
                <a:srgbClr val="0000FF"/>
              </a:solidFill>
              <a:latin typeface="Bookman Old Style" panose="02050604050505020204" pitchFamily="18" charset="0"/>
            </a:endParaRPr>
          </a:p>
          <a:p>
            <a:endParaRPr lang="en-IN" dirty="0"/>
          </a:p>
        </p:txBody>
      </p:sp>
      <p:sp>
        <p:nvSpPr>
          <p:cNvPr id="5" name="Slide Number Placeholder 4">
            <a:extLst>
              <a:ext uri="{FF2B5EF4-FFF2-40B4-BE49-F238E27FC236}">
                <a16:creationId xmlns:a16="http://schemas.microsoft.com/office/drawing/2014/main" id="{3412FC84-7719-8D5A-6F0F-915378F3F57E}"/>
              </a:ext>
            </a:extLst>
          </p:cNvPr>
          <p:cNvSpPr>
            <a:spLocks noGrp="1"/>
          </p:cNvSpPr>
          <p:nvPr>
            <p:ph type="sldNum" sz="quarter" idx="12"/>
          </p:nvPr>
        </p:nvSpPr>
        <p:spPr/>
        <p:txBody>
          <a:bodyPr/>
          <a:lstStyle/>
          <a:p>
            <a:fld id="{AD7ED525-5088-40CF-8CE0-E4296ADF624B}" type="slidenum">
              <a:rPr lang="en-IN" smtClean="0"/>
              <a:pPr/>
              <a:t>8</a:t>
            </a:fld>
            <a:endParaRPr lang="en-IN"/>
          </a:p>
        </p:txBody>
      </p:sp>
    </p:spTree>
    <p:extLst>
      <p:ext uri="{BB962C8B-B14F-4D97-AF65-F5344CB8AC3E}">
        <p14:creationId xmlns:p14="http://schemas.microsoft.com/office/powerpoint/2010/main" val="352340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2B559B-CA82-BAE4-E992-119AC9821763}"/>
              </a:ext>
            </a:extLst>
          </p:cNvPr>
          <p:cNvSpPr>
            <a:spLocks noGrp="1"/>
          </p:cNvSpPr>
          <p:nvPr>
            <p:ph idx="1"/>
          </p:nvPr>
        </p:nvSpPr>
        <p:spPr>
          <a:xfrm>
            <a:off x="235527" y="231198"/>
            <a:ext cx="11226371" cy="5964238"/>
          </a:xfrm>
        </p:spPr>
        <p:txBody>
          <a:bodyPr>
            <a:normAutofit lnSpcReduction="10000"/>
          </a:bodyPr>
          <a:lstStyle/>
          <a:p>
            <a:pPr marL="0" indent="0" algn="ctr">
              <a:lnSpc>
                <a:spcPct val="70000"/>
              </a:lnSpc>
              <a:buNone/>
            </a:pPr>
            <a:r>
              <a:rPr lang="en-US" dirty="0" err="1">
                <a:solidFill>
                  <a:srgbClr val="FF0000"/>
                </a:solidFill>
                <a:latin typeface="Copperplate Gothic Light" panose="020E0507020206020404" pitchFamily="34" charset="0"/>
              </a:rPr>
              <a:t>Böhm-Jacopini</a:t>
            </a:r>
            <a:r>
              <a:rPr lang="en-US" dirty="0">
                <a:solidFill>
                  <a:srgbClr val="FF0000"/>
                </a:solidFill>
                <a:latin typeface="Copperplate Gothic Light" panose="020E0507020206020404" pitchFamily="34" charset="0"/>
              </a:rPr>
              <a:t> theorem </a:t>
            </a:r>
          </a:p>
          <a:p>
            <a:pPr algn="just"/>
            <a:endParaRPr lang="en-IN" sz="2000" dirty="0">
              <a:effectLst/>
              <a:latin typeface="Times New Roman" panose="02020603050405020304" pitchFamily="18" charset="0"/>
              <a:ea typeface="Times New Roman" panose="020206030504050203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The </a:t>
            </a:r>
            <a:r>
              <a:rPr lang="en-US" sz="2000" dirty="0" err="1">
                <a:solidFill>
                  <a:srgbClr val="C00000"/>
                </a:solidFill>
                <a:latin typeface="Bookman Old Style" panose="02050604050505020204" pitchFamily="18" charset="0"/>
              </a:rPr>
              <a:t>Böhm-Jacopini</a:t>
            </a:r>
            <a:r>
              <a:rPr lang="en-US" sz="2000" dirty="0">
                <a:solidFill>
                  <a:srgbClr val="C00000"/>
                </a:solidFill>
                <a:latin typeface="Bookman Old Style" panose="02050604050505020204" pitchFamily="18" charset="0"/>
              </a:rPr>
              <a:t> theorem, </a:t>
            </a:r>
            <a:r>
              <a:rPr lang="en-US" sz="2000" dirty="0">
                <a:solidFill>
                  <a:srgbClr val="0000FF"/>
                </a:solidFill>
                <a:latin typeface="Bookman Old Style" panose="02050604050505020204" pitchFamily="18" charset="0"/>
              </a:rPr>
              <a:t>formulated independently by Corrado </a:t>
            </a:r>
            <a:r>
              <a:rPr lang="en-US" sz="2000" dirty="0" err="1">
                <a:solidFill>
                  <a:srgbClr val="0000FF"/>
                </a:solidFill>
                <a:latin typeface="Bookman Old Style" panose="02050604050505020204" pitchFamily="18" charset="0"/>
              </a:rPr>
              <a:t>Böhm</a:t>
            </a:r>
            <a:r>
              <a:rPr lang="en-US" sz="2000" dirty="0">
                <a:solidFill>
                  <a:srgbClr val="0000FF"/>
                </a:solidFill>
                <a:latin typeface="Bookman Old Style" panose="02050604050505020204" pitchFamily="18" charset="0"/>
              </a:rPr>
              <a:t> and Giuseppe </a:t>
            </a:r>
            <a:r>
              <a:rPr lang="en-US" sz="2000" dirty="0" err="1">
                <a:solidFill>
                  <a:srgbClr val="0000FF"/>
                </a:solidFill>
                <a:latin typeface="Bookman Old Style" panose="02050604050505020204" pitchFamily="18" charset="0"/>
              </a:rPr>
              <a:t>Jacopini</a:t>
            </a:r>
            <a:r>
              <a:rPr lang="en-US" sz="2000" dirty="0">
                <a:solidFill>
                  <a:srgbClr val="0000FF"/>
                </a:solidFill>
                <a:latin typeface="Bookman Old Style" panose="02050604050505020204" pitchFamily="18" charset="0"/>
              </a:rPr>
              <a:t>, is a fundamental result in programming language theory. </a:t>
            </a: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It states that any computation can be performed using only three basic control structures: sequence, selection (if-then-else), and iteration (while or for loops). This means that any program, regardless of its complexity, can be expressed using these three control structures alone.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The theorem is significant because it establishes that more complex control structures, such as </a:t>
            </a:r>
            <a:r>
              <a:rPr lang="en-US" sz="2000" dirty="0" err="1">
                <a:solidFill>
                  <a:srgbClr val="0000FF"/>
                </a:solidFill>
                <a:latin typeface="Bookman Old Style" panose="02050604050505020204" pitchFamily="18" charset="0"/>
              </a:rPr>
              <a:t>goto</a:t>
            </a:r>
            <a:r>
              <a:rPr lang="en-US" sz="2000" dirty="0">
                <a:solidFill>
                  <a:srgbClr val="0000FF"/>
                </a:solidFill>
                <a:latin typeface="Bookman Old Style" panose="02050604050505020204" pitchFamily="18" charset="0"/>
              </a:rPr>
              <a:t> statements or multiple exit points, are not necessary to express any algorithm. </a:t>
            </a: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By limiting the control structures to sequence, selection, and iteration, the theorem promotes structured programming, which emphasizes readable and modular code.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a:p>
            <a:endParaRPr lang="en-IN" sz="2000" dirty="0"/>
          </a:p>
        </p:txBody>
      </p:sp>
      <p:sp>
        <p:nvSpPr>
          <p:cNvPr id="5" name="Slide Number Placeholder 4">
            <a:extLst>
              <a:ext uri="{FF2B5EF4-FFF2-40B4-BE49-F238E27FC236}">
                <a16:creationId xmlns:a16="http://schemas.microsoft.com/office/drawing/2014/main" id="{12161D8A-D13E-2909-6A28-8A50961B433D}"/>
              </a:ext>
            </a:extLst>
          </p:cNvPr>
          <p:cNvSpPr>
            <a:spLocks noGrp="1"/>
          </p:cNvSpPr>
          <p:nvPr>
            <p:ph type="sldNum" sz="quarter" idx="12"/>
          </p:nvPr>
        </p:nvSpPr>
        <p:spPr/>
        <p:txBody>
          <a:bodyPr/>
          <a:lstStyle/>
          <a:p>
            <a:fld id="{AD7ED525-5088-40CF-8CE0-E4296ADF624B}" type="slidenum">
              <a:rPr lang="en-IN" smtClean="0"/>
              <a:pPr/>
              <a:t>9</a:t>
            </a:fld>
            <a:endParaRPr lang="en-IN" dirty="0"/>
          </a:p>
        </p:txBody>
      </p:sp>
    </p:spTree>
    <p:extLst>
      <p:ext uri="{BB962C8B-B14F-4D97-AF65-F5344CB8AC3E}">
        <p14:creationId xmlns:p14="http://schemas.microsoft.com/office/powerpoint/2010/main" val="4107457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5922</TotalTime>
  <Words>6148</Words>
  <Application>Microsoft Office PowerPoint</Application>
  <PresentationFormat>Widescreen</PresentationFormat>
  <Paragraphs>353</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Bookman Old Style</vt:lpstr>
      <vt:lpstr>Calibri</vt:lpstr>
      <vt:lpstr>Calibri Light</vt:lpstr>
      <vt:lpstr>Copperplate Gothic Light</vt:lpstr>
      <vt:lpstr>Times New Roman</vt:lpstr>
      <vt:lpstr>Office Theme</vt:lpstr>
      <vt:lpstr>21CSC203P -Advanced Programming Practice</vt:lpstr>
      <vt:lpstr>Outline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Manickam M</cp:lastModifiedBy>
  <cp:revision>240</cp:revision>
  <dcterms:created xsi:type="dcterms:W3CDTF">2021-12-27T04:40:00Z</dcterms:created>
  <dcterms:modified xsi:type="dcterms:W3CDTF">2023-07-28T01:29:04Z</dcterms:modified>
</cp:coreProperties>
</file>