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14" r:id="rId3"/>
    <p:sldId id="315" r:id="rId4"/>
    <p:sldId id="304" r:id="rId5"/>
    <p:sldId id="311" r:id="rId6"/>
    <p:sldId id="310" r:id="rId7"/>
    <p:sldId id="309" r:id="rId8"/>
    <p:sldId id="308" r:id="rId9"/>
    <p:sldId id="307" r:id="rId10"/>
    <p:sldId id="306" r:id="rId11"/>
    <p:sldId id="305" r:id="rId12"/>
    <p:sldId id="313" r:id="rId13"/>
    <p:sldId id="317" r:id="rId14"/>
    <p:sldId id="318" r:id="rId15"/>
    <p:sldId id="319" r:id="rId16"/>
    <p:sldId id="312" r:id="rId17"/>
    <p:sldId id="291" r:id="rId18"/>
    <p:sldId id="290" r:id="rId19"/>
    <p:sldId id="294" r:id="rId20"/>
    <p:sldId id="298" r:id="rId21"/>
    <p:sldId id="29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82" d="100"/>
          <a:sy n="82" d="100"/>
        </p:scale>
        <p:origin x="149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8DEB52-5E6D-4708-8F98-86218004A3EA}"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8DEB52-5E6D-4708-8F98-86218004A3EA}"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8DEB52-5E6D-4708-8F98-86218004A3EA}"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8DEB52-5E6D-4708-8F98-86218004A3EA}"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DEB52-5E6D-4708-8F98-86218004A3EA}" type="datetimeFigureOut">
              <a:rPr lang="en-US" smtClean="0"/>
              <a:pPr/>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8DEB52-5E6D-4708-8F98-86218004A3EA}"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8DEB52-5E6D-4708-8F98-86218004A3EA}" type="datetimeFigureOut">
              <a:rPr lang="en-US" smtClean="0"/>
              <a:pPr/>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8DEB52-5E6D-4708-8F98-86218004A3EA}" type="datetimeFigureOut">
              <a:rPr lang="en-US" smtClean="0"/>
              <a:pPr/>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DEB52-5E6D-4708-8F98-86218004A3EA}" type="datetimeFigureOut">
              <a:rPr lang="en-US" smtClean="0"/>
              <a:pPr/>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DEB52-5E6D-4708-8F98-86218004A3EA}"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DEB52-5E6D-4708-8F98-86218004A3EA}" type="datetimeFigureOut">
              <a:rPr lang="en-US" smtClean="0"/>
              <a:pPr/>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9AAEA-D93A-4F85-8001-8B2800BFAD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DEB52-5E6D-4708-8F98-86218004A3EA}" type="datetimeFigureOut">
              <a:rPr lang="en-US" smtClean="0"/>
              <a:pPr/>
              <a:t>3/15/2022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AAEA-D93A-4F85-8001-8B2800BFAD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1590675" cy="914400"/>
          </a:xfrm>
          <a:prstGeom prst="rect">
            <a:avLst/>
          </a:prstGeom>
          <a:noFill/>
          <a:ln w="9525">
            <a:noFill/>
            <a:miter lim="800000"/>
            <a:headEnd/>
            <a:tailEnd/>
          </a:ln>
        </p:spPr>
      </p:pic>
      <p:pic>
        <p:nvPicPr>
          <p:cNvPr id="2051" name="Picture 5"/>
          <p:cNvPicPr>
            <a:picLocks noChangeAspect="1" noChangeArrowheads="1"/>
          </p:cNvPicPr>
          <p:nvPr/>
        </p:nvPicPr>
        <p:blipFill>
          <a:blip r:embed="rId3"/>
          <a:srcRect/>
          <a:stretch>
            <a:fillRect/>
          </a:stretch>
        </p:blipFill>
        <p:spPr bwMode="auto">
          <a:xfrm>
            <a:off x="7086600" y="152400"/>
            <a:ext cx="1790700" cy="1266825"/>
          </a:xfrm>
          <a:prstGeom prst="rect">
            <a:avLst/>
          </a:prstGeom>
          <a:noFill/>
          <a:ln w="9525">
            <a:noFill/>
            <a:miter lim="800000"/>
            <a:headEnd/>
            <a:tailEnd/>
          </a:ln>
        </p:spPr>
      </p:pic>
      <p:sp>
        <p:nvSpPr>
          <p:cNvPr id="2052"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sp>
        <p:nvSpPr>
          <p:cNvPr id="2053" name="TextBox 6"/>
          <p:cNvSpPr txBox="1">
            <a:spLocks noChangeArrowheads="1"/>
          </p:cNvSpPr>
          <p:nvPr/>
        </p:nvSpPr>
        <p:spPr bwMode="auto">
          <a:xfrm>
            <a:off x="228600" y="1066801"/>
            <a:ext cx="8610600" cy="2492990"/>
          </a:xfrm>
          <a:prstGeom prst="rect">
            <a:avLst/>
          </a:prstGeom>
          <a:noFill/>
          <a:ln w="9525">
            <a:noFill/>
            <a:miter lim="800000"/>
            <a:headEnd/>
            <a:tailEnd/>
          </a:ln>
        </p:spPr>
        <p:txBody>
          <a:bodyPr wrap="square">
            <a:spAutoFit/>
          </a:bodyPr>
          <a:lstStyle/>
          <a:p>
            <a:pPr eaLnBrk="1" hangingPunct="1"/>
            <a:endParaRPr lang="en-US" dirty="0"/>
          </a:p>
          <a:p>
            <a:pPr eaLnBrk="1" hangingPunct="1"/>
            <a:endParaRPr lang="en-US" dirty="0"/>
          </a:p>
          <a:p>
            <a:pPr algn="ctr" eaLnBrk="1" hangingPunct="1"/>
            <a:r>
              <a:rPr lang="en-US" sz="2400" dirty="0">
                <a:solidFill>
                  <a:srgbClr val="6600FF"/>
                </a:solidFill>
              </a:rPr>
              <a:t> </a:t>
            </a:r>
            <a:r>
              <a:rPr lang="en-US" sz="2400" b="1" dirty="0">
                <a:solidFill>
                  <a:srgbClr val="FF0000"/>
                </a:solidFill>
              </a:rPr>
              <a:t>DEPARTMENT OF PHYSICS AND NANOTECHNOLOGY</a:t>
            </a:r>
          </a:p>
          <a:p>
            <a:pPr algn="ctr" eaLnBrk="1" hangingPunct="1"/>
            <a:r>
              <a:rPr lang="en-US" sz="2400" b="1" dirty="0">
                <a:solidFill>
                  <a:srgbClr val="FF0000"/>
                </a:solidFill>
              </a:rPr>
              <a:t>SRM INSTITUTE OF SCIENCE AND TECHNOLOGY</a:t>
            </a:r>
          </a:p>
          <a:p>
            <a:pPr algn="ctr" eaLnBrk="1" hangingPunct="1"/>
            <a:endParaRPr lang="en-US" b="1" dirty="0"/>
          </a:p>
          <a:p>
            <a:pPr algn="ctr" eaLnBrk="1" hangingPunct="1"/>
            <a:r>
              <a:rPr lang="en-US" b="1" dirty="0">
                <a:solidFill>
                  <a:srgbClr val="7030A0"/>
                </a:solidFill>
              </a:rPr>
              <a:t>18PYB103J –Semiconductor Physics</a:t>
            </a:r>
          </a:p>
          <a:p>
            <a:pPr algn="ctr" eaLnBrk="1" hangingPunct="1"/>
            <a:endParaRPr lang="en-US" b="1" dirty="0">
              <a:solidFill>
                <a:srgbClr val="7030A0"/>
              </a:solidFill>
            </a:endParaRPr>
          </a:p>
          <a:p>
            <a:pPr algn="ctr" eaLnBrk="1" hangingPunct="1"/>
            <a:endParaRPr lang="en-US" b="1" dirty="0">
              <a:solidFill>
                <a:srgbClr val="7030A0"/>
              </a:solidFill>
            </a:endParaRPr>
          </a:p>
        </p:txBody>
      </p:sp>
      <p:sp>
        <p:nvSpPr>
          <p:cNvPr id="2054" name="Slide Number Placeholder 6"/>
          <p:cNvSpPr>
            <a:spLocks noGrp="1"/>
          </p:cNvSpPr>
          <p:nvPr>
            <p:ph type="sldNum" sz="quarter" idx="12"/>
          </p:nvPr>
        </p:nvSpPr>
        <p:spPr bwMode="auto">
          <a:noFill/>
          <a:ln>
            <a:miter lim="800000"/>
            <a:headEnd/>
            <a:tailEnd/>
          </a:ln>
        </p:spPr>
        <p:txBody>
          <a:bodyPr/>
          <a:lstStyle/>
          <a:p>
            <a:fld id="{4D70BA8B-7580-4010-B7EE-0C40B494E77C}" type="slidenum">
              <a:rPr lang="en-US"/>
              <a:pPr/>
              <a:t>1</a:t>
            </a:fld>
            <a:endParaRPr lang="en-US"/>
          </a:p>
        </p:txBody>
      </p:sp>
      <p:sp>
        <p:nvSpPr>
          <p:cNvPr id="2055" name="Rectangle 1"/>
          <p:cNvSpPr>
            <a:spLocks noChangeArrowheads="1"/>
          </p:cNvSpPr>
          <p:nvPr/>
        </p:nvSpPr>
        <p:spPr bwMode="auto">
          <a:xfrm>
            <a:off x="1295400" y="5334000"/>
            <a:ext cx="6477000" cy="584775"/>
          </a:xfrm>
          <a:prstGeom prst="rect">
            <a:avLst/>
          </a:prstGeom>
          <a:solidFill>
            <a:srgbClr val="FF0000"/>
          </a:solidFill>
          <a:ln w="9525">
            <a:solidFill>
              <a:srgbClr val="00B0F0"/>
            </a:solidFill>
            <a:miter lim="800000"/>
            <a:headEnd/>
            <a:tailEnd/>
          </a:ln>
        </p:spPr>
        <p:txBody>
          <a:bodyPr>
            <a:spAutoFit/>
          </a:bodyPr>
          <a:lstStyle/>
          <a:p>
            <a:pPr algn="ctr" eaLnBrk="1" hangingPunct="1"/>
            <a:r>
              <a:rPr lang="en-US" sz="3200" b="1" dirty="0">
                <a:solidFill>
                  <a:schemeClr val="bg1"/>
                </a:solidFill>
              </a:rPr>
              <a:t>DENSITY OF STATES</a:t>
            </a:r>
          </a:p>
        </p:txBody>
      </p:sp>
      <p:sp>
        <p:nvSpPr>
          <p:cNvPr id="2056" name="Rectangle 2"/>
          <p:cNvSpPr>
            <a:spLocks noChangeArrowheads="1"/>
          </p:cNvSpPr>
          <p:nvPr/>
        </p:nvSpPr>
        <p:spPr bwMode="auto">
          <a:xfrm>
            <a:off x="3768725" y="3244850"/>
            <a:ext cx="1190711" cy="369332"/>
          </a:xfrm>
          <a:prstGeom prst="rect">
            <a:avLst/>
          </a:prstGeom>
          <a:noFill/>
          <a:ln w="9525">
            <a:noFill/>
            <a:miter lim="800000"/>
            <a:headEnd/>
            <a:tailEnd/>
          </a:ln>
        </p:spPr>
        <p:txBody>
          <a:bodyPr wrap="none">
            <a:spAutoFit/>
          </a:bodyPr>
          <a:lstStyle/>
          <a:p>
            <a:r>
              <a:rPr lang="en-US" b="1" dirty="0">
                <a:solidFill>
                  <a:srgbClr val="FF0000"/>
                </a:solidFill>
              </a:rPr>
              <a:t>LECTURE 2</a:t>
            </a:r>
            <a:endParaRPr lang="en-IN" dirty="0">
              <a:solidFill>
                <a:srgbClr val="FF0000"/>
              </a:solidFill>
            </a:endParaRPr>
          </a:p>
        </p:txBody>
      </p:sp>
      <p:pic>
        <p:nvPicPr>
          <p:cNvPr id="9" name="Picture 8" descr="translation.gif"/>
          <p:cNvPicPr>
            <a:picLocks noChangeAspect="1"/>
          </p:cNvPicPr>
          <p:nvPr/>
        </p:nvPicPr>
        <p:blipFill>
          <a:blip r:embed="rId4"/>
          <a:stretch>
            <a:fillRect/>
          </a:stretch>
        </p:blipFill>
        <p:spPr>
          <a:xfrm>
            <a:off x="533400" y="2971800"/>
            <a:ext cx="2324100" cy="2324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10</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pic>
        <p:nvPicPr>
          <p:cNvPr id="6" name="Picture 8"/>
          <p:cNvPicPr>
            <a:picLocks noChangeAspect="1" noChangeArrowheads="1"/>
          </p:cNvPicPr>
          <p:nvPr/>
        </p:nvPicPr>
        <p:blipFill>
          <a:blip r:embed="rId4"/>
          <a:srcRect/>
          <a:stretch>
            <a:fillRect/>
          </a:stretch>
        </p:blipFill>
        <p:spPr bwMode="auto">
          <a:xfrm>
            <a:off x="304800" y="1676400"/>
            <a:ext cx="83167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11</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pic>
        <p:nvPicPr>
          <p:cNvPr id="6" name="Picture 7"/>
          <p:cNvPicPr>
            <a:picLocks noChangeAspect="1" noChangeArrowheads="1"/>
          </p:cNvPicPr>
          <p:nvPr/>
        </p:nvPicPr>
        <p:blipFill>
          <a:blip r:embed="rId4"/>
          <a:srcRect/>
          <a:stretch>
            <a:fillRect/>
          </a:stretch>
        </p:blipFill>
        <p:spPr bwMode="auto">
          <a:xfrm>
            <a:off x="1143000" y="838200"/>
            <a:ext cx="676275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2" name="Picture 2"/>
          <p:cNvPicPr>
            <a:picLocks noChangeAspect="1" noChangeArrowheads="1"/>
          </p:cNvPicPr>
          <p:nvPr/>
        </p:nvPicPr>
        <p:blipFill>
          <a:blip r:embed="rId5">
            <a:grayscl/>
          </a:blip>
          <a:srcRect/>
          <a:stretch>
            <a:fillRect/>
          </a:stretch>
        </p:blipFill>
        <p:spPr bwMode="auto">
          <a:xfrm>
            <a:off x="1219200" y="4572000"/>
            <a:ext cx="6705600" cy="1429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12</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pic>
        <p:nvPicPr>
          <p:cNvPr id="6146" name="Picture 2"/>
          <p:cNvPicPr>
            <a:picLocks noChangeAspect="1" noChangeArrowheads="1"/>
          </p:cNvPicPr>
          <p:nvPr/>
        </p:nvPicPr>
        <p:blipFill>
          <a:blip r:embed="rId4">
            <a:duotone>
              <a:prstClr val="black"/>
              <a:schemeClr val="accent2">
                <a:tint val="45000"/>
                <a:satMod val="400000"/>
              </a:schemeClr>
            </a:duotone>
          </a:blip>
          <a:srcRect/>
          <a:stretch>
            <a:fillRect/>
          </a:stretch>
        </p:blipFill>
        <p:spPr bwMode="auto">
          <a:xfrm>
            <a:off x="0" y="1219200"/>
            <a:ext cx="9221635" cy="2447925"/>
          </a:xfrm>
          <a:prstGeom prst="rect">
            <a:avLst/>
          </a:prstGeom>
          <a:noFill/>
          <a:ln w="9525">
            <a:noFill/>
            <a:miter lim="800000"/>
            <a:headEnd/>
            <a:tailEnd/>
          </a:ln>
          <a:effectLst/>
        </p:spPr>
      </p:pic>
      <p:sp>
        <p:nvSpPr>
          <p:cNvPr id="6147" name="Rectangle 3"/>
          <p:cNvSpPr>
            <a:spLocks noChangeArrowheads="1"/>
          </p:cNvSpPr>
          <p:nvPr/>
        </p:nvSpPr>
        <p:spPr bwMode="auto">
          <a:xfrm>
            <a:off x="1" y="4419600"/>
            <a:ext cx="8382000" cy="1215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cs typeface="Tahoma" pitchFamily="34" charset="0"/>
              </a:rPr>
              <a:t>Associated with each set of quantum numbers </a:t>
            </a:r>
            <a:r>
              <a:rPr kumimoji="0" lang="en-US" sz="1300" b="0" i="0" u="none" strike="noStrike" cap="none" normalizeH="0" baseline="0" dirty="0">
                <a:ln>
                  <a:noFill/>
                </a:ln>
                <a:solidFill>
                  <a:srgbClr val="000000"/>
                </a:solidFill>
                <a:effectLst/>
                <a:latin typeface="MathJax_Main"/>
                <a:cs typeface="Tahoma" pitchFamily="34" charset="0"/>
              </a:rPr>
              <a:t>(</a:t>
            </a:r>
            <a:r>
              <a:rPr kumimoji="0" lang="en-US" sz="1300" b="0" i="0" u="none" strike="noStrike" cap="none" normalizeH="0" baseline="0" dirty="0" err="1">
                <a:ln>
                  <a:noFill/>
                </a:ln>
                <a:solidFill>
                  <a:srgbClr val="000000"/>
                </a:solidFill>
                <a:effectLst/>
                <a:latin typeface="MathJax_Math-italic"/>
                <a:cs typeface="Tahoma" pitchFamily="34" charset="0"/>
              </a:rPr>
              <a:t>n</a:t>
            </a:r>
            <a:r>
              <a:rPr kumimoji="0" lang="en-US" sz="900" b="0" i="0" u="none" strike="noStrike" cap="none" normalizeH="0" baseline="0" dirty="0" err="1">
                <a:ln>
                  <a:noFill/>
                </a:ln>
                <a:solidFill>
                  <a:srgbClr val="000000"/>
                </a:solidFill>
                <a:effectLst/>
                <a:latin typeface="MathJax_Math-italic"/>
                <a:cs typeface="Tahoma" pitchFamily="34" charset="0"/>
              </a:rPr>
              <a:t>x</a:t>
            </a:r>
            <a:r>
              <a:rPr kumimoji="0" lang="en-US" sz="1300" b="0" i="0" u="none" strike="noStrike" cap="none" normalizeH="0" baseline="0" dirty="0" err="1">
                <a:ln>
                  <a:noFill/>
                </a:ln>
                <a:solidFill>
                  <a:srgbClr val="000000"/>
                </a:solidFill>
                <a:effectLst/>
                <a:latin typeface="MathJax_Main"/>
                <a:cs typeface="Tahoma" pitchFamily="34" charset="0"/>
              </a:rPr>
              <a:t>,</a:t>
            </a:r>
            <a:r>
              <a:rPr kumimoji="0" lang="en-US" sz="1300" b="0" i="0" u="none" strike="noStrike" cap="none" normalizeH="0" baseline="0" dirty="0" err="1">
                <a:ln>
                  <a:noFill/>
                </a:ln>
                <a:solidFill>
                  <a:srgbClr val="000000"/>
                </a:solidFill>
                <a:effectLst/>
                <a:latin typeface="MathJax_Math-italic"/>
                <a:cs typeface="Tahoma" pitchFamily="34" charset="0"/>
              </a:rPr>
              <a:t>n</a:t>
            </a:r>
            <a:r>
              <a:rPr kumimoji="0" lang="en-US" sz="900" b="0" i="0" u="none" strike="noStrike" cap="none" normalizeH="0" baseline="0" dirty="0" err="1">
                <a:ln>
                  <a:noFill/>
                </a:ln>
                <a:solidFill>
                  <a:srgbClr val="000000"/>
                </a:solidFill>
                <a:effectLst/>
                <a:latin typeface="MathJax_Math-italic"/>
                <a:cs typeface="Tahoma" pitchFamily="34" charset="0"/>
              </a:rPr>
              <a:t>y</a:t>
            </a:r>
            <a:r>
              <a:rPr kumimoji="0" lang="en-US" sz="1300" b="0" i="0" u="none" strike="noStrike" cap="none" normalizeH="0" baseline="0" dirty="0" err="1">
                <a:ln>
                  <a:noFill/>
                </a:ln>
                <a:solidFill>
                  <a:srgbClr val="000000"/>
                </a:solidFill>
                <a:effectLst/>
                <a:latin typeface="MathJax_Main"/>
                <a:cs typeface="Tahoma" pitchFamily="34" charset="0"/>
              </a:rPr>
              <a:t>,</a:t>
            </a:r>
            <a:r>
              <a:rPr kumimoji="0" lang="en-US" sz="1300" b="0" i="0" u="none" strike="noStrike" cap="none" normalizeH="0" baseline="0" dirty="0" err="1">
                <a:ln>
                  <a:noFill/>
                </a:ln>
                <a:solidFill>
                  <a:srgbClr val="000000"/>
                </a:solidFill>
                <a:effectLst/>
                <a:latin typeface="MathJax_Math-italic"/>
                <a:cs typeface="Tahoma" pitchFamily="34" charset="0"/>
              </a:rPr>
              <a:t>n</a:t>
            </a:r>
            <a:r>
              <a:rPr kumimoji="0" lang="en-US" sz="900" b="0" i="0" u="none" strike="noStrike" cap="none" normalizeH="0" baseline="0" dirty="0" err="1">
                <a:ln>
                  <a:noFill/>
                </a:ln>
                <a:solidFill>
                  <a:srgbClr val="000000"/>
                </a:solidFill>
                <a:effectLst/>
                <a:latin typeface="MathJax_Math-italic"/>
                <a:cs typeface="Tahoma" pitchFamily="34" charset="0"/>
              </a:rPr>
              <a:t>z</a:t>
            </a:r>
            <a:r>
              <a:rPr kumimoji="0" lang="en-US" sz="1300" b="0" i="0" u="none" strike="noStrike" cap="none" normalizeH="0" baseline="0" dirty="0">
                <a:ln>
                  <a:noFill/>
                </a:ln>
                <a:solidFill>
                  <a:srgbClr val="000000"/>
                </a:solidFill>
                <a:effectLst/>
                <a:latin typeface="MathJax_Main"/>
                <a:cs typeface="Tahoma" pitchFamily="34" charset="0"/>
              </a:rPr>
              <a:t>)</a:t>
            </a:r>
            <a:r>
              <a:rPr kumimoji="0" lang="en-US" sz="1200" b="0" i="0" u="none" strike="noStrike" cap="none" normalizeH="0" baseline="0" dirty="0">
                <a:ln>
                  <a:noFill/>
                </a:ln>
                <a:solidFill>
                  <a:srgbClr val="000000"/>
                </a:solidFill>
                <a:effectLst/>
                <a:latin typeface="Tahoma" pitchFamily="34" charset="0"/>
                <a:cs typeface="Tahoma" pitchFamily="34" charset="0"/>
              </a:rPr>
              <a:t>(</a:t>
            </a:r>
            <a:r>
              <a:rPr kumimoji="0" lang="en-US" sz="1200" b="0" i="0" u="none" strike="noStrike" cap="none" normalizeH="0" baseline="0" dirty="0" err="1">
                <a:ln>
                  <a:noFill/>
                </a:ln>
                <a:solidFill>
                  <a:srgbClr val="000000"/>
                </a:solidFill>
                <a:effectLst/>
                <a:latin typeface="Tahoma" pitchFamily="34" charset="0"/>
                <a:cs typeface="Tahoma" pitchFamily="34" charset="0"/>
              </a:rPr>
              <a:t>nx,ny,nz</a:t>
            </a:r>
            <a:r>
              <a:rPr kumimoji="0" lang="en-US" sz="1200" b="0" i="0" u="none" strike="noStrike" cap="none" normalizeH="0" baseline="0" dirty="0">
                <a:ln>
                  <a:noFill/>
                </a:ln>
                <a:solidFill>
                  <a:srgbClr val="000000"/>
                </a:solidFill>
                <a:effectLst/>
                <a:latin typeface="Tahoma" pitchFamily="34" charset="0"/>
                <a:cs typeface="Tahoma" pitchFamily="34" charset="0"/>
              </a:rPr>
              <a:t>) are two quantum states, spin up and spin down.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cs typeface="Tahoma" pitchFamily="34" charset="0"/>
              </a:rPr>
              <a:t>In a real material, the number of filled states is enormous. For example, in a cubic centimeter of metal, this number is on the order of 1022.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000000"/>
              </a:solidFill>
              <a:effectLst/>
              <a:latin typeface="Tahoma" pitchFamily="34" charset="0"/>
              <a:cs typeface="Tahoma"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Tahoma" pitchFamily="34" charset="0"/>
                <a:cs typeface="Tahoma" pitchFamily="34" charset="0"/>
              </a:rPr>
              <a:t>Counting how many particles are in which state is difficult work, which often requires the help of a powerful computer. The effort is worthwhile, however, because this information is often an effective way to check the model.</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6148" name="Picture 4"/>
          <p:cNvPicPr>
            <a:picLocks noChangeAspect="1" noChangeArrowheads="1"/>
          </p:cNvPicPr>
          <p:nvPr/>
        </p:nvPicPr>
        <p:blipFill>
          <a:blip r:embed="rId5"/>
          <a:srcRect/>
          <a:stretch>
            <a:fillRect/>
          </a:stretch>
        </p:blipFill>
        <p:spPr bwMode="auto">
          <a:xfrm>
            <a:off x="7162800" y="1828800"/>
            <a:ext cx="1488253" cy="10858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2"/>
          </p:nvPr>
        </p:nvSpPr>
        <p:spPr bwMode="auto">
          <a:noFill/>
          <a:ln>
            <a:miter lim="800000"/>
            <a:headEnd/>
            <a:tailEnd/>
          </a:ln>
        </p:spPr>
        <p:txBody>
          <a:bodyPr/>
          <a:lstStyle/>
          <a:p>
            <a:fld id="{BCB85116-7422-40BA-BF90-1A913C4282C0}" type="slidenum">
              <a:rPr lang="en-US" altLang="en-US"/>
              <a:pPr/>
              <a:t>13</a:t>
            </a:fld>
            <a:endParaRPr lang="en-US" altLang="en-US"/>
          </a:p>
        </p:txBody>
      </p:sp>
      <p:sp>
        <p:nvSpPr>
          <p:cNvPr id="5123" name="AutoShape 3" descr="{\displaystyle D(E)=N(E)/V}"/>
          <p:cNvSpPr>
            <a:spLocks noChangeAspect="1" noChangeArrowheads="1"/>
          </p:cNvSpPr>
          <p:nvPr/>
        </p:nvSpPr>
        <p:spPr bwMode="auto">
          <a:xfrm>
            <a:off x="11513344" y="-144463"/>
            <a:ext cx="228600" cy="304801"/>
          </a:xfrm>
          <a:prstGeom prst="rect">
            <a:avLst/>
          </a:prstGeom>
          <a:noFill/>
          <a:ln w="9525">
            <a:noFill/>
            <a:miter lim="800000"/>
            <a:headEnd/>
            <a:tailEnd/>
          </a:ln>
        </p:spPr>
        <p:txBody>
          <a:bodyPr/>
          <a:lstStyle/>
          <a:p>
            <a:endParaRPr lang="en-IN" altLang="en-US"/>
          </a:p>
        </p:txBody>
      </p:sp>
      <p:sp>
        <p:nvSpPr>
          <p:cNvPr id="5124" name="AutoShape 4" descr="{\displaystyle N(E)\delta E}"/>
          <p:cNvSpPr>
            <a:spLocks noChangeAspect="1" noChangeArrowheads="1"/>
          </p:cNvSpPr>
          <p:nvPr/>
        </p:nvSpPr>
        <p:spPr bwMode="auto">
          <a:xfrm>
            <a:off x="11926491" y="-144463"/>
            <a:ext cx="228600" cy="304801"/>
          </a:xfrm>
          <a:prstGeom prst="rect">
            <a:avLst/>
          </a:prstGeom>
          <a:noFill/>
          <a:ln w="9525">
            <a:noFill/>
            <a:miter lim="800000"/>
            <a:headEnd/>
            <a:tailEnd/>
          </a:ln>
        </p:spPr>
        <p:txBody>
          <a:bodyPr/>
          <a:lstStyle/>
          <a:p>
            <a:endParaRPr lang="en-IN" altLang="en-US"/>
          </a:p>
        </p:txBody>
      </p:sp>
      <p:sp>
        <p:nvSpPr>
          <p:cNvPr id="5125" name="Rectangle 5"/>
          <p:cNvSpPr>
            <a:spLocks noChangeArrowheads="1"/>
          </p:cNvSpPr>
          <p:nvPr/>
        </p:nvSpPr>
        <p:spPr bwMode="auto">
          <a:xfrm>
            <a:off x="171450" y="833438"/>
            <a:ext cx="8858250" cy="5016758"/>
          </a:xfrm>
          <a:prstGeom prst="rect">
            <a:avLst/>
          </a:prstGeom>
          <a:noFill/>
          <a:ln w="9525">
            <a:noFill/>
            <a:miter lim="800000"/>
            <a:headEnd/>
            <a:tailEnd/>
          </a:ln>
          <a:effectLst/>
        </p:spPr>
        <p:txBody>
          <a:bodyPr anchor="ctr">
            <a:spAutoFit/>
          </a:bodyPr>
          <a:lstStyle/>
          <a:p>
            <a:pPr marL="342900" indent="-342900" algn="just">
              <a:buFont typeface="Wingdings" pitchFamily="2" charset="2"/>
              <a:buChar char="Ø"/>
            </a:pPr>
            <a:r>
              <a:rPr lang="en-US" altLang="en-US" sz="2000" dirty="0">
                <a:latin typeface="Times New Roman" pitchFamily="18" charset="0"/>
                <a:cs typeface="Times New Roman" pitchFamily="18" charset="0"/>
              </a:rPr>
              <a:t>The density of states (DOS) is essentially the number of different states at a particular energy level that electrons are allowed to occupy, i.e. the number of electron states per unit volume per unit energy.</a:t>
            </a:r>
          </a:p>
          <a:p>
            <a:pPr marL="342900" indent="-342900" algn="just">
              <a:buFont typeface="Wingdings" pitchFamily="2" charset="2"/>
              <a:buChar char="Ø"/>
            </a:pPr>
            <a:r>
              <a:rPr lang="en-US" altLang="en-US" sz="2000" dirty="0">
                <a:latin typeface="Times New Roman" pitchFamily="18" charset="0"/>
                <a:cs typeface="Times New Roman" pitchFamily="18" charset="0"/>
              </a:rPr>
              <a:t>DOS  helps determine the general distribution of energy states as a function of energy and </a:t>
            </a:r>
          </a:p>
          <a:p>
            <a:pPr marL="342900" indent="-342900" algn="just">
              <a:buFont typeface="Wingdings" pitchFamily="2" charset="2"/>
              <a:buChar char="Ø"/>
            </a:pPr>
            <a:r>
              <a:rPr lang="en-US" altLang="en-US" sz="2000" dirty="0">
                <a:latin typeface="Times New Roman" pitchFamily="18" charset="0"/>
                <a:cs typeface="Times New Roman" pitchFamily="18" charset="0"/>
              </a:rPr>
              <a:t>Determine the spacing between energy bands in semi-conductors.</a:t>
            </a:r>
          </a:p>
          <a:p>
            <a:pPr marL="342900" indent="-342900" algn="just">
              <a:buFont typeface="Wingdings" pitchFamily="2" charset="2"/>
              <a:buChar char="Ø"/>
            </a:pPr>
            <a:r>
              <a:rPr lang="en-US" altLang="en-US" sz="2000" dirty="0">
                <a:latin typeface="Times New Roman" pitchFamily="18" charset="0"/>
                <a:cs typeface="Times New Roman" pitchFamily="18" charset="0"/>
              </a:rPr>
              <a:t>Bulk properties such as </a:t>
            </a:r>
          </a:p>
          <a:p>
            <a:pPr marL="1485900" lvl="2" indent="-342900" algn="just">
              <a:buFont typeface="Wingdings" pitchFamily="2" charset="2"/>
              <a:buChar char="Ø"/>
            </a:pPr>
            <a:r>
              <a:rPr lang="en-US" altLang="en-US" sz="2000" dirty="0">
                <a:solidFill>
                  <a:srgbClr val="FF0000"/>
                </a:solidFill>
                <a:latin typeface="Times New Roman" pitchFamily="18" charset="0"/>
                <a:cs typeface="Times New Roman" pitchFamily="18" charset="0"/>
              </a:rPr>
              <a:t>Specific heat </a:t>
            </a:r>
          </a:p>
          <a:p>
            <a:pPr marL="1485900" lvl="2" indent="-342900" algn="just">
              <a:buFont typeface="Wingdings" pitchFamily="2" charset="2"/>
              <a:buChar char="Ø"/>
            </a:pPr>
            <a:r>
              <a:rPr lang="en-US" altLang="en-US" sz="2000" dirty="0">
                <a:solidFill>
                  <a:srgbClr val="FF0000"/>
                </a:solidFill>
                <a:latin typeface="Times New Roman" pitchFamily="18" charset="0"/>
                <a:cs typeface="Times New Roman" pitchFamily="18" charset="0"/>
              </a:rPr>
              <a:t>Paramagnetic susceptibility, and </a:t>
            </a:r>
          </a:p>
          <a:p>
            <a:pPr marL="1485900" lvl="2" indent="-342900" algn="just">
              <a:buFont typeface="Wingdings" pitchFamily="2" charset="2"/>
              <a:buChar char="Ø"/>
            </a:pPr>
            <a:r>
              <a:rPr lang="en-US" altLang="en-US" sz="2000" dirty="0">
                <a:solidFill>
                  <a:srgbClr val="FF0000"/>
                </a:solidFill>
                <a:latin typeface="Times New Roman" pitchFamily="18" charset="0"/>
                <a:cs typeface="Times New Roman" pitchFamily="18" charset="0"/>
              </a:rPr>
              <a:t>Other transport phenomena of conductive solids </a:t>
            </a:r>
            <a:r>
              <a:rPr lang="en-US" altLang="en-US" sz="2000" dirty="0">
                <a:latin typeface="Times New Roman" pitchFamily="18" charset="0"/>
                <a:cs typeface="Times New Roman" pitchFamily="18" charset="0"/>
              </a:rPr>
              <a:t>depend on this function. </a:t>
            </a:r>
          </a:p>
          <a:p>
            <a:pPr marL="342900" indent="-342900" algn="just">
              <a:buFont typeface="Wingdings" pitchFamily="2" charset="2"/>
              <a:buChar char="Ø"/>
            </a:pPr>
            <a:r>
              <a:rPr lang="en-US" altLang="en-US" sz="2000" dirty="0">
                <a:latin typeface="Times New Roman" pitchFamily="18" charset="0"/>
                <a:cs typeface="Times New Roman" pitchFamily="18" charset="0"/>
              </a:rPr>
              <a:t>The calculation of some electronic processes like </a:t>
            </a:r>
          </a:p>
          <a:p>
            <a:pPr marL="1485900" lvl="2" indent="-342900" algn="just">
              <a:buFont typeface="Wingdings" pitchFamily="2" charset="2"/>
              <a:buChar char="Ø"/>
            </a:pPr>
            <a:r>
              <a:rPr lang="en-US" altLang="en-US" sz="2000" dirty="0">
                <a:solidFill>
                  <a:srgbClr val="FF0000"/>
                </a:solidFill>
                <a:latin typeface="Times New Roman" pitchFamily="18" charset="0"/>
                <a:cs typeface="Times New Roman" pitchFamily="18" charset="0"/>
              </a:rPr>
              <a:t>Absorption</a:t>
            </a:r>
          </a:p>
          <a:p>
            <a:pPr marL="1485900" lvl="2" indent="-342900" algn="just">
              <a:buFont typeface="Wingdings" pitchFamily="2" charset="2"/>
              <a:buChar char="Ø"/>
            </a:pPr>
            <a:r>
              <a:rPr lang="en-US" altLang="en-US" sz="2000" dirty="0">
                <a:solidFill>
                  <a:srgbClr val="FF0000"/>
                </a:solidFill>
                <a:latin typeface="Times New Roman" pitchFamily="18" charset="0"/>
                <a:cs typeface="Times New Roman" pitchFamily="18" charset="0"/>
              </a:rPr>
              <a:t>Emission </a:t>
            </a:r>
          </a:p>
          <a:p>
            <a:pPr marL="1485900" lvl="2" indent="-342900">
              <a:buFont typeface="Wingdings" pitchFamily="2" charset="2"/>
              <a:buChar char="Ø"/>
            </a:pPr>
            <a:r>
              <a:rPr lang="en-US" altLang="en-US" sz="2000" dirty="0">
                <a:solidFill>
                  <a:srgbClr val="FF0000"/>
                </a:solidFill>
                <a:latin typeface="Times New Roman" pitchFamily="18" charset="0"/>
                <a:cs typeface="Times New Roman" pitchFamily="18" charset="0"/>
              </a:rPr>
              <a:t>The general distribution of electrons in a material require us to know the number of available states per unit volume per unit energy.</a:t>
            </a:r>
          </a:p>
        </p:txBody>
      </p:sp>
      <p:sp>
        <p:nvSpPr>
          <p:cNvPr id="5126" name="TextBox 1"/>
          <p:cNvSpPr txBox="1">
            <a:spLocks noChangeArrowheads="1"/>
          </p:cNvSpPr>
          <p:nvPr/>
        </p:nvSpPr>
        <p:spPr bwMode="auto">
          <a:xfrm>
            <a:off x="1200150" y="34925"/>
            <a:ext cx="7029450" cy="585788"/>
          </a:xfrm>
          <a:prstGeom prst="rect">
            <a:avLst/>
          </a:prstGeom>
          <a:noFill/>
          <a:ln w="9525">
            <a:noFill/>
            <a:miter lim="800000"/>
            <a:headEnd/>
            <a:tailEnd/>
          </a:ln>
        </p:spPr>
        <p:txBody>
          <a:bodyPr>
            <a:spAutoFit/>
          </a:bodyPr>
          <a:lstStyle/>
          <a:p>
            <a:pPr algn="ctr"/>
            <a:r>
              <a:rPr lang="en-US" altLang="en-US" sz="3200" b="1">
                <a:solidFill>
                  <a:srgbClr val="FF0000"/>
                </a:solidFill>
                <a:latin typeface="Times" pitchFamily="18" charset="0"/>
                <a:ea typeface="Times" pitchFamily="18" charset="0"/>
                <a:cs typeface="Times" pitchFamily="18" charset="0"/>
              </a:rPr>
              <a:t>Significance of Density of States</a:t>
            </a:r>
            <a:endParaRPr lang="en-IN" altLang="en-US" sz="3200" b="1">
              <a:solidFill>
                <a:srgbClr val="FF0000"/>
              </a:solidFill>
              <a:latin typeface="Times" pitchFamily="18" charset="0"/>
              <a:ea typeface="Times" pitchFamily="18" charset="0"/>
              <a:cs typeface="Times"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p:cNvPicPr>
            <a:picLocks noChangeAspect="1"/>
          </p:cNvPicPr>
          <p:nvPr/>
        </p:nvPicPr>
        <p:blipFill>
          <a:blip r:embed="rId2"/>
          <a:srcRect/>
          <a:stretch>
            <a:fillRect/>
          </a:stretch>
        </p:blipFill>
        <p:spPr bwMode="auto">
          <a:xfrm>
            <a:off x="5245894" y="533400"/>
            <a:ext cx="2614613" cy="3181350"/>
          </a:xfrm>
          <a:prstGeom prst="rect">
            <a:avLst/>
          </a:prstGeom>
          <a:noFill/>
          <a:ln w="9525">
            <a:noFill/>
            <a:miter lim="800000"/>
            <a:headEnd/>
            <a:tailEnd/>
          </a:ln>
        </p:spPr>
      </p:pic>
      <p:sp>
        <p:nvSpPr>
          <p:cNvPr id="6147" name="Slide Number Placeholder 1"/>
          <p:cNvSpPr>
            <a:spLocks noGrp="1"/>
          </p:cNvSpPr>
          <p:nvPr>
            <p:ph type="sldNum" sz="quarter" idx="12"/>
          </p:nvPr>
        </p:nvSpPr>
        <p:spPr bwMode="auto">
          <a:noFill/>
          <a:ln>
            <a:miter lim="800000"/>
            <a:headEnd/>
            <a:tailEnd/>
          </a:ln>
        </p:spPr>
        <p:txBody>
          <a:bodyPr/>
          <a:lstStyle/>
          <a:p>
            <a:fld id="{6D37F91C-175A-4D3A-B0A5-36DB44EBD43A}" type="slidenum">
              <a:rPr lang="en-US" altLang="en-US"/>
              <a:pPr/>
              <a:t>14</a:t>
            </a:fld>
            <a:endParaRPr lang="en-US" altLang="en-US"/>
          </a:p>
        </p:txBody>
      </p:sp>
      <p:sp>
        <p:nvSpPr>
          <p:cNvPr id="6148" name="Rectangle 3"/>
          <p:cNvSpPr>
            <a:spLocks noChangeArrowheads="1"/>
          </p:cNvSpPr>
          <p:nvPr/>
        </p:nvSpPr>
        <p:spPr bwMode="auto">
          <a:xfrm>
            <a:off x="0" y="533400"/>
            <a:ext cx="4972050" cy="5444054"/>
          </a:xfrm>
          <a:prstGeom prst="rect">
            <a:avLst/>
          </a:prstGeom>
          <a:noFill/>
          <a:ln w="9525">
            <a:noFill/>
            <a:miter lim="800000"/>
            <a:headEnd/>
            <a:tailEnd/>
          </a:ln>
        </p:spPr>
        <p:txBody>
          <a:bodyPr>
            <a:spAutoFit/>
          </a:bodyPr>
          <a:lstStyle/>
          <a:p>
            <a:pPr marL="285750" indent="-285750" algn="just">
              <a:lnSpc>
                <a:spcPct val="150000"/>
              </a:lnSpc>
              <a:buFont typeface="Wingdings" pitchFamily="2" charset="2"/>
              <a:buChar char="Ø"/>
            </a:pPr>
            <a:r>
              <a:rPr lang="en-US" dirty="0">
                <a:solidFill>
                  <a:srgbClr val="000000"/>
                </a:solidFill>
                <a:latin typeface="Times New Roman" pitchFamily="18" charset="0"/>
                <a:cs typeface="Times New Roman" pitchFamily="18" charset="0"/>
              </a:rPr>
              <a:t>The density of states in a semiconductor equals the density per unit volume and energy of the number of solutions to Schrödinger's equation. </a:t>
            </a:r>
          </a:p>
          <a:p>
            <a:pPr marL="285750" indent="-285750" algn="just">
              <a:lnSpc>
                <a:spcPct val="150000"/>
              </a:lnSpc>
              <a:buFont typeface="Wingdings" pitchFamily="2" charset="2"/>
              <a:buChar char="Ø"/>
            </a:pPr>
            <a:r>
              <a:rPr lang="en-US" dirty="0">
                <a:solidFill>
                  <a:srgbClr val="000000"/>
                </a:solidFill>
                <a:latin typeface="Times New Roman" pitchFamily="18" charset="0"/>
                <a:cs typeface="Times New Roman" pitchFamily="18" charset="0"/>
              </a:rPr>
              <a:t>Assumption- that the semiconductor can be modeled as an infinite quantum well in which electrons with effective mass, </a:t>
            </a:r>
            <a:r>
              <a:rPr lang="en-US" i="1" dirty="0">
                <a:solidFill>
                  <a:srgbClr val="000000"/>
                </a:solidFill>
                <a:latin typeface="Times New Roman" pitchFamily="18" charset="0"/>
                <a:cs typeface="Times New Roman" pitchFamily="18" charset="0"/>
              </a:rPr>
              <a:t>m</a:t>
            </a:r>
            <a:r>
              <a:rPr lang="en-US" baseline="30000" dirty="0">
                <a:solidFill>
                  <a:srgbClr val="000000"/>
                </a:solidFill>
                <a:latin typeface="Times New Roman" pitchFamily="18" charset="0"/>
                <a:cs typeface="Times New Roman" pitchFamily="18" charset="0"/>
              </a:rPr>
              <a:t>*</a:t>
            </a:r>
            <a:r>
              <a:rPr lang="en-US" dirty="0">
                <a:solidFill>
                  <a:srgbClr val="000000"/>
                </a:solidFill>
                <a:latin typeface="Times New Roman" pitchFamily="18" charset="0"/>
                <a:cs typeface="Times New Roman" pitchFamily="18" charset="0"/>
              </a:rPr>
              <a:t>, are free to move. </a:t>
            </a:r>
          </a:p>
          <a:p>
            <a:pPr marL="285750" indent="-285750" algn="just">
              <a:lnSpc>
                <a:spcPct val="150000"/>
              </a:lnSpc>
              <a:buFont typeface="Wingdings" pitchFamily="2" charset="2"/>
              <a:buChar char="Ø"/>
            </a:pPr>
            <a:r>
              <a:rPr lang="en-US" dirty="0">
                <a:solidFill>
                  <a:srgbClr val="000000"/>
                </a:solidFill>
                <a:latin typeface="Times New Roman" pitchFamily="18" charset="0"/>
                <a:cs typeface="Times New Roman" pitchFamily="18" charset="0"/>
              </a:rPr>
              <a:t>The energy in the well is set to zero. The semiconductor is assumed a cube with side </a:t>
            </a:r>
            <a:r>
              <a:rPr lang="en-US" i="1" dirty="0">
                <a:solidFill>
                  <a:srgbClr val="000000"/>
                </a:solidFill>
                <a:latin typeface="Times New Roman" pitchFamily="18" charset="0"/>
                <a:cs typeface="Times New Roman" pitchFamily="18" charset="0"/>
              </a:rPr>
              <a:t>L</a:t>
            </a:r>
            <a:r>
              <a:rPr lang="en-US" dirty="0">
                <a:solidFill>
                  <a:srgbClr val="000000"/>
                </a:solidFill>
                <a:latin typeface="Times New Roman" pitchFamily="18" charset="0"/>
                <a:cs typeface="Times New Roman" pitchFamily="18" charset="0"/>
              </a:rPr>
              <a:t>.</a:t>
            </a:r>
          </a:p>
          <a:p>
            <a:pPr marL="285750" indent="-285750" algn="just">
              <a:lnSpc>
                <a:spcPct val="150000"/>
              </a:lnSpc>
              <a:buFont typeface="Wingdings" pitchFamily="2" charset="2"/>
              <a:buChar char="Ø"/>
            </a:pPr>
            <a:r>
              <a:rPr lang="en-US" dirty="0">
                <a:latin typeface="Times New Roman" pitchFamily="18" charset="0"/>
                <a:cs typeface="Times New Roman" pitchFamily="18" charset="0"/>
              </a:rPr>
              <a:t>An example of a 3-dimensional </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-space is given in Fig. 1. It can be seen that the dimensionality of the system confines the momentum of particles inside the system.</a:t>
            </a:r>
            <a:endParaRPr lang="en-IN" dirty="0">
              <a:latin typeface="Times New Roman" pitchFamily="18" charset="0"/>
              <a:cs typeface="Times New Roman" pitchFamily="18" charset="0"/>
            </a:endParaRPr>
          </a:p>
        </p:txBody>
      </p:sp>
      <p:pic>
        <p:nvPicPr>
          <p:cNvPr id="6149" name="Picture 4"/>
          <p:cNvPicPr>
            <a:picLocks noChangeAspect="1"/>
          </p:cNvPicPr>
          <p:nvPr/>
        </p:nvPicPr>
        <p:blipFill>
          <a:blip r:embed="rId3"/>
          <a:srcRect/>
          <a:stretch>
            <a:fillRect/>
          </a:stretch>
        </p:blipFill>
        <p:spPr bwMode="auto">
          <a:xfrm>
            <a:off x="5793581" y="3898900"/>
            <a:ext cx="2343150" cy="26733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2"/>
          </p:nvPr>
        </p:nvSpPr>
        <p:spPr bwMode="auto">
          <a:noFill/>
          <a:ln>
            <a:miter lim="800000"/>
            <a:headEnd/>
            <a:tailEnd/>
          </a:ln>
        </p:spPr>
        <p:txBody>
          <a:bodyPr/>
          <a:lstStyle/>
          <a:p>
            <a:fld id="{522CF39B-CE9A-4551-97F0-51B3273E1310}" type="slidenum">
              <a:rPr lang="en-US" altLang="en-US"/>
              <a:pPr/>
              <a:t>15</a:t>
            </a:fld>
            <a:endParaRPr lang="en-US" altLang="en-US"/>
          </a:p>
        </p:txBody>
      </p:sp>
      <p:pic>
        <p:nvPicPr>
          <p:cNvPr id="7171" name="Picture 2"/>
          <p:cNvPicPr>
            <a:picLocks noChangeAspect="1"/>
          </p:cNvPicPr>
          <p:nvPr/>
        </p:nvPicPr>
        <p:blipFill>
          <a:blip r:embed="rId2"/>
          <a:srcRect/>
          <a:stretch>
            <a:fillRect/>
          </a:stretch>
        </p:blipFill>
        <p:spPr bwMode="auto">
          <a:xfrm>
            <a:off x="5029200" y="914400"/>
            <a:ext cx="3527822" cy="3298825"/>
          </a:xfrm>
          <a:prstGeom prst="rect">
            <a:avLst/>
          </a:prstGeom>
          <a:noFill/>
          <a:ln w="9525">
            <a:noFill/>
            <a:miter lim="800000"/>
            <a:headEnd/>
            <a:tailEnd/>
          </a:ln>
        </p:spPr>
      </p:pic>
      <p:pic>
        <p:nvPicPr>
          <p:cNvPr id="7172" name="Picture 3"/>
          <p:cNvPicPr>
            <a:picLocks noChangeAspect="1"/>
          </p:cNvPicPr>
          <p:nvPr/>
        </p:nvPicPr>
        <p:blipFill>
          <a:blip r:embed="rId3"/>
          <a:srcRect/>
          <a:stretch>
            <a:fillRect/>
          </a:stretch>
        </p:blipFill>
        <p:spPr bwMode="auto">
          <a:xfrm>
            <a:off x="457200" y="990600"/>
            <a:ext cx="3527822" cy="3127375"/>
          </a:xfrm>
          <a:prstGeom prst="rect">
            <a:avLst/>
          </a:prstGeom>
          <a:noFill/>
          <a:ln w="9525">
            <a:noFill/>
            <a:miter lim="800000"/>
            <a:headEnd/>
            <a:tailEnd/>
          </a:ln>
        </p:spPr>
      </p:pic>
      <p:sp>
        <p:nvSpPr>
          <p:cNvPr id="7173" name="Rectangle 1"/>
          <p:cNvSpPr>
            <a:spLocks noChangeArrowheads="1"/>
          </p:cNvSpPr>
          <p:nvPr/>
        </p:nvSpPr>
        <p:spPr bwMode="auto">
          <a:xfrm>
            <a:off x="533400" y="228600"/>
            <a:ext cx="6407944" cy="646331"/>
          </a:xfrm>
          <a:prstGeom prst="rect">
            <a:avLst/>
          </a:prstGeom>
          <a:noFill/>
          <a:ln w="9525">
            <a:noFill/>
            <a:miter lim="800000"/>
            <a:headEnd/>
            <a:tailEnd/>
          </a:ln>
        </p:spPr>
        <p:txBody>
          <a:bodyPr>
            <a:spAutoFit/>
          </a:bodyPr>
          <a:lstStyle/>
          <a:p>
            <a:pPr algn="just" eaLnBrk="1" hangingPunct="1"/>
            <a:r>
              <a:rPr lang="en-US" altLang="en-US" dirty="0">
                <a:latin typeface="Times New Roman" pitchFamily="18" charset="0"/>
                <a:cs typeface="Times New Roman" pitchFamily="18" charset="0"/>
              </a:rPr>
              <a:t>A cubical  metal piece                                                 </a:t>
            </a:r>
            <a:r>
              <a:rPr lang="en-US" altLang="en-US" b="1" dirty="0">
                <a:latin typeface="Times New Roman" pitchFamily="18" charset="0"/>
                <a:cs typeface="Times New Roman" pitchFamily="18" charset="0"/>
              </a:rPr>
              <a:t>k space</a:t>
            </a:r>
            <a:r>
              <a:rPr lang="en-US" altLang="en-US" dirty="0">
                <a:latin typeface="Times New Roman" pitchFamily="18" charset="0"/>
                <a:cs typeface="Times New Roman" pitchFamily="18" charset="0"/>
              </a:rPr>
              <a:t>(k, represents wave vector) </a:t>
            </a:r>
            <a:endParaRPr lang="en-IN" altLang="en-US" dirty="0"/>
          </a:p>
        </p:txBody>
      </p:sp>
      <p:sp>
        <p:nvSpPr>
          <p:cNvPr id="7174" name="Rectangle 2"/>
          <p:cNvSpPr>
            <a:spLocks noChangeArrowheads="1"/>
          </p:cNvSpPr>
          <p:nvPr/>
        </p:nvSpPr>
        <p:spPr bwMode="auto">
          <a:xfrm>
            <a:off x="0" y="4114800"/>
            <a:ext cx="8858250" cy="2400657"/>
          </a:xfrm>
          <a:prstGeom prst="rect">
            <a:avLst/>
          </a:prstGeom>
          <a:noFill/>
          <a:ln w="9525">
            <a:noFill/>
            <a:miter lim="800000"/>
            <a:headEnd/>
            <a:tailEnd/>
          </a:ln>
        </p:spPr>
        <p:txBody>
          <a:bodyPr>
            <a:spAutoFit/>
          </a:bodyPr>
          <a:lstStyle/>
          <a:p>
            <a:pPr algn="just">
              <a:lnSpc>
                <a:spcPct val="150000"/>
              </a:lnSpc>
            </a:pPr>
            <a:r>
              <a:rPr lang="en-US" altLang="en-US" sz="2000" dirty="0">
                <a:solidFill>
                  <a:srgbClr val="0B0080"/>
                </a:solidFill>
                <a:latin typeface="Times New Roman" pitchFamily="18" charset="0"/>
                <a:cs typeface="Times New Roman" pitchFamily="18" charset="0"/>
              </a:rPr>
              <a:t>	Quantum mechanics</a:t>
            </a:r>
            <a:r>
              <a:rPr lang="en-US" altLang="en-US" sz="2000" dirty="0">
                <a:solidFill>
                  <a:srgbClr val="202122"/>
                </a:solidFill>
                <a:latin typeface="Times New Roman" pitchFamily="18" charset="0"/>
                <a:cs typeface="Times New Roman" pitchFamily="18" charset="0"/>
              </a:rPr>
              <a:t> provides two fundamental examples of the duality between position and momentum,</a:t>
            </a:r>
            <a:r>
              <a:rPr lang="en-US" altLang="en-US" sz="2000" dirty="0">
                <a:latin typeface="Times New Roman" pitchFamily="18" charset="0"/>
                <a:cs typeface="Times New Roman" pitchFamily="18" charset="0"/>
              </a:rPr>
              <a:t>  the Heisenberg uncertainty principle </a:t>
            </a:r>
            <a:r>
              <a:rPr lang="en-US" altLang="en-US" sz="2000" dirty="0" err="1">
                <a:latin typeface="Times New Roman" pitchFamily="18" charset="0"/>
                <a:cs typeface="Times New Roman" pitchFamily="18" charset="0"/>
              </a:rPr>
              <a:t>Δ</a:t>
            </a:r>
            <a:r>
              <a:rPr lang="en-US" altLang="en-US" sz="2000" i="1" dirty="0" err="1">
                <a:latin typeface="Times New Roman" pitchFamily="18" charset="0"/>
                <a:cs typeface="Times New Roman" pitchFamily="18" charset="0"/>
              </a:rPr>
              <a:t>x</a:t>
            </a:r>
            <a:r>
              <a:rPr lang="en-US" altLang="en-US" sz="2000" dirty="0" err="1">
                <a:latin typeface="Times New Roman" pitchFamily="18" charset="0"/>
                <a:cs typeface="Times New Roman" pitchFamily="18" charset="0"/>
              </a:rPr>
              <a:t>Δ</a:t>
            </a:r>
            <a:r>
              <a:rPr lang="en-US" altLang="en-US" sz="2000" i="1" dirty="0" err="1">
                <a:latin typeface="Times New Roman" pitchFamily="18" charset="0"/>
                <a:cs typeface="Times New Roman" pitchFamily="18" charset="0"/>
              </a:rPr>
              <a:t>p</a:t>
            </a:r>
            <a:r>
              <a:rPr lang="en-US" altLang="en-US" sz="2000" dirty="0">
                <a:latin typeface="Times New Roman" pitchFamily="18" charset="0"/>
                <a:cs typeface="Times New Roman" pitchFamily="18" charset="0"/>
              </a:rPr>
              <a:t> ≥ </a:t>
            </a:r>
            <a:r>
              <a:rPr lang="en-US" altLang="en-US" sz="2000" i="1" dirty="0">
                <a:latin typeface="Times New Roman" pitchFamily="18" charset="0"/>
                <a:cs typeface="Times New Roman" pitchFamily="18" charset="0"/>
              </a:rPr>
              <a:t>ħ</a:t>
            </a:r>
            <a:r>
              <a:rPr lang="en-US" altLang="en-US" sz="2000" dirty="0">
                <a:latin typeface="Times New Roman" pitchFamily="18" charset="0"/>
                <a:cs typeface="Times New Roman" pitchFamily="18" charset="0"/>
              </a:rPr>
              <a:t>/2 stating that position and momentum cannot be simultaneously known to arbitrary precision, and the de Broglie relation </a:t>
            </a:r>
            <a:r>
              <a:rPr lang="en-US" altLang="en-US" sz="2000" b="1" dirty="0">
                <a:latin typeface="Times New Roman" pitchFamily="18" charset="0"/>
                <a:cs typeface="Times New Roman" pitchFamily="18" charset="0"/>
              </a:rPr>
              <a:t>p</a:t>
            </a:r>
            <a:r>
              <a:rPr lang="en-US" altLang="en-US" sz="2000" dirty="0">
                <a:latin typeface="Times New Roman" pitchFamily="18" charset="0"/>
                <a:cs typeface="Times New Roman" pitchFamily="18" charset="0"/>
              </a:rPr>
              <a:t> = </a:t>
            </a:r>
            <a:r>
              <a:rPr lang="en-US" altLang="en-US" sz="2000" i="1" dirty="0" err="1">
                <a:latin typeface="Times New Roman" pitchFamily="18" charset="0"/>
                <a:cs typeface="Times New Roman" pitchFamily="18" charset="0"/>
              </a:rPr>
              <a:t>ħ</a:t>
            </a:r>
            <a:r>
              <a:rPr lang="en-US" altLang="en-US" sz="2000" b="1" dirty="0" err="1">
                <a:latin typeface="Times New Roman" pitchFamily="18" charset="0"/>
                <a:cs typeface="Times New Roman" pitchFamily="18" charset="0"/>
              </a:rPr>
              <a:t>k</a:t>
            </a:r>
            <a:r>
              <a:rPr lang="en-US" altLang="en-US" sz="2000" dirty="0">
                <a:latin typeface="Times New Roman" pitchFamily="18" charset="0"/>
                <a:cs typeface="Times New Roman" pitchFamily="18" charset="0"/>
              </a:rPr>
              <a:t> which states the momentum and </a:t>
            </a:r>
            <a:r>
              <a:rPr lang="en-US" altLang="en-US" sz="2000" dirty="0" err="1">
                <a:latin typeface="Times New Roman" pitchFamily="18" charset="0"/>
                <a:cs typeface="Times New Roman" pitchFamily="18" charset="0"/>
              </a:rPr>
              <a:t>wavevector</a:t>
            </a:r>
            <a:r>
              <a:rPr lang="en-US" altLang="en-US" sz="2000" dirty="0">
                <a:latin typeface="Times New Roman" pitchFamily="18" charset="0"/>
                <a:cs typeface="Times New Roman" pitchFamily="18" charset="0"/>
              </a:rPr>
              <a:t> of a free particle are proportional to each other.</a:t>
            </a:r>
            <a:endParaRPr lang="en-IN" alt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16</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6" name="Rectangle 5"/>
          <p:cNvSpPr/>
          <p:nvPr/>
        </p:nvSpPr>
        <p:spPr>
          <a:xfrm>
            <a:off x="838200" y="1447800"/>
            <a:ext cx="7315200" cy="1015663"/>
          </a:xfrm>
          <a:prstGeom prst="rect">
            <a:avLst/>
          </a:prstGeom>
        </p:spPr>
        <p:txBody>
          <a:bodyPr wrap="square">
            <a:spAutoFit/>
          </a:bodyPr>
          <a:lstStyle/>
          <a:p>
            <a:r>
              <a:rPr lang="en-US" sz="2000" b="1" dirty="0"/>
              <a:t>Consider a solid metal cube of edge length 2.0 cm.</a:t>
            </a:r>
          </a:p>
          <a:p>
            <a:r>
              <a:rPr lang="en-US" sz="2000" b="1" dirty="0"/>
              <a:t>What is the lowest energy level for an electron within the metal?</a:t>
            </a:r>
          </a:p>
          <a:p>
            <a:r>
              <a:rPr lang="en-US" sz="2000" b="1" dirty="0"/>
              <a:t>What is the spacing between this level and the next energy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dirty="0"/>
          </a:p>
        </p:txBody>
      </p:sp>
      <p:sp>
        <p:nvSpPr>
          <p:cNvPr id="8" name="Content Placeholder 7"/>
          <p:cNvSpPr>
            <a:spLocks noGrp="1"/>
          </p:cNvSpPr>
          <p:nvPr>
            <p:ph idx="1"/>
          </p:nvPr>
        </p:nvSpPr>
        <p:spPr/>
        <p:txBody>
          <a:bodyPr/>
          <a:lstStyle/>
          <a:p>
            <a:r>
              <a:rPr lang="en-US" dirty="0"/>
              <a:t>Strategy</a:t>
            </a:r>
          </a:p>
        </p:txBody>
      </p:sp>
      <p:sp>
        <p:nvSpPr>
          <p:cNvPr id="3074" name="Slide Number Placeholder 1"/>
          <p:cNvSpPr>
            <a:spLocks noGrp="1"/>
          </p:cNvSpPr>
          <p:nvPr>
            <p:ph type="sldNum" sz="quarter" idx="12"/>
          </p:nvPr>
        </p:nvSpPr>
        <p:spPr bwMode="auto">
          <a:noFill/>
          <a:ln>
            <a:miter lim="800000"/>
            <a:headEnd/>
            <a:tailEnd/>
          </a:ln>
        </p:spPr>
        <p:txBody>
          <a:bodyPr/>
          <a:lstStyle/>
          <a:p>
            <a:fld id="{2035DCB6-A32B-4F61-A171-F6696A065845}" type="slidenum">
              <a:rPr lang="en-US"/>
              <a:pPr/>
              <a:t>17</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47105" name="Rectangle 1"/>
          <p:cNvSpPr>
            <a:spLocks noChangeArrowheads="1"/>
          </p:cNvSpPr>
          <p:nvPr/>
        </p:nvSpPr>
        <p:spPr bwMode="auto">
          <a:xfrm rot="10800000" flipV="1">
            <a:off x="762000" y="2511624"/>
            <a:ext cx="8153400" cy="2769989"/>
          </a:xfrm>
          <a:prstGeom prst="rect">
            <a:avLst/>
          </a:prstGeom>
          <a:solidFill>
            <a:srgbClr val="F1F9FE"/>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ahoma" pitchFamily="34" charset="0"/>
                <a:cs typeface="Tahoma" pitchFamily="34" charset="0"/>
              </a:rPr>
              <a:t>An electron in a metal can be modeled as a wave. The lowest energy corresponds to the largest wavelength and smallest quantum number: </a:t>
            </a:r>
            <a:r>
              <a:rPr kumimoji="0" lang="en-US" sz="2000" b="0" i="0" u="none" strike="noStrike" cap="none" normalizeH="0" baseline="0" dirty="0" err="1">
                <a:ln>
                  <a:noFill/>
                </a:ln>
                <a:solidFill>
                  <a:srgbClr val="000000"/>
                </a:solidFill>
                <a:effectLst/>
                <a:latin typeface="MathJax_Math-italic"/>
                <a:cs typeface="Tahoma" pitchFamily="34" charset="0"/>
              </a:rPr>
              <a:t>nx</a:t>
            </a:r>
            <a:r>
              <a:rPr kumimoji="0" lang="en-US" sz="2000" b="0" i="0" u="none" strike="noStrike" cap="none" normalizeH="0" baseline="0" dirty="0">
                <a:ln>
                  <a:noFill/>
                </a:ln>
                <a:solidFill>
                  <a:srgbClr val="000000"/>
                </a:solidFill>
                <a:effectLst/>
                <a:latin typeface="MathJax_Main"/>
                <a:cs typeface="Tahoma" pitchFamily="34" charset="0"/>
              </a:rPr>
              <a:t>, </a:t>
            </a:r>
            <a:r>
              <a:rPr kumimoji="0" lang="en-US" sz="2000" b="0" i="0" u="none" strike="noStrike" cap="none" normalizeH="0" baseline="0" dirty="0" err="1">
                <a:ln>
                  <a:noFill/>
                </a:ln>
                <a:solidFill>
                  <a:srgbClr val="000000"/>
                </a:solidFill>
                <a:effectLst/>
                <a:latin typeface="MathJax_Math-italic"/>
                <a:cs typeface="Tahoma" pitchFamily="34" charset="0"/>
              </a:rPr>
              <a:t>ny</a:t>
            </a:r>
            <a:r>
              <a:rPr kumimoji="0" lang="en-US" sz="2000" b="0" i="0" u="none" strike="noStrike" cap="none" normalizeH="0" baseline="0" dirty="0" err="1">
                <a:ln>
                  <a:noFill/>
                </a:ln>
                <a:solidFill>
                  <a:srgbClr val="000000"/>
                </a:solidFill>
                <a:effectLst/>
                <a:latin typeface="MathJax_Main"/>
                <a:cs typeface="Tahoma" pitchFamily="34" charset="0"/>
              </a:rPr>
              <a:t>,</a:t>
            </a:r>
            <a:r>
              <a:rPr kumimoji="0" lang="en-US" sz="2000" b="0" i="0" u="none" strike="noStrike" cap="none" normalizeH="0" baseline="0" dirty="0" err="1">
                <a:ln>
                  <a:noFill/>
                </a:ln>
                <a:solidFill>
                  <a:srgbClr val="000000"/>
                </a:solidFill>
                <a:effectLst/>
                <a:latin typeface="MathJax_Math-italic"/>
                <a:cs typeface="Tahoma" pitchFamily="34" charset="0"/>
              </a:rPr>
              <a:t>nz</a:t>
            </a:r>
            <a:r>
              <a:rPr kumimoji="0" lang="en-US" sz="2000" b="0" i="0" u="none" strike="noStrike" cap="none" normalizeH="0" baseline="0" dirty="0">
                <a:ln>
                  <a:noFill/>
                </a:ln>
                <a:solidFill>
                  <a:srgbClr val="000000"/>
                </a:solidFill>
                <a:effectLst/>
                <a:latin typeface="MathJax_Main"/>
                <a:cs typeface="Tahoma" pitchFamily="34" charset="0"/>
              </a:rPr>
              <a:t>=(1,1,1)</a:t>
            </a:r>
            <a:endParaRPr kumimoji="0" lang="en-US" sz="2000" b="0" i="0" u="none" strike="noStrike" cap="none" normalizeH="0" baseline="0" dirty="0">
              <a:ln>
                <a:noFill/>
              </a:ln>
              <a:solidFill>
                <a:srgbClr val="000000"/>
              </a:solidFill>
              <a:effectLst/>
              <a:latin typeface="Tahoma" pitchFamily="34" charset="0"/>
              <a:cs typeface="Tahoma" pitchFamily="34" charset="0"/>
            </a:endParaRPr>
          </a:p>
          <a:p>
            <a:pPr marL="0" marR="0" lvl="0" indent="0"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ahoma" pitchFamily="34" charset="0"/>
                <a:cs typeface="Tahoma" pitchFamily="34" charset="0"/>
              </a:rPr>
              <a:t>Since the energy of the electron increases with the quantum number, the next highest level involves the smallest increase in the quantum numbers, or </a:t>
            </a:r>
            <a:r>
              <a:rPr kumimoji="0" lang="en-US" sz="2000" b="0" i="0" u="none" strike="noStrike" cap="none" normalizeH="0" baseline="0" dirty="0">
                <a:ln>
                  <a:noFill/>
                </a:ln>
                <a:solidFill>
                  <a:srgbClr val="000000"/>
                </a:solidFill>
                <a:effectLst/>
                <a:latin typeface="MathJax_Main"/>
                <a:cs typeface="Tahoma" pitchFamily="34" charset="0"/>
              </a:rPr>
              <a:t>(</a:t>
            </a:r>
            <a:r>
              <a:rPr kumimoji="0" lang="en-US" sz="2000" b="0" i="0" u="none" strike="noStrike" cap="none" normalizeH="0" baseline="0" dirty="0" err="1">
                <a:ln>
                  <a:noFill/>
                </a:ln>
                <a:solidFill>
                  <a:srgbClr val="000000"/>
                </a:solidFill>
                <a:effectLst/>
                <a:latin typeface="MathJax_Math-italic"/>
                <a:cs typeface="Tahoma" pitchFamily="34" charset="0"/>
              </a:rPr>
              <a:t>nx</a:t>
            </a:r>
            <a:r>
              <a:rPr kumimoji="0" lang="en-US" sz="2000" b="0" i="0" u="none" strike="noStrike" cap="none" normalizeH="0" baseline="0" dirty="0">
                <a:ln>
                  <a:noFill/>
                </a:ln>
                <a:solidFill>
                  <a:srgbClr val="000000"/>
                </a:solidFill>
                <a:effectLst/>
                <a:latin typeface="MathJax_Main"/>
                <a:cs typeface="Tahoma" pitchFamily="34" charset="0"/>
              </a:rPr>
              <a:t>, </a:t>
            </a:r>
            <a:r>
              <a:rPr kumimoji="0" lang="en-US" sz="2000" b="0" i="0" u="none" strike="noStrike" cap="none" normalizeH="0" baseline="0" dirty="0" err="1">
                <a:ln>
                  <a:noFill/>
                </a:ln>
                <a:solidFill>
                  <a:srgbClr val="000000"/>
                </a:solidFill>
                <a:effectLst/>
                <a:latin typeface="MathJax_Math-italic"/>
                <a:cs typeface="Tahoma" pitchFamily="34" charset="0"/>
              </a:rPr>
              <a:t>ny</a:t>
            </a:r>
            <a:r>
              <a:rPr kumimoji="0" lang="en-US" sz="2000" b="0" i="0" u="none" strike="noStrike" cap="none" normalizeH="0" baseline="0" dirty="0" err="1">
                <a:ln>
                  <a:noFill/>
                </a:ln>
                <a:solidFill>
                  <a:srgbClr val="000000"/>
                </a:solidFill>
                <a:effectLst/>
                <a:latin typeface="MathJax_Main"/>
                <a:cs typeface="Tahoma" pitchFamily="34" charset="0"/>
              </a:rPr>
              <a:t>,</a:t>
            </a:r>
            <a:r>
              <a:rPr kumimoji="0" lang="en-US" sz="2000" b="0" i="0" u="none" strike="noStrike" cap="none" normalizeH="0" baseline="0" dirty="0" err="1">
                <a:ln>
                  <a:noFill/>
                </a:ln>
                <a:solidFill>
                  <a:srgbClr val="000000"/>
                </a:solidFill>
                <a:effectLst/>
                <a:latin typeface="MathJax_Math-italic"/>
                <a:cs typeface="Tahoma" pitchFamily="34" charset="0"/>
              </a:rPr>
              <a:t>nz</a:t>
            </a:r>
            <a:r>
              <a:rPr kumimoji="0" lang="en-US" sz="2000" b="0" i="0" u="none" strike="noStrike" cap="none" normalizeH="0" baseline="0" dirty="0">
                <a:ln>
                  <a:noFill/>
                </a:ln>
                <a:solidFill>
                  <a:srgbClr val="000000"/>
                </a:solidFill>
                <a:effectLst/>
                <a:latin typeface="MathJax_Main"/>
                <a:cs typeface="Tahoma" pitchFamily="34" charset="0"/>
              </a:rPr>
              <a:t>)=(2,1,1),(1,2,1)</a:t>
            </a:r>
            <a:r>
              <a:rPr kumimoji="0" lang="en-US" sz="2000" b="0" i="0" u="none" strike="noStrike" cap="none" normalizeH="0" baseline="0" dirty="0">
                <a:ln>
                  <a:noFill/>
                </a:ln>
                <a:solidFill>
                  <a:srgbClr val="000000"/>
                </a:solidFill>
                <a:effectLst/>
                <a:latin typeface="Tahoma" pitchFamily="34" charset="0"/>
                <a:cs typeface="Tahoma" pitchFamily="34" charset="0"/>
              </a:rPr>
              <a:t> or </a:t>
            </a:r>
            <a:r>
              <a:rPr kumimoji="0" lang="en-US" sz="2000" b="0" i="0" u="none" strike="noStrike" cap="none" normalizeH="0" baseline="0" dirty="0">
                <a:ln>
                  <a:noFill/>
                </a:ln>
                <a:solidFill>
                  <a:srgbClr val="000000"/>
                </a:solidFill>
                <a:effectLst/>
                <a:latin typeface="MathJax_Main"/>
                <a:cs typeface="Tahoma" pitchFamily="34" charset="0"/>
              </a:rPr>
              <a:t>(1,1,2)</a:t>
            </a:r>
            <a:r>
              <a:rPr kumimoji="0" lang="en-US" sz="2000" b="0" i="0" u="none" strike="noStrike" cap="none" normalizeH="0" baseline="0" dirty="0">
                <a:ln>
                  <a:noFill/>
                </a:ln>
                <a:solidFill>
                  <a:srgbClr val="000000"/>
                </a:solidFill>
                <a:effectLst/>
                <a:latin typeface="Tahoma" pitchFamily="34" charset="0"/>
                <a:cs typeface="Tahoma" pitchFamily="34" charset="0"/>
              </a:rPr>
              <a:t>.</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18</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6" name="Rectangle 5"/>
          <p:cNvSpPr/>
          <p:nvPr/>
        </p:nvSpPr>
        <p:spPr>
          <a:xfrm>
            <a:off x="2819400" y="838200"/>
            <a:ext cx="1425390" cy="523220"/>
          </a:xfrm>
          <a:prstGeom prst="rect">
            <a:avLst/>
          </a:prstGeom>
        </p:spPr>
        <p:txBody>
          <a:bodyPr wrap="none">
            <a:spAutoFit/>
          </a:bodyPr>
          <a:lstStyle/>
          <a:p>
            <a:r>
              <a:rPr lang="en-US" sz="2800" b="1" dirty="0"/>
              <a:t>Solution</a:t>
            </a:r>
            <a:endParaRPr lang="en-US" sz="2800" dirty="0"/>
          </a:p>
        </p:txBody>
      </p:sp>
      <p:sp>
        <p:nvSpPr>
          <p:cNvPr id="46081" name="Rectangle 1"/>
          <p:cNvSpPr>
            <a:spLocks noChangeArrowheads="1"/>
          </p:cNvSpPr>
          <p:nvPr/>
        </p:nvSpPr>
        <p:spPr bwMode="auto">
          <a:xfrm>
            <a:off x="457200" y="1905000"/>
            <a:ext cx="6992171" cy="6155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cs typeface="Tahoma" pitchFamily="34" charset="0"/>
              </a:rPr>
              <a:t>The lowest energy level corresponds to the quantum numbers </a:t>
            </a:r>
            <a:r>
              <a:rPr kumimoji="0" lang="en-US" sz="1600" b="0" i="0" u="none" strike="noStrike" cap="none" normalizeH="0" baseline="0" dirty="0" err="1">
                <a:ln>
                  <a:noFill/>
                </a:ln>
                <a:solidFill>
                  <a:srgbClr val="000000"/>
                </a:solidFill>
                <a:effectLst/>
                <a:latin typeface="MathJax_Math-italic"/>
                <a:cs typeface="Tahoma" pitchFamily="34" charset="0"/>
              </a:rPr>
              <a:t>nx</a:t>
            </a:r>
            <a:r>
              <a:rPr kumimoji="0" lang="en-US" sz="1600" b="0" i="0" u="none" strike="noStrike" cap="none" normalizeH="0" baseline="0" dirty="0">
                <a:ln>
                  <a:noFill/>
                </a:ln>
                <a:solidFill>
                  <a:srgbClr val="000000"/>
                </a:solidFill>
                <a:effectLst/>
                <a:latin typeface="MathJax_Main"/>
                <a:cs typeface="Tahoma" pitchFamily="34" charset="0"/>
              </a:rPr>
              <a:t>=</a:t>
            </a:r>
            <a:r>
              <a:rPr kumimoji="0" lang="en-US" sz="1600" b="0" i="0" u="none" strike="noStrike" cap="none" normalizeH="0" baseline="0" dirty="0" err="1">
                <a:ln>
                  <a:noFill/>
                </a:ln>
                <a:solidFill>
                  <a:srgbClr val="000000"/>
                </a:solidFill>
                <a:effectLst/>
                <a:latin typeface="MathJax_Math-italic"/>
                <a:cs typeface="Tahoma" pitchFamily="34" charset="0"/>
              </a:rPr>
              <a:t>ny</a:t>
            </a:r>
            <a:r>
              <a:rPr kumimoji="0" lang="en-US" sz="1600" b="0" i="0" u="none" strike="noStrike" cap="none" normalizeH="0" baseline="0" dirty="0">
                <a:ln>
                  <a:noFill/>
                </a:ln>
                <a:solidFill>
                  <a:srgbClr val="000000"/>
                </a:solidFill>
                <a:effectLst/>
                <a:latin typeface="MathJax_Main"/>
                <a:cs typeface="Tahoma" pitchFamily="34" charset="0"/>
              </a:rPr>
              <a:t>=</a:t>
            </a:r>
            <a:r>
              <a:rPr kumimoji="0" lang="en-US" sz="1600" b="0" i="0" u="none" strike="noStrike" cap="none" normalizeH="0" baseline="0" dirty="0" err="1">
                <a:ln>
                  <a:noFill/>
                </a:ln>
                <a:solidFill>
                  <a:srgbClr val="000000"/>
                </a:solidFill>
                <a:effectLst/>
                <a:latin typeface="MathJax_Math-italic"/>
                <a:cs typeface="Tahoma" pitchFamily="34" charset="0"/>
              </a:rPr>
              <a:t>nz</a:t>
            </a:r>
            <a:r>
              <a:rPr kumimoji="0" lang="en-US" sz="1600" b="0" i="0" u="none" strike="noStrike" cap="none" normalizeH="0" baseline="0" dirty="0">
                <a:ln>
                  <a:noFill/>
                </a:ln>
                <a:solidFill>
                  <a:srgbClr val="000000"/>
                </a:solidFill>
                <a:effectLst/>
                <a:latin typeface="MathJax_Main"/>
                <a:cs typeface="Tahoma" pitchFamily="34" charset="0"/>
              </a:rPr>
              <a:t>=1</a:t>
            </a:r>
            <a:br>
              <a:rPr kumimoji="0" lang="en-US" sz="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46082" name="Picture 2"/>
          <p:cNvPicPr>
            <a:picLocks noChangeAspect="1" noChangeArrowheads="1"/>
          </p:cNvPicPr>
          <p:nvPr/>
        </p:nvPicPr>
        <p:blipFill>
          <a:blip r:embed="rId4"/>
          <a:srcRect/>
          <a:stretch>
            <a:fillRect/>
          </a:stretch>
        </p:blipFill>
        <p:spPr bwMode="auto">
          <a:xfrm>
            <a:off x="357094" y="2438400"/>
            <a:ext cx="7210611"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19</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45057" name="Rectangle 1"/>
          <p:cNvSpPr>
            <a:spLocks noChangeArrowheads="1"/>
          </p:cNvSpPr>
          <p:nvPr/>
        </p:nvSpPr>
        <p:spPr bwMode="auto">
          <a:xfrm>
            <a:off x="0" y="1219200"/>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cs typeface="Tahoma" pitchFamily="34" charset="0"/>
              </a:rPr>
              <a:t>The next-higher energy level is reached by increasing any one of the three quantum numbers by 1. Hence, there are actually three quantum states with the same energy. Suppose we increase </a:t>
            </a:r>
            <a:r>
              <a:rPr kumimoji="0" lang="en-US" sz="1600" b="0" i="0" u="none" strike="noStrike" cap="none" normalizeH="0" baseline="0" dirty="0">
                <a:ln>
                  <a:noFill/>
                </a:ln>
                <a:solidFill>
                  <a:srgbClr val="000000"/>
                </a:solidFill>
                <a:effectLst/>
                <a:latin typeface="MathJax_Math-italic"/>
                <a:cs typeface="Tahoma" pitchFamily="34" charset="0"/>
              </a:rPr>
              <a:t> </a:t>
            </a:r>
            <a:r>
              <a:rPr kumimoji="0" lang="en-US" sz="1600" b="0" i="0" u="none" strike="noStrike" cap="none" normalizeH="0" baseline="0" dirty="0" err="1">
                <a:ln>
                  <a:noFill/>
                </a:ln>
                <a:solidFill>
                  <a:srgbClr val="000000"/>
                </a:solidFill>
                <a:effectLst/>
                <a:latin typeface="Tahoma" pitchFamily="34" charset="0"/>
                <a:cs typeface="Tahoma" pitchFamily="34" charset="0"/>
              </a:rPr>
              <a:t>nx</a:t>
            </a:r>
            <a:r>
              <a:rPr kumimoji="0" lang="en-US" sz="1600" b="0" i="0" u="none" strike="noStrike" cap="none" normalizeH="0" baseline="0" dirty="0">
                <a:ln>
                  <a:noFill/>
                </a:ln>
                <a:solidFill>
                  <a:srgbClr val="000000"/>
                </a:solidFill>
                <a:effectLst/>
                <a:latin typeface="Tahoma" pitchFamily="34" charset="0"/>
                <a:cs typeface="Tahoma" pitchFamily="34" charset="0"/>
              </a:rPr>
              <a:t> by 1. Then the energy becomes</a:t>
            </a:r>
            <a:r>
              <a:rPr kumimoji="0" lang="en-US" sz="1600" b="0" i="0" u="none" strike="noStrike" cap="none" normalizeH="0" baseline="0" dirty="0">
                <a:ln>
                  <a:noFill/>
                </a:ln>
                <a:solidFill>
                  <a:schemeClr val="tx1"/>
                </a:solidFill>
                <a:effectLst/>
                <a:latin typeface="Arial" pitchFamily="34" charset="0"/>
                <a:cs typeface="Arial" pitchFamily="34" charset="0"/>
              </a:rPr>
              <a:t> </a:t>
            </a:r>
          </a:p>
        </p:txBody>
      </p:sp>
      <p:pic>
        <p:nvPicPr>
          <p:cNvPr id="45058" name="Picture 2"/>
          <p:cNvPicPr>
            <a:picLocks noChangeAspect="1" noChangeArrowheads="1"/>
          </p:cNvPicPr>
          <p:nvPr/>
        </p:nvPicPr>
        <p:blipFill>
          <a:blip r:embed="rId4"/>
          <a:srcRect/>
          <a:stretch>
            <a:fillRect/>
          </a:stretch>
        </p:blipFill>
        <p:spPr bwMode="auto">
          <a:xfrm>
            <a:off x="609600" y="2286000"/>
            <a:ext cx="7521222" cy="32753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868362"/>
          </a:xfrm>
        </p:spPr>
        <p:txBody>
          <a:bodyPr/>
          <a:lstStyle/>
          <a:p>
            <a:r>
              <a:rPr lang="en-US" dirty="0"/>
              <a:t>Introduction</a:t>
            </a:r>
          </a:p>
        </p:txBody>
      </p:sp>
      <p:sp>
        <p:nvSpPr>
          <p:cNvPr id="3074" name="Slide Number Placeholder 1"/>
          <p:cNvSpPr>
            <a:spLocks noGrp="1"/>
          </p:cNvSpPr>
          <p:nvPr>
            <p:ph type="sldNum" sz="quarter" idx="12"/>
          </p:nvPr>
        </p:nvSpPr>
        <p:spPr bwMode="auto">
          <a:noFill/>
          <a:ln>
            <a:miter lim="800000"/>
            <a:headEnd/>
            <a:tailEnd/>
          </a:ln>
        </p:spPr>
        <p:txBody>
          <a:bodyPr/>
          <a:lstStyle/>
          <a:p>
            <a:fld id="{2035DCB6-A32B-4F61-A171-F6696A065845}" type="slidenum">
              <a:rPr lang="en-US"/>
              <a:pPr/>
              <a:t>2</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6" name="Rectangle 5"/>
          <p:cNvSpPr/>
          <p:nvPr/>
        </p:nvSpPr>
        <p:spPr>
          <a:xfrm>
            <a:off x="533400" y="1443841"/>
            <a:ext cx="8229600" cy="4893647"/>
          </a:xfrm>
          <a:prstGeom prst="rect">
            <a:avLst/>
          </a:prstGeom>
        </p:spPr>
        <p:txBody>
          <a:bodyPr wrap="square">
            <a:spAutoFit/>
          </a:bodyPr>
          <a:lstStyle/>
          <a:p>
            <a:pPr>
              <a:buFont typeface="Wingdings" pitchFamily="2" charset="2"/>
              <a:buChar char="Ø"/>
            </a:pPr>
            <a:r>
              <a:rPr lang="en-US" sz="2400" dirty="0">
                <a:latin typeface="Mongolian Baiti" pitchFamily="66" charset="0"/>
                <a:cs typeface="Mongolian Baiti" pitchFamily="66" charset="0"/>
              </a:rPr>
              <a:t>The </a:t>
            </a:r>
            <a:r>
              <a:rPr lang="en-US" sz="2400" dirty="0">
                <a:solidFill>
                  <a:srgbClr val="FF0000"/>
                </a:solidFill>
                <a:latin typeface="Mongolian Baiti" pitchFamily="66" charset="0"/>
                <a:cs typeface="Mongolian Baiti" pitchFamily="66" charset="0"/>
              </a:rPr>
              <a:t>free-electron theory </a:t>
            </a:r>
            <a:r>
              <a:rPr lang="en-US" sz="2400" dirty="0">
                <a:latin typeface="Mongolian Baiti" pitchFamily="66" charset="0"/>
                <a:cs typeface="Mongolian Baiti" pitchFamily="66" charset="0"/>
              </a:rPr>
              <a:t>of metals describes the electrons as roaming freely around and about the entire solid metal.</a:t>
            </a:r>
          </a:p>
          <a:p>
            <a:endParaRPr lang="en-US" sz="2400" dirty="0">
              <a:latin typeface="Mongolian Baiti" pitchFamily="66" charset="0"/>
              <a:cs typeface="Mongolian Baiti" pitchFamily="66" charset="0"/>
            </a:endParaRPr>
          </a:p>
          <a:p>
            <a:pPr>
              <a:buFont typeface="Wingdings" pitchFamily="2" charset="2"/>
              <a:buChar char="Ø"/>
            </a:pPr>
            <a:r>
              <a:rPr lang="en-US" sz="2400" dirty="0">
                <a:latin typeface="Mongolian Baiti" pitchFamily="66" charset="0"/>
                <a:cs typeface="Mongolian Baiti" pitchFamily="66" charset="0"/>
              </a:rPr>
              <a:t> It turns out that although electrons can move about the solid metal, they have a </a:t>
            </a:r>
            <a:r>
              <a:rPr lang="en-US" sz="2400" dirty="0">
                <a:solidFill>
                  <a:srgbClr val="FF0000"/>
                </a:solidFill>
                <a:latin typeface="Mongolian Baiti" pitchFamily="66" charset="0"/>
                <a:cs typeface="Mongolian Baiti" pitchFamily="66" charset="0"/>
              </a:rPr>
              <a:t>very hard </a:t>
            </a:r>
            <a:r>
              <a:rPr lang="en-US" sz="2400" dirty="0">
                <a:latin typeface="Mongolian Baiti" pitchFamily="66" charset="0"/>
                <a:cs typeface="Mongolian Baiti" pitchFamily="66" charset="0"/>
              </a:rPr>
              <a:t>time actually escaping the surface of the metal under normal conditions.</a:t>
            </a:r>
          </a:p>
          <a:p>
            <a:endParaRPr lang="en-US" sz="2400" dirty="0">
              <a:latin typeface="Mongolian Baiti" pitchFamily="66" charset="0"/>
              <a:cs typeface="Mongolian Baiti" pitchFamily="66" charset="0"/>
            </a:endParaRPr>
          </a:p>
          <a:p>
            <a:pPr>
              <a:buFont typeface="Wingdings" pitchFamily="2" charset="2"/>
              <a:buChar char="Ø"/>
            </a:pPr>
            <a:r>
              <a:rPr lang="en-US" sz="2400" dirty="0">
                <a:latin typeface="Mongolian Baiti" pitchFamily="66" charset="0"/>
                <a:cs typeface="Mongolian Baiti" pitchFamily="66" charset="0"/>
              </a:rPr>
              <a:t> Since the electrons remain trapped in the metal, we can imagine that the </a:t>
            </a:r>
            <a:r>
              <a:rPr lang="en-US" sz="2400" dirty="0">
                <a:solidFill>
                  <a:srgbClr val="FF0000"/>
                </a:solidFill>
                <a:latin typeface="Mongolian Baiti" pitchFamily="66" charset="0"/>
                <a:cs typeface="Mongolian Baiti" pitchFamily="66" charset="0"/>
              </a:rPr>
              <a:t>metal serves as a finite potential well (rigid-box) </a:t>
            </a:r>
            <a:r>
              <a:rPr lang="en-US" sz="2400" dirty="0">
                <a:latin typeface="Mongolian Baiti" pitchFamily="66" charset="0"/>
                <a:cs typeface="Mongolian Baiti" pitchFamily="66" charset="0"/>
              </a:rPr>
              <a:t>in which the electrons can move about with zero potential energy but cannot actually escape into the environment as a result of the high electric potential barrier that exists on the surface of the metal.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20</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44033" name="Rectangle 1"/>
          <p:cNvSpPr>
            <a:spLocks noChangeArrowheads="1"/>
          </p:cNvSpPr>
          <p:nvPr/>
        </p:nvSpPr>
        <p:spPr bwMode="auto">
          <a:xfrm>
            <a:off x="228600" y="1219200"/>
            <a:ext cx="6108660" cy="14465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ahoma" pitchFamily="34" charset="0"/>
                <a:cs typeface="Tahoma" pitchFamily="34" charset="0"/>
              </a:rPr>
              <a:t>The energy spacing between the lowest energy state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ahoma" pitchFamily="34" charset="0"/>
                <a:cs typeface="Tahoma" pitchFamily="34" charset="0"/>
              </a:rPr>
              <a:t>the next-highest energy state is therefore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MathJax_Math-italic"/>
                <a:cs typeface="Arial" pitchFamily="34" charset="0"/>
              </a:rPr>
              <a:t>E</a:t>
            </a:r>
            <a:r>
              <a:rPr kumimoji="0" lang="en-US" sz="1600" b="0" i="0" u="none" strike="noStrike" cap="none" normalizeH="0" baseline="0" dirty="0">
                <a:ln>
                  <a:noFill/>
                </a:ln>
                <a:solidFill>
                  <a:srgbClr val="FF0000"/>
                </a:solidFill>
                <a:effectLst/>
                <a:latin typeface="MathJax_Main"/>
                <a:cs typeface="Arial" pitchFamily="34" charset="0"/>
              </a:rPr>
              <a:t>(2,1,1)−</a:t>
            </a:r>
            <a:r>
              <a:rPr kumimoji="0" lang="en-US" sz="1600" b="0" i="0" u="none" strike="noStrike" cap="none" normalizeH="0" baseline="0" dirty="0">
                <a:ln>
                  <a:noFill/>
                </a:ln>
                <a:solidFill>
                  <a:srgbClr val="FF0000"/>
                </a:solidFill>
                <a:effectLst/>
                <a:latin typeface="MathJax_Math-italic"/>
                <a:cs typeface="Arial" pitchFamily="34" charset="0"/>
              </a:rPr>
              <a:t>E</a:t>
            </a:r>
            <a:r>
              <a:rPr kumimoji="0" lang="en-US" sz="1600" b="0" i="0" u="none" strike="noStrike" cap="none" normalizeH="0" baseline="0" dirty="0">
                <a:ln>
                  <a:noFill/>
                </a:ln>
                <a:solidFill>
                  <a:srgbClr val="FF0000"/>
                </a:solidFill>
                <a:effectLst/>
                <a:latin typeface="MathJax_Main"/>
                <a:cs typeface="Arial" pitchFamily="34" charset="0"/>
              </a:rPr>
              <a:t>(1,1,1)=2.80×10−15</a:t>
            </a:r>
            <a:r>
              <a:rPr kumimoji="0" lang="en-US" sz="1600" b="0" i="0" u="none" strike="noStrike" cap="none" normalizeH="0" baseline="0" dirty="0">
                <a:ln>
                  <a:noFill/>
                </a:ln>
                <a:solidFill>
                  <a:srgbClr val="FF0000"/>
                </a:solidFill>
                <a:effectLst/>
                <a:latin typeface="MathJax_Math-italic"/>
                <a:cs typeface="Arial" pitchFamily="34" charset="0"/>
              </a:rPr>
              <a:t>eV</a:t>
            </a:r>
            <a:r>
              <a:rPr kumimoji="0" lang="en-US" sz="1600" b="0" i="0" u="none" strike="noStrike" cap="none" normalizeH="0" baseline="0" dirty="0">
                <a:ln>
                  <a:noFill/>
                </a:ln>
                <a:solidFill>
                  <a:srgbClr val="FF0000"/>
                </a:solidFill>
                <a:effectLst/>
                <a:latin typeface="MathJax_Main"/>
                <a:cs typeface="Arial" pitchFamily="34" charset="0"/>
              </a:rPr>
              <a:t>.</a:t>
            </a:r>
            <a:endParaRPr kumimoji="0" lang="en-US" sz="1600" b="0" i="0" u="none" strike="noStrike" cap="none" normalizeH="0" baseline="0" dirty="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4034" name="Rectangle 2"/>
          <p:cNvSpPr>
            <a:spLocks noChangeArrowheads="1"/>
          </p:cNvSpPr>
          <p:nvPr/>
        </p:nvSpPr>
        <p:spPr bwMode="auto">
          <a:xfrm>
            <a:off x="304800" y="2971800"/>
            <a:ext cx="7744877" cy="147732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Tahoma" pitchFamily="34" charset="0"/>
                <a:cs typeface="Tahoma" pitchFamily="34" charset="0"/>
              </a:rPr>
              <a:t>Significance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ahoma" pitchFamily="34" charset="0"/>
                <a:cs typeface="Tahoma" pitchFamily="34" charset="0"/>
              </a:rPr>
              <a:t>This is a very small energy difference.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ahoma" pitchFamily="34" charset="0"/>
                <a:cs typeface="Tahoma" pitchFamily="34" charset="0"/>
              </a:rPr>
              <a:t>Compare this value to the average kinetic energy of a particle,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ahoma" pitchFamily="34" charset="0"/>
                <a:cs typeface="Tahoma" pitchFamily="34" charset="0"/>
              </a:rPr>
              <a:t> </a:t>
            </a:r>
            <a:r>
              <a:rPr kumimoji="0" lang="en-US" b="0" i="0" u="none" strike="noStrike" cap="none" normalizeH="0" baseline="0" dirty="0" err="1">
                <a:ln>
                  <a:noFill/>
                </a:ln>
                <a:solidFill>
                  <a:srgbClr val="000000"/>
                </a:solidFill>
                <a:effectLst/>
                <a:latin typeface="MathJax_Math-italic"/>
                <a:cs typeface="Tahoma" pitchFamily="34" charset="0"/>
              </a:rPr>
              <a:t>kBT</a:t>
            </a:r>
            <a:r>
              <a:rPr kumimoji="0" lang="en-US" b="0" i="0" u="none" strike="noStrike" cap="none" normalizeH="0" baseline="0" dirty="0">
                <a:ln>
                  <a:noFill/>
                </a:ln>
                <a:solidFill>
                  <a:srgbClr val="000000"/>
                </a:solidFill>
                <a:effectLst/>
                <a:latin typeface="Tahoma" pitchFamily="34" charset="0"/>
                <a:cs typeface="Tahoma" pitchFamily="34" charset="0"/>
              </a:rPr>
              <a:t>, where </a:t>
            </a:r>
            <a:r>
              <a:rPr kumimoji="0" lang="en-US" b="0" i="0" u="none" strike="noStrike" cap="none" normalizeH="0" baseline="0" dirty="0" err="1">
                <a:ln>
                  <a:noFill/>
                </a:ln>
                <a:solidFill>
                  <a:srgbClr val="000000"/>
                </a:solidFill>
                <a:effectLst/>
                <a:latin typeface="Tahoma" pitchFamily="34" charset="0"/>
                <a:cs typeface="Tahoma" pitchFamily="34" charset="0"/>
              </a:rPr>
              <a:t>kB</a:t>
            </a:r>
            <a:r>
              <a:rPr kumimoji="0" lang="en-US" b="0" i="0" u="none" strike="noStrike" cap="none" normalizeH="0" baseline="0" dirty="0">
                <a:ln>
                  <a:noFill/>
                </a:ln>
                <a:solidFill>
                  <a:srgbClr val="000000"/>
                </a:solidFill>
                <a:effectLst/>
                <a:latin typeface="Tahoma" pitchFamily="34" charset="0"/>
                <a:cs typeface="Tahoma" pitchFamily="34" charset="0"/>
              </a:rPr>
              <a:t> </a:t>
            </a:r>
            <a:r>
              <a:rPr kumimoji="0" lang="en-US" sz="1800" b="0" i="0" u="none" strike="noStrike" cap="none" normalizeH="0" baseline="0" dirty="0">
                <a:ln>
                  <a:noFill/>
                </a:ln>
                <a:solidFill>
                  <a:srgbClr val="000000"/>
                </a:solidFill>
                <a:effectLst/>
                <a:latin typeface="Tahoma" pitchFamily="34" charset="0"/>
                <a:cs typeface="Tahoma" pitchFamily="34" charset="0"/>
              </a:rPr>
              <a:t>is Boltzmann’s constant and </a:t>
            </a:r>
            <a:r>
              <a:rPr kumimoji="0" lang="en-US" b="0" i="0" u="none" strike="noStrike" cap="none" normalizeH="0" baseline="0" dirty="0">
                <a:ln>
                  <a:noFill/>
                </a:ln>
                <a:solidFill>
                  <a:srgbClr val="000000"/>
                </a:solidFill>
                <a:effectLst/>
                <a:latin typeface="MathJax_Math-italic"/>
                <a:cs typeface="Tahoma" pitchFamily="34" charset="0"/>
              </a:rPr>
              <a:t>T</a:t>
            </a:r>
            <a:r>
              <a:rPr kumimoji="0" lang="en-US" sz="800" b="0" i="0" u="none" strike="noStrike" cap="none" normalizeH="0" baseline="0" dirty="0">
                <a:ln>
                  <a:noFill/>
                </a:ln>
                <a:solidFill>
                  <a:srgbClr val="000000"/>
                </a:solidFill>
                <a:effectLst/>
                <a:latin typeface="Tahoma" pitchFamily="34" charset="0"/>
                <a:cs typeface="Tahoma" pitchFamily="34" charset="0"/>
              </a:rPr>
              <a:t> </a:t>
            </a:r>
            <a:r>
              <a:rPr kumimoji="0" lang="en-US" sz="1800" b="0" i="0" u="none" strike="noStrike" cap="none" normalizeH="0" baseline="0" dirty="0">
                <a:ln>
                  <a:noFill/>
                </a:ln>
                <a:solidFill>
                  <a:srgbClr val="000000"/>
                </a:solidFill>
                <a:effectLst/>
                <a:latin typeface="Tahoma" pitchFamily="34" charset="0"/>
                <a:cs typeface="Tahoma" pitchFamily="34" charset="0"/>
              </a:rPr>
              <a:t>is the absolute temperature.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Tahoma" pitchFamily="34" charset="0"/>
                <a:cs typeface="Tahoma" pitchFamily="34" charset="0"/>
              </a:rPr>
              <a:t> The product </a:t>
            </a:r>
            <a:r>
              <a:rPr kumimoji="0" lang="en-US" b="0" i="0" u="none" strike="noStrike" cap="none" normalizeH="0" baseline="0" dirty="0" err="1">
                <a:ln>
                  <a:noFill/>
                </a:ln>
                <a:solidFill>
                  <a:srgbClr val="000000"/>
                </a:solidFill>
                <a:effectLst/>
                <a:latin typeface="Tahoma" pitchFamily="34" charset="0"/>
                <a:cs typeface="Tahoma" pitchFamily="34" charset="0"/>
              </a:rPr>
              <a:t>kBT</a:t>
            </a:r>
            <a:r>
              <a:rPr kumimoji="0" lang="en-US" sz="800" b="0" i="0" u="none" strike="noStrike" cap="none" normalizeH="0" baseline="0" dirty="0">
                <a:ln>
                  <a:noFill/>
                </a:ln>
                <a:solidFill>
                  <a:srgbClr val="000000"/>
                </a:solidFill>
                <a:effectLst/>
                <a:latin typeface="Tahoma" pitchFamily="34" charset="0"/>
                <a:cs typeface="Tahoma" pitchFamily="34" charset="0"/>
              </a:rPr>
              <a:t> </a:t>
            </a:r>
            <a:r>
              <a:rPr kumimoji="0" lang="en-US" sz="1800" b="0" i="0" u="none" strike="noStrike" cap="none" normalizeH="0" baseline="0" dirty="0">
                <a:ln>
                  <a:noFill/>
                </a:ln>
                <a:solidFill>
                  <a:srgbClr val="000000"/>
                </a:solidFill>
                <a:effectLst/>
                <a:latin typeface="Tahoma" pitchFamily="34" charset="0"/>
                <a:cs typeface="Tahoma" pitchFamily="34" charset="0"/>
              </a:rPr>
              <a:t>is about 1000 times greater than the energy spacing.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Text Placeholder 6"/>
          <p:cNvSpPr>
            <a:spLocks noGrp="1"/>
          </p:cNvSpPr>
          <p:nvPr>
            <p:ph type="body" idx="1"/>
          </p:nvPr>
        </p:nvSpPr>
        <p:spPr/>
        <p:txBody>
          <a:bodyPr>
            <a:normAutofit/>
          </a:bodyPr>
          <a:lstStyle/>
          <a:p>
            <a:r>
              <a:rPr lang="en-US" sz="7200" b="1" dirty="0">
                <a:solidFill>
                  <a:srgbClr val="00B0F0"/>
                </a:solidFill>
              </a:rPr>
              <a:t>Thank you</a:t>
            </a:r>
          </a:p>
        </p:txBody>
      </p:sp>
      <p:sp>
        <p:nvSpPr>
          <p:cNvPr id="3074" name="Slide Number Placeholder 1"/>
          <p:cNvSpPr>
            <a:spLocks noGrp="1"/>
          </p:cNvSpPr>
          <p:nvPr>
            <p:ph type="sldNum" sz="quarter" idx="12"/>
          </p:nvPr>
        </p:nvSpPr>
        <p:spPr bwMode="auto">
          <a:noFill/>
          <a:ln>
            <a:miter lim="800000"/>
            <a:headEnd/>
            <a:tailEnd/>
          </a:ln>
        </p:spPr>
        <p:txBody>
          <a:bodyPr/>
          <a:lstStyle/>
          <a:p>
            <a:fld id="{2035DCB6-A32B-4F61-A171-F6696A065845}" type="slidenum">
              <a:rPr lang="en-US"/>
              <a:pPr/>
              <a:t>21</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3</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6" name="Rectangle 5"/>
          <p:cNvSpPr/>
          <p:nvPr/>
        </p:nvSpPr>
        <p:spPr>
          <a:xfrm>
            <a:off x="533400" y="1582341"/>
            <a:ext cx="8077200" cy="4524315"/>
          </a:xfrm>
          <a:prstGeom prst="rect">
            <a:avLst/>
          </a:prstGeom>
        </p:spPr>
        <p:txBody>
          <a:bodyPr wrap="square">
            <a:spAutoFit/>
          </a:bodyPr>
          <a:lstStyle/>
          <a:p>
            <a:r>
              <a:rPr lang="en-US" sz="2400" dirty="0"/>
              <a:t>Although quantum tunneling can lead to an electron escaping into the environment, this is very rare and usually does not happen.</a:t>
            </a:r>
          </a:p>
          <a:p>
            <a:r>
              <a:rPr lang="en-US" sz="2400" dirty="0"/>
              <a:t> Quantum mechanics tells us that electrons must obey the Pauli exclusion principle and only two electrons can go into any quantum state with the same energy. The question that we might ask is </a:t>
            </a:r>
            <a:r>
              <a:rPr lang="en-US" sz="2400" dirty="0">
                <a:solidFill>
                  <a:srgbClr val="FF0000"/>
                </a:solidFill>
              </a:rPr>
              <a:t>"how many quantum states are there in the metal solid?". </a:t>
            </a:r>
          </a:p>
          <a:p>
            <a:r>
              <a:rPr lang="en-US" sz="2400" dirty="0"/>
              <a:t>As it turns out, the mathematical function that represents the number of quantum states of the electrons in the metal atom per unit volume per unit energy is defined as the density of states.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4</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6" name="Rectangle 5"/>
          <p:cNvSpPr/>
          <p:nvPr/>
        </p:nvSpPr>
        <p:spPr>
          <a:xfrm>
            <a:off x="2514600" y="381000"/>
            <a:ext cx="3108928" cy="461665"/>
          </a:xfrm>
          <a:prstGeom prst="rect">
            <a:avLst/>
          </a:prstGeom>
        </p:spPr>
        <p:txBody>
          <a:bodyPr wrap="none">
            <a:spAutoFit/>
          </a:bodyPr>
          <a:lstStyle/>
          <a:p>
            <a:pPr algn="just"/>
            <a:r>
              <a:rPr lang="en-US" sz="2400" b="1" dirty="0">
                <a:latin typeface="Mongolian Baiti" pitchFamily="66" charset="0"/>
                <a:cs typeface="Mongolian Baiti" pitchFamily="66" charset="0"/>
              </a:rPr>
              <a:t>DENSITY OF STATES</a:t>
            </a:r>
          </a:p>
        </p:txBody>
      </p:sp>
      <p:sp>
        <p:nvSpPr>
          <p:cNvPr id="7" name="Rectangle 6"/>
          <p:cNvSpPr/>
          <p:nvPr/>
        </p:nvSpPr>
        <p:spPr>
          <a:xfrm>
            <a:off x="381000" y="1524000"/>
            <a:ext cx="5715000" cy="1754326"/>
          </a:xfrm>
          <a:prstGeom prst="rect">
            <a:avLst/>
          </a:prstGeom>
        </p:spPr>
        <p:txBody>
          <a:bodyPr wrap="square">
            <a:spAutoFit/>
          </a:bodyPr>
          <a:lstStyle/>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To find the number of energy levels in a </a:t>
            </a:r>
            <a:r>
              <a:rPr lang="en-US" dirty="0">
                <a:solidFill>
                  <a:srgbClr val="FF0000"/>
                </a:solidFill>
                <a:latin typeface="Times New Roman" pitchFamily="18" charset="0"/>
                <a:cs typeface="Times New Roman" pitchFamily="18" charset="0"/>
              </a:rPr>
              <a:t>cubical</a:t>
            </a:r>
          </a:p>
          <a:p>
            <a:pPr algn="just"/>
            <a:r>
              <a:rPr lang="en-US" dirty="0">
                <a:solidFill>
                  <a:srgbClr val="FF0000"/>
                </a:solidFill>
                <a:latin typeface="Times New Roman" pitchFamily="18" charset="0"/>
                <a:cs typeface="Times New Roman" pitchFamily="18" charset="0"/>
              </a:rPr>
              <a:t> metal piece</a:t>
            </a:r>
            <a:r>
              <a:rPr lang="en-US" dirty="0">
                <a:latin typeface="Times New Roman" pitchFamily="18" charset="0"/>
                <a:cs typeface="Times New Roman" pitchFamily="18" charset="0"/>
              </a:rPr>
              <a:t> and to find number of electrons</a:t>
            </a:r>
          </a:p>
          <a:p>
            <a:pPr algn="just"/>
            <a:r>
              <a:rPr lang="en-US" dirty="0">
                <a:latin typeface="Times New Roman" pitchFamily="18" charset="0"/>
                <a:cs typeface="Times New Roman" pitchFamily="18" charset="0"/>
              </a:rPr>
              <a:t> that can be filled in a given energy level, </a:t>
            </a:r>
          </a:p>
          <a:p>
            <a:pPr algn="just"/>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Let us construct a sphere of </a:t>
            </a:r>
            <a:r>
              <a:rPr lang="en-US" dirty="0">
                <a:solidFill>
                  <a:srgbClr val="FF0000"/>
                </a:solidFill>
                <a:latin typeface="Times New Roman" pitchFamily="18" charset="0"/>
                <a:cs typeface="Times New Roman" pitchFamily="18" charset="0"/>
              </a:rPr>
              <a:t>radius ‘n</a:t>
            </a:r>
            <a:r>
              <a:rPr lang="en-US" dirty="0">
                <a:latin typeface="Times New Roman" pitchFamily="18" charset="0"/>
                <a:cs typeface="Times New Roman" pitchFamily="18" charset="0"/>
              </a:rPr>
              <a:t>’ in the space</a:t>
            </a:r>
            <a:endParaRPr lang="en-US" dirty="0"/>
          </a:p>
        </p:txBody>
      </p:sp>
      <p:pic>
        <p:nvPicPr>
          <p:cNvPr id="1027" name="Picture 3"/>
          <p:cNvPicPr>
            <a:picLocks noChangeAspect="1" noChangeArrowheads="1"/>
          </p:cNvPicPr>
          <p:nvPr/>
        </p:nvPicPr>
        <p:blipFill>
          <a:blip r:embed="rId4"/>
          <a:srcRect/>
          <a:stretch>
            <a:fillRect/>
          </a:stretch>
        </p:blipFill>
        <p:spPr bwMode="auto">
          <a:xfrm>
            <a:off x="6327204" y="1371600"/>
            <a:ext cx="1940495" cy="1924050"/>
          </a:xfrm>
          <a:prstGeom prst="rect">
            <a:avLst/>
          </a:prstGeom>
          <a:noFill/>
          <a:ln w="9525">
            <a:noFill/>
            <a:miter lim="800000"/>
            <a:headEnd/>
            <a:tailEnd/>
          </a:ln>
          <a:effectLst/>
        </p:spPr>
      </p:pic>
      <p:sp>
        <p:nvSpPr>
          <p:cNvPr id="10" name="Rectangle 9"/>
          <p:cNvSpPr/>
          <p:nvPr/>
        </p:nvSpPr>
        <p:spPr>
          <a:xfrm>
            <a:off x="762000" y="3276600"/>
            <a:ext cx="4572000" cy="1477328"/>
          </a:xfrm>
          <a:prstGeom prst="rect">
            <a:avLst/>
          </a:prstGeom>
        </p:spPr>
        <p:txBody>
          <a:bodyPr>
            <a:spAutoFit/>
          </a:bodyPr>
          <a:lstStyle/>
          <a:p>
            <a:pPr algn="just">
              <a:buFont typeface="Wingdings" pitchFamily="2" charset="2"/>
              <a:buChar char="Ø"/>
            </a:pPr>
            <a:r>
              <a:rPr lang="en-US" dirty="0">
                <a:latin typeface="Times New Roman" pitchFamily="18" charset="0"/>
                <a:cs typeface="Times New Roman" pitchFamily="18" charset="0"/>
              </a:rPr>
              <a:t>The sphere is further divided in to </a:t>
            </a:r>
            <a:r>
              <a:rPr lang="en-US" dirty="0">
                <a:solidFill>
                  <a:srgbClr val="FF0000"/>
                </a:solidFill>
                <a:latin typeface="Times New Roman" pitchFamily="18" charset="0"/>
                <a:cs typeface="Times New Roman" pitchFamily="18" charset="0"/>
              </a:rPr>
              <a:t>many shells </a:t>
            </a:r>
            <a:r>
              <a:rPr lang="en-US" dirty="0">
                <a:latin typeface="Times New Roman" pitchFamily="18" charset="0"/>
                <a:cs typeface="Times New Roman" pitchFamily="18" charset="0"/>
              </a:rPr>
              <a:t>and each of this shell represents a particular </a:t>
            </a:r>
            <a:r>
              <a:rPr lang="en-US" dirty="0">
                <a:solidFill>
                  <a:srgbClr val="FF0000"/>
                </a:solidFill>
                <a:latin typeface="Times New Roman" pitchFamily="18" charset="0"/>
                <a:cs typeface="Times New Roman" pitchFamily="18" charset="0"/>
              </a:rPr>
              <a:t>combination of quantum numbers (</a:t>
            </a:r>
            <a:r>
              <a:rPr lang="en-US" dirty="0" err="1">
                <a:solidFill>
                  <a:srgbClr val="FF0000"/>
                </a:solidFill>
                <a:latin typeface="Times New Roman" pitchFamily="18" charset="0"/>
                <a:cs typeface="Times New Roman" pitchFamily="18" charset="0"/>
              </a:rPr>
              <a:t>nx</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ny</a:t>
            </a:r>
            <a:r>
              <a:rPr lang="en-US" dirty="0">
                <a:solidFill>
                  <a:srgbClr val="FF0000"/>
                </a:solidFill>
                <a:latin typeface="Times New Roman" pitchFamily="18" charset="0"/>
                <a:cs typeface="Times New Roman" pitchFamily="18" charset="0"/>
              </a:rPr>
              <a:t>, and </a:t>
            </a:r>
            <a:r>
              <a:rPr lang="en-US" dirty="0" err="1">
                <a:solidFill>
                  <a:srgbClr val="FF0000"/>
                </a:solidFill>
                <a:latin typeface="Times New Roman" pitchFamily="18" charset="0"/>
                <a:cs typeface="Times New Roman" pitchFamily="18" charset="0"/>
              </a:rPr>
              <a:t>nz</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and therefore represents a particular energy value. </a:t>
            </a:r>
          </a:p>
        </p:txBody>
      </p:sp>
      <p:pic>
        <p:nvPicPr>
          <p:cNvPr id="1028" name="Picture 4"/>
          <p:cNvPicPr>
            <a:picLocks noChangeAspect="1" noChangeArrowheads="1"/>
          </p:cNvPicPr>
          <p:nvPr/>
        </p:nvPicPr>
        <p:blipFill>
          <a:blip r:embed="rId5"/>
          <a:srcRect/>
          <a:stretch>
            <a:fillRect/>
          </a:stretch>
        </p:blipFill>
        <p:spPr bwMode="auto">
          <a:xfrm>
            <a:off x="304800" y="4876800"/>
            <a:ext cx="1841380" cy="1790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p:cNvPicPr>
            <a:picLocks noChangeAspect="1" noChangeArrowheads="1"/>
          </p:cNvPicPr>
          <p:nvPr/>
        </p:nvPicPr>
        <p:blipFill>
          <a:blip r:embed="rId6"/>
          <a:srcRect l="4532" b="5590"/>
          <a:stretch>
            <a:fillRect/>
          </a:stretch>
        </p:blipFill>
        <p:spPr bwMode="auto">
          <a:xfrm>
            <a:off x="5638800" y="3574915"/>
            <a:ext cx="2552700" cy="2063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Rectangle 20"/>
          <p:cNvSpPr/>
          <p:nvPr/>
        </p:nvSpPr>
        <p:spPr>
          <a:xfrm>
            <a:off x="457200" y="914400"/>
            <a:ext cx="5715000" cy="923330"/>
          </a:xfrm>
          <a:prstGeom prst="rect">
            <a:avLst/>
          </a:prstGeom>
        </p:spPr>
        <p:txBody>
          <a:bodyPr wrap="square">
            <a:spAutoFit/>
          </a:bodyPr>
          <a:lstStyle/>
          <a:p>
            <a:pPr>
              <a:buFont typeface="Wingdings" pitchFamily="2" charset="2"/>
              <a:buChar char="Ø"/>
            </a:pPr>
            <a:r>
              <a:rPr lang="en-US" dirty="0"/>
              <a:t>The one-dimensional free electron model can be improved by considering the three-dimensional case: </a:t>
            </a:r>
            <a:r>
              <a:rPr lang="en-US" dirty="0">
                <a:solidFill>
                  <a:srgbClr val="FF0000"/>
                </a:solidFill>
              </a:rPr>
              <a:t>electrons moving freely in a three-dimensional metal block.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5</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6" name="Rectangle 5"/>
          <p:cNvSpPr/>
          <p:nvPr/>
        </p:nvSpPr>
        <p:spPr>
          <a:xfrm>
            <a:off x="304800" y="1143000"/>
            <a:ext cx="5181600" cy="1754326"/>
          </a:xfrm>
          <a:prstGeom prst="rect">
            <a:avLst/>
          </a:prstGeom>
        </p:spPr>
        <p:txBody>
          <a:bodyPr wrap="square">
            <a:spAutoFit/>
          </a:bodyPr>
          <a:lstStyle/>
          <a:p>
            <a:pPr algn="just">
              <a:buFont typeface="Wingdings" pitchFamily="2" charset="2"/>
              <a:buChar char="Ø"/>
            </a:pPr>
            <a:r>
              <a:rPr lang="en-US" dirty="0">
                <a:latin typeface="Times New Roman" pitchFamily="18" charset="0"/>
                <a:cs typeface="Times New Roman" pitchFamily="18" charset="0"/>
              </a:rPr>
              <a:t>Let us consider two energy values E and E + </a:t>
            </a:r>
            <a:r>
              <a:rPr lang="en-US" dirty="0" err="1">
                <a:latin typeface="Times New Roman" pitchFamily="18" charset="0"/>
                <a:cs typeface="Times New Roman" pitchFamily="18" charset="0"/>
              </a:rPr>
              <a:t>dE</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 </a:t>
            </a:r>
          </a:p>
          <a:p>
            <a:pPr algn="just">
              <a:buFont typeface="Wingdings" pitchFamily="2" charset="2"/>
              <a:buChar char="Ø"/>
            </a:pPr>
            <a:r>
              <a:rPr lang="en-US" dirty="0">
                <a:latin typeface="Times New Roman" pitchFamily="18" charset="0"/>
                <a:cs typeface="Times New Roman" pitchFamily="18" charset="0"/>
              </a:rPr>
              <a:t>The </a:t>
            </a:r>
            <a:r>
              <a:rPr lang="en-US" dirty="0">
                <a:solidFill>
                  <a:srgbClr val="00B0F0"/>
                </a:solidFill>
                <a:latin typeface="Times New Roman" pitchFamily="18" charset="0"/>
                <a:cs typeface="Times New Roman" pitchFamily="18" charset="0"/>
              </a:rPr>
              <a:t>number of energy states </a:t>
            </a:r>
            <a:r>
              <a:rPr lang="en-US" dirty="0">
                <a:latin typeface="Times New Roman" pitchFamily="18" charset="0"/>
                <a:cs typeface="Times New Roman" pitchFamily="18" charset="0"/>
              </a:rPr>
              <a:t>between E and E + </a:t>
            </a:r>
            <a:r>
              <a:rPr lang="en-US" dirty="0" err="1">
                <a:latin typeface="Times New Roman" pitchFamily="18" charset="0"/>
                <a:cs typeface="Times New Roman" pitchFamily="18" charset="0"/>
              </a:rPr>
              <a:t>dE</a:t>
            </a:r>
            <a:r>
              <a:rPr lang="en-US" dirty="0">
                <a:latin typeface="Times New Roman" pitchFamily="18" charset="0"/>
                <a:cs typeface="Times New Roman" pitchFamily="18" charset="0"/>
              </a:rPr>
              <a:t> can be found by finding the number of energy states between the shells of the radius n and n + </a:t>
            </a:r>
            <a:r>
              <a:rPr lang="en-US" dirty="0" err="1">
                <a:latin typeface="Times New Roman" pitchFamily="18" charset="0"/>
                <a:cs typeface="Times New Roman" pitchFamily="18" charset="0"/>
              </a:rPr>
              <a:t>Δn</a:t>
            </a:r>
            <a:r>
              <a:rPr lang="en-US" dirty="0">
                <a:latin typeface="Times New Roman" pitchFamily="18" charset="0"/>
                <a:cs typeface="Times New Roman" pitchFamily="18" charset="0"/>
              </a:rPr>
              <a:t>, from the origin.</a:t>
            </a:r>
          </a:p>
        </p:txBody>
      </p:sp>
      <p:pic>
        <p:nvPicPr>
          <p:cNvPr id="2050" name="Picture 2"/>
          <p:cNvPicPr>
            <a:picLocks noChangeAspect="1" noChangeArrowheads="1"/>
          </p:cNvPicPr>
          <p:nvPr/>
        </p:nvPicPr>
        <p:blipFill>
          <a:blip r:embed="rId4"/>
          <a:srcRect/>
          <a:stretch>
            <a:fillRect/>
          </a:stretch>
        </p:blipFill>
        <p:spPr bwMode="auto">
          <a:xfrm>
            <a:off x="5809773" y="997527"/>
            <a:ext cx="2890882" cy="2211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533400" y="4114800"/>
            <a:ext cx="4572000" cy="1754326"/>
          </a:xfrm>
          <a:prstGeom prst="rect">
            <a:avLst/>
          </a:prstGeom>
        </p:spPr>
        <p:txBody>
          <a:bodyPr>
            <a:spAutoFit/>
          </a:bodyPr>
          <a:lstStyle/>
          <a:p>
            <a:pPr algn="just">
              <a:buFont typeface="Wingdings" pitchFamily="2" charset="2"/>
              <a:buChar char="Ø"/>
            </a:pPr>
            <a:r>
              <a:rPr lang="en-US" dirty="0">
                <a:latin typeface="Times New Roman" pitchFamily="18" charset="0"/>
                <a:cs typeface="Times New Roman" pitchFamily="18" charset="0"/>
              </a:rPr>
              <a:t>The number of energy states within the sphere of radius n </a:t>
            </a:r>
            <a:r>
              <a:rPr lang="en-US" dirty="0">
                <a:solidFill>
                  <a:srgbClr val="FF0000"/>
                </a:solidFill>
                <a:latin typeface="Times New Roman" pitchFamily="18" charset="0"/>
                <a:cs typeface="Times New Roman" pitchFamily="18" charset="0"/>
              </a:rPr>
              <a:t>= 4/3 π n</a:t>
            </a:r>
            <a:r>
              <a:rPr lang="en-US" baseline="30000" dirty="0">
                <a:solidFill>
                  <a:srgbClr val="FF0000"/>
                </a:solidFill>
                <a:latin typeface="Times New Roman" pitchFamily="18" charset="0"/>
                <a:cs typeface="Times New Roman" pitchFamily="18" charset="0"/>
              </a:rPr>
              <a:t>3</a:t>
            </a:r>
            <a:r>
              <a:rPr lang="en-US" dirty="0">
                <a:latin typeface="Times New Roman" pitchFamily="18" charset="0"/>
                <a:cs typeface="Times New Roman" pitchFamily="18" charset="0"/>
              </a:rPr>
              <a:t> </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Since </a:t>
            </a:r>
            <a:r>
              <a:rPr lang="en-US" dirty="0" err="1">
                <a:latin typeface="Times New Roman" pitchFamily="18" charset="0"/>
                <a:cs typeface="Times New Roman" pitchFamily="18" charset="0"/>
              </a:rPr>
              <a:t>nx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ny</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nz</a:t>
            </a:r>
            <a:r>
              <a:rPr lang="en-US" dirty="0">
                <a:latin typeface="Times New Roman" pitchFamily="18" charset="0"/>
                <a:cs typeface="Times New Roman" pitchFamily="18" charset="0"/>
              </a:rPr>
              <a:t> will have only positive values, we have to take only one octant of the sphere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1/8 </a:t>
            </a:r>
            <a:r>
              <a:rPr lang="en-US" dirty="0" err="1">
                <a:solidFill>
                  <a:srgbClr val="FF0000"/>
                </a:solidFill>
                <a:latin typeface="Times New Roman" pitchFamily="18" charset="0"/>
                <a:cs typeface="Times New Roman" pitchFamily="18" charset="0"/>
              </a:rPr>
              <a:t>th</a:t>
            </a:r>
            <a:r>
              <a:rPr lang="en-US" dirty="0">
                <a:solidFill>
                  <a:srgbClr val="FF0000"/>
                </a:solidFill>
                <a:latin typeface="Times New Roman" pitchFamily="18" charset="0"/>
                <a:cs typeface="Times New Roman" pitchFamily="18" charset="0"/>
              </a:rPr>
              <a:t> of the sphere volume</a:t>
            </a:r>
            <a:r>
              <a:rPr lang="en-US" dirty="0">
                <a:latin typeface="Times New Roman" pitchFamily="18" charset="0"/>
                <a:cs typeface="Times New Roman" pitchFamily="18" charset="0"/>
              </a:rPr>
              <a:t>.</a:t>
            </a:r>
            <a:r>
              <a:rPr lang="en-US" dirty="0"/>
              <a:t> </a:t>
            </a:r>
          </a:p>
        </p:txBody>
      </p:sp>
      <p:pic>
        <p:nvPicPr>
          <p:cNvPr id="9" name="Picture 5"/>
          <p:cNvPicPr>
            <a:picLocks noChangeAspect="1" noChangeArrowheads="1"/>
          </p:cNvPicPr>
          <p:nvPr/>
        </p:nvPicPr>
        <p:blipFill>
          <a:blip r:embed="rId5"/>
          <a:srcRect/>
          <a:stretch>
            <a:fillRect/>
          </a:stretch>
        </p:blipFill>
        <p:spPr bwMode="auto">
          <a:xfrm>
            <a:off x="6019800" y="4495800"/>
            <a:ext cx="1733550" cy="2203665"/>
          </a:xfrm>
          <a:prstGeom prst="rect">
            <a:avLst/>
          </a:prstGeom>
          <a:noFill/>
          <a:ln w="9525">
            <a:noFill/>
            <a:miter lim="800000"/>
            <a:headEnd/>
            <a:tailEnd/>
          </a:ln>
          <a:effectLst/>
        </p:spPr>
      </p:pic>
      <p:cxnSp>
        <p:nvCxnSpPr>
          <p:cNvPr id="10" name="Straight Arrow Connector 9"/>
          <p:cNvCxnSpPr/>
          <p:nvPr/>
        </p:nvCxnSpPr>
        <p:spPr>
          <a:xfrm rot="5400000" flipH="1" flipV="1">
            <a:off x="7772400" y="43434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7848600" y="48006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305800" y="4572000"/>
            <a:ext cx="300082" cy="369332"/>
          </a:xfrm>
          <a:prstGeom prst="rect">
            <a:avLst/>
          </a:prstGeom>
        </p:spPr>
        <p:txBody>
          <a:bodyPr wrap="none">
            <a:spAutoFit/>
          </a:bodyPr>
          <a:lstStyle/>
          <a:p>
            <a:r>
              <a:rPr lang="en-US" dirty="0">
                <a:latin typeface="Times New Roman" pitchFamily="18" charset="0"/>
                <a:cs typeface="Times New Roman" pitchFamily="18" charset="0"/>
              </a:rPr>
              <a:t>n</a:t>
            </a:r>
            <a:endParaRPr lang="en-US" dirty="0"/>
          </a:p>
        </p:txBody>
      </p:sp>
      <p:sp>
        <p:nvSpPr>
          <p:cNvPr id="13" name="Rectangle 12"/>
          <p:cNvSpPr/>
          <p:nvPr/>
        </p:nvSpPr>
        <p:spPr>
          <a:xfrm>
            <a:off x="8153400" y="4038600"/>
            <a:ext cx="797078" cy="369332"/>
          </a:xfrm>
          <a:prstGeom prst="rect">
            <a:avLst/>
          </a:prstGeom>
        </p:spPr>
        <p:txBody>
          <a:bodyPr wrap="none">
            <a:spAutoFit/>
          </a:bodyPr>
          <a:lstStyle/>
          <a:p>
            <a:r>
              <a:rPr lang="en-US" dirty="0">
                <a:latin typeface="Times New Roman" pitchFamily="18" charset="0"/>
                <a:cs typeface="Times New Roman" pitchFamily="18" charset="0"/>
              </a:rPr>
              <a:t>n + </a:t>
            </a:r>
            <a:r>
              <a:rPr lang="en-US" dirty="0" err="1">
                <a:latin typeface="Times New Roman" pitchFamily="18" charset="0"/>
                <a:cs typeface="Times New Roman" pitchFamily="18" charset="0"/>
              </a:rPr>
              <a:t>Δn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6</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6" name="Rectangle 5"/>
          <p:cNvSpPr/>
          <p:nvPr/>
        </p:nvSpPr>
        <p:spPr>
          <a:xfrm>
            <a:off x="685800" y="1371600"/>
            <a:ext cx="8001000" cy="369332"/>
          </a:xfrm>
          <a:prstGeom prst="rect">
            <a:avLst/>
          </a:prstGeom>
        </p:spPr>
        <p:txBody>
          <a:bodyPr wrap="square">
            <a:spAutoFit/>
          </a:bodyPr>
          <a:lstStyle/>
          <a:p>
            <a:r>
              <a:rPr lang="en-US" dirty="0">
                <a:latin typeface="Times New Roman" pitchFamily="18" charset="0"/>
                <a:cs typeface="Times New Roman" pitchFamily="18" charset="0"/>
              </a:rPr>
              <a:t>The </a:t>
            </a:r>
            <a:r>
              <a:rPr lang="en-US" b="1" dirty="0">
                <a:solidFill>
                  <a:srgbClr val="00B0F0"/>
                </a:solidFill>
                <a:latin typeface="Times New Roman" pitchFamily="18" charset="0"/>
                <a:cs typeface="Times New Roman" pitchFamily="18" charset="0"/>
              </a:rPr>
              <a:t>number of available energy states </a:t>
            </a:r>
            <a:r>
              <a:rPr lang="en-US" dirty="0">
                <a:latin typeface="Times New Roman" pitchFamily="18" charset="0"/>
                <a:cs typeface="Times New Roman" pitchFamily="18" charset="0"/>
              </a:rPr>
              <a:t>within the sphere of </a:t>
            </a:r>
            <a:r>
              <a:rPr lang="en-US" b="1" dirty="0">
                <a:solidFill>
                  <a:srgbClr val="00B0F0"/>
                </a:solidFill>
                <a:latin typeface="Times New Roman" pitchFamily="18" charset="0"/>
                <a:cs typeface="Times New Roman" pitchFamily="18" charset="0"/>
              </a:rPr>
              <a:t>radius n or energy E </a:t>
            </a:r>
          </a:p>
        </p:txBody>
      </p:sp>
      <p:sp>
        <p:nvSpPr>
          <p:cNvPr id="7" name="Rectangle 6"/>
          <p:cNvSpPr/>
          <p:nvPr/>
        </p:nvSpPr>
        <p:spPr>
          <a:xfrm>
            <a:off x="2819400" y="1828800"/>
            <a:ext cx="2438400"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b="1" dirty="0">
                <a:latin typeface="Times New Roman" pitchFamily="18" charset="0"/>
                <a:cs typeface="Times New Roman" pitchFamily="18" charset="0"/>
              </a:rPr>
              <a:t> n = 1/8 [4/3 π n</a:t>
            </a:r>
            <a:r>
              <a:rPr lang="en-US" sz="2000" b="1" baseline="30000" dirty="0">
                <a:latin typeface="Times New Roman" pitchFamily="18" charset="0"/>
                <a:cs typeface="Times New Roman" pitchFamily="18" charset="0"/>
              </a:rPr>
              <a:t>3</a:t>
            </a:r>
            <a:r>
              <a:rPr lang="en-US" sz="2000" b="1" dirty="0">
                <a:latin typeface="Times New Roman" pitchFamily="18" charset="0"/>
                <a:cs typeface="Times New Roman" pitchFamily="18" charset="0"/>
              </a:rPr>
              <a:t>]</a:t>
            </a:r>
          </a:p>
        </p:txBody>
      </p:sp>
      <p:sp>
        <p:nvSpPr>
          <p:cNvPr id="8" name="Rectangle 7"/>
          <p:cNvSpPr/>
          <p:nvPr/>
        </p:nvSpPr>
        <p:spPr>
          <a:xfrm>
            <a:off x="762000" y="2590800"/>
            <a:ext cx="7924800" cy="646331"/>
          </a:xfrm>
          <a:prstGeom prst="rect">
            <a:avLst/>
          </a:prstGeom>
        </p:spPr>
        <p:txBody>
          <a:bodyPr wrap="square">
            <a:spAutoFit/>
          </a:bodyPr>
          <a:lstStyle/>
          <a:p>
            <a:r>
              <a:rPr lang="en-US" dirty="0">
                <a:latin typeface="Times New Roman" pitchFamily="18" charset="0"/>
                <a:cs typeface="Times New Roman" pitchFamily="18" charset="0"/>
              </a:rPr>
              <a:t>Similarly the </a:t>
            </a:r>
            <a:r>
              <a:rPr lang="en-US" b="1" dirty="0">
                <a:solidFill>
                  <a:srgbClr val="00B0F0"/>
                </a:solidFill>
                <a:latin typeface="Times New Roman" pitchFamily="18" charset="0"/>
                <a:cs typeface="Times New Roman" pitchFamily="18" charset="0"/>
              </a:rPr>
              <a:t>number of available energy states </a:t>
            </a:r>
            <a:r>
              <a:rPr lang="en-US" dirty="0">
                <a:latin typeface="Times New Roman" pitchFamily="18" charset="0"/>
                <a:cs typeface="Times New Roman" pitchFamily="18" charset="0"/>
              </a:rPr>
              <a:t>within the sphere of </a:t>
            </a:r>
            <a:r>
              <a:rPr lang="en-US" b="1" dirty="0">
                <a:solidFill>
                  <a:srgbClr val="00B0F0"/>
                </a:solidFill>
                <a:latin typeface="Times New Roman" pitchFamily="18" charset="0"/>
                <a:cs typeface="Times New Roman" pitchFamily="18" charset="0"/>
              </a:rPr>
              <a:t>radius </a:t>
            </a:r>
            <a:r>
              <a:rPr lang="pt-BR" b="1" dirty="0">
                <a:solidFill>
                  <a:srgbClr val="00B0F0"/>
                </a:solidFill>
                <a:latin typeface="Times New Roman" pitchFamily="18" charset="0"/>
                <a:cs typeface="Times New Roman" pitchFamily="18" charset="0"/>
              </a:rPr>
              <a:t>n + dn or energy E+dE  </a:t>
            </a:r>
            <a:endParaRPr lang="en-US" b="1" dirty="0">
              <a:solidFill>
                <a:srgbClr val="00B0F0"/>
              </a:solidFill>
            </a:endParaRPr>
          </a:p>
        </p:txBody>
      </p:sp>
      <p:sp>
        <p:nvSpPr>
          <p:cNvPr id="9" name="Rectangle 8"/>
          <p:cNvSpPr/>
          <p:nvPr/>
        </p:nvSpPr>
        <p:spPr>
          <a:xfrm>
            <a:off x="2895600" y="3200400"/>
            <a:ext cx="3211136"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lang="pt-BR" sz="2000" b="1" dirty="0">
                <a:latin typeface="Times New Roman" pitchFamily="18" charset="0"/>
                <a:cs typeface="Times New Roman" pitchFamily="18" charset="0"/>
              </a:rPr>
              <a:t>n + dn = 1/8 [4/3 π (n+dn)</a:t>
            </a:r>
            <a:r>
              <a:rPr lang="pt-BR" sz="2000" b="1" baseline="30000" dirty="0">
                <a:latin typeface="Times New Roman" pitchFamily="18" charset="0"/>
                <a:cs typeface="Times New Roman" pitchFamily="18" charset="0"/>
              </a:rPr>
              <a:t>3</a:t>
            </a:r>
            <a:r>
              <a:rPr lang="pt-BR" sz="2000" b="1" dirty="0">
                <a:latin typeface="Times New Roman" pitchFamily="18" charset="0"/>
                <a:cs typeface="Times New Roman" pitchFamily="18" charset="0"/>
              </a:rPr>
              <a:t>] </a:t>
            </a:r>
          </a:p>
        </p:txBody>
      </p:sp>
      <p:sp>
        <p:nvSpPr>
          <p:cNvPr id="10" name="Rectangle 9"/>
          <p:cNvSpPr/>
          <p:nvPr/>
        </p:nvSpPr>
        <p:spPr>
          <a:xfrm>
            <a:off x="304800" y="3886200"/>
            <a:ext cx="8382000" cy="646331"/>
          </a:xfrm>
          <a:prstGeom prst="rect">
            <a:avLst/>
          </a:prstGeom>
        </p:spPr>
        <p:txBody>
          <a:bodyPr wrap="square">
            <a:spAutoFit/>
          </a:bodyPr>
          <a:lstStyle/>
          <a:p>
            <a:r>
              <a:rPr lang="en-US" dirty="0">
                <a:latin typeface="Times New Roman" pitchFamily="18" charset="0"/>
                <a:cs typeface="Times New Roman" pitchFamily="18" charset="0"/>
              </a:rPr>
              <a:t>The number of available energy states between the shells of radius n and n + </a:t>
            </a:r>
            <a:r>
              <a:rPr lang="en-US" dirty="0" err="1">
                <a:latin typeface="Times New Roman" pitchFamily="18" charset="0"/>
                <a:cs typeface="Times New Roman" pitchFamily="18" charset="0"/>
              </a:rPr>
              <a:t>dn</a:t>
            </a:r>
            <a:r>
              <a:rPr lang="en-US" dirty="0">
                <a:latin typeface="Times New Roman" pitchFamily="18" charset="0"/>
                <a:cs typeface="Times New Roman" pitchFamily="18" charset="0"/>
              </a:rPr>
              <a:t> (or) between the energy levels </a:t>
            </a:r>
            <a:r>
              <a:rPr lang="pt-BR" dirty="0">
                <a:solidFill>
                  <a:srgbClr val="FF0000"/>
                </a:solidFill>
                <a:latin typeface="Times New Roman" pitchFamily="18" charset="0"/>
                <a:cs typeface="Times New Roman" pitchFamily="18" charset="0"/>
              </a:rPr>
              <a:t>E and E + dE </a:t>
            </a:r>
            <a:endParaRPr lang="en-US" dirty="0">
              <a:solidFill>
                <a:srgbClr val="FF0000"/>
              </a:solidFill>
            </a:endParaRPr>
          </a:p>
        </p:txBody>
      </p:sp>
      <p:sp>
        <p:nvSpPr>
          <p:cNvPr id="11" name="Rectangle 10"/>
          <p:cNvSpPr/>
          <p:nvPr/>
        </p:nvSpPr>
        <p:spPr>
          <a:xfrm>
            <a:off x="2362200" y="4724400"/>
            <a:ext cx="1066800" cy="400110"/>
          </a:xfrm>
          <a:prstGeom prst="rect">
            <a:avLst/>
          </a:prstGeom>
        </p:spPr>
        <p:txBody>
          <a:bodyPr wrap="square">
            <a:spAutoFit/>
          </a:bodyPr>
          <a:lstStyle/>
          <a:p>
            <a:r>
              <a:rPr lang="pt-BR" sz="2000" b="1" dirty="0"/>
              <a:t>Z(E)dE =</a:t>
            </a:r>
            <a:endParaRPr lang="en-US" sz="2000" b="1" dirty="0"/>
          </a:p>
        </p:txBody>
      </p:sp>
      <p:sp>
        <p:nvSpPr>
          <p:cNvPr id="12" name="Rectangle 11"/>
          <p:cNvSpPr/>
          <p:nvPr/>
        </p:nvSpPr>
        <p:spPr>
          <a:xfrm>
            <a:off x="3429000" y="4724400"/>
            <a:ext cx="3272050" cy="400110"/>
          </a:xfrm>
          <a:prstGeom prst="rect">
            <a:avLst/>
          </a:prstGeom>
        </p:spPr>
        <p:txBody>
          <a:bodyPr wrap="none">
            <a:spAutoFit/>
          </a:bodyPr>
          <a:lstStyle/>
          <a:p>
            <a:r>
              <a:rPr lang="pt-BR" sz="2000" b="1" dirty="0">
                <a:latin typeface="Times New Roman" pitchFamily="18" charset="0"/>
                <a:cs typeface="Times New Roman" pitchFamily="18" charset="0"/>
              </a:rPr>
              <a:t>1/8 [4/3 π (n+dn)</a:t>
            </a:r>
            <a:r>
              <a:rPr lang="pt-BR" sz="2000" b="1" baseline="30000" dirty="0">
                <a:latin typeface="Times New Roman" pitchFamily="18" charset="0"/>
                <a:cs typeface="Times New Roman" pitchFamily="18" charset="0"/>
              </a:rPr>
              <a:t>3</a:t>
            </a:r>
            <a:r>
              <a:rPr lang="pt-BR" sz="2000" b="1" dirty="0">
                <a:latin typeface="Times New Roman" pitchFamily="18" charset="0"/>
                <a:cs typeface="Times New Roman" pitchFamily="18" charset="0"/>
              </a:rPr>
              <a:t>- 4/3 π n</a:t>
            </a:r>
            <a:r>
              <a:rPr lang="pt-BR" sz="2000" b="1" baseline="30000" dirty="0">
                <a:latin typeface="Times New Roman" pitchFamily="18" charset="0"/>
                <a:cs typeface="Times New Roman" pitchFamily="18" charset="0"/>
              </a:rPr>
              <a:t>3</a:t>
            </a:r>
            <a:r>
              <a:rPr lang="pt-BR" sz="2000" b="1" dirty="0">
                <a:latin typeface="Times New Roman" pitchFamily="18" charset="0"/>
                <a:cs typeface="Times New Roman" pitchFamily="18" charset="0"/>
              </a:rPr>
              <a:t> ] </a:t>
            </a: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7</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sp>
        <p:nvSpPr>
          <p:cNvPr id="6" name="Rectangle 5"/>
          <p:cNvSpPr/>
          <p:nvPr/>
        </p:nvSpPr>
        <p:spPr>
          <a:xfrm>
            <a:off x="838200" y="1295400"/>
            <a:ext cx="8001000" cy="369332"/>
          </a:xfrm>
          <a:prstGeom prst="rect">
            <a:avLst/>
          </a:prstGeom>
        </p:spPr>
        <p:txBody>
          <a:bodyPr wrap="square">
            <a:spAutoFit/>
          </a:bodyPr>
          <a:lstStyle/>
          <a:p>
            <a:r>
              <a:rPr lang="en-US" dirty="0">
                <a:latin typeface="Times New Roman" pitchFamily="18" charset="0"/>
                <a:cs typeface="Times New Roman" pitchFamily="18" charset="0"/>
              </a:rPr>
              <a:t>The number of available energy states between the energy interval </a:t>
            </a:r>
            <a:endParaRPr lang="en-US" dirty="0"/>
          </a:p>
        </p:txBody>
      </p:sp>
      <p:sp>
        <p:nvSpPr>
          <p:cNvPr id="7" name="Rectangle 6"/>
          <p:cNvSpPr/>
          <p:nvPr/>
        </p:nvSpPr>
        <p:spPr>
          <a:xfrm>
            <a:off x="1828800" y="1905000"/>
            <a:ext cx="5158785" cy="4001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a:r>
              <a:rPr lang="pt-BR" sz="2000" b="1" dirty="0"/>
              <a:t>Z(E)dE = 1/8 X 4/3 π [n</a:t>
            </a:r>
            <a:r>
              <a:rPr lang="pt-BR" sz="2000" b="1" baseline="30000" dirty="0"/>
              <a:t>3</a:t>
            </a:r>
            <a:r>
              <a:rPr lang="pt-BR" sz="2000" b="1" dirty="0"/>
              <a:t>+dn</a:t>
            </a:r>
            <a:r>
              <a:rPr lang="pt-BR" sz="2000" b="1" baseline="30000" dirty="0"/>
              <a:t>3</a:t>
            </a:r>
            <a:r>
              <a:rPr lang="pt-BR" sz="2000" b="1" dirty="0"/>
              <a:t>+3n</a:t>
            </a:r>
            <a:r>
              <a:rPr lang="pt-BR" sz="2000" b="1" baseline="30000" dirty="0"/>
              <a:t>2</a:t>
            </a:r>
            <a:r>
              <a:rPr lang="pt-BR" sz="2000" b="1" dirty="0"/>
              <a:t>dn+3dn</a:t>
            </a:r>
            <a:r>
              <a:rPr lang="pt-BR" sz="2000" b="1" baseline="30000" dirty="0"/>
              <a:t>2</a:t>
            </a:r>
            <a:r>
              <a:rPr lang="pt-BR" sz="2000" b="1" dirty="0"/>
              <a:t>n- n</a:t>
            </a:r>
            <a:r>
              <a:rPr lang="pt-BR" sz="2000" b="1" baseline="30000" dirty="0"/>
              <a:t>3</a:t>
            </a:r>
            <a:r>
              <a:rPr lang="pt-BR" dirty="0"/>
              <a:t>] </a:t>
            </a:r>
          </a:p>
        </p:txBody>
      </p:sp>
      <p:pic>
        <p:nvPicPr>
          <p:cNvPr id="2" name="Picture 2"/>
          <p:cNvPicPr>
            <a:picLocks noChangeAspect="1" noChangeArrowheads="1"/>
          </p:cNvPicPr>
          <p:nvPr/>
        </p:nvPicPr>
        <p:blipFill>
          <a:blip r:embed="rId4"/>
          <a:srcRect/>
          <a:stretch>
            <a:fillRect/>
          </a:stretch>
        </p:blipFill>
        <p:spPr bwMode="auto">
          <a:xfrm>
            <a:off x="914400" y="2514600"/>
            <a:ext cx="7010400" cy="742278"/>
          </a:xfrm>
          <a:prstGeom prst="rect">
            <a:avLst/>
          </a:prstGeom>
          <a:noFill/>
          <a:ln w="9525">
            <a:noFill/>
            <a:miter lim="800000"/>
            <a:headEnd/>
            <a:tailEnd/>
          </a:ln>
          <a:effectLst/>
        </p:spPr>
      </p:pic>
      <p:pic>
        <p:nvPicPr>
          <p:cNvPr id="3" name="Picture 3"/>
          <p:cNvPicPr>
            <a:picLocks noChangeAspect="1" noChangeArrowheads="1"/>
          </p:cNvPicPr>
          <p:nvPr/>
        </p:nvPicPr>
        <p:blipFill>
          <a:blip r:embed="rId5"/>
          <a:srcRect t="30189"/>
          <a:stretch>
            <a:fillRect/>
          </a:stretch>
        </p:blipFill>
        <p:spPr bwMode="auto">
          <a:xfrm>
            <a:off x="1676400" y="3153518"/>
            <a:ext cx="6172200" cy="961282"/>
          </a:xfrm>
          <a:prstGeom prst="rect">
            <a:avLst/>
          </a:prstGeom>
          <a:noFill/>
          <a:ln w="9525">
            <a:noFill/>
            <a:miter lim="800000"/>
            <a:headEnd/>
            <a:tailEnd/>
          </a:ln>
          <a:effectLst/>
        </p:spPr>
      </p:pic>
      <p:pic>
        <p:nvPicPr>
          <p:cNvPr id="10" name="Picture 9" descr="needentangle.gif"/>
          <p:cNvPicPr>
            <a:picLocks noChangeAspect="1"/>
          </p:cNvPicPr>
          <p:nvPr/>
        </p:nvPicPr>
        <p:blipFill>
          <a:blip r:embed="rId6"/>
          <a:stretch>
            <a:fillRect/>
          </a:stretch>
        </p:blipFill>
        <p:spPr>
          <a:xfrm>
            <a:off x="457200" y="4343400"/>
            <a:ext cx="4010025" cy="21917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8</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pic>
        <p:nvPicPr>
          <p:cNvPr id="4098" name="Picture 2"/>
          <p:cNvPicPr>
            <a:picLocks noChangeAspect="1" noChangeArrowheads="1"/>
          </p:cNvPicPr>
          <p:nvPr/>
        </p:nvPicPr>
        <p:blipFill>
          <a:blip r:embed="rId4"/>
          <a:srcRect/>
          <a:stretch>
            <a:fillRect/>
          </a:stretch>
        </p:blipFill>
        <p:spPr bwMode="auto">
          <a:xfrm>
            <a:off x="4792" y="1143000"/>
            <a:ext cx="7691410" cy="3505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6096000" y="4016552"/>
            <a:ext cx="2257425" cy="1936573"/>
          </a:xfrm>
          <a:prstGeom prst="rect">
            <a:avLst/>
          </a:prstGeom>
          <a:noFill/>
          <a:ln w="9525">
            <a:noFill/>
            <a:miter lim="800000"/>
            <a:headEnd/>
            <a:tailEnd/>
          </a:ln>
          <a:effectLst/>
        </p:spPr>
      </p:pic>
      <p:sp>
        <p:nvSpPr>
          <p:cNvPr id="8" name="Flowchart: Connector 7"/>
          <p:cNvSpPr/>
          <p:nvPr/>
        </p:nvSpPr>
        <p:spPr>
          <a:xfrm flipH="1">
            <a:off x="6705600" y="48768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lowchart: Connector 8"/>
          <p:cNvSpPr/>
          <p:nvPr/>
        </p:nvSpPr>
        <p:spPr>
          <a:xfrm flipV="1">
            <a:off x="6705600" y="51054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Flowchart: Connector 9"/>
          <p:cNvSpPr/>
          <p:nvPr/>
        </p:nvSpPr>
        <p:spPr>
          <a:xfrm flipH="1">
            <a:off x="6934200" y="44958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Flowchart: Connector 10"/>
          <p:cNvSpPr/>
          <p:nvPr/>
        </p:nvSpPr>
        <p:spPr>
          <a:xfrm flipH="1">
            <a:off x="7010400" y="48006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Flowchart: Connector 11"/>
          <p:cNvSpPr/>
          <p:nvPr/>
        </p:nvSpPr>
        <p:spPr>
          <a:xfrm flipH="1">
            <a:off x="6934200" y="52578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Flowchart: Connector 12"/>
          <p:cNvSpPr/>
          <p:nvPr/>
        </p:nvSpPr>
        <p:spPr>
          <a:xfrm flipH="1">
            <a:off x="7162800" y="44958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Flowchart: Connector 13"/>
          <p:cNvSpPr/>
          <p:nvPr/>
        </p:nvSpPr>
        <p:spPr>
          <a:xfrm flipH="1">
            <a:off x="6934200" y="50292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Flowchart: Connector 14"/>
          <p:cNvSpPr/>
          <p:nvPr/>
        </p:nvSpPr>
        <p:spPr>
          <a:xfrm flipH="1">
            <a:off x="7620000" y="50292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Flowchart: Connector 15"/>
          <p:cNvSpPr/>
          <p:nvPr/>
        </p:nvSpPr>
        <p:spPr>
          <a:xfrm flipH="1">
            <a:off x="7239000" y="52578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Flowchart: Connector 16"/>
          <p:cNvSpPr/>
          <p:nvPr/>
        </p:nvSpPr>
        <p:spPr>
          <a:xfrm flipH="1">
            <a:off x="7239000" y="49530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Flowchart: Connector 17"/>
          <p:cNvSpPr/>
          <p:nvPr/>
        </p:nvSpPr>
        <p:spPr>
          <a:xfrm flipH="1">
            <a:off x="7620000" y="47244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Flowchart: Connector 18"/>
          <p:cNvSpPr/>
          <p:nvPr/>
        </p:nvSpPr>
        <p:spPr>
          <a:xfrm flipH="1">
            <a:off x="7467600" y="4419600"/>
            <a:ext cx="45719" cy="76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1"/>
          <p:cNvSpPr>
            <a:spLocks noGrp="1"/>
          </p:cNvSpPr>
          <p:nvPr>
            <p:ph type="sldNum" sz="quarter" idx="12"/>
          </p:nvPr>
        </p:nvSpPr>
        <p:spPr bwMode="auto">
          <a:xfrm>
            <a:off x="6553200" y="6326188"/>
            <a:ext cx="2133600" cy="365125"/>
          </a:xfrm>
          <a:noFill/>
          <a:ln>
            <a:miter lim="800000"/>
            <a:headEnd/>
            <a:tailEnd/>
          </a:ln>
        </p:spPr>
        <p:txBody>
          <a:bodyPr/>
          <a:lstStyle/>
          <a:p>
            <a:fld id="{2035DCB6-A32B-4F61-A171-F6696A065845}" type="slidenum">
              <a:rPr lang="en-US"/>
              <a:pPr/>
              <a:t>9</a:t>
            </a:fld>
            <a:endParaRPr lang="en-US"/>
          </a:p>
        </p:txBody>
      </p:sp>
      <p:pic>
        <p:nvPicPr>
          <p:cNvPr id="3075" name="Picture 2"/>
          <p:cNvPicPr>
            <a:picLocks noChangeAspect="1" noChangeArrowheads="1"/>
          </p:cNvPicPr>
          <p:nvPr/>
        </p:nvPicPr>
        <p:blipFill>
          <a:blip r:embed="rId2"/>
          <a:srcRect/>
          <a:stretch>
            <a:fillRect/>
          </a:stretch>
        </p:blipFill>
        <p:spPr bwMode="auto">
          <a:xfrm>
            <a:off x="76200" y="76200"/>
            <a:ext cx="1590675" cy="914400"/>
          </a:xfrm>
          <a:prstGeom prst="rect">
            <a:avLst/>
          </a:prstGeom>
          <a:noFill/>
          <a:ln w="9525">
            <a:noFill/>
            <a:miter lim="800000"/>
            <a:headEnd/>
            <a:tailEnd/>
          </a:ln>
        </p:spPr>
      </p:pic>
      <p:sp>
        <p:nvSpPr>
          <p:cNvPr id="3079" name="TextBox 5"/>
          <p:cNvSpPr txBox="1">
            <a:spLocks noChangeArrowheads="1"/>
          </p:cNvSpPr>
          <p:nvPr/>
        </p:nvSpPr>
        <p:spPr bwMode="auto">
          <a:xfrm>
            <a:off x="2743200" y="6553200"/>
            <a:ext cx="3657600" cy="276225"/>
          </a:xfrm>
          <a:prstGeom prst="rect">
            <a:avLst/>
          </a:prstGeom>
          <a:noFill/>
          <a:ln w="9525">
            <a:noFill/>
            <a:miter lim="800000"/>
            <a:headEnd/>
            <a:tailEnd/>
          </a:ln>
        </p:spPr>
        <p:txBody>
          <a:bodyPr>
            <a:spAutoFit/>
          </a:bodyPr>
          <a:lstStyle/>
          <a:p>
            <a:pPr eaLnBrk="1" hangingPunct="1"/>
            <a:r>
              <a:rPr lang="en-US" sz="1200" b="1">
                <a:latin typeface="Times New Roman" pitchFamily="18" charset="0"/>
                <a:cs typeface="Times New Roman" pitchFamily="18" charset="0"/>
              </a:rPr>
              <a:t>                     18PYB103J Module-I Lecture-2</a:t>
            </a:r>
          </a:p>
        </p:txBody>
      </p:sp>
      <p:pic>
        <p:nvPicPr>
          <p:cNvPr id="5" name="Picture 5"/>
          <p:cNvPicPr>
            <a:picLocks noChangeAspect="1" noChangeArrowheads="1"/>
          </p:cNvPicPr>
          <p:nvPr/>
        </p:nvPicPr>
        <p:blipFill>
          <a:blip r:embed="rId3"/>
          <a:srcRect/>
          <a:stretch>
            <a:fillRect/>
          </a:stretch>
        </p:blipFill>
        <p:spPr bwMode="auto">
          <a:xfrm>
            <a:off x="7848600" y="152400"/>
            <a:ext cx="1028700" cy="727751"/>
          </a:xfrm>
          <a:prstGeom prst="rect">
            <a:avLst/>
          </a:prstGeom>
          <a:noFill/>
          <a:ln w="9525">
            <a:noFill/>
            <a:miter lim="800000"/>
            <a:headEnd/>
            <a:tailEnd/>
          </a:ln>
        </p:spPr>
      </p:pic>
      <p:pic>
        <p:nvPicPr>
          <p:cNvPr id="6" name="Picture 7"/>
          <p:cNvPicPr>
            <a:picLocks noChangeAspect="1" noChangeArrowheads="1"/>
          </p:cNvPicPr>
          <p:nvPr/>
        </p:nvPicPr>
        <p:blipFill>
          <a:blip r:embed="rId4"/>
          <a:srcRect/>
          <a:stretch>
            <a:fillRect/>
          </a:stretch>
        </p:blipFill>
        <p:spPr bwMode="auto">
          <a:xfrm>
            <a:off x="895350" y="989013"/>
            <a:ext cx="6724650" cy="350678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1337</Words>
  <Application>Microsoft Office PowerPoint</Application>
  <PresentationFormat>On-screen Show (4:3)</PresentationFormat>
  <Paragraphs>123</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MathJax_Main</vt:lpstr>
      <vt:lpstr>MathJax_Math-italic</vt:lpstr>
      <vt:lpstr>Mongolian Baiti</vt:lpstr>
      <vt:lpstr>Tahoma</vt:lpstr>
      <vt:lpstr>Times</vt:lpstr>
      <vt:lpstr>Times New Roman</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dlbuilders1975@outlook.com</cp:lastModifiedBy>
  <cp:revision>20</cp:revision>
  <dcterms:created xsi:type="dcterms:W3CDTF">2020-10-01T16:40:24Z</dcterms:created>
  <dcterms:modified xsi:type="dcterms:W3CDTF">2022-03-15T05:08:51Z</dcterms:modified>
</cp:coreProperties>
</file>