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72" r:id="rId3"/>
    <p:sldId id="271" r:id="rId4"/>
    <p:sldId id="273" r:id="rId5"/>
    <p:sldId id="274" r:id="rId6"/>
    <p:sldId id="277" r:id="rId7"/>
    <p:sldId id="259" r:id="rId8"/>
    <p:sldId id="258" r:id="rId9"/>
    <p:sldId id="260" r:id="rId10"/>
    <p:sldId id="261" r:id="rId1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03" autoAdjust="0"/>
    <p:restoredTop sz="94660"/>
  </p:normalViewPr>
  <p:slideViewPr>
    <p:cSldViewPr>
      <p:cViewPr>
        <p:scale>
          <a:sx n="100" d="100"/>
          <a:sy n="100" d="100"/>
        </p:scale>
        <p:origin x="594" y="-19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9E1D33F-D246-4FDF-AB1D-7FEF028F6AFC}" type="datetimeFigureOut">
              <a:rPr lang="en-US"/>
              <a:pPr>
                <a:defRPr/>
              </a:pPr>
              <a:t>11/9/2020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EB2572C4-377C-477A-A459-F73533205CE5}" type="slidenum">
              <a:rPr lang="en-US"/>
              <a:pPr>
                <a:defRPr/>
              </a:pPr>
              <a:t>‹#›</a:t>
            </a:fld>
            <a:endParaRPr lang="en-US"/>
          </a:p>
        </p:txBody>
      </p:sp>
    </p:spTree>
    <p:extLst>
      <p:ext uri="{BB962C8B-B14F-4D97-AF65-F5344CB8AC3E}">
        <p14:creationId xmlns:p14="http://schemas.microsoft.com/office/powerpoint/2010/main" val="24536565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35A4EFD-C2BE-498D-86E8-1E9B138663B2}" type="datetime1">
              <a:rPr lang="en-US"/>
              <a:pPr>
                <a:defRPr/>
              </a:pPr>
              <a:t>11/9/2020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6B5E856-C28B-49EC-BB80-141CE453B3E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ED06493-8946-4B7C-969C-C3A640A278BD}" type="datetime1">
              <a:rPr lang="en-US"/>
              <a:pPr>
                <a:defRPr/>
              </a:pPr>
              <a:t>11/9/2020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F31B83F-DECB-4E16-92AE-95504B95874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B78086A-F688-40A9-B0B9-75F872A0C5D8}" type="datetime1">
              <a:rPr lang="en-US"/>
              <a:pPr>
                <a:defRPr/>
              </a:pPr>
              <a:t>11/9/2020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D7CD34B-A8D5-4620-A7CC-056536D21D0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8EE1BBB-ACD3-4A55-AD02-59AF4543FD37}" type="datetime1">
              <a:rPr lang="en-US"/>
              <a:pPr>
                <a:defRPr/>
              </a:pPr>
              <a:t>11/9/2020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BE21251-AD6F-4D7C-8CFF-4A57019A371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8403285-CB9E-4194-995C-8295391B08F5}" type="datetime1">
              <a:rPr lang="en-US"/>
              <a:pPr>
                <a:defRPr/>
              </a:pPr>
              <a:t>11/9/2020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4B34846-CFBC-4E3B-92E3-ABF39A31234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62054BDE-EBFC-4B6C-83D3-6E603C3C60E2}" type="datetime1">
              <a:rPr lang="en-US"/>
              <a:pPr>
                <a:defRPr/>
              </a:pPr>
              <a:t>11/9/2020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5F1AB4F-59E5-4EB9-B72B-E56F1EFD400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046C7E1C-E0AC-42BE-A11D-E423FF93E066}" type="datetime1">
              <a:rPr lang="en-US"/>
              <a:pPr>
                <a:defRPr/>
              </a:pPr>
              <a:t>11/9/2020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88EAE71D-263F-40F0-A709-851366295CF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FB71B94-ACD2-4ABE-A5ED-37CC5168D21F}" type="datetime1">
              <a:rPr lang="en-US"/>
              <a:pPr>
                <a:defRPr/>
              </a:pPr>
              <a:t>11/9/2020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C78481F-97FA-46EC-8191-67A023B3999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C36C74D-5C80-4564-AB48-B40DBB08FF3A}" type="datetime1">
              <a:rPr lang="en-US"/>
              <a:pPr>
                <a:defRPr/>
              </a:pPr>
              <a:t>11/9/2020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5457669-2524-4F3E-8B65-23366D891D8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83FFE1C-4A0D-4FC7-8D6B-0274B204F92B}" type="datetime1">
              <a:rPr lang="en-US"/>
              <a:pPr>
                <a:defRPr/>
              </a:pPr>
              <a:t>11/9/2020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B9A89E2-E9E1-43C0-AFE3-43E90C17DEA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885C85C-AFED-4819-BFF3-062B4EDA306D}" type="datetime1">
              <a:rPr lang="en-US"/>
              <a:pPr>
                <a:defRPr/>
              </a:pPr>
              <a:t>11/9/2020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3F24119-0B9F-4848-9D0E-7FE37EAACF1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B2C9E347-1160-4FF0-AB6A-94CFEA979C27}" type="datetime1">
              <a:rPr lang="en-US"/>
              <a:pPr>
                <a:defRPr/>
              </a:pPr>
              <a:t>11/9/2020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2EA2B546-9A9A-4D55-8082-FAE8BE839CE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28600" y="228600"/>
            <a:ext cx="1590675" cy="914400"/>
          </a:xfrm>
          <a:prstGeom prst="rect">
            <a:avLst/>
          </a:prstGeom>
          <a:noFill/>
          <a:ln w="9525">
            <a:noFill/>
            <a:miter lim="800000"/>
            <a:headEnd/>
            <a:tailEnd/>
          </a:ln>
        </p:spPr>
      </p:pic>
      <p:pic>
        <p:nvPicPr>
          <p:cNvPr id="2051" name="Picture 5"/>
          <p:cNvPicPr>
            <a:picLocks noChangeAspect="1" noChangeArrowheads="1"/>
          </p:cNvPicPr>
          <p:nvPr/>
        </p:nvPicPr>
        <p:blipFill>
          <a:blip r:embed="rId3"/>
          <a:srcRect/>
          <a:stretch>
            <a:fillRect/>
          </a:stretch>
        </p:blipFill>
        <p:spPr bwMode="auto">
          <a:xfrm>
            <a:off x="7086600" y="152400"/>
            <a:ext cx="1790700" cy="1266825"/>
          </a:xfrm>
          <a:prstGeom prst="rect">
            <a:avLst/>
          </a:prstGeom>
          <a:noFill/>
          <a:ln w="9525">
            <a:noFill/>
            <a:miter lim="800000"/>
            <a:headEnd/>
            <a:tailEnd/>
          </a:ln>
        </p:spPr>
      </p:pic>
      <p:sp>
        <p:nvSpPr>
          <p:cNvPr id="2052"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18PYB103J Module-II Lecture-3</a:t>
            </a:r>
            <a:endParaRPr lang="en-US" sz="1200" b="1" dirty="0">
              <a:latin typeface="Times New Roman" pitchFamily="18" charset="0"/>
              <a:cs typeface="Times New Roman" pitchFamily="18" charset="0"/>
            </a:endParaRPr>
          </a:p>
        </p:txBody>
      </p:sp>
      <p:sp>
        <p:nvSpPr>
          <p:cNvPr id="2053" name="TextBox 6"/>
          <p:cNvSpPr txBox="1">
            <a:spLocks noChangeArrowheads="1"/>
          </p:cNvSpPr>
          <p:nvPr/>
        </p:nvSpPr>
        <p:spPr bwMode="auto">
          <a:xfrm>
            <a:off x="228600" y="1066800"/>
            <a:ext cx="8610600" cy="2216150"/>
          </a:xfrm>
          <a:prstGeom prst="rect">
            <a:avLst/>
          </a:prstGeom>
          <a:noFill/>
          <a:ln w="9525">
            <a:noFill/>
            <a:miter lim="800000"/>
            <a:headEnd/>
            <a:tailEnd/>
          </a:ln>
        </p:spPr>
        <p:txBody>
          <a:bodyPr>
            <a:spAutoFit/>
          </a:bodyPr>
          <a:lstStyle/>
          <a:p>
            <a:endParaRPr lang="en-US" dirty="0"/>
          </a:p>
          <a:p>
            <a:endParaRPr lang="en-US" dirty="0"/>
          </a:p>
          <a:p>
            <a:pPr algn="ctr"/>
            <a:r>
              <a:rPr lang="en-US" sz="2400" dirty="0">
                <a:solidFill>
                  <a:srgbClr val="6600FF"/>
                </a:solidFill>
              </a:rPr>
              <a:t> </a:t>
            </a:r>
            <a:r>
              <a:rPr lang="en-US" sz="2400" b="1" dirty="0">
                <a:solidFill>
                  <a:srgbClr val="6600FF"/>
                </a:solidFill>
              </a:rPr>
              <a:t>DEPARTMENT OF PHYSICS AND NANOTECHNOLOGY</a:t>
            </a:r>
          </a:p>
          <a:p>
            <a:pPr algn="ctr"/>
            <a:r>
              <a:rPr lang="en-US" sz="2400" b="1" dirty="0">
                <a:solidFill>
                  <a:srgbClr val="6600FF"/>
                </a:solidFill>
              </a:rPr>
              <a:t>SRM INSTITUTE OF SCIENCE AND TECHNOLOGY</a:t>
            </a:r>
          </a:p>
          <a:p>
            <a:pPr algn="ctr"/>
            <a:endParaRPr lang="en-US" b="1" dirty="0">
              <a:solidFill>
                <a:srgbClr val="6600FF"/>
              </a:solidFill>
            </a:endParaRPr>
          </a:p>
          <a:p>
            <a:pPr algn="ctr"/>
            <a:r>
              <a:rPr lang="en-US" b="1" dirty="0">
                <a:solidFill>
                  <a:srgbClr val="7030A0"/>
                </a:solidFill>
              </a:rPr>
              <a:t>18PYB103J –</a:t>
            </a:r>
            <a:r>
              <a:rPr lang="en-US" b="1" dirty="0" smtClean="0">
                <a:solidFill>
                  <a:srgbClr val="7030A0"/>
                </a:solidFill>
              </a:rPr>
              <a:t>Semiconductor </a:t>
            </a:r>
            <a:r>
              <a:rPr lang="en-US" b="1" dirty="0">
                <a:solidFill>
                  <a:srgbClr val="7030A0"/>
                </a:solidFill>
              </a:rPr>
              <a:t>Physics</a:t>
            </a:r>
          </a:p>
          <a:p>
            <a:pPr algn="ctr"/>
            <a:endParaRPr lang="en-US" b="1" dirty="0">
              <a:solidFill>
                <a:srgbClr val="7030A0"/>
              </a:solidFill>
            </a:endParaRPr>
          </a:p>
        </p:txBody>
      </p:sp>
      <p:sp>
        <p:nvSpPr>
          <p:cNvPr id="7" name="Slide Number Placeholder 6"/>
          <p:cNvSpPr>
            <a:spLocks noGrp="1"/>
          </p:cNvSpPr>
          <p:nvPr>
            <p:ph type="sldNum" sz="quarter" idx="12"/>
          </p:nvPr>
        </p:nvSpPr>
        <p:spPr/>
        <p:txBody>
          <a:bodyPr/>
          <a:lstStyle/>
          <a:p>
            <a:pPr>
              <a:defRPr/>
            </a:pPr>
            <a:fld id="{2CC64BB1-2463-4D74-A6B4-DF5BC3BCF059}" type="slidenum">
              <a:rPr lang="en-US" smtClean="0"/>
              <a:pPr>
                <a:defRPr/>
              </a:pPr>
              <a:t>1</a:t>
            </a:fld>
            <a:endParaRPr lang="en-US"/>
          </a:p>
        </p:txBody>
      </p:sp>
      <p:sp>
        <p:nvSpPr>
          <p:cNvPr id="8" name="Rectangle 7"/>
          <p:cNvSpPr/>
          <p:nvPr/>
        </p:nvSpPr>
        <p:spPr>
          <a:xfrm>
            <a:off x="457200" y="4180582"/>
            <a:ext cx="8382000" cy="1077218"/>
          </a:xfrm>
          <a:prstGeom prst="rect">
            <a:avLst/>
          </a:prstGeom>
        </p:spPr>
        <p:txBody>
          <a:bodyPr wrap="square">
            <a:spAutoFit/>
          </a:bodyPr>
          <a:lstStyle/>
          <a:p>
            <a:pPr algn="ctr"/>
            <a:r>
              <a:rPr lang="en-US" sz="3200" b="1" dirty="0" smtClean="0">
                <a:solidFill>
                  <a:srgbClr val="FF0000"/>
                </a:solidFill>
              </a:rPr>
              <a:t>Carrier Generation &amp; Carrier Recombination</a:t>
            </a:r>
            <a:endParaRPr lang="en-US" sz="3200" b="1" dirty="0">
              <a:solidFill>
                <a:srgbClr val="FF0000"/>
              </a:solidFill>
            </a:endParaRPr>
          </a:p>
        </p:txBody>
      </p:sp>
      <p:sp>
        <p:nvSpPr>
          <p:cNvPr id="3" name="TextBox 2"/>
          <p:cNvSpPr txBox="1"/>
          <p:nvPr/>
        </p:nvSpPr>
        <p:spPr>
          <a:xfrm>
            <a:off x="1981200" y="3352800"/>
            <a:ext cx="5029200" cy="461665"/>
          </a:xfrm>
          <a:prstGeom prst="rect">
            <a:avLst/>
          </a:prstGeom>
          <a:noFill/>
        </p:spPr>
        <p:txBody>
          <a:bodyPr wrap="square" rtlCol="0">
            <a:spAutoFit/>
          </a:bodyPr>
          <a:lstStyle/>
          <a:p>
            <a:r>
              <a:rPr lang="en-US" sz="2400" b="1" dirty="0" smtClean="0">
                <a:solidFill>
                  <a:srgbClr val="C00000"/>
                </a:solidFill>
              </a:rPr>
              <a:t>            Module-II </a:t>
            </a:r>
            <a:r>
              <a:rPr lang="en-US" sz="2400" b="1" dirty="0" smtClean="0">
                <a:solidFill>
                  <a:srgbClr val="C00000"/>
                </a:solidFill>
                <a:latin typeface="Times New Roman" pitchFamily="18" charset="0"/>
                <a:cs typeface="Times New Roman" pitchFamily="18" charset="0"/>
              </a:rPr>
              <a:t>Lecture-III</a:t>
            </a:r>
            <a:endParaRPr lang="en-US" sz="2400" b="1" dirty="0">
              <a:solidFill>
                <a:srgbClr val="C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28600" y="76200"/>
            <a:ext cx="1590675" cy="914400"/>
          </a:xfrm>
          <a:prstGeom prst="rect">
            <a:avLst/>
          </a:prstGeom>
          <a:noFill/>
          <a:ln w="9525">
            <a:noFill/>
            <a:miter lim="800000"/>
            <a:headEnd/>
            <a:tailEnd/>
          </a:ln>
        </p:spPr>
      </p:pic>
      <p:pic>
        <p:nvPicPr>
          <p:cNvPr id="2051" name="Picture 5"/>
          <p:cNvPicPr>
            <a:picLocks noChangeAspect="1" noChangeArrowheads="1"/>
          </p:cNvPicPr>
          <p:nvPr/>
        </p:nvPicPr>
        <p:blipFill>
          <a:blip r:embed="rId3"/>
          <a:srcRect/>
          <a:stretch>
            <a:fillRect/>
          </a:stretch>
        </p:blipFill>
        <p:spPr bwMode="auto">
          <a:xfrm>
            <a:off x="7200900" y="28575"/>
            <a:ext cx="1790700" cy="1266825"/>
          </a:xfrm>
          <a:prstGeom prst="rect">
            <a:avLst/>
          </a:prstGeom>
          <a:noFill/>
          <a:ln w="9525">
            <a:noFill/>
            <a:miter lim="800000"/>
            <a:headEnd/>
            <a:tailEnd/>
          </a:ln>
        </p:spPr>
      </p:pic>
      <p:sp>
        <p:nvSpPr>
          <p:cNvPr id="2052"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18PYB103J Module-II Lecture-3</a:t>
            </a:r>
            <a:endParaRPr lang="en-US" sz="1200" b="1"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pPr>
              <a:defRPr/>
            </a:pPr>
            <a:fld id="{2CC64BB1-2463-4D74-A6B4-DF5BC3BCF059}" type="slidenum">
              <a:rPr lang="en-US" smtClean="0"/>
              <a:pPr>
                <a:defRPr/>
              </a:pPr>
              <a:t>10</a:t>
            </a:fld>
            <a:endParaRPr lang="en-US"/>
          </a:p>
        </p:txBody>
      </p:sp>
      <p:sp>
        <p:nvSpPr>
          <p:cNvPr id="2" name="TextBox 1"/>
          <p:cNvSpPr txBox="1"/>
          <p:nvPr/>
        </p:nvSpPr>
        <p:spPr>
          <a:xfrm>
            <a:off x="152400" y="1304865"/>
            <a:ext cx="8724900" cy="5324535"/>
          </a:xfrm>
          <a:prstGeom prst="rect">
            <a:avLst/>
          </a:prstGeom>
          <a:noFill/>
        </p:spPr>
        <p:txBody>
          <a:bodyPr wrap="square" rtlCol="0">
            <a:spAutoFit/>
          </a:bodyPr>
          <a:lstStyle/>
          <a:p>
            <a:pPr algn="just"/>
            <a:r>
              <a:rPr lang="en-US" sz="2000" dirty="0">
                <a:solidFill>
                  <a:srgbClr val="6600FF"/>
                </a:solidFill>
                <a:latin typeface="Times New Roman" pitchFamily="18" charset="0"/>
                <a:cs typeface="Times New Roman" pitchFamily="18" charset="0"/>
              </a:rPr>
              <a:t>In the direct band-to-band Auger mechanism three particles are involved. During generation an electron hole pair is generated consuming the energy of a highly energetic particle. In the opposite process, when an electron hole pair recombines, the excess energy is transferred to a third particle. In detail the four possible processes are as follows:</a:t>
            </a:r>
          </a:p>
          <a:p>
            <a:pPr algn="just"/>
            <a:r>
              <a:rPr lang="en-US" sz="2000" dirty="0">
                <a:solidFill>
                  <a:srgbClr val="C00000"/>
                </a:solidFill>
                <a:latin typeface="Times New Roman" pitchFamily="18" charset="0"/>
                <a:cs typeface="Times New Roman" pitchFamily="18" charset="0"/>
              </a:rPr>
              <a:t>Electron capture</a:t>
            </a:r>
            <a:r>
              <a:rPr lang="en-US" sz="2000" dirty="0">
                <a:solidFill>
                  <a:srgbClr val="6600FF"/>
                </a:solidFill>
                <a:latin typeface="Times New Roman" pitchFamily="18" charset="0"/>
                <a:cs typeface="Times New Roman" pitchFamily="18" charset="0"/>
              </a:rPr>
              <a:t>. An electron from the conduction band moves to the valence band neutralizing a hole in the valence band. The excess energy is transferred to an electron in the conduction band.</a:t>
            </a:r>
          </a:p>
          <a:p>
            <a:pPr algn="just"/>
            <a:r>
              <a:rPr lang="en-US" sz="2000" dirty="0">
                <a:solidFill>
                  <a:srgbClr val="C00000"/>
                </a:solidFill>
                <a:latin typeface="Times New Roman" pitchFamily="18" charset="0"/>
                <a:cs typeface="Times New Roman" pitchFamily="18" charset="0"/>
              </a:rPr>
              <a:t>Hole capture. </a:t>
            </a:r>
            <a:r>
              <a:rPr lang="en-US" sz="2000" dirty="0">
                <a:solidFill>
                  <a:srgbClr val="6600FF"/>
                </a:solidFill>
                <a:latin typeface="Times New Roman" pitchFamily="18" charset="0"/>
                <a:cs typeface="Times New Roman" pitchFamily="18" charset="0"/>
              </a:rPr>
              <a:t>Again, an electron from the conduction band moves to the valence band and recombines with a valence hole. The excess energy is, in contrast to Process 1, transferred to another hole in the valence band.</a:t>
            </a:r>
          </a:p>
          <a:p>
            <a:pPr algn="just"/>
            <a:r>
              <a:rPr lang="en-US" sz="2000" dirty="0">
                <a:solidFill>
                  <a:srgbClr val="C00000"/>
                </a:solidFill>
                <a:latin typeface="Times New Roman" pitchFamily="18" charset="0"/>
                <a:cs typeface="Times New Roman" pitchFamily="18" charset="0"/>
              </a:rPr>
              <a:t>Electron emission</a:t>
            </a:r>
            <a:r>
              <a:rPr lang="en-US" sz="2000" dirty="0">
                <a:solidFill>
                  <a:srgbClr val="6600FF"/>
                </a:solidFill>
                <a:latin typeface="Times New Roman" pitchFamily="18" charset="0"/>
                <a:cs typeface="Times New Roman" pitchFamily="18" charset="0"/>
              </a:rPr>
              <a:t>. A highly energetic electron from the conduction band transfers its energy to an electron in the valence band. The valence electron moves to the conduction band generating an electron hole pair.</a:t>
            </a:r>
          </a:p>
          <a:p>
            <a:pPr algn="just"/>
            <a:r>
              <a:rPr lang="en-US" sz="2000" dirty="0">
                <a:solidFill>
                  <a:srgbClr val="C00000"/>
                </a:solidFill>
                <a:latin typeface="Times New Roman" pitchFamily="18" charset="0"/>
                <a:cs typeface="Times New Roman" pitchFamily="18" charset="0"/>
              </a:rPr>
              <a:t>Hole emission</a:t>
            </a:r>
            <a:r>
              <a:rPr lang="en-US" sz="2000" dirty="0">
                <a:solidFill>
                  <a:srgbClr val="6600FF"/>
                </a:solidFill>
                <a:latin typeface="Times New Roman" pitchFamily="18" charset="0"/>
                <a:cs typeface="Times New Roman" pitchFamily="18" charset="0"/>
              </a:rPr>
              <a:t>. A highly energetic hole from the valence band transfers its energy to an electron in the valence band which is then excited to the conduction band generating an electron hole pair</a:t>
            </a:r>
            <a:r>
              <a:rPr lang="en-US" sz="2000" dirty="0" smtClean="0">
                <a:solidFill>
                  <a:srgbClr val="6600FF"/>
                </a:solidFill>
                <a:latin typeface="Times New Roman" pitchFamily="18" charset="0"/>
                <a:cs typeface="Times New Roman" pitchFamily="18" charset="0"/>
              </a:rPr>
              <a:t>.</a:t>
            </a:r>
            <a:endParaRPr lang="en-US" sz="2000" dirty="0">
              <a:solidFill>
                <a:srgbClr val="6600FF"/>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28600" y="228600"/>
            <a:ext cx="1590675" cy="914400"/>
          </a:xfrm>
          <a:prstGeom prst="rect">
            <a:avLst/>
          </a:prstGeom>
          <a:noFill/>
          <a:ln w="9525">
            <a:noFill/>
            <a:miter lim="800000"/>
            <a:headEnd/>
            <a:tailEnd/>
          </a:ln>
        </p:spPr>
      </p:pic>
      <p:pic>
        <p:nvPicPr>
          <p:cNvPr id="2051" name="Picture 5"/>
          <p:cNvPicPr>
            <a:picLocks noChangeAspect="1" noChangeArrowheads="1"/>
          </p:cNvPicPr>
          <p:nvPr/>
        </p:nvPicPr>
        <p:blipFill>
          <a:blip r:embed="rId3"/>
          <a:srcRect/>
          <a:stretch>
            <a:fillRect/>
          </a:stretch>
        </p:blipFill>
        <p:spPr bwMode="auto">
          <a:xfrm>
            <a:off x="7086600" y="152400"/>
            <a:ext cx="1790700" cy="1266825"/>
          </a:xfrm>
          <a:prstGeom prst="rect">
            <a:avLst/>
          </a:prstGeom>
          <a:noFill/>
          <a:ln w="9525">
            <a:noFill/>
            <a:miter lim="800000"/>
            <a:headEnd/>
            <a:tailEnd/>
          </a:ln>
        </p:spPr>
      </p:pic>
      <p:sp>
        <p:nvSpPr>
          <p:cNvPr id="2052"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18PYB103J Module-II Lecture-3</a:t>
            </a:r>
            <a:endParaRPr lang="en-US" sz="1200" b="1"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pPr>
              <a:defRPr/>
            </a:pPr>
            <a:fld id="{2CC64BB1-2463-4D74-A6B4-DF5BC3BCF059}" type="slidenum">
              <a:rPr lang="en-US" smtClean="0"/>
              <a:pPr>
                <a:defRPr/>
              </a:pPr>
              <a:t>2</a:t>
            </a:fld>
            <a:endParaRPr lang="en-US" dirty="0"/>
          </a:p>
        </p:txBody>
      </p:sp>
      <p:sp>
        <p:nvSpPr>
          <p:cNvPr id="9" name="Rectangle 8"/>
          <p:cNvSpPr/>
          <p:nvPr/>
        </p:nvSpPr>
        <p:spPr>
          <a:xfrm>
            <a:off x="152400" y="1600200"/>
            <a:ext cx="8686800" cy="2123658"/>
          </a:xfrm>
          <a:prstGeom prst="rect">
            <a:avLst/>
          </a:prstGeom>
        </p:spPr>
        <p:txBody>
          <a:bodyPr wrap="square">
            <a:spAutoFit/>
          </a:bodyPr>
          <a:lstStyle/>
          <a:p>
            <a:pPr algn="just"/>
            <a:r>
              <a:rPr lang="en-US" sz="2200" dirty="0" smtClean="0">
                <a:solidFill>
                  <a:srgbClr val="6600FF"/>
                </a:solidFill>
                <a:latin typeface="Times New Roman" pitchFamily="18" charset="0"/>
                <a:cs typeface="Times New Roman" pitchFamily="18" charset="0"/>
              </a:rPr>
              <a:t>Carrier </a:t>
            </a:r>
            <a:r>
              <a:rPr lang="en-US" sz="2200" b="1" dirty="0" smtClean="0">
                <a:solidFill>
                  <a:srgbClr val="6600FF"/>
                </a:solidFill>
                <a:latin typeface="Times New Roman" pitchFamily="18" charset="0"/>
                <a:cs typeface="Times New Roman" pitchFamily="18" charset="0"/>
              </a:rPr>
              <a:t>generation</a:t>
            </a:r>
            <a:r>
              <a:rPr lang="en-US" sz="2200" dirty="0" smtClean="0">
                <a:solidFill>
                  <a:srgbClr val="6600FF"/>
                </a:solidFill>
                <a:latin typeface="Times New Roman" pitchFamily="18" charset="0"/>
                <a:cs typeface="Times New Roman" pitchFamily="18" charset="0"/>
              </a:rPr>
              <a:t> describes processes by which electrons gain energy and move from the valence band to the conduction band, producing two mobile carriers; while </a:t>
            </a:r>
            <a:r>
              <a:rPr lang="en-US" sz="2200" b="1" dirty="0" smtClean="0">
                <a:solidFill>
                  <a:srgbClr val="6600FF"/>
                </a:solidFill>
                <a:latin typeface="Times New Roman" pitchFamily="18" charset="0"/>
                <a:cs typeface="Times New Roman" pitchFamily="18" charset="0"/>
              </a:rPr>
              <a:t>recombination</a:t>
            </a:r>
            <a:r>
              <a:rPr lang="en-US" sz="2200" dirty="0" smtClean="0">
                <a:solidFill>
                  <a:srgbClr val="6600FF"/>
                </a:solidFill>
                <a:latin typeface="Times New Roman" pitchFamily="18" charset="0"/>
                <a:cs typeface="Times New Roman" pitchFamily="18" charset="0"/>
              </a:rPr>
              <a:t> describes processes by which a conduction band electron loses energy and re-occupies the energy state of an electron hole in the valence band.</a:t>
            </a:r>
          </a:p>
          <a:p>
            <a:pPr algn="just"/>
            <a:endParaRPr lang="en-US" sz="2200" dirty="0">
              <a:solidFill>
                <a:srgbClr val="6600FF"/>
              </a:solidFill>
              <a:latin typeface="Times New Roman" pitchFamily="18" charset="0"/>
              <a:cs typeface="Times New Roman" pitchFamily="18" charset="0"/>
            </a:endParaRPr>
          </a:p>
        </p:txBody>
      </p:sp>
      <p:sp>
        <p:nvSpPr>
          <p:cNvPr id="10" name="Rectangle 9"/>
          <p:cNvSpPr/>
          <p:nvPr/>
        </p:nvSpPr>
        <p:spPr>
          <a:xfrm>
            <a:off x="304800" y="3413879"/>
            <a:ext cx="8534400" cy="2800767"/>
          </a:xfrm>
          <a:prstGeom prst="rect">
            <a:avLst/>
          </a:prstGeom>
        </p:spPr>
        <p:txBody>
          <a:bodyPr wrap="square">
            <a:spAutoFit/>
          </a:bodyPr>
          <a:lstStyle/>
          <a:p>
            <a:pPr algn="just"/>
            <a:r>
              <a:rPr lang="en-US" sz="2200" b="1" dirty="0" smtClean="0">
                <a:solidFill>
                  <a:srgbClr val="6600FF"/>
                </a:solidFill>
                <a:latin typeface="Times New Roman" pitchFamily="18" charset="0"/>
                <a:cs typeface="Times New Roman" pitchFamily="18" charset="0"/>
              </a:rPr>
              <a:t>Semiconductors</a:t>
            </a:r>
            <a:r>
              <a:rPr lang="en-US" sz="2200" dirty="0" smtClean="0">
                <a:solidFill>
                  <a:srgbClr val="6600FF"/>
                </a:solidFill>
                <a:latin typeface="Times New Roman" pitchFamily="18" charset="0"/>
                <a:cs typeface="Times New Roman" pitchFamily="18" charset="0"/>
              </a:rPr>
              <a:t> are characterized by two types of mobile carriers, electrons in the conduction band and holes in the valence band. The </a:t>
            </a:r>
            <a:r>
              <a:rPr lang="en-US" sz="2200" b="1" dirty="0" smtClean="0">
                <a:solidFill>
                  <a:srgbClr val="6600FF"/>
                </a:solidFill>
                <a:latin typeface="Times New Roman" pitchFamily="18" charset="0"/>
                <a:cs typeface="Times New Roman" pitchFamily="18" charset="0"/>
              </a:rPr>
              <a:t>generation rate</a:t>
            </a:r>
            <a:r>
              <a:rPr lang="en-US" sz="2200" dirty="0" smtClean="0">
                <a:solidFill>
                  <a:srgbClr val="6600FF"/>
                </a:solidFill>
                <a:latin typeface="Times New Roman" pitchFamily="18" charset="0"/>
                <a:cs typeface="Times New Roman" pitchFamily="18" charset="0"/>
              </a:rPr>
              <a:t> gives the number of electrons generated at each point in the device due to the absorption of photons..</a:t>
            </a:r>
          </a:p>
          <a:p>
            <a:pPr algn="just"/>
            <a:r>
              <a:rPr lang="en-US" sz="2200" b="1" dirty="0" smtClean="0">
                <a:solidFill>
                  <a:srgbClr val="6600FF"/>
                </a:solidFill>
                <a:latin typeface="Times New Roman" pitchFamily="18" charset="0"/>
                <a:cs typeface="Times New Roman" pitchFamily="18" charset="0"/>
              </a:rPr>
              <a:t>Excess carriers</a:t>
            </a:r>
            <a:r>
              <a:rPr lang="en-US" sz="2200" dirty="0" smtClean="0">
                <a:solidFill>
                  <a:srgbClr val="6600FF"/>
                </a:solidFill>
                <a:latin typeface="Times New Roman" pitchFamily="18" charset="0"/>
                <a:cs typeface="Times New Roman" pitchFamily="18" charset="0"/>
              </a:rPr>
              <a:t>, essential for device operation, are created by optical excitation, electron. bombardment, or injected across a forward-biased p-n junction. • These </a:t>
            </a:r>
            <a:r>
              <a:rPr lang="en-US" sz="2200" b="1" dirty="0" smtClean="0">
                <a:solidFill>
                  <a:srgbClr val="6600FF"/>
                </a:solidFill>
                <a:latin typeface="Times New Roman" pitchFamily="18" charset="0"/>
                <a:cs typeface="Times New Roman" pitchFamily="18" charset="0"/>
              </a:rPr>
              <a:t>excess carriers</a:t>
            </a:r>
            <a:r>
              <a:rPr lang="en-US" sz="2200" dirty="0" smtClean="0">
                <a:solidFill>
                  <a:srgbClr val="6600FF"/>
                </a:solidFill>
                <a:latin typeface="Times New Roman" pitchFamily="18" charset="0"/>
                <a:cs typeface="Times New Roman" pitchFamily="18" charset="0"/>
              </a:rPr>
              <a:t> can dominate the conduction process in semiconductor materials.</a:t>
            </a:r>
            <a:endParaRPr lang="en-US" sz="2200" dirty="0">
              <a:solidFill>
                <a:srgbClr val="6600FF"/>
              </a:solidFill>
              <a:latin typeface="Times New Roman" pitchFamily="18" charset="0"/>
              <a:cs typeface="Times New Roman" pitchFamily="18" charset="0"/>
            </a:endParaRPr>
          </a:p>
        </p:txBody>
      </p:sp>
      <p:sp>
        <p:nvSpPr>
          <p:cNvPr id="2" name="TextBox 1"/>
          <p:cNvSpPr txBox="1"/>
          <p:nvPr/>
        </p:nvSpPr>
        <p:spPr>
          <a:xfrm>
            <a:off x="1676400" y="785812"/>
            <a:ext cx="5562600" cy="461665"/>
          </a:xfrm>
          <a:prstGeom prst="rect">
            <a:avLst/>
          </a:prstGeom>
          <a:noFill/>
        </p:spPr>
        <p:txBody>
          <a:bodyPr wrap="square" rtlCol="0">
            <a:spAutoFit/>
          </a:bodyPr>
          <a:lstStyle/>
          <a:p>
            <a:pPr algn="ctr"/>
            <a:r>
              <a:rPr lang="en-US" sz="2400" b="1" dirty="0" smtClean="0">
                <a:solidFill>
                  <a:srgbClr val="FF0000"/>
                </a:solidFill>
                <a:latin typeface="Times New Roman" pitchFamily="18" charset="0"/>
                <a:cs typeface="Times New Roman" pitchFamily="18" charset="0"/>
              </a:rPr>
              <a:t>Carrier Generation &amp; Recombination</a:t>
            </a:r>
            <a:endParaRPr lang="en-US" sz="2400" b="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28600" y="228600"/>
            <a:ext cx="1590675" cy="914400"/>
          </a:xfrm>
          <a:prstGeom prst="rect">
            <a:avLst/>
          </a:prstGeom>
          <a:noFill/>
          <a:ln w="9525">
            <a:noFill/>
            <a:miter lim="800000"/>
            <a:headEnd/>
            <a:tailEnd/>
          </a:ln>
        </p:spPr>
      </p:pic>
      <p:pic>
        <p:nvPicPr>
          <p:cNvPr id="2051" name="Picture 5"/>
          <p:cNvPicPr>
            <a:picLocks noChangeAspect="1" noChangeArrowheads="1"/>
          </p:cNvPicPr>
          <p:nvPr/>
        </p:nvPicPr>
        <p:blipFill>
          <a:blip r:embed="rId3"/>
          <a:srcRect/>
          <a:stretch>
            <a:fillRect/>
          </a:stretch>
        </p:blipFill>
        <p:spPr bwMode="auto">
          <a:xfrm>
            <a:off x="7086600" y="152400"/>
            <a:ext cx="1790700" cy="1266825"/>
          </a:xfrm>
          <a:prstGeom prst="rect">
            <a:avLst/>
          </a:prstGeom>
          <a:noFill/>
          <a:ln w="9525">
            <a:noFill/>
            <a:miter lim="800000"/>
            <a:headEnd/>
            <a:tailEnd/>
          </a:ln>
        </p:spPr>
      </p:pic>
      <p:sp>
        <p:nvSpPr>
          <p:cNvPr id="2052"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18PYB103J Module-II Lecture-3</a:t>
            </a:r>
            <a:endParaRPr lang="en-US" sz="1200" b="1"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pPr>
              <a:defRPr/>
            </a:pPr>
            <a:fld id="{2CC64BB1-2463-4D74-A6B4-DF5BC3BCF059}" type="slidenum">
              <a:rPr lang="en-US" smtClean="0"/>
              <a:pPr>
                <a:defRPr/>
              </a:pPr>
              <a:t>3</a:t>
            </a:fld>
            <a:endParaRPr lang="en-US" dirty="0"/>
          </a:p>
        </p:txBody>
      </p:sp>
      <p:sp>
        <p:nvSpPr>
          <p:cNvPr id="10" name="Rectangle 9"/>
          <p:cNvSpPr/>
          <p:nvPr/>
        </p:nvSpPr>
        <p:spPr>
          <a:xfrm>
            <a:off x="170402" y="1302676"/>
            <a:ext cx="8821197" cy="4832092"/>
          </a:xfrm>
          <a:prstGeom prst="rect">
            <a:avLst/>
          </a:prstGeom>
        </p:spPr>
        <p:txBody>
          <a:bodyPr wrap="square">
            <a:spAutoFit/>
          </a:bodyPr>
          <a:lstStyle/>
          <a:p>
            <a:pPr algn="just"/>
            <a:r>
              <a:rPr lang="en-US" sz="2200" dirty="0" smtClean="0">
                <a:solidFill>
                  <a:srgbClr val="6600FF"/>
                </a:solidFill>
                <a:latin typeface="Times New Roman" pitchFamily="18" charset="0"/>
                <a:cs typeface="Times New Roman" pitchFamily="18" charset="0"/>
              </a:rPr>
              <a:t>In semiconductors several different processes exist which lead to generation or recombination, the most important ones are:</a:t>
            </a:r>
          </a:p>
          <a:p>
            <a:pPr algn="just"/>
            <a:endParaRPr lang="en-US" sz="2200" dirty="0" smtClean="0">
              <a:solidFill>
                <a:srgbClr val="6600FF"/>
              </a:solidFill>
              <a:latin typeface="Times New Roman" pitchFamily="18" charset="0"/>
              <a:cs typeface="Times New Roman" pitchFamily="18" charset="0"/>
            </a:endParaRPr>
          </a:p>
          <a:p>
            <a:pPr marL="342900" indent="-342900" algn="just">
              <a:buFont typeface="Wingdings" pitchFamily="2" charset="2"/>
              <a:buChar char="Ø"/>
            </a:pPr>
            <a:r>
              <a:rPr lang="en-US" sz="2200" b="1" dirty="0" smtClean="0">
                <a:solidFill>
                  <a:srgbClr val="6600FF"/>
                </a:solidFill>
                <a:latin typeface="Times New Roman" pitchFamily="18" charset="0"/>
                <a:cs typeface="Times New Roman" pitchFamily="18" charset="0"/>
              </a:rPr>
              <a:t>Photon transition (or) Optical generation/recombination</a:t>
            </a:r>
          </a:p>
          <a:p>
            <a:pPr marL="342900" indent="-342900">
              <a:buFont typeface="Wingdings" pitchFamily="2" charset="2"/>
              <a:buChar char="Ø"/>
            </a:pPr>
            <a:r>
              <a:rPr lang="en-US" sz="2200" b="1" dirty="0" smtClean="0">
                <a:solidFill>
                  <a:srgbClr val="6600FF"/>
                </a:solidFill>
                <a:latin typeface="Times New Roman" pitchFamily="18" charset="0"/>
                <a:cs typeface="Times New Roman" pitchFamily="18" charset="0"/>
              </a:rPr>
              <a:t>Phonon transition (or) Shockley-Read-Hall generation/recombination</a:t>
            </a:r>
          </a:p>
          <a:p>
            <a:pPr marL="342900" indent="-342900" algn="just">
              <a:buFont typeface="Wingdings" pitchFamily="2" charset="2"/>
              <a:buChar char="Ø"/>
            </a:pPr>
            <a:r>
              <a:rPr lang="en-US" sz="2200" b="1" dirty="0" smtClean="0">
                <a:solidFill>
                  <a:srgbClr val="6600FF"/>
                </a:solidFill>
                <a:latin typeface="Times New Roman" pitchFamily="18" charset="0"/>
                <a:cs typeface="Times New Roman" pitchFamily="18" charset="0"/>
              </a:rPr>
              <a:t>Auger generation/recombination (or) Three particle transitions</a:t>
            </a:r>
          </a:p>
          <a:p>
            <a:pPr marL="342900" indent="-342900" algn="just">
              <a:buFont typeface="Wingdings" pitchFamily="2" charset="2"/>
              <a:buChar char="Ø"/>
            </a:pPr>
            <a:r>
              <a:rPr lang="en-US" sz="2200" b="1" dirty="0" smtClean="0">
                <a:solidFill>
                  <a:srgbClr val="6600FF"/>
                </a:solidFill>
                <a:latin typeface="Times New Roman" pitchFamily="18" charset="0"/>
                <a:cs typeface="Times New Roman" pitchFamily="18" charset="0"/>
              </a:rPr>
              <a:t>Impact ionization</a:t>
            </a:r>
            <a:endParaRPr lang="en-US" sz="2200" dirty="0" smtClean="0">
              <a:solidFill>
                <a:srgbClr val="6600FF"/>
              </a:solidFill>
              <a:latin typeface="Times New Roman" pitchFamily="18" charset="0"/>
              <a:cs typeface="Times New Roman" pitchFamily="18" charset="0"/>
            </a:endParaRPr>
          </a:p>
          <a:p>
            <a:pPr algn="just"/>
            <a:endParaRPr lang="en-US" sz="2200" dirty="0" smtClean="0">
              <a:solidFill>
                <a:srgbClr val="6600FF"/>
              </a:solidFill>
              <a:latin typeface="Times New Roman" pitchFamily="18" charset="0"/>
              <a:cs typeface="Times New Roman" pitchFamily="18" charset="0"/>
            </a:endParaRPr>
          </a:p>
          <a:p>
            <a:pPr algn="just"/>
            <a:r>
              <a:rPr lang="en-US" sz="2200" dirty="0" smtClean="0">
                <a:solidFill>
                  <a:srgbClr val="6600FF"/>
                </a:solidFill>
                <a:latin typeface="Times New Roman" pitchFamily="18" charset="0"/>
                <a:cs typeface="Times New Roman" pitchFamily="18" charset="0"/>
              </a:rPr>
              <a:t>In thermal equilibrium the generation and recombination processes are in dynamic equilibrium. When the system is supplied with additional energy, for example through the absorption of photons or the influence of temperature, additional carriers are generated. The most important generation/recombination processes for the simulation of semiconductor devices are summarized in the following.</a:t>
            </a:r>
            <a:endParaRPr lang="en-US" sz="2200" dirty="0">
              <a:solidFill>
                <a:srgbClr val="6600FF"/>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28600" y="228600"/>
            <a:ext cx="1590675" cy="914400"/>
          </a:xfrm>
          <a:prstGeom prst="rect">
            <a:avLst/>
          </a:prstGeom>
          <a:noFill/>
          <a:ln w="9525">
            <a:noFill/>
            <a:miter lim="800000"/>
            <a:headEnd/>
            <a:tailEnd/>
          </a:ln>
        </p:spPr>
      </p:pic>
      <p:pic>
        <p:nvPicPr>
          <p:cNvPr id="2051" name="Picture 5"/>
          <p:cNvPicPr>
            <a:picLocks noChangeAspect="1" noChangeArrowheads="1"/>
          </p:cNvPicPr>
          <p:nvPr/>
        </p:nvPicPr>
        <p:blipFill>
          <a:blip r:embed="rId3"/>
          <a:srcRect/>
          <a:stretch>
            <a:fillRect/>
          </a:stretch>
        </p:blipFill>
        <p:spPr bwMode="auto">
          <a:xfrm>
            <a:off x="7086600" y="152400"/>
            <a:ext cx="1790700" cy="1266825"/>
          </a:xfrm>
          <a:prstGeom prst="rect">
            <a:avLst/>
          </a:prstGeom>
          <a:noFill/>
          <a:ln w="9525">
            <a:noFill/>
            <a:miter lim="800000"/>
            <a:headEnd/>
            <a:tailEnd/>
          </a:ln>
        </p:spPr>
      </p:pic>
      <p:sp>
        <p:nvSpPr>
          <p:cNvPr id="2052"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18PYB103J Module-II Lecture-3</a:t>
            </a:r>
            <a:endParaRPr lang="en-US" sz="1200" b="1"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pPr>
              <a:defRPr/>
            </a:pPr>
            <a:fld id="{2CC64BB1-2463-4D74-A6B4-DF5BC3BCF059}" type="slidenum">
              <a:rPr lang="en-US" smtClean="0"/>
              <a:pPr>
                <a:defRPr/>
              </a:pPr>
              <a:t>4</a:t>
            </a:fld>
            <a:endParaRPr lang="en-US"/>
          </a:p>
        </p:txBody>
      </p:sp>
      <p:pic>
        <p:nvPicPr>
          <p:cNvPr id="7170" name="Picture 2" descr="C:\Users\ALOK\semiconductor_ppt\img158.png"/>
          <p:cNvPicPr>
            <a:picLocks noChangeAspect="1" noChangeArrowheads="1"/>
          </p:cNvPicPr>
          <p:nvPr/>
        </p:nvPicPr>
        <p:blipFill>
          <a:blip r:embed="rId4"/>
          <a:srcRect/>
          <a:stretch>
            <a:fillRect/>
          </a:stretch>
        </p:blipFill>
        <p:spPr bwMode="auto">
          <a:xfrm>
            <a:off x="2438400" y="1371600"/>
            <a:ext cx="4191000" cy="3209925"/>
          </a:xfrm>
          <a:prstGeom prst="rect">
            <a:avLst/>
          </a:prstGeom>
          <a:noFill/>
        </p:spPr>
      </p:pic>
      <p:sp>
        <p:nvSpPr>
          <p:cNvPr id="9" name="Rectangle 8"/>
          <p:cNvSpPr/>
          <p:nvPr/>
        </p:nvSpPr>
        <p:spPr>
          <a:xfrm>
            <a:off x="2743200" y="709246"/>
            <a:ext cx="2864103" cy="400110"/>
          </a:xfrm>
          <a:prstGeom prst="rect">
            <a:avLst/>
          </a:prstGeom>
        </p:spPr>
        <p:txBody>
          <a:bodyPr wrap="square">
            <a:spAutoFit/>
          </a:bodyPr>
          <a:lstStyle/>
          <a:p>
            <a:r>
              <a:rPr lang="en-US" sz="2000" b="1" dirty="0" smtClean="0">
                <a:solidFill>
                  <a:srgbClr val="C00000"/>
                </a:solidFill>
                <a:latin typeface="Times New Roman" pitchFamily="18" charset="0"/>
                <a:cs typeface="Times New Roman" pitchFamily="18" charset="0"/>
              </a:rPr>
              <a:t>1. Photon Transition</a:t>
            </a:r>
            <a:endParaRPr lang="en-US" sz="2000" b="1" dirty="0">
              <a:solidFill>
                <a:srgbClr val="C00000"/>
              </a:solidFill>
              <a:latin typeface="Times New Roman" pitchFamily="18" charset="0"/>
              <a:cs typeface="Times New Roman" pitchFamily="18" charset="0"/>
            </a:endParaRPr>
          </a:p>
        </p:txBody>
      </p:sp>
      <p:sp>
        <p:nvSpPr>
          <p:cNvPr id="10" name="Rectangle 9"/>
          <p:cNvSpPr/>
          <p:nvPr/>
        </p:nvSpPr>
        <p:spPr>
          <a:xfrm>
            <a:off x="0" y="4724400"/>
            <a:ext cx="8915400" cy="1446550"/>
          </a:xfrm>
          <a:prstGeom prst="rect">
            <a:avLst/>
          </a:prstGeom>
        </p:spPr>
        <p:txBody>
          <a:bodyPr wrap="square">
            <a:spAutoFit/>
          </a:bodyPr>
          <a:lstStyle/>
          <a:p>
            <a:pPr algn="just"/>
            <a:r>
              <a:rPr lang="en-US" sz="2200" dirty="0" smtClean="0">
                <a:solidFill>
                  <a:srgbClr val="6600FF"/>
                </a:solidFill>
                <a:latin typeface="Times New Roman" pitchFamily="18" charset="0"/>
                <a:cs typeface="Times New Roman" pitchFamily="18" charset="0"/>
              </a:rPr>
              <a:t>Direct generation/recombination process. During photon assisted recombination an electron from the conduction band re-combines with a hole in the valence band. The excess energy is transferred to a photon. The reverse process obtains its energy from radiation and generates an electron hole pair.</a:t>
            </a:r>
            <a:endParaRPr lang="en-US" sz="2200" dirty="0">
              <a:solidFill>
                <a:srgbClr val="6600FF"/>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28600" y="228600"/>
            <a:ext cx="1590675" cy="914400"/>
          </a:xfrm>
          <a:prstGeom prst="rect">
            <a:avLst/>
          </a:prstGeom>
          <a:noFill/>
          <a:ln w="9525">
            <a:noFill/>
            <a:miter lim="800000"/>
            <a:headEnd/>
            <a:tailEnd/>
          </a:ln>
        </p:spPr>
      </p:pic>
      <p:pic>
        <p:nvPicPr>
          <p:cNvPr id="2051" name="Picture 5"/>
          <p:cNvPicPr>
            <a:picLocks noChangeAspect="1" noChangeArrowheads="1"/>
          </p:cNvPicPr>
          <p:nvPr/>
        </p:nvPicPr>
        <p:blipFill>
          <a:blip r:embed="rId3"/>
          <a:srcRect/>
          <a:stretch>
            <a:fillRect/>
          </a:stretch>
        </p:blipFill>
        <p:spPr bwMode="auto">
          <a:xfrm>
            <a:off x="7086600" y="152400"/>
            <a:ext cx="1790700" cy="1266825"/>
          </a:xfrm>
          <a:prstGeom prst="rect">
            <a:avLst/>
          </a:prstGeom>
          <a:noFill/>
          <a:ln w="9525">
            <a:noFill/>
            <a:miter lim="800000"/>
            <a:headEnd/>
            <a:tailEnd/>
          </a:ln>
        </p:spPr>
      </p:pic>
      <p:sp>
        <p:nvSpPr>
          <p:cNvPr id="2052"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18PYB103J Module-II Lecture-3</a:t>
            </a:r>
            <a:endParaRPr lang="en-US" sz="1200" b="1"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pPr>
              <a:defRPr/>
            </a:pPr>
            <a:fld id="{2CC64BB1-2463-4D74-A6B4-DF5BC3BCF059}" type="slidenum">
              <a:rPr lang="en-US" smtClean="0"/>
              <a:pPr>
                <a:defRPr/>
              </a:pPr>
              <a:t>5</a:t>
            </a:fld>
            <a:endParaRPr lang="en-US"/>
          </a:p>
        </p:txBody>
      </p:sp>
      <p:sp>
        <p:nvSpPr>
          <p:cNvPr id="12289" name="Rectangle 1"/>
          <p:cNvSpPr>
            <a:spLocks noChangeArrowheads="1"/>
          </p:cNvSpPr>
          <p:nvPr/>
        </p:nvSpPr>
        <p:spPr bwMode="auto">
          <a:xfrm rot="10800000" flipV="1">
            <a:off x="342900" y="1735723"/>
            <a:ext cx="8534400" cy="3477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4340225" algn="l"/>
              </a:tabLst>
            </a:pPr>
            <a:r>
              <a:rPr kumimoji="0" lang="en-US" sz="2200" b="0" i="0" u="none" strike="noStrike" cap="none" normalizeH="0" baseline="0" dirty="0" smtClean="0">
                <a:ln>
                  <a:noFill/>
                </a:ln>
                <a:solidFill>
                  <a:srgbClr val="6600FF"/>
                </a:solidFill>
                <a:effectLst/>
                <a:latin typeface="Times New Roman" pitchFamily="18" charset="0"/>
                <a:cs typeface="Times New Roman" pitchFamily="18" charset="0"/>
              </a:rPr>
              <a:t>The photon transition is a direct, band-to-band, generation/recombination process. An electron from the conduction band falls back to the valence-band and releases its energy in the form of a photon (light). </a:t>
            </a:r>
          </a:p>
          <a:p>
            <a:pPr marL="0" marR="0" lvl="0" indent="0" algn="just" defTabSz="914400" rtl="0" eaLnBrk="1" fontAlgn="base" latinLnBrk="0" hangingPunct="1">
              <a:lnSpc>
                <a:spcPct val="100000"/>
              </a:lnSpc>
              <a:spcBef>
                <a:spcPct val="0"/>
              </a:spcBef>
              <a:spcAft>
                <a:spcPct val="0"/>
              </a:spcAft>
              <a:buClrTx/>
              <a:buSzTx/>
              <a:buFontTx/>
              <a:buNone/>
              <a:tabLst>
                <a:tab pos="4340225" algn="l"/>
              </a:tabLst>
            </a:pPr>
            <a:endParaRPr lang="en-US" sz="2200" dirty="0">
              <a:solidFill>
                <a:srgbClr val="6600FF"/>
              </a:solidFill>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tab pos="4340225" algn="l"/>
              </a:tabLst>
            </a:pPr>
            <a:r>
              <a:rPr kumimoji="0" lang="en-US" sz="2200" b="0" i="0" u="none" strike="noStrike" cap="none" normalizeH="0" baseline="0" dirty="0" smtClean="0">
                <a:ln>
                  <a:noFill/>
                </a:ln>
                <a:solidFill>
                  <a:srgbClr val="6600FF"/>
                </a:solidFill>
                <a:effectLst/>
                <a:latin typeface="Times New Roman" pitchFamily="18" charset="0"/>
                <a:cs typeface="Times New Roman" pitchFamily="18" charset="0"/>
              </a:rPr>
              <a:t>The reverse process, the generation of an electron-hole pair, is triggered by a sufficiently energetic photon which transfers its energy to a valence band electron which is excited to the conduction band leaving a hole behind. The photon energy for this process has to be at least of the magnitude of the band-gap energy</a:t>
            </a:r>
            <a:r>
              <a:rPr lang="en-US" sz="2200" dirty="0" smtClean="0">
                <a:solidFill>
                  <a:srgbClr val="6600FF"/>
                </a:solidFill>
                <a:latin typeface="Times New Roman" pitchFamily="18" charset="0"/>
                <a:cs typeface="Times New Roman" pitchFamily="18" charset="0"/>
              </a:rPr>
              <a:t>. </a:t>
            </a:r>
            <a:endParaRPr kumimoji="0" lang="en-US" sz="2200" b="0" i="0" u="none" strike="noStrike" cap="none" normalizeH="0" baseline="0" dirty="0" smtClean="0">
              <a:ln>
                <a:noFill/>
              </a:ln>
              <a:solidFill>
                <a:srgbClr val="6600FF"/>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6600FF"/>
                </a:solidFill>
                <a:effectLst/>
                <a:latin typeface="Times New Roman" pitchFamily="18" charset="0"/>
                <a:cs typeface="Times New Roman" pitchFamily="18" charset="0"/>
              </a:rPr>
              <a:t> </a:t>
            </a:r>
          </a:p>
        </p:txBody>
      </p:sp>
      <p:pic>
        <p:nvPicPr>
          <p:cNvPr id="12290" name="Picture 2" descr="\ensuremath{E_\textrm{g}}"/>
          <p:cNvPicPr>
            <a:picLocks noChangeAspect="1" noChangeArrowheads="1"/>
          </p:cNvPicPr>
          <p:nvPr/>
        </p:nvPicPr>
        <p:blipFill>
          <a:blip r:embed="rId4"/>
          <a:srcRect/>
          <a:stretch>
            <a:fillRect/>
          </a:stretch>
        </p:blipFill>
        <p:spPr bwMode="auto">
          <a:xfrm>
            <a:off x="-5280025" y="-419100"/>
            <a:ext cx="238125" cy="3048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28600" y="228600"/>
            <a:ext cx="1590675" cy="914400"/>
          </a:xfrm>
          <a:prstGeom prst="rect">
            <a:avLst/>
          </a:prstGeom>
          <a:noFill/>
          <a:ln w="9525">
            <a:noFill/>
            <a:miter lim="800000"/>
            <a:headEnd/>
            <a:tailEnd/>
          </a:ln>
        </p:spPr>
      </p:pic>
      <p:pic>
        <p:nvPicPr>
          <p:cNvPr id="2051" name="Picture 5"/>
          <p:cNvPicPr>
            <a:picLocks noChangeAspect="1" noChangeArrowheads="1"/>
          </p:cNvPicPr>
          <p:nvPr/>
        </p:nvPicPr>
        <p:blipFill>
          <a:blip r:embed="rId3"/>
          <a:srcRect/>
          <a:stretch>
            <a:fillRect/>
          </a:stretch>
        </p:blipFill>
        <p:spPr bwMode="auto">
          <a:xfrm>
            <a:off x="7086600" y="152400"/>
            <a:ext cx="1790700" cy="1266825"/>
          </a:xfrm>
          <a:prstGeom prst="rect">
            <a:avLst/>
          </a:prstGeom>
          <a:noFill/>
          <a:ln w="9525">
            <a:noFill/>
            <a:miter lim="800000"/>
            <a:headEnd/>
            <a:tailEnd/>
          </a:ln>
        </p:spPr>
      </p:pic>
      <p:sp>
        <p:nvSpPr>
          <p:cNvPr id="2052"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18PYB103J Module-II Lecture-3</a:t>
            </a:r>
            <a:endParaRPr lang="en-US" sz="1200" b="1"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pPr>
              <a:defRPr/>
            </a:pPr>
            <a:fld id="{2CC64BB1-2463-4D74-A6B4-DF5BC3BCF059}" type="slidenum">
              <a:rPr lang="en-US" smtClean="0"/>
              <a:pPr>
                <a:defRPr/>
              </a:pPr>
              <a:t>6</a:t>
            </a:fld>
            <a:endParaRPr lang="en-US"/>
          </a:p>
        </p:txBody>
      </p:sp>
      <p:pic>
        <p:nvPicPr>
          <p:cNvPr id="9218" name="Picture 2" descr="$h$"/>
          <p:cNvPicPr>
            <a:picLocks noChangeAspect="1" noChangeArrowheads="1"/>
          </p:cNvPicPr>
          <p:nvPr/>
        </p:nvPicPr>
        <p:blipFill>
          <a:blip r:embed="rId4"/>
          <a:srcRect/>
          <a:stretch>
            <a:fillRect/>
          </a:stretch>
        </p:blipFill>
        <p:spPr bwMode="auto">
          <a:xfrm>
            <a:off x="771525" y="-549275"/>
            <a:ext cx="133350" cy="142875"/>
          </a:xfrm>
          <a:prstGeom prst="rect">
            <a:avLst/>
          </a:prstGeom>
          <a:noFill/>
        </p:spPr>
      </p:pic>
      <p:pic>
        <p:nvPicPr>
          <p:cNvPr id="9219" name="Picture 3" descr="$\nu$"/>
          <p:cNvPicPr>
            <a:picLocks noChangeAspect="1" noChangeArrowheads="1"/>
          </p:cNvPicPr>
          <p:nvPr/>
        </p:nvPicPr>
        <p:blipFill>
          <a:blip r:embed="rId5"/>
          <a:srcRect/>
          <a:stretch>
            <a:fillRect/>
          </a:stretch>
        </p:blipFill>
        <p:spPr bwMode="auto">
          <a:xfrm>
            <a:off x="3152775" y="-549275"/>
            <a:ext cx="133350" cy="133350"/>
          </a:xfrm>
          <a:prstGeom prst="rect">
            <a:avLst/>
          </a:prstGeom>
          <a:noFill/>
        </p:spPr>
      </p:pic>
      <p:sp>
        <p:nvSpPr>
          <p:cNvPr id="2" name="TextBox 1"/>
          <p:cNvSpPr txBox="1"/>
          <p:nvPr/>
        </p:nvSpPr>
        <p:spPr>
          <a:xfrm>
            <a:off x="152400" y="1143000"/>
            <a:ext cx="7543800" cy="369332"/>
          </a:xfrm>
          <a:prstGeom prst="rect">
            <a:avLst/>
          </a:prstGeom>
          <a:noFill/>
        </p:spPr>
        <p:txBody>
          <a:bodyPr wrap="square" rtlCol="0">
            <a:spAutoFit/>
          </a:bodyPr>
          <a:lstStyle/>
          <a:p>
            <a:r>
              <a:rPr lang="en-US" b="1" dirty="0" smtClean="0">
                <a:solidFill>
                  <a:srgbClr val="C00000"/>
                </a:solidFill>
                <a:latin typeface="Times New Roman" pitchFamily="18" charset="0"/>
                <a:cs typeface="Times New Roman" pitchFamily="18" charset="0"/>
              </a:rPr>
              <a:t>2. Phonon Transition (OR) Shockley-Read-Hall </a:t>
            </a:r>
            <a:r>
              <a:rPr lang="en-US" b="1" dirty="0">
                <a:solidFill>
                  <a:srgbClr val="C00000"/>
                </a:solidFill>
                <a:latin typeface="Times New Roman" pitchFamily="18" charset="0"/>
                <a:cs typeface="Times New Roman" pitchFamily="18" charset="0"/>
              </a:rPr>
              <a:t>generation/recombination</a:t>
            </a:r>
          </a:p>
        </p:txBody>
      </p:sp>
      <p:pic>
        <p:nvPicPr>
          <p:cNvPr id="717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1876425"/>
            <a:ext cx="8353425" cy="437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28600" y="228600"/>
            <a:ext cx="1590675" cy="914400"/>
          </a:xfrm>
          <a:prstGeom prst="rect">
            <a:avLst/>
          </a:prstGeom>
          <a:noFill/>
          <a:ln w="9525">
            <a:noFill/>
            <a:miter lim="800000"/>
            <a:headEnd/>
            <a:tailEnd/>
          </a:ln>
        </p:spPr>
      </p:pic>
      <p:pic>
        <p:nvPicPr>
          <p:cNvPr id="2051" name="Picture 5"/>
          <p:cNvPicPr>
            <a:picLocks noChangeAspect="1" noChangeArrowheads="1"/>
          </p:cNvPicPr>
          <p:nvPr/>
        </p:nvPicPr>
        <p:blipFill>
          <a:blip r:embed="rId3"/>
          <a:srcRect/>
          <a:stretch>
            <a:fillRect/>
          </a:stretch>
        </p:blipFill>
        <p:spPr bwMode="auto">
          <a:xfrm>
            <a:off x="7086600" y="152400"/>
            <a:ext cx="1790700" cy="1266825"/>
          </a:xfrm>
          <a:prstGeom prst="rect">
            <a:avLst/>
          </a:prstGeom>
          <a:noFill/>
          <a:ln w="9525">
            <a:noFill/>
            <a:miter lim="800000"/>
            <a:headEnd/>
            <a:tailEnd/>
          </a:ln>
        </p:spPr>
      </p:pic>
      <p:sp>
        <p:nvSpPr>
          <p:cNvPr id="2052"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18PYB103J Module-II Lecture-3</a:t>
            </a:r>
            <a:endParaRPr lang="en-US" sz="1200" b="1"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pPr>
              <a:defRPr/>
            </a:pPr>
            <a:fld id="{2CC64BB1-2463-4D74-A6B4-DF5BC3BCF059}" type="slidenum">
              <a:rPr lang="en-US" smtClean="0"/>
              <a:pPr>
                <a:defRPr/>
              </a:pPr>
              <a:t>7</a:t>
            </a:fld>
            <a:endParaRPr lang="en-US" dirty="0"/>
          </a:p>
        </p:txBody>
      </p:sp>
      <p:pic>
        <p:nvPicPr>
          <p:cNvPr id="8194" name="Picture 2" descr="$\ensuremath{E_\textrm{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79425" y="-419100"/>
            <a:ext cx="219075" cy="304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28600" y="1419225"/>
            <a:ext cx="8648700" cy="2246769"/>
          </a:xfrm>
          <a:prstGeom prst="rect">
            <a:avLst/>
          </a:prstGeom>
          <a:noFill/>
        </p:spPr>
        <p:txBody>
          <a:bodyPr wrap="square" rtlCol="0">
            <a:spAutoFit/>
          </a:bodyPr>
          <a:lstStyle/>
          <a:p>
            <a:pPr algn="just"/>
            <a:r>
              <a:rPr lang="en-US" sz="2000" dirty="0">
                <a:solidFill>
                  <a:srgbClr val="6600FF"/>
                </a:solidFill>
                <a:latin typeface="Times New Roman" pitchFamily="18" charset="0"/>
                <a:cs typeface="Times New Roman" pitchFamily="18" charset="0"/>
              </a:rPr>
              <a:t>Another process is the generation/recombination by phonon emission. This process is trap-assisted utilizing a </a:t>
            </a:r>
            <a:r>
              <a:rPr lang="en-US" sz="2000" dirty="0" smtClean="0">
                <a:solidFill>
                  <a:srgbClr val="6600FF"/>
                </a:solidFill>
                <a:latin typeface="Times New Roman" pitchFamily="18" charset="0"/>
                <a:cs typeface="Times New Roman" pitchFamily="18" charset="0"/>
              </a:rPr>
              <a:t>lattice </a:t>
            </a:r>
            <a:r>
              <a:rPr lang="en-US" sz="2000" dirty="0">
                <a:solidFill>
                  <a:srgbClr val="6600FF"/>
                </a:solidFill>
                <a:latin typeface="Times New Roman" pitchFamily="18" charset="0"/>
                <a:cs typeface="Times New Roman" pitchFamily="18" charset="0"/>
              </a:rPr>
              <a:t>defect at the energy level </a:t>
            </a:r>
            <a:r>
              <a:rPr lang="en-US" sz="2000" dirty="0" smtClean="0">
                <a:solidFill>
                  <a:srgbClr val="6600FF"/>
                </a:solidFill>
                <a:latin typeface="Times New Roman" pitchFamily="18" charset="0"/>
                <a:cs typeface="Times New Roman" pitchFamily="18" charset="0"/>
              </a:rPr>
              <a:t>E</a:t>
            </a:r>
            <a:r>
              <a:rPr lang="en-US" sz="2000" baseline="-25000" dirty="0" smtClean="0">
                <a:solidFill>
                  <a:srgbClr val="6600FF"/>
                </a:solidFill>
                <a:latin typeface="Times New Roman" pitchFamily="18" charset="0"/>
                <a:cs typeface="Times New Roman" pitchFamily="18" charset="0"/>
              </a:rPr>
              <a:t>t</a:t>
            </a:r>
            <a:r>
              <a:rPr lang="en-US" sz="2000" dirty="0" smtClean="0">
                <a:solidFill>
                  <a:srgbClr val="6600FF"/>
                </a:solidFill>
                <a:latin typeface="Times New Roman" pitchFamily="18" charset="0"/>
                <a:cs typeface="Times New Roman" pitchFamily="18" charset="0"/>
              </a:rPr>
              <a:t> </a:t>
            </a:r>
            <a:r>
              <a:rPr lang="en-US" sz="2000" dirty="0">
                <a:solidFill>
                  <a:srgbClr val="6600FF"/>
                </a:solidFill>
                <a:latin typeface="Times New Roman" pitchFamily="18" charset="0"/>
                <a:cs typeface="Times New Roman" pitchFamily="18" charset="0"/>
              </a:rPr>
              <a:t>within the semiconductor band-gap. The </a:t>
            </a:r>
            <a:r>
              <a:rPr lang="en-US" sz="2000" dirty="0" smtClean="0">
                <a:solidFill>
                  <a:srgbClr val="6600FF"/>
                </a:solidFill>
                <a:latin typeface="Times New Roman" pitchFamily="18" charset="0"/>
                <a:cs typeface="Times New Roman" pitchFamily="18" charset="0"/>
              </a:rPr>
              <a:t>excess </a:t>
            </a:r>
            <a:r>
              <a:rPr lang="en-US" sz="2000" dirty="0">
                <a:solidFill>
                  <a:srgbClr val="6600FF"/>
                </a:solidFill>
                <a:latin typeface="Times New Roman" pitchFamily="18" charset="0"/>
                <a:cs typeface="Times New Roman" pitchFamily="18" charset="0"/>
              </a:rPr>
              <a:t>energy during recombination and the necessary energy for generation is transferred to and from </a:t>
            </a:r>
            <a:r>
              <a:rPr lang="en-US" sz="2000" dirty="0" smtClean="0">
                <a:solidFill>
                  <a:srgbClr val="6600FF"/>
                </a:solidFill>
                <a:latin typeface="Times New Roman" pitchFamily="18" charset="0"/>
                <a:cs typeface="Times New Roman" pitchFamily="18" charset="0"/>
              </a:rPr>
              <a:t>the </a:t>
            </a:r>
            <a:r>
              <a:rPr lang="en-US" sz="2000" dirty="0">
                <a:solidFill>
                  <a:srgbClr val="6600FF"/>
                </a:solidFill>
                <a:latin typeface="Times New Roman" pitchFamily="18" charset="0"/>
                <a:cs typeface="Times New Roman" pitchFamily="18" charset="0"/>
              </a:rPr>
              <a:t>crystal lattice (phonon). A theory describing this effect has been established by Shockley, Read, </a:t>
            </a:r>
            <a:r>
              <a:rPr lang="en-US" sz="2000" dirty="0" smtClean="0">
                <a:solidFill>
                  <a:srgbClr val="6600FF"/>
                </a:solidFill>
                <a:latin typeface="Times New Roman" pitchFamily="18" charset="0"/>
                <a:cs typeface="Times New Roman" pitchFamily="18" charset="0"/>
              </a:rPr>
              <a:t>and Hall. Therefore</a:t>
            </a:r>
            <a:r>
              <a:rPr lang="en-US" sz="2000" dirty="0">
                <a:solidFill>
                  <a:srgbClr val="6600FF"/>
                </a:solidFill>
                <a:latin typeface="Times New Roman" pitchFamily="18" charset="0"/>
                <a:cs typeface="Times New Roman" pitchFamily="18" charset="0"/>
              </a:rPr>
              <a:t>, the effect is throughout the literature referenced as Shockley-Read-Hall (SRH) </a:t>
            </a:r>
            <a:r>
              <a:rPr lang="en-US" sz="2000" dirty="0" smtClean="0">
                <a:solidFill>
                  <a:srgbClr val="6600FF"/>
                </a:solidFill>
                <a:latin typeface="Times New Roman" pitchFamily="18" charset="0"/>
                <a:cs typeface="Times New Roman" pitchFamily="18" charset="0"/>
              </a:rPr>
              <a:t>generation/recombination</a:t>
            </a:r>
            <a:r>
              <a:rPr lang="en-US" sz="2000" dirty="0">
                <a:solidFill>
                  <a:srgbClr val="6600FF"/>
                </a:solidFill>
                <a:latin typeface="Times New Roman" pitchFamily="18" charset="0"/>
                <a:cs typeface="Times New Roman" pitchFamily="18" charset="0"/>
              </a:rPr>
              <a:t>. Four sub-processes are possible:</a:t>
            </a:r>
          </a:p>
        </p:txBody>
      </p:sp>
      <p:sp>
        <p:nvSpPr>
          <p:cNvPr id="4" name="TextBox 3"/>
          <p:cNvSpPr txBox="1"/>
          <p:nvPr/>
        </p:nvSpPr>
        <p:spPr>
          <a:xfrm>
            <a:off x="304800" y="3962400"/>
            <a:ext cx="8382000" cy="2246769"/>
          </a:xfrm>
          <a:prstGeom prst="rect">
            <a:avLst/>
          </a:prstGeom>
          <a:noFill/>
        </p:spPr>
        <p:txBody>
          <a:bodyPr wrap="square" rtlCol="0">
            <a:spAutoFit/>
          </a:bodyPr>
          <a:lstStyle/>
          <a:p>
            <a:pPr algn="just"/>
            <a:r>
              <a:rPr lang="en-US" sz="2000" dirty="0">
                <a:solidFill>
                  <a:srgbClr val="C00000"/>
                </a:solidFill>
                <a:latin typeface="Times New Roman" pitchFamily="18" charset="0"/>
                <a:cs typeface="Times New Roman" pitchFamily="18" charset="0"/>
              </a:rPr>
              <a:t>Electron capture</a:t>
            </a:r>
            <a:r>
              <a:rPr lang="en-US" sz="2000" dirty="0">
                <a:solidFill>
                  <a:srgbClr val="6600FF"/>
                </a:solidFill>
                <a:latin typeface="Times New Roman" pitchFamily="18" charset="0"/>
                <a:cs typeface="Times New Roman" pitchFamily="18" charset="0"/>
              </a:rPr>
              <a:t>. An electron from the conduction band is captured by an empty trap in the band-gap of </a:t>
            </a:r>
            <a:r>
              <a:rPr lang="en-US" sz="2000" dirty="0" smtClean="0">
                <a:solidFill>
                  <a:srgbClr val="6600FF"/>
                </a:solidFill>
                <a:latin typeface="Times New Roman" pitchFamily="18" charset="0"/>
                <a:cs typeface="Times New Roman" pitchFamily="18" charset="0"/>
              </a:rPr>
              <a:t>the </a:t>
            </a:r>
            <a:r>
              <a:rPr lang="en-US" sz="2000" dirty="0">
                <a:solidFill>
                  <a:srgbClr val="6600FF"/>
                </a:solidFill>
                <a:latin typeface="Times New Roman" pitchFamily="18" charset="0"/>
                <a:cs typeface="Times New Roman" pitchFamily="18" charset="0"/>
              </a:rPr>
              <a:t>semiconductor. The excess energy of </a:t>
            </a:r>
            <a:r>
              <a:rPr lang="en-US" sz="2000" dirty="0" err="1">
                <a:solidFill>
                  <a:srgbClr val="6600FF"/>
                </a:solidFill>
                <a:latin typeface="Times New Roman" pitchFamily="18" charset="0"/>
                <a:cs typeface="Times New Roman" pitchFamily="18" charset="0"/>
              </a:rPr>
              <a:t>E</a:t>
            </a:r>
            <a:r>
              <a:rPr lang="en-US" sz="2000" baseline="-25000" dirty="0" err="1">
                <a:solidFill>
                  <a:srgbClr val="6600FF"/>
                </a:solidFill>
                <a:latin typeface="Times New Roman" pitchFamily="18" charset="0"/>
                <a:cs typeface="Times New Roman" pitchFamily="18" charset="0"/>
              </a:rPr>
              <a:t>c</a:t>
            </a:r>
            <a:r>
              <a:rPr lang="en-US" sz="2000" dirty="0">
                <a:solidFill>
                  <a:srgbClr val="6600FF"/>
                </a:solidFill>
                <a:latin typeface="Times New Roman" pitchFamily="18" charset="0"/>
                <a:cs typeface="Times New Roman" pitchFamily="18" charset="0"/>
              </a:rPr>
              <a:t> - E</a:t>
            </a:r>
            <a:r>
              <a:rPr lang="en-US" sz="2000" baseline="-25000" dirty="0">
                <a:solidFill>
                  <a:srgbClr val="6600FF"/>
                </a:solidFill>
                <a:latin typeface="Times New Roman" pitchFamily="18" charset="0"/>
                <a:cs typeface="Times New Roman" pitchFamily="18" charset="0"/>
              </a:rPr>
              <a:t>t</a:t>
            </a:r>
            <a:r>
              <a:rPr lang="en-US" sz="2000" dirty="0">
                <a:solidFill>
                  <a:srgbClr val="6600FF"/>
                </a:solidFill>
                <a:latin typeface="Times New Roman" pitchFamily="18" charset="0"/>
                <a:cs typeface="Times New Roman" pitchFamily="18" charset="0"/>
              </a:rPr>
              <a:t> is transferred to the crystal lattice (phonon emission).</a:t>
            </a:r>
          </a:p>
          <a:p>
            <a:pPr algn="just"/>
            <a:endParaRPr lang="en-US" sz="2000" dirty="0">
              <a:solidFill>
                <a:srgbClr val="6600FF"/>
              </a:solidFill>
              <a:latin typeface="Times New Roman" pitchFamily="18" charset="0"/>
              <a:cs typeface="Times New Roman" pitchFamily="18" charset="0"/>
            </a:endParaRPr>
          </a:p>
          <a:p>
            <a:pPr algn="just"/>
            <a:r>
              <a:rPr lang="en-US" sz="2000" dirty="0">
                <a:solidFill>
                  <a:srgbClr val="C00000"/>
                </a:solidFill>
                <a:latin typeface="Times New Roman" pitchFamily="18" charset="0"/>
                <a:cs typeface="Times New Roman" pitchFamily="18" charset="0"/>
              </a:rPr>
              <a:t>Hole capture. </a:t>
            </a:r>
            <a:r>
              <a:rPr lang="en-US" sz="2000" dirty="0">
                <a:solidFill>
                  <a:srgbClr val="6600FF"/>
                </a:solidFill>
                <a:latin typeface="Times New Roman" pitchFamily="18" charset="0"/>
                <a:cs typeface="Times New Roman" pitchFamily="18" charset="0"/>
              </a:rPr>
              <a:t>The trapped electron moves to the valence band and neutralizes a hole (the hole is captured </a:t>
            </a:r>
            <a:r>
              <a:rPr lang="en-US" sz="2000" dirty="0" smtClean="0">
                <a:solidFill>
                  <a:srgbClr val="6600FF"/>
                </a:solidFill>
                <a:latin typeface="Times New Roman" pitchFamily="18" charset="0"/>
                <a:cs typeface="Times New Roman" pitchFamily="18" charset="0"/>
              </a:rPr>
              <a:t>by </a:t>
            </a:r>
            <a:r>
              <a:rPr lang="en-US" sz="2000" dirty="0">
                <a:solidFill>
                  <a:srgbClr val="6600FF"/>
                </a:solidFill>
                <a:latin typeface="Times New Roman" pitchFamily="18" charset="0"/>
                <a:cs typeface="Times New Roman" pitchFamily="18" charset="0"/>
              </a:rPr>
              <a:t>the occupied trap). A phonon with the energy E</a:t>
            </a:r>
            <a:r>
              <a:rPr lang="en-US" sz="2000" baseline="-25000" dirty="0">
                <a:solidFill>
                  <a:srgbClr val="6600FF"/>
                </a:solidFill>
                <a:latin typeface="Times New Roman" pitchFamily="18" charset="0"/>
                <a:cs typeface="Times New Roman" pitchFamily="18" charset="0"/>
              </a:rPr>
              <a:t>t</a:t>
            </a:r>
            <a:r>
              <a:rPr lang="en-US" sz="2000" dirty="0">
                <a:solidFill>
                  <a:srgbClr val="6600FF"/>
                </a:solidFill>
                <a:latin typeface="Times New Roman" pitchFamily="18" charset="0"/>
                <a:cs typeface="Times New Roman" pitchFamily="18" charset="0"/>
              </a:rPr>
              <a:t> -</a:t>
            </a:r>
            <a:r>
              <a:rPr lang="en-US" sz="2000" dirty="0" err="1">
                <a:solidFill>
                  <a:srgbClr val="6600FF"/>
                </a:solidFill>
                <a:latin typeface="Times New Roman" pitchFamily="18" charset="0"/>
                <a:cs typeface="Times New Roman" pitchFamily="18" charset="0"/>
              </a:rPr>
              <a:t>E</a:t>
            </a:r>
            <a:r>
              <a:rPr lang="en-US" sz="2000" baseline="-25000" dirty="0" err="1">
                <a:solidFill>
                  <a:srgbClr val="6600FF"/>
                </a:solidFill>
                <a:latin typeface="Times New Roman" pitchFamily="18" charset="0"/>
                <a:cs typeface="Times New Roman" pitchFamily="18" charset="0"/>
              </a:rPr>
              <a:t>v</a:t>
            </a:r>
            <a:r>
              <a:rPr lang="en-US" sz="2000" dirty="0">
                <a:solidFill>
                  <a:srgbClr val="6600FF"/>
                </a:solidFill>
                <a:latin typeface="Times New Roman" pitchFamily="18" charset="0"/>
                <a:cs typeface="Times New Roman" pitchFamily="18" charset="0"/>
              </a:rPr>
              <a:t> is generated.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28600" y="228600"/>
            <a:ext cx="1590675" cy="914400"/>
          </a:xfrm>
          <a:prstGeom prst="rect">
            <a:avLst/>
          </a:prstGeom>
          <a:noFill/>
          <a:ln w="9525">
            <a:noFill/>
            <a:miter lim="800000"/>
            <a:headEnd/>
            <a:tailEnd/>
          </a:ln>
        </p:spPr>
      </p:pic>
      <p:pic>
        <p:nvPicPr>
          <p:cNvPr id="2051" name="Picture 5"/>
          <p:cNvPicPr>
            <a:picLocks noChangeAspect="1" noChangeArrowheads="1"/>
          </p:cNvPicPr>
          <p:nvPr/>
        </p:nvPicPr>
        <p:blipFill>
          <a:blip r:embed="rId3"/>
          <a:srcRect/>
          <a:stretch>
            <a:fillRect/>
          </a:stretch>
        </p:blipFill>
        <p:spPr bwMode="auto">
          <a:xfrm>
            <a:off x="7086600" y="152400"/>
            <a:ext cx="1790700" cy="1266825"/>
          </a:xfrm>
          <a:prstGeom prst="rect">
            <a:avLst/>
          </a:prstGeom>
          <a:noFill/>
          <a:ln w="9525">
            <a:noFill/>
            <a:miter lim="800000"/>
            <a:headEnd/>
            <a:tailEnd/>
          </a:ln>
        </p:spPr>
      </p:pic>
      <p:sp>
        <p:nvSpPr>
          <p:cNvPr id="2052"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18PYB103J Module-II Lecture-3</a:t>
            </a:r>
            <a:endParaRPr lang="en-US" sz="1200" b="1"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pPr>
              <a:defRPr/>
            </a:pPr>
            <a:fld id="{2CC64BB1-2463-4D74-A6B4-DF5BC3BCF059}" type="slidenum">
              <a:rPr lang="en-US" smtClean="0"/>
              <a:pPr>
                <a:defRPr/>
              </a:pPr>
              <a:t>8</a:t>
            </a:fld>
            <a:endParaRPr lang="en-US"/>
          </a:p>
        </p:txBody>
      </p:sp>
      <p:sp>
        <p:nvSpPr>
          <p:cNvPr id="2" name="TextBox 1"/>
          <p:cNvSpPr txBox="1"/>
          <p:nvPr/>
        </p:nvSpPr>
        <p:spPr>
          <a:xfrm>
            <a:off x="228600" y="2249031"/>
            <a:ext cx="8648700" cy="2246769"/>
          </a:xfrm>
          <a:prstGeom prst="rect">
            <a:avLst/>
          </a:prstGeom>
          <a:noFill/>
        </p:spPr>
        <p:txBody>
          <a:bodyPr wrap="square" rtlCol="0">
            <a:spAutoFit/>
          </a:bodyPr>
          <a:lstStyle/>
          <a:p>
            <a:pPr algn="just"/>
            <a:r>
              <a:rPr lang="en-US" sz="2000" dirty="0">
                <a:solidFill>
                  <a:srgbClr val="C00000"/>
                </a:solidFill>
                <a:latin typeface="Times New Roman" pitchFamily="18" charset="0"/>
                <a:cs typeface="Times New Roman" pitchFamily="18" charset="0"/>
              </a:rPr>
              <a:t>Hole emission</a:t>
            </a:r>
            <a:r>
              <a:rPr lang="en-US" sz="2000" dirty="0">
                <a:solidFill>
                  <a:srgbClr val="6600FF"/>
                </a:solidFill>
                <a:latin typeface="Times New Roman" pitchFamily="18" charset="0"/>
                <a:cs typeface="Times New Roman" pitchFamily="18" charset="0"/>
              </a:rPr>
              <a:t>. An electron from the valence band is trapped leaving a hole in the valence band (the </a:t>
            </a:r>
            <a:r>
              <a:rPr lang="en-US" sz="2000" dirty="0" smtClean="0">
                <a:solidFill>
                  <a:srgbClr val="6600FF"/>
                </a:solidFill>
                <a:latin typeface="Times New Roman" pitchFamily="18" charset="0"/>
                <a:cs typeface="Times New Roman" pitchFamily="18" charset="0"/>
              </a:rPr>
              <a:t>hole </a:t>
            </a:r>
            <a:r>
              <a:rPr lang="en-US" sz="2000" dirty="0">
                <a:solidFill>
                  <a:srgbClr val="6600FF"/>
                </a:solidFill>
                <a:latin typeface="Times New Roman" pitchFamily="18" charset="0"/>
                <a:cs typeface="Times New Roman" pitchFamily="18" charset="0"/>
              </a:rPr>
              <a:t>is emitted from the empty trap to the valence band). The energy necessary for this process is </a:t>
            </a:r>
            <a:r>
              <a:rPr lang="en-US" sz="2000" dirty="0" smtClean="0">
                <a:solidFill>
                  <a:srgbClr val="6600FF"/>
                </a:solidFill>
                <a:latin typeface="Times New Roman" pitchFamily="18" charset="0"/>
                <a:cs typeface="Times New Roman" pitchFamily="18" charset="0"/>
              </a:rPr>
              <a:t>E</a:t>
            </a:r>
            <a:r>
              <a:rPr lang="en-US" sz="2000" baseline="-25000" dirty="0" smtClean="0">
                <a:solidFill>
                  <a:srgbClr val="6600FF"/>
                </a:solidFill>
                <a:latin typeface="Times New Roman" pitchFamily="18" charset="0"/>
                <a:cs typeface="Times New Roman" pitchFamily="18" charset="0"/>
              </a:rPr>
              <a:t>t</a:t>
            </a:r>
            <a:r>
              <a:rPr lang="en-US" sz="2000" dirty="0" smtClean="0">
                <a:solidFill>
                  <a:srgbClr val="6600FF"/>
                </a:solidFill>
                <a:latin typeface="Times New Roman" pitchFamily="18" charset="0"/>
                <a:cs typeface="Times New Roman" pitchFamily="18" charset="0"/>
              </a:rPr>
              <a:t> </a:t>
            </a:r>
            <a:r>
              <a:rPr lang="en-US" sz="2000" dirty="0">
                <a:solidFill>
                  <a:srgbClr val="6600FF"/>
                </a:solidFill>
                <a:latin typeface="Times New Roman" pitchFamily="18" charset="0"/>
                <a:cs typeface="Times New Roman" pitchFamily="18" charset="0"/>
              </a:rPr>
              <a:t>- </a:t>
            </a:r>
            <a:r>
              <a:rPr lang="en-US" sz="2000" dirty="0" err="1">
                <a:solidFill>
                  <a:srgbClr val="6600FF"/>
                </a:solidFill>
                <a:latin typeface="Times New Roman" pitchFamily="18" charset="0"/>
                <a:cs typeface="Times New Roman" pitchFamily="18" charset="0"/>
              </a:rPr>
              <a:t>E</a:t>
            </a:r>
            <a:r>
              <a:rPr lang="en-US" sz="2000" baseline="-25000" dirty="0" err="1">
                <a:solidFill>
                  <a:srgbClr val="6600FF"/>
                </a:solidFill>
                <a:latin typeface="Times New Roman" pitchFamily="18" charset="0"/>
                <a:cs typeface="Times New Roman" pitchFamily="18" charset="0"/>
              </a:rPr>
              <a:t>v</a:t>
            </a:r>
            <a:r>
              <a:rPr lang="en-US" sz="2000" dirty="0">
                <a:solidFill>
                  <a:srgbClr val="6600FF"/>
                </a:solidFill>
                <a:latin typeface="Times New Roman" pitchFamily="18" charset="0"/>
                <a:cs typeface="Times New Roman" pitchFamily="18" charset="0"/>
              </a:rPr>
              <a:t>.</a:t>
            </a:r>
          </a:p>
          <a:p>
            <a:pPr algn="just"/>
            <a:endParaRPr lang="en-US" sz="2000" dirty="0">
              <a:solidFill>
                <a:srgbClr val="6600FF"/>
              </a:solidFill>
              <a:latin typeface="Times New Roman" pitchFamily="18" charset="0"/>
              <a:cs typeface="Times New Roman" pitchFamily="18" charset="0"/>
            </a:endParaRPr>
          </a:p>
          <a:p>
            <a:pPr algn="just"/>
            <a:r>
              <a:rPr lang="en-US" sz="2000" dirty="0">
                <a:solidFill>
                  <a:srgbClr val="C00000"/>
                </a:solidFill>
                <a:latin typeface="Times New Roman" pitchFamily="18" charset="0"/>
                <a:cs typeface="Times New Roman" pitchFamily="18" charset="0"/>
              </a:rPr>
              <a:t>Electron emission</a:t>
            </a:r>
            <a:r>
              <a:rPr lang="en-US" sz="2000" dirty="0">
                <a:solidFill>
                  <a:srgbClr val="6600FF"/>
                </a:solidFill>
                <a:latin typeface="Times New Roman" pitchFamily="18" charset="0"/>
                <a:cs typeface="Times New Roman" pitchFamily="18" charset="0"/>
              </a:rPr>
              <a:t>. A trapped electron moves from the trap energy level to the conduction band. For </a:t>
            </a:r>
            <a:r>
              <a:rPr lang="en-US" sz="2000" dirty="0" smtClean="0">
                <a:solidFill>
                  <a:srgbClr val="6600FF"/>
                </a:solidFill>
                <a:latin typeface="Times New Roman" pitchFamily="18" charset="0"/>
                <a:cs typeface="Times New Roman" pitchFamily="18" charset="0"/>
              </a:rPr>
              <a:t>this </a:t>
            </a:r>
            <a:r>
              <a:rPr lang="en-US" sz="2000" dirty="0">
                <a:solidFill>
                  <a:srgbClr val="6600FF"/>
                </a:solidFill>
                <a:latin typeface="Times New Roman" pitchFamily="18" charset="0"/>
                <a:cs typeface="Times New Roman" pitchFamily="18" charset="0"/>
              </a:rPr>
              <a:t>process additional energy of the magnitude </a:t>
            </a:r>
            <a:r>
              <a:rPr lang="en-US" sz="2000" dirty="0" err="1">
                <a:solidFill>
                  <a:srgbClr val="6600FF"/>
                </a:solidFill>
                <a:latin typeface="Times New Roman" pitchFamily="18" charset="0"/>
                <a:cs typeface="Times New Roman" pitchFamily="18" charset="0"/>
              </a:rPr>
              <a:t>E</a:t>
            </a:r>
            <a:r>
              <a:rPr lang="en-US" sz="2000" baseline="-25000" dirty="0" err="1">
                <a:solidFill>
                  <a:srgbClr val="6600FF"/>
                </a:solidFill>
                <a:latin typeface="Times New Roman" pitchFamily="18" charset="0"/>
                <a:cs typeface="Times New Roman" pitchFamily="18" charset="0"/>
              </a:rPr>
              <a:t>c</a:t>
            </a:r>
            <a:r>
              <a:rPr lang="en-US" sz="2000" dirty="0">
                <a:solidFill>
                  <a:srgbClr val="6600FF"/>
                </a:solidFill>
                <a:latin typeface="Times New Roman" pitchFamily="18" charset="0"/>
                <a:cs typeface="Times New Roman" pitchFamily="18" charset="0"/>
              </a:rPr>
              <a:t> - E</a:t>
            </a:r>
            <a:r>
              <a:rPr lang="en-US" sz="2000" baseline="-25000" dirty="0">
                <a:solidFill>
                  <a:srgbClr val="6600FF"/>
                </a:solidFill>
                <a:latin typeface="Times New Roman" pitchFamily="18" charset="0"/>
                <a:cs typeface="Times New Roman" pitchFamily="18" charset="0"/>
              </a:rPr>
              <a:t>t</a:t>
            </a:r>
            <a:r>
              <a:rPr lang="en-US" sz="2000" dirty="0">
                <a:solidFill>
                  <a:srgbClr val="6600FF"/>
                </a:solidFill>
                <a:latin typeface="Times New Roman" pitchFamily="18" charset="0"/>
                <a:cs typeface="Times New Roman" pitchFamily="18" charset="0"/>
              </a:rPr>
              <a:t> has to be supplied.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28600" y="228600"/>
            <a:ext cx="1590675" cy="914400"/>
          </a:xfrm>
          <a:prstGeom prst="rect">
            <a:avLst/>
          </a:prstGeom>
          <a:noFill/>
          <a:ln w="9525">
            <a:noFill/>
            <a:miter lim="800000"/>
            <a:headEnd/>
            <a:tailEnd/>
          </a:ln>
        </p:spPr>
      </p:pic>
      <p:pic>
        <p:nvPicPr>
          <p:cNvPr id="2051" name="Picture 5"/>
          <p:cNvPicPr>
            <a:picLocks noChangeAspect="1" noChangeArrowheads="1"/>
          </p:cNvPicPr>
          <p:nvPr/>
        </p:nvPicPr>
        <p:blipFill>
          <a:blip r:embed="rId3"/>
          <a:srcRect/>
          <a:stretch>
            <a:fillRect/>
          </a:stretch>
        </p:blipFill>
        <p:spPr bwMode="auto">
          <a:xfrm>
            <a:off x="7086600" y="152400"/>
            <a:ext cx="1790700" cy="1266825"/>
          </a:xfrm>
          <a:prstGeom prst="rect">
            <a:avLst/>
          </a:prstGeom>
          <a:noFill/>
          <a:ln w="9525">
            <a:noFill/>
            <a:miter lim="800000"/>
            <a:headEnd/>
            <a:tailEnd/>
          </a:ln>
        </p:spPr>
      </p:pic>
      <p:sp>
        <p:nvSpPr>
          <p:cNvPr id="2052"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18PYB103J Module-II Lecture-3</a:t>
            </a:r>
            <a:endParaRPr lang="en-US" sz="1200" b="1"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pPr>
              <a:defRPr/>
            </a:pPr>
            <a:fld id="{2CC64BB1-2463-4D74-A6B4-DF5BC3BCF059}" type="slidenum">
              <a:rPr lang="en-US" smtClean="0"/>
              <a:pPr>
                <a:defRPr/>
              </a:pPr>
              <a:t>9</a:t>
            </a:fld>
            <a:endParaRPr lang="en-US"/>
          </a:p>
        </p:txBody>
      </p:sp>
      <p:sp>
        <p:nvSpPr>
          <p:cNvPr id="2" name="Rectangle 1"/>
          <p:cNvSpPr/>
          <p:nvPr/>
        </p:nvSpPr>
        <p:spPr>
          <a:xfrm>
            <a:off x="257908" y="1143000"/>
            <a:ext cx="6828692" cy="369332"/>
          </a:xfrm>
          <a:prstGeom prst="rect">
            <a:avLst/>
          </a:prstGeom>
        </p:spPr>
        <p:txBody>
          <a:bodyPr wrap="square">
            <a:spAutoFit/>
          </a:bodyPr>
          <a:lstStyle/>
          <a:p>
            <a:pPr algn="just"/>
            <a:r>
              <a:rPr lang="en-US" b="1" dirty="0" smtClean="0">
                <a:solidFill>
                  <a:srgbClr val="C00000"/>
                </a:solidFill>
                <a:latin typeface="Times New Roman" pitchFamily="18" charset="0"/>
                <a:cs typeface="Times New Roman" pitchFamily="18" charset="0"/>
              </a:rPr>
              <a:t>3. Auger </a:t>
            </a:r>
            <a:r>
              <a:rPr lang="en-US" b="1" dirty="0">
                <a:solidFill>
                  <a:srgbClr val="C00000"/>
                </a:solidFill>
                <a:latin typeface="Times New Roman" pitchFamily="18" charset="0"/>
                <a:cs typeface="Times New Roman" pitchFamily="18" charset="0"/>
              </a:rPr>
              <a:t>generation/recombination (or) Three particle transitions</a:t>
            </a:r>
          </a:p>
        </p:txBody>
      </p:sp>
      <p:pic>
        <p:nvPicPr>
          <p:cNvPr id="10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663" y="1695450"/>
            <a:ext cx="8448675"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2355</TotalTime>
  <Words>791</Words>
  <Application>Microsoft Office PowerPoint</Application>
  <PresentationFormat>On-screen Show (4:3)</PresentationFormat>
  <Paragraphs>60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Gunasekar</dc:creator>
  <cp:lastModifiedBy>Dell</cp:lastModifiedBy>
  <cp:revision>175</cp:revision>
  <dcterms:created xsi:type="dcterms:W3CDTF">2020-03-17T14:14:56Z</dcterms:created>
  <dcterms:modified xsi:type="dcterms:W3CDTF">2020-11-09T22:58:32Z</dcterms:modified>
</cp:coreProperties>
</file>