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60" r:id="rId4"/>
    <p:sldId id="261" r:id="rId5"/>
    <p:sldId id="263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5" d="100"/>
          <a:sy n="85" d="100"/>
        </p:scale>
        <p:origin x="18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0838A-4FF0-44A1-9DAC-06AA7A76E377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06-12-2020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56F84-95B4-469E-9A97-427AAAD68EBC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3423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0838A-4FF0-44A1-9DAC-06AA7A76E377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06-12-2020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56F84-95B4-469E-9A97-427AAAD68EBC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2742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0838A-4FF0-44A1-9DAC-06AA7A76E377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06-12-2020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56F84-95B4-469E-9A97-427AAAD68EBC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1426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0838A-4FF0-44A1-9DAC-06AA7A76E377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06-12-2020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56F84-95B4-469E-9A97-427AAAD68EBC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3848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0838A-4FF0-44A1-9DAC-06AA7A76E377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06-12-2020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56F84-95B4-469E-9A97-427AAAD68EBC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0079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0838A-4FF0-44A1-9DAC-06AA7A76E377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06-12-2020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56F84-95B4-469E-9A97-427AAAD68EBC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3600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0838A-4FF0-44A1-9DAC-06AA7A76E377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06-12-2020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56F84-95B4-469E-9A97-427AAAD68EBC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7050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0838A-4FF0-44A1-9DAC-06AA7A76E377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06-12-2020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56F84-95B4-469E-9A97-427AAAD68EBC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4837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0838A-4FF0-44A1-9DAC-06AA7A76E377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06-12-2020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56F84-95B4-469E-9A97-427AAAD68EBC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9652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0838A-4FF0-44A1-9DAC-06AA7A76E377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06-12-2020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56F84-95B4-469E-9A97-427AAAD68EBC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2547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0838A-4FF0-44A1-9DAC-06AA7A76E377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06-12-2020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56F84-95B4-469E-9A97-427AAAD68EBC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7294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D0838A-4FF0-44A1-9DAC-06AA7A76E377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06-12-2020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356F84-95B4-469E-9A97-427AAAD68EBC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5756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" y="102394"/>
            <a:ext cx="1590675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0459" y="52387"/>
            <a:ext cx="1790700" cy="126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TextBox 5"/>
          <p:cNvSpPr txBox="1">
            <a:spLocks noChangeArrowheads="1"/>
          </p:cNvSpPr>
          <p:nvPr/>
        </p:nvSpPr>
        <p:spPr bwMode="auto">
          <a:xfrm>
            <a:off x="4267200" y="6553201"/>
            <a:ext cx="36576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2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18PYB101J </a:t>
            </a:r>
            <a:r>
              <a:rPr lang="en-US" sz="12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Module-I </a:t>
            </a:r>
            <a:endParaRPr lang="en-US" sz="12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7" name="TextBox 6"/>
          <p:cNvSpPr txBox="1">
            <a:spLocks noChangeArrowheads="1"/>
          </p:cNvSpPr>
          <p:nvPr/>
        </p:nvSpPr>
        <p:spPr bwMode="auto">
          <a:xfrm>
            <a:off x="1752600" y="1066800"/>
            <a:ext cx="8610600" cy="221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sz="1800">
              <a:solidFill>
                <a:prstClr val="black"/>
              </a:solidFill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sz="1800">
              <a:solidFill>
                <a:prstClr val="black"/>
              </a:solidFill>
              <a:latin typeface="Arial" panose="020B0604020202020204" pitchFamily="34" charset="0"/>
            </a:endParaRP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sz="2400">
                <a:solidFill>
                  <a:srgbClr val="6600FF"/>
                </a:solidFill>
                <a:latin typeface="Arial" panose="020B0604020202020204" pitchFamily="34" charset="0"/>
              </a:rPr>
              <a:t> </a:t>
            </a:r>
            <a:r>
              <a:rPr lang="en-US" sz="2400" b="1">
                <a:solidFill>
                  <a:srgbClr val="00B0F0"/>
                </a:solidFill>
                <a:latin typeface="Arial" panose="020B0604020202020204" pitchFamily="34" charset="0"/>
              </a:rPr>
              <a:t>DEPARTMENT OF PHYSICS AND NANOTECHNOLOGY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sz="2400" b="1">
                <a:solidFill>
                  <a:srgbClr val="00B0F0"/>
                </a:solidFill>
                <a:latin typeface="Arial" panose="020B0604020202020204" pitchFamily="34" charset="0"/>
              </a:rPr>
              <a:t>SRM INSTITUTE OF SCIENCE AND TECHNOLOGY</a:t>
            </a:r>
          </a:p>
          <a:p>
            <a:pPr algn="ctr">
              <a:spcBef>
                <a:spcPct val="0"/>
              </a:spcBef>
              <a:buFontTx/>
              <a:buNone/>
            </a:pPr>
            <a:endParaRPr lang="en-US" sz="1800" b="1">
              <a:solidFill>
                <a:prstClr val="black"/>
              </a:solidFill>
              <a:latin typeface="Arial" panose="020B0604020202020204" pitchFamily="34" charset="0"/>
            </a:endParaRP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sz="1800" b="1">
                <a:solidFill>
                  <a:srgbClr val="7030A0"/>
                </a:solidFill>
                <a:latin typeface="Arial" panose="020B0604020202020204" pitchFamily="34" charset="0"/>
              </a:rPr>
              <a:t>18PYB103J –Semiconduuctor Physics</a:t>
            </a:r>
          </a:p>
          <a:p>
            <a:pPr algn="ctr">
              <a:spcBef>
                <a:spcPct val="0"/>
              </a:spcBef>
              <a:buFontTx/>
              <a:buNone/>
            </a:pPr>
            <a:endParaRPr lang="en-US" sz="1800" b="1">
              <a:solidFill>
                <a:srgbClr val="7030A0"/>
              </a:solidFill>
              <a:latin typeface="Arial" panose="020B0604020202020204" pitchFamily="34" charset="0"/>
            </a:endParaRPr>
          </a:p>
        </p:txBody>
      </p:sp>
      <p:sp>
        <p:nvSpPr>
          <p:cNvPr id="3079" name="Slide Number Placeholder 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36A7F5F-AA39-4131-B069-E5A2C62CF411}" type="slidenum">
              <a:rPr 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sz="1200">
              <a:solidFill>
                <a:srgbClr val="898989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969744" y="3533080"/>
            <a:ext cx="199304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Lecture S4</a:t>
            </a:r>
            <a:endParaRPr lang="en-IN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IN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Dr.</a:t>
            </a:r>
            <a:r>
              <a:rPr lang="en-I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V. Ganesh</a:t>
            </a:r>
          </a:p>
        </p:txBody>
      </p:sp>
    </p:spTree>
    <p:extLst>
      <p:ext uri="{BB962C8B-B14F-4D97-AF65-F5344CB8AC3E}">
        <p14:creationId xmlns:p14="http://schemas.microsoft.com/office/powerpoint/2010/main" val="1133055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" y="102394"/>
            <a:ext cx="1590675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0459" y="52387"/>
            <a:ext cx="1790700" cy="126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TextBox 5"/>
          <p:cNvSpPr txBox="1">
            <a:spLocks noChangeArrowheads="1"/>
          </p:cNvSpPr>
          <p:nvPr/>
        </p:nvSpPr>
        <p:spPr bwMode="auto">
          <a:xfrm>
            <a:off x="4267200" y="6553201"/>
            <a:ext cx="36576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2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18PYB101J </a:t>
            </a:r>
            <a:r>
              <a:rPr lang="en-US" sz="12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Module-I </a:t>
            </a:r>
            <a:endParaRPr lang="en-US" sz="12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9" name="Slide Number Placeholder 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36A7F5F-AA39-4131-B069-E5A2C62CF411}" type="slidenum">
              <a:rPr 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sz="1200">
              <a:solidFill>
                <a:srgbClr val="898989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137894" y="958931"/>
            <a:ext cx="8082565" cy="4334286"/>
            <a:chOff x="2137894" y="958931"/>
            <a:chExt cx="8082565" cy="4334286"/>
          </a:xfrm>
        </p:grpSpPr>
        <p:sp>
          <p:nvSpPr>
            <p:cNvPr id="4" name="Rectangle 3"/>
            <p:cNvSpPr/>
            <p:nvPr/>
          </p:nvSpPr>
          <p:spPr>
            <a:xfrm>
              <a:off x="2137894" y="958931"/>
              <a:ext cx="8082565" cy="369331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IN" dirty="0" smtClean="0"/>
                <a:t>1.    A semiconductor diode laser has a peak emission wavelength of 1.55 </a:t>
              </a:r>
              <a:r>
                <a:rPr lang="el-GR" dirty="0" smtClean="0"/>
                <a:t>μ</a:t>
              </a:r>
              <a:r>
                <a:rPr lang="en-IN" dirty="0" smtClean="0"/>
                <a:t>m. Find its band gap in eV.</a:t>
              </a:r>
            </a:p>
            <a:p>
              <a:endParaRPr lang="en-IN" dirty="0" smtClean="0"/>
            </a:p>
            <a:p>
              <a:r>
                <a:rPr lang="en-IN" dirty="0" smtClean="0"/>
                <a:t> Sol: Energy gap of semiconductor, </a:t>
              </a:r>
              <a:r>
                <a:rPr lang="en-IN" dirty="0" err="1" smtClean="0"/>
                <a:t>Eg</a:t>
              </a:r>
              <a:r>
                <a:rPr lang="en-IN" dirty="0" smtClean="0"/>
                <a:t> = energy of emitted photon, h</a:t>
              </a:r>
              <a:r>
                <a:rPr lang="el-GR" dirty="0" smtClean="0"/>
                <a:t>ν</a:t>
              </a:r>
            </a:p>
            <a:p>
              <a:endParaRPr lang="el-GR" dirty="0" smtClean="0"/>
            </a:p>
            <a:p>
              <a:r>
                <a:rPr lang="en-IN" dirty="0" smtClean="0"/>
                <a:t>images where c = velocity of light = 3 × 108 m/s</a:t>
              </a:r>
            </a:p>
            <a:p>
              <a:endParaRPr lang="en-IN" dirty="0" smtClean="0"/>
            </a:p>
            <a:p>
              <a:r>
                <a:rPr lang="en-IN" dirty="0" smtClean="0"/>
                <a:t>Wavelength, </a:t>
              </a:r>
              <a:r>
                <a:rPr lang="el-GR" dirty="0" smtClean="0"/>
                <a:t>λ = 1.55 μ</a:t>
              </a:r>
              <a:r>
                <a:rPr lang="en-IN" dirty="0" smtClean="0"/>
                <a:t>m = 1.55 × 16-6 m</a:t>
              </a:r>
            </a:p>
            <a:p>
              <a:endParaRPr lang="en-IN" dirty="0" smtClean="0"/>
            </a:p>
            <a:p>
              <a:r>
                <a:rPr lang="en-IN" dirty="0" smtClean="0"/>
                <a:t>Energy gap, </a:t>
              </a:r>
              <a:r>
                <a:rPr lang="en-IN" dirty="0" err="1" smtClean="0"/>
                <a:t>Eg</a:t>
              </a:r>
              <a:r>
                <a:rPr lang="en-IN" dirty="0" smtClean="0"/>
                <a:t> = ?</a:t>
              </a:r>
            </a:p>
            <a:p>
              <a:endParaRPr lang="en-IN" dirty="0" smtClean="0"/>
            </a:p>
            <a:p>
              <a:endParaRPr lang="en-IN" dirty="0" smtClean="0"/>
            </a:p>
            <a:p>
              <a:endParaRPr lang="en-IN" dirty="0"/>
            </a:p>
          </p:txBody>
        </p:sp>
        <p:pic>
          <p:nvPicPr>
            <p:cNvPr id="1029" name="Picture 5" descr="images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93158" y="3709115"/>
              <a:ext cx="4609915" cy="15841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970323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" y="102394"/>
            <a:ext cx="1590675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0459" y="52387"/>
            <a:ext cx="1790700" cy="126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TextBox 5"/>
          <p:cNvSpPr txBox="1">
            <a:spLocks noChangeArrowheads="1"/>
          </p:cNvSpPr>
          <p:nvPr/>
        </p:nvSpPr>
        <p:spPr bwMode="auto">
          <a:xfrm>
            <a:off x="4267200" y="6553201"/>
            <a:ext cx="36576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2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18PYB101J </a:t>
            </a:r>
            <a:r>
              <a:rPr lang="en-US" sz="12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Module-I </a:t>
            </a:r>
            <a:endParaRPr lang="en-US" sz="12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9" name="Slide Number Placeholder 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36A7F5F-AA39-4131-B069-E5A2C62CF411}" type="slidenum">
              <a:rPr 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sz="1200">
              <a:solidFill>
                <a:srgbClr val="898989"/>
              </a:solidFill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455011" y="1129179"/>
            <a:ext cx="9063037" cy="9540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the relative population of the two states in 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Nd:YAG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laser that produces a light beam of wavelength 1.06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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 at 300K</a:t>
            </a:r>
            <a:r>
              <a:rPr lang="en-US" altLang="en-US" sz="2800" b="1" dirty="0">
                <a:solidFill>
                  <a:srgbClr val="990033"/>
                </a:solidFill>
              </a:rPr>
              <a:t>.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32579" y="2545003"/>
            <a:ext cx="7126842" cy="1767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912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" y="102394"/>
            <a:ext cx="1590675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0459" y="52387"/>
            <a:ext cx="1790700" cy="126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TextBox 5"/>
          <p:cNvSpPr txBox="1">
            <a:spLocks noChangeArrowheads="1"/>
          </p:cNvSpPr>
          <p:nvPr/>
        </p:nvSpPr>
        <p:spPr bwMode="auto">
          <a:xfrm>
            <a:off x="4267200" y="6553201"/>
            <a:ext cx="36576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2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18PYB101J </a:t>
            </a:r>
            <a:r>
              <a:rPr lang="en-US" sz="12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Module-I </a:t>
            </a:r>
            <a:endParaRPr lang="en-US" sz="12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9" name="Slide Number Placeholder 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36A7F5F-AA39-4131-B069-E5A2C62CF411}" type="slidenum">
              <a:rPr 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sz="1200">
              <a:solidFill>
                <a:srgbClr val="898989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1368" y="524004"/>
            <a:ext cx="8669263" cy="5809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672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" y="102394"/>
            <a:ext cx="1590675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0459" y="52387"/>
            <a:ext cx="1790700" cy="126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TextBox 5"/>
          <p:cNvSpPr txBox="1">
            <a:spLocks noChangeArrowheads="1"/>
          </p:cNvSpPr>
          <p:nvPr/>
        </p:nvSpPr>
        <p:spPr bwMode="auto">
          <a:xfrm>
            <a:off x="4267200" y="6553201"/>
            <a:ext cx="36576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2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18PYB101J </a:t>
            </a:r>
            <a:r>
              <a:rPr lang="en-US" sz="12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Module-I </a:t>
            </a:r>
            <a:endParaRPr lang="en-US" sz="12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9" name="Slide Number Placeholder 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36A7F5F-AA39-4131-B069-E5A2C62CF411}" type="slidenum">
              <a:rPr 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sz="1200">
              <a:solidFill>
                <a:srgbClr val="898989"/>
              </a:solidFill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295400" y="906601"/>
            <a:ext cx="8686800" cy="563231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tabLst>
                <a:tab pos="0" algn="l"/>
              </a:tabLs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tabLst>
                <a:tab pos="0" algn="l"/>
              </a:tabLs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defTabSz="914400" rtl="0" eaLnBrk="1" latinLnBrk="0" hangingPunct="1">
              <a:tabLst>
                <a:tab pos="0" algn="l"/>
              </a:tabLs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defTabSz="914400" rtl="0" eaLnBrk="1" latinLnBrk="0" hangingPunct="1">
              <a:tabLst>
                <a:tab pos="0" algn="l"/>
              </a:tabLs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defTabSz="914400" rtl="0" eaLnBrk="1" latinLnBrk="0" hangingPunct="1">
              <a:tabLst>
                <a:tab pos="0" algn="l"/>
              </a:tabLs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fontAlgn="auto"/>
            <a:r>
              <a:rPr lang="en-US" altLang="en-US" b="1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sym typeface="Wingdings"/>
              </a:rPr>
              <a:t>A He-Ne laser emits light at a wavelength of 632.8nm and has an output  power of  </a:t>
            </a:r>
            <a:r>
              <a:rPr lang="en-US" altLang="en-US" b="1" dirty="0" smtClean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sym typeface="Wingdings"/>
              </a:rPr>
              <a:t>3.2 </a:t>
            </a:r>
            <a:r>
              <a:rPr lang="en-US" altLang="en-US" b="1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sym typeface="Wingdings"/>
              </a:rPr>
              <a:t>mw.  How many photons are emitted in each minute by this laser  when operating?</a:t>
            </a:r>
          </a:p>
          <a:p>
            <a:pPr algn="just" fontAlgn="auto"/>
            <a:endParaRPr lang="en-US" altLang="en-US" b="1" dirty="0">
              <a:solidFill>
                <a:srgbClr val="990033"/>
              </a:solidFill>
            </a:endParaRPr>
          </a:p>
          <a:p>
            <a:pPr algn="ctr" fontAlgn="auto">
              <a:buFont typeface="Symbol" panose="05050102010706020507" pitchFamily="18" charset="2"/>
              <a:buChar char="l"/>
            </a:pPr>
            <a:r>
              <a:rPr lang="pt-BR" altLang="en-US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sym typeface="Wingdings"/>
              </a:rPr>
              <a:t>=  6328  x 10</a:t>
            </a:r>
            <a:r>
              <a:rPr lang="pt-BR" altLang="en-US" baseline="30000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sym typeface="Wingdings"/>
              </a:rPr>
              <a:t>-10</a:t>
            </a:r>
            <a:r>
              <a:rPr lang="pt-BR" altLang="en-US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sym typeface="Wingdings"/>
              </a:rPr>
              <a:t>m	P =  </a:t>
            </a:r>
            <a:r>
              <a:rPr lang="pt-BR" altLang="en-US" dirty="0" smtClean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sym typeface="Wingdings"/>
              </a:rPr>
              <a:t>3.2 mw  </a:t>
            </a:r>
            <a:r>
              <a:rPr lang="pt-BR" altLang="en-US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sym typeface="Wingdings"/>
              </a:rPr>
              <a:t>= </a:t>
            </a:r>
            <a:r>
              <a:rPr lang="pt-BR" altLang="en-US" dirty="0" smtClean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sym typeface="Wingdings"/>
              </a:rPr>
              <a:t>3.2 </a:t>
            </a:r>
            <a:r>
              <a:rPr lang="pt-BR" altLang="en-US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sym typeface="Wingdings"/>
              </a:rPr>
              <a:t>x 10</a:t>
            </a:r>
            <a:r>
              <a:rPr lang="pt-BR" altLang="en-US" baseline="30000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sym typeface="Wingdings"/>
              </a:rPr>
              <a:t>-3 </a:t>
            </a:r>
            <a:r>
              <a:rPr lang="pt-BR" altLang="en-US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sym typeface="Wingdings"/>
              </a:rPr>
              <a:t>w</a:t>
            </a:r>
          </a:p>
          <a:p>
            <a:pPr algn="ctr" fontAlgn="auto">
              <a:buFont typeface="Symbol" panose="05050102010706020507" pitchFamily="18" charset="2"/>
              <a:buNone/>
            </a:pPr>
            <a:endParaRPr lang="pt-BR" altLang="en-US" dirty="0"/>
          </a:p>
          <a:p>
            <a:pPr algn="ctr" fontAlgn="auto">
              <a:buFont typeface="Symbol" panose="05050102010706020507" pitchFamily="18" charset="2"/>
              <a:buChar char="n"/>
            </a:pPr>
            <a:r>
              <a:rPr lang="pt-BR" altLang="en-US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sym typeface="Wingdings"/>
              </a:rPr>
              <a:t>=  c/</a:t>
            </a:r>
            <a:r>
              <a:rPr lang="el-GR" altLang="en-US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cs typeface="Times New Roman" pitchFamily="18" charset="0"/>
                <a:sym typeface="Wingdings"/>
              </a:rPr>
              <a:t>λ</a:t>
            </a:r>
            <a:r>
              <a:rPr lang="en-US" altLang="en-US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cs typeface="Times New Roman" pitchFamily="18" charset="0"/>
                <a:sym typeface="Wingdings"/>
              </a:rPr>
              <a:t> </a:t>
            </a:r>
            <a:r>
              <a:rPr lang="pt-BR" altLang="en-US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sym typeface="Wingdings"/>
              </a:rPr>
              <a:t> =   4.74  x 10</a:t>
            </a:r>
            <a:r>
              <a:rPr lang="pt-BR" altLang="en-US" baseline="30000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sym typeface="Wingdings"/>
              </a:rPr>
              <a:t>14</a:t>
            </a:r>
            <a:r>
              <a:rPr lang="pt-BR" altLang="en-US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sym typeface="Wingdings"/>
              </a:rPr>
              <a:t> Hz</a:t>
            </a:r>
          </a:p>
          <a:p>
            <a:pPr algn="ctr" fontAlgn="auto">
              <a:buFont typeface="Symbol" panose="05050102010706020507" pitchFamily="18" charset="2"/>
              <a:buNone/>
            </a:pPr>
            <a:endParaRPr lang="pt-BR" altLang="en-US" dirty="0"/>
          </a:p>
          <a:p>
            <a:pPr algn="ctr" fontAlgn="auto"/>
            <a:r>
              <a:rPr lang="pt-BR" altLang="en-US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sym typeface="Wingdings"/>
              </a:rPr>
              <a:t>E = h</a:t>
            </a:r>
            <a:r>
              <a:rPr lang="en-US" altLang="en-US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sym typeface="Symbol" pitchFamily="18" charset="2"/>
              </a:rPr>
              <a:t></a:t>
            </a:r>
            <a:r>
              <a:rPr lang="pt-BR" altLang="en-US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sym typeface="Wingdings"/>
              </a:rPr>
              <a:t>	=  3.14  x 10</a:t>
            </a:r>
            <a:r>
              <a:rPr lang="pt-BR" altLang="en-US" baseline="30000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sym typeface="Wingdings"/>
              </a:rPr>
              <a:t>-19</a:t>
            </a:r>
            <a:r>
              <a:rPr lang="pt-BR" altLang="en-US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sym typeface="Wingdings"/>
              </a:rPr>
              <a:t> </a:t>
            </a:r>
            <a:r>
              <a:rPr lang="pt-BR" altLang="en-US" dirty="0" smtClean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sym typeface="Wingdings"/>
              </a:rPr>
              <a:t>J</a:t>
            </a:r>
          </a:p>
          <a:p>
            <a:pPr fontAlgn="auto"/>
            <a:r>
              <a:rPr lang="pt-BR" altLang="en-US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sym typeface="Wingdings"/>
              </a:rPr>
              <a:t>	</a:t>
            </a:r>
            <a:r>
              <a:rPr lang="pt-BR" altLang="en-US" dirty="0" smtClean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sym typeface="Wingdings"/>
              </a:rPr>
              <a:t>			P = nE</a:t>
            </a:r>
          </a:p>
          <a:p>
            <a:pPr fontAlgn="auto"/>
            <a:r>
              <a:rPr lang="pt-BR" altLang="en-US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sym typeface="Wingdings"/>
              </a:rPr>
              <a:t>	</a:t>
            </a:r>
            <a:r>
              <a:rPr lang="pt-BR" altLang="en-US" dirty="0" smtClean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sym typeface="Wingdings"/>
              </a:rPr>
              <a:t>			n= P/E = 0.95 X 10</a:t>
            </a:r>
            <a:r>
              <a:rPr lang="pt-BR" altLang="en-US" baseline="30000" dirty="0" smtClean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sym typeface="Wingdings"/>
              </a:rPr>
              <a:t>16</a:t>
            </a:r>
            <a:r>
              <a:rPr lang="pt-BR" altLang="en-US" baseline="-25000" dirty="0" smtClean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sym typeface="Wingdings"/>
              </a:rPr>
              <a:t> </a:t>
            </a:r>
            <a:r>
              <a:rPr lang="pt-BR" altLang="en-US" dirty="0" smtClean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sym typeface="Wingdings"/>
              </a:rPr>
              <a:t>  </a:t>
            </a:r>
            <a:endParaRPr lang="pt-BR" altLang="en-US" dirty="0"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solidFill>
                <a:srgbClr val="000000"/>
              </a:solidFill>
              <a:sym typeface="Wingdings"/>
            </a:endParaRPr>
          </a:p>
          <a:p>
            <a:pPr algn="ctr" fontAlgn="auto"/>
            <a:endParaRPr lang="pt-BR" altLang="en-US" dirty="0"/>
          </a:p>
          <a:p>
            <a:pPr algn="ctr" fontAlgn="auto"/>
            <a:r>
              <a:rPr lang="pt-BR" altLang="en-US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sym typeface="Wingdings"/>
              </a:rPr>
              <a:t>Photons /minute = n  x 60</a:t>
            </a:r>
          </a:p>
          <a:p>
            <a:pPr algn="ctr" fontAlgn="auto"/>
            <a:endParaRPr lang="pt-BR" altLang="en-US" dirty="0"/>
          </a:p>
          <a:p>
            <a:pPr algn="ctr" fontAlgn="auto"/>
            <a:r>
              <a:rPr lang="pt-BR" altLang="en-US" dirty="0" smtClean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sym typeface="Wingdings"/>
              </a:rPr>
              <a:t>6.11  </a:t>
            </a:r>
            <a:r>
              <a:rPr lang="pt-BR" altLang="en-US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sym typeface="Wingdings"/>
              </a:rPr>
              <a:t>x </a:t>
            </a:r>
            <a:r>
              <a:rPr lang="pt-BR" altLang="en-US" dirty="0" smtClean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sym typeface="Wingdings"/>
              </a:rPr>
              <a:t>10</a:t>
            </a:r>
            <a:r>
              <a:rPr lang="pt-BR" altLang="en-US" baseline="30000" dirty="0" smtClean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sym typeface="Wingdings"/>
              </a:rPr>
              <a:t>17</a:t>
            </a:r>
            <a:r>
              <a:rPr lang="pt-BR" altLang="en-US" dirty="0" smtClean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sym typeface="Wingdings"/>
              </a:rPr>
              <a:t> photons </a:t>
            </a:r>
            <a:r>
              <a:rPr lang="pt-BR" altLang="en-US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sym typeface="Wingdings"/>
              </a:rPr>
              <a:t>/ minute.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74296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" y="102394"/>
            <a:ext cx="1590675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0459" y="52387"/>
            <a:ext cx="1790700" cy="126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TextBox 5"/>
          <p:cNvSpPr txBox="1">
            <a:spLocks noChangeArrowheads="1"/>
          </p:cNvSpPr>
          <p:nvPr/>
        </p:nvSpPr>
        <p:spPr bwMode="auto">
          <a:xfrm>
            <a:off x="4267200" y="6553201"/>
            <a:ext cx="36576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2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18PYB101J </a:t>
            </a:r>
            <a:r>
              <a:rPr lang="en-US" sz="12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Module-I </a:t>
            </a:r>
            <a:endParaRPr lang="en-US" sz="12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9" name="Slide Number Placeholder 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36A7F5F-AA39-4131-B069-E5A2C62CF411}" type="slidenum">
              <a:rPr 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sz="1200">
              <a:solidFill>
                <a:srgbClr val="898989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34096" y="1319212"/>
            <a:ext cx="948636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 1. </a:t>
            </a:r>
            <a:r>
              <a:rPr lang="en-US" dirty="0" smtClean="0"/>
              <a:t>Calculate </a:t>
            </a:r>
            <a:r>
              <a:rPr lang="en-US" dirty="0"/>
              <a:t>the wavelength of emitted radiation from </a:t>
            </a:r>
            <a:r>
              <a:rPr lang="en-US" dirty="0" err="1"/>
              <a:t>GaAs</a:t>
            </a:r>
            <a:r>
              <a:rPr lang="en-US" dirty="0"/>
              <a:t> which has a band gap of 1.44 eV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2. Determine the maximum wavelength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λ </a:t>
            </a:r>
            <a:r>
              <a:rPr lang="en-US" dirty="0" smtClean="0"/>
              <a:t>of </a:t>
            </a:r>
            <a:r>
              <a:rPr lang="en-US" dirty="0"/>
              <a:t>a light source that can generate </a:t>
            </a:r>
            <a:r>
              <a:rPr lang="en-US" dirty="0" smtClean="0"/>
              <a:t>electron–hole </a:t>
            </a:r>
            <a:r>
              <a:rPr lang="en-US" dirty="0"/>
              <a:t>pairs in (a) Si, (b) </a:t>
            </a:r>
            <a:r>
              <a:rPr lang="en-US" dirty="0" err="1"/>
              <a:t>Ge</a:t>
            </a:r>
            <a:r>
              <a:rPr lang="en-US" dirty="0"/>
              <a:t>, (c) </a:t>
            </a:r>
            <a:r>
              <a:rPr lang="en-US" dirty="0" err="1"/>
              <a:t>GaAs</a:t>
            </a:r>
            <a:r>
              <a:rPr lang="en-US" dirty="0"/>
              <a:t>, and (d ) </a:t>
            </a:r>
            <a:r>
              <a:rPr lang="en-US" dirty="0" err="1" smtClean="0"/>
              <a:t>InP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50698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444</TotalTime>
  <Words>235</Words>
  <Application>Microsoft Office PowerPoint</Application>
  <PresentationFormat>Widescreen</PresentationFormat>
  <Paragraphs>49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Light</vt:lpstr>
      <vt:lpstr>Symbol</vt:lpstr>
      <vt:lpstr>Times New Roman</vt:lpstr>
      <vt:lpstr>Wingdings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ganesh vattikondala</dc:creator>
  <cp:lastModifiedBy>Dell</cp:lastModifiedBy>
  <cp:revision>8</cp:revision>
  <dcterms:created xsi:type="dcterms:W3CDTF">2020-09-22T06:32:53Z</dcterms:created>
  <dcterms:modified xsi:type="dcterms:W3CDTF">2020-12-06T01:28:29Z</dcterms:modified>
</cp:coreProperties>
</file>