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Palatino Linotype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9" roundtripDataSignature="AMtx7miOZJeyx/8HYJOIJy14A5sgugeF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latinoLinotyp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alatinoLinotype-italic.fntdata"/><Relationship Id="rId10" Type="http://schemas.openxmlformats.org/officeDocument/2006/relationships/slide" Target="slides/slide5.xml"/><Relationship Id="rId32" Type="http://schemas.openxmlformats.org/officeDocument/2006/relationships/font" Target="fonts/PalatinoLinotype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PalatinoLinotype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1" name="Google Shape;6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gif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15906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Lecture-13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533400" y="1828800"/>
            <a:ext cx="8382000" cy="3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6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PHYSICS AND NANOTECHNOLOGY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6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SRM INSTITUTE OF SCIENCE AND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18PYB103J –Semiconductor Physics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Module-V Lecture-14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 Microscopy-Transmission Electron Microscope (TEM)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/>
        </p:nvSpPr>
        <p:spPr>
          <a:xfrm>
            <a:off x="381000" y="2286000"/>
            <a:ext cx="8153400" cy="1062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Scanning Probe Microscopy—the Atomic Force Microscope (AFM)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AFM like the STM is a scanning microscope, but the mechanism depends on the force of attraction between molecules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457200" y="1009650"/>
            <a:ext cx="8305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Scanning Probe Microscopy—the Atomic Force Microscope (AFM)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AFM like the STM is a scanning microscope,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but the mechanism depends on the force of attraction between molecules</a:t>
            </a:r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3962400" y="3962400"/>
            <a:ext cx="4648200" cy="1066800"/>
          </a:xfrm>
          <a:prstGeom prst="cube">
            <a:avLst>
              <a:gd fmla="val 88394" name="adj"/>
            </a:avLst>
          </a:prstGeom>
          <a:solidFill>
            <a:srgbClr val="FFCC00"/>
          </a:solidFill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8" name="Google Shape;218;p11"/>
          <p:cNvSpPr/>
          <p:nvPr/>
        </p:nvSpPr>
        <p:spPr>
          <a:xfrm flipH="1" rot="10800000">
            <a:off x="7086600" y="3657600"/>
            <a:ext cx="533400" cy="83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5E0000"/>
              </a:gs>
              <a:gs pos="100000">
                <a:srgbClr val="CC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9" name="Google Shape;219;p11"/>
          <p:cNvSpPr/>
          <p:nvPr/>
        </p:nvSpPr>
        <p:spPr>
          <a:xfrm rot="341270">
            <a:off x="1752600" y="2895600"/>
            <a:ext cx="6332538" cy="762000"/>
          </a:xfrm>
          <a:prstGeom prst="cube">
            <a:avLst>
              <a:gd fmla="val 83931" name="adj"/>
            </a:avLst>
          </a:prstGeom>
          <a:gradFill>
            <a:gsLst>
              <a:gs pos="0">
                <a:srgbClr val="CC0000"/>
              </a:gs>
              <a:gs pos="100000">
                <a:srgbClr val="FF9900"/>
              </a:gs>
            </a:gsLst>
            <a:lin ang="0" scaled="0"/>
          </a:gradFill>
          <a:ln cap="flat" cmpd="sng" w="349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3276600" y="42672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2057400" y="22098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Cantilever</a:t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5867400" y="2286000"/>
            <a:ext cx="8382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30912" y="22500"/>
                </a:moveTo>
                <a:lnTo>
                  <a:pt x="222044" y="22500"/>
                </a:lnTo>
                <a:lnTo>
                  <a:pt x="222044" y="196878"/>
                </a:lnTo>
                <a:lnTo>
                  <a:pt x="212728" y="37125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AFM Tip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/>
        </p:nvSpPr>
        <p:spPr>
          <a:xfrm>
            <a:off x="152400" y="1295400"/>
            <a:ext cx="8610600" cy="1062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Scanning Probe Microscopy—the Atomic Force Microscope (AFM)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AFM like the STM is a scanning microscope, but the mechanism depends on the force of attraction between molecules</a:t>
            </a:r>
            <a:endParaRPr/>
          </a:p>
        </p:txBody>
      </p:sp>
      <p:sp>
        <p:nvSpPr>
          <p:cNvPr id="230" name="Google Shape;230;p12"/>
          <p:cNvSpPr/>
          <p:nvPr/>
        </p:nvSpPr>
        <p:spPr>
          <a:xfrm>
            <a:off x="3962400" y="3962400"/>
            <a:ext cx="4648200" cy="1066800"/>
          </a:xfrm>
          <a:prstGeom prst="cube">
            <a:avLst>
              <a:gd fmla="val 88394" name="adj"/>
            </a:avLst>
          </a:prstGeom>
          <a:solidFill>
            <a:srgbClr val="FFCC00"/>
          </a:solidFill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1" name="Google Shape;231;p12"/>
          <p:cNvSpPr/>
          <p:nvPr/>
        </p:nvSpPr>
        <p:spPr>
          <a:xfrm flipH="1" rot="10800000">
            <a:off x="7086600" y="3657600"/>
            <a:ext cx="533400" cy="83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5E0000"/>
              </a:gs>
              <a:gs pos="100000">
                <a:srgbClr val="CC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2" name="Google Shape;232;p12"/>
          <p:cNvSpPr/>
          <p:nvPr/>
        </p:nvSpPr>
        <p:spPr>
          <a:xfrm rot="341270">
            <a:off x="1752600" y="2895600"/>
            <a:ext cx="6332538" cy="762000"/>
          </a:xfrm>
          <a:prstGeom prst="cube">
            <a:avLst>
              <a:gd fmla="val 83931" name="adj"/>
            </a:avLst>
          </a:prstGeom>
          <a:gradFill>
            <a:gsLst>
              <a:gs pos="0">
                <a:srgbClr val="CC0000"/>
              </a:gs>
              <a:gs pos="100000">
                <a:srgbClr val="FF9900"/>
              </a:gs>
            </a:gsLst>
            <a:lin ang="0" scaled="0"/>
          </a:gradFill>
          <a:ln cap="flat" cmpd="sng" w="349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3276600" y="42672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1828800" y="22098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Cantilever</a:t>
            </a:r>
            <a:endParaRPr/>
          </a:p>
        </p:txBody>
      </p:sp>
      <p:sp>
        <p:nvSpPr>
          <p:cNvPr id="235" name="Google Shape;235;p12"/>
          <p:cNvSpPr txBox="1"/>
          <p:nvPr/>
        </p:nvSpPr>
        <p:spPr>
          <a:xfrm>
            <a:off x="685800" y="3886200"/>
            <a:ext cx="2438400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 current flows between the AFM Tip and sample, so the sample need not be conducting [a requirement for the STM.</a:t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5867400" y="2286000"/>
            <a:ext cx="8382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30912" y="22500"/>
                </a:moveTo>
                <a:lnTo>
                  <a:pt x="222044" y="22500"/>
                </a:lnTo>
                <a:lnTo>
                  <a:pt x="222044" y="196878"/>
                </a:lnTo>
                <a:lnTo>
                  <a:pt x="212728" y="37125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AFM Tip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238" name="Google Shape;2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/>
        </p:nvSpPr>
        <p:spPr>
          <a:xfrm>
            <a:off x="228600" y="1223963"/>
            <a:ext cx="838200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Scanning Probe Microscopy—the Atomic Force Microscope (AFM)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AFM like the STM is a scanning microscope, but the mechanism depends on the force of attraction between molecules</a:t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3962400" y="3962400"/>
            <a:ext cx="4648200" cy="1066800"/>
          </a:xfrm>
          <a:prstGeom prst="cube">
            <a:avLst>
              <a:gd fmla="val 88394" name="adj"/>
            </a:avLst>
          </a:prstGeom>
          <a:solidFill>
            <a:srgbClr val="FFCC00"/>
          </a:solidFill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5" name="Google Shape;245;p13"/>
          <p:cNvSpPr/>
          <p:nvPr/>
        </p:nvSpPr>
        <p:spPr>
          <a:xfrm flipH="1" rot="10800000">
            <a:off x="7086600" y="3657600"/>
            <a:ext cx="533400" cy="83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5E0000"/>
              </a:gs>
              <a:gs pos="100000">
                <a:srgbClr val="CC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6" name="Google Shape;246;p13"/>
          <p:cNvSpPr/>
          <p:nvPr/>
        </p:nvSpPr>
        <p:spPr>
          <a:xfrm rot="341270">
            <a:off x="1752600" y="2895600"/>
            <a:ext cx="6332538" cy="762000"/>
          </a:xfrm>
          <a:prstGeom prst="cube">
            <a:avLst>
              <a:gd fmla="val 83931" name="adj"/>
            </a:avLst>
          </a:prstGeom>
          <a:gradFill>
            <a:gsLst>
              <a:gs pos="0">
                <a:srgbClr val="CC0000"/>
              </a:gs>
              <a:gs pos="100000">
                <a:srgbClr val="FF9900"/>
              </a:gs>
            </a:gsLst>
            <a:lin ang="0" scaled="0"/>
          </a:gradFill>
          <a:ln cap="flat" cmpd="sng" w="349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3276600" y="42672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248" name="Google Shape;248;p13"/>
          <p:cNvSpPr txBox="1"/>
          <p:nvPr/>
        </p:nvSpPr>
        <p:spPr>
          <a:xfrm>
            <a:off x="2057400" y="22098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Cantilever</a:t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5867400" y="2286000"/>
            <a:ext cx="8382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30912" y="22500"/>
                </a:moveTo>
                <a:lnTo>
                  <a:pt x="222044" y="22500"/>
                </a:lnTo>
                <a:lnTo>
                  <a:pt x="222044" y="196878"/>
                </a:lnTo>
                <a:lnTo>
                  <a:pt x="212728" y="37125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AFM Tip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533400" y="3657600"/>
            <a:ext cx="2438400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 current flows between the AFM Tip and sample, so the sample need not be conducting [a requirement for the STM.</a:t>
            </a:r>
            <a:endParaRPr/>
          </a:p>
        </p:txBody>
      </p:sp>
      <p:sp>
        <p:nvSpPr>
          <p:cNvPr id="251" name="Google Shape;251;p13"/>
          <p:cNvSpPr txBox="1"/>
          <p:nvPr/>
        </p:nvSpPr>
        <p:spPr>
          <a:xfrm>
            <a:off x="3352800" y="5181600"/>
            <a:ext cx="5334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atoms of the Tip are attracted to the atoms of the sample by the van der Waals interaction.</a:t>
            </a:r>
            <a:endParaRPr/>
          </a:p>
        </p:txBody>
      </p:sp>
      <p:sp>
        <p:nvSpPr>
          <p:cNvPr id="252" name="Google Shape;252;p13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/>
          <p:nvPr/>
        </p:nvSpPr>
        <p:spPr>
          <a:xfrm>
            <a:off x="3962400" y="4621213"/>
            <a:ext cx="4648200" cy="1066800"/>
          </a:xfrm>
          <a:prstGeom prst="cube">
            <a:avLst>
              <a:gd fmla="val 88394" name="adj"/>
            </a:avLst>
          </a:prstGeom>
          <a:solidFill>
            <a:srgbClr val="FFCC00"/>
          </a:solidFill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4"/>
          <p:cNvSpPr/>
          <p:nvPr/>
        </p:nvSpPr>
        <p:spPr>
          <a:xfrm flipH="1" rot="10800000">
            <a:off x="6858000" y="4495800"/>
            <a:ext cx="533400" cy="83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5E0000"/>
              </a:gs>
              <a:gs pos="100000">
                <a:srgbClr val="CC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0" name="Google Shape;260;p14"/>
          <p:cNvSpPr/>
          <p:nvPr/>
        </p:nvSpPr>
        <p:spPr>
          <a:xfrm rot="341270">
            <a:off x="1752600" y="3554413"/>
            <a:ext cx="6332538" cy="762000"/>
          </a:xfrm>
          <a:prstGeom prst="cube">
            <a:avLst>
              <a:gd fmla="val 83931" name="adj"/>
            </a:avLst>
          </a:prstGeom>
          <a:gradFill>
            <a:gsLst>
              <a:gs pos="0">
                <a:srgbClr val="CC0000"/>
              </a:gs>
              <a:gs pos="100000">
                <a:srgbClr val="FF9900"/>
              </a:gs>
            </a:gsLst>
            <a:lin ang="0" scaled="0"/>
          </a:gradFill>
          <a:ln cap="flat" cmpd="sng" w="349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61" name="Google Shape;261;p14"/>
          <p:cNvCxnSpPr/>
          <p:nvPr/>
        </p:nvCxnSpPr>
        <p:spPr>
          <a:xfrm>
            <a:off x="2438400" y="2182813"/>
            <a:ext cx="4038600" cy="1752600"/>
          </a:xfrm>
          <a:prstGeom prst="straightConnector1">
            <a:avLst/>
          </a:prstGeom>
          <a:noFill/>
          <a:ln cap="flat" cmpd="sng" w="38100">
            <a:solidFill>
              <a:srgbClr val="FFCC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4"/>
          <p:cNvCxnSpPr/>
          <p:nvPr/>
        </p:nvCxnSpPr>
        <p:spPr>
          <a:xfrm flipH="1" rot="10800000">
            <a:off x="6477000" y="2971800"/>
            <a:ext cx="1676400" cy="990600"/>
          </a:xfrm>
          <a:prstGeom prst="straightConnector1">
            <a:avLst/>
          </a:prstGeom>
          <a:noFill/>
          <a:ln cap="flat" cmpd="sng" w="38100">
            <a:solidFill>
              <a:srgbClr val="FFCC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14"/>
          <p:cNvSpPr txBox="1"/>
          <p:nvPr/>
        </p:nvSpPr>
        <p:spPr>
          <a:xfrm>
            <a:off x="228600" y="1371600"/>
            <a:ext cx="78486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the AFM tip is attracted to the surface (causing the cantilever to bend), a laser beam bounces off the end of the cantilever—allowing the tip’s movement to be tracked.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265" name="Google Shape;2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/>
          <p:nvPr/>
        </p:nvSpPr>
        <p:spPr>
          <a:xfrm>
            <a:off x="3962400" y="3962400"/>
            <a:ext cx="4648200" cy="1066800"/>
          </a:xfrm>
          <a:prstGeom prst="cube">
            <a:avLst>
              <a:gd fmla="val 88394" name="adj"/>
            </a:avLst>
          </a:prstGeom>
          <a:solidFill>
            <a:srgbClr val="FFCC00"/>
          </a:solidFill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1" name="Google Shape;271;p15"/>
          <p:cNvSpPr/>
          <p:nvPr/>
        </p:nvSpPr>
        <p:spPr>
          <a:xfrm flipH="1" rot="10800000">
            <a:off x="7086600" y="3657600"/>
            <a:ext cx="533400" cy="838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5E0000"/>
              </a:gs>
              <a:gs pos="100000">
                <a:srgbClr val="CC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2" name="Google Shape;272;p15"/>
          <p:cNvSpPr/>
          <p:nvPr/>
        </p:nvSpPr>
        <p:spPr>
          <a:xfrm rot="341270">
            <a:off x="1752600" y="2895600"/>
            <a:ext cx="6332538" cy="762000"/>
          </a:xfrm>
          <a:prstGeom prst="cube">
            <a:avLst>
              <a:gd fmla="val 83931" name="adj"/>
            </a:avLst>
          </a:prstGeom>
          <a:gradFill>
            <a:gsLst>
              <a:gs pos="0">
                <a:srgbClr val="CC0000"/>
              </a:gs>
              <a:gs pos="100000">
                <a:srgbClr val="FF9900"/>
              </a:gs>
            </a:gsLst>
            <a:lin ang="0" scaled="0"/>
          </a:gradFill>
          <a:ln cap="flat" cmpd="sng" w="349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73" name="Google Shape;273;p15"/>
          <p:cNvCxnSpPr/>
          <p:nvPr/>
        </p:nvCxnSpPr>
        <p:spPr>
          <a:xfrm>
            <a:off x="2438400" y="1524000"/>
            <a:ext cx="4038600" cy="1752600"/>
          </a:xfrm>
          <a:prstGeom prst="straightConnector1">
            <a:avLst/>
          </a:prstGeom>
          <a:noFill/>
          <a:ln cap="flat" cmpd="sng" w="38100">
            <a:solidFill>
              <a:srgbClr val="FFCC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5"/>
          <p:cNvCxnSpPr/>
          <p:nvPr/>
        </p:nvCxnSpPr>
        <p:spPr>
          <a:xfrm flipH="1" rot="10800000">
            <a:off x="6477000" y="2286000"/>
            <a:ext cx="1676400" cy="990600"/>
          </a:xfrm>
          <a:prstGeom prst="straightConnector1">
            <a:avLst/>
          </a:prstGeom>
          <a:noFill/>
          <a:ln cap="flat" cmpd="sng" w="38100">
            <a:solidFill>
              <a:srgbClr val="FFCC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15"/>
          <p:cNvSpPr txBox="1"/>
          <p:nvPr/>
        </p:nvSpPr>
        <p:spPr>
          <a:xfrm>
            <a:off x="152400" y="1370013"/>
            <a:ext cx="78486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the AFM tip is attracted to the surface (causing the cantilever to bend), a laser beam bounces off the end of the cantilever—allowing the tip’s movement to be tracked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495800"/>
            <a:ext cx="219075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15"/>
          <p:cNvCxnSpPr/>
          <p:nvPr/>
        </p:nvCxnSpPr>
        <p:spPr>
          <a:xfrm rot="10800000">
            <a:off x="990600" y="4038600"/>
            <a:ext cx="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5"/>
          <p:cNvCxnSpPr/>
          <p:nvPr/>
        </p:nvCxnSpPr>
        <p:spPr>
          <a:xfrm rot="10800000">
            <a:off x="2133600" y="4038600"/>
            <a:ext cx="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5"/>
          <p:cNvCxnSpPr/>
          <p:nvPr/>
        </p:nvCxnSpPr>
        <p:spPr>
          <a:xfrm>
            <a:off x="990600" y="4191000"/>
            <a:ext cx="114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0" name="Google Shape;280;p15"/>
          <p:cNvSpPr txBox="1"/>
          <p:nvPr/>
        </p:nvSpPr>
        <p:spPr>
          <a:xfrm>
            <a:off x="533400" y="3581400"/>
            <a:ext cx="2209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~1 μm (1000 nm)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3200400" y="5486400"/>
            <a:ext cx="5562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cantilever is visible to the naked eye but the AFM tip is too small to see without magnification.</a:t>
            </a:r>
            <a:endParaRPr/>
          </a:p>
        </p:txBody>
      </p:sp>
      <p:sp>
        <p:nvSpPr>
          <p:cNvPr id="282" name="Google Shape;282;p15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283" name="Google Shape;2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3581400" y="22098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3124200" y="21336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3886200" y="1676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4038600" y="21336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3429000" y="17526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3124200" y="1219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2743200" y="1219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2971800" y="1676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3581400" y="1295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4343400" y="17526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4038600" y="1219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2438400" y="762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4495800" y="1295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3352800" y="838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3048000" y="838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3810000" y="838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4267200" y="838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4495800" y="1905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3657600" y="1524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3962400" y="914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3124200" y="1905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3276600" y="14478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3810000" y="1905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4191000" y="14478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4495800" y="21336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3886200" y="1295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3352800" y="2286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4114800" y="1981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2743200" y="914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4419600" y="10668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5486400" y="762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2971800" y="1524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3657600" y="914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3429000" y="1219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4191000" y="1676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3505200" y="1905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4648200" y="838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4800600" y="1219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4648200" y="1600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5029200" y="1143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4876800" y="1524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4724400" y="18288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3886200" y="2286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876800" y="10668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5181600" y="1295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4267200" y="2286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5105400" y="838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5410200" y="9906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4724400" y="22860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4953000" y="1981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5105400" y="1600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2362200" y="457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2743200" y="533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3124200" y="457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3505200" y="533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3810000" y="533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4191000" y="533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4572000" y="533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4953000" y="533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5257800" y="5334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5715000" y="45720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100000">
                <a:srgbClr val="CC0000"/>
              </a:gs>
            </a:gsLst>
            <a:path path="circle">
              <a:fillToRect b="50%" l="50%" r="50%" t="50%"/>
            </a:path>
            <a:tileRect/>
          </a:gradFill>
          <a:ln cap="flat" cmpd="sng" w="222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19050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22860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27432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32004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36576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25146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41148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45720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50292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8" name="Google Shape;358;p16"/>
          <p:cNvSpPr/>
          <p:nvPr/>
        </p:nvSpPr>
        <p:spPr>
          <a:xfrm>
            <a:off x="43434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38862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20574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1" name="Google Shape;361;p16"/>
          <p:cNvSpPr/>
          <p:nvPr/>
        </p:nvSpPr>
        <p:spPr>
          <a:xfrm>
            <a:off x="29718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48006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2743200" y="3505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2286000" y="3505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4038600" y="3505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4648200" y="3505200"/>
            <a:ext cx="3810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34290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43434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2286000" y="39624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2743200" y="39624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41148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45720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4343400" y="3505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2514600" y="35814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20574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6" name="Google Shape;376;p16"/>
          <p:cNvSpPr/>
          <p:nvPr/>
        </p:nvSpPr>
        <p:spPr>
          <a:xfrm>
            <a:off x="29718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25146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34290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38862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47244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5867400" y="3505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59436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68580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52578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5" name="Google Shape;385;p16"/>
          <p:cNvSpPr/>
          <p:nvPr/>
        </p:nvSpPr>
        <p:spPr>
          <a:xfrm>
            <a:off x="57150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6" name="Google Shape;386;p16"/>
          <p:cNvSpPr/>
          <p:nvPr/>
        </p:nvSpPr>
        <p:spPr>
          <a:xfrm>
            <a:off x="64008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61722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6324600" y="3505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6629400" y="3886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5486400" y="42672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51816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2" name="Google Shape;392;p16"/>
          <p:cNvSpPr/>
          <p:nvPr/>
        </p:nvSpPr>
        <p:spPr>
          <a:xfrm>
            <a:off x="56388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3" name="Google Shape;393;p16"/>
          <p:cNvSpPr/>
          <p:nvPr/>
        </p:nvSpPr>
        <p:spPr>
          <a:xfrm>
            <a:off x="60960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65532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7010400" y="4419600"/>
            <a:ext cx="457200" cy="457200"/>
          </a:xfrm>
          <a:prstGeom prst="ellipse">
            <a:avLst/>
          </a:prstGeom>
          <a:gradFill>
            <a:gsLst>
              <a:gs pos="0">
                <a:srgbClr val="339966"/>
              </a:gs>
              <a:gs pos="100000">
                <a:srgbClr val="33CC33"/>
              </a:gs>
            </a:gsLst>
            <a:path path="circle">
              <a:fillToRect b="50%" l="50%" r="50%" t="50%"/>
            </a:path>
            <a:tileRect/>
          </a:gradFill>
          <a:ln cap="flat" cmpd="sng" w="31750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6" name="Google Shape;396;p16"/>
          <p:cNvSpPr/>
          <p:nvPr/>
        </p:nvSpPr>
        <p:spPr>
          <a:xfrm rot="10800000">
            <a:off x="3810000" y="2743200"/>
            <a:ext cx="304800" cy="749300"/>
          </a:xfrm>
          <a:custGeom>
            <a:rect b="b" l="l" r="r" t="t"/>
            <a:pathLst>
              <a:path extrusionOk="0" fill="none" h="21311" w="21600">
                <a:moveTo>
                  <a:pt x="3521" y="0"/>
                </a:moveTo>
                <a:cubicBezTo>
                  <a:pt x="13950" y="1723"/>
                  <a:pt x="21600" y="10740"/>
                  <a:pt x="21600" y="21311"/>
                </a:cubicBezTo>
              </a:path>
              <a:path extrusionOk="0" h="21311" w="21600">
                <a:moveTo>
                  <a:pt x="3521" y="0"/>
                </a:moveTo>
                <a:cubicBezTo>
                  <a:pt x="13950" y="1723"/>
                  <a:pt x="21600" y="10740"/>
                  <a:pt x="21600" y="21311"/>
                </a:cubicBezTo>
                <a:lnTo>
                  <a:pt x="0" y="21311"/>
                </a:lnTo>
                <a:close/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7" name="Google Shape;397;p16"/>
          <p:cNvSpPr/>
          <p:nvPr/>
        </p:nvSpPr>
        <p:spPr>
          <a:xfrm flipH="1" rot="10800000">
            <a:off x="4419600" y="2743200"/>
            <a:ext cx="304800" cy="749300"/>
          </a:xfrm>
          <a:custGeom>
            <a:rect b="b" l="l" r="r" t="t"/>
            <a:pathLst>
              <a:path extrusionOk="0" fill="none" h="21311" w="21600">
                <a:moveTo>
                  <a:pt x="3521" y="0"/>
                </a:moveTo>
                <a:cubicBezTo>
                  <a:pt x="13950" y="1723"/>
                  <a:pt x="21600" y="10740"/>
                  <a:pt x="21600" y="21311"/>
                </a:cubicBezTo>
              </a:path>
              <a:path extrusionOk="0" h="21311" w="21600">
                <a:moveTo>
                  <a:pt x="3521" y="0"/>
                </a:moveTo>
                <a:cubicBezTo>
                  <a:pt x="13950" y="1723"/>
                  <a:pt x="21600" y="10740"/>
                  <a:pt x="21600" y="21311"/>
                </a:cubicBezTo>
                <a:lnTo>
                  <a:pt x="0" y="21311"/>
                </a:lnTo>
                <a:close/>
              </a:path>
            </a:pathLst>
          </a:cu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398" name="Google Shape;398;p16"/>
          <p:cNvCxnSpPr/>
          <p:nvPr/>
        </p:nvCxnSpPr>
        <p:spPr>
          <a:xfrm>
            <a:off x="4267200" y="2743200"/>
            <a:ext cx="0" cy="762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9" name="Google Shape;399;p16"/>
          <p:cNvSpPr txBox="1"/>
          <p:nvPr/>
        </p:nvSpPr>
        <p:spPr>
          <a:xfrm>
            <a:off x="6248400" y="1524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AFM tip</a:t>
            </a:r>
            <a:endParaRPr/>
          </a:p>
        </p:txBody>
      </p:sp>
      <p:sp>
        <p:nvSpPr>
          <p:cNvPr id="400" name="Google Shape;400;p16"/>
          <p:cNvSpPr txBox="1"/>
          <p:nvPr/>
        </p:nvSpPr>
        <p:spPr>
          <a:xfrm>
            <a:off x="304800" y="2895600"/>
            <a:ext cx="1828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Surface of sample</a:t>
            </a:r>
            <a:endParaRPr/>
          </a:p>
        </p:txBody>
      </p:sp>
      <p:sp>
        <p:nvSpPr>
          <p:cNvPr id="401" name="Google Shape;401;p16"/>
          <p:cNvSpPr txBox="1"/>
          <p:nvPr/>
        </p:nvSpPr>
        <p:spPr>
          <a:xfrm>
            <a:off x="609600" y="5257800"/>
            <a:ext cx="8001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attractive van der Waals interaction acts at a molecular and atomic level, between the AFM tip and the local atoms at the sample’s surface.</a:t>
            </a:r>
            <a:endParaRPr/>
          </a:p>
        </p:txBody>
      </p:sp>
      <p:sp>
        <p:nvSpPr>
          <p:cNvPr id="402" name="Google Shape;402;p16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403" name="Google Shape;4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/>
          <p:nvPr/>
        </p:nvSpPr>
        <p:spPr>
          <a:xfrm flipH="1" rot="10800000">
            <a:off x="2819400" y="1600200"/>
            <a:ext cx="182563" cy="182563"/>
          </a:xfrm>
          <a:prstGeom prst="triangle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9" name="Google Shape;409;p17"/>
          <p:cNvSpPr/>
          <p:nvPr/>
        </p:nvSpPr>
        <p:spPr>
          <a:xfrm>
            <a:off x="1371600" y="19812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0" name="Google Shape;410;p17"/>
          <p:cNvSpPr/>
          <p:nvPr/>
        </p:nvSpPr>
        <p:spPr>
          <a:xfrm>
            <a:off x="990600" y="25146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1" name="Google Shape;411;p17"/>
          <p:cNvSpPr/>
          <p:nvPr/>
        </p:nvSpPr>
        <p:spPr>
          <a:xfrm>
            <a:off x="2514600" y="25146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2" name="Google Shape;412;p17"/>
          <p:cNvSpPr/>
          <p:nvPr/>
        </p:nvSpPr>
        <p:spPr>
          <a:xfrm>
            <a:off x="2895600" y="19812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3" name="Google Shape;413;p17"/>
          <p:cNvSpPr/>
          <p:nvPr/>
        </p:nvSpPr>
        <p:spPr>
          <a:xfrm>
            <a:off x="1752600" y="25146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4" name="Google Shape;414;p17"/>
          <p:cNvSpPr/>
          <p:nvPr/>
        </p:nvSpPr>
        <p:spPr>
          <a:xfrm>
            <a:off x="2133600" y="19812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5" name="Google Shape;415;p17"/>
          <p:cNvSpPr/>
          <p:nvPr/>
        </p:nvSpPr>
        <p:spPr>
          <a:xfrm>
            <a:off x="3276600" y="25146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6" name="Google Shape;416;p17"/>
          <p:cNvSpPr/>
          <p:nvPr/>
        </p:nvSpPr>
        <p:spPr>
          <a:xfrm rot="-5400000">
            <a:off x="1347788" y="1744663"/>
            <a:ext cx="274637" cy="382587"/>
          </a:xfrm>
          <a:custGeom>
            <a:rect b="b" l="l" r="r" t="t"/>
            <a:pathLst>
              <a:path extrusionOk="0" fill="none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</a:path>
              <a:path extrusionOk="0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  <a:lnTo>
                  <a:pt x="1563" y="21600"/>
                </a:lnTo>
                <a:close/>
              </a:path>
            </a:pathLst>
          </a:custGeom>
          <a:noFill/>
          <a:ln cap="flat" cmpd="sng" w="38100">
            <a:solidFill>
              <a:srgbClr val="3399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7" name="Google Shape;417;p17"/>
          <p:cNvSpPr/>
          <p:nvPr/>
        </p:nvSpPr>
        <p:spPr>
          <a:xfrm flipH="1" rot="-5400000">
            <a:off x="1730375" y="2079625"/>
            <a:ext cx="274638" cy="382588"/>
          </a:xfrm>
          <a:custGeom>
            <a:rect b="b" l="l" r="r" t="t"/>
            <a:pathLst>
              <a:path extrusionOk="0" fill="none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</a:path>
              <a:path extrusionOk="0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  <a:lnTo>
                  <a:pt x="1563" y="21600"/>
                </a:lnTo>
                <a:close/>
              </a:path>
            </a:pathLst>
          </a:custGeom>
          <a:noFill/>
          <a:ln cap="flat" cmpd="sng" w="38100">
            <a:solidFill>
              <a:srgbClr val="3399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8" name="Google Shape;418;p17"/>
          <p:cNvSpPr/>
          <p:nvPr/>
        </p:nvSpPr>
        <p:spPr>
          <a:xfrm rot="-5400000">
            <a:off x="2111375" y="1774825"/>
            <a:ext cx="274638" cy="382588"/>
          </a:xfrm>
          <a:custGeom>
            <a:rect b="b" l="l" r="r" t="t"/>
            <a:pathLst>
              <a:path extrusionOk="0" fill="none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</a:path>
              <a:path extrusionOk="0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  <a:lnTo>
                  <a:pt x="1563" y="21600"/>
                </a:lnTo>
                <a:close/>
              </a:path>
            </a:pathLst>
          </a:custGeom>
          <a:noFill/>
          <a:ln cap="flat" cmpd="sng" w="38100">
            <a:solidFill>
              <a:srgbClr val="3399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9" name="Google Shape;419;p17"/>
          <p:cNvSpPr/>
          <p:nvPr/>
        </p:nvSpPr>
        <p:spPr>
          <a:xfrm flipH="1" rot="-5400000">
            <a:off x="2492375" y="2079625"/>
            <a:ext cx="274638" cy="382588"/>
          </a:xfrm>
          <a:custGeom>
            <a:rect b="b" l="l" r="r" t="t"/>
            <a:pathLst>
              <a:path extrusionOk="0" fill="none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</a:path>
              <a:path extrusionOk="0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  <a:lnTo>
                  <a:pt x="1563" y="21600"/>
                </a:lnTo>
                <a:close/>
              </a:path>
            </a:pathLst>
          </a:custGeom>
          <a:noFill/>
          <a:ln cap="flat" cmpd="sng" w="38100">
            <a:solidFill>
              <a:srgbClr val="3399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0" name="Google Shape;420;p17"/>
          <p:cNvSpPr/>
          <p:nvPr/>
        </p:nvSpPr>
        <p:spPr>
          <a:xfrm rot="-5400000">
            <a:off x="2873375" y="1774825"/>
            <a:ext cx="274638" cy="382588"/>
          </a:xfrm>
          <a:custGeom>
            <a:rect b="b" l="l" r="r" t="t"/>
            <a:pathLst>
              <a:path extrusionOk="0" fill="none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</a:path>
              <a:path extrusionOk="0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  <a:lnTo>
                  <a:pt x="1563" y="21600"/>
                </a:lnTo>
                <a:close/>
              </a:path>
            </a:pathLst>
          </a:custGeom>
          <a:noFill/>
          <a:ln cap="flat" cmpd="sng" w="38100">
            <a:solidFill>
              <a:srgbClr val="3399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421" name="Google Shape;421;p17"/>
          <p:cNvCxnSpPr/>
          <p:nvPr/>
        </p:nvCxnSpPr>
        <p:spPr>
          <a:xfrm>
            <a:off x="533400" y="1600200"/>
            <a:ext cx="25146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17"/>
          <p:cNvSpPr txBox="1"/>
          <p:nvPr/>
        </p:nvSpPr>
        <p:spPr>
          <a:xfrm>
            <a:off x="4419600" y="1524000"/>
            <a:ext cx="42672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the AFM tip scans the surface, its up and down motions map the contour of the sample—scanned line by line.</a:t>
            </a:r>
            <a:endParaRPr/>
          </a:p>
        </p:txBody>
      </p:sp>
      <p:sp>
        <p:nvSpPr>
          <p:cNvPr id="423" name="Google Shape;423;p17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424" name="Google Shape;4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"/>
          <p:cNvSpPr/>
          <p:nvPr/>
        </p:nvSpPr>
        <p:spPr>
          <a:xfrm flipH="1" rot="10800000">
            <a:off x="2819400" y="1600200"/>
            <a:ext cx="182563" cy="182563"/>
          </a:xfrm>
          <a:prstGeom prst="triangle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0" name="Google Shape;430;p18"/>
          <p:cNvSpPr/>
          <p:nvPr/>
        </p:nvSpPr>
        <p:spPr>
          <a:xfrm>
            <a:off x="1371600" y="19812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990600" y="25146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2" name="Google Shape;432;p18"/>
          <p:cNvSpPr/>
          <p:nvPr/>
        </p:nvSpPr>
        <p:spPr>
          <a:xfrm>
            <a:off x="2514600" y="25146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2895600" y="19812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4" name="Google Shape;434;p18"/>
          <p:cNvSpPr/>
          <p:nvPr/>
        </p:nvSpPr>
        <p:spPr>
          <a:xfrm>
            <a:off x="1752600" y="25146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5" name="Google Shape;435;p18"/>
          <p:cNvSpPr/>
          <p:nvPr/>
        </p:nvSpPr>
        <p:spPr>
          <a:xfrm>
            <a:off x="2133600" y="19812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6" name="Google Shape;436;p18"/>
          <p:cNvSpPr/>
          <p:nvPr/>
        </p:nvSpPr>
        <p:spPr>
          <a:xfrm>
            <a:off x="3276600" y="2514600"/>
            <a:ext cx="228600" cy="2286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99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7" name="Google Shape;437;p18"/>
          <p:cNvSpPr/>
          <p:nvPr/>
        </p:nvSpPr>
        <p:spPr>
          <a:xfrm rot="-5400000">
            <a:off x="1347788" y="1744663"/>
            <a:ext cx="274637" cy="382587"/>
          </a:xfrm>
          <a:custGeom>
            <a:rect b="b" l="l" r="r" t="t"/>
            <a:pathLst>
              <a:path extrusionOk="0" fill="none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</a:path>
              <a:path extrusionOk="0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  <a:lnTo>
                  <a:pt x="1563" y="21600"/>
                </a:lnTo>
                <a:close/>
              </a:path>
            </a:pathLst>
          </a:custGeom>
          <a:noFill/>
          <a:ln cap="flat" cmpd="sng" w="38100">
            <a:solidFill>
              <a:srgbClr val="3399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8" name="Google Shape;438;p18"/>
          <p:cNvSpPr/>
          <p:nvPr/>
        </p:nvSpPr>
        <p:spPr>
          <a:xfrm flipH="1" rot="-5400000">
            <a:off x="1730375" y="2079625"/>
            <a:ext cx="274638" cy="382588"/>
          </a:xfrm>
          <a:custGeom>
            <a:rect b="b" l="l" r="r" t="t"/>
            <a:pathLst>
              <a:path extrusionOk="0" fill="none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</a:path>
              <a:path extrusionOk="0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  <a:lnTo>
                  <a:pt x="1563" y="21600"/>
                </a:lnTo>
                <a:close/>
              </a:path>
            </a:pathLst>
          </a:custGeom>
          <a:noFill/>
          <a:ln cap="flat" cmpd="sng" w="38100">
            <a:solidFill>
              <a:srgbClr val="3399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9" name="Google Shape;439;p18"/>
          <p:cNvSpPr/>
          <p:nvPr/>
        </p:nvSpPr>
        <p:spPr>
          <a:xfrm rot="-5400000">
            <a:off x="2111375" y="1774825"/>
            <a:ext cx="274638" cy="382588"/>
          </a:xfrm>
          <a:custGeom>
            <a:rect b="b" l="l" r="r" t="t"/>
            <a:pathLst>
              <a:path extrusionOk="0" fill="none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</a:path>
              <a:path extrusionOk="0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  <a:lnTo>
                  <a:pt x="1563" y="21600"/>
                </a:lnTo>
                <a:close/>
              </a:path>
            </a:pathLst>
          </a:custGeom>
          <a:noFill/>
          <a:ln cap="flat" cmpd="sng" w="38100">
            <a:solidFill>
              <a:srgbClr val="3399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0" name="Google Shape;440;p18"/>
          <p:cNvSpPr/>
          <p:nvPr/>
        </p:nvSpPr>
        <p:spPr>
          <a:xfrm flipH="1" rot="-5400000">
            <a:off x="2492375" y="2079625"/>
            <a:ext cx="274638" cy="382588"/>
          </a:xfrm>
          <a:custGeom>
            <a:rect b="b" l="l" r="r" t="t"/>
            <a:pathLst>
              <a:path extrusionOk="0" fill="none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</a:path>
              <a:path extrusionOk="0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  <a:lnTo>
                  <a:pt x="1563" y="21600"/>
                </a:lnTo>
                <a:close/>
              </a:path>
            </a:pathLst>
          </a:custGeom>
          <a:noFill/>
          <a:ln cap="flat" cmpd="sng" w="38100">
            <a:solidFill>
              <a:srgbClr val="3399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1" name="Google Shape;441;p18"/>
          <p:cNvSpPr/>
          <p:nvPr/>
        </p:nvSpPr>
        <p:spPr>
          <a:xfrm rot="-5400000">
            <a:off x="2873375" y="1774825"/>
            <a:ext cx="274638" cy="382588"/>
          </a:xfrm>
          <a:custGeom>
            <a:rect b="b" l="l" r="r" t="t"/>
            <a:pathLst>
              <a:path extrusionOk="0" fill="none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</a:path>
              <a:path extrusionOk="0" h="43200" w="23163">
                <a:moveTo>
                  <a:pt x="1562" y="0"/>
                </a:moveTo>
                <a:cubicBezTo>
                  <a:pt x="13492" y="0"/>
                  <a:pt x="23163" y="9670"/>
                  <a:pt x="23163" y="21600"/>
                </a:cubicBezTo>
                <a:cubicBezTo>
                  <a:pt x="23163" y="33529"/>
                  <a:pt x="13492" y="43200"/>
                  <a:pt x="1563" y="43200"/>
                </a:cubicBezTo>
                <a:cubicBezTo>
                  <a:pt x="1041" y="43200"/>
                  <a:pt x="520" y="43181"/>
                  <a:pt x="-1" y="43143"/>
                </a:cubicBezTo>
                <a:lnTo>
                  <a:pt x="1563" y="21600"/>
                </a:lnTo>
                <a:close/>
              </a:path>
            </a:pathLst>
          </a:custGeom>
          <a:noFill/>
          <a:ln cap="flat" cmpd="sng" w="38100">
            <a:solidFill>
              <a:srgbClr val="3399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442" name="Google Shape;442;p18"/>
          <p:cNvCxnSpPr/>
          <p:nvPr/>
        </p:nvCxnSpPr>
        <p:spPr>
          <a:xfrm>
            <a:off x="533400" y="1600200"/>
            <a:ext cx="25146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18"/>
          <p:cNvSpPr txBox="1"/>
          <p:nvPr/>
        </p:nvSpPr>
        <p:spPr>
          <a:xfrm>
            <a:off x="4419600" y="1628775"/>
            <a:ext cx="42672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 the AFM tip scans the surface, its up and down motions map the contour of the sample—scanned line by line.</a:t>
            </a:r>
            <a:endParaRPr/>
          </a:p>
        </p:txBody>
      </p:sp>
      <p:sp>
        <p:nvSpPr>
          <p:cNvPr id="444" name="Google Shape;444;p18"/>
          <p:cNvSpPr txBox="1"/>
          <p:nvPr/>
        </p:nvSpPr>
        <p:spPr>
          <a:xfrm>
            <a:off x="457200" y="32766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force on the AFM tip is harmonic (spring like): the tip is displaced toward the surface a distance (Z) proportional to the van der Waals force.</a:t>
            </a:r>
            <a:endParaRPr/>
          </a:p>
        </p:txBody>
      </p:sp>
      <p:sp>
        <p:nvSpPr>
          <p:cNvPr id="445" name="Google Shape;445;p18"/>
          <p:cNvSpPr/>
          <p:nvPr/>
        </p:nvSpPr>
        <p:spPr>
          <a:xfrm flipH="1" rot="-10314773">
            <a:off x="4343400" y="4953000"/>
            <a:ext cx="182563" cy="182563"/>
          </a:xfrm>
          <a:prstGeom prst="triangle">
            <a:avLst>
              <a:gd fmla="val 50000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446" name="Google Shape;446;p18"/>
          <p:cNvCxnSpPr/>
          <p:nvPr/>
        </p:nvCxnSpPr>
        <p:spPr>
          <a:xfrm>
            <a:off x="1981200" y="4648200"/>
            <a:ext cx="27432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18"/>
          <p:cNvCxnSpPr/>
          <p:nvPr/>
        </p:nvCxnSpPr>
        <p:spPr>
          <a:xfrm>
            <a:off x="4800600" y="4648200"/>
            <a:ext cx="685800" cy="0"/>
          </a:xfrm>
          <a:prstGeom prst="straightConnector1">
            <a:avLst/>
          </a:prstGeom>
          <a:noFill/>
          <a:ln cap="flat" cmpd="sng" w="34925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18"/>
          <p:cNvCxnSpPr/>
          <p:nvPr/>
        </p:nvCxnSpPr>
        <p:spPr>
          <a:xfrm>
            <a:off x="4800600" y="4953000"/>
            <a:ext cx="685800" cy="0"/>
          </a:xfrm>
          <a:prstGeom prst="straightConnector1">
            <a:avLst/>
          </a:prstGeom>
          <a:noFill/>
          <a:ln cap="flat" cmpd="sng" w="34925">
            <a:solidFill>
              <a:schemeClr val="accent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18"/>
          <p:cNvCxnSpPr/>
          <p:nvPr/>
        </p:nvCxnSpPr>
        <p:spPr>
          <a:xfrm>
            <a:off x="5334000" y="4648200"/>
            <a:ext cx="0" cy="304800"/>
          </a:xfrm>
          <a:prstGeom prst="straightConnector1">
            <a:avLst/>
          </a:prstGeom>
          <a:noFill/>
          <a:ln cap="flat" cmpd="sng" w="349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18"/>
          <p:cNvSpPr txBox="1"/>
          <p:nvPr/>
        </p:nvSpPr>
        <p:spPr>
          <a:xfrm>
            <a:off x="5562600" y="45720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451" name="Google Shape;451;p18"/>
          <p:cNvCxnSpPr/>
          <p:nvPr/>
        </p:nvCxnSpPr>
        <p:spPr>
          <a:xfrm>
            <a:off x="1981200" y="4648200"/>
            <a:ext cx="2667000" cy="3048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18"/>
          <p:cNvCxnSpPr/>
          <p:nvPr/>
        </p:nvCxnSpPr>
        <p:spPr>
          <a:xfrm rot="10800000">
            <a:off x="4419600" y="4114800"/>
            <a:ext cx="0" cy="76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18"/>
          <p:cNvCxnSpPr/>
          <p:nvPr/>
        </p:nvCxnSpPr>
        <p:spPr>
          <a:xfrm>
            <a:off x="4419600" y="5029200"/>
            <a:ext cx="0" cy="76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18"/>
          <p:cNvSpPr txBox="1"/>
          <p:nvPr/>
        </p:nvSpPr>
        <p:spPr>
          <a:xfrm>
            <a:off x="4572000" y="3962400"/>
            <a:ext cx="3505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Restore</a:t>
            </a: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= Restoring force of cantilever on tip</a:t>
            </a:r>
            <a:endParaRPr/>
          </a:p>
        </p:txBody>
      </p:sp>
      <p:sp>
        <p:nvSpPr>
          <p:cNvPr id="455" name="Google Shape;455;p18"/>
          <p:cNvSpPr txBox="1"/>
          <p:nvPr/>
        </p:nvSpPr>
        <p:spPr>
          <a:xfrm>
            <a:off x="4572000" y="5257800"/>
            <a:ext cx="3505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= Force of sample pulling on tip (van der Waals)</a:t>
            </a:r>
            <a:endParaRPr/>
          </a:p>
        </p:txBody>
      </p:sp>
      <p:sp>
        <p:nvSpPr>
          <p:cNvPr id="456" name="Google Shape;456;p18"/>
          <p:cNvSpPr txBox="1"/>
          <p:nvPr/>
        </p:nvSpPr>
        <p:spPr>
          <a:xfrm>
            <a:off x="685800" y="41148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Restore</a:t>
            </a: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= - kZ</a:t>
            </a:r>
            <a:endParaRPr/>
          </a:p>
        </p:txBody>
      </p:sp>
      <p:sp>
        <p:nvSpPr>
          <p:cNvPr id="457" name="Google Shape;457;p18"/>
          <p:cNvSpPr txBox="1"/>
          <p:nvPr/>
        </p:nvSpPr>
        <p:spPr>
          <a:xfrm>
            <a:off x="609600" y="4953000"/>
            <a:ext cx="32766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 ~ 1 N/m ⇒ An AFM  can measure forces of pN (10</a:t>
            </a:r>
            <a:r>
              <a:rPr b="1" baseline="30000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-12</a:t>
            </a: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Newton) &amp; even fN (10</a:t>
            </a:r>
            <a:r>
              <a:rPr b="1" baseline="30000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-15</a:t>
            </a: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N) size!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8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459" name="Google Shape;4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dministrator\My Documents\My Pictures\aaffmm.bmp" id="464" name="Google Shape;4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4217988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ajprenal.physiology.org/content/ajprenal/278/5/F689/F1.large.jpg" id="465" name="Google Shape;46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752600"/>
            <a:ext cx="4100513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9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467" name="Google Shape;46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228600" y="2667000"/>
            <a:ext cx="8686800" cy="1447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800000"/>
                </a:solidFill>
                <a:latin typeface="Times New Roman"/>
              </a:rPr>
              <a:t>Transmission Electron Microscopy (TEM)</a:t>
            </a:r>
          </a:p>
        </p:txBody>
      </p:sp>
      <p:sp>
        <p:nvSpPr>
          <p:cNvPr id="116" name="Google Shape;116;p2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0"/>
          <p:cNvSpPr/>
          <p:nvPr/>
        </p:nvSpPr>
        <p:spPr>
          <a:xfrm>
            <a:off x="2286000" y="1828800"/>
            <a:ext cx="4352925" cy="6111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C00000"/>
                </a:solidFill>
                <a:latin typeface="Times New Roman"/>
              </a:rPr>
              <a:t>IMAGING METHODS</a:t>
            </a:r>
          </a:p>
        </p:txBody>
      </p:sp>
      <p:sp>
        <p:nvSpPr>
          <p:cNvPr id="473" name="Google Shape;473;p20"/>
          <p:cNvSpPr txBox="1"/>
          <p:nvPr/>
        </p:nvSpPr>
        <p:spPr>
          <a:xfrm>
            <a:off x="990600" y="3276600"/>
            <a:ext cx="42386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What types of forces are measured ?</a:t>
            </a:r>
            <a:endParaRPr/>
          </a:p>
        </p:txBody>
      </p:sp>
      <p:sp>
        <p:nvSpPr>
          <p:cNvPr id="474" name="Google Shape;474;p20"/>
          <p:cNvSpPr txBox="1"/>
          <p:nvPr/>
        </p:nvSpPr>
        <p:spPr>
          <a:xfrm>
            <a:off x="1143000" y="3886200"/>
            <a:ext cx="3048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Modes of operation</a:t>
            </a:r>
            <a:endParaRPr/>
          </a:p>
        </p:txBody>
      </p:sp>
      <p:sp>
        <p:nvSpPr>
          <p:cNvPr id="475" name="Google Shape;475;p20"/>
          <p:cNvSpPr txBox="1"/>
          <p:nvPr/>
        </p:nvSpPr>
        <p:spPr>
          <a:xfrm>
            <a:off x="1066800" y="4495800"/>
            <a:ext cx="3429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-contact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-noncontact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tapping</a:t>
            </a:r>
            <a:endParaRPr/>
          </a:p>
        </p:txBody>
      </p:sp>
      <p:sp>
        <p:nvSpPr>
          <p:cNvPr id="476" name="Google Shape;476;p20"/>
          <p:cNvSpPr txBox="1"/>
          <p:nvPr/>
        </p:nvSpPr>
        <p:spPr>
          <a:xfrm>
            <a:off x="1000125" y="3546475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sp>
        <p:nvSpPr>
          <p:cNvPr id="477" name="Google Shape;477;p20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478" name="Google Shape;4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3" name="Google Shape;483;p21"/>
          <p:cNvCxnSpPr/>
          <p:nvPr/>
        </p:nvCxnSpPr>
        <p:spPr>
          <a:xfrm rot="10800000">
            <a:off x="6248400" y="4419600"/>
            <a:ext cx="0" cy="121920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84" name="Google Shape;484;p21"/>
          <p:cNvSpPr txBox="1"/>
          <p:nvPr/>
        </p:nvSpPr>
        <p:spPr>
          <a:xfrm>
            <a:off x="609600" y="1060450"/>
            <a:ext cx="800100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AFM can operate in three different ways </a:t>
            </a:r>
            <a:endParaRPr/>
          </a:p>
          <a:p>
            <a:pPr indent="-457200" lvl="0" marL="45720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Contact Mode—the tip is dragged along a sample’s surface; the cantilever deflection is measured and translated into surface shapes.  Take care: this mode can damage the surface.  </a:t>
            </a:r>
            <a:endParaRPr/>
          </a:p>
          <a:p>
            <a:pPr indent="-457200" lvl="0" marL="457200" marR="0" rtl="0" algn="l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Non-contact mode—the cantilever oscillates above the sample’s surface and is affected by surface/tip forces (van der Waals) as it does so.</a:t>
            </a:r>
            <a:endParaRPr/>
          </a:p>
          <a:p>
            <a:pPr indent="-457200" lvl="0" marL="457200" marR="0" rtl="0" algn="l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Tapping Mode—The AFM tip taps the sample surface during the closest point of approach of an oscillation cycle.</a:t>
            </a:r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11430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6" name="Google Shape;486;p21"/>
          <p:cNvSpPr/>
          <p:nvPr/>
        </p:nvSpPr>
        <p:spPr>
          <a:xfrm>
            <a:off x="13716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7" name="Google Shape;487;p21"/>
          <p:cNvSpPr/>
          <p:nvPr/>
        </p:nvSpPr>
        <p:spPr>
          <a:xfrm>
            <a:off x="16002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8" name="Google Shape;488;p21"/>
          <p:cNvSpPr/>
          <p:nvPr/>
        </p:nvSpPr>
        <p:spPr>
          <a:xfrm>
            <a:off x="18288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9" name="Google Shape;489;p21"/>
          <p:cNvSpPr/>
          <p:nvPr/>
        </p:nvSpPr>
        <p:spPr>
          <a:xfrm>
            <a:off x="20574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0" name="Google Shape;490;p21"/>
          <p:cNvSpPr/>
          <p:nvPr/>
        </p:nvSpPr>
        <p:spPr>
          <a:xfrm>
            <a:off x="22860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1" name="Google Shape;491;p21"/>
          <p:cNvSpPr/>
          <p:nvPr/>
        </p:nvSpPr>
        <p:spPr>
          <a:xfrm>
            <a:off x="25146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2" name="Google Shape;492;p21"/>
          <p:cNvSpPr/>
          <p:nvPr/>
        </p:nvSpPr>
        <p:spPr>
          <a:xfrm>
            <a:off x="27432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1371600" y="53340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4" name="Google Shape;494;p21"/>
          <p:cNvSpPr/>
          <p:nvPr/>
        </p:nvSpPr>
        <p:spPr>
          <a:xfrm>
            <a:off x="1447800" y="54864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5" name="Google Shape;495;p21"/>
          <p:cNvSpPr/>
          <p:nvPr/>
        </p:nvSpPr>
        <p:spPr>
          <a:xfrm>
            <a:off x="1524000" y="53340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6" name="Google Shape;496;p21"/>
          <p:cNvSpPr/>
          <p:nvPr/>
        </p:nvSpPr>
        <p:spPr>
          <a:xfrm>
            <a:off x="1600200" y="54864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7" name="Google Shape;497;p21"/>
          <p:cNvSpPr/>
          <p:nvPr/>
        </p:nvSpPr>
        <p:spPr>
          <a:xfrm>
            <a:off x="1676400" y="53340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8" name="Google Shape;498;p21"/>
          <p:cNvSpPr/>
          <p:nvPr/>
        </p:nvSpPr>
        <p:spPr>
          <a:xfrm>
            <a:off x="1524000" y="56388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9" name="Google Shape;499;p21"/>
          <p:cNvSpPr/>
          <p:nvPr/>
        </p:nvSpPr>
        <p:spPr>
          <a:xfrm>
            <a:off x="1295400" y="51816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0" name="Google Shape;500;p21"/>
          <p:cNvSpPr/>
          <p:nvPr/>
        </p:nvSpPr>
        <p:spPr>
          <a:xfrm>
            <a:off x="1447800" y="51816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1" name="Google Shape;501;p21"/>
          <p:cNvSpPr/>
          <p:nvPr/>
        </p:nvSpPr>
        <p:spPr>
          <a:xfrm>
            <a:off x="1600200" y="51816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2" name="Google Shape;502;p21"/>
          <p:cNvSpPr/>
          <p:nvPr/>
        </p:nvSpPr>
        <p:spPr>
          <a:xfrm>
            <a:off x="1752600" y="51816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503" name="Google Shape;503;p21"/>
          <p:cNvCxnSpPr/>
          <p:nvPr/>
        </p:nvCxnSpPr>
        <p:spPr>
          <a:xfrm>
            <a:off x="1905000" y="5410200"/>
            <a:ext cx="609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21"/>
          <p:cNvSpPr/>
          <p:nvPr/>
        </p:nvSpPr>
        <p:spPr>
          <a:xfrm>
            <a:off x="12954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5" name="Google Shape;505;p21"/>
          <p:cNvSpPr/>
          <p:nvPr/>
        </p:nvSpPr>
        <p:spPr>
          <a:xfrm>
            <a:off x="15240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6" name="Google Shape;506;p21"/>
          <p:cNvSpPr/>
          <p:nvPr/>
        </p:nvSpPr>
        <p:spPr>
          <a:xfrm>
            <a:off x="17526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7" name="Google Shape;507;p21"/>
          <p:cNvSpPr/>
          <p:nvPr/>
        </p:nvSpPr>
        <p:spPr>
          <a:xfrm>
            <a:off x="19812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8" name="Google Shape;508;p21"/>
          <p:cNvSpPr/>
          <p:nvPr/>
        </p:nvSpPr>
        <p:spPr>
          <a:xfrm>
            <a:off x="22098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9" name="Google Shape;509;p21"/>
          <p:cNvSpPr/>
          <p:nvPr/>
        </p:nvSpPr>
        <p:spPr>
          <a:xfrm>
            <a:off x="24384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0" name="Google Shape;510;p21"/>
          <p:cNvSpPr/>
          <p:nvPr/>
        </p:nvSpPr>
        <p:spPr>
          <a:xfrm>
            <a:off x="26670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1" name="Google Shape;511;p21"/>
          <p:cNvSpPr/>
          <p:nvPr/>
        </p:nvSpPr>
        <p:spPr>
          <a:xfrm>
            <a:off x="28956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2" name="Google Shape;512;p21"/>
          <p:cNvSpPr/>
          <p:nvPr/>
        </p:nvSpPr>
        <p:spPr>
          <a:xfrm>
            <a:off x="10668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3" name="Google Shape;513;p21"/>
          <p:cNvSpPr txBox="1"/>
          <p:nvPr/>
        </p:nvSpPr>
        <p:spPr>
          <a:xfrm>
            <a:off x="1143000" y="39624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/>
          </a:p>
        </p:txBody>
      </p:sp>
      <p:sp>
        <p:nvSpPr>
          <p:cNvPr id="514" name="Google Shape;514;p21"/>
          <p:cNvSpPr/>
          <p:nvPr/>
        </p:nvSpPr>
        <p:spPr>
          <a:xfrm>
            <a:off x="54864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5" name="Google Shape;515;p21"/>
          <p:cNvSpPr/>
          <p:nvPr/>
        </p:nvSpPr>
        <p:spPr>
          <a:xfrm>
            <a:off x="57150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6" name="Google Shape;516;p21"/>
          <p:cNvSpPr/>
          <p:nvPr/>
        </p:nvSpPr>
        <p:spPr>
          <a:xfrm>
            <a:off x="59436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7" name="Google Shape;517;p21"/>
          <p:cNvSpPr/>
          <p:nvPr/>
        </p:nvSpPr>
        <p:spPr>
          <a:xfrm>
            <a:off x="61722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8" name="Google Shape;518;p21"/>
          <p:cNvSpPr/>
          <p:nvPr/>
        </p:nvSpPr>
        <p:spPr>
          <a:xfrm>
            <a:off x="64008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9" name="Google Shape;519;p21"/>
          <p:cNvSpPr/>
          <p:nvPr/>
        </p:nvSpPr>
        <p:spPr>
          <a:xfrm>
            <a:off x="66294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0" name="Google Shape;520;p21"/>
          <p:cNvSpPr/>
          <p:nvPr/>
        </p:nvSpPr>
        <p:spPr>
          <a:xfrm>
            <a:off x="68580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1" name="Google Shape;521;p21"/>
          <p:cNvSpPr/>
          <p:nvPr/>
        </p:nvSpPr>
        <p:spPr>
          <a:xfrm>
            <a:off x="70866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2" name="Google Shape;522;p21"/>
          <p:cNvSpPr/>
          <p:nvPr/>
        </p:nvSpPr>
        <p:spPr>
          <a:xfrm>
            <a:off x="7315200" y="5943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3" name="Google Shape;523;p21"/>
          <p:cNvSpPr/>
          <p:nvPr/>
        </p:nvSpPr>
        <p:spPr>
          <a:xfrm>
            <a:off x="55626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4" name="Google Shape;524;p21"/>
          <p:cNvSpPr/>
          <p:nvPr/>
        </p:nvSpPr>
        <p:spPr>
          <a:xfrm>
            <a:off x="57912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5" name="Google Shape;525;p21"/>
          <p:cNvSpPr/>
          <p:nvPr/>
        </p:nvSpPr>
        <p:spPr>
          <a:xfrm>
            <a:off x="60198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62484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64770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67056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9" name="Google Shape;529;p21"/>
          <p:cNvSpPr/>
          <p:nvPr/>
        </p:nvSpPr>
        <p:spPr>
          <a:xfrm>
            <a:off x="69342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0" name="Google Shape;530;p21"/>
          <p:cNvSpPr/>
          <p:nvPr/>
        </p:nvSpPr>
        <p:spPr>
          <a:xfrm>
            <a:off x="7162800" y="5791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1" name="Google Shape;531;p21"/>
          <p:cNvSpPr/>
          <p:nvPr/>
        </p:nvSpPr>
        <p:spPr>
          <a:xfrm>
            <a:off x="6172200" y="51816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2" name="Google Shape;532;p21"/>
          <p:cNvSpPr/>
          <p:nvPr/>
        </p:nvSpPr>
        <p:spPr>
          <a:xfrm>
            <a:off x="6096000" y="50292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3" name="Google Shape;533;p21"/>
          <p:cNvSpPr/>
          <p:nvPr/>
        </p:nvSpPr>
        <p:spPr>
          <a:xfrm>
            <a:off x="6248400" y="50292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4" name="Google Shape;534;p21"/>
          <p:cNvSpPr/>
          <p:nvPr/>
        </p:nvSpPr>
        <p:spPr>
          <a:xfrm>
            <a:off x="6324600" y="48768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5" name="Google Shape;535;p21"/>
          <p:cNvSpPr/>
          <p:nvPr/>
        </p:nvSpPr>
        <p:spPr>
          <a:xfrm>
            <a:off x="6172200" y="48768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6" name="Google Shape;536;p21"/>
          <p:cNvSpPr/>
          <p:nvPr/>
        </p:nvSpPr>
        <p:spPr>
          <a:xfrm>
            <a:off x="6019800" y="48768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7" name="Google Shape;537;p21"/>
          <p:cNvSpPr/>
          <p:nvPr/>
        </p:nvSpPr>
        <p:spPr>
          <a:xfrm>
            <a:off x="6096000" y="47244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8" name="Google Shape;538;p21"/>
          <p:cNvSpPr/>
          <p:nvPr/>
        </p:nvSpPr>
        <p:spPr>
          <a:xfrm>
            <a:off x="6248400" y="47244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9" name="Google Shape;539;p21"/>
          <p:cNvSpPr/>
          <p:nvPr/>
        </p:nvSpPr>
        <p:spPr>
          <a:xfrm>
            <a:off x="6400800" y="47244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40" name="Google Shape;540;p21"/>
          <p:cNvSpPr/>
          <p:nvPr/>
        </p:nvSpPr>
        <p:spPr>
          <a:xfrm>
            <a:off x="5943600" y="4724400"/>
            <a:ext cx="152400" cy="15240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541" name="Google Shape;541;p21"/>
          <p:cNvCxnSpPr/>
          <p:nvPr/>
        </p:nvCxnSpPr>
        <p:spPr>
          <a:xfrm>
            <a:off x="6629400" y="5029200"/>
            <a:ext cx="609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21"/>
          <p:cNvSpPr txBox="1"/>
          <p:nvPr/>
        </p:nvSpPr>
        <p:spPr>
          <a:xfrm>
            <a:off x="5105400" y="3962400"/>
            <a:ext cx="259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Intermittent/Tapping</a:t>
            </a:r>
            <a:endParaRPr/>
          </a:p>
        </p:txBody>
      </p:sp>
      <p:sp>
        <p:nvSpPr>
          <p:cNvPr id="543" name="Google Shape;543;p21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544" name="Google Shape;5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2"/>
          <p:cNvSpPr txBox="1"/>
          <p:nvPr/>
        </p:nvSpPr>
        <p:spPr>
          <a:xfrm>
            <a:off x="914400" y="2819400"/>
            <a:ext cx="8001000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CONTACT MODE- Fast scanning, good for rough samples</a:t>
            </a:r>
            <a:endParaRPr/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But deforms soft samples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TAPPING MODE- good for biological samples</a:t>
            </a:r>
            <a:endParaRPr/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Slow scan speed and challenging in liquids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NON-CONTACT MODE-low force exerted on the sample</a:t>
            </a:r>
            <a:endParaRPr/>
          </a:p>
          <a:p>
            <a:pPr indent="0" lvl="0" marL="0" marR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Low resolution contaminant layer can interfere usually need UHV system for good imaging</a:t>
            </a:r>
            <a:endParaRPr/>
          </a:p>
        </p:txBody>
      </p:sp>
      <p:sp>
        <p:nvSpPr>
          <p:cNvPr id="550" name="Google Shape;550;p22"/>
          <p:cNvSpPr/>
          <p:nvPr/>
        </p:nvSpPr>
        <p:spPr>
          <a:xfrm>
            <a:off x="381000" y="1676400"/>
            <a:ext cx="8610600" cy="638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C00000"/>
                </a:solidFill>
                <a:latin typeface="Times New Roman"/>
              </a:rPr>
              <a:t>ADVANTAGES AND DISADVANTAGES</a:t>
            </a:r>
          </a:p>
        </p:txBody>
      </p:sp>
      <p:sp>
        <p:nvSpPr>
          <p:cNvPr id="551" name="Google Shape;551;p22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552" name="Google Shape;5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/>
          <p:nvPr/>
        </p:nvSpPr>
        <p:spPr>
          <a:xfrm>
            <a:off x="2514600" y="495300"/>
            <a:ext cx="3590925" cy="571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C00000"/>
                </a:solidFill>
                <a:latin typeface="Impact"/>
              </a:rPr>
              <a:t>LIMITATIONS OF AFM</a:t>
            </a:r>
          </a:p>
        </p:txBody>
      </p:sp>
      <p:sp>
        <p:nvSpPr>
          <p:cNvPr id="558" name="Google Shape;558;p23"/>
          <p:cNvSpPr txBox="1"/>
          <p:nvPr/>
        </p:nvSpPr>
        <p:spPr>
          <a:xfrm>
            <a:off x="609600" y="1116013"/>
            <a:ext cx="74676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ucida Sans"/>
              <a:buChar char="•"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Used to study variety of samples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ucida Sans"/>
              <a:buChar char="•"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Does not require a conducting sample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ucida Sans"/>
              <a:buChar char="•"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Does not reflect the true sample topography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ucida Sans"/>
              <a:buChar char="•"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But represents the interaction between the tip and the surface called TIP CONVOLUTION</a:t>
            </a:r>
            <a:endParaRPr/>
          </a:p>
        </p:txBody>
      </p:sp>
      <p:pic>
        <p:nvPicPr>
          <p:cNvPr descr="C:\Documents and Settings\Administrator\My Documents\My Pictures\convolution.gif" id="559" name="Google Shape;5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971800"/>
            <a:ext cx="5372100" cy="13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3"/>
          <p:cNvSpPr txBox="1"/>
          <p:nvPr/>
        </p:nvSpPr>
        <p:spPr>
          <a:xfrm>
            <a:off x="990600" y="4343400"/>
            <a:ext cx="7543800" cy="1338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*Tip broadening – radius of curvature of the tip &gt;size of the feature to be imaged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Lucida Sans"/>
                <a:ea typeface="Lucida Sans"/>
                <a:cs typeface="Lucida Sans"/>
                <a:sym typeface="Lucida Sans"/>
              </a:rPr>
              <a:t>*As the tip scans the sides of the tip make contact before the apex and the microscope begins to respond to the feature</a:t>
            </a:r>
            <a:endParaRPr/>
          </a:p>
        </p:txBody>
      </p:sp>
      <p:sp>
        <p:nvSpPr>
          <p:cNvPr id="561" name="Google Shape;561;p23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562" name="Google Shape;56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4"/>
          <p:cNvSpPr txBox="1"/>
          <p:nvPr>
            <p:ph idx="1" type="body"/>
          </p:nvPr>
        </p:nvSpPr>
        <p:spPr>
          <a:xfrm>
            <a:off x="228600" y="1828800"/>
            <a:ext cx="8686800" cy="4648200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b="1"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Advantages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</a:pPr>
            <a:r>
              <a:rPr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AFM has several advantages over the scanning </a:t>
            </a:r>
            <a:r>
              <a:rPr lang="en-US" sz="2000" u="sng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electron microscope</a:t>
            </a:r>
            <a:r>
              <a:rPr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(SEM).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</a:pPr>
            <a:r>
              <a:rPr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Unlike the electron microscope which provides a two-dimensional projection or a two-dimensional image of a sample, the AFM provides a </a:t>
            </a:r>
            <a:r>
              <a:rPr b="1"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true three-dimensional surface</a:t>
            </a:r>
            <a:r>
              <a:rPr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profile.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</a:pPr>
            <a:r>
              <a:rPr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Additionally, samples viewed by AFM </a:t>
            </a:r>
            <a:r>
              <a:rPr b="1"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 not</a:t>
            </a:r>
            <a:r>
              <a:rPr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require any special treatments (such as metal/carbon coatings) that would irreversibly change or damage the sample. 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</a:pPr>
            <a:r>
              <a:rPr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While an electron microscope needs an expensive </a:t>
            </a:r>
            <a:r>
              <a:rPr b="1"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vacuum </a:t>
            </a:r>
            <a:r>
              <a:rPr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environment for proper operation, most AFM modes can work perfectly </a:t>
            </a:r>
            <a:r>
              <a:rPr b="1"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well</a:t>
            </a:r>
            <a:r>
              <a:rPr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in ambient air or even a liquid environment.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</a:pPr>
            <a:r>
              <a:rPr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This makes it possible to study biological macromolecules and even living organisms.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</a:pPr>
            <a:r>
              <a:rPr lang="en-US" sz="20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 principle, AFM can provide higher resolution than SEM. It has been shown to give true atomic resolution in ultra-high vacuum (UHV).</a:t>
            </a:r>
            <a:endParaRPr/>
          </a:p>
        </p:txBody>
      </p:sp>
      <p:sp>
        <p:nvSpPr>
          <p:cNvPr id="568" name="Google Shape;568;p24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569" name="Google Shape;5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 txBox="1"/>
          <p:nvPr>
            <p:ph idx="1" type="body"/>
          </p:nvPr>
        </p:nvSpPr>
        <p:spPr>
          <a:xfrm>
            <a:off x="228600" y="1676400"/>
            <a:ext cx="8686800" cy="4724400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b="1" lang="en-US" sz="2000">
                <a:solidFill>
                  <a:srgbClr val="0000FF"/>
                </a:solidFill>
              </a:rPr>
              <a:t>Disadvantages</a:t>
            </a:r>
            <a:endParaRPr sz="2000">
              <a:solidFill>
                <a:srgbClr val="0000FF"/>
              </a:solidFill>
            </a:endParaRPr>
          </a:p>
          <a:p>
            <a:pPr indent="-285750" lvl="1" marL="742950" rtl="0" algn="just">
              <a:lnSpc>
                <a:spcPct val="95000"/>
              </a:lnSpc>
              <a:spcBef>
                <a:spcPts val="112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</a:pPr>
            <a:r>
              <a:rPr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disadvantage of AFM compared with the </a:t>
            </a:r>
            <a:r>
              <a:rPr b="1"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scanning electron microscope</a:t>
            </a:r>
            <a:r>
              <a:rPr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(SEM) is the image size. </a:t>
            </a:r>
            <a:endParaRPr/>
          </a:p>
          <a:p>
            <a:pPr indent="-285750" lvl="1" marL="742950" rtl="0" algn="just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</a:pPr>
            <a:r>
              <a:rPr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SEM can image an area on the order of </a:t>
            </a:r>
            <a:r>
              <a:rPr b="1"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millimeters</a:t>
            </a:r>
            <a:r>
              <a:rPr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by millimeters with a </a:t>
            </a:r>
            <a:r>
              <a:rPr b="1"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depth of field</a:t>
            </a:r>
            <a:r>
              <a:rPr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on the order of millimeters. </a:t>
            </a:r>
            <a:endParaRPr/>
          </a:p>
          <a:p>
            <a:pPr indent="-285750" lvl="1" marL="742950" rtl="0" algn="just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</a:pPr>
            <a:r>
              <a:rPr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AFM can only image a maximum height on the order of micrometers and a maximum scanning area of around 150 by 150 micrometers.</a:t>
            </a:r>
            <a:endParaRPr/>
          </a:p>
          <a:p>
            <a:pPr indent="-285750" lvl="1" marL="742950" rtl="0" algn="just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</a:pPr>
            <a:r>
              <a:rPr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Another inconvenience is that at high resolution, the </a:t>
            </a:r>
            <a:r>
              <a:rPr b="1"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quality of an image</a:t>
            </a:r>
            <a:r>
              <a:rPr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is limited by the </a:t>
            </a:r>
            <a:r>
              <a:rPr b="1"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radius of curvature</a:t>
            </a:r>
            <a:r>
              <a:rPr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of the probe tip, and an incorrect choice of tip for the required resolution can lead to image artifacts. </a:t>
            </a:r>
            <a:endParaRPr/>
          </a:p>
          <a:p>
            <a:pPr indent="-285750" lvl="1" marL="742950" rtl="0" algn="just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</a:pPr>
            <a:r>
              <a:rPr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Slow scan and less scanner area</a:t>
            </a:r>
            <a:endParaRPr/>
          </a:p>
          <a:p>
            <a:pPr indent="-285750" lvl="1" marL="742950" rtl="0" algn="just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</a:pPr>
            <a:r>
              <a:rPr lang="en-US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Artefacts/Hystersis effects or cross-talk influences the image</a:t>
            </a:r>
            <a:endParaRPr/>
          </a:p>
        </p:txBody>
      </p:sp>
      <p:sp>
        <p:nvSpPr>
          <p:cNvPr id="575" name="Google Shape;575;p25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576" name="Google Shape;5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/>
        </p:nvSpPr>
        <p:spPr>
          <a:xfrm>
            <a:off x="2498725" y="247650"/>
            <a:ext cx="41306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Electron Optics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152400" y="1825625"/>
            <a:ext cx="9102725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Electrons and ions are charged particles; they can be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accelerated in an electric field</a:t>
            </a:r>
            <a:endParaRPr/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trajectory of an accelerated charged particle can be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changed (deflected) by E and/ or B field.</a:t>
            </a:r>
            <a:endParaRPr/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accelerated particles also behave like waves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(de Broglie) 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3"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35052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3581400" y="1219200"/>
            <a:ext cx="5334000" cy="5334000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Transmission Electron Microscope (TEM)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Working Concept</a:t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TEM works much like a slide projector.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A projector shines a beam of light through (transmits) the slide, as the light passes through it is affected by the structures and objects on the slide.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These effects result in only certain parts of the light beam being transmitted through certain parts of the slide.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This transmitted beam is then projected onto the viewing screen, forming an enlarged image of the slide.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TEMs work the same way except that they shine a beam of electrons (like the light) through the specimen (like the slide).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Whatever part is transmitted is projected onto a phosphor screen for the user to see. 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76200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685800" y="1905000"/>
            <a:ext cx="7772400" cy="687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en-US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Modes of Operation of TEM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457200" y="28194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Bright Field (BF) Microscopy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Selected Area Diffraction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Dark Field (DF)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4953"/>
          <a:stretch/>
        </p:blipFill>
        <p:spPr>
          <a:xfrm>
            <a:off x="5867400" y="1600200"/>
            <a:ext cx="31242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609600" y="838200"/>
            <a:ext cx="5105400" cy="5638800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50"/>
              <a:buFont typeface="Noto Sans Symbols"/>
              <a:buChar char="🞂"/>
            </a:pPr>
            <a:r>
              <a:rPr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"Virtual Source" - the </a:t>
            </a:r>
            <a:r>
              <a:rPr lang="en-US" sz="1850" u="sng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electron gun</a:t>
            </a:r>
            <a:r>
              <a:rPr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produces a stream of monochromatic electrons. </a:t>
            </a:r>
            <a:endParaRPr/>
          </a:p>
          <a:p>
            <a:pPr indent="-609600" lvl="0" marL="609600" rtl="0" algn="just">
              <a:lnSpc>
                <a:spcPct val="6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sz="185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609600" lvl="0" marL="609600" rtl="0" algn="just">
              <a:lnSpc>
                <a:spcPct val="60000"/>
              </a:lnSpc>
              <a:spcBef>
                <a:spcPts val="370"/>
              </a:spcBef>
              <a:spcAft>
                <a:spcPts val="0"/>
              </a:spcAft>
              <a:buClr>
                <a:srgbClr val="0000FF"/>
              </a:buClr>
              <a:buSzPts val="1850"/>
              <a:buFont typeface="Noto Sans Symbols"/>
              <a:buChar char="🞂"/>
            </a:pPr>
            <a:r>
              <a:rPr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This stream is focused to a small, thin, coherent beam by the use of condenser lenses 1 and 2. The first </a:t>
            </a:r>
            <a:r>
              <a:rPr b="1"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lens </a:t>
            </a:r>
            <a:r>
              <a:rPr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(usually controlled by the "spot size knob") largely determines the "</a:t>
            </a:r>
            <a:r>
              <a:rPr b="1"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spot size</a:t>
            </a:r>
            <a:r>
              <a:rPr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"; the general size range of the final spot that strikes the sample. </a:t>
            </a:r>
            <a:endParaRPr/>
          </a:p>
          <a:p>
            <a:pPr indent="-609600" lvl="0" marL="609600" rtl="0" algn="just">
              <a:lnSpc>
                <a:spcPct val="6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sz="185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609600" lvl="0" marL="609600" rtl="0" algn="just">
              <a:lnSpc>
                <a:spcPct val="60000"/>
              </a:lnSpc>
              <a:spcBef>
                <a:spcPts val="370"/>
              </a:spcBef>
              <a:spcAft>
                <a:spcPts val="0"/>
              </a:spcAft>
              <a:buClr>
                <a:srgbClr val="0000FF"/>
              </a:buClr>
              <a:buSzPts val="1850"/>
              <a:buFont typeface="Noto Sans Symbols"/>
              <a:buChar char="🞂"/>
            </a:pPr>
            <a:r>
              <a:rPr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second lens (usually controlled by the "intensity or brightness knob" actually changes the size of the spot on the sample; changing it from a wide dispersed spot to a pinpoint beam. </a:t>
            </a:r>
            <a:endParaRPr/>
          </a:p>
          <a:p>
            <a:pPr indent="-609600" lvl="0" marL="609600" rtl="0" algn="just">
              <a:lnSpc>
                <a:spcPct val="6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sz="185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609600" lvl="0" marL="609600" rtl="0" algn="just">
              <a:lnSpc>
                <a:spcPct val="60000"/>
              </a:lnSpc>
              <a:spcBef>
                <a:spcPts val="370"/>
              </a:spcBef>
              <a:spcAft>
                <a:spcPts val="0"/>
              </a:spcAft>
              <a:buClr>
                <a:srgbClr val="0000FF"/>
              </a:buClr>
              <a:buSzPts val="1850"/>
              <a:buFont typeface="Noto Sans Symbols"/>
              <a:buChar char="🞂"/>
            </a:pPr>
            <a:r>
              <a:rPr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beam is restricted by the condenser </a:t>
            </a:r>
            <a:r>
              <a:rPr b="1"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aperture</a:t>
            </a:r>
            <a:r>
              <a:rPr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(usually user selectable), knocking out high angle electrons (those far from the optic axis, the dotted line down the center)</a:t>
            </a:r>
            <a:endParaRPr/>
          </a:p>
          <a:p>
            <a:pPr indent="-609600" lvl="0" marL="609600" rtl="0" algn="just">
              <a:lnSpc>
                <a:spcPct val="60000"/>
              </a:lnSpc>
              <a:spcBef>
                <a:spcPts val="370"/>
              </a:spcBef>
              <a:spcAft>
                <a:spcPts val="0"/>
              </a:spcAft>
              <a:buClr>
                <a:srgbClr val="0000FF"/>
              </a:buClr>
              <a:buSzPts val="1850"/>
              <a:buFont typeface="Noto Sans Symbols"/>
              <a:buNone/>
            </a:pPr>
            <a:r>
              <a:rPr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/>
          </a:p>
          <a:p>
            <a:pPr indent="-609600" lvl="0" marL="609600" rtl="0" algn="just">
              <a:lnSpc>
                <a:spcPct val="60000"/>
              </a:lnSpc>
              <a:spcBef>
                <a:spcPts val="370"/>
              </a:spcBef>
              <a:spcAft>
                <a:spcPts val="0"/>
              </a:spcAft>
              <a:buClr>
                <a:srgbClr val="0000FF"/>
              </a:buClr>
              <a:buSzPts val="1850"/>
              <a:buFont typeface="Noto Sans Symbols"/>
              <a:buChar char="🞂"/>
            </a:pPr>
            <a:r>
              <a:rPr lang="en-US" sz="185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beam strikes the specimen and parts of it are transmitted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0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152400" y="1219200"/>
            <a:ext cx="86868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Unscattered electrons: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electrons which gets transmitted through the specimen without interacting with the sample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Thicker sample- fewer transmitted electrons-appear darker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Thinner sample- more transmission- appear brighter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Elastically scattered electrons: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electrons which gets scattrered by the atoms in the sample elastically (no loss of energy).  Then they are transmitted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electrons follow Braggs condition for scattering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Inelastically Scattered Electrons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electrons interact with the sample inelastically (loss of energy) and gets transmitted into the specimen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Kakuchi Bands: </a:t>
            </a:r>
            <a:r>
              <a:rPr i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Bands of alternating light and dark lines that are formed by inelastic scattering interactions that are related to atomic spacings in the specimen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new_SEM" id="162" name="Google Shape;16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7400"/>
            <a:ext cx="4979988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kematicworks" id="163" name="Google Shape;163;p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143000"/>
            <a:ext cx="354965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9"/>
          <p:cNvGrpSpPr/>
          <p:nvPr/>
        </p:nvGrpSpPr>
        <p:grpSpPr>
          <a:xfrm>
            <a:off x="5257800" y="1600200"/>
            <a:ext cx="3454400" cy="4953000"/>
            <a:chOff x="240" y="912"/>
            <a:chExt cx="2224" cy="2832"/>
          </a:xfrm>
        </p:grpSpPr>
        <p:grpSp>
          <p:nvGrpSpPr>
            <p:cNvPr id="171" name="Google Shape;171;p9"/>
            <p:cNvGrpSpPr/>
            <p:nvPr/>
          </p:nvGrpSpPr>
          <p:grpSpPr>
            <a:xfrm>
              <a:off x="240" y="912"/>
              <a:ext cx="2208" cy="2832"/>
              <a:chOff x="240" y="912"/>
              <a:chExt cx="2208" cy="2832"/>
            </a:xfrm>
          </p:grpSpPr>
          <p:grpSp>
            <p:nvGrpSpPr>
              <p:cNvPr id="172" name="Google Shape;172;p9"/>
              <p:cNvGrpSpPr/>
              <p:nvPr/>
            </p:nvGrpSpPr>
            <p:grpSpPr>
              <a:xfrm>
                <a:off x="298" y="3178"/>
                <a:ext cx="2082" cy="408"/>
                <a:chOff x="456" y="3322"/>
                <a:chExt cx="2082" cy="408"/>
              </a:xfrm>
            </p:grpSpPr>
            <p:sp>
              <p:nvSpPr>
                <p:cNvPr id="173" name="Google Shape;173;p9"/>
                <p:cNvSpPr/>
                <p:nvPr/>
              </p:nvSpPr>
              <p:spPr>
                <a:xfrm>
                  <a:off x="456" y="3419"/>
                  <a:ext cx="2082" cy="311"/>
                </a:xfrm>
                <a:prstGeom prst="parallelogram">
                  <a:avLst>
                    <a:gd fmla="val 167846" name="adj"/>
                  </a:avLst>
                </a:pr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2700000" dist="35921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9"/>
                <p:cNvSpPr/>
                <p:nvPr/>
              </p:nvSpPr>
              <p:spPr>
                <a:xfrm>
                  <a:off x="836" y="3322"/>
                  <a:ext cx="1462" cy="245"/>
                </a:xfrm>
                <a:prstGeom prst="parallelogram">
                  <a:avLst>
                    <a:gd fmla="val 169796" name="adj"/>
                  </a:avLst>
                </a:prstGeom>
                <a:solidFill>
                  <a:srgbClr val="FF66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2700000" dist="35921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9"/>
                <p:cNvSpPr/>
                <p:nvPr/>
              </p:nvSpPr>
              <p:spPr>
                <a:xfrm>
                  <a:off x="836" y="3567"/>
                  <a:ext cx="1030" cy="126"/>
                </a:xfrm>
                <a:prstGeom prst="rect">
                  <a:avLst/>
                </a:prstGeom>
                <a:solidFill>
                  <a:srgbClr val="FFCC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2700000" dist="35921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9"/>
                <p:cNvSpPr/>
                <p:nvPr/>
              </p:nvSpPr>
              <p:spPr>
                <a:xfrm>
                  <a:off x="1872" y="3323"/>
                  <a:ext cx="426" cy="378"/>
                </a:xfrm>
                <a:custGeom>
                  <a:rect b="b" l="l" r="r" t="t"/>
                  <a:pathLst>
                    <a:path extrusionOk="0" h="292" w="328">
                      <a:moveTo>
                        <a:pt x="0" y="192"/>
                      </a:moveTo>
                      <a:lnTo>
                        <a:pt x="328" y="0"/>
                      </a:lnTo>
                      <a:lnTo>
                        <a:pt x="328" y="96"/>
                      </a:lnTo>
                      <a:lnTo>
                        <a:pt x="0" y="292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ctr" dir="2700000" dist="35921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7" name="Google Shape;177;p9"/>
              <p:cNvSpPr/>
              <p:nvPr/>
            </p:nvSpPr>
            <p:spPr>
              <a:xfrm>
                <a:off x="1193" y="2703"/>
                <a:ext cx="273" cy="359"/>
              </a:xfrm>
              <a:custGeom>
                <a:rect b="b" l="l" r="r" t="t"/>
                <a:pathLst>
                  <a:path extrusionOk="0" h="216" w="164">
                    <a:moveTo>
                      <a:pt x="0" y="0"/>
                    </a:moveTo>
                    <a:lnTo>
                      <a:pt x="84" y="216"/>
                    </a:lnTo>
                    <a:lnTo>
                      <a:pt x="16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1106" y="2450"/>
                <a:ext cx="606" cy="246"/>
              </a:xfrm>
              <a:custGeom>
                <a:rect b="b" l="l" r="r" t="t"/>
                <a:pathLst>
                  <a:path extrusionOk="0" h="152" w="384">
                    <a:moveTo>
                      <a:pt x="0" y="152"/>
                    </a:moveTo>
                    <a:lnTo>
                      <a:pt x="268" y="152"/>
                    </a:lnTo>
                    <a:lnTo>
                      <a:pt x="384" y="0"/>
                    </a:lnTo>
                    <a:lnTo>
                      <a:pt x="124" y="0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00008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1532" y="2447"/>
                <a:ext cx="186" cy="333"/>
              </a:xfrm>
              <a:custGeom>
                <a:rect b="b" l="l" r="r" t="t"/>
                <a:pathLst>
                  <a:path extrusionOk="0" h="200" w="112">
                    <a:moveTo>
                      <a:pt x="0" y="150"/>
                    </a:moveTo>
                    <a:lnTo>
                      <a:pt x="2" y="200"/>
                    </a:lnTo>
                    <a:lnTo>
                      <a:pt x="112" y="48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00CC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1335" y="2760"/>
                <a:ext cx="160" cy="299"/>
              </a:xfrm>
              <a:custGeom>
                <a:rect b="b" l="l" r="r" t="t"/>
                <a:pathLst>
                  <a:path extrusionOk="0" h="172" w="96">
                    <a:moveTo>
                      <a:pt x="62" y="0"/>
                    </a:moveTo>
                    <a:lnTo>
                      <a:pt x="0" y="172"/>
                    </a:lnTo>
                    <a:lnTo>
                      <a:pt x="96" y="4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33399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1109" y="2696"/>
                <a:ext cx="423" cy="79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 rot="8886535">
                <a:off x="730" y="1343"/>
                <a:ext cx="226" cy="811"/>
              </a:xfrm>
              <a:prstGeom prst="can">
                <a:avLst>
                  <a:gd fmla="val 89712" name="adj"/>
                </a:avLst>
              </a:prstGeom>
              <a:gradFill>
                <a:gsLst>
                  <a:gs pos="0">
                    <a:srgbClr val="CC0000"/>
                  </a:gs>
                  <a:gs pos="100000">
                    <a:srgbClr val="FFFF00"/>
                  </a:gs>
                </a:gsLst>
                <a:path path="circle">
                  <a:fillToRect b="100%" r="100%"/>
                </a:path>
                <a:tileRect l="-100%" t="-100%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3" name="Google Shape;183;p9"/>
              <p:cNvCxnSpPr/>
              <p:nvPr/>
            </p:nvCxnSpPr>
            <p:spPr>
              <a:xfrm>
                <a:off x="999" y="2021"/>
                <a:ext cx="353" cy="605"/>
              </a:xfrm>
              <a:prstGeom prst="straightConnector1">
                <a:avLst/>
              </a:prstGeom>
              <a:noFill/>
              <a:ln cap="flat" cmpd="sng" w="476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rotWithShape="0" algn="ctr" dir="2700000" dist="35921">
                  <a:schemeClr val="lt2"/>
                </a:outerShdw>
              </a:effectLst>
            </p:spPr>
          </p:cxnSp>
          <p:grpSp>
            <p:nvGrpSpPr>
              <p:cNvPr id="184" name="Google Shape;184;p9"/>
              <p:cNvGrpSpPr/>
              <p:nvPr/>
            </p:nvGrpSpPr>
            <p:grpSpPr>
              <a:xfrm>
                <a:off x="1872" y="1200"/>
                <a:ext cx="474" cy="329"/>
                <a:chOff x="2775" y="996"/>
                <a:chExt cx="285" cy="198"/>
              </a:xfrm>
            </p:grpSpPr>
            <p:sp>
              <p:nvSpPr>
                <p:cNvPr id="185" name="Google Shape;185;p9"/>
                <p:cNvSpPr/>
                <p:nvPr/>
              </p:nvSpPr>
              <p:spPr>
                <a:xfrm>
                  <a:off x="2778" y="996"/>
                  <a:ext cx="280" cy="42"/>
                </a:xfrm>
                <a:custGeom>
                  <a:rect b="b" l="l" r="r" t="t"/>
                  <a:pathLst>
                    <a:path extrusionOk="0" h="42" w="280">
                      <a:moveTo>
                        <a:pt x="0" y="42"/>
                      </a:moveTo>
                      <a:lnTo>
                        <a:pt x="50" y="0"/>
                      </a:lnTo>
                      <a:lnTo>
                        <a:pt x="280" y="0"/>
                      </a:lnTo>
                      <a:lnTo>
                        <a:pt x="238" y="42"/>
                      </a:lnTo>
                    </a:path>
                  </a:pathLst>
                </a:custGeom>
                <a:solidFill>
                  <a:srgbClr val="99336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rotWithShape="0" algn="ctr" dir="2700000" dist="35921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9"/>
                <p:cNvSpPr/>
                <p:nvPr/>
              </p:nvSpPr>
              <p:spPr>
                <a:xfrm>
                  <a:off x="3016" y="998"/>
                  <a:ext cx="44" cy="196"/>
                </a:xfrm>
                <a:custGeom>
                  <a:rect b="b" l="l" r="r" t="t"/>
                  <a:pathLst>
                    <a:path extrusionOk="0" h="196" w="44">
                      <a:moveTo>
                        <a:pt x="0" y="196"/>
                      </a:moveTo>
                      <a:lnTo>
                        <a:pt x="44" y="158"/>
                      </a:lnTo>
                      <a:lnTo>
                        <a:pt x="44" y="0"/>
                      </a:lnTo>
                      <a:lnTo>
                        <a:pt x="0" y="42"/>
                      </a:lnTo>
                    </a:path>
                  </a:pathLst>
                </a:custGeom>
                <a:solidFill>
                  <a:srgbClr val="99336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rotWithShape="0" algn="ctr" dir="2700000" dist="35921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9"/>
                <p:cNvSpPr/>
                <p:nvPr/>
              </p:nvSpPr>
              <p:spPr>
                <a:xfrm>
                  <a:off x="2775" y="1038"/>
                  <a:ext cx="240" cy="156"/>
                </a:xfrm>
                <a:prstGeom prst="rect">
                  <a:avLst/>
                </a:prstGeom>
                <a:solidFill>
                  <a:srgbClr val="CC99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2700000" dist="35921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88" name="Google Shape;188;p9"/>
                <p:cNvCxnSpPr/>
                <p:nvPr/>
              </p:nvCxnSpPr>
              <p:spPr>
                <a:xfrm>
                  <a:off x="2892" y="1035"/>
                  <a:ext cx="0" cy="15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rotWithShape="0" algn="ctr" dir="2700000" dist="35921">
                    <a:schemeClr val="lt2"/>
                  </a:outerShdw>
                </a:effectLst>
              </p:spPr>
            </p:cxnSp>
            <p:cxnSp>
              <p:nvCxnSpPr>
                <p:cNvPr id="189" name="Google Shape;189;p9"/>
                <p:cNvCxnSpPr/>
                <p:nvPr/>
              </p:nvCxnSpPr>
              <p:spPr>
                <a:xfrm rot="10800000">
                  <a:off x="2775" y="1116"/>
                  <a:ext cx="24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rotWithShape="0" algn="ctr" dir="2700000" dist="35921">
                    <a:schemeClr val="lt2"/>
                  </a:outerShdw>
                </a:effectLst>
              </p:spPr>
            </p:cxnSp>
          </p:grpSp>
          <p:cxnSp>
            <p:nvCxnSpPr>
              <p:cNvPr id="190" name="Google Shape;190;p9"/>
              <p:cNvCxnSpPr/>
              <p:nvPr/>
            </p:nvCxnSpPr>
            <p:spPr>
              <a:xfrm rot="-7972535">
                <a:off x="1217" y="1653"/>
                <a:ext cx="551" cy="894"/>
              </a:xfrm>
              <a:prstGeom prst="straightConnector1">
                <a:avLst/>
              </a:prstGeom>
              <a:noFill/>
              <a:ln cap="flat" cmpd="sng" w="476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rotWithShape="0" algn="ctr" dir="2700000" dist="35921">
                  <a:schemeClr val="lt2"/>
                </a:outerShdw>
              </a:effectLst>
            </p:spPr>
          </p:cxnSp>
          <p:sp>
            <p:nvSpPr>
              <p:cNvPr id="191" name="Google Shape;191;p9"/>
              <p:cNvSpPr/>
              <p:nvPr/>
            </p:nvSpPr>
            <p:spPr>
              <a:xfrm>
                <a:off x="240" y="912"/>
                <a:ext cx="2208" cy="2832"/>
              </a:xfrm>
              <a:prstGeom prst="rect">
                <a:avLst/>
              </a:prstGeom>
              <a:noFill/>
              <a:ln cap="flat" cmpd="sng" w="19050">
                <a:solidFill>
                  <a:srgbClr val="00006A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" name="Google Shape;192;p9"/>
            <p:cNvSpPr txBox="1"/>
            <p:nvPr/>
          </p:nvSpPr>
          <p:spPr>
            <a:xfrm>
              <a:off x="484" y="2697"/>
              <a:ext cx="502" cy="436"/>
            </a:xfrm>
            <a:prstGeom prst="rect">
              <a:avLst/>
            </a:prstGeom>
            <a:noFill/>
            <a:ln>
              <a:noFill/>
            </a:ln>
            <a:effectLst>
              <a:outerShdw rotWithShape="0" algn="ctr" dir="2700000" dist="35921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</a:t>
              </a:r>
              <a:r>
                <a:rPr baseline="-25000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</a:t>
              </a:r>
              <a:r>
                <a:rPr baseline="-25000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br>
                <a:rPr baseline="-25000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tip</a:t>
              </a:r>
              <a:endParaRPr/>
            </a:p>
          </p:txBody>
        </p:sp>
        <p:sp>
          <p:nvSpPr>
            <p:cNvPr id="193" name="Google Shape;193;p9"/>
            <p:cNvSpPr txBox="1"/>
            <p:nvPr/>
          </p:nvSpPr>
          <p:spPr>
            <a:xfrm>
              <a:off x="432" y="960"/>
              <a:ext cx="519" cy="401"/>
            </a:xfrm>
            <a:prstGeom prst="rect">
              <a:avLst/>
            </a:prstGeom>
            <a:noFill/>
            <a:ln>
              <a:noFill/>
            </a:ln>
            <a:effectLst>
              <a:outerShdw rotWithShape="0" algn="ctr" dir="2700000" dist="35921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laser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diode</a:t>
              </a:r>
              <a:endParaRPr/>
            </a:p>
          </p:txBody>
        </p:sp>
        <p:sp>
          <p:nvSpPr>
            <p:cNvPr id="194" name="Google Shape;194;p9"/>
            <p:cNvSpPr txBox="1"/>
            <p:nvPr/>
          </p:nvSpPr>
          <p:spPr>
            <a:xfrm>
              <a:off x="1536" y="960"/>
              <a:ext cx="928" cy="22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ctr" dir="2700000" dist="35921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photodiode</a:t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1099" y="3158"/>
              <a:ext cx="647" cy="22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ctr" dir="2700000" dist="35921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sample</a:t>
              </a:r>
              <a:endParaRPr/>
            </a:p>
          </p:txBody>
        </p:sp>
        <p:cxnSp>
          <p:nvCxnSpPr>
            <p:cNvPr id="196" name="Google Shape;196;p9"/>
            <p:cNvCxnSpPr/>
            <p:nvPr/>
          </p:nvCxnSpPr>
          <p:spPr>
            <a:xfrm flipH="1" rot="10192294">
              <a:off x="1454" y="1481"/>
              <a:ext cx="288" cy="240"/>
            </a:xfrm>
            <a:prstGeom prst="straightConnector1">
              <a:avLst/>
            </a:prstGeom>
            <a:noFill/>
            <a:ln cap="flat" cmpd="sng" w="50800">
              <a:solidFill>
                <a:srgbClr val="00006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ctr" dir="2700000" dist="35921">
                <a:schemeClr val="lt2"/>
              </a:outerShdw>
            </a:effectLst>
          </p:spPr>
        </p:cxnSp>
        <p:cxnSp>
          <p:nvCxnSpPr>
            <p:cNvPr id="197" name="Google Shape;197;p9"/>
            <p:cNvCxnSpPr/>
            <p:nvPr/>
          </p:nvCxnSpPr>
          <p:spPr>
            <a:xfrm flipH="1" rot="2827465">
              <a:off x="1783" y="1251"/>
              <a:ext cx="115" cy="477"/>
            </a:xfrm>
            <a:prstGeom prst="straightConnector1">
              <a:avLst/>
            </a:prstGeom>
            <a:noFill/>
            <a:ln cap="flat" cmpd="sng" w="476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rotWithShape="0" algn="ctr" dir="2700000" dist="35921">
                <a:schemeClr val="lt2"/>
              </a:outerShdw>
            </a:effectLst>
          </p:spPr>
        </p:cxnSp>
        <p:sp>
          <p:nvSpPr>
            <p:cNvPr id="198" name="Google Shape;198;p9"/>
            <p:cNvSpPr txBox="1"/>
            <p:nvPr/>
          </p:nvSpPr>
          <p:spPr>
            <a:xfrm>
              <a:off x="1098" y="1392"/>
              <a:ext cx="549" cy="227"/>
            </a:xfrm>
            <a:prstGeom prst="rect">
              <a:avLst/>
            </a:prstGeom>
            <a:noFill/>
            <a:ln>
              <a:noFill/>
            </a:ln>
            <a:effectLst>
              <a:outerShdw rotWithShape="0" algn="ctr" dir="2700000" dist="35921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mirror</a:t>
              </a:r>
              <a:endParaRPr/>
            </a:p>
          </p:txBody>
        </p:sp>
      </p:grpSp>
      <p:sp>
        <p:nvSpPr>
          <p:cNvPr id="199" name="Google Shape;199;p9"/>
          <p:cNvSpPr/>
          <p:nvPr/>
        </p:nvSpPr>
        <p:spPr>
          <a:xfrm>
            <a:off x="1066800" y="152400"/>
            <a:ext cx="4899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AFM - atomic force microscopy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38200" y="914400"/>
            <a:ext cx="39576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does the microscope work?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914400" y="4038600"/>
            <a:ext cx="3810000" cy="173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Tip Scans Sample</a:t>
            </a:r>
            <a:endParaRPr/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Up &amp; down movement of the tip is recorded by position sensing photodiode</a:t>
            </a:r>
            <a:endParaRPr/>
          </a:p>
        </p:txBody>
      </p:sp>
      <p:pic>
        <p:nvPicPr>
          <p:cNvPr descr="C:\Documents and Settings\Administrator\My Documents\My Pictures\nogain.gif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828800"/>
            <a:ext cx="27432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 txBox="1"/>
          <p:nvPr/>
        </p:nvSpPr>
        <p:spPr>
          <a:xfrm>
            <a:off x="3048000" y="6581775"/>
            <a:ext cx="36576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18PYB103J Module-V Lecture-14</a:t>
            </a:r>
            <a:endParaRPr/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57175"/>
            <a:ext cx="15906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2020-07-12T13:27:26Z</dcterms:created>
  <dc:creator>vignesh kumar</dc:creator>
</cp:coreProperties>
</file>