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0" roundtripDataSignature="AMtx7mhUWXU57FBcW/Ev0H60L41zucwP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7BAAB1-3678-4FC2-B8A0-CB034E52A03B}">
  <a:tblStyle styleId="{417BAAB1-3678-4FC2-B8A0-CB034E52A03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9" name="Google Shape;18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30 s</a:t>
            </a:r>
            <a:endParaRPr/>
          </a:p>
        </p:txBody>
      </p:sp>
      <p:sp>
        <p:nvSpPr>
          <p:cNvPr id="190" name="Google Shape;19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3" name="Google Shape;73;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3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25" name="Shape 25"/>
        <p:cNvGrpSpPr/>
        <p:nvPr/>
      </p:nvGrpSpPr>
      <p:grpSpPr>
        <a:xfrm>
          <a:off x="0" y="0"/>
          <a:ext cx="0" cy="0"/>
          <a:chOff x="0" y="0"/>
          <a:chExt cx="0" cy="0"/>
        </a:xfrm>
      </p:grpSpPr>
      <p:sp>
        <p:nvSpPr>
          <p:cNvPr id="26" name="Google Shape;26;p27"/>
          <p:cNvSpPr txBox="1"/>
          <p:nvPr>
            <p:ph idx="1" type="body"/>
          </p:nvPr>
        </p:nvSpPr>
        <p:spPr>
          <a:xfrm>
            <a:off x="457200" y="274638"/>
            <a:ext cx="8229600" cy="585152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3" name="Google Shape;33;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4" name="Google Shape;34;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5" name="Google Shape;35;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6" name="Google Shape;3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4" name="Shape 44"/>
        <p:cNvGrpSpPr/>
        <p:nvPr/>
      </p:nvGrpSpPr>
      <p:grpSpPr>
        <a:xfrm>
          <a:off x="0" y="0"/>
          <a:ext cx="0" cy="0"/>
          <a:chOff x="0" y="0"/>
          <a:chExt cx="0" cy="0"/>
        </a:xfrm>
      </p:grpSpPr>
      <p:sp>
        <p:nvSpPr>
          <p:cNvPr id="45" name="Google Shape;45;p3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7" name="Google Shape;4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3" name="Google Shape;53;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9" name="Google Shape;59;p3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0" name="Google Shape;60;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6" name="Google Shape;66;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7" name="Google Shape;6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en.wikipedia.org/wiki/Thin-film_deposition" TargetMode="External"/><Relationship Id="rId4" Type="http://schemas.openxmlformats.org/officeDocument/2006/relationships/hyperlink" Target="http://en.wikipedia.org/wiki/Electron_Beam_Physical_Vapor_Deposition" TargetMode="External"/><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
          <p:cNvPicPr preferRelativeResize="0"/>
          <p:nvPr/>
        </p:nvPicPr>
        <p:blipFill rotWithShape="1">
          <a:blip r:embed="rId3">
            <a:alphaModFix/>
          </a:blip>
          <a:srcRect b="0" l="0" r="0" t="0"/>
          <a:stretch/>
        </p:blipFill>
        <p:spPr>
          <a:xfrm>
            <a:off x="228600" y="228600"/>
            <a:ext cx="1590675" cy="914400"/>
          </a:xfrm>
          <a:prstGeom prst="rect">
            <a:avLst/>
          </a:prstGeom>
          <a:noFill/>
          <a:ln>
            <a:noFill/>
          </a:ln>
        </p:spPr>
      </p:pic>
      <p:pic>
        <p:nvPicPr>
          <p:cNvPr id="94" name="Google Shape;94;p1"/>
          <p:cNvPicPr preferRelativeResize="0"/>
          <p:nvPr/>
        </p:nvPicPr>
        <p:blipFill rotWithShape="1">
          <a:blip r:embed="rId4">
            <a:alphaModFix/>
          </a:blip>
          <a:srcRect b="0" l="0" r="0" t="0"/>
          <a:stretch/>
        </p:blipFill>
        <p:spPr>
          <a:xfrm>
            <a:off x="7086600" y="152400"/>
            <a:ext cx="1790700" cy="1266825"/>
          </a:xfrm>
          <a:prstGeom prst="rect">
            <a:avLst/>
          </a:prstGeom>
          <a:noFill/>
          <a:ln>
            <a:noFill/>
          </a:ln>
        </p:spPr>
      </p:pic>
      <p:sp>
        <p:nvSpPr>
          <p:cNvPr id="95" name="Google Shape;95;p1"/>
          <p:cNvSpPr/>
          <p:nvPr/>
        </p:nvSpPr>
        <p:spPr>
          <a:xfrm>
            <a:off x="381000" y="1676400"/>
            <a:ext cx="8382000" cy="30464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rgbClr val="6600FF"/>
                </a:solidFill>
                <a:latin typeface="Times New Roman"/>
                <a:ea typeface="Times New Roman"/>
                <a:cs typeface="Times New Roman"/>
                <a:sym typeface="Times New Roman"/>
              </a:rPr>
              <a:t>DEPARTMENT OF PHYSICS AND NANOTECHNOLOGY</a:t>
            </a:r>
            <a:endParaRPr/>
          </a:p>
          <a:p>
            <a:pPr indent="0" lvl="0" marL="0" marR="0" rtl="0" algn="ctr">
              <a:spcBef>
                <a:spcPts val="0"/>
              </a:spcBef>
              <a:spcAft>
                <a:spcPts val="0"/>
              </a:spcAft>
              <a:buNone/>
            </a:pPr>
            <a:r>
              <a:rPr b="1" i="0" lang="en-US" sz="2400" u="none" cap="none" strike="noStrike">
                <a:solidFill>
                  <a:srgbClr val="6600FF"/>
                </a:solidFill>
                <a:latin typeface="Times New Roman"/>
                <a:ea typeface="Times New Roman"/>
                <a:cs typeface="Times New Roman"/>
                <a:sym typeface="Times New Roman"/>
              </a:rPr>
              <a:t>SRM INSTITUTE OF SCIENCE AND TECHNOLOGY</a:t>
            </a:r>
            <a:endParaRPr/>
          </a:p>
          <a:p>
            <a:pPr indent="0" lvl="0" marL="0" marR="0" rtl="0" algn="ctr">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400" u="none" cap="none" strike="noStrike">
                <a:solidFill>
                  <a:srgbClr val="C00000"/>
                </a:solidFill>
                <a:latin typeface="Times New Roman"/>
                <a:ea typeface="Times New Roman"/>
                <a:cs typeface="Times New Roman"/>
                <a:sym typeface="Times New Roman"/>
              </a:rPr>
              <a:t>18PYB103J –Semiconductor Physics</a:t>
            </a:r>
            <a:endParaRPr/>
          </a:p>
          <a:p>
            <a:pPr indent="0" lvl="0" marL="0" marR="0" rtl="0" algn="ctr">
              <a:spcBef>
                <a:spcPts val="0"/>
              </a:spcBef>
              <a:spcAft>
                <a:spcPts val="0"/>
              </a:spcAft>
              <a:buNone/>
            </a:pPr>
            <a:r>
              <a:t/>
            </a:r>
            <a:endParaRPr b="1" i="0" sz="2400" u="none" cap="none" strike="noStrike">
              <a:solidFill>
                <a:srgbClr val="C00000"/>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400" u="none" cap="none" strike="noStrike">
                <a:solidFill>
                  <a:srgbClr val="C00000"/>
                </a:solidFill>
                <a:latin typeface="Times New Roman"/>
                <a:ea typeface="Times New Roman"/>
                <a:cs typeface="Times New Roman"/>
                <a:sym typeface="Times New Roman"/>
              </a:rPr>
              <a:t>Module-V Lecture-8</a:t>
            </a:r>
            <a:endParaRPr/>
          </a:p>
          <a:p>
            <a:pPr indent="0" lvl="0" marL="0" marR="0" rtl="0" algn="ctr">
              <a:spcBef>
                <a:spcPts val="0"/>
              </a:spcBef>
              <a:spcAft>
                <a:spcPts val="0"/>
              </a:spcAft>
              <a:buNone/>
            </a:pPr>
            <a:r>
              <a:t/>
            </a:r>
            <a:endParaRPr b="1" i="0" sz="2400" u="none" cap="none" strike="noStrike">
              <a:solidFill>
                <a:srgbClr val="C00000"/>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400" u="none" cap="none" strike="noStrike">
                <a:solidFill>
                  <a:srgbClr val="C00000"/>
                </a:solidFill>
                <a:latin typeface="Times New Roman"/>
                <a:ea typeface="Times New Roman"/>
                <a:cs typeface="Times New Roman"/>
                <a:sym typeface="Times New Roman"/>
              </a:rPr>
              <a:t>Fabrication Techniques-CVD and PVD</a:t>
            </a:r>
            <a:endParaRPr/>
          </a:p>
        </p:txBody>
      </p:sp>
      <p:sp>
        <p:nvSpPr>
          <p:cNvPr id="96" name="Google Shape;96;p1"/>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                     18PYB103J Module-V Lecture-8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7" name="Google Shape;167;p10"/>
          <p:cNvGraphicFramePr/>
          <p:nvPr/>
        </p:nvGraphicFramePr>
        <p:xfrm>
          <a:off x="457200" y="1981200"/>
          <a:ext cx="3000000" cy="3000000"/>
        </p:xfrm>
        <a:graphic>
          <a:graphicData uri="http://schemas.openxmlformats.org/drawingml/2006/table">
            <a:tbl>
              <a:tblPr>
                <a:noFill/>
                <a:tableStyleId>{417BAAB1-3678-4FC2-B8A0-CB034E52A03B}</a:tableStyleId>
              </a:tblPr>
              <a:tblGrid>
                <a:gridCol w="1763725"/>
                <a:gridCol w="2082800"/>
                <a:gridCol w="2081200"/>
                <a:gridCol w="2301875"/>
              </a:tblGrid>
              <a:tr h="512775">
                <a:tc>
                  <a:txBody>
                    <a:bodyPr/>
                    <a:lstStyle/>
                    <a:p>
                      <a:pPr indent="-342900" lvl="0" marL="342900" marR="0" rtl="0" algn="ctr">
                        <a:lnSpc>
                          <a:spcPct val="100000"/>
                        </a:lnSpc>
                        <a:spcBef>
                          <a:spcPts val="0"/>
                        </a:spcBef>
                        <a:spcAft>
                          <a:spcPts val="0"/>
                        </a:spcAft>
                        <a:buClr>
                          <a:srgbClr val="000000"/>
                        </a:buClr>
                        <a:buSzPts val="1100"/>
                        <a:buFont typeface="Times New Roman"/>
                        <a:buNone/>
                      </a:pPr>
                      <a:r>
                        <a:rPr b="1" i="0" lang="en-US" sz="1100" u="none" cap="none" strike="noStrike">
                          <a:solidFill>
                            <a:srgbClr val="000000"/>
                          </a:solidFill>
                          <a:latin typeface="Times New Roman"/>
                          <a:ea typeface="Times New Roman"/>
                          <a:cs typeface="Times New Roman"/>
                          <a:sym typeface="Times New Roman"/>
                        </a:rPr>
                        <a:t>CVD Process</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100"/>
                        <a:buFont typeface="Times New Roman"/>
                        <a:buNone/>
                      </a:pPr>
                      <a:r>
                        <a:rPr b="1" i="0" lang="en-US" sz="1100" u="none" cap="none" strike="noStrike">
                          <a:solidFill>
                            <a:srgbClr val="000000"/>
                          </a:solidFill>
                          <a:latin typeface="Times New Roman"/>
                          <a:ea typeface="Times New Roman"/>
                          <a:cs typeface="Times New Roman"/>
                          <a:sym typeface="Times New Roman"/>
                        </a:rPr>
                        <a:t>Advantages</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100"/>
                        <a:buFont typeface="Times New Roman"/>
                        <a:buNone/>
                      </a:pPr>
                      <a:r>
                        <a:rPr b="1" i="0" lang="en-US" sz="1100" u="none" cap="none" strike="noStrike">
                          <a:solidFill>
                            <a:srgbClr val="000000"/>
                          </a:solidFill>
                          <a:latin typeface="Times New Roman"/>
                          <a:ea typeface="Times New Roman"/>
                          <a:cs typeface="Times New Roman"/>
                          <a:sym typeface="Times New Roman"/>
                        </a:rPr>
                        <a:t>Disadvantages</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100"/>
                        <a:buFont typeface="Times New Roman"/>
                        <a:buNone/>
                      </a:pPr>
                      <a:r>
                        <a:rPr b="1" i="0" lang="en-US" sz="1100" u="none" cap="none" strike="noStrike">
                          <a:solidFill>
                            <a:srgbClr val="000000"/>
                          </a:solidFill>
                          <a:latin typeface="Times New Roman"/>
                          <a:ea typeface="Times New Roman"/>
                          <a:cs typeface="Times New Roman"/>
                          <a:sym typeface="Times New Roman"/>
                        </a:rPr>
                        <a:t>Applications</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4750">
                <a:tc>
                  <a:txBody>
                    <a:bodyPr/>
                    <a:lstStyle/>
                    <a:p>
                      <a:pPr indent="-342900" lvl="0" marL="342900" marR="0" rtl="0" algn="l">
                        <a:lnSpc>
                          <a:spcPct val="100000"/>
                        </a:lnSpc>
                        <a:spcBef>
                          <a:spcPts val="0"/>
                        </a:spcBef>
                        <a:spcAft>
                          <a:spcPts val="0"/>
                        </a:spcAft>
                        <a:buClr>
                          <a:srgbClr val="000000"/>
                        </a:buClr>
                        <a:buSzPts val="1100"/>
                        <a:buFont typeface="Times New Roman"/>
                        <a:buNone/>
                      </a:pPr>
                      <a:r>
                        <a:rPr b="1" i="0" lang="en-US" sz="1100" u="none" cap="none" strike="noStrike">
                          <a:solidFill>
                            <a:srgbClr val="000000"/>
                          </a:solidFill>
                          <a:latin typeface="Times New Roman"/>
                          <a:ea typeface="Times New Roman"/>
                          <a:cs typeface="Times New Roman"/>
                          <a:sym typeface="Times New Roman"/>
                        </a:rPr>
                        <a:t>APCVD</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Simple, </a:t>
                      </a:r>
                      <a:endParaRPr b="0" i="0" sz="1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Fast Deposition,</a:t>
                      </a:r>
                      <a:endParaRPr b="0" i="0" sz="1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Low Temperature </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Poor Step Coverage,</a:t>
                      </a:r>
                      <a:endParaRPr b="0" i="0" sz="1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Contamination</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Low-temperature Oxides</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06550">
                <a:tc>
                  <a:txBody>
                    <a:bodyPr/>
                    <a:lstStyle/>
                    <a:p>
                      <a:pPr indent="-342900" lvl="0" marL="342900" marR="0" rtl="0" algn="l">
                        <a:lnSpc>
                          <a:spcPct val="100000"/>
                        </a:lnSpc>
                        <a:spcBef>
                          <a:spcPts val="0"/>
                        </a:spcBef>
                        <a:spcAft>
                          <a:spcPts val="0"/>
                        </a:spcAft>
                        <a:buClr>
                          <a:srgbClr val="000000"/>
                        </a:buClr>
                        <a:buSzPts val="1100"/>
                        <a:buFont typeface="Times New Roman"/>
                        <a:buNone/>
                      </a:pPr>
                      <a:r>
                        <a:rPr b="1" i="0" lang="en-US" sz="1100" u="none" cap="none" strike="noStrike">
                          <a:solidFill>
                            <a:srgbClr val="000000"/>
                          </a:solidFill>
                          <a:latin typeface="Times New Roman"/>
                          <a:ea typeface="Times New Roman"/>
                          <a:cs typeface="Times New Roman"/>
                          <a:sym typeface="Times New Roman"/>
                        </a:rPr>
                        <a:t>LPCVD</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Excellent Purity,</a:t>
                      </a:r>
                      <a:endParaRPr b="0" i="0" sz="1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Excellent Uniformity,</a:t>
                      </a:r>
                      <a:endParaRPr b="0" i="0" sz="1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Good Step Coverage,</a:t>
                      </a:r>
                      <a:endParaRPr b="0" i="0" sz="1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Large Wafer Capacity</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High Temperature,</a:t>
                      </a:r>
                      <a:endParaRPr b="0" i="0" sz="1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Slow Deposition</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High-temperature Oxides, Silicon Nitride, Poly-Si, W, WSi</a:t>
                      </a:r>
                      <a:r>
                        <a:rPr b="0" baseline="-25000" i="0" lang="en-US" sz="1100" u="none" cap="none" strike="noStrike">
                          <a:solidFill>
                            <a:srgbClr val="000000"/>
                          </a:solidFill>
                          <a:latin typeface="Times New Roman"/>
                          <a:ea typeface="Times New Roman"/>
                          <a:cs typeface="Times New Roman"/>
                          <a:sym typeface="Times New Roman"/>
                        </a:rPr>
                        <a:t>2</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44550">
                <a:tc>
                  <a:txBody>
                    <a:bodyPr/>
                    <a:lstStyle/>
                    <a:p>
                      <a:pPr indent="-342900" lvl="0" marL="342900" marR="0" rtl="0" algn="l">
                        <a:lnSpc>
                          <a:spcPct val="100000"/>
                        </a:lnSpc>
                        <a:spcBef>
                          <a:spcPts val="0"/>
                        </a:spcBef>
                        <a:spcAft>
                          <a:spcPts val="0"/>
                        </a:spcAft>
                        <a:buClr>
                          <a:srgbClr val="000000"/>
                        </a:buClr>
                        <a:buSzPts val="1100"/>
                        <a:buFont typeface="Times New Roman"/>
                        <a:buNone/>
                      </a:pPr>
                      <a:r>
                        <a:rPr b="1" i="0" lang="en-US" sz="1100" u="none" cap="none" strike="noStrike">
                          <a:solidFill>
                            <a:srgbClr val="000000"/>
                          </a:solidFill>
                          <a:latin typeface="Times New Roman"/>
                          <a:ea typeface="Times New Roman"/>
                          <a:cs typeface="Times New Roman"/>
                          <a:sym typeface="Times New Roman"/>
                        </a:rPr>
                        <a:t>PECVD</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Low Temperature,</a:t>
                      </a:r>
                      <a:endParaRPr b="0" i="0" sz="1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Good Step Coverage</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Chemical and Particle Contamination</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Low-temperature Insulators over Metals, Nitride Passivation</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68" name="Google Shape;168;p10"/>
          <p:cNvSpPr/>
          <p:nvPr/>
        </p:nvSpPr>
        <p:spPr>
          <a:xfrm>
            <a:off x="2224088" y="976313"/>
            <a:ext cx="4695825" cy="395287"/>
          </a:xfrm>
          <a:prstGeom prst="rect">
            <a:avLst/>
          </a:prstGeom>
          <a:solidFill>
            <a:srgbClr val="FFFF00">
              <a:alpha val="77647"/>
            </a:srgbClr>
          </a:solidFill>
          <a:ln cap="flat" cmpd="sng" w="28575">
            <a:solidFill>
              <a:srgbClr val="80008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Lucida Sans"/>
                <a:ea typeface="Lucida Sans"/>
                <a:cs typeface="Lucida Sans"/>
                <a:sym typeface="Lucida Sans"/>
              </a:rPr>
              <a:t>APCVD, LPCVD, and PECVD Comparison</a:t>
            </a:r>
            <a:endParaRPr/>
          </a:p>
        </p:txBody>
      </p:sp>
      <p:sp>
        <p:nvSpPr>
          <p:cNvPr id="169" name="Google Shape;169;p10"/>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                     18PYB103J Module-V Lecture-8</a:t>
            </a:r>
            <a:endParaRPr/>
          </a:p>
        </p:txBody>
      </p:sp>
      <p:pic>
        <p:nvPicPr>
          <p:cNvPr id="170" name="Google Shape;170;p10"/>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p11"/>
          <p:cNvSpPr txBox="1"/>
          <p:nvPr>
            <p:ph idx="1" type="body"/>
          </p:nvPr>
        </p:nvSpPr>
        <p:spPr>
          <a:xfrm>
            <a:off x="457200" y="1646238"/>
            <a:ext cx="8229600" cy="4525962"/>
          </a:xfrm>
          <a:prstGeom prst="rect">
            <a:avLst/>
          </a:prstGeom>
          <a:solidFill>
            <a:schemeClr val="lt1">
              <a:alpha val="30588"/>
            </a:schemeClr>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C00000"/>
              </a:buClr>
              <a:buSzPts val="2000"/>
              <a:buFont typeface="Calibri"/>
              <a:buNone/>
            </a:pPr>
            <a:r>
              <a:rPr b="1" lang="en-US" sz="2000">
                <a:solidFill>
                  <a:srgbClr val="C00000"/>
                </a:solidFill>
              </a:rPr>
              <a:t>Advantages of CVD</a:t>
            </a:r>
            <a:endParaRPr sz="2000">
              <a:solidFill>
                <a:srgbClr val="C00000"/>
              </a:solidFill>
            </a:endParaRPr>
          </a:p>
          <a:p>
            <a:pPr indent="-342900" lvl="0" marL="342900" rtl="0" algn="l">
              <a:lnSpc>
                <a:spcPct val="8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Can be used for a wide range of metals and ceramics</a:t>
            </a:r>
            <a:endParaRPr/>
          </a:p>
          <a:p>
            <a:pPr indent="-342900" lvl="0" marL="342900" rtl="0" algn="l">
              <a:lnSpc>
                <a:spcPct val="8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Can be used for coatings or freestanding structures</a:t>
            </a:r>
            <a:endParaRPr/>
          </a:p>
          <a:p>
            <a:pPr indent="-342900" lvl="0" marL="342900" rtl="0" algn="l">
              <a:lnSpc>
                <a:spcPct val="8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Fabricates net or near-net complex shapes</a:t>
            </a:r>
            <a:endParaRPr/>
          </a:p>
          <a:p>
            <a:pPr indent="-342900" lvl="0" marL="342900" rtl="0" algn="l">
              <a:lnSpc>
                <a:spcPct val="8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Is self-cleaning—extremely high purity deposits (&gt;99.995% purity)</a:t>
            </a:r>
            <a:endParaRPr/>
          </a:p>
          <a:p>
            <a:pPr indent="-342900" lvl="0" marL="342900" rtl="0" algn="l">
              <a:lnSpc>
                <a:spcPct val="8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Conforms homogeneously to contours of substrate surface</a:t>
            </a:r>
            <a:endParaRPr/>
          </a:p>
          <a:p>
            <a:pPr indent="-342900" lvl="0" marL="342900" rtl="0" algn="l">
              <a:lnSpc>
                <a:spcPct val="8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Has near-theoretical as-deposited density</a:t>
            </a:r>
            <a:endParaRPr/>
          </a:p>
          <a:p>
            <a:pPr indent="-342900" lvl="0" marL="342900" rtl="0" algn="l">
              <a:lnSpc>
                <a:spcPct val="8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Has controllable thickness and morphology</a:t>
            </a:r>
            <a:endParaRPr/>
          </a:p>
          <a:p>
            <a:pPr indent="-342900" lvl="0" marL="342900" rtl="0" algn="l">
              <a:lnSpc>
                <a:spcPct val="8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Forms alloys</a:t>
            </a:r>
            <a:endParaRPr/>
          </a:p>
          <a:p>
            <a:pPr indent="-342900" lvl="0" marL="342900" rtl="0" algn="l">
              <a:lnSpc>
                <a:spcPct val="8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Infiltrates fiber preforms and foam structures</a:t>
            </a:r>
            <a:endParaRPr/>
          </a:p>
          <a:p>
            <a:pPr indent="-342900" lvl="0" marL="342900" rtl="0" algn="l">
              <a:lnSpc>
                <a:spcPct val="8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Coats internal passages with high length-to-diameter ratios</a:t>
            </a:r>
            <a:endParaRPr/>
          </a:p>
          <a:p>
            <a:pPr indent="-342900" lvl="0" marL="342900" rtl="0" algn="l">
              <a:lnSpc>
                <a:spcPct val="8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Can simultaneously coat multiple components</a:t>
            </a:r>
            <a:endParaRPr/>
          </a:p>
          <a:p>
            <a:pPr indent="-342900" lvl="0" marL="342900" rtl="0" algn="l">
              <a:lnSpc>
                <a:spcPct val="8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Coats powders</a:t>
            </a:r>
            <a:endParaRPr/>
          </a:p>
          <a:p>
            <a:pPr indent="-215900" lvl="0" marL="342900" rtl="0" algn="l">
              <a:lnSpc>
                <a:spcPct val="80000"/>
              </a:lnSpc>
              <a:spcBef>
                <a:spcPts val="400"/>
              </a:spcBef>
              <a:spcAft>
                <a:spcPts val="0"/>
              </a:spcAft>
              <a:buClr>
                <a:schemeClr val="dk1"/>
              </a:buClr>
              <a:buSzPts val="2000"/>
              <a:buNone/>
            </a:pPr>
            <a:r>
              <a:t/>
            </a:r>
            <a:endParaRPr sz="2000"/>
          </a:p>
        </p:txBody>
      </p:sp>
      <p:sp>
        <p:nvSpPr>
          <p:cNvPr id="177" name="Google Shape;177;p11"/>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                     18PYB103J Module-V Lecture-8</a:t>
            </a:r>
            <a:endParaRPr/>
          </a:p>
        </p:txBody>
      </p:sp>
      <p:pic>
        <p:nvPicPr>
          <p:cNvPr id="178" name="Google Shape;178;p11"/>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12"/>
          <p:cNvSpPr txBox="1"/>
          <p:nvPr>
            <p:ph idx="1" type="body"/>
          </p:nvPr>
        </p:nvSpPr>
        <p:spPr>
          <a:xfrm>
            <a:off x="381000" y="1524000"/>
            <a:ext cx="8534400" cy="4572000"/>
          </a:xfrm>
          <a:prstGeom prst="rect">
            <a:avLst/>
          </a:prstGeom>
          <a:solidFill>
            <a:schemeClr val="lt1">
              <a:alpha val="58431"/>
            </a:schemeClr>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l">
              <a:lnSpc>
                <a:spcPct val="70000"/>
              </a:lnSpc>
              <a:spcBef>
                <a:spcPts val="0"/>
              </a:spcBef>
              <a:spcAft>
                <a:spcPts val="0"/>
              </a:spcAft>
              <a:buClr>
                <a:srgbClr val="C00000"/>
              </a:buClr>
              <a:buSzPts val="2400"/>
              <a:buFont typeface="Times New Roman"/>
              <a:buNone/>
            </a:pPr>
            <a:r>
              <a:rPr b="1" lang="en-US" sz="2400">
                <a:solidFill>
                  <a:srgbClr val="C00000"/>
                </a:solidFill>
                <a:latin typeface="Times New Roman"/>
                <a:ea typeface="Times New Roman"/>
                <a:cs typeface="Times New Roman"/>
                <a:sym typeface="Times New Roman"/>
              </a:rPr>
              <a:t>Applications</a:t>
            </a:r>
            <a:endParaRPr/>
          </a:p>
          <a:p>
            <a:pPr indent="-342900" lvl="0" marL="342900" rtl="0" algn="just">
              <a:lnSpc>
                <a:spcPct val="7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CVD processes are used on a surprisingly wide range of industrial components, from aircraft and land gas turbine blades, timing chain pins for the automotive industry, radiant grills for gas cookers and items of chemical plant, to resist various attacks by carbon, oxygen and sulphur.</a:t>
            </a:r>
            <a:endParaRPr/>
          </a:p>
          <a:p>
            <a:pPr indent="-342900" lvl="0" marL="342900" rtl="0" algn="just">
              <a:lnSpc>
                <a:spcPct val="7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Some important applications are listed below.</a:t>
            </a:r>
            <a:endParaRPr/>
          </a:p>
          <a:p>
            <a:pPr indent="-342900" lvl="0" marL="342900" rtl="0" algn="just">
              <a:lnSpc>
                <a:spcPct val="7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Surface modification to prevent or promote adhesion </a:t>
            </a:r>
            <a:endParaRPr/>
          </a:p>
          <a:p>
            <a:pPr indent="-342900" lvl="0" marL="342900" rtl="0" algn="just">
              <a:lnSpc>
                <a:spcPct val="7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Photoresist adhesion for semiconductor wafers Silane/substrate adhesion for microarrays (DNA, gene, protein, antibody, tissue) </a:t>
            </a:r>
            <a:endParaRPr/>
          </a:p>
          <a:p>
            <a:pPr indent="-342900" lvl="0" marL="342900" rtl="0" algn="just">
              <a:lnSpc>
                <a:spcPct val="7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MEMS coating to reduce stiction </a:t>
            </a:r>
            <a:endParaRPr/>
          </a:p>
          <a:p>
            <a:pPr indent="-342900" lvl="0" marL="342900" rtl="0" algn="just">
              <a:lnSpc>
                <a:spcPct val="7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BioMEMS and biosensor coating to reduce "drift" in device performance</a:t>
            </a:r>
            <a:endParaRPr/>
          </a:p>
          <a:p>
            <a:pPr indent="-342900" lvl="0" marL="342900" rtl="0" algn="just">
              <a:lnSpc>
                <a:spcPct val="70000"/>
              </a:lnSpc>
              <a:spcBef>
                <a:spcPts val="440"/>
              </a:spcBef>
              <a:spcAft>
                <a:spcPts val="0"/>
              </a:spcAft>
              <a:buClr>
                <a:srgbClr val="0000FF"/>
              </a:buClr>
              <a:buSzPts val="2200"/>
              <a:buChar char="•"/>
            </a:pPr>
            <a:r>
              <a:rPr lang="en-US" sz="2200">
                <a:solidFill>
                  <a:srgbClr val="0000FF"/>
                </a:solidFill>
                <a:latin typeface="Times New Roman"/>
                <a:ea typeface="Times New Roman"/>
                <a:cs typeface="Times New Roman"/>
                <a:sym typeface="Times New Roman"/>
              </a:rPr>
              <a:t>Promote biocompatibility between natural and synthetic materials Copper capping Anti-corrosive coating</a:t>
            </a:r>
            <a:endParaRPr/>
          </a:p>
        </p:txBody>
      </p:sp>
      <p:sp>
        <p:nvSpPr>
          <p:cNvPr id="185" name="Google Shape;185;p12"/>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                     18PYB103J Module-V Lecture-8</a:t>
            </a:r>
            <a:endParaRPr/>
          </a:p>
        </p:txBody>
      </p:sp>
      <p:pic>
        <p:nvPicPr>
          <p:cNvPr id="186" name="Google Shape;186;p12"/>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3"/>
          <p:cNvSpPr txBox="1"/>
          <p:nvPr>
            <p:ph type="title"/>
          </p:nvPr>
        </p:nvSpPr>
        <p:spPr>
          <a:xfrm>
            <a:off x="685800" y="990600"/>
            <a:ext cx="1066800"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400"/>
              <a:buFont typeface="Times New Roman"/>
              <a:buNone/>
            </a:pPr>
            <a:r>
              <a:rPr lang="en-US" sz="2400">
                <a:solidFill>
                  <a:srgbClr val="C00000"/>
                </a:solidFill>
                <a:latin typeface="Times New Roman"/>
                <a:ea typeface="Times New Roman"/>
                <a:cs typeface="Times New Roman"/>
                <a:sym typeface="Times New Roman"/>
              </a:rPr>
              <a:t>CVD</a:t>
            </a:r>
            <a:endParaRPr sz="2400">
              <a:solidFill>
                <a:srgbClr val="C00000"/>
              </a:solidFill>
              <a:latin typeface="Times New Roman"/>
              <a:ea typeface="Times New Roman"/>
              <a:cs typeface="Times New Roman"/>
              <a:sym typeface="Times New Roman"/>
            </a:endParaRPr>
          </a:p>
        </p:txBody>
      </p:sp>
      <p:sp>
        <p:nvSpPr>
          <p:cNvPr id="193" name="Google Shape;193;p13"/>
          <p:cNvSpPr txBox="1"/>
          <p:nvPr>
            <p:ph idx="1" type="body"/>
          </p:nvPr>
        </p:nvSpPr>
        <p:spPr>
          <a:xfrm>
            <a:off x="304800" y="1752600"/>
            <a:ext cx="4040188" cy="63976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rPr lang="en-US"/>
              <a:t>Advantages</a:t>
            </a:r>
            <a:endParaRPr/>
          </a:p>
        </p:txBody>
      </p:sp>
      <p:sp>
        <p:nvSpPr>
          <p:cNvPr id="194" name="Google Shape;194;p13"/>
          <p:cNvSpPr txBox="1"/>
          <p:nvPr>
            <p:ph idx="2" type="body"/>
          </p:nvPr>
        </p:nvSpPr>
        <p:spPr>
          <a:xfrm>
            <a:off x="457200" y="1444625"/>
            <a:ext cx="4040188" cy="3941763"/>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Clr>
                <a:schemeClr val="dk1"/>
              </a:buClr>
              <a:buSzPts val="2000"/>
              <a:buFont typeface="Verdana"/>
              <a:buNone/>
            </a:pPr>
            <a:r>
              <a:t/>
            </a:r>
            <a:endParaRPr/>
          </a:p>
          <a:p>
            <a:pPr indent="-190500" lvl="0" marL="342900" rtl="0" algn="l">
              <a:spcBef>
                <a:spcPts val="480"/>
              </a:spcBef>
              <a:spcAft>
                <a:spcPts val="0"/>
              </a:spcAft>
              <a:buClr>
                <a:schemeClr val="dk1"/>
              </a:buClr>
              <a:buSzPts val="2400"/>
              <a:buNone/>
            </a:pPr>
            <a:r>
              <a:t/>
            </a:r>
            <a:endParaRPr/>
          </a:p>
        </p:txBody>
      </p:sp>
      <p:sp>
        <p:nvSpPr>
          <p:cNvPr id="195" name="Google Shape;195;p13"/>
          <p:cNvSpPr txBox="1"/>
          <p:nvPr>
            <p:ph idx="3" type="body"/>
          </p:nvPr>
        </p:nvSpPr>
        <p:spPr>
          <a:xfrm>
            <a:off x="304800" y="4648200"/>
            <a:ext cx="4041775" cy="63976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rPr lang="en-US"/>
              <a:t>Disadvantages</a:t>
            </a:r>
            <a:endParaRPr/>
          </a:p>
        </p:txBody>
      </p:sp>
      <p:sp>
        <p:nvSpPr>
          <p:cNvPr id="196" name="Google Shape;196;p13"/>
          <p:cNvSpPr txBox="1"/>
          <p:nvPr>
            <p:ph idx="4" type="body"/>
          </p:nvPr>
        </p:nvSpPr>
        <p:spPr>
          <a:xfrm>
            <a:off x="304800" y="2438400"/>
            <a:ext cx="3657600" cy="2362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a:t>Easy to increase scale to industrial production</a:t>
            </a:r>
            <a:endParaRPr/>
          </a:p>
          <a:p>
            <a:pPr indent="-342900" lvl="0" marL="342900" rtl="0" algn="l">
              <a:spcBef>
                <a:spcPts val="0"/>
              </a:spcBef>
              <a:spcAft>
                <a:spcPts val="0"/>
              </a:spcAft>
              <a:buClr>
                <a:schemeClr val="dk1"/>
              </a:buClr>
              <a:buSzPts val="2400"/>
              <a:buChar char="•"/>
            </a:pPr>
            <a:r>
              <a:rPr lang="en-US"/>
              <a:t>Large length</a:t>
            </a:r>
            <a:endParaRPr/>
          </a:p>
          <a:p>
            <a:pPr indent="-342900" lvl="0" marL="342900" rtl="0" algn="l">
              <a:spcBef>
                <a:spcPts val="0"/>
              </a:spcBef>
              <a:spcAft>
                <a:spcPts val="0"/>
              </a:spcAft>
              <a:buClr>
                <a:schemeClr val="dk1"/>
              </a:buClr>
              <a:buSzPts val="2400"/>
              <a:buChar char="•"/>
            </a:pPr>
            <a:r>
              <a:rPr lang="en-US"/>
              <a:t>Simple to perform</a:t>
            </a:r>
            <a:endParaRPr/>
          </a:p>
          <a:p>
            <a:pPr indent="-342900" lvl="0" marL="342900" rtl="0" algn="l">
              <a:spcBef>
                <a:spcPts val="0"/>
              </a:spcBef>
              <a:spcAft>
                <a:spcPts val="0"/>
              </a:spcAft>
              <a:buClr>
                <a:schemeClr val="dk1"/>
              </a:buClr>
              <a:buSzPts val="2400"/>
              <a:buChar char="•"/>
            </a:pPr>
            <a:r>
              <a:rPr lang="en-US"/>
              <a:t>Pure product</a:t>
            </a:r>
            <a:endParaRPr/>
          </a:p>
        </p:txBody>
      </p:sp>
      <p:pic>
        <p:nvPicPr>
          <p:cNvPr descr="http://endomoribu.shinshu-u.ac.jp/research/cnt/images/cat_cnt.jpg" id="197" name="Google Shape;197;p13"/>
          <p:cNvPicPr preferRelativeResize="0"/>
          <p:nvPr/>
        </p:nvPicPr>
        <p:blipFill rotWithShape="1">
          <a:blip r:embed="rId3">
            <a:alphaModFix/>
          </a:blip>
          <a:srcRect b="0" l="0" r="0" t="0"/>
          <a:stretch/>
        </p:blipFill>
        <p:spPr>
          <a:xfrm>
            <a:off x="4910138" y="2286000"/>
            <a:ext cx="3579812" cy="2438400"/>
          </a:xfrm>
          <a:prstGeom prst="rect">
            <a:avLst/>
          </a:prstGeom>
          <a:noFill/>
          <a:ln>
            <a:noFill/>
          </a:ln>
          <a:effectLst>
            <a:outerShdw blurRad="190500" rotWithShape="0" algn="tl">
              <a:srgbClr val="000000">
                <a:alpha val="69803"/>
              </a:srgbClr>
            </a:outerShdw>
          </a:effectLst>
        </p:spPr>
      </p:pic>
      <p:sp>
        <p:nvSpPr>
          <p:cNvPr id="198" name="Google Shape;198;p13"/>
          <p:cNvSpPr/>
          <p:nvPr/>
        </p:nvSpPr>
        <p:spPr>
          <a:xfrm>
            <a:off x="5257800" y="4876800"/>
            <a:ext cx="3048000" cy="215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 u="none" cap="none" strike="noStrike">
                <a:solidFill>
                  <a:schemeClr val="dk1"/>
                </a:solidFill>
                <a:latin typeface="Lucida Sans"/>
                <a:ea typeface="Lucida Sans"/>
                <a:cs typeface="Lucida Sans"/>
                <a:sym typeface="Lucida Sans"/>
              </a:rPr>
              <a:t>http://endomoribu.shinshu-u.ac.jp/research/cnt/images/cat_cnt.jpg</a:t>
            </a:r>
            <a:endParaRPr/>
          </a:p>
        </p:txBody>
      </p:sp>
      <p:sp>
        <p:nvSpPr>
          <p:cNvPr id="199" name="Google Shape;199;p13"/>
          <p:cNvSpPr txBox="1"/>
          <p:nvPr/>
        </p:nvSpPr>
        <p:spPr>
          <a:xfrm>
            <a:off x="304800" y="5257800"/>
            <a:ext cx="4114800" cy="1066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lang="en-US" sz="2400" u="none">
                <a:solidFill>
                  <a:schemeClr val="dk1"/>
                </a:solidFill>
                <a:latin typeface="Lucida Sans"/>
                <a:ea typeface="Lucida Sans"/>
                <a:cs typeface="Lucida Sans"/>
                <a:sym typeface="Lucida Sans"/>
              </a:rPr>
              <a:t>Defects are common</a:t>
            </a:r>
            <a:endParaRPr/>
          </a:p>
        </p:txBody>
      </p:sp>
      <p:sp>
        <p:nvSpPr>
          <p:cNvPr id="200" name="Google Shape;200;p13"/>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u="none">
                <a:solidFill>
                  <a:schemeClr val="dk1"/>
                </a:solidFill>
                <a:latin typeface="Times New Roman"/>
                <a:ea typeface="Times New Roman"/>
                <a:cs typeface="Times New Roman"/>
                <a:sym typeface="Times New Roman"/>
              </a:rPr>
              <a:t>                     18PYB103J Module-V Lecture-8</a:t>
            </a:r>
            <a:endParaRPr/>
          </a:p>
        </p:txBody>
      </p:sp>
      <p:pic>
        <p:nvPicPr>
          <p:cNvPr id="201" name="Google Shape;201;p13"/>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14"/>
          <p:cNvSpPr txBox="1"/>
          <p:nvPr>
            <p:ph type="title"/>
          </p:nvPr>
        </p:nvSpPr>
        <p:spPr>
          <a:xfrm>
            <a:off x="152400" y="1219200"/>
            <a:ext cx="8839200" cy="3048000"/>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800000"/>
              </a:buClr>
              <a:buSzPts val="2160"/>
              <a:buFont typeface="Calibri"/>
              <a:buNone/>
            </a:pPr>
            <a:r>
              <a:rPr lang="en-US" sz="2160">
                <a:solidFill>
                  <a:srgbClr val="800000"/>
                </a:solidFill>
                <a:latin typeface="Calibri"/>
                <a:ea typeface="Calibri"/>
                <a:cs typeface="Calibri"/>
                <a:sym typeface="Calibri"/>
              </a:rPr>
              <a:t>Physical Vapour Deposition(PVD)</a:t>
            </a:r>
            <a:br>
              <a:rPr lang="en-US" sz="2160">
                <a:solidFill>
                  <a:srgbClr val="800000"/>
                </a:solidFill>
                <a:latin typeface="Calibri"/>
                <a:ea typeface="Calibri"/>
                <a:cs typeface="Calibri"/>
                <a:sym typeface="Calibri"/>
              </a:rPr>
            </a:br>
            <a:r>
              <a:rPr lang="en-US" sz="2160">
                <a:solidFill>
                  <a:srgbClr val="000099"/>
                </a:solidFill>
                <a:latin typeface="Calibri"/>
                <a:ea typeface="Calibri"/>
                <a:cs typeface="Calibri"/>
                <a:sym typeface="Calibri"/>
              </a:rPr>
              <a:t>Introduction</a:t>
            </a:r>
            <a:br>
              <a:rPr lang="en-US" sz="2160">
                <a:solidFill>
                  <a:srgbClr val="000099"/>
                </a:solidFill>
                <a:latin typeface="Calibri"/>
                <a:ea typeface="Calibri"/>
                <a:cs typeface="Calibri"/>
                <a:sym typeface="Calibri"/>
              </a:rPr>
            </a:br>
            <a:r>
              <a:rPr lang="en-US" sz="1800">
                <a:solidFill>
                  <a:srgbClr val="800000"/>
                </a:solidFill>
                <a:latin typeface="Calibri"/>
                <a:ea typeface="Calibri"/>
                <a:cs typeface="Calibri"/>
                <a:sym typeface="Calibri"/>
              </a:rPr>
              <a:t>1.Physical vapour deposition (PVD)</a:t>
            </a:r>
            <a:r>
              <a:rPr lang="en-US" sz="1800">
                <a:solidFill>
                  <a:srgbClr val="FF0066"/>
                </a:solidFill>
                <a:latin typeface="Calibri"/>
                <a:ea typeface="Calibri"/>
                <a:cs typeface="Calibri"/>
                <a:sym typeface="Calibri"/>
              </a:rPr>
              <a:t> is fundamentally a vaporisation coating technique, involving transfer of material on an atomic level. It is an alternative process to electroplating</a:t>
            </a:r>
            <a:br>
              <a:rPr lang="en-US" sz="1800">
                <a:solidFill>
                  <a:srgbClr val="FF0066"/>
                </a:solidFill>
                <a:latin typeface="Calibri"/>
                <a:ea typeface="Calibri"/>
                <a:cs typeface="Calibri"/>
                <a:sym typeface="Calibri"/>
              </a:rPr>
            </a:br>
            <a:r>
              <a:rPr lang="en-US" sz="1800">
                <a:solidFill>
                  <a:srgbClr val="FF0066"/>
                </a:solidFill>
                <a:latin typeface="Calibri"/>
                <a:ea typeface="Calibri"/>
                <a:cs typeface="Calibri"/>
                <a:sym typeface="Calibri"/>
              </a:rPr>
              <a:t>2.The process is similar to </a:t>
            </a:r>
            <a:r>
              <a:rPr lang="en-US" sz="1800">
                <a:solidFill>
                  <a:srgbClr val="800000"/>
                </a:solidFill>
                <a:latin typeface="Calibri"/>
                <a:ea typeface="Calibri"/>
                <a:cs typeface="Calibri"/>
                <a:sym typeface="Calibri"/>
              </a:rPr>
              <a:t>chemical vapour deposition (CVD)</a:t>
            </a:r>
            <a:r>
              <a:rPr lang="en-US" sz="1800">
                <a:solidFill>
                  <a:srgbClr val="FF0066"/>
                </a:solidFill>
                <a:latin typeface="Calibri"/>
                <a:ea typeface="Calibri"/>
                <a:cs typeface="Calibri"/>
                <a:sym typeface="Calibri"/>
              </a:rPr>
              <a:t> except that the raw materials/precursors, i.e. the material that is going to be deposited starts out in solid form, whereas in </a:t>
            </a:r>
            <a:r>
              <a:rPr lang="en-US" sz="1800">
                <a:solidFill>
                  <a:srgbClr val="800000"/>
                </a:solidFill>
                <a:latin typeface="Calibri"/>
                <a:ea typeface="Calibri"/>
                <a:cs typeface="Calibri"/>
                <a:sym typeface="Calibri"/>
              </a:rPr>
              <a:t>CVD</a:t>
            </a:r>
            <a:r>
              <a:rPr lang="en-US" sz="1800">
                <a:solidFill>
                  <a:srgbClr val="FF0066"/>
                </a:solidFill>
                <a:latin typeface="Calibri"/>
                <a:ea typeface="Calibri"/>
                <a:cs typeface="Calibri"/>
                <a:sym typeface="Calibri"/>
              </a:rPr>
              <a:t>, the precursors are introduced to the reaction chamber in the gaseous state.</a:t>
            </a:r>
            <a:br>
              <a:rPr lang="en-US" sz="1260">
                <a:solidFill>
                  <a:srgbClr val="FF0066"/>
                </a:solidFill>
                <a:latin typeface="Calibri"/>
                <a:ea typeface="Calibri"/>
                <a:cs typeface="Calibri"/>
                <a:sym typeface="Calibri"/>
              </a:rPr>
            </a:br>
            <a:endParaRPr sz="1260">
              <a:solidFill>
                <a:srgbClr val="FF0066"/>
              </a:solidFill>
            </a:endParaRPr>
          </a:p>
        </p:txBody>
      </p:sp>
      <p:sp>
        <p:nvSpPr>
          <p:cNvPr id="208" name="Google Shape;208;p14"/>
          <p:cNvSpPr/>
          <p:nvPr/>
        </p:nvSpPr>
        <p:spPr>
          <a:xfrm>
            <a:off x="152400" y="4278313"/>
            <a:ext cx="8839200" cy="2274887"/>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000099"/>
                </a:solidFill>
                <a:latin typeface="Calibri"/>
                <a:ea typeface="Calibri"/>
                <a:cs typeface="Calibri"/>
                <a:sym typeface="Calibri"/>
              </a:rPr>
              <a:t>Working Concept</a:t>
            </a:r>
            <a:br>
              <a:rPr b="1" lang="en-US" sz="2200">
                <a:solidFill>
                  <a:srgbClr val="000099"/>
                </a:solidFill>
                <a:latin typeface="Calibri"/>
                <a:ea typeface="Calibri"/>
                <a:cs typeface="Calibri"/>
                <a:sym typeface="Calibri"/>
              </a:rPr>
            </a:br>
            <a:r>
              <a:rPr lang="en-US" sz="2000">
                <a:solidFill>
                  <a:srgbClr val="FF0066"/>
                </a:solidFill>
                <a:latin typeface="Calibri"/>
                <a:ea typeface="Calibri"/>
                <a:cs typeface="Calibri"/>
                <a:sym typeface="Calibri"/>
              </a:rPr>
              <a:t>PVD processes are carried out under vacuum conditions. The process involved four steps:</a:t>
            </a:r>
            <a:br>
              <a:rPr lang="en-US" sz="2000">
                <a:solidFill>
                  <a:srgbClr val="FF0066"/>
                </a:solidFill>
                <a:latin typeface="Calibri"/>
                <a:ea typeface="Calibri"/>
                <a:cs typeface="Calibri"/>
                <a:sym typeface="Calibri"/>
              </a:rPr>
            </a:br>
            <a:r>
              <a:rPr lang="en-US" sz="2000">
                <a:solidFill>
                  <a:srgbClr val="FF0066"/>
                </a:solidFill>
                <a:latin typeface="Calibri"/>
                <a:ea typeface="Calibri"/>
                <a:cs typeface="Calibri"/>
                <a:sym typeface="Calibri"/>
              </a:rPr>
              <a:t>1.</a:t>
            </a:r>
            <a:r>
              <a:rPr lang="en-US" sz="2000">
                <a:solidFill>
                  <a:srgbClr val="800000"/>
                </a:solidFill>
                <a:latin typeface="Calibri"/>
                <a:ea typeface="Calibri"/>
                <a:cs typeface="Calibri"/>
                <a:sym typeface="Calibri"/>
              </a:rPr>
              <a:t>Evaporation</a:t>
            </a:r>
            <a:br>
              <a:rPr lang="en-US" sz="2000">
                <a:solidFill>
                  <a:srgbClr val="800000"/>
                </a:solidFill>
                <a:latin typeface="Calibri"/>
                <a:ea typeface="Calibri"/>
                <a:cs typeface="Calibri"/>
                <a:sym typeface="Calibri"/>
              </a:rPr>
            </a:br>
            <a:r>
              <a:rPr lang="en-US" sz="2000">
                <a:solidFill>
                  <a:srgbClr val="800000"/>
                </a:solidFill>
                <a:latin typeface="Calibri"/>
                <a:ea typeface="Calibri"/>
                <a:cs typeface="Calibri"/>
                <a:sym typeface="Calibri"/>
              </a:rPr>
              <a:t>2.Transportation</a:t>
            </a:r>
            <a:br>
              <a:rPr lang="en-US" sz="2000">
                <a:solidFill>
                  <a:srgbClr val="800000"/>
                </a:solidFill>
                <a:latin typeface="Calibri"/>
                <a:ea typeface="Calibri"/>
                <a:cs typeface="Calibri"/>
                <a:sym typeface="Calibri"/>
              </a:rPr>
            </a:br>
            <a:r>
              <a:rPr lang="en-US" sz="2000">
                <a:solidFill>
                  <a:srgbClr val="800000"/>
                </a:solidFill>
                <a:latin typeface="Calibri"/>
                <a:ea typeface="Calibri"/>
                <a:cs typeface="Calibri"/>
                <a:sym typeface="Calibri"/>
              </a:rPr>
              <a:t>3.Reaction</a:t>
            </a:r>
            <a:br>
              <a:rPr lang="en-US" sz="2000">
                <a:solidFill>
                  <a:srgbClr val="800000"/>
                </a:solidFill>
                <a:latin typeface="Calibri"/>
                <a:ea typeface="Calibri"/>
                <a:cs typeface="Calibri"/>
                <a:sym typeface="Calibri"/>
              </a:rPr>
            </a:br>
            <a:r>
              <a:rPr lang="en-US" sz="2000">
                <a:solidFill>
                  <a:srgbClr val="800000"/>
                </a:solidFill>
                <a:latin typeface="Calibri"/>
                <a:ea typeface="Calibri"/>
                <a:cs typeface="Calibri"/>
                <a:sym typeface="Calibri"/>
              </a:rPr>
              <a:t>4.Deposition</a:t>
            </a:r>
            <a:endParaRPr/>
          </a:p>
        </p:txBody>
      </p:sp>
      <p:sp>
        <p:nvSpPr>
          <p:cNvPr id="209" name="Google Shape;209;p14"/>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                     18PYB103J Module-V Lecture-8</a:t>
            </a:r>
            <a:endParaRPr/>
          </a:p>
        </p:txBody>
      </p:sp>
      <p:pic>
        <p:nvPicPr>
          <p:cNvPr id="210" name="Google Shape;210;p14"/>
          <p:cNvPicPr preferRelativeResize="0"/>
          <p:nvPr/>
        </p:nvPicPr>
        <p:blipFill rotWithShape="1">
          <a:blip r:embed="rId3">
            <a:alphaModFix/>
          </a:blip>
          <a:srcRect b="0" l="0" r="0" t="0"/>
          <a:stretch/>
        </p:blipFill>
        <p:spPr>
          <a:xfrm>
            <a:off x="152400" y="76200"/>
            <a:ext cx="1590675" cy="91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EnerJet Sputter Coater" id="215" name="Google Shape;215;p15"/>
          <p:cNvPicPr preferRelativeResize="0"/>
          <p:nvPr/>
        </p:nvPicPr>
        <p:blipFill rotWithShape="1">
          <a:blip r:embed="rId3">
            <a:alphaModFix/>
          </a:blip>
          <a:srcRect b="0" l="0" r="0" t="0"/>
          <a:stretch/>
        </p:blipFill>
        <p:spPr>
          <a:xfrm>
            <a:off x="944563" y="1290638"/>
            <a:ext cx="7361237" cy="5186362"/>
          </a:xfrm>
          <a:prstGeom prst="rect">
            <a:avLst/>
          </a:prstGeom>
          <a:noFill/>
          <a:ln>
            <a:noFill/>
          </a:ln>
        </p:spPr>
      </p:pic>
      <p:sp>
        <p:nvSpPr>
          <p:cNvPr id="216" name="Google Shape;216;p15"/>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                     18PYB103J Module-V Lecture-8</a:t>
            </a:r>
            <a:endParaRPr/>
          </a:p>
        </p:txBody>
      </p:sp>
      <p:pic>
        <p:nvPicPr>
          <p:cNvPr id="217" name="Google Shape;217;p15"/>
          <p:cNvPicPr preferRelativeResize="0"/>
          <p:nvPr/>
        </p:nvPicPr>
        <p:blipFill rotWithShape="1">
          <a:blip r:embed="rId4">
            <a:alphaModFix/>
          </a:blip>
          <a:srcRect b="0" l="0" r="0" t="0"/>
          <a:stretch/>
        </p:blipFill>
        <p:spPr>
          <a:xfrm>
            <a:off x="152400" y="76200"/>
            <a:ext cx="1590675" cy="91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16"/>
          <p:cNvSpPr txBox="1"/>
          <p:nvPr>
            <p:ph idx="1" type="body"/>
          </p:nvPr>
        </p:nvSpPr>
        <p:spPr>
          <a:xfrm>
            <a:off x="152400" y="1295400"/>
            <a:ext cx="8763000" cy="5257800"/>
          </a:xfrm>
          <a:prstGeom prst="rect">
            <a:avLst/>
          </a:prstGeom>
          <a:solidFill>
            <a:schemeClr val="lt1">
              <a:alpha val="37647"/>
            </a:schemeClr>
          </a:solidFill>
          <a:ln cap="flat" cmpd="sng" w="19050">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533400" lvl="0" marL="533400" rtl="0" algn="l">
              <a:lnSpc>
                <a:spcPct val="90000"/>
              </a:lnSpc>
              <a:spcBef>
                <a:spcPts val="0"/>
              </a:spcBef>
              <a:spcAft>
                <a:spcPts val="0"/>
              </a:spcAft>
              <a:buClr>
                <a:srgbClr val="800000"/>
              </a:buClr>
              <a:buSzPts val="2000"/>
              <a:buFont typeface="Calibri"/>
              <a:buNone/>
            </a:pPr>
            <a:r>
              <a:rPr b="1" lang="en-US" sz="2000">
                <a:solidFill>
                  <a:srgbClr val="800000"/>
                </a:solidFill>
              </a:rPr>
              <a:t>Evaporation</a:t>
            </a:r>
            <a:br>
              <a:rPr b="1" lang="en-US" sz="2000">
                <a:solidFill>
                  <a:srgbClr val="800000"/>
                </a:solidFill>
              </a:rPr>
            </a:br>
            <a:r>
              <a:rPr lang="en-US" sz="1900">
                <a:solidFill>
                  <a:srgbClr val="000099"/>
                </a:solidFill>
              </a:rPr>
              <a:t>During this stage, a target, consisting of the material to be deposited is bombarded by a high energy source such as a beam of electrons or ions. This dislodges atoms from the surface of the target, ‘vaporising’ them.</a:t>
            </a:r>
            <a:endParaRPr/>
          </a:p>
          <a:p>
            <a:pPr indent="-533400" lvl="0" marL="533400" rtl="0" algn="l">
              <a:lnSpc>
                <a:spcPct val="90000"/>
              </a:lnSpc>
              <a:spcBef>
                <a:spcPts val="0"/>
              </a:spcBef>
              <a:spcAft>
                <a:spcPts val="0"/>
              </a:spcAft>
              <a:buClr>
                <a:srgbClr val="800000"/>
              </a:buClr>
              <a:buSzPts val="2000"/>
              <a:buFont typeface="Calibri"/>
              <a:buNone/>
            </a:pPr>
            <a:r>
              <a:rPr b="1" lang="en-US" sz="2000">
                <a:solidFill>
                  <a:srgbClr val="800000"/>
                </a:solidFill>
              </a:rPr>
              <a:t>Transport</a:t>
            </a:r>
            <a:br>
              <a:rPr b="1" lang="en-US" sz="2000">
                <a:solidFill>
                  <a:srgbClr val="800000"/>
                </a:solidFill>
              </a:rPr>
            </a:br>
            <a:r>
              <a:rPr lang="en-US" sz="1900">
                <a:solidFill>
                  <a:srgbClr val="000099"/>
                </a:solidFill>
              </a:rPr>
              <a:t>This process simply consists of the movement of ‘vaporised’ atoms from the target to the substrate to be coated and will generally be a straight line affair</a:t>
            </a:r>
            <a:r>
              <a:rPr lang="en-US" sz="1800">
                <a:solidFill>
                  <a:srgbClr val="000099"/>
                </a:solidFill>
              </a:rPr>
              <a:t>.</a:t>
            </a:r>
            <a:endParaRPr/>
          </a:p>
          <a:p>
            <a:pPr indent="-533400" lvl="0" marL="533400" rtl="0" algn="l">
              <a:lnSpc>
                <a:spcPct val="90000"/>
              </a:lnSpc>
              <a:spcBef>
                <a:spcPts val="0"/>
              </a:spcBef>
              <a:spcAft>
                <a:spcPts val="0"/>
              </a:spcAft>
              <a:buClr>
                <a:srgbClr val="800000"/>
              </a:buClr>
              <a:buSzPts val="2000"/>
              <a:buFont typeface="Calibri"/>
              <a:buNone/>
            </a:pPr>
            <a:r>
              <a:rPr b="1" lang="en-US" sz="2000">
                <a:solidFill>
                  <a:srgbClr val="800000"/>
                </a:solidFill>
              </a:rPr>
              <a:t>Reaction</a:t>
            </a:r>
            <a:endParaRPr/>
          </a:p>
          <a:p>
            <a:pPr indent="-533400" lvl="0" marL="533400" rtl="0" algn="l">
              <a:lnSpc>
                <a:spcPct val="90000"/>
              </a:lnSpc>
              <a:spcBef>
                <a:spcPts val="0"/>
              </a:spcBef>
              <a:spcAft>
                <a:spcPts val="0"/>
              </a:spcAft>
              <a:buClr>
                <a:srgbClr val="000099"/>
              </a:buClr>
              <a:buSzPts val="1900"/>
              <a:buFont typeface="Calibri"/>
              <a:buChar char="•"/>
            </a:pPr>
            <a:r>
              <a:rPr lang="en-US" sz="1900">
                <a:solidFill>
                  <a:srgbClr val="000099"/>
                </a:solidFill>
              </a:rPr>
              <a:t>In some cases coatings will consist of metal oxides, nitrides, carbides and other such materials. </a:t>
            </a:r>
            <a:endParaRPr/>
          </a:p>
          <a:p>
            <a:pPr indent="-533400" lvl="0" marL="533400" rtl="0" algn="l">
              <a:lnSpc>
                <a:spcPct val="90000"/>
              </a:lnSpc>
              <a:spcBef>
                <a:spcPts val="0"/>
              </a:spcBef>
              <a:spcAft>
                <a:spcPts val="0"/>
              </a:spcAft>
              <a:buClr>
                <a:srgbClr val="000099"/>
              </a:buClr>
              <a:buSzPts val="1900"/>
              <a:buFont typeface="Calibri"/>
              <a:buChar char="•"/>
            </a:pPr>
            <a:r>
              <a:rPr lang="en-US" sz="1900">
                <a:solidFill>
                  <a:srgbClr val="000099"/>
                </a:solidFill>
              </a:rPr>
              <a:t>In these cases, the target will consist of the metal. </a:t>
            </a:r>
            <a:endParaRPr/>
          </a:p>
          <a:p>
            <a:pPr indent="-533400" lvl="0" marL="533400" rtl="0" algn="l">
              <a:lnSpc>
                <a:spcPct val="90000"/>
              </a:lnSpc>
              <a:spcBef>
                <a:spcPts val="0"/>
              </a:spcBef>
              <a:spcAft>
                <a:spcPts val="0"/>
              </a:spcAft>
              <a:buClr>
                <a:srgbClr val="000099"/>
              </a:buClr>
              <a:buSzPts val="1900"/>
              <a:buFont typeface="Calibri"/>
              <a:buChar char="•"/>
            </a:pPr>
            <a:r>
              <a:rPr lang="en-US" sz="1900">
                <a:solidFill>
                  <a:srgbClr val="000099"/>
                </a:solidFill>
              </a:rPr>
              <a:t>The atoms of metal will then react with the appropriate gas during the transport stage. </a:t>
            </a:r>
            <a:endParaRPr/>
          </a:p>
          <a:p>
            <a:pPr indent="-533400" lvl="0" marL="533400" rtl="0" algn="l">
              <a:lnSpc>
                <a:spcPct val="90000"/>
              </a:lnSpc>
              <a:spcBef>
                <a:spcPts val="0"/>
              </a:spcBef>
              <a:spcAft>
                <a:spcPts val="0"/>
              </a:spcAft>
              <a:buClr>
                <a:srgbClr val="000099"/>
              </a:buClr>
              <a:buSzPts val="1900"/>
              <a:buFont typeface="Calibri"/>
              <a:buChar char="•"/>
            </a:pPr>
            <a:r>
              <a:rPr lang="en-US" sz="1900">
                <a:solidFill>
                  <a:srgbClr val="000099"/>
                </a:solidFill>
              </a:rPr>
              <a:t>For the above examples, the reactive gases may be oxygen, nitrogen and methane.</a:t>
            </a:r>
            <a:br>
              <a:rPr lang="en-US" sz="1900">
                <a:solidFill>
                  <a:srgbClr val="000099"/>
                </a:solidFill>
              </a:rPr>
            </a:br>
            <a:r>
              <a:rPr lang="en-US" sz="1900">
                <a:solidFill>
                  <a:srgbClr val="000099"/>
                </a:solidFill>
              </a:rPr>
              <a:t>In instances where the coating consists of the target material alone, this step would not be part of the process</a:t>
            </a:r>
            <a:r>
              <a:rPr lang="en-US" sz="1800">
                <a:solidFill>
                  <a:srgbClr val="000099"/>
                </a:solidFill>
              </a:rPr>
              <a:t>.</a:t>
            </a:r>
            <a:br>
              <a:rPr b="1" lang="en-US" sz="1800">
                <a:solidFill>
                  <a:srgbClr val="000099"/>
                </a:solidFill>
              </a:rPr>
            </a:br>
            <a:endParaRPr sz="2800">
              <a:solidFill>
                <a:srgbClr val="000099"/>
              </a:solidFill>
            </a:endParaRPr>
          </a:p>
        </p:txBody>
      </p:sp>
      <p:sp>
        <p:nvSpPr>
          <p:cNvPr id="224" name="Google Shape;224;p16"/>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                     18PYB103J Module-V Lecture-8</a:t>
            </a:r>
            <a:endParaRPr/>
          </a:p>
        </p:txBody>
      </p:sp>
      <p:pic>
        <p:nvPicPr>
          <p:cNvPr id="225" name="Google Shape;225;p16"/>
          <p:cNvPicPr preferRelativeResize="0"/>
          <p:nvPr/>
        </p:nvPicPr>
        <p:blipFill rotWithShape="1">
          <a:blip r:embed="rId3">
            <a:alphaModFix/>
          </a:blip>
          <a:srcRect b="0" l="0" r="0" t="0"/>
          <a:stretch/>
        </p:blipFill>
        <p:spPr>
          <a:xfrm>
            <a:off x="228600" y="152400"/>
            <a:ext cx="1590675" cy="91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17"/>
          <p:cNvSpPr txBox="1"/>
          <p:nvPr>
            <p:ph type="title"/>
          </p:nvPr>
        </p:nvSpPr>
        <p:spPr>
          <a:xfrm>
            <a:off x="152400" y="1600200"/>
            <a:ext cx="8839200" cy="4800600"/>
          </a:xfrm>
          <a:prstGeom prst="rect">
            <a:avLst/>
          </a:prstGeom>
          <a:solidFill>
            <a:srgbClr val="FF6600">
              <a:alpha val="48627"/>
            </a:srgbClr>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rgbClr val="800000"/>
              </a:buClr>
              <a:buSzPts val="2000"/>
              <a:buFont typeface="Calibri"/>
              <a:buNone/>
            </a:pPr>
            <a:r>
              <a:rPr lang="en-US" sz="2000">
                <a:solidFill>
                  <a:srgbClr val="800000"/>
                </a:solidFill>
              </a:rPr>
              <a:t>Deposition</a:t>
            </a:r>
            <a:br>
              <a:rPr lang="en-US" sz="2000">
                <a:solidFill>
                  <a:srgbClr val="800000"/>
                </a:solidFill>
              </a:rPr>
            </a:br>
            <a:r>
              <a:rPr lang="en-US" sz="2000">
                <a:solidFill>
                  <a:srgbClr val="000099"/>
                </a:solidFill>
              </a:rPr>
              <a:t>This is the process of coating build up on the substrate surface.</a:t>
            </a:r>
            <a:br>
              <a:rPr lang="en-US" sz="2000">
                <a:solidFill>
                  <a:srgbClr val="000099"/>
                </a:solidFill>
              </a:rPr>
            </a:br>
            <a:r>
              <a:rPr lang="en-US" sz="2000">
                <a:solidFill>
                  <a:srgbClr val="000099"/>
                </a:solidFill>
              </a:rPr>
              <a:t>Depending on the actual process, some reactions between target materials and the reactive gases may also take place at the substrate surface simultaneously with the deposition process</a:t>
            </a:r>
            <a:r>
              <a:rPr lang="en-US" sz="2000"/>
              <a:t>.</a:t>
            </a:r>
            <a:br>
              <a:rPr lang="en-US" sz="2000"/>
            </a:br>
            <a:r>
              <a:rPr lang="en-US" sz="2000">
                <a:solidFill>
                  <a:srgbClr val="800000"/>
                </a:solidFill>
              </a:rPr>
              <a:t>Fig. shows a schematic diagram of the principles behind one common PVD method.</a:t>
            </a:r>
            <a:br>
              <a:rPr lang="en-US" sz="2000"/>
            </a:br>
            <a:r>
              <a:rPr lang="en-US" sz="2000"/>
              <a:t> </a:t>
            </a:r>
            <a:r>
              <a:rPr lang="en-US" sz="2000">
                <a:solidFill>
                  <a:srgbClr val="000099"/>
                </a:solidFill>
              </a:rPr>
              <a:t>The component that is to be coated is placed in a vacuum chamber. The coating material is evaporated by intense heat from, for example, a tungsten filament. </a:t>
            </a:r>
            <a:br>
              <a:rPr lang="en-US" sz="2000">
                <a:solidFill>
                  <a:srgbClr val="000099"/>
                </a:solidFill>
              </a:rPr>
            </a:br>
            <a:r>
              <a:rPr lang="en-US" sz="2000">
                <a:solidFill>
                  <a:srgbClr val="000099"/>
                </a:solidFill>
              </a:rPr>
              <a:t>An alternative method is to evaporate the coating material by a complex ion bombardment technique. </a:t>
            </a:r>
            <a:br>
              <a:rPr lang="en-US" sz="2000">
                <a:solidFill>
                  <a:srgbClr val="000099"/>
                </a:solidFill>
              </a:rPr>
            </a:br>
            <a:r>
              <a:rPr lang="en-US" sz="2000">
                <a:solidFill>
                  <a:srgbClr val="000099"/>
                </a:solidFill>
              </a:rPr>
              <a:t>The coating is then formed by atoms of the coating material being deposited onto the surface of the component being treated.</a:t>
            </a:r>
            <a:endParaRPr sz="2000">
              <a:solidFill>
                <a:srgbClr val="000099"/>
              </a:solidFill>
            </a:endParaRPr>
          </a:p>
        </p:txBody>
      </p:sp>
      <p:sp>
        <p:nvSpPr>
          <p:cNvPr id="232" name="Google Shape;232;p17"/>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                     18PYB103J Module-V Lecture-8</a:t>
            </a:r>
            <a:endParaRPr/>
          </a:p>
        </p:txBody>
      </p:sp>
      <p:pic>
        <p:nvPicPr>
          <p:cNvPr id="233" name="Google Shape;233;p17"/>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9" name="Google Shape;239;p18"/>
          <p:cNvPicPr preferRelativeResize="0"/>
          <p:nvPr>
            <p:ph type="title"/>
          </p:nvPr>
        </p:nvPicPr>
        <p:blipFill rotWithShape="1">
          <a:blip r:embed="rId3">
            <a:alphaModFix/>
          </a:blip>
          <a:srcRect b="0" l="0" r="0" t="0"/>
          <a:stretch/>
        </p:blipFill>
        <p:spPr>
          <a:xfrm>
            <a:off x="2782888" y="1219200"/>
            <a:ext cx="3770312" cy="3500438"/>
          </a:xfrm>
          <a:prstGeom prst="rect">
            <a:avLst/>
          </a:prstGeom>
          <a:noFill/>
          <a:ln>
            <a:noFill/>
          </a:ln>
        </p:spPr>
      </p:pic>
      <p:sp>
        <p:nvSpPr>
          <p:cNvPr id="240" name="Google Shape;240;p18"/>
          <p:cNvSpPr/>
          <p:nvPr/>
        </p:nvSpPr>
        <p:spPr>
          <a:xfrm>
            <a:off x="2492375" y="4951413"/>
            <a:ext cx="4475163" cy="369887"/>
          </a:xfrm>
          <a:prstGeom prst="rect">
            <a:avLst/>
          </a:prstGeom>
          <a:solidFill>
            <a:srgbClr val="FFFF00"/>
          </a:solidFill>
          <a:ln cap="flat" cmpd="sng" w="28575">
            <a:solidFill>
              <a:srgbClr val="00008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Lucida Sans"/>
                <a:ea typeface="Lucida Sans"/>
                <a:cs typeface="Lucida Sans"/>
                <a:sym typeface="Lucida Sans"/>
              </a:rPr>
              <a:t>The vacuum evaporation PVD process </a:t>
            </a:r>
            <a:endParaRPr/>
          </a:p>
        </p:txBody>
      </p:sp>
      <p:sp>
        <p:nvSpPr>
          <p:cNvPr id="241" name="Google Shape;241;p18"/>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                     18PYB103J Module-V Lecture-8</a:t>
            </a:r>
            <a:endParaRPr/>
          </a:p>
        </p:txBody>
      </p:sp>
      <p:pic>
        <p:nvPicPr>
          <p:cNvPr id="242" name="Google Shape;242;p18"/>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19"/>
          <p:cNvSpPr txBox="1"/>
          <p:nvPr>
            <p:ph type="title"/>
          </p:nvPr>
        </p:nvSpPr>
        <p:spPr>
          <a:xfrm>
            <a:off x="152400" y="1752600"/>
            <a:ext cx="8839200" cy="44196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620"/>
              <a:buFont typeface="Calibri"/>
              <a:buNone/>
            </a:pPr>
            <a:br>
              <a:rPr lang="en-US" sz="1620">
                <a:solidFill>
                  <a:schemeClr val="dk1"/>
                </a:solidFill>
                <a:latin typeface="Calibri"/>
                <a:ea typeface="Calibri"/>
                <a:cs typeface="Calibri"/>
                <a:sym typeface="Calibri"/>
              </a:rPr>
            </a:br>
            <a:r>
              <a:rPr lang="en-US" sz="1620">
                <a:solidFill>
                  <a:schemeClr val="dk1"/>
                </a:solidFill>
                <a:latin typeface="Calibri"/>
                <a:ea typeface="Calibri"/>
                <a:cs typeface="Calibri"/>
                <a:sym typeface="Calibri"/>
              </a:rPr>
              <a:t> </a:t>
            </a:r>
            <a:r>
              <a:rPr lang="en-US" sz="1800">
                <a:solidFill>
                  <a:srgbClr val="800000"/>
                </a:solidFill>
                <a:latin typeface="Calibri"/>
                <a:ea typeface="Calibri"/>
                <a:cs typeface="Calibri"/>
                <a:sym typeface="Calibri"/>
              </a:rPr>
              <a:t>Variants of PVD include, in order of increasing novelty:</a:t>
            </a:r>
            <a:r>
              <a:rPr lang="en-US" sz="1620">
                <a:solidFill>
                  <a:srgbClr val="000099"/>
                </a:solidFill>
                <a:latin typeface="Calibri"/>
                <a:ea typeface="Calibri"/>
                <a:cs typeface="Calibri"/>
                <a:sym typeface="Calibri"/>
              </a:rPr>
              <a:t> </a:t>
            </a:r>
            <a:br>
              <a:rPr lang="en-US" sz="1620">
                <a:solidFill>
                  <a:srgbClr val="000099"/>
                </a:solidFill>
                <a:latin typeface="Calibri"/>
                <a:ea typeface="Calibri"/>
                <a:cs typeface="Calibri"/>
                <a:sym typeface="Calibri"/>
              </a:rPr>
            </a:br>
            <a:r>
              <a:rPr lang="en-US" sz="1620" u="sng">
                <a:solidFill>
                  <a:srgbClr val="000099"/>
                </a:solidFill>
                <a:latin typeface="Calibri"/>
                <a:ea typeface="Calibri"/>
                <a:cs typeface="Calibri"/>
                <a:sym typeface="Calibri"/>
                <a:hlinkClick r:id="rId3">
                  <a:extLst>
                    <a:ext uri="{A12FA001-AC4F-418D-AE19-62706E023703}">
                      <ahyp:hlinkClr val="tx"/>
                    </a:ext>
                  </a:extLst>
                </a:hlinkClick>
              </a:rPr>
              <a:t>Evaporative Deposition</a:t>
            </a:r>
            <a:r>
              <a:rPr lang="en-US" sz="1620">
                <a:solidFill>
                  <a:srgbClr val="000099"/>
                </a:solidFill>
                <a:latin typeface="Calibri"/>
                <a:ea typeface="Calibri"/>
                <a:cs typeface="Calibri"/>
                <a:sym typeface="Calibri"/>
              </a:rPr>
              <a:t>: In which the material to be deposited is heated to a high vapor pressure by electrically resistive heating in "high" vacuum.</a:t>
            </a:r>
            <a:br>
              <a:rPr lang="en-US" sz="1620">
                <a:solidFill>
                  <a:srgbClr val="000099"/>
                </a:solidFill>
                <a:latin typeface="Calibri"/>
                <a:ea typeface="Calibri"/>
                <a:cs typeface="Calibri"/>
                <a:sym typeface="Calibri"/>
              </a:rPr>
            </a:br>
            <a:br>
              <a:rPr lang="en-US" sz="1620">
                <a:solidFill>
                  <a:srgbClr val="000099"/>
                </a:solidFill>
                <a:latin typeface="Calibri"/>
                <a:ea typeface="Calibri"/>
                <a:cs typeface="Calibri"/>
                <a:sym typeface="Calibri"/>
              </a:rPr>
            </a:br>
            <a:r>
              <a:rPr lang="en-US" sz="1620" u="sng">
                <a:solidFill>
                  <a:srgbClr val="000099"/>
                </a:solidFill>
                <a:latin typeface="Calibri"/>
                <a:ea typeface="Calibri"/>
                <a:cs typeface="Calibri"/>
                <a:sym typeface="Calibri"/>
                <a:hlinkClick r:id="rId4">
                  <a:extLst>
                    <a:ext uri="{A12FA001-AC4F-418D-AE19-62706E023703}">
                      <ahyp:hlinkClr val="tx"/>
                    </a:ext>
                  </a:extLst>
                </a:hlinkClick>
              </a:rPr>
              <a:t>Electron Beam Physical Vapor Deposition</a:t>
            </a:r>
            <a:r>
              <a:rPr lang="en-US" sz="1620">
                <a:solidFill>
                  <a:srgbClr val="000099"/>
                </a:solidFill>
                <a:latin typeface="Calibri"/>
                <a:ea typeface="Calibri"/>
                <a:cs typeface="Calibri"/>
                <a:sym typeface="Calibri"/>
              </a:rPr>
              <a:t>: In which the material to be deposited is heated to a high vapor pressure by electron bombardment in "high" vacuum.</a:t>
            </a:r>
            <a:br>
              <a:rPr lang="en-US" sz="1620">
                <a:solidFill>
                  <a:srgbClr val="000099"/>
                </a:solidFill>
                <a:latin typeface="Calibri"/>
                <a:ea typeface="Calibri"/>
                <a:cs typeface="Calibri"/>
                <a:sym typeface="Calibri"/>
              </a:rPr>
            </a:br>
            <a:r>
              <a:rPr lang="en-US" sz="1620">
                <a:solidFill>
                  <a:srgbClr val="800000"/>
                </a:solidFill>
                <a:latin typeface="Calibri"/>
                <a:ea typeface="Calibri"/>
                <a:cs typeface="Calibri"/>
                <a:sym typeface="Calibri"/>
              </a:rPr>
              <a:t>Sputter Deposition:</a:t>
            </a:r>
            <a:r>
              <a:rPr lang="en-US" sz="1620">
                <a:solidFill>
                  <a:srgbClr val="000099"/>
                </a:solidFill>
                <a:latin typeface="Calibri"/>
                <a:ea typeface="Calibri"/>
                <a:cs typeface="Calibri"/>
                <a:sym typeface="Calibri"/>
              </a:rPr>
              <a:t> In which a glow plasma discharge (usually localized around the "target" by a magnet) bombards the material sputtering some away as a vapor.</a:t>
            </a:r>
            <a:br>
              <a:rPr lang="en-US" sz="1620">
                <a:solidFill>
                  <a:srgbClr val="000099"/>
                </a:solidFill>
                <a:latin typeface="Calibri"/>
                <a:ea typeface="Calibri"/>
                <a:cs typeface="Calibri"/>
                <a:sym typeface="Calibri"/>
              </a:rPr>
            </a:br>
            <a:br>
              <a:rPr lang="en-US" sz="1620">
                <a:solidFill>
                  <a:srgbClr val="000099"/>
                </a:solidFill>
                <a:latin typeface="Calibri"/>
                <a:ea typeface="Calibri"/>
                <a:cs typeface="Calibri"/>
                <a:sym typeface="Calibri"/>
              </a:rPr>
            </a:br>
            <a:r>
              <a:rPr lang="en-US" sz="1620">
                <a:solidFill>
                  <a:srgbClr val="800000"/>
                </a:solidFill>
                <a:latin typeface="Calibri"/>
                <a:ea typeface="Calibri"/>
                <a:cs typeface="Calibri"/>
                <a:sym typeface="Calibri"/>
              </a:rPr>
              <a:t>Cathodic Arc Deposition</a:t>
            </a:r>
            <a:r>
              <a:rPr lang="en-US" sz="1620">
                <a:solidFill>
                  <a:srgbClr val="000099"/>
                </a:solidFill>
                <a:latin typeface="Calibri"/>
                <a:ea typeface="Calibri"/>
                <a:cs typeface="Calibri"/>
                <a:sym typeface="Calibri"/>
              </a:rPr>
              <a:t>: In which a high power arc directed at the target material blasts away some into a vapor.</a:t>
            </a:r>
            <a:br>
              <a:rPr lang="en-US" sz="1620">
                <a:solidFill>
                  <a:srgbClr val="000099"/>
                </a:solidFill>
                <a:latin typeface="Calibri"/>
                <a:ea typeface="Calibri"/>
                <a:cs typeface="Calibri"/>
                <a:sym typeface="Calibri"/>
              </a:rPr>
            </a:br>
            <a:br>
              <a:rPr lang="en-US" sz="1620">
                <a:solidFill>
                  <a:srgbClr val="000099"/>
                </a:solidFill>
                <a:latin typeface="Calibri"/>
                <a:ea typeface="Calibri"/>
                <a:cs typeface="Calibri"/>
                <a:sym typeface="Calibri"/>
              </a:rPr>
            </a:br>
            <a:r>
              <a:rPr lang="en-US" sz="1620">
                <a:solidFill>
                  <a:srgbClr val="800000"/>
                </a:solidFill>
                <a:latin typeface="Calibri"/>
                <a:ea typeface="Calibri"/>
                <a:cs typeface="Calibri"/>
                <a:sym typeface="Calibri"/>
              </a:rPr>
              <a:t>Pulsed Laser Deposition:</a:t>
            </a:r>
            <a:r>
              <a:rPr lang="en-US" sz="1620">
                <a:solidFill>
                  <a:srgbClr val="000099"/>
                </a:solidFill>
                <a:latin typeface="Calibri"/>
                <a:ea typeface="Calibri"/>
                <a:cs typeface="Calibri"/>
                <a:sym typeface="Calibri"/>
              </a:rPr>
              <a:t> In which a high power laser ablates material from the target into a vapor</a:t>
            </a:r>
            <a:r>
              <a:rPr lang="en-US" sz="1620">
                <a:solidFill>
                  <a:schemeClr val="dk1"/>
                </a:solidFill>
                <a:latin typeface="Calibri"/>
                <a:ea typeface="Calibri"/>
                <a:cs typeface="Calibri"/>
                <a:sym typeface="Calibri"/>
              </a:rPr>
              <a:t>.</a:t>
            </a:r>
            <a:br>
              <a:rPr lang="en-US" sz="1620">
                <a:solidFill>
                  <a:schemeClr val="dk1"/>
                </a:solidFill>
                <a:latin typeface="Calibri"/>
                <a:ea typeface="Calibri"/>
                <a:cs typeface="Calibri"/>
                <a:sym typeface="Calibri"/>
              </a:rPr>
            </a:br>
            <a:endParaRPr sz="1620"/>
          </a:p>
        </p:txBody>
      </p:sp>
      <p:sp>
        <p:nvSpPr>
          <p:cNvPr id="249" name="Google Shape;249;p19"/>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                     18PYB103J Module-V Lecture-8</a:t>
            </a:r>
            <a:endParaRPr/>
          </a:p>
        </p:txBody>
      </p:sp>
      <p:pic>
        <p:nvPicPr>
          <p:cNvPr id="250" name="Google Shape;250;p19"/>
          <p:cNvPicPr preferRelativeResize="0"/>
          <p:nvPr/>
        </p:nvPicPr>
        <p:blipFill rotWithShape="1">
          <a:blip r:embed="rId5">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
          <p:cNvPicPr preferRelativeResize="0"/>
          <p:nvPr/>
        </p:nvPicPr>
        <p:blipFill rotWithShape="1">
          <a:blip r:embed="rId3">
            <a:alphaModFix/>
          </a:blip>
          <a:srcRect b="0" l="0" r="0" t="0"/>
          <a:stretch/>
        </p:blipFill>
        <p:spPr>
          <a:xfrm>
            <a:off x="1781175" y="2462212"/>
            <a:ext cx="5581650" cy="3557588"/>
          </a:xfrm>
          <a:prstGeom prst="roundRect">
            <a:avLst>
              <a:gd fmla="val 4167" name="adj"/>
            </a:avLst>
          </a:prstGeom>
          <a:solidFill>
            <a:srgbClr val="FFFFFF"/>
          </a:solidFill>
          <a:ln cap="sq" cmpd="sng" w="76200">
            <a:solidFill>
              <a:schemeClr val="accent2"/>
            </a:solidFill>
            <a:prstDash val="solid"/>
            <a:miter lim="800000"/>
            <a:headEnd len="sm" w="sm" type="none"/>
            <a:tailEnd len="sm" w="sm" type="none"/>
          </a:ln>
          <a:effectLst>
            <a:reflection blurRad="0" dir="5400000" dist="5000" endA="0" endPos="28000" fadeDir="5400000" kx="0" rotWithShape="0" algn="bl" stA="33000" stPos="0" sy="-100000" ky="0"/>
          </a:effectLst>
        </p:spPr>
      </p:pic>
      <p:sp>
        <p:nvSpPr>
          <p:cNvPr id="102" name="Google Shape;102;p2"/>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                     18PYB103J Module-V Lecture-8</a:t>
            </a:r>
            <a:endParaRPr/>
          </a:p>
        </p:txBody>
      </p:sp>
      <p:pic>
        <p:nvPicPr>
          <p:cNvPr id="103" name="Google Shape;103;p2"/>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
        <p:nvSpPr>
          <p:cNvPr id="104" name="Google Shape;104;p2"/>
          <p:cNvSpPr txBox="1"/>
          <p:nvPr/>
        </p:nvSpPr>
        <p:spPr>
          <a:xfrm>
            <a:off x="685800" y="1447800"/>
            <a:ext cx="44958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C00000"/>
                </a:solidFill>
                <a:latin typeface="Times New Roman"/>
                <a:ea typeface="Times New Roman"/>
                <a:cs typeface="Times New Roman"/>
                <a:sym typeface="Times New Roman"/>
              </a:rPr>
              <a:t>Chemical vapour Deposition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56" name="Google Shape;256;p20"/>
          <p:cNvGraphicFramePr/>
          <p:nvPr/>
        </p:nvGraphicFramePr>
        <p:xfrm>
          <a:off x="457200" y="1524000"/>
          <a:ext cx="3000000" cy="3000000"/>
        </p:xfrm>
        <a:graphic>
          <a:graphicData uri="http://schemas.openxmlformats.org/drawingml/2006/table">
            <a:tbl>
              <a:tblPr>
                <a:noFill/>
                <a:tableStyleId>{417BAAB1-3678-4FC2-B8A0-CB034E52A03B}</a:tableStyleId>
              </a:tblPr>
              <a:tblGrid>
                <a:gridCol w="2057400"/>
                <a:gridCol w="2009775"/>
                <a:gridCol w="4162425"/>
              </a:tblGrid>
              <a:tr h="501675">
                <a:tc>
                  <a:txBody>
                    <a:bodyPr/>
                    <a:lstStyle/>
                    <a:p>
                      <a:pPr indent="-342900" lvl="0" marL="342900" marR="0" rtl="0" algn="ctr">
                        <a:lnSpc>
                          <a:spcPct val="100000"/>
                        </a:lnSpc>
                        <a:spcBef>
                          <a:spcPts val="0"/>
                        </a:spcBef>
                        <a:spcAft>
                          <a:spcPts val="0"/>
                        </a:spcAft>
                        <a:buClr>
                          <a:srgbClr val="333333"/>
                        </a:buClr>
                        <a:buSzPts val="1800"/>
                        <a:buFont typeface="Times New Roman"/>
                        <a:buNone/>
                      </a:pPr>
                      <a:r>
                        <a:rPr b="1" i="0" lang="en-US" sz="1800" u="none" cap="none" strike="noStrike">
                          <a:solidFill>
                            <a:srgbClr val="333333"/>
                          </a:solidFill>
                          <a:latin typeface="Times New Roman"/>
                          <a:ea typeface="Times New Roman"/>
                          <a:cs typeface="Times New Roman"/>
                          <a:sym typeface="Times New Roman"/>
                        </a:rPr>
                        <a:t>Method</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10000"/>
                      </a:solidFill>
                      <a:prstDash val="solid"/>
                      <a:round/>
                      <a:headEnd len="sm" w="sm" type="none"/>
                      <a:tailEnd len="sm" w="sm" type="none"/>
                    </a:lnL>
                    <a:lnR cap="flat" cmpd="sng" w="12700">
                      <a:solidFill>
                        <a:srgbClr val="010000"/>
                      </a:solidFill>
                      <a:prstDash val="solid"/>
                      <a:round/>
                      <a:headEnd len="sm" w="sm" type="none"/>
                      <a:tailEnd len="sm" w="sm" type="none"/>
                    </a:lnR>
                    <a:lnT cap="flat" cmpd="sng" w="12700">
                      <a:solidFill>
                        <a:srgbClr val="010000"/>
                      </a:solidFill>
                      <a:prstDash val="solid"/>
                      <a:round/>
                      <a:headEnd len="sm" w="sm" type="none"/>
                      <a:tailEnd len="sm" w="sm" type="none"/>
                    </a:lnT>
                    <a:lnB cap="flat" cmpd="sng" w="12700">
                      <a:solidFill>
                        <a:srgbClr val="01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333333"/>
                        </a:buClr>
                        <a:buSzPts val="1800"/>
                        <a:buFont typeface="Times New Roman"/>
                        <a:buNone/>
                      </a:pPr>
                      <a:r>
                        <a:rPr b="1" i="0" lang="en-US" sz="1800" u="none" cap="none" strike="noStrike">
                          <a:solidFill>
                            <a:srgbClr val="333333"/>
                          </a:solidFill>
                          <a:latin typeface="Times New Roman"/>
                          <a:ea typeface="Times New Roman"/>
                          <a:cs typeface="Times New Roman"/>
                          <a:sym typeface="Times New Roman"/>
                        </a:rPr>
                        <a:t>Merits</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10000"/>
                      </a:solidFill>
                      <a:prstDash val="solid"/>
                      <a:round/>
                      <a:headEnd len="sm" w="sm" type="none"/>
                      <a:tailEnd len="sm" w="sm" type="none"/>
                    </a:lnL>
                    <a:lnR cap="flat" cmpd="sng" w="12700">
                      <a:solidFill>
                        <a:srgbClr val="010000"/>
                      </a:solidFill>
                      <a:prstDash val="solid"/>
                      <a:round/>
                      <a:headEnd len="sm" w="sm" type="none"/>
                      <a:tailEnd len="sm" w="sm" type="none"/>
                    </a:lnR>
                    <a:lnT cap="flat" cmpd="sng" w="12700">
                      <a:solidFill>
                        <a:srgbClr val="010000"/>
                      </a:solidFill>
                      <a:prstDash val="solid"/>
                      <a:round/>
                      <a:headEnd len="sm" w="sm" type="none"/>
                      <a:tailEnd len="sm" w="sm" type="none"/>
                    </a:lnT>
                    <a:lnB cap="flat" cmpd="sng" w="12700">
                      <a:solidFill>
                        <a:srgbClr val="01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333333"/>
                        </a:buClr>
                        <a:buSzPts val="1800"/>
                        <a:buFont typeface="Times New Roman"/>
                        <a:buNone/>
                      </a:pPr>
                      <a:r>
                        <a:rPr b="1" i="0" lang="en-US" sz="1800" u="none" cap="none" strike="noStrike">
                          <a:solidFill>
                            <a:srgbClr val="333333"/>
                          </a:solidFill>
                          <a:latin typeface="Times New Roman"/>
                          <a:ea typeface="Times New Roman"/>
                          <a:cs typeface="Times New Roman"/>
                          <a:sym typeface="Times New Roman"/>
                        </a:rPr>
                        <a:t>Demerits</a:t>
                      </a:r>
                      <a:endParaRPr b="0" i="0" sz="1800" u="none" cap="none" strike="noStrike">
                        <a:solidFill>
                          <a:schemeClr val="dk1"/>
                        </a:solidFill>
                        <a:latin typeface="Arial"/>
                        <a:ea typeface="Arial"/>
                        <a:cs typeface="Arial"/>
                        <a:sym typeface="Arial"/>
                      </a:endParaRPr>
                    </a:p>
                  </a:txBody>
                  <a:tcPr marT="45725" marB="45725" marR="91450" marL="91450" anchor="ctr">
                    <a:lnL cap="flat" cmpd="sng" w="12700">
                      <a:solidFill>
                        <a:srgbClr val="010000"/>
                      </a:solidFill>
                      <a:prstDash val="solid"/>
                      <a:round/>
                      <a:headEnd len="sm" w="sm" type="none"/>
                      <a:tailEnd len="sm" w="sm" type="none"/>
                    </a:lnL>
                    <a:lnR cap="flat" cmpd="sng" w="12700">
                      <a:solidFill>
                        <a:srgbClr val="010000"/>
                      </a:solidFill>
                      <a:prstDash val="solid"/>
                      <a:round/>
                      <a:headEnd len="sm" w="sm" type="none"/>
                      <a:tailEnd len="sm" w="sm" type="none"/>
                    </a:lnR>
                    <a:lnT cap="flat" cmpd="sng" w="12700">
                      <a:solidFill>
                        <a:srgbClr val="010000"/>
                      </a:solidFill>
                      <a:prstDash val="solid"/>
                      <a:round/>
                      <a:headEnd len="sm" w="sm" type="none"/>
                      <a:tailEnd len="sm" w="sm" type="none"/>
                    </a:lnT>
                    <a:lnB cap="flat" cmpd="sng" w="12700">
                      <a:solidFill>
                        <a:srgbClr val="010000"/>
                      </a:solidFill>
                      <a:prstDash val="solid"/>
                      <a:round/>
                      <a:headEnd len="sm" w="sm" type="none"/>
                      <a:tailEnd len="sm" w="sm" type="none"/>
                    </a:lnB>
                  </a:tcPr>
                </a:tc>
              </a:tr>
              <a:tr h="1098625">
                <a:tc>
                  <a:txBody>
                    <a:bodyPr/>
                    <a:lstStyle/>
                    <a:p>
                      <a:pPr indent="-342900" lvl="0" marL="342900" marR="0" rtl="0" algn="l">
                        <a:lnSpc>
                          <a:spcPct val="100000"/>
                        </a:lnSpc>
                        <a:spcBef>
                          <a:spcPts val="0"/>
                        </a:spcBef>
                        <a:spcAft>
                          <a:spcPts val="0"/>
                        </a:spcAft>
                        <a:buClr>
                          <a:srgbClr val="333333"/>
                        </a:buClr>
                        <a:buSzPts val="1600"/>
                        <a:buFont typeface="Times New Roman"/>
                        <a:buNone/>
                      </a:pPr>
                      <a:r>
                        <a:rPr b="1" i="0" lang="en-US" sz="1600" u="none" cap="none" strike="noStrike">
                          <a:solidFill>
                            <a:srgbClr val="333333"/>
                          </a:solidFill>
                          <a:latin typeface="Times New Roman"/>
                          <a:ea typeface="Times New Roman"/>
                          <a:cs typeface="Times New Roman"/>
                          <a:sym typeface="Times New Roman"/>
                        </a:rPr>
                        <a:t>E-Beam Evaporation</a:t>
                      </a:r>
                      <a:endParaRPr b="0" i="0" sz="1600" u="none" cap="none" strike="noStrike">
                        <a:solidFill>
                          <a:schemeClr val="dk1"/>
                        </a:solidFill>
                        <a:latin typeface="Arial"/>
                        <a:ea typeface="Arial"/>
                        <a:cs typeface="Arial"/>
                        <a:sym typeface="Arial"/>
                      </a:endParaRPr>
                    </a:p>
                  </a:txBody>
                  <a:tcPr marT="45725" marB="45725" marR="91450" marL="91450" anchor="ctr">
                    <a:lnL cap="flat" cmpd="sng" w="12700">
                      <a:solidFill>
                        <a:srgbClr val="010000"/>
                      </a:solidFill>
                      <a:prstDash val="solid"/>
                      <a:round/>
                      <a:headEnd len="sm" w="sm" type="none"/>
                      <a:tailEnd len="sm" w="sm" type="none"/>
                    </a:lnL>
                    <a:lnR cap="flat" cmpd="sng" w="12700">
                      <a:solidFill>
                        <a:srgbClr val="010000"/>
                      </a:solidFill>
                      <a:prstDash val="solid"/>
                      <a:round/>
                      <a:headEnd len="sm" w="sm" type="none"/>
                      <a:tailEnd len="sm" w="sm" type="none"/>
                    </a:lnR>
                    <a:lnT cap="flat" cmpd="sng" w="12700">
                      <a:solidFill>
                        <a:srgbClr val="010000"/>
                      </a:solidFill>
                      <a:prstDash val="solid"/>
                      <a:round/>
                      <a:headEnd len="sm" w="sm" type="none"/>
                      <a:tailEnd len="sm" w="sm" type="none"/>
                    </a:lnT>
                    <a:lnB cap="flat" cmpd="sng" w="12700">
                      <a:solidFill>
                        <a:srgbClr val="01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333333"/>
                        </a:buClr>
                        <a:buSzPts val="1600"/>
                        <a:buFont typeface="Times New Roman"/>
                        <a:buNone/>
                      </a:pPr>
                      <a:r>
                        <a:rPr b="0" i="0" lang="en-US" sz="1600" u="none" cap="none" strike="noStrike">
                          <a:solidFill>
                            <a:srgbClr val="333333"/>
                          </a:solidFill>
                          <a:latin typeface="Times New Roman"/>
                          <a:ea typeface="Times New Roman"/>
                          <a:cs typeface="Times New Roman"/>
                          <a:sym typeface="Times New Roman"/>
                        </a:rPr>
                        <a:t>1. high temp materials</a:t>
                      </a:r>
                      <a:br>
                        <a:rPr b="0" i="0" lang="en-US" sz="1600" u="none" cap="none" strike="noStrike">
                          <a:solidFill>
                            <a:srgbClr val="333333"/>
                          </a:solidFill>
                          <a:latin typeface="Times New Roman"/>
                          <a:ea typeface="Times New Roman"/>
                          <a:cs typeface="Times New Roman"/>
                          <a:sym typeface="Times New Roman"/>
                        </a:rPr>
                      </a:br>
                      <a:r>
                        <a:rPr b="0" i="0" lang="en-US" sz="1600" u="none" cap="none" strike="noStrike">
                          <a:solidFill>
                            <a:srgbClr val="333333"/>
                          </a:solidFill>
                          <a:latin typeface="Times New Roman"/>
                          <a:ea typeface="Times New Roman"/>
                          <a:cs typeface="Times New Roman"/>
                          <a:sym typeface="Times New Roman"/>
                        </a:rPr>
                        <a:t>2. good for liftoff</a:t>
                      </a:r>
                      <a:br>
                        <a:rPr b="0" i="0" lang="en-US" sz="1600" u="none" cap="none" strike="noStrike">
                          <a:solidFill>
                            <a:srgbClr val="333333"/>
                          </a:solidFill>
                          <a:latin typeface="Times New Roman"/>
                          <a:ea typeface="Times New Roman"/>
                          <a:cs typeface="Times New Roman"/>
                          <a:sym typeface="Times New Roman"/>
                        </a:rPr>
                      </a:br>
                      <a:r>
                        <a:rPr b="0" i="0" lang="en-US" sz="1600" u="none" cap="none" strike="noStrike">
                          <a:solidFill>
                            <a:srgbClr val="333333"/>
                          </a:solidFill>
                          <a:latin typeface="Times New Roman"/>
                          <a:ea typeface="Times New Roman"/>
                          <a:cs typeface="Times New Roman"/>
                          <a:sym typeface="Times New Roman"/>
                        </a:rPr>
                        <a:t>3. highest purity </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rgbClr val="010000"/>
                      </a:solidFill>
                      <a:prstDash val="solid"/>
                      <a:round/>
                      <a:headEnd len="sm" w="sm" type="none"/>
                      <a:tailEnd len="sm" w="sm" type="none"/>
                    </a:lnL>
                    <a:lnR cap="flat" cmpd="sng" w="12700">
                      <a:solidFill>
                        <a:srgbClr val="010000"/>
                      </a:solidFill>
                      <a:prstDash val="solid"/>
                      <a:round/>
                      <a:headEnd len="sm" w="sm" type="none"/>
                      <a:tailEnd len="sm" w="sm" type="none"/>
                    </a:lnR>
                    <a:lnT cap="flat" cmpd="sng" w="12700">
                      <a:solidFill>
                        <a:srgbClr val="010000"/>
                      </a:solidFill>
                      <a:prstDash val="solid"/>
                      <a:round/>
                      <a:headEnd len="sm" w="sm" type="none"/>
                      <a:tailEnd len="sm" w="sm" type="none"/>
                    </a:lnT>
                    <a:lnB cap="flat" cmpd="sng" w="12700">
                      <a:solidFill>
                        <a:srgbClr val="01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333333"/>
                        </a:buClr>
                        <a:buSzPts val="1600"/>
                        <a:buFont typeface="Times New Roman"/>
                        <a:buNone/>
                      </a:pPr>
                      <a:r>
                        <a:rPr b="0" i="0" lang="en-US" sz="1600" u="none" cap="none" strike="noStrike">
                          <a:solidFill>
                            <a:srgbClr val="333333"/>
                          </a:solidFill>
                          <a:latin typeface="Times New Roman"/>
                          <a:ea typeface="Times New Roman"/>
                          <a:cs typeface="Times New Roman"/>
                          <a:sym typeface="Times New Roman"/>
                        </a:rPr>
                        <a:t>1.  some CMOS processes sensitive to   	radiation</a:t>
                      </a:r>
                      <a:br>
                        <a:rPr b="0" i="0" lang="en-US" sz="1600" u="none" cap="none" strike="noStrike">
                          <a:solidFill>
                            <a:srgbClr val="333333"/>
                          </a:solidFill>
                          <a:latin typeface="Times New Roman"/>
                          <a:ea typeface="Times New Roman"/>
                          <a:cs typeface="Times New Roman"/>
                          <a:sym typeface="Times New Roman"/>
                        </a:rPr>
                      </a:br>
                      <a:r>
                        <a:rPr b="0" i="0" lang="en-US" sz="1600" u="none" cap="none" strike="noStrike">
                          <a:solidFill>
                            <a:srgbClr val="333333"/>
                          </a:solidFill>
                          <a:latin typeface="Times New Roman"/>
                          <a:ea typeface="Times New Roman"/>
                          <a:cs typeface="Times New Roman"/>
                          <a:sym typeface="Times New Roman"/>
                        </a:rPr>
                        <a:t>2. alloys difficult</a:t>
                      </a:r>
                      <a:br>
                        <a:rPr b="0" i="0" lang="en-US" sz="1600" u="none" cap="none" strike="noStrike">
                          <a:solidFill>
                            <a:srgbClr val="333333"/>
                          </a:solidFill>
                          <a:latin typeface="Times New Roman"/>
                          <a:ea typeface="Times New Roman"/>
                          <a:cs typeface="Times New Roman"/>
                          <a:sym typeface="Times New Roman"/>
                        </a:rPr>
                      </a:br>
                      <a:r>
                        <a:rPr b="0" i="0" lang="en-US" sz="1600" u="none" cap="none" strike="noStrike">
                          <a:solidFill>
                            <a:srgbClr val="333333"/>
                          </a:solidFill>
                          <a:latin typeface="Times New Roman"/>
                          <a:ea typeface="Times New Roman"/>
                          <a:cs typeface="Times New Roman"/>
                          <a:sym typeface="Times New Roman"/>
                        </a:rPr>
                        <a:t>3. poor step coverage</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rgbClr val="010000"/>
                      </a:solidFill>
                      <a:prstDash val="solid"/>
                      <a:round/>
                      <a:headEnd len="sm" w="sm" type="none"/>
                      <a:tailEnd len="sm" w="sm" type="none"/>
                    </a:lnL>
                    <a:lnR cap="flat" cmpd="sng" w="12700">
                      <a:solidFill>
                        <a:srgbClr val="010000"/>
                      </a:solidFill>
                      <a:prstDash val="solid"/>
                      <a:round/>
                      <a:headEnd len="sm" w="sm" type="none"/>
                      <a:tailEnd len="sm" w="sm" type="none"/>
                    </a:lnR>
                    <a:lnT cap="flat" cmpd="sng" w="12700">
                      <a:solidFill>
                        <a:srgbClr val="010000"/>
                      </a:solidFill>
                      <a:prstDash val="solid"/>
                      <a:round/>
                      <a:headEnd len="sm" w="sm" type="none"/>
                      <a:tailEnd len="sm" w="sm" type="none"/>
                    </a:lnT>
                    <a:lnB cap="flat" cmpd="sng" w="12700">
                      <a:solidFill>
                        <a:srgbClr val="010000"/>
                      </a:solidFill>
                      <a:prstDash val="solid"/>
                      <a:round/>
                      <a:headEnd len="sm" w="sm" type="none"/>
                      <a:tailEnd len="sm" w="sm" type="none"/>
                    </a:lnB>
                  </a:tcPr>
                </a:tc>
              </a:tr>
              <a:tr h="1155775">
                <a:tc>
                  <a:txBody>
                    <a:bodyPr/>
                    <a:lstStyle/>
                    <a:p>
                      <a:pPr indent="-342900" lvl="0" marL="342900" marR="0" rtl="0" algn="l">
                        <a:lnSpc>
                          <a:spcPct val="100000"/>
                        </a:lnSpc>
                        <a:spcBef>
                          <a:spcPts val="0"/>
                        </a:spcBef>
                        <a:spcAft>
                          <a:spcPts val="0"/>
                        </a:spcAft>
                        <a:buClr>
                          <a:srgbClr val="333333"/>
                        </a:buClr>
                        <a:buSzPts val="1500"/>
                        <a:buFont typeface="Times New Roman"/>
                        <a:buNone/>
                      </a:pPr>
                      <a:r>
                        <a:rPr b="1" i="0" lang="en-US" sz="1500" u="none" cap="none" strike="noStrike">
                          <a:solidFill>
                            <a:srgbClr val="333333"/>
                          </a:solidFill>
                          <a:latin typeface="Times New Roman"/>
                          <a:ea typeface="Times New Roman"/>
                          <a:cs typeface="Times New Roman"/>
                          <a:sym typeface="Times New Roman"/>
                        </a:rPr>
                        <a:t>Filament Evaporation</a:t>
                      </a:r>
                      <a:endParaRPr b="0" i="0" sz="1500" u="none" cap="none" strike="noStrike">
                        <a:solidFill>
                          <a:schemeClr val="dk1"/>
                        </a:solidFill>
                        <a:latin typeface="Arial"/>
                        <a:ea typeface="Arial"/>
                        <a:cs typeface="Arial"/>
                        <a:sym typeface="Arial"/>
                      </a:endParaRPr>
                    </a:p>
                  </a:txBody>
                  <a:tcPr marT="45725" marB="45725" marR="91450" marL="91450" anchor="ctr">
                    <a:lnL cap="flat" cmpd="sng" w="12700">
                      <a:solidFill>
                        <a:srgbClr val="010000"/>
                      </a:solidFill>
                      <a:prstDash val="solid"/>
                      <a:round/>
                      <a:headEnd len="sm" w="sm" type="none"/>
                      <a:tailEnd len="sm" w="sm" type="none"/>
                    </a:lnL>
                    <a:lnR cap="flat" cmpd="sng" w="12700">
                      <a:solidFill>
                        <a:srgbClr val="010000"/>
                      </a:solidFill>
                      <a:prstDash val="solid"/>
                      <a:round/>
                      <a:headEnd len="sm" w="sm" type="none"/>
                      <a:tailEnd len="sm" w="sm" type="none"/>
                    </a:lnR>
                    <a:lnT cap="flat" cmpd="sng" w="12700">
                      <a:solidFill>
                        <a:srgbClr val="010000"/>
                      </a:solidFill>
                      <a:prstDash val="solid"/>
                      <a:round/>
                      <a:headEnd len="sm" w="sm" type="none"/>
                      <a:tailEnd len="sm" w="sm" type="none"/>
                    </a:lnT>
                    <a:lnB cap="flat" cmpd="sng" w="12700">
                      <a:solidFill>
                        <a:srgbClr val="01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333333"/>
                        </a:buClr>
                        <a:buSzPts val="1600"/>
                        <a:buFont typeface="Times New Roman"/>
                        <a:buNone/>
                      </a:pPr>
                      <a:r>
                        <a:rPr b="0" i="0" lang="en-US" sz="1600" u="none" cap="none" strike="noStrike">
                          <a:solidFill>
                            <a:srgbClr val="333333"/>
                          </a:solidFill>
                          <a:latin typeface="Times New Roman"/>
                          <a:ea typeface="Times New Roman"/>
                          <a:cs typeface="Times New Roman"/>
                          <a:sym typeface="Times New Roman"/>
                        </a:rPr>
                        <a:t>1. simple to implement</a:t>
                      </a:r>
                      <a:br>
                        <a:rPr b="0" i="0" lang="en-US" sz="1600" u="none" cap="none" strike="noStrike">
                          <a:solidFill>
                            <a:srgbClr val="333333"/>
                          </a:solidFill>
                          <a:latin typeface="Times New Roman"/>
                          <a:ea typeface="Times New Roman"/>
                          <a:cs typeface="Times New Roman"/>
                          <a:sym typeface="Times New Roman"/>
                        </a:rPr>
                      </a:br>
                      <a:r>
                        <a:rPr b="0" i="0" lang="en-US" sz="1600" u="none" cap="none" strike="noStrike">
                          <a:solidFill>
                            <a:srgbClr val="333333"/>
                          </a:solidFill>
                          <a:latin typeface="Times New Roman"/>
                          <a:ea typeface="Times New Roman"/>
                          <a:cs typeface="Times New Roman"/>
                          <a:sym typeface="Times New Roman"/>
                        </a:rPr>
                        <a:t>2. good for liftoff</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rgbClr val="010000"/>
                      </a:solidFill>
                      <a:prstDash val="solid"/>
                      <a:round/>
                      <a:headEnd len="sm" w="sm" type="none"/>
                      <a:tailEnd len="sm" w="sm" type="none"/>
                    </a:lnL>
                    <a:lnR cap="flat" cmpd="sng" w="12700">
                      <a:solidFill>
                        <a:srgbClr val="010000"/>
                      </a:solidFill>
                      <a:prstDash val="solid"/>
                      <a:round/>
                      <a:headEnd len="sm" w="sm" type="none"/>
                      <a:tailEnd len="sm" w="sm" type="none"/>
                    </a:lnR>
                    <a:lnT cap="flat" cmpd="sng" w="12700">
                      <a:solidFill>
                        <a:srgbClr val="010000"/>
                      </a:solidFill>
                      <a:prstDash val="solid"/>
                      <a:round/>
                      <a:headEnd len="sm" w="sm" type="none"/>
                      <a:tailEnd len="sm" w="sm" type="none"/>
                    </a:lnT>
                    <a:lnB cap="flat" cmpd="sng" w="12700">
                      <a:solidFill>
                        <a:srgbClr val="01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333333"/>
                        </a:buClr>
                        <a:buSzPts val="1600"/>
                        <a:buFont typeface="Times New Roman"/>
                        <a:buNone/>
                      </a:pPr>
                      <a:r>
                        <a:rPr b="0" i="0" lang="en-US" sz="1600" u="none" cap="none" strike="noStrike">
                          <a:solidFill>
                            <a:srgbClr val="333333"/>
                          </a:solidFill>
                          <a:latin typeface="Times New Roman"/>
                          <a:ea typeface="Times New Roman"/>
                          <a:cs typeface="Times New Roman"/>
                          <a:sym typeface="Times New Roman"/>
                        </a:rPr>
                        <a:t>1. limited source material (no high temp)</a:t>
                      </a:r>
                      <a:br>
                        <a:rPr b="0" i="0" lang="en-US" sz="1600" u="none" cap="none" strike="noStrike">
                          <a:solidFill>
                            <a:srgbClr val="333333"/>
                          </a:solidFill>
                          <a:latin typeface="Times New Roman"/>
                          <a:ea typeface="Times New Roman"/>
                          <a:cs typeface="Times New Roman"/>
                          <a:sym typeface="Times New Roman"/>
                        </a:rPr>
                      </a:br>
                      <a:r>
                        <a:rPr b="0" i="0" lang="en-US" sz="1600" u="none" cap="none" strike="noStrike">
                          <a:solidFill>
                            <a:srgbClr val="333333"/>
                          </a:solidFill>
                          <a:latin typeface="Times New Roman"/>
                          <a:ea typeface="Times New Roman"/>
                          <a:cs typeface="Times New Roman"/>
                          <a:sym typeface="Times New Roman"/>
                        </a:rPr>
                        <a:t>2. alloys difficult</a:t>
                      </a:r>
                      <a:br>
                        <a:rPr b="0" i="0" lang="en-US" sz="1600" u="none" cap="none" strike="noStrike">
                          <a:solidFill>
                            <a:srgbClr val="333333"/>
                          </a:solidFill>
                          <a:latin typeface="Times New Roman"/>
                          <a:ea typeface="Times New Roman"/>
                          <a:cs typeface="Times New Roman"/>
                          <a:sym typeface="Times New Roman"/>
                        </a:rPr>
                      </a:br>
                      <a:r>
                        <a:rPr b="0" i="0" lang="en-US" sz="1600" u="none" cap="none" strike="noStrike">
                          <a:solidFill>
                            <a:srgbClr val="333333"/>
                          </a:solidFill>
                          <a:latin typeface="Times New Roman"/>
                          <a:ea typeface="Times New Roman"/>
                          <a:cs typeface="Times New Roman"/>
                          <a:sym typeface="Times New Roman"/>
                        </a:rPr>
                        <a:t>3. poor step coverage</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rgbClr val="010000"/>
                      </a:solidFill>
                      <a:prstDash val="solid"/>
                      <a:round/>
                      <a:headEnd len="sm" w="sm" type="none"/>
                      <a:tailEnd len="sm" w="sm" type="none"/>
                    </a:lnL>
                    <a:lnR cap="flat" cmpd="sng" w="12700">
                      <a:solidFill>
                        <a:srgbClr val="010000"/>
                      </a:solidFill>
                      <a:prstDash val="solid"/>
                      <a:round/>
                      <a:headEnd len="sm" w="sm" type="none"/>
                      <a:tailEnd len="sm" w="sm" type="none"/>
                    </a:lnR>
                    <a:lnT cap="flat" cmpd="sng" w="12700">
                      <a:solidFill>
                        <a:srgbClr val="010000"/>
                      </a:solidFill>
                      <a:prstDash val="solid"/>
                      <a:round/>
                      <a:headEnd len="sm" w="sm" type="none"/>
                      <a:tailEnd len="sm" w="sm" type="none"/>
                    </a:lnT>
                    <a:lnB cap="flat" cmpd="sng" w="12700">
                      <a:solidFill>
                        <a:srgbClr val="010000"/>
                      </a:solidFill>
                      <a:prstDash val="solid"/>
                      <a:round/>
                      <a:headEnd len="sm" w="sm" type="none"/>
                      <a:tailEnd len="sm" w="sm" type="none"/>
                    </a:lnB>
                  </a:tcPr>
                </a:tc>
              </a:tr>
              <a:tr h="1798450">
                <a:tc>
                  <a:txBody>
                    <a:bodyPr/>
                    <a:lstStyle/>
                    <a:p>
                      <a:pPr indent="-342900" lvl="0" marL="342900" marR="0" rtl="0" algn="l">
                        <a:lnSpc>
                          <a:spcPct val="100000"/>
                        </a:lnSpc>
                        <a:spcBef>
                          <a:spcPts val="0"/>
                        </a:spcBef>
                        <a:spcAft>
                          <a:spcPts val="0"/>
                        </a:spcAft>
                        <a:buClr>
                          <a:srgbClr val="333333"/>
                        </a:buClr>
                        <a:buSzPts val="1600"/>
                        <a:buFont typeface="Times New Roman"/>
                        <a:buNone/>
                      </a:pPr>
                      <a:r>
                        <a:rPr b="1" i="0" lang="en-US" sz="1600" u="none" cap="none" strike="noStrike">
                          <a:solidFill>
                            <a:srgbClr val="333333"/>
                          </a:solidFill>
                          <a:latin typeface="Times New Roman"/>
                          <a:ea typeface="Times New Roman"/>
                          <a:cs typeface="Times New Roman"/>
                          <a:sym typeface="Times New Roman"/>
                        </a:rPr>
                        <a:t>Sputter Deposition</a:t>
                      </a:r>
                      <a:endParaRPr b="0" i="0" sz="1600" u="none" cap="none" strike="noStrike">
                        <a:solidFill>
                          <a:schemeClr val="dk1"/>
                        </a:solidFill>
                        <a:latin typeface="Arial"/>
                        <a:ea typeface="Arial"/>
                        <a:cs typeface="Arial"/>
                        <a:sym typeface="Arial"/>
                      </a:endParaRPr>
                    </a:p>
                  </a:txBody>
                  <a:tcPr marT="45725" marB="45725" marR="91450" marL="91450" anchor="ctr">
                    <a:lnL cap="flat" cmpd="sng" w="12700">
                      <a:solidFill>
                        <a:srgbClr val="010000"/>
                      </a:solidFill>
                      <a:prstDash val="solid"/>
                      <a:round/>
                      <a:headEnd len="sm" w="sm" type="none"/>
                      <a:tailEnd len="sm" w="sm" type="none"/>
                    </a:lnL>
                    <a:lnR cap="flat" cmpd="sng" w="12700">
                      <a:solidFill>
                        <a:srgbClr val="010000"/>
                      </a:solidFill>
                      <a:prstDash val="solid"/>
                      <a:round/>
                      <a:headEnd len="sm" w="sm" type="none"/>
                      <a:tailEnd len="sm" w="sm" type="none"/>
                    </a:lnR>
                    <a:lnT cap="flat" cmpd="sng" w="12700">
                      <a:solidFill>
                        <a:srgbClr val="010000"/>
                      </a:solidFill>
                      <a:prstDash val="solid"/>
                      <a:round/>
                      <a:headEnd len="sm" w="sm" type="none"/>
                      <a:tailEnd len="sm" w="sm" type="none"/>
                    </a:lnT>
                    <a:lnB cap="flat" cmpd="sng" w="12700">
                      <a:solidFill>
                        <a:srgbClr val="01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333333"/>
                        </a:buClr>
                        <a:buSzPts val="1600"/>
                        <a:buFont typeface="Times New Roman"/>
                        <a:buNone/>
                      </a:pPr>
                      <a:r>
                        <a:rPr b="0" i="0" lang="en-US" sz="1600" u="none" cap="none" strike="noStrike">
                          <a:solidFill>
                            <a:srgbClr val="333333"/>
                          </a:solidFill>
                          <a:latin typeface="Times New Roman"/>
                          <a:ea typeface="Times New Roman"/>
                          <a:cs typeface="Times New Roman"/>
                          <a:sym typeface="Times New Roman"/>
                        </a:rPr>
                        <a:t>1. better step coverage</a:t>
                      </a:r>
                      <a:br>
                        <a:rPr b="0" i="0" lang="en-US" sz="1600" u="none" cap="none" strike="noStrike">
                          <a:solidFill>
                            <a:srgbClr val="333333"/>
                          </a:solidFill>
                          <a:latin typeface="Times New Roman"/>
                          <a:ea typeface="Times New Roman"/>
                          <a:cs typeface="Times New Roman"/>
                          <a:sym typeface="Times New Roman"/>
                        </a:rPr>
                      </a:br>
                      <a:r>
                        <a:rPr b="0" i="0" lang="en-US" sz="1600" u="none" cap="none" strike="noStrike">
                          <a:solidFill>
                            <a:srgbClr val="333333"/>
                          </a:solidFill>
                          <a:latin typeface="Times New Roman"/>
                          <a:ea typeface="Times New Roman"/>
                          <a:cs typeface="Times New Roman"/>
                          <a:sym typeface="Times New Roman"/>
                        </a:rPr>
                        <a:t>2. alloys</a:t>
                      </a:r>
                      <a:br>
                        <a:rPr b="0" i="0" lang="en-US" sz="1600" u="none" cap="none" strike="noStrike">
                          <a:solidFill>
                            <a:srgbClr val="333333"/>
                          </a:solidFill>
                          <a:latin typeface="Times New Roman"/>
                          <a:ea typeface="Times New Roman"/>
                          <a:cs typeface="Times New Roman"/>
                          <a:sym typeface="Times New Roman"/>
                        </a:rPr>
                      </a:br>
                      <a:r>
                        <a:rPr b="0" i="0" lang="en-US" sz="1600" u="none" cap="none" strike="noStrike">
                          <a:solidFill>
                            <a:srgbClr val="333333"/>
                          </a:solidFill>
                          <a:latin typeface="Times New Roman"/>
                          <a:ea typeface="Times New Roman"/>
                          <a:cs typeface="Times New Roman"/>
                          <a:sym typeface="Times New Roman"/>
                        </a:rPr>
                        <a:t>3. high temp materials</a:t>
                      </a:r>
                      <a:br>
                        <a:rPr b="0" i="0" lang="en-US" sz="1600" u="none" cap="none" strike="noStrike">
                          <a:solidFill>
                            <a:srgbClr val="333333"/>
                          </a:solidFill>
                          <a:latin typeface="Times New Roman"/>
                          <a:ea typeface="Times New Roman"/>
                          <a:cs typeface="Times New Roman"/>
                          <a:sym typeface="Times New Roman"/>
                        </a:rPr>
                      </a:br>
                      <a:r>
                        <a:rPr b="0" i="0" lang="en-US" sz="1600" u="none" cap="none" strike="noStrike">
                          <a:solidFill>
                            <a:srgbClr val="333333"/>
                          </a:solidFill>
                          <a:latin typeface="Times New Roman"/>
                          <a:ea typeface="Times New Roman"/>
                          <a:cs typeface="Times New Roman"/>
                          <a:sym typeface="Times New Roman"/>
                        </a:rPr>
                        <a:t>4. less radiation  damage </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rgbClr val="010000"/>
                      </a:solidFill>
                      <a:prstDash val="solid"/>
                      <a:round/>
                      <a:headEnd len="sm" w="sm" type="none"/>
                      <a:tailEnd len="sm" w="sm" type="none"/>
                    </a:lnL>
                    <a:lnR cap="flat" cmpd="sng" w="12700">
                      <a:solidFill>
                        <a:srgbClr val="010000"/>
                      </a:solidFill>
                      <a:prstDash val="solid"/>
                      <a:round/>
                      <a:headEnd len="sm" w="sm" type="none"/>
                      <a:tailEnd len="sm" w="sm" type="none"/>
                    </a:lnR>
                    <a:lnT cap="flat" cmpd="sng" w="12700">
                      <a:solidFill>
                        <a:srgbClr val="010000"/>
                      </a:solidFill>
                      <a:prstDash val="solid"/>
                      <a:round/>
                      <a:headEnd len="sm" w="sm" type="none"/>
                      <a:tailEnd len="sm" w="sm" type="none"/>
                    </a:lnT>
                    <a:lnB cap="flat" cmpd="sng" w="12700">
                      <a:solidFill>
                        <a:srgbClr val="01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333333"/>
                        </a:buClr>
                        <a:buSzPts val="1600"/>
                        <a:buFont typeface="Times New Roman"/>
                        <a:buNone/>
                      </a:pPr>
                      <a:r>
                        <a:rPr b="0" i="0" lang="en-US" sz="1600" u="none" cap="none" strike="noStrike">
                          <a:solidFill>
                            <a:srgbClr val="333333"/>
                          </a:solidFill>
                          <a:latin typeface="Times New Roman"/>
                          <a:ea typeface="Times New Roman"/>
                          <a:cs typeface="Times New Roman"/>
                          <a:sym typeface="Times New Roman"/>
                        </a:rPr>
                        <a:t>1. possible grainy films</a:t>
                      </a:r>
                      <a:br>
                        <a:rPr b="0" i="0" lang="en-US" sz="1600" u="none" cap="none" strike="noStrike">
                          <a:solidFill>
                            <a:srgbClr val="333333"/>
                          </a:solidFill>
                          <a:latin typeface="Times New Roman"/>
                          <a:ea typeface="Times New Roman"/>
                          <a:cs typeface="Times New Roman"/>
                          <a:sym typeface="Times New Roman"/>
                        </a:rPr>
                      </a:br>
                      <a:r>
                        <a:rPr b="0" i="0" lang="en-US" sz="1600" u="none" cap="none" strike="noStrike">
                          <a:solidFill>
                            <a:srgbClr val="333333"/>
                          </a:solidFill>
                          <a:latin typeface="Times New Roman"/>
                          <a:ea typeface="Times New Roman"/>
                          <a:cs typeface="Times New Roman"/>
                          <a:sym typeface="Times New Roman"/>
                        </a:rPr>
                        <a:t>2. porous films</a:t>
                      </a:r>
                      <a:br>
                        <a:rPr b="0" i="0" lang="en-US" sz="1600" u="none" cap="none" strike="noStrike">
                          <a:solidFill>
                            <a:srgbClr val="333333"/>
                          </a:solidFill>
                          <a:latin typeface="Times New Roman"/>
                          <a:ea typeface="Times New Roman"/>
                          <a:cs typeface="Times New Roman"/>
                          <a:sym typeface="Times New Roman"/>
                        </a:rPr>
                      </a:br>
                      <a:r>
                        <a:rPr b="0" i="0" lang="en-US" sz="1600" u="none" cap="none" strike="noStrike">
                          <a:solidFill>
                            <a:srgbClr val="333333"/>
                          </a:solidFill>
                          <a:latin typeface="Times New Roman"/>
                          <a:ea typeface="Times New Roman"/>
                          <a:cs typeface="Times New Roman"/>
                          <a:sym typeface="Times New Roman"/>
                        </a:rPr>
                        <a:t>3. plasma damage/contamination </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rgbClr val="010000"/>
                      </a:solidFill>
                      <a:prstDash val="solid"/>
                      <a:round/>
                      <a:headEnd len="sm" w="sm" type="none"/>
                      <a:tailEnd len="sm" w="sm" type="none"/>
                    </a:lnL>
                    <a:lnR cap="flat" cmpd="sng" w="12700">
                      <a:solidFill>
                        <a:srgbClr val="010000"/>
                      </a:solidFill>
                      <a:prstDash val="solid"/>
                      <a:round/>
                      <a:headEnd len="sm" w="sm" type="none"/>
                      <a:tailEnd len="sm" w="sm" type="none"/>
                    </a:lnR>
                    <a:lnT cap="flat" cmpd="sng" w="12700">
                      <a:solidFill>
                        <a:srgbClr val="010000"/>
                      </a:solidFill>
                      <a:prstDash val="solid"/>
                      <a:round/>
                      <a:headEnd len="sm" w="sm" type="none"/>
                      <a:tailEnd len="sm" w="sm" type="none"/>
                    </a:lnT>
                    <a:lnB cap="flat" cmpd="sng" w="12700">
                      <a:solidFill>
                        <a:srgbClr val="010000"/>
                      </a:solidFill>
                      <a:prstDash val="solid"/>
                      <a:round/>
                      <a:headEnd len="sm" w="sm" type="none"/>
                      <a:tailEnd len="sm" w="sm" type="none"/>
                    </a:lnB>
                  </a:tcPr>
                </a:tc>
              </a:tr>
            </a:tbl>
          </a:graphicData>
        </a:graphic>
      </p:graphicFrame>
      <p:sp>
        <p:nvSpPr>
          <p:cNvPr id="257" name="Google Shape;257;p20"/>
          <p:cNvSpPr/>
          <p:nvPr/>
        </p:nvSpPr>
        <p:spPr>
          <a:xfrm>
            <a:off x="457200" y="1066800"/>
            <a:ext cx="6324600" cy="369888"/>
          </a:xfrm>
          <a:prstGeom prst="rect">
            <a:avLst/>
          </a:prstGeom>
          <a:solidFill>
            <a:srgbClr val="FFFF00">
              <a:alpha val="81568"/>
            </a:srgbClr>
          </a:solidFill>
          <a:ln cap="flat" cmpd="sng" w="28575">
            <a:solidFill>
              <a:srgbClr val="00008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Merits and Demerits of evaporation methods </a:t>
            </a:r>
            <a:endParaRPr/>
          </a:p>
        </p:txBody>
      </p:sp>
      <p:sp>
        <p:nvSpPr>
          <p:cNvPr id="258" name="Google Shape;258;p20"/>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                     18PYB103J Module-V Lecture-8</a:t>
            </a:r>
            <a:endParaRPr/>
          </a:p>
        </p:txBody>
      </p:sp>
      <p:pic>
        <p:nvPicPr>
          <p:cNvPr id="259" name="Google Shape;259;p20"/>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21"/>
          <p:cNvSpPr txBox="1"/>
          <p:nvPr>
            <p:ph idx="1" type="body"/>
          </p:nvPr>
        </p:nvSpPr>
        <p:spPr>
          <a:xfrm>
            <a:off x="381000" y="1676400"/>
            <a:ext cx="8458200" cy="4343400"/>
          </a:xfrm>
          <a:prstGeom prst="rect">
            <a:avLst/>
          </a:prstGeom>
          <a:solidFill>
            <a:srgbClr val="FFFF00">
              <a:alpha val="42745"/>
            </a:srgbClr>
          </a:solidFill>
          <a:ln cap="flat" cmpd="sng" w="19050">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56032" lvl="0" marL="365760" rtl="0" algn="l">
              <a:lnSpc>
                <a:spcPct val="90000"/>
              </a:lnSpc>
              <a:spcBef>
                <a:spcPts val="0"/>
              </a:spcBef>
              <a:spcAft>
                <a:spcPts val="0"/>
              </a:spcAft>
              <a:buClr>
                <a:srgbClr val="800000"/>
              </a:buClr>
              <a:buSzPts val="2400"/>
              <a:buFont typeface="Calibri"/>
              <a:buNone/>
            </a:pPr>
            <a:r>
              <a:rPr b="1" lang="en-US" sz="2400">
                <a:solidFill>
                  <a:srgbClr val="800000"/>
                </a:solidFill>
              </a:rPr>
              <a:t>Importance of PVD Coatings</a:t>
            </a:r>
            <a:endParaRPr/>
          </a:p>
          <a:p>
            <a:pPr indent="-256032" lvl="0" marL="365760" rtl="0" algn="l">
              <a:lnSpc>
                <a:spcPct val="90000"/>
              </a:lnSpc>
              <a:spcBef>
                <a:spcPts val="480"/>
              </a:spcBef>
              <a:spcAft>
                <a:spcPts val="0"/>
              </a:spcAft>
              <a:buClr>
                <a:srgbClr val="000099"/>
              </a:buClr>
              <a:buSzPts val="2400"/>
              <a:buFont typeface="Noto Sans Symbols"/>
              <a:buChar char="🞂"/>
            </a:pPr>
            <a:r>
              <a:rPr lang="en-US" sz="2400">
                <a:solidFill>
                  <a:srgbClr val="000099"/>
                </a:solidFill>
              </a:rPr>
              <a:t>PVD coatings are deposited for numerous reasons. Some of the main ones are:</a:t>
            </a:r>
            <a:endParaRPr/>
          </a:p>
          <a:p>
            <a:pPr indent="-256032" lvl="0" marL="365760" rtl="0" algn="l">
              <a:lnSpc>
                <a:spcPct val="90000"/>
              </a:lnSpc>
              <a:spcBef>
                <a:spcPts val="480"/>
              </a:spcBef>
              <a:spcAft>
                <a:spcPts val="0"/>
              </a:spcAft>
              <a:buClr>
                <a:srgbClr val="000099"/>
              </a:buClr>
              <a:buSzPts val="2400"/>
              <a:buFont typeface="Noto Sans Symbols"/>
              <a:buChar char="🞂"/>
            </a:pPr>
            <a:r>
              <a:rPr lang="en-US" sz="2400">
                <a:solidFill>
                  <a:srgbClr val="000099"/>
                </a:solidFill>
              </a:rPr>
              <a:t>Improved hardness and wear resistance</a:t>
            </a:r>
            <a:endParaRPr/>
          </a:p>
          <a:p>
            <a:pPr indent="-256032" lvl="0" marL="365760" rtl="0" algn="l">
              <a:lnSpc>
                <a:spcPct val="90000"/>
              </a:lnSpc>
              <a:spcBef>
                <a:spcPts val="480"/>
              </a:spcBef>
              <a:spcAft>
                <a:spcPts val="0"/>
              </a:spcAft>
              <a:buClr>
                <a:srgbClr val="000099"/>
              </a:buClr>
              <a:buSzPts val="2400"/>
              <a:buFont typeface="Noto Sans Symbols"/>
              <a:buChar char="🞂"/>
            </a:pPr>
            <a:r>
              <a:rPr lang="en-US" sz="2400">
                <a:solidFill>
                  <a:srgbClr val="000099"/>
                </a:solidFill>
              </a:rPr>
              <a:t>Reduced friction</a:t>
            </a:r>
            <a:endParaRPr/>
          </a:p>
          <a:p>
            <a:pPr indent="-256032" lvl="0" marL="365760" rtl="0" algn="l">
              <a:lnSpc>
                <a:spcPct val="90000"/>
              </a:lnSpc>
              <a:spcBef>
                <a:spcPts val="480"/>
              </a:spcBef>
              <a:spcAft>
                <a:spcPts val="0"/>
              </a:spcAft>
              <a:buClr>
                <a:srgbClr val="000099"/>
              </a:buClr>
              <a:buSzPts val="2400"/>
              <a:buFont typeface="Noto Sans Symbols"/>
              <a:buChar char="🞂"/>
            </a:pPr>
            <a:r>
              <a:rPr lang="en-US" sz="2400">
                <a:solidFill>
                  <a:srgbClr val="000099"/>
                </a:solidFill>
              </a:rPr>
              <a:t>Improved oxidation resistance</a:t>
            </a:r>
            <a:endParaRPr/>
          </a:p>
          <a:p>
            <a:pPr indent="-256032" lvl="0" marL="365760" rtl="0" algn="l">
              <a:lnSpc>
                <a:spcPct val="90000"/>
              </a:lnSpc>
              <a:spcBef>
                <a:spcPts val="480"/>
              </a:spcBef>
              <a:spcAft>
                <a:spcPts val="0"/>
              </a:spcAft>
              <a:buClr>
                <a:srgbClr val="000099"/>
              </a:buClr>
              <a:buSzPts val="2400"/>
              <a:buFont typeface="Noto Sans Symbols"/>
              <a:buChar char="🞂"/>
            </a:pPr>
            <a:r>
              <a:rPr lang="en-US" sz="2400">
                <a:solidFill>
                  <a:srgbClr val="000099"/>
                </a:solidFill>
              </a:rPr>
              <a:t>The use of such coatings is aimed at improving efficiency through improved performance and longer component life. </a:t>
            </a:r>
            <a:endParaRPr/>
          </a:p>
          <a:p>
            <a:pPr indent="-256032" lvl="0" marL="365760" rtl="0" algn="l">
              <a:lnSpc>
                <a:spcPct val="90000"/>
              </a:lnSpc>
              <a:spcBef>
                <a:spcPts val="480"/>
              </a:spcBef>
              <a:spcAft>
                <a:spcPts val="0"/>
              </a:spcAft>
              <a:buClr>
                <a:srgbClr val="000099"/>
              </a:buClr>
              <a:buSzPts val="2400"/>
              <a:buFont typeface="Noto Sans Symbols"/>
              <a:buChar char="🞂"/>
            </a:pPr>
            <a:r>
              <a:rPr lang="en-US" sz="2400">
                <a:solidFill>
                  <a:srgbClr val="000099"/>
                </a:solidFill>
              </a:rPr>
              <a:t>They may also allow coated components to operate in environments that the uncoated component would not otherwise have been able to perform.</a:t>
            </a:r>
            <a:endParaRPr/>
          </a:p>
        </p:txBody>
      </p:sp>
      <p:sp>
        <p:nvSpPr>
          <p:cNvPr id="266" name="Google Shape;266;p21"/>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                     18PYB103J Module-V Lecture-8</a:t>
            </a:r>
            <a:endParaRPr/>
          </a:p>
        </p:txBody>
      </p:sp>
      <p:pic>
        <p:nvPicPr>
          <p:cNvPr id="267" name="Google Shape;267;p21"/>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3" name="Google Shape;273;p22"/>
          <p:cNvSpPr txBox="1"/>
          <p:nvPr>
            <p:ph idx="1" type="body"/>
          </p:nvPr>
        </p:nvSpPr>
        <p:spPr>
          <a:xfrm>
            <a:off x="457200" y="1646238"/>
            <a:ext cx="8229600" cy="4525962"/>
          </a:xfrm>
          <a:prstGeom prst="rect">
            <a:avLst/>
          </a:prstGeom>
          <a:solidFill>
            <a:schemeClr val="lt1">
              <a:alpha val="21568"/>
            </a:schemeClr>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800000"/>
              </a:buClr>
              <a:buSzPts val="1800"/>
              <a:buFont typeface="Calibri"/>
              <a:buNone/>
            </a:pPr>
            <a:r>
              <a:rPr b="1" lang="en-US" sz="1800">
                <a:solidFill>
                  <a:srgbClr val="800000"/>
                </a:solidFill>
              </a:rPr>
              <a:t>Advantages</a:t>
            </a:r>
            <a:endParaRPr/>
          </a:p>
          <a:p>
            <a:pPr indent="-342900" lvl="0" marL="342900" rtl="0" algn="l">
              <a:lnSpc>
                <a:spcPct val="80000"/>
              </a:lnSpc>
              <a:spcBef>
                <a:spcPts val="360"/>
              </a:spcBef>
              <a:spcAft>
                <a:spcPts val="0"/>
              </a:spcAft>
              <a:buClr>
                <a:srgbClr val="000099"/>
              </a:buClr>
              <a:buSzPts val="1800"/>
              <a:buChar char="•"/>
            </a:pPr>
            <a:r>
              <a:rPr lang="en-US" sz="1800">
                <a:solidFill>
                  <a:srgbClr val="000099"/>
                </a:solidFill>
              </a:rPr>
              <a:t>Materials can be deposited with improved properties compared to the substrate material</a:t>
            </a:r>
            <a:endParaRPr/>
          </a:p>
          <a:p>
            <a:pPr indent="-342900" lvl="0" marL="342900" rtl="0" algn="l">
              <a:lnSpc>
                <a:spcPct val="80000"/>
              </a:lnSpc>
              <a:spcBef>
                <a:spcPts val="360"/>
              </a:spcBef>
              <a:spcAft>
                <a:spcPts val="0"/>
              </a:spcAft>
              <a:buClr>
                <a:srgbClr val="000099"/>
              </a:buClr>
              <a:buSzPts val="1800"/>
              <a:buChar char="•"/>
            </a:pPr>
            <a:r>
              <a:rPr lang="en-US" sz="1800">
                <a:solidFill>
                  <a:srgbClr val="000099"/>
                </a:solidFill>
              </a:rPr>
              <a:t>Almost any type of inorganic material can be used as well as some kinds of organic materials</a:t>
            </a:r>
            <a:endParaRPr/>
          </a:p>
          <a:p>
            <a:pPr indent="-342900" lvl="0" marL="342900" rtl="0" algn="l">
              <a:lnSpc>
                <a:spcPct val="80000"/>
              </a:lnSpc>
              <a:spcBef>
                <a:spcPts val="360"/>
              </a:spcBef>
              <a:spcAft>
                <a:spcPts val="0"/>
              </a:spcAft>
              <a:buClr>
                <a:srgbClr val="000099"/>
              </a:buClr>
              <a:buSzPts val="1800"/>
              <a:buChar char="•"/>
            </a:pPr>
            <a:r>
              <a:rPr lang="en-US" sz="1800">
                <a:solidFill>
                  <a:srgbClr val="000099"/>
                </a:solidFill>
              </a:rPr>
              <a:t>The process is more environmentally friendly than processes such as electroplating</a:t>
            </a:r>
            <a:endParaRPr/>
          </a:p>
          <a:p>
            <a:pPr indent="-342900" lvl="0" marL="342900" rtl="0" algn="l">
              <a:lnSpc>
                <a:spcPct val="80000"/>
              </a:lnSpc>
              <a:spcBef>
                <a:spcPts val="360"/>
              </a:spcBef>
              <a:spcAft>
                <a:spcPts val="0"/>
              </a:spcAft>
              <a:buClr>
                <a:schemeClr val="dk1"/>
              </a:buClr>
              <a:buSzPts val="1800"/>
              <a:buFont typeface="Noto Sans Symbols"/>
              <a:buNone/>
            </a:pPr>
            <a:r>
              <a:t/>
            </a:r>
            <a:endParaRPr b="1" sz="1800">
              <a:solidFill>
                <a:srgbClr val="000099"/>
              </a:solidFill>
            </a:endParaRPr>
          </a:p>
          <a:p>
            <a:pPr indent="-342900" lvl="0" marL="342900" rtl="0" algn="l">
              <a:lnSpc>
                <a:spcPct val="80000"/>
              </a:lnSpc>
              <a:spcBef>
                <a:spcPts val="360"/>
              </a:spcBef>
              <a:spcAft>
                <a:spcPts val="0"/>
              </a:spcAft>
              <a:buClr>
                <a:srgbClr val="800000"/>
              </a:buClr>
              <a:buSzPts val="1800"/>
              <a:buFont typeface="Calibri"/>
              <a:buNone/>
            </a:pPr>
            <a:r>
              <a:rPr b="1" lang="en-US" sz="1800">
                <a:solidFill>
                  <a:srgbClr val="800000"/>
                </a:solidFill>
              </a:rPr>
              <a:t>Disadvantages</a:t>
            </a:r>
            <a:endParaRPr/>
          </a:p>
          <a:p>
            <a:pPr indent="-342900" lvl="0" marL="342900" rtl="0" algn="l">
              <a:lnSpc>
                <a:spcPct val="80000"/>
              </a:lnSpc>
              <a:spcBef>
                <a:spcPts val="360"/>
              </a:spcBef>
              <a:spcAft>
                <a:spcPts val="0"/>
              </a:spcAft>
              <a:buClr>
                <a:srgbClr val="000099"/>
              </a:buClr>
              <a:buSzPts val="1800"/>
              <a:buChar char="•"/>
            </a:pPr>
            <a:r>
              <a:rPr lang="en-US" sz="1800">
                <a:solidFill>
                  <a:srgbClr val="000099"/>
                </a:solidFill>
              </a:rPr>
              <a:t>It is a line of sight technique meaning that it is extremely difficult to coat undercuts and similar surface features</a:t>
            </a:r>
            <a:endParaRPr/>
          </a:p>
          <a:p>
            <a:pPr indent="-342900" lvl="0" marL="342900" rtl="0" algn="l">
              <a:lnSpc>
                <a:spcPct val="80000"/>
              </a:lnSpc>
              <a:spcBef>
                <a:spcPts val="360"/>
              </a:spcBef>
              <a:spcAft>
                <a:spcPts val="0"/>
              </a:spcAft>
              <a:buClr>
                <a:srgbClr val="000099"/>
              </a:buClr>
              <a:buSzPts val="1800"/>
              <a:buChar char="•"/>
            </a:pPr>
            <a:r>
              <a:rPr lang="en-US" sz="1800">
                <a:solidFill>
                  <a:srgbClr val="000099"/>
                </a:solidFill>
              </a:rPr>
              <a:t>High capital cost</a:t>
            </a:r>
            <a:endParaRPr/>
          </a:p>
          <a:p>
            <a:pPr indent="-342900" lvl="0" marL="342900" rtl="0" algn="l">
              <a:lnSpc>
                <a:spcPct val="80000"/>
              </a:lnSpc>
              <a:spcBef>
                <a:spcPts val="360"/>
              </a:spcBef>
              <a:spcAft>
                <a:spcPts val="0"/>
              </a:spcAft>
              <a:buClr>
                <a:srgbClr val="000099"/>
              </a:buClr>
              <a:buSzPts val="1800"/>
              <a:buChar char="•"/>
            </a:pPr>
            <a:r>
              <a:rPr lang="en-US" sz="1800">
                <a:solidFill>
                  <a:srgbClr val="000099"/>
                </a:solidFill>
              </a:rPr>
              <a:t>Some processes operate at high vacuums and temperatures requiring skilled operators</a:t>
            </a:r>
            <a:endParaRPr/>
          </a:p>
          <a:p>
            <a:pPr indent="-342900" lvl="0" marL="342900" rtl="0" algn="l">
              <a:lnSpc>
                <a:spcPct val="80000"/>
              </a:lnSpc>
              <a:spcBef>
                <a:spcPts val="360"/>
              </a:spcBef>
              <a:spcAft>
                <a:spcPts val="0"/>
              </a:spcAft>
              <a:buClr>
                <a:srgbClr val="000099"/>
              </a:buClr>
              <a:buSzPts val="1800"/>
              <a:buChar char="•"/>
            </a:pPr>
            <a:r>
              <a:rPr lang="en-US" sz="1800">
                <a:solidFill>
                  <a:srgbClr val="000099"/>
                </a:solidFill>
              </a:rPr>
              <a:t>Processes requiring large amounts of heat require appropriate cooling systems</a:t>
            </a:r>
            <a:endParaRPr/>
          </a:p>
          <a:p>
            <a:pPr indent="-342900" lvl="0" marL="342900" rtl="0" algn="l">
              <a:lnSpc>
                <a:spcPct val="80000"/>
              </a:lnSpc>
              <a:spcBef>
                <a:spcPts val="360"/>
              </a:spcBef>
              <a:spcAft>
                <a:spcPts val="0"/>
              </a:spcAft>
              <a:buClr>
                <a:srgbClr val="000099"/>
              </a:buClr>
              <a:buSzPts val="1800"/>
              <a:buChar char="•"/>
            </a:pPr>
            <a:r>
              <a:rPr lang="en-US" sz="1800">
                <a:solidFill>
                  <a:srgbClr val="000099"/>
                </a:solidFill>
              </a:rPr>
              <a:t>The rate of coating deposition is usually quite slow </a:t>
            </a:r>
            <a:endParaRPr/>
          </a:p>
        </p:txBody>
      </p:sp>
      <p:sp>
        <p:nvSpPr>
          <p:cNvPr id="274" name="Google Shape;274;p22"/>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                     18PYB103J Module-V Lecture-8</a:t>
            </a:r>
            <a:endParaRPr/>
          </a:p>
        </p:txBody>
      </p:sp>
      <p:pic>
        <p:nvPicPr>
          <p:cNvPr id="275" name="Google Shape;275;p22"/>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1" name="Google Shape;281;p23"/>
          <p:cNvSpPr txBox="1"/>
          <p:nvPr>
            <p:ph idx="1" type="body"/>
          </p:nvPr>
        </p:nvSpPr>
        <p:spPr>
          <a:xfrm>
            <a:off x="381000" y="1646238"/>
            <a:ext cx="8229600" cy="4525962"/>
          </a:xfrm>
          <a:prstGeom prst="rect">
            <a:avLst/>
          </a:prstGeom>
          <a:solidFill>
            <a:srgbClr val="FF00FF">
              <a:alpha val="20000"/>
            </a:srgbClr>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C00000"/>
              </a:buClr>
              <a:buSzPts val="2400"/>
              <a:buFont typeface="Calibri"/>
              <a:buNone/>
            </a:pPr>
            <a:r>
              <a:rPr b="1" lang="en-US" sz="2400">
                <a:solidFill>
                  <a:srgbClr val="C00000"/>
                </a:solidFill>
              </a:rPr>
              <a:t>Applications </a:t>
            </a:r>
            <a:endParaRPr/>
          </a:p>
          <a:p>
            <a:pPr indent="-342900" lvl="0" marL="342900" rtl="0" algn="l">
              <a:lnSpc>
                <a:spcPct val="90000"/>
              </a:lnSpc>
              <a:spcBef>
                <a:spcPts val="480"/>
              </a:spcBef>
              <a:spcAft>
                <a:spcPts val="0"/>
              </a:spcAft>
              <a:buClr>
                <a:srgbClr val="0000FF"/>
              </a:buClr>
              <a:buSzPts val="2400"/>
              <a:buFont typeface="Calibri"/>
              <a:buChar char="•"/>
            </a:pPr>
            <a:r>
              <a:rPr lang="en-US" sz="2400">
                <a:solidFill>
                  <a:srgbClr val="0000FF"/>
                </a:solidFill>
              </a:rPr>
              <a:t>PVD coatings are generally used to improve hardness, wear resistance and oxidation resistance. </a:t>
            </a:r>
            <a:endParaRPr/>
          </a:p>
          <a:p>
            <a:pPr indent="-342900" lvl="0" marL="342900" rtl="0" algn="l">
              <a:lnSpc>
                <a:spcPct val="90000"/>
              </a:lnSpc>
              <a:spcBef>
                <a:spcPts val="480"/>
              </a:spcBef>
              <a:spcAft>
                <a:spcPts val="0"/>
              </a:spcAft>
              <a:buClr>
                <a:srgbClr val="0000FF"/>
              </a:buClr>
              <a:buSzPts val="2400"/>
              <a:buFont typeface="Calibri"/>
              <a:buChar char="•"/>
            </a:pPr>
            <a:r>
              <a:rPr lang="en-US" sz="2400">
                <a:solidFill>
                  <a:srgbClr val="0000FF"/>
                </a:solidFill>
              </a:rPr>
              <a:t>Thus, such coatings use in a wide range of applications such as:</a:t>
            </a:r>
            <a:endParaRPr/>
          </a:p>
          <a:p>
            <a:pPr indent="-342900" lvl="0" marL="342900" rtl="0" algn="l">
              <a:lnSpc>
                <a:spcPct val="90000"/>
              </a:lnSpc>
              <a:spcBef>
                <a:spcPts val="480"/>
              </a:spcBef>
              <a:spcAft>
                <a:spcPts val="0"/>
              </a:spcAft>
              <a:buClr>
                <a:srgbClr val="0000FF"/>
              </a:buClr>
              <a:buSzPts val="2400"/>
              <a:buFont typeface="Calibri"/>
              <a:buChar char="•"/>
            </a:pPr>
            <a:r>
              <a:rPr lang="en-US" sz="2400">
                <a:solidFill>
                  <a:srgbClr val="0000FF"/>
                </a:solidFill>
              </a:rPr>
              <a:t>Aerospace</a:t>
            </a:r>
            <a:endParaRPr/>
          </a:p>
          <a:p>
            <a:pPr indent="-342900" lvl="0" marL="342900" rtl="0" algn="l">
              <a:lnSpc>
                <a:spcPct val="90000"/>
              </a:lnSpc>
              <a:spcBef>
                <a:spcPts val="480"/>
              </a:spcBef>
              <a:spcAft>
                <a:spcPts val="0"/>
              </a:spcAft>
              <a:buClr>
                <a:srgbClr val="0000FF"/>
              </a:buClr>
              <a:buSzPts val="2400"/>
              <a:buFont typeface="Calibri"/>
              <a:buChar char="•"/>
            </a:pPr>
            <a:r>
              <a:rPr lang="en-US" sz="2400">
                <a:solidFill>
                  <a:srgbClr val="0000FF"/>
                </a:solidFill>
              </a:rPr>
              <a:t>Automotive</a:t>
            </a:r>
            <a:endParaRPr/>
          </a:p>
          <a:p>
            <a:pPr indent="-342900" lvl="0" marL="342900" rtl="0" algn="l">
              <a:lnSpc>
                <a:spcPct val="90000"/>
              </a:lnSpc>
              <a:spcBef>
                <a:spcPts val="480"/>
              </a:spcBef>
              <a:spcAft>
                <a:spcPts val="0"/>
              </a:spcAft>
              <a:buClr>
                <a:srgbClr val="0000FF"/>
              </a:buClr>
              <a:buSzPts val="2400"/>
              <a:buFont typeface="Calibri"/>
              <a:buChar char="•"/>
            </a:pPr>
            <a:r>
              <a:rPr lang="en-US" sz="2400">
                <a:solidFill>
                  <a:srgbClr val="0000FF"/>
                </a:solidFill>
              </a:rPr>
              <a:t>Surgical/Medical</a:t>
            </a:r>
            <a:endParaRPr/>
          </a:p>
          <a:p>
            <a:pPr indent="-342900" lvl="0" marL="342900" rtl="0" algn="l">
              <a:lnSpc>
                <a:spcPct val="90000"/>
              </a:lnSpc>
              <a:spcBef>
                <a:spcPts val="480"/>
              </a:spcBef>
              <a:spcAft>
                <a:spcPts val="0"/>
              </a:spcAft>
              <a:buClr>
                <a:srgbClr val="0000FF"/>
              </a:buClr>
              <a:buSzPts val="2400"/>
              <a:buFont typeface="Calibri"/>
              <a:buChar char="•"/>
            </a:pPr>
            <a:r>
              <a:rPr lang="en-US" sz="2400">
                <a:solidFill>
                  <a:srgbClr val="0000FF"/>
                </a:solidFill>
              </a:rPr>
              <a:t>Dies and moulds for all manner of material processing</a:t>
            </a:r>
            <a:endParaRPr/>
          </a:p>
          <a:p>
            <a:pPr indent="-342900" lvl="0" marL="342900" rtl="0" algn="l">
              <a:lnSpc>
                <a:spcPct val="90000"/>
              </a:lnSpc>
              <a:spcBef>
                <a:spcPts val="480"/>
              </a:spcBef>
              <a:spcAft>
                <a:spcPts val="0"/>
              </a:spcAft>
              <a:buClr>
                <a:srgbClr val="0000FF"/>
              </a:buClr>
              <a:buSzPts val="2400"/>
              <a:buFont typeface="Calibri"/>
              <a:buChar char="•"/>
            </a:pPr>
            <a:r>
              <a:rPr lang="en-US" sz="2400">
                <a:solidFill>
                  <a:srgbClr val="0000FF"/>
                </a:solidFill>
              </a:rPr>
              <a:t>Cutting tools</a:t>
            </a:r>
            <a:endParaRPr/>
          </a:p>
        </p:txBody>
      </p:sp>
      <p:sp>
        <p:nvSpPr>
          <p:cNvPr id="282" name="Google Shape;282;p23"/>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                     18PYB103J Module-V Lecture-8</a:t>
            </a:r>
            <a:endParaRPr/>
          </a:p>
        </p:txBody>
      </p:sp>
      <p:pic>
        <p:nvPicPr>
          <p:cNvPr id="283" name="Google Shape;283;p23"/>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VD_1st_fig_JPG" id="110" name="Google Shape;110;p3"/>
          <p:cNvPicPr preferRelativeResize="0"/>
          <p:nvPr>
            <p:ph idx="1" type="body"/>
          </p:nvPr>
        </p:nvPicPr>
        <p:blipFill rotWithShape="1">
          <a:blip r:embed="rId3">
            <a:alphaModFix/>
          </a:blip>
          <a:srcRect b="0" l="0" r="0" t="0"/>
          <a:stretch/>
        </p:blipFill>
        <p:spPr>
          <a:xfrm>
            <a:off x="2051050" y="1085850"/>
            <a:ext cx="6635750" cy="3092450"/>
          </a:xfrm>
          <a:prstGeom prst="rect">
            <a:avLst/>
          </a:prstGeom>
          <a:noFill/>
          <a:ln>
            <a:noFill/>
          </a:ln>
        </p:spPr>
      </p:pic>
      <p:sp>
        <p:nvSpPr>
          <p:cNvPr id="111" name="Google Shape;111;p3"/>
          <p:cNvSpPr/>
          <p:nvPr/>
        </p:nvSpPr>
        <p:spPr>
          <a:xfrm>
            <a:off x="2514600" y="4552950"/>
            <a:ext cx="3352800" cy="476250"/>
          </a:xfrm>
          <a:prstGeom prst="rect">
            <a:avLst/>
          </a:prstGeom>
          <a:solidFill>
            <a:srgbClr val="FF9900">
              <a:alpha val="57647"/>
            </a:srgbClr>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2"/>
                </a:solidFill>
                <a:latin typeface="Lucida Sans"/>
                <a:ea typeface="Lucida Sans"/>
                <a:cs typeface="Lucida Sans"/>
                <a:sym typeface="Lucida Sans"/>
              </a:rPr>
              <a:t>CVD REACTION</a:t>
            </a:r>
            <a:endParaRPr b="0" i="0" sz="2400" u="none" cap="none" strike="noStrike">
              <a:solidFill>
                <a:schemeClr val="accent2"/>
              </a:solidFill>
              <a:latin typeface="Lucida Sans"/>
              <a:ea typeface="Lucida Sans"/>
              <a:cs typeface="Lucida Sans"/>
              <a:sym typeface="Lucida Sans"/>
            </a:endParaRPr>
          </a:p>
        </p:txBody>
      </p:sp>
      <p:sp>
        <p:nvSpPr>
          <p:cNvPr id="112" name="Google Shape;112;p3"/>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                     18PYB103J Module-V Lecture-8</a:t>
            </a:r>
            <a:endParaRPr/>
          </a:p>
        </p:txBody>
      </p:sp>
      <p:pic>
        <p:nvPicPr>
          <p:cNvPr id="113" name="Google Shape;113;p3"/>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 name="Google Shape;119;p4"/>
          <p:cNvSpPr txBox="1"/>
          <p:nvPr>
            <p:ph idx="1" type="body"/>
          </p:nvPr>
        </p:nvSpPr>
        <p:spPr>
          <a:xfrm>
            <a:off x="457200" y="1570038"/>
            <a:ext cx="8382000" cy="3763962"/>
          </a:xfrm>
          <a:prstGeom prst="rect">
            <a:avLst/>
          </a:prstGeom>
          <a:solidFill>
            <a:schemeClr val="lt1">
              <a:alpha val="61568"/>
            </a:schemeClr>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800000"/>
              </a:buClr>
              <a:buSzPts val="2400"/>
              <a:buFont typeface="Times New Roman"/>
              <a:buNone/>
            </a:pPr>
            <a:r>
              <a:rPr b="1" lang="en-US" sz="2400">
                <a:solidFill>
                  <a:srgbClr val="800000"/>
                </a:solidFill>
                <a:latin typeface="Times New Roman"/>
                <a:ea typeface="Times New Roman"/>
                <a:cs typeface="Times New Roman"/>
                <a:sym typeface="Times New Roman"/>
              </a:rPr>
              <a:t>A basic CVD process consists of the following steps:</a:t>
            </a:r>
            <a:r>
              <a:rPr lang="en-US" sz="2400">
                <a:latin typeface="Times New Roman"/>
                <a:ea typeface="Times New Roman"/>
                <a:cs typeface="Times New Roman"/>
                <a:sym typeface="Times New Roman"/>
              </a:rPr>
              <a:t>  </a:t>
            </a:r>
            <a:endParaRPr/>
          </a:p>
          <a:p>
            <a:pPr indent="-342900" lvl="0" marL="342900" rtl="0" algn="l">
              <a:lnSpc>
                <a:spcPct val="90000"/>
              </a:lnSpc>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342900" lvl="0" marL="342900" rtl="0" algn="l">
              <a:lnSpc>
                <a:spcPct val="9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A predefined mix of reactant gases and diluent inert gases are introduced at a specified flow rate into the reaction chamber;  </a:t>
            </a:r>
            <a:endParaRPr/>
          </a:p>
          <a:p>
            <a:pPr indent="-342900" lvl="0" marL="342900" rtl="0" algn="l">
              <a:lnSpc>
                <a:spcPct val="9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 The gas species move to the substrate;  </a:t>
            </a:r>
            <a:endParaRPr/>
          </a:p>
          <a:p>
            <a:pPr indent="-342900" lvl="0" marL="342900" rtl="0" algn="l">
              <a:lnSpc>
                <a:spcPct val="9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The reactants get adsorbed on the surface of the substrate; </a:t>
            </a:r>
            <a:endParaRPr/>
          </a:p>
          <a:p>
            <a:pPr indent="-342900" lvl="0" marL="342900" rtl="0" algn="l">
              <a:lnSpc>
                <a:spcPct val="9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The reactants undergo chemical reactions with the substrate to form the film; and</a:t>
            </a:r>
            <a:endParaRPr/>
          </a:p>
          <a:p>
            <a:pPr indent="-342900" lvl="0" marL="342900" rtl="0" algn="l">
              <a:lnSpc>
                <a:spcPct val="9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The gaseous by-products of the reactions are desorbed and evacuated from the reaction chamber.   </a:t>
            </a:r>
            <a:endParaRPr/>
          </a:p>
        </p:txBody>
      </p:sp>
      <p:sp>
        <p:nvSpPr>
          <p:cNvPr id="120" name="Google Shape;120;p4"/>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                     18PYB103J Module-V Lecture-8</a:t>
            </a:r>
            <a:endParaRPr/>
          </a:p>
        </p:txBody>
      </p:sp>
      <p:pic>
        <p:nvPicPr>
          <p:cNvPr id="121" name="Google Shape;121;p4"/>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7" name="Google Shape;127;p5"/>
          <p:cNvSpPr txBox="1"/>
          <p:nvPr>
            <p:ph idx="1" type="body"/>
          </p:nvPr>
        </p:nvSpPr>
        <p:spPr>
          <a:xfrm>
            <a:off x="381000" y="1600200"/>
            <a:ext cx="8305800" cy="4343400"/>
          </a:xfrm>
          <a:prstGeom prst="rect">
            <a:avLst/>
          </a:prstGeom>
          <a:solidFill>
            <a:schemeClr val="lt1">
              <a:alpha val="44705"/>
            </a:schemeClr>
          </a:solidFill>
          <a:ln cap="flat" cmpd="sng" w="19050">
            <a:solidFill>
              <a:schemeClr val="dk2"/>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During the process of chemical vapor deposition, the reactant gases not only react with the substrate material at the wafer surface (or very close to it), but also in gas phase in the reactor's atmosphere.  </a:t>
            </a:r>
            <a:endParaRPr/>
          </a:p>
          <a:p>
            <a:pPr indent="-342900" lvl="0" marL="342900" rtl="0" algn="just">
              <a:lnSpc>
                <a:spcPct val="8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Reactions that take place at the substrate surface are known as heterogeneous reactions, and are selectively occurring on the heated surface of the wafer where they create good-quality films.  </a:t>
            </a:r>
            <a:endParaRPr/>
          </a:p>
          <a:p>
            <a:pPr indent="-342900" lvl="0" marL="342900" rtl="0" algn="just">
              <a:lnSpc>
                <a:spcPct val="8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Reactions that take place in the gas phase are known as homogeneous reactions. </a:t>
            </a:r>
            <a:endParaRPr/>
          </a:p>
          <a:p>
            <a:pPr indent="-342900" lvl="0" marL="342900" rtl="0" algn="just">
              <a:lnSpc>
                <a:spcPct val="8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 Homogeneous reactions form gas phase aggregates of the depositing material, which adhere to the surface poorly and at the same time form low-density films with lots of defects.  </a:t>
            </a:r>
            <a:endParaRPr/>
          </a:p>
          <a:p>
            <a:pPr indent="-342900" lvl="0" marL="342900" rtl="0" algn="just">
              <a:lnSpc>
                <a:spcPct val="8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In short, heterogeneous reactions are much more desirable than homogeneous reactions during chemical vapor deposition</a:t>
            </a:r>
            <a:r>
              <a:rPr lang="en-US" sz="2200">
                <a:latin typeface="Times New Roman"/>
                <a:ea typeface="Times New Roman"/>
                <a:cs typeface="Times New Roman"/>
                <a:sym typeface="Times New Roman"/>
              </a:rPr>
              <a:t>.</a:t>
            </a:r>
            <a:endParaRPr/>
          </a:p>
          <a:p>
            <a:pPr indent="-215900" lvl="0" marL="342900" rtl="0" algn="l">
              <a:lnSpc>
                <a:spcPct val="80000"/>
              </a:lnSpc>
              <a:spcBef>
                <a:spcPts val="400"/>
              </a:spcBef>
              <a:spcAft>
                <a:spcPts val="0"/>
              </a:spcAft>
              <a:buClr>
                <a:schemeClr val="dk1"/>
              </a:buClr>
              <a:buSzPts val="2000"/>
              <a:buNone/>
            </a:pPr>
            <a:r>
              <a:t/>
            </a:r>
            <a:endParaRPr sz="2000"/>
          </a:p>
        </p:txBody>
      </p:sp>
      <p:sp>
        <p:nvSpPr>
          <p:cNvPr id="128" name="Google Shape;128;p5"/>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                     18PYB103J Module-V Lecture-8</a:t>
            </a:r>
            <a:endParaRPr/>
          </a:p>
        </p:txBody>
      </p:sp>
      <p:pic>
        <p:nvPicPr>
          <p:cNvPr id="129" name="Google Shape;129;p5"/>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p6"/>
          <p:cNvSpPr txBox="1"/>
          <p:nvPr>
            <p:ph idx="1" type="body"/>
          </p:nvPr>
        </p:nvSpPr>
        <p:spPr>
          <a:xfrm>
            <a:off x="457200" y="1828800"/>
            <a:ext cx="8077200" cy="3733800"/>
          </a:xfrm>
          <a:prstGeom prst="rect">
            <a:avLst/>
          </a:prstGeom>
          <a:solidFill>
            <a:schemeClr val="accent1">
              <a:alpha val="54509"/>
            </a:schemeClr>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l">
              <a:spcBef>
                <a:spcPts val="0"/>
              </a:spcBef>
              <a:spcAft>
                <a:spcPts val="0"/>
              </a:spcAft>
              <a:buClr>
                <a:srgbClr val="800000"/>
              </a:buClr>
              <a:buSzPts val="2200"/>
              <a:buFont typeface="Times New Roman"/>
              <a:buNone/>
            </a:pPr>
            <a:r>
              <a:rPr b="1" lang="en-US" sz="2200">
                <a:solidFill>
                  <a:srgbClr val="800000"/>
                </a:solidFill>
                <a:latin typeface="Times New Roman"/>
                <a:ea typeface="Times New Roman"/>
                <a:cs typeface="Times New Roman"/>
                <a:sym typeface="Times New Roman"/>
              </a:rPr>
              <a:t>A typical CVD system consists of the following parts: </a:t>
            </a:r>
            <a:endParaRPr/>
          </a:p>
          <a:p>
            <a:pPr indent="-342900" lvl="0" marL="342900" rtl="0" algn="l">
              <a:spcBef>
                <a:spcPts val="440"/>
              </a:spcBef>
              <a:spcAft>
                <a:spcPts val="0"/>
              </a:spcAft>
              <a:buClr>
                <a:schemeClr val="dk1"/>
              </a:buClr>
              <a:buSzPts val="2200"/>
              <a:buFont typeface="Times New Roman"/>
              <a:buNone/>
            </a:pPr>
            <a:r>
              <a:rPr lang="en-US" sz="2200">
                <a:latin typeface="Times New Roman"/>
                <a:ea typeface="Times New Roman"/>
                <a:cs typeface="Times New Roman"/>
                <a:sym typeface="Times New Roman"/>
              </a:rPr>
              <a:t> </a:t>
            </a:r>
            <a:endParaRPr/>
          </a:p>
          <a:p>
            <a:pPr indent="-342900" lvl="0" marL="34290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 </a:t>
            </a:r>
            <a:r>
              <a:rPr lang="en-US" sz="2200">
                <a:solidFill>
                  <a:srgbClr val="000099"/>
                </a:solidFill>
                <a:latin typeface="Times New Roman"/>
                <a:ea typeface="Times New Roman"/>
                <a:cs typeface="Times New Roman"/>
                <a:sym typeface="Times New Roman"/>
              </a:rPr>
              <a:t>sources of and feed lines for gases; </a:t>
            </a:r>
            <a:endParaRPr/>
          </a:p>
          <a:p>
            <a:pPr indent="-342900" lvl="0" marL="342900" rtl="0" algn="l">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 mass flow controllers for metering the gases into the system; </a:t>
            </a:r>
            <a:endParaRPr/>
          </a:p>
          <a:p>
            <a:pPr indent="-342900" lvl="0" marL="342900" rtl="0" algn="l">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 a reaction chamber or reactor; </a:t>
            </a:r>
            <a:endParaRPr/>
          </a:p>
          <a:p>
            <a:pPr indent="-342900" lvl="0" marL="342900" rtl="0" algn="l">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 a system for heating up the wafer on which the film is to be deposited; and</a:t>
            </a:r>
            <a:endParaRPr/>
          </a:p>
          <a:p>
            <a:pPr indent="-342900" lvl="0" marL="342900" rtl="0" algn="l">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 temperature sensors.</a:t>
            </a:r>
            <a:endParaRPr sz="2200">
              <a:solidFill>
                <a:srgbClr val="000099"/>
              </a:solidFill>
              <a:latin typeface="Times New Roman"/>
              <a:ea typeface="Times New Roman"/>
              <a:cs typeface="Times New Roman"/>
              <a:sym typeface="Times New Roman"/>
            </a:endParaRPr>
          </a:p>
        </p:txBody>
      </p:sp>
      <p:sp>
        <p:nvSpPr>
          <p:cNvPr id="136" name="Google Shape;136;p6"/>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                     18PYB103J Module-V Lecture-8</a:t>
            </a:r>
            <a:endParaRPr/>
          </a:p>
        </p:txBody>
      </p:sp>
      <p:pic>
        <p:nvPicPr>
          <p:cNvPr id="137" name="Google Shape;137;p6"/>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 name="Google Shape;143;p7"/>
          <p:cNvSpPr txBox="1"/>
          <p:nvPr>
            <p:ph idx="1" type="body"/>
          </p:nvPr>
        </p:nvSpPr>
        <p:spPr>
          <a:xfrm>
            <a:off x="381000" y="1676400"/>
            <a:ext cx="8458200" cy="4648200"/>
          </a:xfrm>
          <a:prstGeom prst="rect">
            <a:avLst/>
          </a:prstGeom>
          <a:solidFill>
            <a:srgbClr val="99CC00">
              <a:alpha val="54509"/>
            </a:srgbClr>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800000"/>
              </a:buClr>
              <a:buSzPts val="2000"/>
              <a:buFont typeface="Calibri"/>
              <a:buNone/>
            </a:pPr>
            <a:r>
              <a:rPr b="1" lang="en-US" sz="2000">
                <a:solidFill>
                  <a:srgbClr val="800000"/>
                </a:solidFill>
              </a:rPr>
              <a:t>Types of chemical vapor deposition</a:t>
            </a:r>
            <a:endParaRPr/>
          </a:p>
          <a:p>
            <a:pPr indent="-342900" lvl="0" marL="342900" rtl="0" algn="l">
              <a:lnSpc>
                <a:spcPct val="80000"/>
              </a:lnSpc>
              <a:spcBef>
                <a:spcPts val="400"/>
              </a:spcBef>
              <a:spcAft>
                <a:spcPts val="0"/>
              </a:spcAft>
              <a:buClr>
                <a:schemeClr val="dk1"/>
              </a:buClr>
              <a:buSzPts val="2000"/>
              <a:buFont typeface="Calibri"/>
              <a:buNone/>
            </a:pPr>
            <a:r>
              <a:t/>
            </a:r>
            <a:endParaRPr b="1" sz="2000">
              <a:solidFill>
                <a:srgbClr val="800000"/>
              </a:solidFill>
            </a:endParaRPr>
          </a:p>
          <a:p>
            <a:pPr indent="-342900" lvl="0" marL="342900" rtl="0" algn="just">
              <a:lnSpc>
                <a:spcPct val="8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A number of forms of CVD are in wide use. </a:t>
            </a:r>
            <a:endParaRPr/>
          </a:p>
          <a:p>
            <a:pPr indent="-342900" lvl="0" marL="342900" rtl="0" algn="just">
              <a:lnSpc>
                <a:spcPct val="8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These processes differ in the means by which chemical reactions are initiated (e.g., activation process) and process conditions.</a:t>
            </a:r>
            <a:endParaRPr/>
          </a:p>
          <a:p>
            <a:pPr indent="-342900" lvl="0" marL="342900" rtl="0" algn="just">
              <a:lnSpc>
                <a:spcPct val="8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    For instance, a reactor is said to be 'hot-wall' if it uses a heating system that heats up not only the wafer, but the walls of the reactor itself, an example of which is radiant heating from resistance-heated coils.  </a:t>
            </a:r>
            <a:endParaRPr/>
          </a:p>
          <a:p>
            <a:pPr indent="-342900" lvl="0" marL="342900" rtl="0" algn="just">
              <a:lnSpc>
                <a:spcPct val="80000"/>
              </a:lnSpc>
              <a:spcBef>
                <a:spcPts val="440"/>
              </a:spcBef>
              <a:spcAft>
                <a:spcPts val="0"/>
              </a:spcAft>
              <a:buClr>
                <a:srgbClr val="800000"/>
              </a:buClr>
              <a:buSzPts val="2200"/>
              <a:buFont typeface="Times New Roman"/>
              <a:buChar char="•"/>
            </a:pPr>
            <a:r>
              <a:rPr lang="en-US" sz="2200">
                <a:solidFill>
                  <a:srgbClr val="800000"/>
                </a:solidFill>
                <a:latin typeface="Times New Roman"/>
                <a:ea typeface="Times New Roman"/>
                <a:cs typeface="Times New Roman"/>
                <a:sym typeface="Times New Roman"/>
              </a:rPr>
              <a:t>'Cold-wall'</a:t>
            </a:r>
            <a:r>
              <a:rPr lang="en-US" sz="2200">
                <a:solidFill>
                  <a:srgbClr val="000099"/>
                </a:solidFill>
                <a:latin typeface="Times New Roman"/>
                <a:ea typeface="Times New Roman"/>
                <a:cs typeface="Times New Roman"/>
                <a:sym typeface="Times New Roman"/>
              </a:rPr>
              <a:t> reactors use heating systems that minimize the heating up of the reactor walls while the wafer is being heated up, an example of which is heating via IR lamps inside the reactor. </a:t>
            </a:r>
            <a:endParaRPr/>
          </a:p>
          <a:p>
            <a:pPr indent="-342900" lvl="0" marL="342900" rtl="0" algn="just">
              <a:lnSpc>
                <a:spcPct val="8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 In hot-wall reactors, films are deposited on the walls in much the same way as they are deposited on wafers.</a:t>
            </a:r>
            <a:endParaRPr/>
          </a:p>
          <a:p>
            <a:pPr indent="-342900" lvl="0" marL="342900" rtl="0" algn="just">
              <a:lnSpc>
                <a:spcPct val="8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so this type of reactor requires frequent wall cleaning.</a:t>
            </a:r>
            <a:endParaRPr sz="2200">
              <a:solidFill>
                <a:srgbClr val="000099"/>
              </a:solidFill>
              <a:latin typeface="Times New Roman"/>
              <a:ea typeface="Times New Roman"/>
              <a:cs typeface="Times New Roman"/>
              <a:sym typeface="Times New Roman"/>
            </a:endParaRPr>
          </a:p>
        </p:txBody>
      </p:sp>
      <p:sp>
        <p:nvSpPr>
          <p:cNvPr id="144" name="Google Shape;144;p7"/>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                     18PYB103J Module-V Lecture-8</a:t>
            </a:r>
            <a:endParaRPr/>
          </a:p>
        </p:txBody>
      </p:sp>
      <p:pic>
        <p:nvPicPr>
          <p:cNvPr id="145" name="Google Shape;145;p7"/>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 name="Google Shape;151;p8"/>
          <p:cNvSpPr txBox="1"/>
          <p:nvPr>
            <p:ph idx="1" type="body"/>
          </p:nvPr>
        </p:nvSpPr>
        <p:spPr>
          <a:xfrm>
            <a:off x="304800" y="1600200"/>
            <a:ext cx="8458200" cy="4525963"/>
          </a:xfrm>
          <a:prstGeom prst="rect">
            <a:avLst/>
          </a:prstGeom>
          <a:solidFill>
            <a:srgbClr val="FF9900">
              <a:alpha val="42745"/>
            </a:srgbClr>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just">
              <a:lnSpc>
                <a:spcPct val="70000"/>
              </a:lnSpc>
              <a:spcBef>
                <a:spcPts val="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Another way of classifying CVD reactors is by basing it on the range of their operating pressure.  </a:t>
            </a:r>
            <a:endParaRPr/>
          </a:p>
          <a:p>
            <a:pPr indent="-342900" lvl="0" marL="342900" rtl="0" algn="just">
              <a:lnSpc>
                <a:spcPct val="70000"/>
              </a:lnSpc>
              <a:spcBef>
                <a:spcPts val="440"/>
              </a:spcBef>
              <a:spcAft>
                <a:spcPts val="0"/>
              </a:spcAft>
              <a:buClr>
                <a:schemeClr val="dk1"/>
              </a:buClr>
              <a:buSzPts val="2200"/>
              <a:buFont typeface="Noto Sans Symbols"/>
              <a:buNone/>
            </a:pPr>
            <a:r>
              <a:t/>
            </a:r>
            <a:endParaRPr sz="2200">
              <a:solidFill>
                <a:srgbClr val="000099"/>
              </a:solidFill>
              <a:latin typeface="Times New Roman"/>
              <a:ea typeface="Times New Roman"/>
              <a:cs typeface="Times New Roman"/>
              <a:sym typeface="Times New Roman"/>
            </a:endParaRPr>
          </a:p>
          <a:p>
            <a:pPr indent="-342900" lvl="0" marL="342900" rtl="0" algn="just">
              <a:lnSpc>
                <a:spcPct val="70000"/>
              </a:lnSpc>
              <a:spcBef>
                <a:spcPts val="440"/>
              </a:spcBef>
              <a:spcAft>
                <a:spcPts val="0"/>
              </a:spcAft>
              <a:buClr>
                <a:srgbClr val="800000"/>
              </a:buClr>
              <a:buSzPts val="2200"/>
              <a:buFont typeface="Times New Roman"/>
              <a:buChar char="•"/>
            </a:pPr>
            <a:r>
              <a:rPr lang="en-US" sz="2200">
                <a:solidFill>
                  <a:srgbClr val="800000"/>
                </a:solidFill>
                <a:latin typeface="Times New Roman"/>
                <a:ea typeface="Times New Roman"/>
                <a:cs typeface="Times New Roman"/>
                <a:sym typeface="Times New Roman"/>
              </a:rPr>
              <a:t>Atmospheric pressure CVD (APCVD)</a:t>
            </a:r>
            <a:r>
              <a:rPr lang="en-US" sz="2200">
                <a:solidFill>
                  <a:srgbClr val="000099"/>
                </a:solidFill>
                <a:latin typeface="Times New Roman"/>
                <a:ea typeface="Times New Roman"/>
                <a:cs typeface="Times New Roman"/>
                <a:sym typeface="Times New Roman"/>
              </a:rPr>
              <a:t> reactors operate at atmospheric pressure, and are therefore the simplest in design. </a:t>
            </a:r>
            <a:endParaRPr/>
          </a:p>
          <a:p>
            <a:pPr indent="-342900" lvl="0" marL="342900" rtl="0" algn="just">
              <a:lnSpc>
                <a:spcPct val="70000"/>
              </a:lnSpc>
              <a:spcBef>
                <a:spcPts val="440"/>
              </a:spcBef>
              <a:spcAft>
                <a:spcPts val="0"/>
              </a:spcAft>
              <a:buClr>
                <a:schemeClr val="dk1"/>
              </a:buClr>
              <a:buSzPts val="2200"/>
              <a:buFont typeface="Noto Sans Symbols"/>
              <a:buNone/>
            </a:pPr>
            <a:r>
              <a:t/>
            </a:r>
            <a:endParaRPr sz="2200">
              <a:solidFill>
                <a:srgbClr val="000099"/>
              </a:solidFill>
              <a:latin typeface="Times New Roman"/>
              <a:ea typeface="Times New Roman"/>
              <a:cs typeface="Times New Roman"/>
              <a:sym typeface="Times New Roman"/>
            </a:endParaRPr>
          </a:p>
          <a:p>
            <a:pPr indent="-342900" lvl="0" marL="342900" rtl="0" algn="just">
              <a:lnSpc>
                <a:spcPct val="7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 </a:t>
            </a:r>
            <a:r>
              <a:rPr lang="en-US" sz="2200">
                <a:solidFill>
                  <a:srgbClr val="800000"/>
                </a:solidFill>
                <a:latin typeface="Times New Roman"/>
                <a:ea typeface="Times New Roman"/>
                <a:cs typeface="Times New Roman"/>
                <a:sym typeface="Times New Roman"/>
              </a:rPr>
              <a:t>Low-pressure CVD (LPCVD)</a:t>
            </a:r>
            <a:r>
              <a:rPr lang="en-US" sz="2200">
                <a:solidFill>
                  <a:srgbClr val="000099"/>
                </a:solidFill>
                <a:latin typeface="Times New Roman"/>
                <a:ea typeface="Times New Roman"/>
                <a:cs typeface="Times New Roman"/>
                <a:sym typeface="Times New Roman"/>
              </a:rPr>
              <a:t> reactors operate at medium vacuum (30-250 Pa) and higher temperature than APCVD reactors.  </a:t>
            </a:r>
            <a:endParaRPr/>
          </a:p>
          <a:p>
            <a:pPr indent="-342900" lvl="0" marL="342900" rtl="0" algn="just">
              <a:lnSpc>
                <a:spcPct val="70000"/>
              </a:lnSpc>
              <a:spcBef>
                <a:spcPts val="440"/>
              </a:spcBef>
              <a:spcAft>
                <a:spcPts val="0"/>
              </a:spcAft>
              <a:buClr>
                <a:schemeClr val="dk1"/>
              </a:buClr>
              <a:buSzPts val="2200"/>
              <a:buFont typeface="Noto Sans Symbols"/>
              <a:buNone/>
            </a:pPr>
            <a:r>
              <a:t/>
            </a:r>
            <a:endParaRPr sz="2200">
              <a:solidFill>
                <a:srgbClr val="000099"/>
              </a:solidFill>
              <a:latin typeface="Times New Roman"/>
              <a:ea typeface="Times New Roman"/>
              <a:cs typeface="Times New Roman"/>
              <a:sym typeface="Times New Roman"/>
            </a:endParaRPr>
          </a:p>
          <a:p>
            <a:pPr indent="-342900" lvl="0" marL="342900" rtl="0" algn="just">
              <a:lnSpc>
                <a:spcPct val="70000"/>
              </a:lnSpc>
              <a:spcBef>
                <a:spcPts val="440"/>
              </a:spcBef>
              <a:spcAft>
                <a:spcPts val="0"/>
              </a:spcAft>
              <a:buClr>
                <a:srgbClr val="800000"/>
              </a:buClr>
              <a:buSzPts val="2200"/>
              <a:buFont typeface="Times New Roman"/>
              <a:buChar char="•"/>
            </a:pPr>
            <a:r>
              <a:rPr lang="en-US" sz="2200">
                <a:solidFill>
                  <a:srgbClr val="800000"/>
                </a:solidFill>
                <a:latin typeface="Times New Roman"/>
                <a:ea typeface="Times New Roman"/>
                <a:cs typeface="Times New Roman"/>
                <a:sym typeface="Times New Roman"/>
              </a:rPr>
              <a:t>Plasma Enhanced CVD (PECVD)</a:t>
            </a:r>
            <a:r>
              <a:rPr lang="en-US" sz="2200">
                <a:solidFill>
                  <a:srgbClr val="000099"/>
                </a:solidFill>
                <a:latin typeface="Times New Roman"/>
                <a:ea typeface="Times New Roman"/>
                <a:cs typeface="Times New Roman"/>
                <a:sym typeface="Times New Roman"/>
              </a:rPr>
              <a:t> reactors also operate under low pressure, but do not depend completely on thermal energy to accelerate the reaction processes. </a:t>
            </a:r>
            <a:endParaRPr/>
          </a:p>
          <a:p>
            <a:pPr indent="-342900" lvl="0" marL="342900" rtl="0" algn="just">
              <a:lnSpc>
                <a:spcPct val="70000"/>
              </a:lnSpc>
              <a:spcBef>
                <a:spcPts val="440"/>
              </a:spcBef>
              <a:spcAft>
                <a:spcPts val="0"/>
              </a:spcAft>
              <a:buClr>
                <a:schemeClr val="dk1"/>
              </a:buClr>
              <a:buSzPts val="2200"/>
              <a:buFont typeface="Noto Sans Symbols"/>
              <a:buNone/>
            </a:pPr>
            <a:r>
              <a:t/>
            </a:r>
            <a:endParaRPr sz="2200">
              <a:solidFill>
                <a:srgbClr val="000099"/>
              </a:solidFill>
              <a:latin typeface="Times New Roman"/>
              <a:ea typeface="Times New Roman"/>
              <a:cs typeface="Times New Roman"/>
              <a:sym typeface="Times New Roman"/>
            </a:endParaRPr>
          </a:p>
          <a:p>
            <a:pPr indent="-342900" lvl="0" marL="342900" rtl="0" algn="just">
              <a:lnSpc>
                <a:spcPct val="70000"/>
              </a:lnSpc>
              <a:spcBef>
                <a:spcPts val="440"/>
              </a:spcBef>
              <a:spcAft>
                <a:spcPts val="0"/>
              </a:spcAft>
              <a:buClr>
                <a:srgbClr val="000099"/>
              </a:buClr>
              <a:buSzPts val="2200"/>
              <a:buFont typeface="Times New Roman"/>
              <a:buChar char="•"/>
            </a:pPr>
            <a:r>
              <a:rPr lang="en-US" sz="2200">
                <a:solidFill>
                  <a:srgbClr val="000099"/>
                </a:solidFill>
                <a:latin typeface="Times New Roman"/>
                <a:ea typeface="Times New Roman"/>
                <a:cs typeface="Times New Roman"/>
                <a:sym typeface="Times New Roman"/>
              </a:rPr>
              <a:t>They also transfer energy to the reactant gases by using an RF-induced glow discharge.</a:t>
            </a: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p:txBody>
      </p:sp>
      <p:sp>
        <p:nvSpPr>
          <p:cNvPr id="152" name="Google Shape;152;p8"/>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                     18PYB103J Module-V Lecture-8</a:t>
            </a:r>
            <a:endParaRPr/>
          </a:p>
        </p:txBody>
      </p:sp>
      <p:pic>
        <p:nvPicPr>
          <p:cNvPr id="153" name="Google Shape;153;p8"/>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 name="Google Shape;159;p9"/>
          <p:cNvSpPr txBox="1"/>
          <p:nvPr>
            <p:ph idx="1" type="body"/>
          </p:nvPr>
        </p:nvSpPr>
        <p:spPr>
          <a:xfrm>
            <a:off x="457200" y="1600200"/>
            <a:ext cx="8229600" cy="4648200"/>
          </a:xfrm>
          <a:prstGeom prst="rect">
            <a:avLst/>
          </a:prstGeom>
          <a:solidFill>
            <a:srgbClr val="FF6600">
              <a:alpha val="36470"/>
            </a:srgbClr>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rgbClr val="0000FF"/>
              </a:buClr>
              <a:buSzPts val="2200"/>
              <a:buFont typeface="Times New Roman"/>
              <a:buChar char="•"/>
            </a:pPr>
            <a:r>
              <a:rPr lang="en-US" sz="2200">
                <a:solidFill>
                  <a:srgbClr val="0000FF"/>
                </a:solidFill>
                <a:latin typeface="Times New Roman"/>
                <a:ea typeface="Times New Roman"/>
                <a:cs typeface="Times New Roman"/>
                <a:sym typeface="Times New Roman"/>
              </a:rPr>
              <a:t>The glow discharge used by a PECVD reactor is created by applying an RF field to a low-pressure gas, creating free electrons within the discharge region. </a:t>
            </a:r>
            <a:endParaRPr/>
          </a:p>
          <a:p>
            <a:pPr indent="-203200" lvl="0" marL="342900" rtl="0" algn="just">
              <a:lnSpc>
                <a:spcPct val="80000"/>
              </a:lnSpc>
              <a:spcBef>
                <a:spcPts val="440"/>
              </a:spcBef>
              <a:spcAft>
                <a:spcPts val="0"/>
              </a:spcAft>
              <a:buClr>
                <a:schemeClr val="dk1"/>
              </a:buClr>
              <a:buSzPts val="2200"/>
              <a:buFont typeface="Calibri"/>
              <a:buNone/>
            </a:pPr>
            <a:r>
              <a:t/>
            </a:r>
            <a:endParaRPr sz="2200">
              <a:solidFill>
                <a:srgbClr val="0000FF"/>
              </a:solidFill>
              <a:latin typeface="Times New Roman"/>
              <a:ea typeface="Times New Roman"/>
              <a:cs typeface="Times New Roman"/>
              <a:sym typeface="Times New Roman"/>
            </a:endParaRPr>
          </a:p>
          <a:p>
            <a:pPr indent="-342900" lvl="0" marL="342900" rtl="0" algn="just">
              <a:lnSpc>
                <a:spcPct val="80000"/>
              </a:lnSpc>
              <a:spcBef>
                <a:spcPts val="440"/>
              </a:spcBef>
              <a:spcAft>
                <a:spcPts val="0"/>
              </a:spcAft>
              <a:buClr>
                <a:srgbClr val="0000FF"/>
              </a:buClr>
              <a:buSzPts val="2200"/>
              <a:buFont typeface="Times New Roman"/>
              <a:buChar char="•"/>
            </a:pPr>
            <a:r>
              <a:rPr lang="en-US" sz="2200">
                <a:solidFill>
                  <a:srgbClr val="0000FF"/>
                </a:solidFill>
                <a:latin typeface="Times New Roman"/>
                <a:ea typeface="Times New Roman"/>
                <a:cs typeface="Times New Roman"/>
                <a:sym typeface="Times New Roman"/>
              </a:rPr>
              <a:t> The electrons are sufficiently energized by the electric field that gas-phase dissociation and ionization of the reactant gases occur when the free electrons collide with them. </a:t>
            </a:r>
            <a:endParaRPr/>
          </a:p>
          <a:p>
            <a:pPr indent="-203200" lvl="0" marL="342900" rtl="0" algn="just">
              <a:lnSpc>
                <a:spcPct val="80000"/>
              </a:lnSpc>
              <a:spcBef>
                <a:spcPts val="440"/>
              </a:spcBef>
              <a:spcAft>
                <a:spcPts val="0"/>
              </a:spcAft>
              <a:buClr>
                <a:schemeClr val="dk1"/>
              </a:buClr>
              <a:buSzPts val="2200"/>
              <a:buFont typeface="Calibri"/>
              <a:buNone/>
            </a:pPr>
            <a:r>
              <a:t/>
            </a:r>
            <a:endParaRPr sz="2200">
              <a:solidFill>
                <a:srgbClr val="0000FF"/>
              </a:solidFill>
              <a:latin typeface="Times New Roman"/>
              <a:ea typeface="Times New Roman"/>
              <a:cs typeface="Times New Roman"/>
              <a:sym typeface="Times New Roman"/>
            </a:endParaRPr>
          </a:p>
          <a:p>
            <a:pPr indent="-342900" lvl="0" marL="342900" rtl="0" algn="just">
              <a:lnSpc>
                <a:spcPct val="80000"/>
              </a:lnSpc>
              <a:spcBef>
                <a:spcPts val="440"/>
              </a:spcBef>
              <a:spcAft>
                <a:spcPts val="0"/>
              </a:spcAft>
              <a:buClr>
                <a:srgbClr val="0000FF"/>
              </a:buClr>
              <a:buSzPts val="2200"/>
              <a:buFont typeface="Times New Roman"/>
              <a:buChar char="•"/>
            </a:pPr>
            <a:r>
              <a:rPr lang="en-US" sz="2200">
                <a:solidFill>
                  <a:srgbClr val="0000FF"/>
                </a:solidFill>
                <a:latin typeface="Times New Roman"/>
                <a:ea typeface="Times New Roman"/>
                <a:cs typeface="Times New Roman"/>
                <a:sym typeface="Times New Roman"/>
              </a:rPr>
              <a:t>Energetic species are then adsorbed on the film surface, where they are subjected to ion and electron bombardment, rearrangements, reactions with other species, new bond formation, and film formation and growth.  </a:t>
            </a:r>
            <a:endParaRPr/>
          </a:p>
          <a:p>
            <a:pPr indent="-203200" lvl="0" marL="342900" rtl="0" algn="just">
              <a:lnSpc>
                <a:spcPct val="80000"/>
              </a:lnSpc>
              <a:spcBef>
                <a:spcPts val="440"/>
              </a:spcBef>
              <a:spcAft>
                <a:spcPts val="0"/>
              </a:spcAft>
              <a:buClr>
                <a:schemeClr val="dk1"/>
              </a:buClr>
              <a:buSzPts val="2200"/>
              <a:buFont typeface="Calibri"/>
              <a:buNone/>
            </a:pPr>
            <a:r>
              <a:t/>
            </a:r>
            <a:endParaRPr sz="2200">
              <a:solidFill>
                <a:srgbClr val="0000FF"/>
              </a:solidFill>
              <a:latin typeface="Times New Roman"/>
              <a:ea typeface="Times New Roman"/>
              <a:cs typeface="Times New Roman"/>
              <a:sym typeface="Times New Roman"/>
            </a:endParaRPr>
          </a:p>
          <a:p>
            <a:pPr indent="-342900" lvl="0" marL="342900" rtl="0" algn="just">
              <a:lnSpc>
                <a:spcPct val="80000"/>
              </a:lnSpc>
              <a:spcBef>
                <a:spcPts val="440"/>
              </a:spcBef>
              <a:spcAft>
                <a:spcPts val="0"/>
              </a:spcAft>
              <a:buClr>
                <a:srgbClr val="0000FF"/>
              </a:buClr>
              <a:buSzPts val="2200"/>
              <a:buFont typeface="Times New Roman"/>
              <a:buChar char="•"/>
            </a:pPr>
            <a:r>
              <a:rPr lang="en-US" sz="2200">
                <a:solidFill>
                  <a:srgbClr val="0000FF"/>
                </a:solidFill>
                <a:latin typeface="Times New Roman"/>
                <a:ea typeface="Times New Roman"/>
                <a:cs typeface="Times New Roman"/>
                <a:sym typeface="Times New Roman"/>
              </a:rPr>
              <a:t>Table compares the characteristics of typical APCVD, LPCVD, and PECVD reactors.</a:t>
            </a:r>
            <a:endParaRPr sz="2200">
              <a:solidFill>
                <a:srgbClr val="0000FF"/>
              </a:solidFill>
              <a:latin typeface="Times New Roman"/>
              <a:ea typeface="Times New Roman"/>
              <a:cs typeface="Times New Roman"/>
              <a:sym typeface="Times New Roman"/>
            </a:endParaRPr>
          </a:p>
        </p:txBody>
      </p:sp>
      <p:sp>
        <p:nvSpPr>
          <p:cNvPr id="160" name="Google Shape;160;p9"/>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                     18PYB103J Module-V Lecture-8</a:t>
            </a:r>
            <a:endParaRPr/>
          </a:p>
        </p:txBody>
      </p:sp>
      <p:pic>
        <p:nvPicPr>
          <p:cNvPr id="161" name="Google Shape;161;p9"/>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2020-07-12T13:32:19Z</dcterms:created>
  <dc:creator>vignesh kumar</dc:creator>
</cp:coreProperties>
</file>