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ApEQ/AAAEie/ZRBY6qjpGtIk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nl.edu/CMRAcfem/gun.ht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unl.edu/CMRAcfem/interact.htm" TargetMode="External"/><Relationship Id="rId4" Type="http://schemas.openxmlformats.org/officeDocument/2006/relationships/hyperlink" Target="http://www.unl.edu/CMRAcfem/interact.htm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unl.edu/CMRAcfem/glossary.htm#nm" TargetMode="External"/><Relationship Id="rId4" Type="http://schemas.openxmlformats.org/officeDocument/2006/relationships/hyperlink" Target="http://www.unl.edu/CMRAcfem/glossary.htm#topography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477963"/>
            <a:ext cx="91440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PHYSICS AND NANOTECHNOLOGY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18PY103J – Physics: Semiconductor Physics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Module-V, Lecture-13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04825" y="3094038"/>
            <a:ext cx="8334375" cy="1320874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Scanning Electron Microscope (SEM)</a:t>
            </a:r>
            <a:endParaRPr b="1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/>
        </p:nvSpPr>
        <p:spPr>
          <a:xfrm>
            <a:off x="228600" y="1447800"/>
            <a:ext cx="8686800" cy="3276600"/>
          </a:xfrm>
          <a:prstGeom prst="rect">
            <a:avLst/>
          </a:prstGeom>
          <a:solidFill>
            <a:srgbClr val="993366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09600" lvl="0" marL="609600" marR="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Auger Electrons have a characteristic energy, unique to each element from which it was emitted from. 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just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electrons are collected and sorted according to energy to give compositional information about the specimen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457200" y="1600200"/>
            <a:ext cx="8458200" cy="4038600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the de-energization of the specimen atom after a secondary electron is produced.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lower (usually K-shell) electron was emitted from the atom during the secondary electron process an inner (lower energy) shell now has a vacancy.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higher energy electron can "fall" into the lower energy shell, filling the vacancy.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electron "falls" it emits energy, usually X-rays to balance the total energy of the atom so it 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X-rays or Light emitted from the atom will have a characteristic energy which is unique to the element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which it originated.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2"/>
          <p:cNvCxnSpPr/>
          <p:nvPr/>
        </p:nvCxnSpPr>
        <p:spPr>
          <a:xfrm>
            <a:off x="2085975" y="4108450"/>
            <a:ext cx="5610225" cy="63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2"/>
          <p:cNvCxnSpPr/>
          <p:nvPr/>
        </p:nvCxnSpPr>
        <p:spPr>
          <a:xfrm>
            <a:off x="2057400" y="4800600"/>
            <a:ext cx="5657850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2"/>
          <p:cNvSpPr/>
          <p:nvPr/>
        </p:nvSpPr>
        <p:spPr>
          <a:xfrm>
            <a:off x="4303713" y="1708150"/>
            <a:ext cx="715962" cy="2400300"/>
          </a:xfrm>
          <a:custGeom>
            <a:rect b="b" l="l" r="r" t="t"/>
            <a:pathLst>
              <a:path extrusionOk="0" h="1512" w="902">
                <a:moveTo>
                  <a:pt x="361" y="1512"/>
                </a:moveTo>
                <a:lnTo>
                  <a:pt x="0" y="0"/>
                </a:lnTo>
                <a:lnTo>
                  <a:pt x="902" y="0"/>
                </a:lnTo>
                <a:lnTo>
                  <a:pt x="541" y="1512"/>
                </a:lnTo>
                <a:lnTo>
                  <a:pt x="361" y="1512"/>
                </a:lnTo>
                <a:close/>
              </a:path>
            </a:pathLst>
          </a:cu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448175" y="4108450"/>
            <a:ext cx="430213" cy="498475"/>
          </a:xfrm>
          <a:prstGeom prst="ellipse">
            <a:avLst/>
          </a:prstGeom>
          <a:solidFill>
            <a:srgbClr val="00CC99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 flipH="1" rot="10800000">
            <a:off x="4735513" y="2209800"/>
            <a:ext cx="684212" cy="1981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2"/>
          <p:cNvSpPr/>
          <p:nvPr/>
        </p:nvSpPr>
        <p:spPr>
          <a:xfrm>
            <a:off x="5381625" y="2124075"/>
            <a:ext cx="71438" cy="112713"/>
          </a:xfrm>
          <a:custGeom>
            <a:rect b="b" l="l" r="r" t="t"/>
            <a:pathLst>
              <a:path extrusionOk="0" h="71" w="90">
                <a:moveTo>
                  <a:pt x="90" y="71"/>
                </a:moveTo>
                <a:lnTo>
                  <a:pt x="51" y="51"/>
                </a:lnTo>
                <a:lnTo>
                  <a:pt x="0" y="50"/>
                </a:lnTo>
                <a:lnTo>
                  <a:pt x="86" y="0"/>
                </a:lnTo>
                <a:lnTo>
                  <a:pt x="90" y="7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 rot="10800000">
            <a:off x="3827463" y="2197100"/>
            <a:ext cx="692150" cy="1993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2"/>
          <p:cNvSpPr/>
          <p:nvPr/>
        </p:nvSpPr>
        <p:spPr>
          <a:xfrm>
            <a:off x="3810000" y="2133600"/>
            <a:ext cx="73025" cy="112713"/>
          </a:xfrm>
          <a:custGeom>
            <a:rect b="b" l="l" r="r" t="t"/>
            <a:pathLst>
              <a:path extrusionOk="0" h="71" w="90">
                <a:moveTo>
                  <a:pt x="90" y="50"/>
                </a:moveTo>
                <a:lnTo>
                  <a:pt x="39" y="51"/>
                </a:lnTo>
                <a:lnTo>
                  <a:pt x="0" y="71"/>
                </a:lnTo>
                <a:lnTo>
                  <a:pt x="4" y="0"/>
                </a:lnTo>
                <a:lnTo>
                  <a:pt x="90" y="5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 flipH="1" rot="10800000">
            <a:off x="4735513" y="2847975"/>
            <a:ext cx="819150" cy="13430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2"/>
          <p:cNvSpPr/>
          <p:nvPr/>
        </p:nvSpPr>
        <p:spPr>
          <a:xfrm>
            <a:off x="5510213" y="2786063"/>
            <a:ext cx="82550" cy="111125"/>
          </a:xfrm>
          <a:custGeom>
            <a:rect b="b" l="l" r="r" t="t"/>
            <a:pathLst>
              <a:path extrusionOk="0" h="70" w="105">
                <a:moveTo>
                  <a:pt x="80" y="70"/>
                </a:moveTo>
                <a:lnTo>
                  <a:pt x="50" y="46"/>
                </a:lnTo>
                <a:lnTo>
                  <a:pt x="0" y="37"/>
                </a:lnTo>
                <a:lnTo>
                  <a:pt x="105" y="0"/>
                </a:lnTo>
                <a:lnTo>
                  <a:pt x="80" y="7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6" name="Google Shape;176;p12"/>
          <p:cNvCxnSpPr/>
          <p:nvPr/>
        </p:nvCxnSpPr>
        <p:spPr>
          <a:xfrm rot="10800000">
            <a:off x="3733800" y="2819400"/>
            <a:ext cx="820738" cy="13430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2"/>
          <p:cNvSpPr/>
          <p:nvPr/>
        </p:nvSpPr>
        <p:spPr>
          <a:xfrm>
            <a:off x="3683000" y="2743200"/>
            <a:ext cx="84138" cy="111125"/>
          </a:xfrm>
          <a:custGeom>
            <a:rect b="b" l="l" r="r" t="t"/>
            <a:pathLst>
              <a:path extrusionOk="0" h="70" w="106">
                <a:moveTo>
                  <a:pt x="106" y="37"/>
                </a:moveTo>
                <a:lnTo>
                  <a:pt x="55" y="46"/>
                </a:lnTo>
                <a:lnTo>
                  <a:pt x="25" y="70"/>
                </a:lnTo>
                <a:lnTo>
                  <a:pt x="0" y="0"/>
                </a:lnTo>
                <a:lnTo>
                  <a:pt x="106" y="37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78" name="Google Shape;178;p12"/>
          <p:cNvCxnSpPr/>
          <p:nvPr/>
        </p:nvCxnSpPr>
        <p:spPr>
          <a:xfrm flipH="1" rot="10800000">
            <a:off x="4735513" y="3578225"/>
            <a:ext cx="660400" cy="6127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2"/>
          <p:cNvSpPr/>
          <p:nvPr/>
        </p:nvSpPr>
        <p:spPr>
          <a:xfrm>
            <a:off x="5356225" y="3530600"/>
            <a:ext cx="93663" cy="100013"/>
          </a:xfrm>
          <a:custGeom>
            <a:rect b="b" l="l" r="r" t="t"/>
            <a:pathLst>
              <a:path extrusionOk="0" h="63" w="118">
                <a:moveTo>
                  <a:pt x="60" y="63"/>
                </a:moveTo>
                <a:lnTo>
                  <a:pt x="43" y="35"/>
                </a:lnTo>
                <a:lnTo>
                  <a:pt x="0" y="19"/>
                </a:lnTo>
                <a:lnTo>
                  <a:pt x="118" y="0"/>
                </a:lnTo>
                <a:lnTo>
                  <a:pt x="60" y="63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80" name="Google Shape;180;p12"/>
          <p:cNvCxnSpPr/>
          <p:nvPr/>
        </p:nvCxnSpPr>
        <p:spPr>
          <a:xfrm rot="10800000">
            <a:off x="3856038" y="3578225"/>
            <a:ext cx="663575" cy="6127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3803650" y="3530600"/>
            <a:ext cx="95250" cy="100013"/>
          </a:xfrm>
          <a:custGeom>
            <a:rect b="b" l="l" r="r" t="t"/>
            <a:pathLst>
              <a:path extrusionOk="0" h="63" w="118">
                <a:moveTo>
                  <a:pt x="118" y="19"/>
                </a:moveTo>
                <a:lnTo>
                  <a:pt x="75" y="35"/>
                </a:lnTo>
                <a:lnTo>
                  <a:pt x="58" y="63"/>
                </a:lnTo>
                <a:lnTo>
                  <a:pt x="0" y="0"/>
                </a:lnTo>
                <a:lnTo>
                  <a:pt x="118" y="19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5592763" y="1598613"/>
            <a:ext cx="20558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Auger electrons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5808663" y="2425700"/>
            <a:ext cx="2614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electrons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5680075" y="3157538"/>
            <a:ext cx="3087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Backscattered electrons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1384300" y="16684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Cathodoluminescence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598613" y="2330450"/>
            <a:ext cx="2100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Bremsstrahlung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990600" y="3157538"/>
            <a:ext cx="2749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 x-rays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3817938" y="923925"/>
            <a:ext cx="1903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beam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12"/>
          <p:cNvCxnSpPr/>
          <p:nvPr/>
        </p:nvCxnSpPr>
        <p:spPr>
          <a:xfrm>
            <a:off x="4662488" y="4359275"/>
            <a:ext cx="1587" cy="14128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2"/>
          <p:cNvSpPr/>
          <p:nvPr/>
        </p:nvSpPr>
        <p:spPr>
          <a:xfrm>
            <a:off x="4622800" y="5743575"/>
            <a:ext cx="77788" cy="103188"/>
          </a:xfrm>
          <a:custGeom>
            <a:rect b="b" l="l" r="r" t="t"/>
            <a:pathLst>
              <a:path extrusionOk="0" h="65" w="98">
                <a:moveTo>
                  <a:pt x="0" y="0"/>
                </a:moveTo>
                <a:lnTo>
                  <a:pt x="49" y="9"/>
                </a:lnTo>
                <a:lnTo>
                  <a:pt x="98" y="0"/>
                </a:lnTo>
                <a:lnTo>
                  <a:pt x="49" y="6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91" name="Google Shape;191;p12"/>
          <p:cNvCxnSpPr/>
          <p:nvPr/>
        </p:nvCxnSpPr>
        <p:spPr>
          <a:xfrm>
            <a:off x="4686300" y="4343400"/>
            <a:ext cx="7620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2"/>
          <p:cNvSpPr/>
          <p:nvPr/>
        </p:nvSpPr>
        <p:spPr>
          <a:xfrm>
            <a:off x="4729163" y="5407025"/>
            <a:ext cx="77787" cy="107950"/>
          </a:xfrm>
          <a:custGeom>
            <a:rect b="b" l="l" r="r" t="t"/>
            <a:pathLst>
              <a:path extrusionOk="0" h="68" w="98">
                <a:moveTo>
                  <a:pt x="0" y="8"/>
                </a:moveTo>
                <a:lnTo>
                  <a:pt x="51" y="13"/>
                </a:lnTo>
                <a:lnTo>
                  <a:pt x="98" y="0"/>
                </a:lnTo>
                <a:lnTo>
                  <a:pt x="64" y="68"/>
                </a:lnTo>
                <a:lnTo>
                  <a:pt x="0" y="8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93" name="Google Shape;193;p12"/>
          <p:cNvCxnSpPr/>
          <p:nvPr/>
        </p:nvCxnSpPr>
        <p:spPr>
          <a:xfrm>
            <a:off x="4664075" y="4359275"/>
            <a:ext cx="533400" cy="927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2"/>
          <p:cNvSpPr/>
          <p:nvPr/>
        </p:nvSpPr>
        <p:spPr>
          <a:xfrm>
            <a:off x="5153025" y="5240338"/>
            <a:ext cx="82550" cy="109537"/>
          </a:xfrm>
          <a:custGeom>
            <a:rect b="b" l="l" r="r" t="t"/>
            <a:pathLst>
              <a:path extrusionOk="0" h="69" w="104">
                <a:moveTo>
                  <a:pt x="0" y="31"/>
                </a:moveTo>
                <a:lnTo>
                  <a:pt x="51" y="23"/>
                </a:lnTo>
                <a:lnTo>
                  <a:pt x="81" y="0"/>
                </a:lnTo>
                <a:lnTo>
                  <a:pt x="104" y="69"/>
                </a:lnTo>
                <a:lnTo>
                  <a:pt x="0" y="3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2903538" y="5889625"/>
            <a:ext cx="40370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 and  inelastically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scattered electrons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5029200" y="5029200"/>
            <a:ext cx="2436813" cy="739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Elastically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scattered electrons</a:t>
            </a:r>
            <a:endParaRPr/>
          </a:p>
        </p:txBody>
      </p:sp>
      <p:cxnSp>
        <p:nvCxnSpPr>
          <p:cNvPr id="197" name="Google Shape;197;p12"/>
          <p:cNvCxnSpPr/>
          <p:nvPr/>
        </p:nvCxnSpPr>
        <p:spPr>
          <a:xfrm>
            <a:off x="2209800" y="4800600"/>
            <a:ext cx="1588" cy="747713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2"/>
          <p:cNvSpPr/>
          <p:nvPr/>
        </p:nvSpPr>
        <p:spPr>
          <a:xfrm>
            <a:off x="2014538" y="5514975"/>
            <a:ext cx="430212" cy="500063"/>
          </a:xfrm>
          <a:prstGeom prst="ellipse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99" name="Google Shape;199;p12"/>
          <p:cNvCxnSpPr/>
          <p:nvPr/>
        </p:nvCxnSpPr>
        <p:spPr>
          <a:xfrm>
            <a:off x="2228850" y="6013450"/>
            <a:ext cx="1588" cy="4159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0" name="Google Shape;200;p12"/>
          <p:cNvGrpSpPr/>
          <p:nvPr/>
        </p:nvGrpSpPr>
        <p:grpSpPr>
          <a:xfrm>
            <a:off x="2014538" y="6426200"/>
            <a:ext cx="503237" cy="166688"/>
            <a:chOff x="1269" y="4048"/>
            <a:chExt cx="317" cy="105"/>
          </a:xfrm>
        </p:grpSpPr>
        <p:cxnSp>
          <p:nvCxnSpPr>
            <p:cNvPr id="201" name="Google Shape;201;p12"/>
            <p:cNvCxnSpPr/>
            <p:nvPr/>
          </p:nvCxnSpPr>
          <p:spPr>
            <a:xfrm>
              <a:off x="1269" y="4048"/>
              <a:ext cx="317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2"/>
            <p:cNvCxnSpPr/>
            <p:nvPr/>
          </p:nvCxnSpPr>
          <p:spPr>
            <a:xfrm>
              <a:off x="1314" y="4100"/>
              <a:ext cx="227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2"/>
            <p:cNvCxnSpPr/>
            <p:nvPr/>
          </p:nvCxnSpPr>
          <p:spPr>
            <a:xfrm>
              <a:off x="1360" y="4152"/>
              <a:ext cx="136" cy="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4" name="Google Shape;204;p12"/>
          <p:cNvCxnSpPr/>
          <p:nvPr/>
        </p:nvCxnSpPr>
        <p:spPr>
          <a:xfrm flipH="1" rot="10800000">
            <a:off x="2159000" y="5653088"/>
            <a:ext cx="165100" cy="1936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2"/>
          <p:cNvSpPr/>
          <p:nvPr/>
        </p:nvSpPr>
        <p:spPr>
          <a:xfrm>
            <a:off x="2281238" y="5600700"/>
            <a:ext cx="90487" cy="104775"/>
          </a:xfrm>
          <a:custGeom>
            <a:rect b="b" l="l" r="r" t="t"/>
            <a:pathLst>
              <a:path extrusionOk="0" h="66" w="115">
                <a:moveTo>
                  <a:pt x="70" y="66"/>
                </a:moveTo>
                <a:lnTo>
                  <a:pt x="47" y="39"/>
                </a:lnTo>
                <a:lnTo>
                  <a:pt x="0" y="26"/>
                </a:lnTo>
                <a:lnTo>
                  <a:pt x="115" y="0"/>
                </a:lnTo>
                <a:lnTo>
                  <a:pt x="70" y="66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06" name="Google Shape;206;p12"/>
          <p:cNvGrpSpPr/>
          <p:nvPr/>
        </p:nvGrpSpPr>
        <p:grpSpPr>
          <a:xfrm>
            <a:off x="4875213" y="4279900"/>
            <a:ext cx="1001712" cy="327025"/>
            <a:chOff x="3071" y="2696"/>
            <a:chExt cx="631" cy="206"/>
          </a:xfrm>
        </p:grpSpPr>
        <p:sp>
          <p:nvSpPr>
            <p:cNvPr id="207" name="Google Shape;207;p12"/>
            <p:cNvSpPr/>
            <p:nvPr/>
          </p:nvSpPr>
          <p:spPr>
            <a:xfrm>
              <a:off x="3576" y="2696"/>
              <a:ext cx="126" cy="179"/>
            </a:xfrm>
            <a:custGeom>
              <a:rect b="b" l="l" r="r" t="t"/>
              <a:pathLst>
                <a:path extrusionOk="0" h="179" w="252">
                  <a:moveTo>
                    <a:pt x="0" y="179"/>
                  </a:moveTo>
                  <a:lnTo>
                    <a:pt x="11" y="113"/>
                  </a:lnTo>
                  <a:lnTo>
                    <a:pt x="25" y="51"/>
                  </a:lnTo>
                  <a:lnTo>
                    <a:pt x="36" y="30"/>
                  </a:lnTo>
                  <a:lnTo>
                    <a:pt x="47" y="15"/>
                  </a:lnTo>
                  <a:lnTo>
                    <a:pt x="72" y="4"/>
                  </a:lnTo>
                  <a:lnTo>
                    <a:pt x="85" y="0"/>
                  </a:lnTo>
                  <a:lnTo>
                    <a:pt x="132" y="0"/>
                  </a:lnTo>
                  <a:lnTo>
                    <a:pt x="167" y="9"/>
                  </a:lnTo>
                  <a:lnTo>
                    <a:pt x="192" y="35"/>
                  </a:lnTo>
                  <a:lnTo>
                    <a:pt x="216" y="71"/>
                  </a:lnTo>
                  <a:lnTo>
                    <a:pt x="228" y="117"/>
                  </a:lnTo>
                  <a:lnTo>
                    <a:pt x="252" y="117"/>
                  </a:lnTo>
                  <a:lnTo>
                    <a:pt x="203" y="179"/>
                  </a:lnTo>
                  <a:lnTo>
                    <a:pt x="145" y="117"/>
                  </a:lnTo>
                  <a:lnTo>
                    <a:pt x="167" y="117"/>
                  </a:lnTo>
                  <a:lnTo>
                    <a:pt x="156" y="81"/>
                  </a:lnTo>
                  <a:lnTo>
                    <a:pt x="145" y="51"/>
                  </a:lnTo>
                  <a:lnTo>
                    <a:pt x="132" y="25"/>
                  </a:lnTo>
                  <a:lnTo>
                    <a:pt x="107" y="9"/>
                  </a:lnTo>
                  <a:lnTo>
                    <a:pt x="85" y="35"/>
                  </a:lnTo>
                  <a:lnTo>
                    <a:pt x="60" y="71"/>
                  </a:lnTo>
                  <a:lnTo>
                    <a:pt x="47" y="122"/>
                  </a:lnTo>
                  <a:lnTo>
                    <a:pt x="47" y="179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3423" y="2696"/>
              <a:ext cx="127" cy="179"/>
            </a:xfrm>
            <a:custGeom>
              <a:rect b="b" l="l" r="r" t="t"/>
              <a:pathLst>
                <a:path extrusionOk="0" h="179" w="254">
                  <a:moveTo>
                    <a:pt x="0" y="179"/>
                  </a:moveTo>
                  <a:lnTo>
                    <a:pt x="11" y="113"/>
                  </a:lnTo>
                  <a:lnTo>
                    <a:pt x="22" y="51"/>
                  </a:lnTo>
                  <a:lnTo>
                    <a:pt x="35" y="30"/>
                  </a:lnTo>
                  <a:lnTo>
                    <a:pt x="58" y="15"/>
                  </a:lnTo>
                  <a:lnTo>
                    <a:pt x="69" y="4"/>
                  </a:lnTo>
                  <a:lnTo>
                    <a:pt x="92" y="0"/>
                  </a:lnTo>
                  <a:lnTo>
                    <a:pt x="139" y="0"/>
                  </a:lnTo>
                  <a:lnTo>
                    <a:pt x="161" y="9"/>
                  </a:lnTo>
                  <a:lnTo>
                    <a:pt x="184" y="35"/>
                  </a:lnTo>
                  <a:lnTo>
                    <a:pt x="207" y="71"/>
                  </a:lnTo>
                  <a:lnTo>
                    <a:pt x="231" y="117"/>
                  </a:lnTo>
                  <a:lnTo>
                    <a:pt x="254" y="117"/>
                  </a:lnTo>
                  <a:lnTo>
                    <a:pt x="207" y="179"/>
                  </a:lnTo>
                  <a:lnTo>
                    <a:pt x="150" y="117"/>
                  </a:lnTo>
                  <a:lnTo>
                    <a:pt x="173" y="117"/>
                  </a:lnTo>
                  <a:lnTo>
                    <a:pt x="161" y="81"/>
                  </a:lnTo>
                  <a:lnTo>
                    <a:pt x="150" y="51"/>
                  </a:lnTo>
                  <a:lnTo>
                    <a:pt x="139" y="25"/>
                  </a:lnTo>
                  <a:lnTo>
                    <a:pt x="114" y="9"/>
                  </a:lnTo>
                  <a:lnTo>
                    <a:pt x="81" y="35"/>
                  </a:lnTo>
                  <a:lnTo>
                    <a:pt x="69" y="71"/>
                  </a:lnTo>
                  <a:lnTo>
                    <a:pt x="47" y="122"/>
                  </a:lnTo>
                  <a:lnTo>
                    <a:pt x="47" y="179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3271" y="2696"/>
              <a:ext cx="126" cy="179"/>
            </a:xfrm>
            <a:custGeom>
              <a:rect b="b" l="l" r="r" t="t"/>
              <a:pathLst>
                <a:path extrusionOk="0" h="179" w="254">
                  <a:moveTo>
                    <a:pt x="0" y="179"/>
                  </a:moveTo>
                  <a:lnTo>
                    <a:pt x="11" y="113"/>
                  </a:lnTo>
                  <a:lnTo>
                    <a:pt x="23" y="51"/>
                  </a:lnTo>
                  <a:lnTo>
                    <a:pt x="34" y="30"/>
                  </a:lnTo>
                  <a:lnTo>
                    <a:pt x="55" y="15"/>
                  </a:lnTo>
                  <a:lnTo>
                    <a:pt x="66" y="4"/>
                  </a:lnTo>
                  <a:lnTo>
                    <a:pt x="89" y="0"/>
                  </a:lnTo>
                  <a:lnTo>
                    <a:pt x="143" y="0"/>
                  </a:lnTo>
                  <a:lnTo>
                    <a:pt x="166" y="9"/>
                  </a:lnTo>
                  <a:lnTo>
                    <a:pt x="188" y="35"/>
                  </a:lnTo>
                  <a:lnTo>
                    <a:pt x="211" y="71"/>
                  </a:lnTo>
                  <a:lnTo>
                    <a:pt x="220" y="117"/>
                  </a:lnTo>
                  <a:lnTo>
                    <a:pt x="254" y="117"/>
                  </a:lnTo>
                  <a:lnTo>
                    <a:pt x="211" y="179"/>
                  </a:lnTo>
                  <a:lnTo>
                    <a:pt x="143" y="117"/>
                  </a:lnTo>
                  <a:lnTo>
                    <a:pt x="177" y="117"/>
                  </a:lnTo>
                  <a:lnTo>
                    <a:pt x="166" y="81"/>
                  </a:lnTo>
                  <a:lnTo>
                    <a:pt x="154" y="51"/>
                  </a:lnTo>
                  <a:lnTo>
                    <a:pt x="132" y="25"/>
                  </a:lnTo>
                  <a:lnTo>
                    <a:pt x="111" y="9"/>
                  </a:lnTo>
                  <a:lnTo>
                    <a:pt x="89" y="35"/>
                  </a:lnTo>
                  <a:lnTo>
                    <a:pt x="66" y="71"/>
                  </a:lnTo>
                  <a:lnTo>
                    <a:pt x="55" y="122"/>
                  </a:lnTo>
                  <a:lnTo>
                    <a:pt x="45" y="179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3117" y="2696"/>
              <a:ext cx="127" cy="179"/>
            </a:xfrm>
            <a:custGeom>
              <a:rect b="b" l="l" r="r" t="t"/>
              <a:pathLst>
                <a:path extrusionOk="0" h="179" w="254">
                  <a:moveTo>
                    <a:pt x="0" y="179"/>
                  </a:moveTo>
                  <a:lnTo>
                    <a:pt x="11" y="113"/>
                  </a:lnTo>
                  <a:lnTo>
                    <a:pt x="22" y="51"/>
                  </a:lnTo>
                  <a:lnTo>
                    <a:pt x="32" y="30"/>
                  </a:lnTo>
                  <a:lnTo>
                    <a:pt x="52" y="15"/>
                  </a:lnTo>
                  <a:lnTo>
                    <a:pt x="64" y="4"/>
                  </a:lnTo>
                  <a:lnTo>
                    <a:pt x="84" y="0"/>
                  </a:lnTo>
                  <a:lnTo>
                    <a:pt x="137" y="0"/>
                  </a:lnTo>
                  <a:lnTo>
                    <a:pt x="169" y="9"/>
                  </a:lnTo>
                  <a:lnTo>
                    <a:pt x="190" y="35"/>
                  </a:lnTo>
                  <a:lnTo>
                    <a:pt x="212" y="71"/>
                  </a:lnTo>
                  <a:lnTo>
                    <a:pt x="222" y="117"/>
                  </a:lnTo>
                  <a:lnTo>
                    <a:pt x="254" y="117"/>
                  </a:lnTo>
                  <a:lnTo>
                    <a:pt x="201" y="179"/>
                  </a:lnTo>
                  <a:lnTo>
                    <a:pt x="148" y="117"/>
                  </a:lnTo>
                  <a:lnTo>
                    <a:pt x="180" y="117"/>
                  </a:lnTo>
                  <a:lnTo>
                    <a:pt x="169" y="81"/>
                  </a:lnTo>
                  <a:lnTo>
                    <a:pt x="148" y="51"/>
                  </a:lnTo>
                  <a:lnTo>
                    <a:pt x="137" y="25"/>
                  </a:lnTo>
                  <a:lnTo>
                    <a:pt x="116" y="9"/>
                  </a:lnTo>
                  <a:lnTo>
                    <a:pt x="84" y="35"/>
                  </a:lnTo>
                  <a:lnTo>
                    <a:pt x="75" y="71"/>
                  </a:lnTo>
                  <a:lnTo>
                    <a:pt x="52" y="122"/>
                  </a:lnTo>
                  <a:lnTo>
                    <a:pt x="52" y="179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3507" y="2793"/>
              <a:ext cx="87" cy="109"/>
            </a:xfrm>
            <a:custGeom>
              <a:rect b="b" l="l" r="r" t="t"/>
              <a:pathLst>
                <a:path extrusionOk="0" h="109" w="175">
                  <a:moveTo>
                    <a:pt x="0" y="0"/>
                  </a:moveTo>
                  <a:lnTo>
                    <a:pt x="11" y="42"/>
                  </a:lnTo>
                  <a:lnTo>
                    <a:pt x="23" y="78"/>
                  </a:lnTo>
                  <a:lnTo>
                    <a:pt x="36" y="98"/>
                  </a:lnTo>
                  <a:lnTo>
                    <a:pt x="58" y="109"/>
                  </a:lnTo>
                  <a:lnTo>
                    <a:pt x="94" y="109"/>
                  </a:lnTo>
                  <a:lnTo>
                    <a:pt x="117" y="104"/>
                  </a:lnTo>
                  <a:lnTo>
                    <a:pt x="139" y="88"/>
                  </a:lnTo>
                  <a:lnTo>
                    <a:pt x="152" y="68"/>
                  </a:lnTo>
                  <a:lnTo>
                    <a:pt x="152" y="36"/>
                  </a:lnTo>
                  <a:lnTo>
                    <a:pt x="175" y="36"/>
                  </a:lnTo>
                  <a:lnTo>
                    <a:pt x="139" y="0"/>
                  </a:lnTo>
                  <a:lnTo>
                    <a:pt x="105" y="36"/>
                  </a:lnTo>
                  <a:lnTo>
                    <a:pt x="117" y="36"/>
                  </a:lnTo>
                  <a:lnTo>
                    <a:pt x="105" y="78"/>
                  </a:lnTo>
                  <a:lnTo>
                    <a:pt x="94" y="94"/>
                  </a:lnTo>
                  <a:lnTo>
                    <a:pt x="81" y="104"/>
                  </a:lnTo>
                  <a:lnTo>
                    <a:pt x="70" y="88"/>
                  </a:lnTo>
                  <a:lnTo>
                    <a:pt x="47" y="62"/>
                  </a:lnTo>
                  <a:lnTo>
                    <a:pt x="36" y="36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358" y="2793"/>
              <a:ext cx="84" cy="109"/>
            </a:xfrm>
            <a:custGeom>
              <a:rect b="b" l="l" r="r" t="t"/>
              <a:pathLst>
                <a:path extrusionOk="0" h="109" w="167">
                  <a:moveTo>
                    <a:pt x="0" y="0"/>
                  </a:moveTo>
                  <a:lnTo>
                    <a:pt x="0" y="42"/>
                  </a:lnTo>
                  <a:lnTo>
                    <a:pt x="11" y="78"/>
                  </a:lnTo>
                  <a:lnTo>
                    <a:pt x="34" y="98"/>
                  </a:lnTo>
                  <a:lnTo>
                    <a:pt x="56" y="109"/>
                  </a:lnTo>
                  <a:lnTo>
                    <a:pt x="88" y="109"/>
                  </a:lnTo>
                  <a:lnTo>
                    <a:pt x="111" y="104"/>
                  </a:lnTo>
                  <a:lnTo>
                    <a:pt x="122" y="88"/>
                  </a:lnTo>
                  <a:lnTo>
                    <a:pt x="133" y="68"/>
                  </a:lnTo>
                  <a:lnTo>
                    <a:pt x="145" y="36"/>
                  </a:lnTo>
                  <a:lnTo>
                    <a:pt x="167" y="36"/>
                  </a:lnTo>
                  <a:lnTo>
                    <a:pt x="133" y="0"/>
                  </a:lnTo>
                  <a:lnTo>
                    <a:pt x="100" y="36"/>
                  </a:lnTo>
                  <a:lnTo>
                    <a:pt x="111" y="36"/>
                  </a:lnTo>
                  <a:lnTo>
                    <a:pt x="100" y="78"/>
                  </a:lnTo>
                  <a:lnTo>
                    <a:pt x="88" y="94"/>
                  </a:lnTo>
                  <a:lnTo>
                    <a:pt x="77" y="104"/>
                  </a:lnTo>
                  <a:lnTo>
                    <a:pt x="56" y="88"/>
                  </a:lnTo>
                  <a:lnTo>
                    <a:pt x="45" y="62"/>
                  </a:lnTo>
                  <a:lnTo>
                    <a:pt x="34" y="36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204" y="2793"/>
              <a:ext cx="85" cy="109"/>
            </a:xfrm>
            <a:custGeom>
              <a:rect b="b" l="l" r="r" t="t"/>
              <a:pathLst>
                <a:path extrusionOk="0" h="109" w="171">
                  <a:moveTo>
                    <a:pt x="0" y="0"/>
                  </a:moveTo>
                  <a:lnTo>
                    <a:pt x="0" y="42"/>
                  </a:lnTo>
                  <a:lnTo>
                    <a:pt x="20" y="78"/>
                  </a:lnTo>
                  <a:lnTo>
                    <a:pt x="32" y="98"/>
                  </a:lnTo>
                  <a:lnTo>
                    <a:pt x="64" y="109"/>
                  </a:lnTo>
                  <a:lnTo>
                    <a:pt x="96" y="109"/>
                  </a:lnTo>
                  <a:lnTo>
                    <a:pt x="118" y="104"/>
                  </a:lnTo>
                  <a:lnTo>
                    <a:pt x="128" y="88"/>
                  </a:lnTo>
                  <a:lnTo>
                    <a:pt x="139" y="68"/>
                  </a:lnTo>
                  <a:lnTo>
                    <a:pt x="150" y="36"/>
                  </a:lnTo>
                  <a:lnTo>
                    <a:pt x="171" y="36"/>
                  </a:lnTo>
                  <a:lnTo>
                    <a:pt x="139" y="0"/>
                  </a:lnTo>
                  <a:lnTo>
                    <a:pt x="96" y="36"/>
                  </a:lnTo>
                  <a:lnTo>
                    <a:pt x="118" y="36"/>
                  </a:lnTo>
                  <a:lnTo>
                    <a:pt x="96" y="78"/>
                  </a:lnTo>
                  <a:lnTo>
                    <a:pt x="86" y="94"/>
                  </a:lnTo>
                  <a:lnTo>
                    <a:pt x="75" y="104"/>
                  </a:lnTo>
                  <a:lnTo>
                    <a:pt x="64" y="88"/>
                  </a:lnTo>
                  <a:lnTo>
                    <a:pt x="43" y="62"/>
                  </a:lnTo>
                  <a:lnTo>
                    <a:pt x="32" y="3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071" y="2793"/>
              <a:ext cx="88" cy="109"/>
            </a:xfrm>
            <a:custGeom>
              <a:rect b="b" l="l" r="r" t="t"/>
              <a:pathLst>
                <a:path extrusionOk="0" h="109" w="174">
                  <a:moveTo>
                    <a:pt x="0" y="0"/>
                  </a:moveTo>
                  <a:lnTo>
                    <a:pt x="11" y="42"/>
                  </a:lnTo>
                  <a:lnTo>
                    <a:pt x="20" y="78"/>
                  </a:lnTo>
                  <a:lnTo>
                    <a:pt x="41" y="98"/>
                  </a:lnTo>
                  <a:lnTo>
                    <a:pt x="62" y="109"/>
                  </a:lnTo>
                  <a:lnTo>
                    <a:pt x="92" y="109"/>
                  </a:lnTo>
                  <a:lnTo>
                    <a:pt x="112" y="104"/>
                  </a:lnTo>
                  <a:lnTo>
                    <a:pt x="133" y="88"/>
                  </a:lnTo>
                  <a:lnTo>
                    <a:pt x="144" y="68"/>
                  </a:lnTo>
                  <a:lnTo>
                    <a:pt x="154" y="36"/>
                  </a:lnTo>
                  <a:lnTo>
                    <a:pt x="174" y="36"/>
                  </a:lnTo>
                  <a:lnTo>
                    <a:pt x="144" y="0"/>
                  </a:lnTo>
                  <a:lnTo>
                    <a:pt x="103" y="36"/>
                  </a:lnTo>
                  <a:lnTo>
                    <a:pt x="124" y="36"/>
                  </a:lnTo>
                  <a:lnTo>
                    <a:pt x="103" y="78"/>
                  </a:lnTo>
                  <a:lnTo>
                    <a:pt x="92" y="94"/>
                  </a:lnTo>
                  <a:lnTo>
                    <a:pt x="82" y="104"/>
                  </a:lnTo>
                  <a:lnTo>
                    <a:pt x="62" y="88"/>
                  </a:lnTo>
                  <a:lnTo>
                    <a:pt x="50" y="62"/>
                  </a:lnTo>
                  <a:lnTo>
                    <a:pt x="41" y="3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cxnSp>
        <p:nvCxnSpPr>
          <p:cNvPr id="215" name="Google Shape;215;p12"/>
          <p:cNvCxnSpPr/>
          <p:nvPr/>
        </p:nvCxnSpPr>
        <p:spPr>
          <a:xfrm>
            <a:off x="5810250" y="4440238"/>
            <a:ext cx="484188" cy="1587"/>
          </a:xfrm>
          <a:prstGeom prst="straightConnector1">
            <a:avLst/>
          </a:prstGeom>
          <a:noFill/>
          <a:ln cap="flat" cmpd="sng" w="238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2"/>
          <p:cNvSpPr/>
          <p:nvPr/>
        </p:nvSpPr>
        <p:spPr>
          <a:xfrm>
            <a:off x="6262688" y="4381500"/>
            <a:ext cx="119062" cy="117475"/>
          </a:xfrm>
          <a:custGeom>
            <a:rect b="b" l="l" r="r" t="t"/>
            <a:pathLst>
              <a:path extrusionOk="0" h="74" w="151">
                <a:moveTo>
                  <a:pt x="0" y="74"/>
                </a:moveTo>
                <a:lnTo>
                  <a:pt x="21" y="37"/>
                </a:lnTo>
                <a:lnTo>
                  <a:pt x="0" y="0"/>
                </a:lnTo>
                <a:lnTo>
                  <a:pt x="151" y="37"/>
                </a:lnTo>
                <a:lnTo>
                  <a:pt x="0" y="74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6524625" y="4246563"/>
            <a:ext cx="6254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609600" y="5156200"/>
            <a:ext cx="15779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Specimen current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27432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se_draw"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9739" y="71882"/>
            <a:ext cx="4267200" cy="338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_draw" id="226" name="Google Shape;22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6139" y="3436937"/>
            <a:ext cx="5181600" cy="314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/>
        </p:nvSpPr>
        <p:spPr>
          <a:xfrm>
            <a:off x="740473" y="1499616"/>
            <a:ext cx="12271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Lucida Sans"/>
                <a:ea typeface="Lucida Sans"/>
                <a:cs typeface="Lucida Sans"/>
                <a:sym typeface="Lucida Sans"/>
              </a:rPr>
              <a:t>BSE</a:t>
            </a:r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1706563" y="4860925"/>
            <a:ext cx="8604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C3300"/>
                </a:solidFill>
                <a:latin typeface="Lucida Sans"/>
                <a:ea typeface="Lucida Sans"/>
                <a:cs typeface="Lucida Sans"/>
                <a:sym typeface="Lucida Sans"/>
              </a:rPr>
              <a:t>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04800" y="1905000"/>
            <a:ext cx="8229600" cy="40386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Scanning Electron Microscope (SEM)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Concept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surfaces of objects to be seen in their natural state without staining.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specimen is put into the vacuum chamber and covered with a thin coating of gold to increase electrical conductivity and thus forms a less blurred image.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electron beam then sweeps across the object building an image line by line as in a TV Camera.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electrons strike the object, they knock loose showers of electrons that are captured by a detector to form the image.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838200"/>
            <a:ext cx="39020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2971800" y="5257800"/>
            <a:ext cx="2959100" cy="385762"/>
          </a:xfrm>
          <a:prstGeom prst="rect">
            <a:avLst/>
          </a:prstGeom>
          <a:solidFill>
            <a:srgbClr val="00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concept of SEM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solidFill>
            <a:srgbClr val="CC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"Virtual Source" at the top represents the </a:t>
            </a:r>
            <a:r>
              <a:rPr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 gun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producing a stream of monochromatic electrons.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stream is condensed by the first condenser lens (usually controlled by the "coarse probe current knob").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lens is used to both form the beam and limit the amount of current in the beam.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in conjunction with the condenser aperture to eliminate the high-angle electrons from the beam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beam is then constricted by the condenser aperture, eliminating some high-angle electrons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condenser lens forms the electrons into a thin, tight, coherent beam and is usually controlled by the "fine probe current knob"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342900" y="1676400"/>
            <a:ext cx="8458200" cy="4114800"/>
          </a:xfrm>
          <a:prstGeom prst="rect">
            <a:avLst/>
          </a:prstGeom>
          <a:solidFill>
            <a:srgbClr val="CC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coils then "scan" or "sweep" the beam in a grid fashion (like a television), dwelling on points for a period of time determined by the scan speed (usually in the microsecond range)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lens, the Objective, focuses the scanning beam onto the part of the specimen desired.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beam strikes the sample (and dwells for a few microseconds) </a:t>
            </a:r>
            <a:r>
              <a:rPr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 inside the sample and are detected with various instruments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the beam moves to its next dwell point these instruments count the number of </a:t>
            </a:r>
            <a:r>
              <a:rPr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display a pixel on a CRT whose intensity is determined by this number (the more reactions the brighter the pixel).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repeated until the grid scan is finished and then repeated, the entire pattern can be scanned 30 times per second.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228600" y="1524000"/>
            <a:ext cx="8686800" cy="2286000"/>
          </a:xfrm>
          <a:prstGeom prst="rect">
            <a:avLst/>
          </a:prstGeom>
          <a:solidFill>
            <a:srgbClr val="FFCC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Specimen Interactions and utilization: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Backscattered Electrons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an incident electron colliding with an atom in the specimen which is nearly normal to the incident's path.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incident electron is then scattered "backward" 180 degrees.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04800" y="3962400"/>
            <a:ext cx="8534400" cy="2462213"/>
          </a:xfrm>
          <a:prstGeom prst="rect">
            <a:avLst/>
          </a:prstGeom>
          <a:solidFill>
            <a:srgbClr val="99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of backscattered electrons varies directly with the specimen's atomic number. 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differing production rates causes higher atomic number elements to appear brighter than lower atomic number elements. 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interaction is utilized to differentiate parts of the specimen that have different average atomic number.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304800" y="1828800"/>
            <a:ext cx="8610600" cy="3505200"/>
          </a:xfrm>
          <a:prstGeom prst="rect">
            <a:avLst/>
          </a:prstGeom>
          <a:solidFill>
            <a:srgbClr val="FFCC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Electrons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an incident electron passing "near" an atom in the specimen, near enough to impart some of its energy to a lower energy electron (usually in the K-shell).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causes a slight energy loss and path change in the incident electron and the ionization of the electron in the specimen atom.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ionized electron then leaves the atom with a very small kinetic energy (5eV) and is then termed a "secondary electron".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incident electron can produce several secondary electrons.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304800" y="1828800"/>
            <a:ext cx="8458200" cy="4191000"/>
          </a:xfrm>
          <a:prstGeom prst="rect">
            <a:avLst/>
          </a:prstGeom>
          <a:solidFill>
            <a:srgbClr val="993366">
              <a:alpha val="81960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of secondary electrons is very topography related.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their low energy, 5eV, only secondaries that are very near the surface (&lt;10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nm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,) can exit the sample and be examined.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changes in </a:t>
            </a:r>
            <a:r>
              <a:rPr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topography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sample that are larger than this sampling depth will change the yield of secondaries due to collection efficiencies.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these electrons is aided by using a "collector" in conjunction with the secondary electron detector.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collector is a grid or mesh with a +100V potential applied to it which is placed in front of the detector, attracting the negatively charged secondary electrons to it which then pass through the grid-holes and into the detector to be counted.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457200" y="1828800"/>
            <a:ext cx="8229600" cy="3581400"/>
          </a:xfrm>
          <a:prstGeom prst="rect">
            <a:avLst/>
          </a:prstGeom>
          <a:solidFill>
            <a:srgbClr val="00CC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Auger Electrons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the de-energization of the specimen atom after a secondary electron is produced.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lower (usually K-shell) electron was emitted from the atom during the secondary electron process an inner (lower energy) shell now has a vacancy.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higher energy electron from the same atom can "fall" to a lower energy, filling the vacancy.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creates and energy surplus in the atom which can be corrected by emitting an outer (lower energy) electron; an Auger Electron.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2743200" y="6553200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18PYB101J Module-V Lecture-13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2021-02-05T08:32:18Z</dcterms:created>
  <dc:creator>Gunasekaran B</dc:creator>
</cp:coreProperties>
</file>