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91"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orsiva" panose="020B0604020202020204" charset="0"/>
      <p:regular r:id="rId44"/>
      <p:bold r:id="rId45"/>
      <p:italic r:id="rId46"/>
      <p:boldItalic r:id="rId47"/>
    </p:embeddedFont>
    <p:embeddedFont>
      <p:font typeface="Garamond" panose="02020404030301010803" pitchFamily="18" charset="0"/>
      <p:regular r:id="rId48"/>
      <p:bold r:id="rId49"/>
      <p:italic r:id="rId50"/>
    </p:embeddedFont>
    <p:embeddedFont>
      <p:font typeface="Palatino Linotype" panose="02040502050505030304" pitchFamily="18"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cEUKqGI6gCl2CpINGvug2a3gA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0ED180-8118-4FE5-9C00-03561215751F}">
  <a:tblStyle styleId="{AC0ED180-8118-4FE5-9C00-03561215751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182" name="Google Shape;182;p11: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3" name="Google Shape;183;p11: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b="1"/>
              <a:t>Brief History, Continued:</a:t>
            </a:r>
            <a:endParaRPr/>
          </a:p>
          <a:p>
            <a:pPr marL="0" lvl="0" indent="0" algn="l" rtl="0">
              <a:spcBef>
                <a:spcPts val="0"/>
              </a:spcBef>
              <a:spcAft>
                <a:spcPts val="0"/>
              </a:spcAft>
              <a:buSzPts val="1800"/>
              <a:buNone/>
            </a:pPr>
            <a:endParaRPr b="1"/>
          </a:p>
          <a:p>
            <a:pPr marL="0" lvl="0" indent="0" algn="l" rtl="0">
              <a:spcBef>
                <a:spcPts val="0"/>
              </a:spcBef>
              <a:spcAft>
                <a:spcPts val="0"/>
              </a:spcAft>
              <a:buSzPts val="1800"/>
              <a:buNone/>
            </a:pPr>
            <a:r>
              <a:rPr lang="en-US" b="1"/>
              <a:t>Dr. Richard P. Feynman:</a:t>
            </a:r>
            <a:endParaRPr/>
          </a:p>
          <a:p>
            <a:pPr marL="0" lvl="0" indent="0" algn="l" rtl="0">
              <a:spcBef>
                <a:spcPts val="0"/>
              </a:spcBef>
              <a:spcAft>
                <a:spcPts val="0"/>
              </a:spcAft>
              <a:buSzPts val="1800"/>
              <a:buNone/>
            </a:pPr>
            <a:r>
              <a:rPr lang="en-US"/>
              <a:t>The first well documented talk on the possibilities of nanotechnology was made by one of America’s most notable physicists, Richard Feynman (Zyvex, 2007).  Dr. Feynman’s talk was called </a:t>
            </a:r>
            <a:r>
              <a:rPr lang="en-US" i="1"/>
              <a:t>There Is Plenty of Room at the Bottom,</a:t>
            </a:r>
            <a:r>
              <a:rPr lang="en-US"/>
              <a:t> and he delivered it on December 12, 1959, before the American Physical Society meeting held at Caltech. In his talk, Feynman challenged the scientific community to think small in terms of solving future problems. Feynman stated:</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i="1"/>
              <a:t>“Why cannot we write the entire 24 volumes of the Encyclopedia Britannica on the head of a pin?”  </a:t>
            </a:r>
            <a:r>
              <a:rPr lang="en-US"/>
              <a:t>(Zyvex, 2007).</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Fig. 1.11 - http://en.wikipedia.org/wiki/Image:Feynman_and_Oppenheimer_at_Los_Alamos.jpg.</a:t>
            </a:r>
            <a:endParaRPr/>
          </a:p>
        </p:txBody>
      </p:sp>
      <p:sp>
        <p:nvSpPr>
          <p:cNvPr id="194" name="Google Shape;19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UNIT IV Nanomaterials &amp; Nanotechnlogy</a:t>
            </a:r>
            <a:endParaRPr/>
          </a:p>
        </p:txBody>
      </p:sp>
      <p:sp>
        <p:nvSpPr>
          <p:cNvPr id="241" name="Google Shape;24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18</a:t>
            </a:fld>
            <a:endParaRPr/>
          </a:p>
        </p:txBody>
      </p:sp>
      <p:sp>
        <p:nvSpPr>
          <p:cNvPr id="242" name="Google Shape;24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UNIT IV Nanomaterials &amp; Nanotechnlogy</a:t>
            </a:r>
            <a:endParaRPr/>
          </a:p>
        </p:txBody>
      </p:sp>
      <p:sp>
        <p:nvSpPr>
          <p:cNvPr id="250" name="Google Shape;250;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19</a:t>
            </a:fld>
            <a:endParaRPr/>
          </a:p>
        </p:txBody>
      </p:sp>
      <p:sp>
        <p:nvSpPr>
          <p:cNvPr id="251" name="Google Shape;25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UNIT IV Nanomaterials &amp; Nanotechnlogy</a:t>
            </a:r>
            <a:endParaRPr/>
          </a:p>
        </p:txBody>
      </p:sp>
      <p:sp>
        <p:nvSpPr>
          <p:cNvPr id="259" name="Google Shape;259;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20</a:t>
            </a:fld>
            <a:endParaRPr/>
          </a:p>
        </p:txBody>
      </p:sp>
      <p:sp>
        <p:nvSpPr>
          <p:cNvPr id="260" name="Google Shape;26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UNIT IV Nanomaterials &amp; Nanotechnlogy</a:t>
            </a:r>
            <a:endParaRPr/>
          </a:p>
        </p:txBody>
      </p:sp>
      <p:sp>
        <p:nvSpPr>
          <p:cNvPr id="270" name="Google Shape;270;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21</a:t>
            </a:fld>
            <a:endParaRPr/>
          </a:p>
        </p:txBody>
      </p:sp>
      <p:sp>
        <p:nvSpPr>
          <p:cNvPr id="271" name="Google Shape;2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9: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UNIT IV Nanomaterials &amp; Nanotechnlogy</a:t>
            </a:r>
            <a:endParaRPr/>
          </a:p>
        </p:txBody>
      </p:sp>
      <p:sp>
        <p:nvSpPr>
          <p:cNvPr id="346" name="Google Shape;346;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30</a:t>
            </a:fld>
            <a:endParaRPr/>
          </a:p>
        </p:txBody>
      </p:sp>
      <p:sp>
        <p:nvSpPr>
          <p:cNvPr id="347" name="Google Shape;34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8" name="Google Shape;34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0: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UNIT IV Nanomaterials &amp; Nanotechnlogy</a:t>
            </a:r>
            <a:endParaRPr/>
          </a:p>
        </p:txBody>
      </p:sp>
      <p:sp>
        <p:nvSpPr>
          <p:cNvPr id="354" name="Google Shape;354;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31</a:t>
            </a:fld>
            <a:endParaRPr/>
          </a:p>
        </p:txBody>
      </p:sp>
      <p:sp>
        <p:nvSpPr>
          <p:cNvPr id="355" name="Google Shape;35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3: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UNIT IV Nanomaterials &amp; Nanotechnlogy</a:t>
            </a:r>
            <a:endParaRPr/>
          </a:p>
        </p:txBody>
      </p:sp>
      <p:sp>
        <p:nvSpPr>
          <p:cNvPr id="377" name="Google Shape;37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34</a:t>
            </a:fld>
            <a:endParaRPr/>
          </a:p>
        </p:txBody>
      </p:sp>
      <p:sp>
        <p:nvSpPr>
          <p:cNvPr id="378" name="Google Shape;37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4: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UNIT IV Nanomaterials &amp; Nanotechnlogy</a:t>
            </a:r>
            <a:endParaRPr/>
          </a:p>
        </p:txBody>
      </p:sp>
      <p:sp>
        <p:nvSpPr>
          <p:cNvPr id="387" name="Google Shape;387;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35</a:t>
            </a:fld>
            <a:endParaRPr/>
          </a:p>
        </p:txBody>
      </p:sp>
      <p:sp>
        <p:nvSpPr>
          <p:cNvPr id="388" name="Google Shape;38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5: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UNIT IV Nanomaterials &amp; Nanotechnlogy</a:t>
            </a:r>
            <a:endParaRPr/>
          </a:p>
        </p:txBody>
      </p:sp>
      <p:sp>
        <p:nvSpPr>
          <p:cNvPr id="397" name="Google Shape;397;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36</a:t>
            </a:fld>
            <a:endParaRPr/>
          </a:p>
        </p:txBody>
      </p:sp>
      <p:sp>
        <p:nvSpPr>
          <p:cNvPr id="398" name="Google Shape;39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4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74" name="Google Shape;74;p4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75" name="Google Shape;75;p4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76" name="Google Shape;76;p4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77" name="Google Shape;77;p4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4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4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83" name="Google Shape;83;p4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1"/>
        <p:cNvGrpSpPr/>
        <p:nvPr/>
      </p:nvGrpSpPr>
      <p:grpSpPr>
        <a:xfrm>
          <a:off x="0" y="0"/>
          <a:ext cx="0" cy="0"/>
          <a:chOff x="0" y="0"/>
          <a:chExt cx="0" cy="0"/>
        </a:xfrm>
      </p:grpSpPr>
      <p:sp>
        <p:nvSpPr>
          <p:cNvPr id="32" name="Google Shape;3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4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4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4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4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4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4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4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4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4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4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4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1" name="Google Shape;61;p4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4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4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7" name="Google Shape;67;p4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8" name="Google Shape;68;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0"/>
          </a:srgbClr>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alpha val="0"/>
          </a:srgbClr>
        </a:solidFill>
        <a:effectLst/>
      </p:bgPr>
    </p:bg>
    <p:spTree>
      <p:nvGrpSpPr>
        <p:cNvPr id="1" name="Shape 86"/>
        <p:cNvGrpSpPr/>
        <p:nvPr/>
      </p:nvGrpSpPr>
      <p:grpSpPr>
        <a:xfrm>
          <a:off x="0" y="0"/>
          <a:ext cx="0" cy="0"/>
          <a:chOff x="0" y="0"/>
          <a:chExt cx="0" cy="0"/>
        </a:xfrm>
      </p:grpSpPr>
      <p:sp>
        <p:nvSpPr>
          <p:cNvPr id="87" name="Google Shape;87;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88" name="Google Shape;88;p4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oleObject" Target="../embeddings/oleObject2.bin"/><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p:nvPr/>
        </p:nvPicPr>
        <p:blipFill rotWithShape="1">
          <a:blip r:embed="rId3">
            <a:alphaModFix/>
          </a:blip>
          <a:srcRect/>
          <a:stretch/>
        </p:blipFill>
        <p:spPr>
          <a:xfrm>
            <a:off x="228600" y="228600"/>
            <a:ext cx="1590675" cy="914400"/>
          </a:xfrm>
          <a:prstGeom prst="rect">
            <a:avLst/>
          </a:prstGeom>
          <a:noFill/>
          <a:ln>
            <a:noFill/>
          </a:ln>
        </p:spPr>
      </p:pic>
      <p:sp>
        <p:nvSpPr>
          <p:cNvPr id="96" name="Google Shape;96;p1"/>
          <p:cNvSpPr txBox="1"/>
          <p:nvPr/>
        </p:nvSpPr>
        <p:spPr>
          <a:xfrm>
            <a:off x="2743200" y="6553200"/>
            <a:ext cx="36576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                     18PYB101J Module-V Lecture-2</a:t>
            </a:r>
            <a:endParaRPr/>
          </a:p>
        </p:txBody>
      </p:sp>
      <p:sp>
        <p:nvSpPr>
          <p:cNvPr id="97" name="Google Shape;97;p1"/>
          <p:cNvSpPr txBox="1"/>
          <p:nvPr/>
        </p:nvSpPr>
        <p:spPr>
          <a:xfrm>
            <a:off x="228600" y="1066800"/>
            <a:ext cx="8610600" cy="221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6600FF"/>
              </a:buClr>
              <a:buSzPts val="2400"/>
              <a:buFont typeface="Arial"/>
              <a:buNone/>
            </a:pPr>
            <a:r>
              <a:rPr lang="en-US" sz="2400" b="0" i="0" u="none" strike="noStrike" cap="none">
                <a:solidFill>
                  <a:srgbClr val="6600FF"/>
                </a:solidFill>
                <a:latin typeface="Arial"/>
                <a:ea typeface="Arial"/>
                <a:cs typeface="Arial"/>
                <a:sym typeface="Arial"/>
              </a:rPr>
              <a:t> </a:t>
            </a:r>
            <a:r>
              <a:rPr lang="en-US" sz="2400" b="1" i="0" u="none" strike="noStrike" cap="none">
                <a:solidFill>
                  <a:srgbClr val="00B0F0"/>
                </a:solidFill>
                <a:latin typeface="Arial"/>
                <a:ea typeface="Arial"/>
                <a:cs typeface="Arial"/>
                <a:sym typeface="Arial"/>
              </a:rPr>
              <a:t>DEPARTMENT OF PHYSICS AND NANOTECHNOLOGY</a:t>
            </a:r>
            <a:endParaRPr/>
          </a:p>
          <a:p>
            <a:pPr marL="0" marR="0" lvl="0" indent="0" algn="ctr" rtl="0">
              <a:lnSpc>
                <a:spcPct val="100000"/>
              </a:lnSpc>
              <a:spcBef>
                <a:spcPts val="0"/>
              </a:spcBef>
              <a:spcAft>
                <a:spcPts val="0"/>
              </a:spcAft>
              <a:buClr>
                <a:srgbClr val="00B0F0"/>
              </a:buClr>
              <a:buSzPts val="2400"/>
              <a:buFont typeface="Arial"/>
              <a:buNone/>
            </a:pPr>
            <a:r>
              <a:rPr lang="en-US" sz="2400" b="1" i="0" u="none" strike="noStrike" cap="none">
                <a:solidFill>
                  <a:srgbClr val="00B0F0"/>
                </a:solidFill>
                <a:latin typeface="Arial"/>
                <a:ea typeface="Arial"/>
                <a:cs typeface="Arial"/>
                <a:sym typeface="Arial"/>
              </a:rPr>
              <a:t>SRM INSTITUTE OF SCIENCE AND TECHNOLOGY</a:t>
            </a:r>
            <a:endParaRPr/>
          </a:p>
          <a:p>
            <a:pPr marL="0" marR="0" lvl="0" indent="0" algn="ctr"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18PYB103J –Semiconduuctor Physics</a:t>
            </a:r>
            <a:endParaRPr/>
          </a:p>
          <a:p>
            <a:pPr marL="0" marR="0" lvl="0" indent="0" algn="l" rtl="0">
              <a:lnSpc>
                <a:spcPct val="100000"/>
              </a:lnSpc>
              <a:spcBef>
                <a:spcPts val="0"/>
              </a:spcBef>
              <a:spcAft>
                <a:spcPts val="0"/>
              </a:spcAft>
              <a:buNone/>
            </a:pPr>
            <a:endParaRPr sz="2000" b="1" i="0" u="none">
              <a:solidFill>
                <a:srgbClr val="7030A0"/>
              </a:solidFill>
              <a:latin typeface="Arial"/>
              <a:ea typeface="Arial"/>
              <a:cs typeface="Arial"/>
              <a:sym typeface="Arial"/>
            </a:endParaRPr>
          </a:p>
        </p:txBody>
      </p:sp>
      <p:sp>
        <p:nvSpPr>
          <p:cNvPr id="98" name="Google Shape;98;p1"/>
          <p:cNvSpPr txBox="1">
            <a:spLocks noGrp="1"/>
          </p:cNvSpPr>
          <p:nvPr>
            <p:ph type="subTitle" idx="1"/>
          </p:nvPr>
        </p:nvSpPr>
        <p:spPr>
          <a:xfrm>
            <a:off x="228600" y="3886200"/>
            <a:ext cx="8839200" cy="2590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MODULE 5</a:t>
            </a:r>
            <a:endParaRPr/>
          </a:p>
          <a:p>
            <a:pPr marL="0" lvl="0" indent="0" algn="ctr" rtl="0">
              <a:lnSpc>
                <a:spcPct val="100000"/>
              </a:lnSpc>
              <a:spcBef>
                <a:spcPts val="64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S – 2</a:t>
            </a:r>
            <a:endParaRPr/>
          </a:p>
          <a:p>
            <a:pPr marL="0" lvl="0" indent="0" algn="ctr" rtl="0">
              <a:lnSpc>
                <a:spcPct val="100000"/>
              </a:lnSpc>
              <a:spcBef>
                <a:spcPts val="1200"/>
              </a:spcBef>
              <a:spcAft>
                <a:spcPts val="0"/>
              </a:spcAft>
              <a:buClr>
                <a:srgbClr val="002060"/>
              </a:buClr>
              <a:buSzPts val="2400"/>
              <a:buFont typeface="Arial"/>
              <a:buNone/>
            </a:pPr>
            <a:r>
              <a:rPr lang="en-US" sz="2400" b="1" i="0" u="none">
                <a:solidFill>
                  <a:srgbClr val="002060"/>
                </a:solidFill>
                <a:latin typeface="Arial"/>
                <a:ea typeface="Arial"/>
                <a:cs typeface="Arial"/>
                <a:sym typeface="Arial"/>
              </a:rPr>
              <a:t>Introduction to Low dimensional systems</a:t>
            </a:r>
            <a:endParaRPr/>
          </a:p>
          <a:p>
            <a:pPr marL="0" lvl="0" indent="0" algn="ctr" rtl="0">
              <a:lnSpc>
                <a:spcPct val="100000"/>
              </a:lnSpc>
              <a:spcBef>
                <a:spcPts val="1200"/>
              </a:spcBef>
              <a:spcAft>
                <a:spcPts val="0"/>
              </a:spcAft>
              <a:buClr>
                <a:srgbClr val="002060"/>
              </a:buClr>
              <a:buSzPts val="2400"/>
              <a:buFont typeface="Arial"/>
              <a:buNone/>
            </a:pPr>
            <a:r>
              <a:rPr lang="en-US" sz="2400" b="1" i="0" u="none">
                <a:solidFill>
                  <a:srgbClr val="002060"/>
                </a:solidFill>
                <a:latin typeface="Arial"/>
                <a:ea typeface="Arial"/>
                <a:cs typeface="Arial"/>
                <a:sym typeface="Arial"/>
              </a:rPr>
              <a:t>Quantum Well, Wire, Dot </a:t>
            </a:r>
            <a:endParaRPr/>
          </a:p>
        </p:txBody>
      </p:sp>
      <p:sp>
        <p:nvSpPr>
          <p:cNvPr id="99" name="Google Shape;99;p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898989"/>
              </a:buClr>
              <a:buSzPts val="1400"/>
              <a:buFont typeface="Calibri"/>
              <a:buNone/>
            </a:pPr>
            <a:fld id="{00000000-1234-1234-1234-123412341234}" type="slidenum">
              <a:rPr lang="en-US" sz="14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rgbClr val="FF0000"/>
              </a:buClr>
              <a:buSzPts val="2400"/>
              <a:buFont typeface="Corsiva"/>
              <a:buChar char="•"/>
            </a:pPr>
            <a:r>
              <a:rPr lang="en-US" sz="2400" b="1" i="1" u="none">
                <a:solidFill>
                  <a:srgbClr val="FF0000"/>
                </a:solidFill>
                <a:latin typeface="Corsiva"/>
                <a:ea typeface="Corsiva"/>
                <a:cs typeface="Corsiva"/>
                <a:sym typeface="Corsiva"/>
              </a:rPr>
              <a:t>Physicists:</a:t>
            </a:r>
            <a:r>
              <a:rPr lang="en-US" sz="2400" b="1" i="1" u="none">
                <a:solidFill>
                  <a:schemeClr val="dk1"/>
                </a:solidFill>
                <a:latin typeface="Corsiva"/>
                <a:ea typeface="Corsiva"/>
                <a:cs typeface="Corsiva"/>
                <a:sym typeface="Corsiva"/>
              </a:rPr>
              <a:t> </a:t>
            </a:r>
            <a:r>
              <a:rPr lang="en-US" sz="2400" b="1" i="0" u="none">
                <a:solidFill>
                  <a:schemeClr val="dk1"/>
                </a:solidFill>
                <a:latin typeface="Corsiva"/>
                <a:ea typeface="Corsiva"/>
                <a:cs typeface="Corsiva"/>
                <a:sym typeface="Corsiva"/>
              </a:rPr>
              <a:t>physical forces between the individual atoms composing them – quantum effects</a:t>
            </a:r>
            <a:br>
              <a:rPr lang="en-US" sz="2400" b="1" i="1" u="none">
                <a:solidFill>
                  <a:schemeClr val="dk1"/>
                </a:solidFill>
                <a:latin typeface="Corsiva"/>
                <a:ea typeface="Corsiva"/>
                <a:cs typeface="Corsiva"/>
                <a:sym typeface="Corsiva"/>
              </a:rPr>
            </a:br>
            <a:r>
              <a:rPr lang="en-US" sz="2400" b="1" i="1" u="none">
                <a:solidFill>
                  <a:schemeClr val="dk1"/>
                </a:solidFill>
                <a:latin typeface="Corsiva"/>
                <a:ea typeface="Corsiva"/>
                <a:cs typeface="Corsiva"/>
                <a:sym typeface="Corsiva"/>
              </a:rPr>
              <a:t> </a:t>
            </a:r>
            <a:r>
              <a:rPr lang="en-US" sz="2400" b="1" i="1" u="none">
                <a:solidFill>
                  <a:srgbClr val="FF0000"/>
                </a:solidFill>
                <a:latin typeface="Corsiva"/>
                <a:ea typeface="Corsiva"/>
                <a:cs typeface="Corsiva"/>
                <a:sym typeface="Corsiva"/>
              </a:rPr>
              <a:t>Chemists : </a:t>
            </a:r>
            <a:r>
              <a:rPr lang="en-US" sz="2400" b="1" i="0" u="none">
                <a:solidFill>
                  <a:schemeClr val="dk1"/>
                </a:solidFill>
                <a:latin typeface="Corsiva"/>
                <a:ea typeface="Corsiva"/>
                <a:cs typeface="Corsiva"/>
                <a:sym typeface="Corsiva"/>
              </a:rPr>
              <a:t>The interaction of different molecules is governed by chemical forces. </a:t>
            </a:r>
            <a:br>
              <a:rPr lang="en-US" sz="2400" b="1" i="0" u="none">
                <a:solidFill>
                  <a:schemeClr val="dk1"/>
                </a:solidFill>
                <a:latin typeface="Corsiva"/>
                <a:ea typeface="Corsiva"/>
                <a:cs typeface="Corsiva"/>
                <a:sym typeface="Corsiva"/>
              </a:rPr>
            </a:br>
            <a:r>
              <a:rPr lang="en-US" sz="2400" b="1" i="0" u="none">
                <a:solidFill>
                  <a:schemeClr val="dk1"/>
                </a:solidFill>
                <a:latin typeface="Corsiva"/>
                <a:ea typeface="Corsiva"/>
                <a:cs typeface="Corsiva"/>
                <a:sym typeface="Corsiva"/>
              </a:rPr>
              <a:t> </a:t>
            </a:r>
            <a:r>
              <a:rPr lang="en-US" sz="2400" b="1" i="1" u="none">
                <a:solidFill>
                  <a:srgbClr val="FF0000"/>
                </a:solidFill>
                <a:latin typeface="Corsiva"/>
                <a:ea typeface="Corsiva"/>
                <a:cs typeface="Corsiva"/>
                <a:sym typeface="Corsiva"/>
              </a:rPr>
              <a:t>Biologists : </a:t>
            </a:r>
            <a:r>
              <a:rPr lang="en-US" sz="2400" b="1" i="0" u="none">
                <a:solidFill>
                  <a:schemeClr val="dk1"/>
                </a:solidFill>
                <a:latin typeface="Corsiva"/>
                <a:ea typeface="Corsiva"/>
                <a:cs typeface="Corsiva"/>
                <a:sym typeface="Corsiva"/>
              </a:rPr>
              <a:t>creation of small devices (encoding informations in DNA to perform multitasks</a:t>
            </a:r>
            <a:br>
              <a:rPr lang="en-US" sz="2400" b="1" i="0" u="none">
                <a:solidFill>
                  <a:schemeClr val="dk1"/>
                </a:solidFill>
                <a:latin typeface="Corsiva"/>
                <a:ea typeface="Corsiva"/>
                <a:cs typeface="Corsiva"/>
                <a:sym typeface="Corsiva"/>
              </a:rPr>
            </a:br>
            <a:r>
              <a:rPr lang="en-US" sz="2400" b="1" i="1" u="none">
                <a:solidFill>
                  <a:srgbClr val="FF0000"/>
                </a:solidFill>
                <a:latin typeface="Corsiva"/>
                <a:ea typeface="Corsiva"/>
                <a:cs typeface="Corsiva"/>
                <a:sym typeface="Corsiva"/>
              </a:rPr>
              <a:t>Computer Scientists : </a:t>
            </a:r>
            <a:r>
              <a:rPr lang="en-US" sz="2400" b="1" i="1" u="none">
                <a:solidFill>
                  <a:schemeClr val="dk1"/>
                </a:solidFill>
                <a:latin typeface="Corsiva"/>
                <a:ea typeface="Corsiva"/>
                <a:cs typeface="Corsiva"/>
                <a:sym typeface="Corsiva"/>
              </a:rPr>
              <a:t>Steady miniaturization : - </a:t>
            </a:r>
            <a:r>
              <a:rPr lang="en-US" sz="2400" b="1" i="0" u="none">
                <a:solidFill>
                  <a:schemeClr val="dk1"/>
                </a:solidFill>
                <a:latin typeface="Corsiva"/>
                <a:ea typeface="Corsiva"/>
                <a:cs typeface="Corsiva"/>
                <a:sym typeface="Corsiva"/>
              </a:rPr>
              <a:t>Moore’s Law and its corollaries, the phenomena whereby the price performance, speed, and capacity of almost every component of the computer.</a:t>
            </a:r>
            <a:br>
              <a:rPr lang="en-US" sz="2400" b="1" i="0" u="none">
                <a:solidFill>
                  <a:schemeClr val="dk1"/>
                </a:solidFill>
                <a:latin typeface="Corsiva"/>
                <a:ea typeface="Corsiva"/>
                <a:cs typeface="Corsiva"/>
                <a:sym typeface="Corsiva"/>
              </a:rPr>
            </a:br>
            <a:r>
              <a:rPr lang="en-US" sz="2400" b="1" i="1" u="none">
                <a:solidFill>
                  <a:srgbClr val="FF0000"/>
                </a:solidFill>
                <a:latin typeface="Corsiva"/>
                <a:ea typeface="Corsiva"/>
                <a:cs typeface="Corsiva"/>
                <a:sym typeface="Corsiva"/>
              </a:rPr>
              <a:t>Electrical Engineers : </a:t>
            </a:r>
            <a:r>
              <a:rPr lang="en-US" sz="2400" b="1" i="0" u="none">
                <a:solidFill>
                  <a:schemeClr val="dk1"/>
                </a:solidFill>
                <a:latin typeface="Corsiva"/>
                <a:ea typeface="Corsiva"/>
                <a:cs typeface="Corsiva"/>
                <a:sym typeface="Corsiva"/>
              </a:rPr>
              <a:t>a steady supply of power. A control of electric signals is also vital to transistor switches and memory storage.</a:t>
            </a:r>
            <a:br>
              <a:rPr lang="en-US" sz="2400" b="1" i="0" u="none">
                <a:solidFill>
                  <a:schemeClr val="dk1"/>
                </a:solidFill>
                <a:latin typeface="Corsiva"/>
                <a:ea typeface="Corsiva"/>
                <a:cs typeface="Corsiva"/>
                <a:sym typeface="Corsiva"/>
              </a:rPr>
            </a:br>
            <a:r>
              <a:rPr lang="en-US" sz="2400" b="1" i="0" u="none">
                <a:solidFill>
                  <a:schemeClr val="dk1"/>
                </a:solidFill>
                <a:latin typeface="Corsiva"/>
                <a:ea typeface="Corsiva"/>
                <a:cs typeface="Corsiva"/>
                <a:sym typeface="Corsiva"/>
              </a:rPr>
              <a:t> </a:t>
            </a:r>
            <a:r>
              <a:rPr lang="en-US" sz="2400" b="1" i="1" u="none">
                <a:solidFill>
                  <a:srgbClr val="FF0000"/>
                </a:solidFill>
                <a:latin typeface="Corsiva"/>
                <a:ea typeface="Corsiva"/>
                <a:cs typeface="Corsiva"/>
                <a:sym typeface="Corsiva"/>
              </a:rPr>
              <a:t>Mechanical Engineers: </a:t>
            </a:r>
            <a:r>
              <a:rPr lang="en-US" sz="2400" b="1" i="0" u="none">
                <a:solidFill>
                  <a:schemeClr val="dk1"/>
                </a:solidFill>
                <a:latin typeface="Corsiva"/>
                <a:ea typeface="Corsiva"/>
                <a:cs typeface="Corsiva"/>
                <a:sym typeface="Corsiva"/>
              </a:rPr>
              <a:t>nanolevel issues such as load bearing, </a:t>
            </a:r>
            <a:br>
              <a:rPr lang="en-US" sz="2400" b="1" i="0" u="none">
                <a:solidFill>
                  <a:schemeClr val="dk1"/>
                </a:solidFill>
                <a:latin typeface="Corsiva"/>
                <a:ea typeface="Corsiva"/>
                <a:cs typeface="Corsiva"/>
                <a:sym typeface="Corsiva"/>
              </a:rPr>
            </a:br>
            <a:r>
              <a:rPr lang="en-US" sz="2400" b="1" i="0" u="none">
                <a:solidFill>
                  <a:schemeClr val="dk1"/>
                </a:solidFill>
                <a:latin typeface="Corsiva"/>
                <a:ea typeface="Corsiva"/>
                <a:cs typeface="Corsiva"/>
                <a:sym typeface="Corsiva"/>
              </a:rPr>
              <a:t>wear, material fatigue, and lubrication</a:t>
            </a:r>
            <a:endParaRPr/>
          </a:p>
        </p:txBody>
      </p:sp>
      <p:sp>
        <p:nvSpPr>
          <p:cNvPr id="179" name="Google Shape;17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1" u="none">
                <a:solidFill>
                  <a:schemeClr val="dk2"/>
                </a:solidFill>
                <a:latin typeface="Arial"/>
                <a:ea typeface="Arial"/>
                <a:cs typeface="Arial"/>
                <a:sym typeface="Arial"/>
              </a:rPr>
              <a:t>Interdisciplinary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EF94-1FEE-C09F-AAC4-561AA7F5710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5D6E09B-01C2-907C-0176-FFD7EC8D041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198C0AB-268A-542D-59AB-F37D240E38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05760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86" name="Google Shape;186;p1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a:t>
            </a:fld>
            <a:endParaRPr/>
          </a:p>
        </p:txBody>
      </p:sp>
      <p:sp>
        <p:nvSpPr>
          <p:cNvPr id="187" name="Google Shape;187;p11"/>
          <p:cNvSpPr txBox="1"/>
          <p:nvPr/>
        </p:nvSpPr>
        <p:spPr>
          <a:xfrm>
            <a:off x="0" y="257175"/>
            <a:ext cx="9144000" cy="657225"/>
          </a:xfrm>
          <a:prstGeom prst="rect">
            <a:avLst/>
          </a:prstGeom>
          <a:noFill/>
          <a:ln>
            <a:noFill/>
          </a:ln>
        </p:spPr>
        <p:txBody>
          <a:bodyPr spcFirstLastPara="1" wrap="square" lIns="91425" tIns="45700" rIns="91425" bIns="45700" anchor="ctr" anchorCtr="0">
            <a:noAutofit/>
          </a:bodyPr>
          <a:lstStyle/>
          <a:p>
            <a:pPr marL="0" marR="0" lvl="0" indent="0" algn="l" rtl="0">
              <a:lnSpc>
                <a:spcPct val="70000"/>
              </a:lnSpc>
              <a:spcBef>
                <a:spcPts val="0"/>
              </a:spcBef>
              <a:spcAft>
                <a:spcPts val="0"/>
              </a:spcAft>
              <a:buClr>
                <a:srgbClr val="000099"/>
              </a:buClr>
              <a:buSzPts val="2800"/>
              <a:buFont typeface="Palatino Linotype"/>
              <a:buNone/>
            </a:pPr>
            <a:r>
              <a:rPr lang="en-US" sz="2800" b="1" i="1" u="none">
                <a:solidFill>
                  <a:srgbClr val="000099"/>
                </a:solidFill>
                <a:latin typeface="Palatino Linotype"/>
                <a:ea typeface="Palatino Linotype"/>
                <a:cs typeface="Palatino Linotype"/>
                <a:sym typeface="Palatino Linotype"/>
              </a:rPr>
              <a:t>What makes the nanoscale special?</a:t>
            </a:r>
            <a:endParaRPr/>
          </a:p>
        </p:txBody>
      </p:sp>
      <p:sp>
        <p:nvSpPr>
          <p:cNvPr id="188" name="Google Shape;188;p11"/>
          <p:cNvSpPr txBox="1"/>
          <p:nvPr/>
        </p:nvSpPr>
        <p:spPr>
          <a:xfrm>
            <a:off x="0" y="1019175"/>
            <a:ext cx="9144000" cy="2333625"/>
          </a:xfrm>
          <a:prstGeom prst="rect">
            <a:avLst/>
          </a:prstGeom>
          <a:noFill/>
          <a:ln>
            <a:noFill/>
          </a:ln>
        </p:spPr>
        <p:txBody>
          <a:bodyPr spcFirstLastPara="1" wrap="square" lIns="91425" tIns="45700" rIns="91425" bIns="45700" anchor="t" anchorCtr="0">
            <a:noAutofit/>
          </a:bodyPr>
          <a:lstStyle/>
          <a:p>
            <a:pPr marL="628650" marR="0" lvl="0" indent="-342900" algn="just" rtl="0">
              <a:lnSpc>
                <a:spcPct val="100000"/>
              </a:lnSpc>
              <a:spcBef>
                <a:spcPts val="0"/>
              </a:spcBef>
              <a:spcAft>
                <a:spcPts val="0"/>
              </a:spcAft>
              <a:buClr>
                <a:srgbClr val="006600"/>
              </a:buClr>
              <a:buSzPts val="2000"/>
              <a:buFont typeface="Palatino Linotype"/>
              <a:buAutoNum type="arabicParenR"/>
            </a:pPr>
            <a:r>
              <a:rPr lang="en-US" sz="2000" b="0" i="0" u="none">
                <a:solidFill>
                  <a:schemeClr val="dk1"/>
                </a:solidFill>
                <a:latin typeface="Palatino Linotype"/>
                <a:ea typeface="Palatino Linotype"/>
                <a:cs typeface="Palatino Linotype"/>
                <a:sym typeface="Palatino Linotype"/>
              </a:rPr>
              <a:t>High density of structures is possible with small size.</a:t>
            </a:r>
            <a:endParaRPr/>
          </a:p>
          <a:p>
            <a:pPr marL="628650" marR="0" lvl="0" indent="-342900" algn="just" rtl="0">
              <a:lnSpc>
                <a:spcPct val="100000"/>
              </a:lnSpc>
              <a:spcBef>
                <a:spcPts val="800"/>
              </a:spcBef>
              <a:spcAft>
                <a:spcPts val="0"/>
              </a:spcAft>
              <a:buClr>
                <a:srgbClr val="006600"/>
              </a:buClr>
              <a:buSzPts val="2000"/>
              <a:buFont typeface="Palatino Linotype"/>
              <a:buAutoNum type="arabicParenR"/>
            </a:pPr>
            <a:r>
              <a:rPr lang="en-US" sz="2000" b="0" i="0" u="none">
                <a:solidFill>
                  <a:schemeClr val="dk1"/>
                </a:solidFill>
                <a:latin typeface="Palatino Linotype"/>
                <a:ea typeface="Palatino Linotype"/>
                <a:cs typeface="Palatino Linotype"/>
                <a:sym typeface="Palatino Linotype"/>
              </a:rPr>
              <a:t>Physical and chemical properties can be different at the nano-scale (e.g. </a:t>
            </a:r>
            <a:r>
              <a:rPr lang="en-US" sz="2000" b="0" i="1" u="none">
                <a:solidFill>
                  <a:schemeClr val="dk1"/>
                </a:solidFill>
                <a:latin typeface="Palatino Linotype"/>
                <a:ea typeface="Palatino Linotype"/>
                <a:cs typeface="Palatino Linotype"/>
                <a:sym typeface="Palatino Linotype"/>
              </a:rPr>
              <a:t>electronic</a:t>
            </a:r>
            <a:r>
              <a:rPr lang="en-US" sz="2000" b="0" i="0" u="none">
                <a:solidFill>
                  <a:schemeClr val="dk1"/>
                </a:solidFill>
                <a:latin typeface="Palatino Linotype"/>
                <a:ea typeface="Palatino Linotype"/>
                <a:cs typeface="Palatino Linotype"/>
                <a:sym typeface="Palatino Linotype"/>
              </a:rPr>
              <a:t>, </a:t>
            </a:r>
            <a:r>
              <a:rPr lang="en-US" sz="2000" b="0" i="1" u="none">
                <a:solidFill>
                  <a:schemeClr val="dk1"/>
                </a:solidFill>
                <a:latin typeface="Palatino Linotype"/>
                <a:ea typeface="Palatino Linotype"/>
                <a:cs typeface="Palatino Linotype"/>
                <a:sym typeface="Palatino Linotype"/>
              </a:rPr>
              <a:t>optical</a:t>
            </a:r>
            <a:r>
              <a:rPr lang="en-US" sz="2000" b="0" i="0" u="none">
                <a:solidFill>
                  <a:schemeClr val="dk1"/>
                </a:solidFill>
                <a:latin typeface="Palatino Linotype"/>
                <a:ea typeface="Palatino Linotype"/>
                <a:cs typeface="Palatino Linotype"/>
                <a:sym typeface="Palatino Linotype"/>
              </a:rPr>
              <a:t>, </a:t>
            </a:r>
            <a:r>
              <a:rPr lang="en-US" sz="2000" b="0" i="1" u="none">
                <a:solidFill>
                  <a:schemeClr val="dk1"/>
                </a:solidFill>
                <a:latin typeface="Palatino Linotype"/>
                <a:ea typeface="Palatino Linotype"/>
                <a:cs typeface="Palatino Linotype"/>
                <a:sym typeface="Palatino Linotype"/>
              </a:rPr>
              <a:t>mechanical</a:t>
            </a:r>
            <a:r>
              <a:rPr lang="en-US" sz="2000" b="0" i="0" u="none">
                <a:solidFill>
                  <a:schemeClr val="dk1"/>
                </a:solidFill>
                <a:latin typeface="Palatino Linotype"/>
                <a:ea typeface="Palatino Linotype"/>
                <a:cs typeface="Palatino Linotype"/>
                <a:sym typeface="Palatino Linotype"/>
              </a:rPr>
              <a:t>, </a:t>
            </a:r>
            <a:r>
              <a:rPr lang="en-US" sz="2000" b="0" i="1" u="none">
                <a:solidFill>
                  <a:schemeClr val="dk1"/>
                </a:solidFill>
                <a:latin typeface="Palatino Linotype"/>
                <a:ea typeface="Palatino Linotype"/>
                <a:cs typeface="Palatino Linotype"/>
                <a:sym typeface="Palatino Linotype"/>
              </a:rPr>
              <a:t>thermal</a:t>
            </a:r>
            <a:r>
              <a:rPr lang="en-US" sz="2000" b="0" i="0" u="none">
                <a:solidFill>
                  <a:schemeClr val="dk1"/>
                </a:solidFill>
                <a:latin typeface="Palatino Linotype"/>
                <a:ea typeface="Palatino Linotype"/>
                <a:cs typeface="Palatino Linotype"/>
                <a:sym typeface="Palatino Linotype"/>
              </a:rPr>
              <a:t>, </a:t>
            </a:r>
            <a:r>
              <a:rPr lang="en-US" sz="2000" b="0" i="1" u="none">
                <a:solidFill>
                  <a:schemeClr val="dk1"/>
                </a:solidFill>
                <a:latin typeface="Palatino Linotype"/>
                <a:ea typeface="Palatino Linotype"/>
                <a:cs typeface="Palatino Linotype"/>
                <a:sym typeface="Palatino Linotype"/>
              </a:rPr>
              <a:t>chemical</a:t>
            </a:r>
            <a:r>
              <a:rPr lang="en-US" sz="2000" b="0" i="0" u="none">
                <a:solidFill>
                  <a:schemeClr val="dk1"/>
                </a:solidFill>
                <a:latin typeface="Palatino Linotype"/>
                <a:ea typeface="Palatino Linotype"/>
                <a:cs typeface="Palatino Linotype"/>
                <a:sym typeface="Palatino Linotype"/>
              </a:rPr>
              <a:t>).</a:t>
            </a:r>
            <a:endParaRPr/>
          </a:p>
          <a:p>
            <a:pPr marL="628650" marR="0" lvl="0" indent="-342900" algn="just" rtl="0">
              <a:lnSpc>
                <a:spcPct val="100000"/>
              </a:lnSpc>
              <a:spcBef>
                <a:spcPts val="600"/>
              </a:spcBef>
              <a:spcAft>
                <a:spcPts val="0"/>
              </a:spcAft>
              <a:buClr>
                <a:srgbClr val="006600"/>
              </a:buClr>
              <a:buSzPts val="2000"/>
              <a:buFont typeface="Palatino Linotype"/>
              <a:buAutoNum type="arabicParenR"/>
            </a:pPr>
            <a:r>
              <a:rPr lang="en-US" sz="2000" b="0" i="0" u="none">
                <a:solidFill>
                  <a:schemeClr val="dk1"/>
                </a:solidFill>
                <a:latin typeface="Palatino Linotype"/>
                <a:ea typeface="Palatino Linotype"/>
                <a:cs typeface="Palatino Linotype"/>
                <a:sym typeface="Palatino Linotype"/>
              </a:rPr>
              <a:t>The physical behavior of material can be different in the nano-regime because of the different ways physical properties scale with dimension (</a:t>
            </a:r>
            <a:r>
              <a:rPr lang="en-US" sz="2000" b="0" i="1" u="none">
                <a:solidFill>
                  <a:schemeClr val="dk1"/>
                </a:solidFill>
                <a:latin typeface="Palatino Linotype"/>
                <a:ea typeface="Palatino Linotype"/>
                <a:cs typeface="Palatino Linotype"/>
                <a:sym typeface="Palatino Linotype"/>
              </a:rPr>
              <a:t>e.g.</a:t>
            </a:r>
            <a:r>
              <a:rPr lang="en-US" sz="2000" b="0" i="0" u="none">
                <a:solidFill>
                  <a:schemeClr val="dk1"/>
                </a:solidFill>
                <a:latin typeface="Palatino Linotype"/>
                <a:ea typeface="Palatino Linotype"/>
                <a:cs typeface="Palatino Linotype"/>
                <a:sym typeface="Palatino Linotype"/>
              </a:rPr>
              <a:t> area vs. volume).</a:t>
            </a:r>
            <a:endParaRPr/>
          </a:p>
        </p:txBody>
      </p:sp>
      <p:pic>
        <p:nvPicPr>
          <p:cNvPr id="189" name="Google Shape;189;p11" descr="feynman"/>
          <p:cNvPicPr preferRelativeResize="0"/>
          <p:nvPr/>
        </p:nvPicPr>
        <p:blipFill rotWithShape="1">
          <a:blip r:embed="rId3">
            <a:alphaModFix/>
          </a:blip>
          <a:srcRect/>
          <a:stretch/>
        </p:blipFill>
        <p:spPr>
          <a:xfrm>
            <a:off x="2686050" y="3429000"/>
            <a:ext cx="3943350" cy="2200275"/>
          </a:xfrm>
          <a:prstGeom prst="rect">
            <a:avLst/>
          </a:prstGeom>
          <a:noFill/>
          <a:ln>
            <a:noFill/>
          </a:ln>
        </p:spPr>
      </p:pic>
      <p:sp>
        <p:nvSpPr>
          <p:cNvPr id="190" name="Google Shape;190;p11"/>
          <p:cNvSpPr txBox="1"/>
          <p:nvPr/>
        </p:nvSpPr>
        <p:spPr>
          <a:xfrm>
            <a:off x="2057400" y="5638800"/>
            <a:ext cx="6705600" cy="808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1" u="none">
                <a:solidFill>
                  <a:schemeClr val="dk1"/>
                </a:solidFill>
                <a:latin typeface="Arial"/>
                <a:ea typeface="Arial"/>
                <a:cs typeface="Arial"/>
                <a:sym typeface="Arial"/>
              </a:rPr>
              <a:t>Prof. Richard Feynman</a:t>
            </a:r>
            <a:endParaRPr/>
          </a:p>
          <a:p>
            <a:pPr marL="0" marR="0" lvl="0" indent="0" algn="l" rtl="0">
              <a:lnSpc>
                <a:spcPct val="100000"/>
              </a:lnSpc>
              <a:spcBef>
                <a:spcPts val="700"/>
              </a:spcBef>
              <a:spcAft>
                <a:spcPts val="0"/>
              </a:spcAft>
              <a:buClr>
                <a:schemeClr val="dk1"/>
              </a:buClr>
              <a:buSzPts val="2000"/>
              <a:buFont typeface="Arial"/>
              <a:buNone/>
            </a:pPr>
            <a:r>
              <a:rPr lang="en-US" sz="2000" b="1" i="1" u="none">
                <a:solidFill>
                  <a:schemeClr val="dk1"/>
                </a:solidFill>
                <a:latin typeface="Arial"/>
                <a:ea typeface="Arial"/>
                <a:cs typeface="Arial"/>
                <a:sym typeface="Arial"/>
              </a:rPr>
              <a:t>“There’s plenty of room at the bottom”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p:nvPr/>
        </p:nvSpPr>
        <p:spPr>
          <a:xfrm>
            <a:off x="381000" y="2133600"/>
            <a:ext cx="4419600" cy="2530475"/>
          </a:xfrm>
          <a:prstGeom prst="rect">
            <a:avLst/>
          </a:prstGeom>
          <a:noFill/>
          <a:ln>
            <a:noFill/>
          </a:ln>
        </p:spPr>
        <p:txBody>
          <a:bodyPr spcFirstLastPara="1" wrap="square" lIns="91425" tIns="45700" rIns="91425" bIns="45700" anchor="t" anchorCtr="0">
            <a:spAutoFit/>
          </a:bodyPr>
          <a:lstStyle/>
          <a:p>
            <a:pPr marL="115887"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Dr. Richard P. Feynman</a:t>
            </a:r>
            <a:endParaRPr sz="2000" b="0" i="1" u="none">
              <a:solidFill>
                <a:schemeClr val="dk1"/>
              </a:solidFill>
              <a:latin typeface="Arial"/>
              <a:ea typeface="Arial"/>
              <a:cs typeface="Arial"/>
              <a:sym typeface="Arial"/>
            </a:endParaRPr>
          </a:p>
          <a:p>
            <a:pPr marL="115887" marR="0" lvl="0" indent="-127000" algn="l" rtl="0">
              <a:lnSpc>
                <a:spcPct val="100000"/>
              </a:lnSpc>
              <a:spcBef>
                <a:spcPts val="0"/>
              </a:spcBef>
              <a:spcAft>
                <a:spcPts val="0"/>
              </a:spcAft>
              <a:buClr>
                <a:schemeClr val="dk1"/>
              </a:buClr>
              <a:buSzPts val="2000"/>
              <a:buFont typeface="Arial"/>
              <a:buChar char="•"/>
            </a:pPr>
            <a:r>
              <a:rPr lang="en-US" sz="2000" b="0" i="1" u="none">
                <a:solidFill>
                  <a:schemeClr val="dk1"/>
                </a:solidFill>
                <a:latin typeface="Arial"/>
                <a:ea typeface="Arial"/>
                <a:cs typeface="Arial"/>
                <a:sym typeface="Arial"/>
              </a:rPr>
              <a:t> “Why cannot we write the entire 24 volumes of the Encyclopedia Britannica on the head of a pin?”</a:t>
            </a:r>
            <a:br>
              <a:rPr lang="en-US" sz="2000" b="0" i="1" u="none">
                <a:solidFill>
                  <a:schemeClr val="dk1"/>
                </a:solidFill>
                <a:latin typeface="Arial"/>
                <a:ea typeface="Arial"/>
                <a:cs typeface="Arial"/>
                <a:sym typeface="Arial"/>
              </a:rPr>
            </a:br>
            <a:r>
              <a:rPr lang="en-US" sz="2000" b="0" i="1" u="none">
                <a:solidFill>
                  <a:schemeClr val="dk1"/>
                </a:solidFill>
                <a:latin typeface="Calibri"/>
                <a:ea typeface="Calibri"/>
                <a:cs typeface="Calibri"/>
                <a:sym typeface="Calibri"/>
              </a:rPr>
              <a:t> </a:t>
            </a:r>
            <a:endParaRPr/>
          </a:p>
          <a:p>
            <a:pPr marL="115887"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Dr. Richard Feynman, one of America’s most notable physicists, 1918-1988.</a:t>
            </a:r>
            <a:endParaRPr/>
          </a:p>
        </p:txBody>
      </p:sp>
      <p:sp>
        <p:nvSpPr>
          <p:cNvPr id="197" name="Google Shape;197;p12"/>
          <p:cNvSpPr txBox="1"/>
          <p:nvPr/>
        </p:nvSpPr>
        <p:spPr>
          <a:xfrm>
            <a:off x="5638800" y="5257800"/>
            <a:ext cx="2819400" cy="304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Figure 1.11:</a:t>
            </a:r>
            <a:r>
              <a:rPr lang="en-US" sz="1400" b="0" i="0" u="none">
                <a:solidFill>
                  <a:schemeClr val="dk1"/>
                </a:solidFill>
                <a:latin typeface="Arial"/>
                <a:ea typeface="Arial"/>
                <a:cs typeface="Arial"/>
                <a:sym typeface="Arial"/>
              </a:rPr>
              <a:t>  Richard Feynman.</a:t>
            </a:r>
            <a:endParaRPr/>
          </a:p>
        </p:txBody>
      </p:sp>
      <p:pic>
        <p:nvPicPr>
          <p:cNvPr id="198" name="Google Shape;198;p12" descr="Feynman_and_Oppenheimer_at_Los_Alamos"/>
          <p:cNvPicPr preferRelativeResize="0"/>
          <p:nvPr/>
        </p:nvPicPr>
        <p:blipFill rotWithShape="1">
          <a:blip r:embed="rId3">
            <a:alphaModFix/>
          </a:blip>
          <a:srcRect/>
          <a:stretch/>
        </p:blipFill>
        <p:spPr>
          <a:xfrm>
            <a:off x="5029200" y="2133600"/>
            <a:ext cx="3810000" cy="2998787"/>
          </a:xfrm>
          <a:prstGeom prst="rect">
            <a:avLst/>
          </a:prstGeom>
          <a:noFill/>
          <a:ln>
            <a:noFill/>
          </a:ln>
        </p:spPr>
      </p:pic>
      <p:sp>
        <p:nvSpPr>
          <p:cNvPr id="199" name="Google Shape;199;p12"/>
          <p:cNvSpPr txBox="1"/>
          <p:nvPr/>
        </p:nvSpPr>
        <p:spPr>
          <a:xfrm>
            <a:off x="8496300" y="6411912"/>
            <a:ext cx="381000" cy="304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05" name="Google Shape;205;p1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a:t>
            </a:fld>
            <a:endParaRPr/>
          </a:p>
        </p:txBody>
      </p:sp>
      <p:sp>
        <p:nvSpPr>
          <p:cNvPr id="206" name="Google Shape;206;p13"/>
          <p:cNvSpPr txBox="1">
            <a:spLocks noGrp="1"/>
          </p:cNvSpPr>
          <p:nvPr>
            <p:ph type="title" idx="4294967295"/>
          </p:nvPr>
        </p:nvSpPr>
        <p:spPr>
          <a:xfrm>
            <a:off x="1752600" y="76200"/>
            <a:ext cx="5867400" cy="685800"/>
          </a:xfrm>
          <a:prstGeom prst="rect">
            <a:avLst/>
          </a:prstGeom>
          <a:solidFill>
            <a:srgbClr val="CCFFCC">
              <a:alpha val="9803"/>
            </a:srgbClr>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99"/>
              </a:buClr>
              <a:buSzPts val="2200"/>
              <a:buFont typeface="Palatino Linotype"/>
              <a:buNone/>
            </a:pPr>
            <a:r>
              <a:rPr lang="en-US" sz="2200" b="1" i="1" u="none" strike="noStrike" cap="none">
                <a:solidFill>
                  <a:srgbClr val="000099"/>
                </a:solidFill>
                <a:latin typeface="Palatino Linotype"/>
                <a:ea typeface="Palatino Linotype"/>
                <a:cs typeface="Palatino Linotype"/>
                <a:sym typeface="Palatino Linotype"/>
              </a:rPr>
              <a:t>Physical/chemical properties can change as we approach the nano-scale</a:t>
            </a:r>
            <a:endParaRPr/>
          </a:p>
        </p:txBody>
      </p:sp>
      <p:pic>
        <p:nvPicPr>
          <p:cNvPr id="207" name="Google Shape;207;p13"/>
          <p:cNvPicPr preferRelativeResize="0"/>
          <p:nvPr/>
        </p:nvPicPr>
        <p:blipFill rotWithShape="1">
          <a:blip r:embed="rId3">
            <a:alphaModFix/>
          </a:blip>
          <a:srcRect r="8592" b="8394"/>
          <a:stretch/>
        </p:blipFill>
        <p:spPr>
          <a:xfrm>
            <a:off x="0" y="2225675"/>
            <a:ext cx="4338637" cy="2825750"/>
          </a:xfrm>
          <a:prstGeom prst="rect">
            <a:avLst/>
          </a:prstGeom>
          <a:noFill/>
          <a:ln>
            <a:noFill/>
          </a:ln>
        </p:spPr>
      </p:pic>
      <p:sp>
        <p:nvSpPr>
          <p:cNvPr id="208" name="Google Shape;208;p13"/>
          <p:cNvSpPr txBox="1"/>
          <p:nvPr/>
        </p:nvSpPr>
        <p:spPr>
          <a:xfrm>
            <a:off x="793750" y="1497012"/>
            <a:ext cx="3435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Melting point of gold particles</a:t>
            </a:r>
            <a:endParaRPr/>
          </a:p>
        </p:txBody>
      </p:sp>
      <p:sp>
        <p:nvSpPr>
          <p:cNvPr id="209" name="Google Shape;209;p13"/>
          <p:cNvSpPr txBox="1"/>
          <p:nvPr/>
        </p:nvSpPr>
        <p:spPr>
          <a:xfrm>
            <a:off x="4445000" y="4800600"/>
            <a:ext cx="4683125" cy="5175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1" u="none">
                <a:solidFill>
                  <a:schemeClr val="dk1"/>
                </a:solidFill>
                <a:latin typeface="Arial"/>
                <a:ea typeface="Arial"/>
                <a:cs typeface="Arial"/>
                <a:sym typeface="Arial"/>
              </a:rPr>
              <a:t>M. Bawendi, MIT:  web.mit.edu/chemistry/nanocluster</a:t>
            </a:r>
            <a:endParaRPr/>
          </a:p>
          <a:p>
            <a:pPr marL="0" marR="0" lvl="0" indent="0" algn="l" rtl="0">
              <a:lnSpc>
                <a:spcPct val="100000"/>
              </a:lnSpc>
              <a:spcBef>
                <a:spcPts val="0"/>
              </a:spcBef>
              <a:spcAft>
                <a:spcPts val="0"/>
              </a:spcAft>
              <a:buClr>
                <a:schemeClr val="dk1"/>
              </a:buClr>
              <a:buSzPts val="1400"/>
              <a:buFont typeface="Arial"/>
              <a:buNone/>
            </a:pPr>
            <a:r>
              <a:rPr lang="en-US" sz="1400" b="1" i="1" u="none">
                <a:solidFill>
                  <a:schemeClr val="dk1"/>
                </a:solidFill>
                <a:latin typeface="Arial"/>
                <a:ea typeface="Arial"/>
                <a:cs typeface="Arial"/>
                <a:sym typeface="Arial"/>
              </a:rPr>
              <a:t>Evident, Inc.:  www.evidenttech.com</a:t>
            </a:r>
            <a:endParaRPr/>
          </a:p>
        </p:txBody>
      </p:sp>
      <p:sp>
        <p:nvSpPr>
          <p:cNvPr id="210" name="Google Shape;210;p13"/>
          <p:cNvSpPr txBox="1"/>
          <p:nvPr/>
        </p:nvSpPr>
        <p:spPr>
          <a:xfrm>
            <a:off x="1397000" y="4927600"/>
            <a:ext cx="191293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1" u="none">
                <a:solidFill>
                  <a:schemeClr val="dk1"/>
                </a:solidFill>
                <a:latin typeface="Arial"/>
                <a:ea typeface="Arial"/>
                <a:cs typeface="Arial"/>
                <a:sym typeface="Arial"/>
              </a:rPr>
              <a:t>K. J. Klabunde, 2001</a:t>
            </a:r>
            <a:endParaRPr/>
          </a:p>
        </p:txBody>
      </p:sp>
      <p:sp>
        <p:nvSpPr>
          <p:cNvPr id="211" name="Google Shape;211;p13"/>
          <p:cNvSpPr txBox="1"/>
          <p:nvPr/>
        </p:nvSpPr>
        <p:spPr>
          <a:xfrm>
            <a:off x="4848225" y="1497012"/>
            <a:ext cx="3640137"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Fluorescence of semiconductor</a:t>
            </a:r>
            <a:endParaRPr/>
          </a:p>
          <a:p>
            <a:pPr marL="0" marR="0" lvl="0" indent="0" algn="l" rtl="0">
              <a:lnSpc>
                <a:spcPct val="100000"/>
              </a:lnSpc>
              <a:spcBef>
                <a:spcPts val="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nanocrystals</a:t>
            </a:r>
            <a:endParaRPr/>
          </a:p>
        </p:txBody>
      </p:sp>
      <p:pic>
        <p:nvPicPr>
          <p:cNvPr id="212" name="Google Shape;212;p13" descr="cdseNanocrystal"/>
          <p:cNvPicPr preferRelativeResize="0"/>
          <p:nvPr/>
        </p:nvPicPr>
        <p:blipFill rotWithShape="1">
          <a:blip r:embed="rId4">
            <a:alphaModFix/>
          </a:blip>
          <a:srcRect/>
          <a:stretch/>
        </p:blipFill>
        <p:spPr>
          <a:xfrm>
            <a:off x="6931025" y="2155825"/>
            <a:ext cx="2192337" cy="2378075"/>
          </a:xfrm>
          <a:prstGeom prst="rect">
            <a:avLst/>
          </a:prstGeom>
          <a:noFill/>
          <a:ln>
            <a:noFill/>
          </a:ln>
        </p:spPr>
      </p:pic>
      <p:sp>
        <p:nvSpPr>
          <p:cNvPr id="213" name="Google Shape;213;p13"/>
          <p:cNvSpPr txBox="1"/>
          <p:nvPr/>
        </p:nvSpPr>
        <p:spPr>
          <a:xfrm>
            <a:off x="457200" y="5410200"/>
            <a:ext cx="8321675" cy="6477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236536" marR="0" lvl="0" indent="-236536" algn="l" rtl="0">
              <a:lnSpc>
                <a:spcPct val="100000"/>
              </a:lnSpc>
              <a:spcBef>
                <a:spcPts val="0"/>
              </a:spcBef>
              <a:spcAft>
                <a:spcPts val="0"/>
              </a:spcAft>
              <a:buClr>
                <a:srgbClr val="000099"/>
              </a:buClr>
              <a:buSzPts val="1800"/>
              <a:buFont typeface="Arial"/>
              <a:buNone/>
            </a:pPr>
            <a:r>
              <a:rPr lang="en-US" sz="1800" b="1" i="1" u="none">
                <a:solidFill>
                  <a:srgbClr val="000099"/>
                </a:solidFill>
                <a:latin typeface="Arial"/>
                <a:ea typeface="Arial"/>
                <a:cs typeface="Arial"/>
                <a:sym typeface="Arial"/>
              </a:rPr>
              <a:t>By controlling nano-scale (1) composition, (2) size, and (3) shape, we can</a:t>
            </a:r>
            <a:br>
              <a:rPr lang="en-US" sz="1800" b="1" i="1" u="none">
                <a:solidFill>
                  <a:srgbClr val="000099"/>
                </a:solidFill>
                <a:latin typeface="Arial"/>
                <a:ea typeface="Arial"/>
                <a:cs typeface="Arial"/>
                <a:sym typeface="Arial"/>
              </a:rPr>
            </a:br>
            <a:r>
              <a:rPr lang="en-US" sz="1800" b="1" i="1" u="none">
                <a:solidFill>
                  <a:srgbClr val="000099"/>
                </a:solidFill>
                <a:latin typeface="Arial"/>
                <a:ea typeface="Arial"/>
                <a:cs typeface="Arial"/>
                <a:sym typeface="Arial"/>
              </a:rPr>
              <a:t>create new materials with new properties  🡪  New technologies</a:t>
            </a:r>
            <a:endParaRPr/>
          </a:p>
        </p:txBody>
      </p:sp>
      <p:pic>
        <p:nvPicPr>
          <p:cNvPr id="214" name="Google Shape;214;p13" descr="MIT_CdSe_fluor_Images"/>
          <p:cNvPicPr preferRelativeResize="0"/>
          <p:nvPr/>
        </p:nvPicPr>
        <p:blipFill rotWithShape="1">
          <a:blip r:embed="rId5">
            <a:alphaModFix/>
          </a:blip>
          <a:srcRect l="26555" t="7983" r="26124" b="6352"/>
          <a:stretch/>
        </p:blipFill>
        <p:spPr>
          <a:xfrm>
            <a:off x="4716462" y="3368675"/>
            <a:ext cx="3032125" cy="1343025"/>
          </a:xfrm>
          <a:prstGeom prst="rect">
            <a:avLst/>
          </a:prstGeom>
          <a:noFill/>
          <a:ln>
            <a:noFill/>
          </a:ln>
        </p:spPr>
      </p:pic>
      <p:cxnSp>
        <p:nvCxnSpPr>
          <p:cNvPr id="215" name="Google Shape;215;p13"/>
          <p:cNvCxnSpPr/>
          <p:nvPr/>
        </p:nvCxnSpPr>
        <p:spPr>
          <a:xfrm rot="10800000">
            <a:off x="4811712" y="3217862"/>
            <a:ext cx="2728912" cy="0"/>
          </a:xfrm>
          <a:prstGeom prst="straightConnector1">
            <a:avLst/>
          </a:prstGeom>
          <a:noFill/>
          <a:ln w="28575" cap="flat" cmpd="sng">
            <a:solidFill>
              <a:srgbClr val="FF0000"/>
            </a:solidFill>
            <a:prstDash val="solid"/>
            <a:miter lim="800000"/>
            <a:headEnd type="none" w="med" len="med"/>
            <a:tailEnd type="triangle" w="med" len="med"/>
          </a:ln>
        </p:spPr>
      </p:cxnSp>
      <p:sp>
        <p:nvSpPr>
          <p:cNvPr id="216" name="Google Shape;216;p13"/>
          <p:cNvSpPr txBox="1"/>
          <p:nvPr/>
        </p:nvSpPr>
        <p:spPr>
          <a:xfrm>
            <a:off x="4840287" y="2908300"/>
            <a:ext cx="2151062"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1" u="none">
                <a:solidFill>
                  <a:schemeClr val="dk1"/>
                </a:solidFill>
                <a:latin typeface="Arial"/>
                <a:ea typeface="Arial"/>
                <a:cs typeface="Arial"/>
                <a:sym typeface="Arial"/>
              </a:rPr>
              <a:t>Decreasing crystal size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title"/>
          </p:nvPr>
        </p:nvSpPr>
        <p:spPr>
          <a:xfrm>
            <a:off x="152400" y="457200"/>
            <a:ext cx="4495800" cy="1600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The Lycurgus Cup</a:t>
            </a:r>
            <a:br>
              <a:rPr lang="en-US" sz="4000" b="0" i="0" u="none">
                <a:solidFill>
                  <a:schemeClr val="dk2"/>
                </a:solidFill>
                <a:latin typeface="Arial"/>
                <a:ea typeface="Arial"/>
                <a:cs typeface="Arial"/>
                <a:sym typeface="Arial"/>
              </a:rPr>
            </a:br>
            <a:r>
              <a:rPr lang="en-US" sz="4000" b="0" i="0" u="none">
                <a:solidFill>
                  <a:schemeClr val="dk2"/>
                </a:solidFill>
                <a:latin typeface="Arial"/>
                <a:ea typeface="Arial"/>
                <a:cs typeface="Arial"/>
                <a:sym typeface="Arial"/>
              </a:rPr>
              <a:t>A Roman Nanotechnology</a:t>
            </a:r>
            <a:endParaRPr/>
          </a:p>
        </p:txBody>
      </p:sp>
      <p:pic>
        <p:nvPicPr>
          <p:cNvPr id="222" name="Google Shape;222;p14" descr="http://24.media.tumblr.com/tumblr_m9jna9Eff01qc9kfpo1_400.jpg"/>
          <p:cNvPicPr preferRelativeResize="0"/>
          <p:nvPr/>
        </p:nvPicPr>
        <p:blipFill rotWithShape="1">
          <a:blip r:embed="rId3">
            <a:alphaModFix/>
          </a:blip>
          <a:srcRect/>
          <a:stretch/>
        </p:blipFill>
        <p:spPr>
          <a:xfrm>
            <a:off x="4648200" y="152400"/>
            <a:ext cx="4276725" cy="2895600"/>
          </a:xfrm>
          <a:prstGeom prst="rect">
            <a:avLst/>
          </a:prstGeom>
          <a:noFill/>
          <a:ln>
            <a:noFill/>
          </a:ln>
        </p:spPr>
      </p:pic>
      <p:sp>
        <p:nvSpPr>
          <p:cNvPr id="223" name="Google Shape;223;p14"/>
          <p:cNvSpPr txBox="1"/>
          <p:nvPr/>
        </p:nvSpPr>
        <p:spPr>
          <a:xfrm>
            <a:off x="152400" y="2895600"/>
            <a:ext cx="8991600"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 Lycurgus Cup represents one of the outstanding achievements of the ancient glass industry. This late Roman  cut glass vessel is extraordinary in several respects, firstly in </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 method of fabrication and the exceptional workmanship involved and secondly in terms of the unusual optical effects  displayed by the glass.</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4" name="Google Shape;224;p14"/>
          <p:cNvSpPr txBox="1"/>
          <p:nvPr/>
        </p:nvSpPr>
        <p:spPr>
          <a:xfrm>
            <a:off x="457200" y="4495800"/>
            <a:ext cx="8686800"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Chemical analysis showed the glass to be of the soda-lime-silica type, similar to most other Roman glass (and to modern window and bottle glass) containing in  addition about 0.5% of manganese. In addition, a number of trace elements including silver and gold make up  the final 1%. It was further suggested that the unique optical characteristics of the glass might be connected with the  presence in the glass of colloidal gold</a:t>
            </a:r>
            <a:endParaRPr/>
          </a:p>
        </p:txBody>
      </p:sp>
      <p:sp>
        <p:nvSpPr>
          <p:cNvPr id="225" name="Google Shape;225;p14"/>
          <p:cNvSpPr txBox="1"/>
          <p:nvPr/>
        </p:nvSpPr>
        <p:spPr>
          <a:xfrm>
            <a:off x="533400" y="2209800"/>
            <a:ext cx="35814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Reflected, transmitted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15" descr="http://www.inhabitat.com/wp-content/uploads/2010/01/nanosys.jpg"/>
          <p:cNvPicPr preferRelativeResize="0"/>
          <p:nvPr/>
        </p:nvPicPr>
        <p:blipFill rotWithShape="1">
          <a:blip r:embed="rId3">
            <a:alphaModFix/>
          </a:blip>
          <a:srcRect/>
          <a:stretch/>
        </p:blipFill>
        <p:spPr>
          <a:xfrm>
            <a:off x="2971800" y="3962400"/>
            <a:ext cx="3608387" cy="2687637"/>
          </a:xfrm>
          <a:prstGeom prst="rect">
            <a:avLst/>
          </a:prstGeom>
          <a:noFill/>
          <a:ln>
            <a:noFill/>
          </a:ln>
        </p:spPr>
      </p:pic>
      <p:pic>
        <p:nvPicPr>
          <p:cNvPr id="231" name="Google Shape;231;p15" descr="http://www.acceptingabundance.com/wp-content/uploads/2012/12/Stained-Glass-Window.jpg"/>
          <p:cNvPicPr preferRelativeResize="0"/>
          <p:nvPr/>
        </p:nvPicPr>
        <p:blipFill rotWithShape="1">
          <a:blip r:embed="rId4">
            <a:alphaModFix/>
          </a:blip>
          <a:srcRect/>
          <a:stretch/>
        </p:blipFill>
        <p:spPr>
          <a:xfrm>
            <a:off x="1600200" y="152400"/>
            <a:ext cx="5715000" cy="375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37" name="Google Shape;237;p1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17</a:t>
            </a:fld>
            <a:endParaRPr/>
          </a:p>
        </p:txBody>
      </p:sp>
      <p:pic>
        <p:nvPicPr>
          <p:cNvPr id="238" name="Google Shape;238;p16"/>
          <p:cNvPicPr preferRelativeResize="0">
            <a:picLocks noGrp="1"/>
          </p:cNvPicPr>
          <p:nvPr>
            <p:ph type="body" idx="1"/>
          </p:nvPr>
        </p:nvPicPr>
        <p:blipFill rotWithShape="1">
          <a:blip r:embed="rId3">
            <a:alphaModFix/>
          </a:blip>
          <a:srcRect l="8695" t="8679" r="12172"/>
          <a:stretch/>
        </p:blipFill>
        <p:spPr>
          <a:xfrm>
            <a:off x="152400" y="1023937"/>
            <a:ext cx="8763000" cy="488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18</a:t>
            </a:fld>
            <a:endParaRPr/>
          </a:p>
        </p:txBody>
      </p:sp>
      <p:sp>
        <p:nvSpPr>
          <p:cNvPr id="246" name="Google Shape;246;p17"/>
          <p:cNvSpPr txBox="1">
            <a:spLocks noGrp="1"/>
          </p:cNvSpPr>
          <p:nvPr>
            <p:ph type="title"/>
          </p:nvPr>
        </p:nvSpPr>
        <p:spPr>
          <a:xfrm>
            <a:off x="533400" y="914400"/>
            <a:ext cx="8077200" cy="5029200"/>
          </a:xfrm>
          <a:prstGeom prst="rect">
            <a:avLst/>
          </a:prstGeom>
          <a:no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800"/>
              <a:buFont typeface="Arial"/>
              <a:buNone/>
            </a:pPr>
            <a:br>
              <a:rPr lang="en-US" sz="1800" b="0" i="0" u="none">
                <a:solidFill>
                  <a:schemeClr val="dk2"/>
                </a:solidFill>
                <a:latin typeface="Arial"/>
                <a:ea typeface="Arial"/>
                <a:cs typeface="Arial"/>
                <a:sym typeface="Arial"/>
              </a:rPr>
            </a:br>
            <a:endParaRPr/>
          </a:p>
        </p:txBody>
      </p:sp>
      <p:sp>
        <p:nvSpPr>
          <p:cNvPr id="247" name="Google Shape;247;p17"/>
          <p:cNvSpPr txBox="1"/>
          <p:nvPr/>
        </p:nvSpPr>
        <p:spPr>
          <a:xfrm>
            <a:off x="609600" y="914400"/>
            <a:ext cx="8001000" cy="4968875"/>
          </a:xfrm>
          <a:prstGeom prst="rect">
            <a:avLst/>
          </a:prstGeom>
          <a:solidFill>
            <a:srgbClr val="FFCC99">
              <a:alpha val="30588"/>
            </a:srgbClr>
          </a:solid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Char char="•"/>
            </a:pPr>
            <a:r>
              <a:rPr lang="en-US" sz="2000" b="0" i="0" u="none">
                <a:solidFill>
                  <a:srgbClr val="000099"/>
                </a:solidFill>
                <a:latin typeface="Arial"/>
                <a:ea typeface="Arial"/>
                <a:cs typeface="Arial"/>
                <a:sym typeface="Arial"/>
              </a:rPr>
              <a:t>The semiconductors like PbS, GaAs, CdS etc., can be synthesized in the nanometer level and they are called as semiconductor quantum dots. Their properties like band gap, luminescence etc., always differs from their bulk counterpart.</a:t>
            </a:r>
            <a:br>
              <a:rPr lang="en-US" sz="2000" b="0" i="0" u="none">
                <a:solidFill>
                  <a:srgbClr val="000099"/>
                </a:solidFill>
                <a:latin typeface="Arial"/>
                <a:ea typeface="Arial"/>
                <a:cs typeface="Arial"/>
                <a:sym typeface="Arial"/>
              </a:rPr>
            </a:b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The quantum structures are useful in the fabrication of high efficiency solar cells, infrared detectors, quantum dot lasers etc.</a:t>
            </a:r>
            <a:br>
              <a:rPr lang="en-US" sz="2000" b="0" i="0" u="none">
                <a:solidFill>
                  <a:srgbClr val="000099"/>
                </a:solidFill>
                <a:latin typeface="Arial"/>
                <a:ea typeface="Arial"/>
                <a:cs typeface="Arial"/>
                <a:sym typeface="Arial"/>
              </a:rPr>
            </a:br>
            <a:endParaRPr/>
          </a:p>
          <a:p>
            <a:pPr marL="342900" marR="0" lvl="0" indent="-342900" algn="l" rtl="0">
              <a:lnSpc>
                <a:spcPct val="100000"/>
              </a:lnSpc>
              <a:spcBef>
                <a:spcPts val="0"/>
              </a:spcBef>
              <a:spcAft>
                <a:spcPts val="0"/>
              </a:spcAft>
              <a:buClr>
                <a:srgbClr val="660033"/>
              </a:buClr>
              <a:buSzPts val="2000"/>
              <a:buFont typeface="Arial"/>
              <a:buChar char="•"/>
            </a:pPr>
            <a:r>
              <a:rPr lang="en-US" sz="2000" b="1" i="0" u="none">
                <a:solidFill>
                  <a:srgbClr val="660033"/>
                </a:solidFill>
                <a:latin typeface="Arial"/>
                <a:ea typeface="Arial"/>
                <a:cs typeface="Arial"/>
                <a:sym typeface="Arial"/>
              </a:rPr>
              <a:t>Properties of Nanomaterials</a:t>
            </a:r>
            <a:br>
              <a:rPr lang="en-US" sz="2000" b="1" i="0" u="none">
                <a:solidFill>
                  <a:srgbClr val="660033"/>
                </a:solidFill>
                <a:latin typeface="Arial"/>
                <a:ea typeface="Arial"/>
                <a:cs typeface="Arial"/>
                <a:sym typeface="Arial"/>
              </a:rPr>
            </a:br>
            <a:r>
              <a:rPr lang="en-US" sz="2000" b="1" i="0" u="none">
                <a:solidFill>
                  <a:srgbClr val="660033"/>
                </a:solidFill>
                <a:latin typeface="Arial"/>
                <a:ea typeface="Arial"/>
                <a:cs typeface="Arial"/>
                <a:sym typeface="Arial"/>
              </a:rPr>
              <a:t>Unique properties</a:t>
            </a:r>
            <a:br>
              <a:rPr lang="en-US" sz="2000" b="0" i="0" u="none">
                <a:solidFill>
                  <a:srgbClr val="660033"/>
                </a:solidFill>
                <a:latin typeface="Arial"/>
                <a:ea typeface="Arial"/>
                <a:cs typeface="Arial"/>
                <a:sym typeface="Arial"/>
              </a:rPr>
            </a:br>
            <a:r>
              <a:rPr lang="en-US" sz="2000" b="0" i="0" u="none">
                <a:solidFill>
                  <a:srgbClr val="660033"/>
                </a:solidFill>
                <a:latin typeface="Arial"/>
                <a:ea typeface="Arial"/>
                <a:cs typeface="Arial"/>
                <a:sym typeface="Arial"/>
              </a:rPr>
              <a:t>	</a:t>
            </a:r>
            <a:r>
              <a:rPr lang="en-US" sz="2000" b="0" i="0" u="none">
                <a:solidFill>
                  <a:srgbClr val="000099"/>
                </a:solidFill>
                <a:latin typeface="Arial"/>
                <a:ea typeface="Arial"/>
                <a:cs typeface="Arial"/>
                <a:sym typeface="Arial"/>
              </a:rPr>
              <a:t>They have very high magneto resistance</a:t>
            </a: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	They have lower melting point, high solid state phase 	transition pressure, lower Debye temperature and high self 	diffusion coefficient  </a:t>
            </a: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	They have high catalytic activity and lower ferroelectric </a:t>
            </a:r>
            <a:endParaRPr/>
          </a:p>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              phase 	transition temperature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19</a:t>
            </a:fld>
            <a:endParaRPr/>
          </a:p>
        </p:txBody>
      </p:sp>
      <p:sp>
        <p:nvSpPr>
          <p:cNvPr id="255" name="Google Shape;255;p18"/>
          <p:cNvSpPr txBox="1">
            <a:spLocks noGrp="1"/>
          </p:cNvSpPr>
          <p:nvPr>
            <p:ph type="title"/>
          </p:nvPr>
        </p:nvSpPr>
        <p:spPr>
          <a:xfrm>
            <a:off x="609600" y="990600"/>
            <a:ext cx="7924800" cy="1858962"/>
          </a:xfrm>
          <a:prstGeom prst="rect">
            <a:avLst/>
          </a:prstGeom>
          <a:solidFill>
            <a:schemeClr val="accent1">
              <a:alpha val="60784"/>
            </a:schemeClr>
          </a:solid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Variation of physical properties with size</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a:t>
            </a:r>
            <a:r>
              <a:rPr lang="en-US" sz="2000" b="0" i="0" u="none">
                <a:solidFill>
                  <a:srgbClr val="000099"/>
                </a:solidFill>
                <a:latin typeface="Arial"/>
                <a:ea typeface="Arial"/>
                <a:cs typeface="Arial"/>
                <a:sym typeface="Arial"/>
              </a:rPr>
              <a:t>It is well established that mechanical, electrical, optical, chemical, semi conducting and magnetic properties of a material depend strongly upon the size and the arrangement of the constituent clusters or grains.</a:t>
            </a:r>
            <a:br>
              <a:rPr lang="en-US" sz="2000" b="0" i="0" u="none">
                <a:solidFill>
                  <a:schemeClr val="dk2"/>
                </a:solidFill>
                <a:latin typeface="Arial"/>
                <a:ea typeface="Arial"/>
                <a:cs typeface="Arial"/>
                <a:sym typeface="Arial"/>
              </a:rPr>
            </a:br>
            <a:endParaRPr/>
          </a:p>
        </p:txBody>
      </p:sp>
      <p:sp>
        <p:nvSpPr>
          <p:cNvPr id="256" name="Google Shape;256;p18"/>
          <p:cNvSpPr txBox="1"/>
          <p:nvPr/>
        </p:nvSpPr>
        <p:spPr>
          <a:xfrm>
            <a:off x="609600" y="3089275"/>
            <a:ext cx="7924800" cy="1939925"/>
          </a:xfrm>
          <a:prstGeom prst="rect">
            <a:avLst/>
          </a:prstGeom>
          <a:solidFill>
            <a:srgbClr val="FFFF99">
              <a:alpha val="66666"/>
            </a:srgbClr>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60066"/>
              </a:buClr>
              <a:buSzPts val="2000"/>
              <a:buFont typeface="Arial"/>
              <a:buNone/>
            </a:pPr>
            <a:r>
              <a:rPr lang="en-US" sz="2000" b="1" i="0" u="none">
                <a:solidFill>
                  <a:srgbClr val="660066"/>
                </a:solidFill>
                <a:latin typeface="Arial"/>
                <a:ea typeface="Arial"/>
                <a:cs typeface="Arial"/>
                <a:sym typeface="Arial"/>
              </a:rPr>
              <a:t>(i) Electron affinities and chemical properties</a:t>
            </a:r>
            <a:endParaRPr sz="2000" b="0" i="0" u="none">
              <a:solidFill>
                <a:srgbClr val="660066"/>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r>
              <a:rPr lang="en-US" sz="2000" b="0" i="0" u="none">
                <a:solidFill>
                  <a:srgbClr val="006600"/>
                </a:solidFill>
                <a:latin typeface="Arial"/>
                <a:ea typeface="Arial"/>
                <a:cs typeface="Arial"/>
                <a:sym typeface="Arial"/>
              </a:rPr>
              <a:t>Variation in electronic properties with size occurs only when there is a variation in inter particle spacing and geometry. As the size is reduced from the bulk, the electronic bands in metals become narrower and the delocalized electronic states are transformed to more localized molecular bonds.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68312" y="188912"/>
            <a:ext cx="8229600" cy="126841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800"/>
              <a:buFont typeface="Corsiva"/>
              <a:buNone/>
            </a:pPr>
            <a:br>
              <a:rPr lang="en-US" sz="4800" b="1" i="0" u="none">
                <a:solidFill>
                  <a:srgbClr val="C00000"/>
                </a:solidFill>
                <a:latin typeface="Corsiva"/>
                <a:ea typeface="Corsiva"/>
                <a:cs typeface="Corsiva"/>
                <a:sym typeface="Corsiva"/>
              </a:rPr>
            </a:br>
            <a:r>
              <a:rPr lang="en-US" sz="4800" b="1" i="0" u="none">
                <a:solidFill>
                  <a:srgbClr val="C00000"/>
                </a:solidFill>
                <a:latin typeface="Corsiva"/>
                <a:ea typeface="Corsiva"/>
                <a:cs typeface="Corsiva"/>
                <a:sym typeface="Corsiva"/>
              </a:rPr>
              <a:t>Nanoscience &amp; Nanotechnology</a:t>
            </a:r>
            <a:br>
              <a:rPr lang="en-US" sz="4800" b="1" i="0" u="none">
                <a:solidFill>
                  <a:srgbClr val="7030A0"/>
                </a:solidFill>
                <a:latin typeface="Corsiva"/>
                <a:ea typeface="Corsiva"/>
                <a:cs typeface="Corsiva"/>
                <a:sym typeface="Corsiva"/>
              </a:rPr>
            </a:br>
            <a:r>
              <a:rPr lang="en-US" sz="2800" b="0" i="1" u="none">
                <a:solidFill>
                  <a:srgbClr val="6600CC"/>
                </a:solidFill>
                <a:latin typeface="Times New Roman"/>
                <a:ea typeface="Times New Roman"/>
                <a:cs typeface="Times New Roman"/>
                <a:sym typeface="Times New Roman"/>
              </a:rPr>
              <a:t>What is happening at a very, very small length scale?</a:t>
            </a:r>
            <a:endParaRPr/>
          </a:p>
        </p:txBody>
      </p:sp>
      <p:pic>
        <p:nvPicPr>
          <p:cNvPr id="105" name="Google Shape;105;p2" descr="http://t0.gstatic.com/images?q=tbn:ANd9GcTAA5KRRF6SZXDlUEbgY-rnCSaSKrzGm92IpCIVUnBMWP_c8nQy"/>
          <p:cNvPicPr preferRelativeResize="0"/>
          <p:nvPr/>
        </p:nvPicPr>
        <p:blipFill rotWithShape="1">
          <a:blip r:embed="rId3">
            <a:alphaModFix/>
          </a:blip>
          <a:srcRect/>
          <a:stretch/>
        </p:blipFill>
        <p:spPr>
          <a:xfrm>
            <a:off x="2987675" y="3284537"/>
            <a:ext cx="2879725" cy="1728787"/>
          </a:xfrm>
          <a:prstGeom prst="rect">
            <a:avLst/>
          </a:prstGeom>
          <a:noFill/>
          <a:ln>
            <a:noFill/>
          </a:ln>
        </p:spPr>
      </p:pic>
      <p:pic>
        <p:nvPicPr>
          <p:cNvPr id="106" name="Google Shape;106;p2" descr="http://t1.gstatic.com/images?q=tbn:ANd9GcSStbQ7rOzSHyEh1EwhMksStkOmAw9GwnZAVaC6nYusDYJFWkDB"/>
          <p:cNvPicPr preferRelativeResize="0"/>
          <p:nvPr/>
        </p:nvPicPr>
        <p:blipFill rotWithShape="1">
          <a:blip r:embed="rId4">
            <a:alphaModFix/>
          </a:blip>
          <a:srcRect/>
          <a:stretch/>
        </p:blipFill>
        <p:spPr>
          <a:xfrm>
            <a:off x="0" y="1412875"/>
            <a:ext cx="2952750" cy="1752600"/>
          </a:xfrm>
          <a:prstGeom prst="rect">
            <a:avLst/>
          </a:prstGeom>
          <a:noFill/>
          <a:ln>
            <a:noFill/>
          </a:ln>
        </p:spPr>
      </p:pic>
      <p:pic>
        <p:nvPicPr>
          <p:cNvPr id="107" name="Google Shape;107;p2" descr="http://t1.gstatic.com/images?q=tbn:ANd9GcRCoBSjanJ11Jp363BCneoeL60fNRBqZAj_KB98Ory2JodW_i_E5g"/>
          <p:cNvPicPr preferRelativeResize="0"/>
          <p:nvPr/>
        </p:nvPicPr>
        <p:blipFill rotWithShape="1">
          <a:blip r:embed="rId5">
            <a:alphaModFix/>
          </a:blip>
          <a:srcRect/>
          <a:stretch/>
        </p:blipFill>
        <p:spPr>
          <a:xfrm>
            <a:off x="5795962" y="5013325"/>
            <a:ext cx="3348037" cy="1844675"/>
          </a:xfrm>
          <a:prstGeom prst="rect">
            <a:avLst/>
          </a:prstGeom>
          <a:noFill/>
          <a:ln>
            <a:noFill/>
          </a:ln>
        </p:spPr>
      </p:pic>
      <p:sp>
        <p:nvSpPr>
          <p:cNvPr id="108" name="Google Shape;108;p2" descr="http://t1.gstatic.com/images?q=tbn:ANd9GcTu58qKeZvfD8wSufaOzOXYTai3PrNGMwmumcz504lkwX_nCc8K2w"/>
          <p:cNvSpPr txBox="1"/>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9" name="Google Shape;109;p2" descr="http://t1.gstatic.com/images?q=tbn:ANd9GcTu58qKeZvfD8wSufaOzOXYTai3PrNGMwmumcz504lkwX_nCc8K2w"/>
          <p:cNvSpPr txBox="1"/>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10" name="Google Shape;110;p2" descr="http://t1.gstatic.com/images?q=tbn:ANd9GcQAnCDshySqbtKBl94J1Jjn6HC3uuBpkXUy4uO8-3v_Db5kf0OP"/>
          <p:cNvPicPr preferRelativeResize="0"/>
          <p:nvPr/>
        </p:nvPicPr>
        <p:blipFill rotWithShape="1">
          <a:blip r:embed="rId6">
            <a:alphaModFix/>
          </a:blip>
          <a:srcRect/>
          <a:stretch/>
        </p:blipFill>
        <p:spPr>
          <a:xfrm>
            <a:off x="5722937" y="1671637"/>
            <a:ext cx="3132137" cy="1762125"/>
          </a:xfrm>
          <a:prstGeom prst="rect">
            <a:avLst/>
          </a:prstGeom>
          <a:noFill/>
          <a:ln>
            <a:noFill/>
          </a:ln>
        </p:spPr>
      </p:pic>
      <p:pic>
        <p:nvPicPr>
          <p:cNvPr id="111" name="Google Shape;111;p2" descr="http://c.o0bc.com/rf/image_590c400/Boston/2011-2020/2013/05/14/Boston.com/HealthScience/Images/noorduin6HR.jpg"/>
          <p:cNvPicPr preferRelativeResize="0"/>
          <p:nvPr/>
        </p:nvPicPr>
        <p:blipFill rotWithShape="1">
          <a:blip r:embed="rId7">
            <a:alphaModFix/>
          </a:blip>
          <a:srcRect/>
          <a:stretch/>
        </p:blipFill>
        <p:spPr>
          <a:xfrm>
            <a:off x="0" y="3141662"/>
            <a:ext cx="2987675" cy="1844675"/>
          </a:xfrm>
          <a:prstGeom prst="rect">
            <a:avLst/>
          </a:prstGeom>
          <a:noFill/>
          <a:ln>
            <a:noFill/>
          </a:ln>
        </p:spPr>
      </p:pic>
      <p:pic>
        <p:nvPicPr>
          <p:cNvPr id="112" name="Google Shape;112;p2" descr="http://t2.gstatic.com/images?q=tbn:ANd9GcRTdN4pbTfAqVXEJwL2sNPrgF16sjjntRShRnOpreckA3rnU1zrhQ"/>
          <p:cNvPicPr preferRelativeResize="0"/>
          <p:nvPr/>
        </p:nvPicPr>
        <p:blipFill rotWithShape="1">
          <a:blip r:embed="rId8">
            <a:alphaModFix/>
          </a:blip>
          <a:srcRect/>
          <a:stretch/>
        </p:blipFill>
        <p:spPr>
          <a:xfrm>
            <a:off x="5867400" y="3284537"/>
            <a:ext cx="3276600" cy="1800225"/>
          </a:xfrm>
          <a:prstGeom prst="rect">
            <a:avLst/>
          </a:prstGeom>
          <a:noFill/>
          <a:ln>
            <a:noFill/>
          </a:ln>
        </p:spPr>
      </p:pic>
      <p:pic>
        <p:nvPicPr>
          <p:cNvPr id="113" name="Google Shape;113;p2" descr="http://www.neno-tech-views.com/wp-content/uploads/2011/11/David-Clements.jpg"/>
          <p:cNvPicPr preferRelativeResize="0"/>
          <p:nvPr/>
        </p:nvPicPr>
        <p:blipFill rotWithShape="1">
          <a:blip r:embed="rId9">
            <a:alphaModFix/>
          </a:blip>
          <a:srcRect/>
          <a:stretch/>
        </p:blipFill>
        <p:spPr>
          <a:xfrm>
            <a:off x="0" y="4941887"/>
            <a:ext cx="2987675" cy="1916112"/>
          </a:xfrm>
          <a:prstGeom prst="rect">
            <a:avLst/>
          </a:prstGeom>
          <a:noFill/>
          <a:ln>
            <a:noFill/>
          </a:ln>
        </p:spPr>
      </p:pic>
      <p:pic>
        <p:nvPicPr>
          <p:cNvPr id="114" name="Google Shape;114;p2" descr="http://t1.gstatic.com/images?q=tbn:ANd9GcQjK77FwiF6yvubZg05QnvR-G-jt8c4X_DowCETxnNJd1n6vzMftw"/>
          <p:cNvPicPr preferRelativeResize="0"/>
          <p:nvPr/>
        </p:nvPicPr>
        <p:blipFill rotWithShape="1">
          <a:blip r:embed="rId10">
            <a:alphaModFix/>
          </a:blip>
          <a:srcRect/>
          <a:stretch/>
        </p:blipFill>
        <p:spPr>
          <a:xfrm>
            <a:off x="2987675" y="5013325"/>
            <a:ext cx="2808287" cy="1844675"/>
          </a:xfrm>
          <a:prstGeom prst="rect">
            <a:avLst/>
          </a:prstGeom>
          <a:noFill/>
          <a:ln>
            <a:noFill/>
          </a:ln>
        </p:spPr>
      </p:pic>
      <p:pic>
        <p:nvPicPr>
          <p:cNvPr id="115" name="Google Shape;115;p2" descr="http://t0.gstatic.com/images?q=tbn:ANd9GcQOt831kyfHjqFOztjlHo419ks35wQnbcRIeXSyfhL1pRSMyE1mZw"/>
          <p:cNvPicPr preferRelativeResize="0"/>
          <p:nvPr/>
        </p:nvPicPr>
        <p:blipFill rotWithShape="1">
          <a:blip r:embed="rId11">
            <a:alphaModFix/>
          </a:blip>
          <a:srcRect/>
          <a:stretch/>
        </p:blipFill>
        <p:spPr>
          <a:xfrm>
            <a:off x="2916237" y="1412875"/>
            <a:ext cx="3132137" cy="1800225"/>
          </a:xfrm>
          <a:prstGeom prst="rect">
            <a:avLst/>
          </a:prstGeom>
          <a:noFill/>
          <a:ln>
            <a:noFill/>
          </a:ln>
        </p:spPr>
      </p:pic>
      <p:pic>
        <p:nvPicPr>
          <p:cNvPr id="116" name="Google Shape;116;p2"/>
          <p:cNvPicPr preferRelativeResize="0"/>
          <p:nvPr/>
        </p:nvPicPr>
        <p:blipFill rotWithShape="1">
          <a:blip r:embed="rId12">
            <a:alphaModFix/>
          </a:blip>
          <a:srcRect/>
          <a:stretch/>
        </p:blipFill>
        <p:spPr>
          <a:xfrm>
            <a:off x="228600" y="228600"/>
            <a:ext cx="1590675" cy="914400"/>
          </a:xfrm>
          <a:prstGeom prst="rect">
            <a:avLst/>
          </a:prstGeom>
          <a:noFill/>
          <a:ln>
            <a:noFill/>
          </a:ln>
        </p:spPr>
      </p:pic>
      <p:sp>
        <p:nvSpPr>
          <p:cNvPr id="117" name="Google Shape;117;p2"/>
          <p:cNvSpPr txBox="1"/>
          <p:nvPr/>
        </p:nvSpPr>
        <p:spPr>
          <a:xfrm>
            <a:off x="2743200" y="6553200"/>
            <a:ext cx="36576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                     18PYB101J Module-V Lecture-2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20</a:t>
            </a:fld>
            <a:endParaRPr/>
          </a:p>
        </p:txBody>
      </p:sp>
      <p:sp>
        <p:nvSpPr>
          <p:cNvPr id="264" name="Google Shape;264;p19"/>
          <p:cNvSpPr txBox="1">
            <a:spLocks noGrp="1"/>
          </p:cNvSpPr>
          <p:nvPr>
            <p:ph type="title"/>
          </p:nvPr>
        </p:nvSpPr>
        <p:spPr>
          <a:xfrm>
            <a:off x="457200" y="990600"/>
            <a:ext cx="8382000" cy="1524000"/>
          </a:xfrm>
          <a:prstGeom prst="rect">
            <a:avLst/>
          </a:prstGeom>
          <a:solidFill>
            <a:srgbClr val="FFCC99">
              <a:alpha val="30588"/>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838200" lvl="0" indent="-838200" algn="l" rtl="0">
              <a:lnSpc>
                <a:spcPct val="100000"/>
              </a:lnSpc>
              <a:spcBef>
                <a:spcPts val="0"/>
              </a:spcBef>
              <a:spcAft>
                <a:spcPts val="0"/>
              </a:spcAft>
              <a:buClr>
                <a:srgbClr val="000099"/>
              </a:buClr>
              <a:buSzPts val="1800"/>
              <a:buFont typeface="Arial"/>
              <a:buChar char="•"/>
            </a:pPr>
            <a:r>
              <a:rPr lang="en-US" sz="1800" b="0" i="0" u="none">
                <a:solidFill>
                  <a:srgbClr val="000099"/>
                </a:solidFill>
                <a:latin typeface="Arial"/>
                <a:ea typeface="Arial"/>
                <a:cs typeface="Arial"/>
                <a:sym typeface="Arial"/>
              </a:rPr>
              <a:t>Variation in electronic properties with size occurs only when there is a variation in inter particle spacing and geometry. </a:t>
            </a:r>
            <a:br>
              <a:rPr lang="en-US" sz="1800" b="0" i="0" u="none">
                <a:solidFill>
                  <a:srgbClr val="000099"/>
                </a:solidFill>
                <a:latin typeface="Arial"/>
                <a:ea typeface="Arial"/>
                <a:cs typeface="Arial"/>
                <a:sym typeface="Arial"/>
              </a:rPr>
            </a:br>
            <a:r>
              <a:rPr lang="en-US" sz="1800" b="0" i="0" u="none">
                <a:solidFill>
                  <a:srgbClr val="000099"/>
                </a:solidFill>
                <a:latin typeface="Arial"/>
                <a:ea typeface="Arial"/>
                <a:cs typeface="Arial"/>
                <a:sym typeface="Arial"/>
              </a:rPr>
              <a:t>As the size is reduced from the bulk, the electronic bands in metals become narrower and the </a:t>
            </a:r>
            <a:r>
              <a:rPr lang="en-US" sz="1800" b="0" i="0" u="none">
                <a:solidFill>
                  <a:srgbClr val="660033"/>
                </a:solidFill>
                <a:latin typeface="Arial"/>
                <a:ea typeface="Arial"/>
                <a:cs typeface="Arial"/>
                <a:sym typeface="Arial"/>
              </a:rPr>
              <a:t>delocalized electronic states</a:t>
            </a:r>
            <a:r>
              <a:rPr lang="en-US" sz="1800" b="0" i="0" u="none">
                <a:solidFill>
                  <a:srgbClr val="000099"/>
                </a:solidFill>
                <a:latin typeface="Arial"/>
                <a:ea typeface="Arial"/>
                <a:cs typeface="Arial"/>
                <a:sym typeface="Arial"/>
              </a:rPr>
              <a:t> are </a:t>
            </a:r>
            <a:r>
              <a:rPr lang="en-US" sz="1800" b="0" i="0" u="none">
                <a:solidFill>
                  <a:srgbClr val="FF0000"/>
                </a:solidFill>
                <a:latin typeface="Arial"/>
                <a:ea typeface="Arial"/>
                <a:cs typeface="Arial"/>
                <a:sym typeface="Arial"/>
              </a:rPr>
              <a:t>transformed</a:t>
            </a:r>
            <a:r>
              <a:rPr lang="en-US" sz="1800" b="0" i="0" u="none">
                <a:solidFill>
                  <a:srgbClr val="000099"/>
                </a:solidFill>
                <a:latin typeface="Arial"/>
                <a:ea typeface="Arial"/>
                <a:cs typeface="Arial"/>
                <a:sym typeface="Arial"/>
              </a:rPr>
              <a:t> to more </a:t>
            </a:r>
            <a:r>
              <a:rPr lang="en-US" sz="1800" b="0" i="0" u="none">
                <a:solidFill>
                  <a:srgbClr val="660033"/>
                </a:solidFill>
                <a:latin typeface="Arial"/>
                <a:ea typeface="Arial"/>
                <a:cs typeface="Arial"/>
                <a:sym typeface="Arial"/>
              </a:rPr>
              <a:t>localized molecular bonds</a:t>
            </a:r>
            <a:r>
              <a:rPr lang="en-US" sz="1800" b="0" i="0" u="none">
                <a:solidFill>
                  <a:srgbClr val="000099"/>
                </a:solidFill>
                <a:latin typeface="Arial"/>
                <a:ea typeface="Arial"/>
                <a:cs typeface="Arial"/>
                <a:sym typeface="Arial"/>
              </a:rPr>
              <a:t>.</a:t>
            </a:r>
            <a:r>
              <a:rPr lang="en-US" sz="2000" b="0" i="0" u="none">
                <a:solidFill>
                  <a:schemeClr val="dk2"/>
                </a:solidFill>
                <a:latin typeface="Arial"/>
                <a:ea typeface="Arial"/>
                <a:cs typeface="Arial"/>
                <a:sym typeface="Arial"/>
              </a:rPr>
              <a:t> </a:t>
            </a:r>
            <a:endParaRPr/>
          </a:p>
        </p:txBody>
      </p:sp>
      <p:pic>
        <p:nvPicPr>
          <p:cNvPr id="265" name="Google Shape;265;p19" descr="6"/>
          <p:cNvPicPr preferRelativeResize="0"/>
          <p:nvPr/>
        </p:nvPicPr>
        <p:blipFill rotWithShape="1">
          <a:blip r:embed="rId3">
            <a:alphaModFix/>
          </a:blip>
          <a:srcRect/>
          <a:stretch/>
        </p:blipFill>
        <p:spPr>
          <a:xfrm>
            <a:off x="5486400" y="2600325"/>
            <a:ext cx="3352800" cy="2906712"/>
          </a:xfrm>
          <a:prstGeom prst="rect">
            <a:avLst/>
          </a:prstGeom>
          <a:noFill/>
          <a:ln>
            <a:noFill/>
          </a:ln>
        </p:spPr>
      </p:pic>
      <p:sp>
        <p:nvSpPr>
          <p:cNvPr id="266" name="Google Shape;266;p19"/>
          <p:cNvSpPr txBox="1"/>
          <p:nvPr/>
        </p:nvSpPr>
        <p:spPr>
          <a:xfrm>
            <a:off x="609600" y="5862637"/>
            <a:ext cx="7010400" cy="385762"/>
          </a:xfrm>
          <a:prstGeom prst="rect">
            <a:avLst/>
          </a:prstGeom>
          <a:solidFill>
            <a:schemeClr val="fo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Ionization potential and reactivity of Fen clusters as a function of size</a:t>
            </a:r>
            <a:endParaRPr/>
          </a:p>
        </p:txBody>
      </p:sp>
      <p:sp>
        <p:nvSpPr>
          <p:cNvPr id="267" name="Google Shape;267;p19"/>
          <p:cNvSpPr txBox="1"/>
          <p:nvPr/>
        </p:nvSpPr>
        <p:spPr>
          <a:xfrm>
            <a:off x="304800" y="2743200"/>
            <a:ext cx="5105400" cy="2971800"/>
          </a:xfrm>
          <a:prstGeom prst="rect">
            <a:avLst/>
          </a:prstGeom>
          <a:solidFill>
            <a:srgbClr val="00FFFF">
              <a:alpha val="11764"/>
            </a:srgbClr>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dk1"/>
              </a:buClr>
              <a:buSzPts val="1800"/>
              <a:buFont typeface="Arial"/>
              <a:buChar char="•"/>
            </a:pPr>
            <a:r>
              <a:rPr lang="en-US" sz="1800" b="0" i="0" u="none" dirty="0">
                <a:solidFill>
                  <a:schemeClr val="dk1"/>
                </a:solidFill>
                <a:latin typeface="Arial"/>
                <a:ea typeface="Arial"/>
                <a:cs typeface="Arial"/>
                <a:sym typeface="Arial"/>
              </a:rPr>
              <a:t> </a:t>
            </a:r>
            <a:r>
              <a:rPr lang="en-US" sz="1800" b="0" i="0" u="none" dirty="0">
                <a:solidFill>
                  <a:srgbClr val="000099"/>
                </a:solidFill>
                <a:latin typeface="Arial"/>
                <a:ea typeface="Arial"/>
                <a:cs typeface="Arial"/>
                <a:sym typeface="Arial"/>
              </a:rPr>
              <a:t>Fig shows the ionization potential and reactivity of  Fen clusters as a function of size. </a:t>
            </a:r>
            <a:endParaRPr dirty="0"/>
          </a:p>
          <a:p>
            <a:pPr marL="609600" marR="0" lvl="0" indent="-609600" algn="l" rtl="0">
              <a:lnSpc>
                <a:spcPct val="100000"/>
              </a:lnSpc>
              <a:spcBef>
                <a:spcPts val="360"/>
              </a:spcBef>
              <a:spcAft>
                <a:spcPts val="0"/>
              </a:spcAft>
              <a:buClr>
                <a:srgbClr val="000099"/>
              </a:buClr>
              <a:buSzPts val="1800"/>
              <a:buFont typeface="Arial"/>
              <a:buChar char="•"/>
            </a:pPr>
            <a:r>
              <a:rPr lang="en-US" sz="1800" b="0" i="0" u="none" dirty="0">
                <a:solidFill>
                  <a:srgbClr val="000099"/>
                </a:solidFill>
                <a:latin typeface="Arial"/>
                <a:ea typeface="Arial"/>
                <a:cs typeface="Arial"/>
                <a:sym typeface="Arial"/>
              </a:rPr>
              <a:t>The ionization potential are higher at smaller sizes than at the bulk work function .</a:t>
            </a:r>
            <a:endParaRPr dirty="0"/>
          </a:p>
          <a:p>
            <a:pPr marL="609600" marR="0" lvl="0" indent="-609600" algn="l" rtl="0">
              <a:lnSpc>
                <a:spcPct val="100000"/>
              </a:lnSpc>
              <a:spcBef>
                <a:spcPts val="360"/>
              </a:spcBef>
              <a:spcAft>
                <a:spcPts val="0"/>
              </a:spcAft>
              <a:buClr>
                <a:srgbClr val="000099"/>
              </a:buClr>
              <a:buSzPts val="1800"/>
              <a:buFont typeface="Arial"/>
              <a:buChar char="•"/>
            </a:pPr>
            <a:r>
              <a:rPr lang="en-US" sz="1800" b="0" i="0" u="none" dirty="0">
                <a:solidFill>
                  <a:srgbClr val="000099"/>
                </a:solidFill>
                <a:latin typeface="Arial"/>
                <a:ea typeface="Arial"/>
                <a:cs typeface="Arial"/>
                <a:sym typeface="Arial"/>
              </a:rPr>
              <a:t>The large surface – to – volume  ratio and the variation in geometry and electronic structure have a strong effect  on catalysis properties.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21</a:t>
            </a:fld>
            <a:endParaRPr/>
          </a:p>
        </p:txBody>
      </p:sp>
      <p:sp>
        <p:nvSpPr>
          <p:cNvPr id="275" name="Google Shape;275;p20"/>
          <p:cNvSpPr txBox="1"/>
          <p:nvPr/>
        </p:nvSpPr>
        <p:spPr>
          <a:xfrm>
            <a:off x="457200" y="914400"/>
            <a:ext cx="8153400" cy="2971800"/>
          </a:xfrm>
          <a:prstGeom prst="rect">
            <a:avLst/>
          </a:prstGeom>
          <a:solidFill>
            <a:schemeClr val="folHlink">
              <a:alpha val="36470"/>
            </a:schemeClr>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533400" marR="0" lvl="0" indent="-533400" algn="l" rtl="0">
              <a:lnSpc>
                <a:spcPct val="80000"/>
              </a:lnSpc>
              <a:spcBef>
                <a:spcPts val="0"/>
              </a:spcBef>
              <a:spcAft>
                <a:spcPts val="0"/>
              </a:spcAft>
              <a:buClr>
                <a:srgbClr val="FF0000"/>
              </a:buClr>
              <a:buSzPts val="2200"/>
              <a:buFont typeface="Arial"/>
              <a:buNone/>
            </a:pPr>
            <a:r>
              <a:rPr lang="en-US" sz="2200" b="1" i="0" u="none">
                <a:solidFill>
                  <a:srgbClr val="FF0000"/>
                </a:solidFill>
                <a:latin typeface="Arial"/>
                <a:ea typeface="Arial"/>
                <a:cs typeface="Arial"/>
                <a:sym typeface="Arial"/>
              </a:rPr>
              <a:t>(ii) Magnetic properties</a:t>
            </a:r>
            <a:endParaRPr sz="2200" b="0" i="0" u="none">
              <a:solidFill>
                <a:srgbClr val="FF0000"/>
              </a:solidFill>
              <a:latin typeface="Arial"/>
              <a:ea typeface="Arial"/>
              <a:cs typeface="Arial"/>
              <a:sym typeface="Arial"/>
            </a:endParaRPr>
          </a:p>
          <a:p>
            <a:pPr marL="533400" marR="0" lvl="0" indent="-533400" algn="l" rtl="0">
              <a:lnSpc>
                <a:spcPct val="80000"/>
              </a:lnSpc>
              <a:spcBef>
                <a:spcPts val="360"/>
              </a:spcBef>
              <a:spcAft>
                <a:spcPts val="0"/>
              </a:spcAft>
              <a:buClr>
                <a:srgbClr val="000099"/>
              </a:buClr>
              <a:buSzPts val="1800"/>
              <a:buFont typeface="Arial"/>
              <a:buChar char="•"/>
            </a:pPr>
            <a:r>
              <a:rPr lang="en-US" sz="1800" b="0" i="0" u="none">
                <a:solidFill>
                  <a:srgbClr val="000099"/>
                </a:solidFill>
                <a:latin typeface="Arial"/>
                <a:ea typeface="Arial"/>
                <a:cs typeface="Arial"/>
                <a:sym typeface="Arial"/>
              </a:rPr>
              <a:t>Nano particles of magnetic and even non magnetic solids exhibit a totally new class of magnetic properties. </a:t>
            </a:r>
            <a:endParaRPr/>
          </a:p>
          <a:p>
            <a:pPr marL="533400" marR="0" lvl="0" indent="-533400" algn="l" rtl="0">
              <a:lnSpc>
                <a:spcPct val="80000"/>
              </a:lnSpc>
              <a:spcBef>
                <a:spcPts val="360"/>
              </a:spcBef>
              <a:spcAft>
                <a:spcPts val="0"/>
              </a:spcAft>
              <a:buClr>
                <a:srgbClr val="000099"/>
              </a:buClr>
              <a:buSzPts val="1800"/>
              <a:buFont typeface="Arial"/>
              <a:buChar char="•"/>
            </a:pPr>
            <a:r>
              <a:rPr lang="en-US" sz="1800" b="0" i="0" u="none">
                <a:solidFill>
                  <a:srgbClr val="000099"/>
                </a:solidFill>
                <a:latin typeface="Arial"/>
                <a:ea typeface="Arial"/>
                <a:cs typeface="Arial"/>
                <a:sym typeface="Arial"/>
              </a:rPr>
              <a:t>Table gives an account of magnetic behavior of very small particles of various metals.  </a:t>
            </a:r>
            <a:endParaRPr/>
          </a:p>
          <a:p>
            <a:pPr marL="533400" marR="0" lvl="0" indent="-533400" algn="l" rtl="0">
              <a:lnSpc>
                <a:spcPct val="80000"/>
              </a:lnSpc>
              <a:spcBef>
                <a:spcPts val="360"/>
              </a:spcBef>
              <a:spcAft>
                <a:spcPts val="0"/>
              </a:spcAft>
              <a:buClr>
                <a:srgbClr val="000099"/>
              </a:buClr>
              <a:buSzPts val="1800"/>
              <a:buFont typeface="Arial"/>
              <a:buChar char="•"/>
            </a:pPr>
            <a:r>
              <a:rPr lang="en-US" sz="1800" b="0" i="0" u="none">
                <a:solidFill>
                  <a:srgbClr val="000099"/>
                </a:solidFill>
                <a:latin typeface="Arial"/>
                <a:ea typeface="Arial"/>
                <a:cs typeface="Arial"/>
                <a:sym typeface="Arial"/>
              </a:rPr>
              <a:t>Ferro magnetic and anti ferromagnetic multilayers have been found to exhibit </a:t>
            </a:r>
            <a:r>
              <a:rPr lang="en-US" sz="1800" b="0" i="1" u="none">
                <a:solidFill>
                  <a:srgbClr val="800000"/>
                </a:solidFill>
                <a:latin typeface="Arial"/>
                <a:ea typeface="Arial"/>
                <a:cs typeface="Arial"/>
                <a:sym typeface="Arial"/>
              </a:rPr>
              <a:t>Giant Magneto Resistance (GMR)</a:t>
            </a:r>
            <a:r>
              <a:rPr lang="en-US" sz="1800" b="0" i="1" u="none">
                <a:solidFill>
                  <a:srgbClr val="000099"/>
                </a:solidFill>
                <a:latin typeface="Arial"/>
                <a:ea typeface="Arial"/>
                <a:cs typeface="Arial"/>
                <a:sym typeface="Arial"/>
              </a:rPr>
              <a:t>. </a:t>
            </a:r>
            <a:endParaRPr/>
          </a:p>
          <a:p>
            <a:pPr marL="533400" marR="0" lvl="0" indent="-533400" algn="l" rtl="0">
              <a:lnSpc>
                <a:spcPct val="80000"/>
              </a:lnSpc>
              <a:spcBef>
                <a:spcPts val="360"/>
              </a:spcBef>
              <a:spcAft>
                <a:spcPts val="0"/>
              </a:spcAft>
              <a:buClr>
                <a:srgbClr val="000099"/>
              </a:buClr>
              <a:buSzPts val="1800"/>
              <a:buFont typeface="Arial"/>
              <a:buChar char="•"/>
            </a:pPr>
            <a:r>
              <a:rPr lang="en-US" sz="1800" b="0" i="0" u="none">
                <a:solidFill>
                  <a:srgbClr val="000099"/>
                </a:solidFill>
                <a:latin typeface="Arial"/>
                <a:ea typeface="Arial"/>
                <a:cs typeface="Arial"/>
                <a:sym typeface="Arial"/>
              </a:rPr>
              <a:t>Small particles differ from the bulk in that these atoms will have lower  </a:t>
            </a:r>
            <a:endParaRPr/>
          </a:p>
          <a:p>
            <a:pPr marL="533400" marR="0" lvl="0" indent="-533400" algn="l" rtl="0">
              <a:lnSpc>
                <a:spcPct val="80000"/>
              </a:lnSpc>
              <a:spcBef>
                <a:spcPts val="40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       co-ordination number</a:t>
            </a:r>
            <a:r>
              <a:rPr lang="en-US" sz="2000" b="0" i="0" u="none">
                <a:solidFill>
                  <a:srgbClr val="000099"/>
                </a:solidFill>
                <a:latin typeface="Arial"/>
                <a:ea typeface="Arial"/>
                <a:cs typeface="Arial"/>
                <a:sym typeface="Arial"/>
              </a:rPr>
              <a:t>.</a:t>
            </a:r>
            <a:endParaRPr/>
          </a:p>
          <a:p>
            <a:pPr marL="533400" marR="0" lvl="0" indent="-533400" algn="l" rtl="0">
              <a:lnSpc>
                <a:spcPct val="80000"/>
              </a:lnSpc>
              <a:spcBef>
                <a:spcPts val="360"/>
              </a:spcBef>
              <a:spcAft>
                <a:spcPts val="0"/>
              </a:spcAft>
              <a:buClr>
                <a:srgbClr val="000099"/>
              </a:buClr>
              <a:buSzPts val="1800"/>
              <a:buFont typeface="Arial"/>
              <a:buChar char="•"/>
            </a:pPr>
            <a:r>
              <a:rPr lang="en-US" sz="1800" b="0" i="0" u="none">
                <a:solidFill>
                  <a:srgbClr val="000099"/>
                </a:solidFill>
                <a:latin typeface="Arial"/>
                <a:ea typeface="Arial"/>
                <a:cs typeface="Arial"/>
                <a:sym typeface="Arial"/>
              </a:rPr>
              <a:t>From the Fig, it is inferred that the small particles are more </a:t>
            </a:r>
            <a:endParaRPr/>
          </a:p>
          <a:p>
            <a:pPr marL="533400" marR="0" lvl="0" indent="-533400" algn="l" rtl="0">
              <a:lnSpc>
                <a:spcPct val="80000"/>
              </a:lnSpc>
              <a:spcBef>
                <a:spcPts val="36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         magnetic than the bulk material</a:t>
            </a:r>
            <a:r>
              <a:rPr lang="en-US" sz="1800" b="0" i="0" u="none">
                <a:solidFill>
                  <a:schemeClr val="dk1"/>
                </a:solidFill>
                <a:latin typeface="Arial"/>
                <a:ea typeface="Arial"/>
                <a:cs typeface="Arial"/>
                <a:sym typeface="Arial"/>
              </a:rPr>
              <a:t> </a:t>
            </a:r>
            <a:endParaRPr/>
          </a:p>
        </p:txBody>
      </p:sp>
      <p:sp>
        <p:nvSpPr>
          <p:cNvPr id="276" name="Google Shape;276;p20"/>
          <p:cNvSpPr txBox="1"/>
          <p:nvPr/>
        </p:nvSpPr>
        <p:spPr>
          <a:xfrm>
            <a:off x="1920875" y="5843587"/>
            <a:ext cx="4860925" cy="404812"/>
          </a:xfrm>
          <a:prstGeom prst="rect">
            <a:avLst/>
          </a:prstGeom>
          <a:solidFill>
            <a:schemeClr val="folHlink">
              <a:alpha val="57647"/>
            </a:schemeClr>
          </a:solidFill>
          <a:ln w="38100" cap="flat" cmpd="sng">
            <a:solidFill>
              <a:srgbClr val="FF00FF"/>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Table Magnetism in bulk and in nano particles</a:t>
            </a:r>
            <a:r>
              <a:rPr lang="en-US" sz="1800" b="0" i="0" u="none">
                <a:solidFill>
                  <a:schemeClr val="dk1"/>
                </a:solidFill>
                <a:latin typeface="Times New Roman"/>
                <a:ea typeface="Times New Roman"/>
                <a:cs typeface="Times New Roman"/>
                <a:sym typeface="Times New Roman"/>
              </a:rPr>
              <a:t> </a:t>
            </a:r>
            <a:endParaRPr/>
          </a:p>
        </p:txBody>
      </p:sp>
      <p:graphicFrame>
        <p:nvGraphicFramePr>
          <p:cNvPr id="277" name="Google Shape;277;p20"/>
          <p:cNvGraphicFramePr/>
          <p:nvPr/>
        </p:nvGraphicFramePr>
        <p:xfrm>
          <a:off x="1447800" y="4008437"/>
          <a:ext cx="5486375" cy="1706525"/>
        </p:xfrm>
        <a:graphic>
          <a:graphicData uri="http://schemas.openxmlformats.org/drawingml/2006/table">
            <a:tbl>
              <a:tblPr>
                <a:noFill/>
                <a:tableStyleId>{AC0ED180-8118-4FE5-9C00-03561215751F}</a:tableStyleId>
              </a:tblPr>
              <a:tblGrid>
                <a:gridCol w="1360475">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97100">
                  <a:extLst>
                    <a:ext uri="{9D8B030D-6E8A-4147-A177-3AD203B41FA5}">
                      <a16:colId xmlns:a16="http://schemas.microsoft.com/office/drawing/2014/main" val="20002"/>
                    </a:ext>
                  </a:extLst>
                </a:gridCol>
              </a:tblGrid>
              <a:tr h="3571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Metal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Bulk</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Cluster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extLst>
                  <a:ext uri="{0D108BD9-81ED-4DB2-BD59-A6C34878D82A}">
                    <a16:rowId xmlns:a16="http://schemas.microsoft.com/office/drawing/2014/main" val="10000"/>
                  </a:ext>
                </a:extLst>
              </a:tr>
              <a:tr h="3365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Na, K</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Paramagnetic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Ferromagnetic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extLst>
                  <a:ext uri="{0D108BD9-81ED-4DB2-BD59-A6C34878D82A}">
                    <a16:rowId xmlns:a16="http://schemas.microsoft.com/office/drawing/2014/main" val="10001"/>
                  </a:ext>
                </a:extLst>
              </a:tr>
              <a:tr h="33812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Fe, Co, Ni</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Ferro 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Super paramagnetic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extLst>
                  <a:ext uri="{0D108BD9-81ED-4DB2-BD59-A6C34878D82A}">
                    <a16:rowId xmlns:a16="http://schemas.microsoft.com/office/drawing/2014/main" val="10002"/>
                  </a:ext>
                </a:extLst>
              </a:tr>
              <a:tr h="3365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Gd, Tb</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Ferromagnetic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Super paramagnetic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extLst>
                  <a:ext uri="{0D108BD9-81ED-4DB2-BD59-A6C34878D82A}">
                    <a16:rowId xmlns:a16="http://schemas.microsoft.com/office/drawing/2014/main" val="10003"/>
                  </a:ext>
                </a:extLst>
              </a:tr>
              <a:tr h="33812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Rh</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Paramagnetic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Ferromagnetic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gradFill>
                      <a:gsLst>
                        <a:gs pos="0">
                          <a:srgbClr val="FF66CC"/>
                        </a:gs>
                        <a:gs pos="100000">
                          <a:schemeClr val="folHlink"/>
                        </a:gs>
                      </a:gsLst>
                      <a:lin ang="18900000" scaled="0"/>
                    </a:gra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22</a:t>
            </a:fld>
            <a:endParaRPr/>
          </a:p>
        </p:txBody>
      </p:sp>
      <p:pic>
        <p:nvPicPr>
          <p:cNvPr id="283" name="Google Shape;283;p21" descr="6"/>
          <p:cNvPicPr preferRelativeResize="0"/>
          <p:nvPr/>
        </p:nvPicPr>
        <p:blipFill rotWithShape="1">
          <a:blip r:embed="rId3">
            <a:alphaModFix/>
          </a:blip>
          <a:srcRect/>
          <a:stretch/>
        </p:blipFill>
        <p:spPr>
          <a:xfrm>
            <a:off x="152400" y="919162"/>
            <a:ext cx="3200400" cy="2281237"/>
          </a:xfrm>
          <a:prstGeom prst="rect">
            <a:avLst/>
          </a:prstGeom>
          <a:noFill/>
          <a:ln>
            <a:noFill/>
          </a:ln>
        </p:spPr>
      </p:pic>
      <p:pic>
        <p:nvPicPr>
          <p:cNvPr id="284" name="Google Shape;284;p21" descr="6"/>
          <p:cNvPicPr preferRelativeResize="0"/>
          <p:nvPr/>
        </p:nvPicPr>
        <p:blipFill rotWithShape="1">
          <a:blip r:embed="rId4">
            <a:alphaModFix/>
          </a:blip>
          <a:srcRect b="16209"/>
          <a:stretch/>
        </p:blipFill>
        <p:spPr>
          <a:xfrm>
            <a:off x="4394200" y="762000"/>
            <a:ext cx="2997200" cy="2349500"/>
          </a:xfrm>
          <a:prstGeom prst="rect">
            <a:avLst/>
          </a:prstGeom>
          <a:noFill/>
          <a:ln>
            <a:noFill/>
          </a:ln>
        </p:spPr>
      </p:pic>
      <p:sp>
        <p:nvSpPr>
          <p:cNvPr id="285" name="Google Shape;285;p21"/>
          <p:cNvSpPr txBox="1"/>
          <p:nvPr/>
        </p:nvSpPr>
        <p:spPr>
          <a:xfrm>
            <a:off x="228600" y="3192462"/>
            <a:ext cx="3810000" cy="647700"/>
          </a:xfrm>
          <a:prstGeom prst="rect">
            <a:avLst/>
          </a:prstGeom>
          <a:solidFill>
            <a:schemeClr val="folHlink">
              <a:alpha val="57647"/>
            </a:schemeClr>
          </a:solidFill>
          <a:ln w="38100" cap="flat" cmpd="sng">
            <a:solidFill>
              <a:srgbClr val="FF00FF"/>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Change in bulk magnetic moment versus  co- ordination number</a:t>
            </a:r>
            <a:r>
              <a:rPr lang="en-US" sz="1700" b="0" i="0" u="none">
                <a:solidFill>
                  <a:schemeClr val="dk1"/>
                </a:solidFill>
                <a:latin typeface="Arial"/>
                <a:ea typeface="Arial"/>
                <a:cs typeface="Arial"/>
                <a:sym typeface="Arial"/>
              </a:rPr>
              <a:t> </a:t>
            </a:r>
            <a:endParaRPr/>
          </a:p>
        </p:txBody>
      </p:sp>
      <p:sp>
        <p:nvSpPr>
          <p:cNvPr id="286" name="Google Shape;286;p21"/>
          <p:cNvSpPr txBox="1"/>
          <p:nvPr/>
        </p:nvSpPr>
        <p:spPr>
          <a:xfrm>
            <a:off x="4419600" y="3162300"/>
            <a:ext cx="4267200" cy="647700"/>
          </a:xfrm>
          <a:prstGeom prst="rect">
            <a:avLst/>
          </a:prstGeom>
          <a:solidFill>
            <a:schemeClr val="folHlink">
              <a:alpha val="57647"/>
            </a:schemeClr>
          </a:solidFill>
          <a:ln w="38100" cap="flat" cmpd="sng">
            <a:solidFill>
              <a:srgbClr val="FF00FF"/>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Melting point of gold as a function of </a:t>
            </a:r>
            <a:endParaRPr/>
          </a:p>
          <a:p>
            <a:pPr marL="0" marR="0" lvl="0" indent="0" algn="ctr" rtl="0">
              <a:lnSpc>
                <a:spcPct val="100000"/>
              </a:lnSpc>
              <a:spcBef>
                <a:spcPts val="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grain size</a:t>
            </a:r>
            <a:endParaRPr/>
          </a:p>
        </p:txBody>
      </p:sp>
      <p:sp>
        <p:nvSpPr>
          <p:cNvPr id="287" name="Google Shape;287;p21"/>
          <p:cNvSpPr txBox="1"/>
          <p:nvPr/>
        </p:nvSpPr>
        <p:spPr>
          <a:xfrm>
            <a:off x="381000" y="4241800"/>
            <a:ext cx="7620000" cy="1330325"/>
          </a:xfrm>
          <a:prstGeom prst="rect">
            <a:avLst/>
          </a:prstGeom>
          <a:solidFill>
            <a:srgbClr val="FF99CC">
              <a:alpha val="57647"/>
            </a:srgbClr>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(iii) Mechanical behaviour</a:t>
            </a:r>
            <a:endParaRPr sz="2000" b="0" i="0" u="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r>
              <a:rPr lang="en-US" sz="2000" b="0" i="0" u="none">
                <a:solidFill>
                  <a:srgbClr val="0000CC"/>
                </a:solidFill>
                <a:latin typeface="Arial"/>
                <a:ea typeface="Arial"/>
                <a:cs typeface="Arial"/>
                <a:sym typeface="Arial"/>
              </a:rPr>
              <a:t>From the Fig. it is evident that the melting point reduction is not really significant until the particle size is less than about 10nm.</a:t>
            </a:r>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23</a:t>
            </a:fld>
            <a:endParaRPr/>
          </a:p>
        </p:txBody>
      </p:sp>
      <p:pic>
        <p:nvPicPr>
          <p:cNvPr id="293" name="Google Shape;293;p22" descr="np1"/>
          <p:cNvPicPr preferRelativeResize="0">
            <a:picLocks noGrp="1"/>
          </p:cNvPicPr>
          <p:nvPr>
            <p:ph type="body" idx="1"/>
          </p:nvPr>
        </p:nvPicPr>
        <p:blipFill rotWithShape="1">
          <a:blip r:embed="rId3">
            <a:alphaModFix amt="83920"/>
          </a:blip>
          <a:srcRect t="6090"/>
          <a:stretch/>
        </p:blipFill>
        <p:spPr>
          <a:xfrm>
            <a:off x="4953000" y="1066800"/>
            <a:ext cx="3962400" cy="3019425"/>
          </a:xfrm>
          <a:prstGeom prst="rect">
            <a:avLst/>
          </a:prstGeom>
          <a:noFill/>
          <a:ln w="9525" cap="flat" cmpd="sng">
            <a:solidFill>
              <a:schemeClr val="lt1"/>
            </a:solidFill>
            <a:prstDash val="solid"/>
            <a:miter lim="524288"/>
            <a:headEnd type="none" w="sm" len="sm"/>
            <a:tailEnd type="none" w="sm" len="sm"/>
          </a:ln>
        </p:spPr>
      </p:pic>
      <p:sp>
        <p:nvSpPr>
          <p:cNvPr id="294" name="Google Shape;294;p22"/>
          <p:cNvSpPr txBox="1"/>
          <p:nvPr/>
        </p:nvSpPr>
        <p:spPr>
          <a:xfrm>
            <a:off x="5281612" y="4152900"/>
            <a:ext cx="3786187" cy="647700"/>
          </a:xfrm>
          <a:prstGeom prst="rect">
            <a:avLst/>
          </a:prstGeom>
          <a:solidFill>
            <a:schemeClr val="folHlink"/>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Fig. Strength of nanophase copper as a function of grain size</a:t>
            </a:r>
            <a:endParaRPr/>
          </a:p>
        </p:txBody>
      </p:sp>
      <p:sp>
        <p:nvSpPr>
          <p:cNvPr id="295" name="Google Shape;295;p22"/>
          <p:cNvSpPr txBox="1"/>
          <p:nvPr/>
        </p:nvSpPr>
        <p:spPr>
          <a:xfrm>
            <a:off x="228600" y="1184275"/>
            <a:ext cx="4876800" cy="4987925"/>
          </a:xfrm>
          <a:prstGeom prst="rect">
            <a:avLst/>
          </a:prstGeom>
          <a:solidFill>
            <a:srgbClr val="00FFFF">
              <a:alpha val="31764"/>
            </a:srgbClr>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Nanophase metals with their exceptionally  small grain size are found to be exceptionally strong. </a:t>
            </a:r>
            <a:endParaRPr/>
          </a:p>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It is because clusters and grains in nanophase material are mostly free from dislocations. </a:t>
            </a:r>
            <a:endParaRPr/>
          </a:p>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The variation of hardness with diameter of copper nano crystals is shown  in Fig. </a:t>
            </a:r>
            <a:endParaRPr/>
          </a:p>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From the Fig. it is revealed that when the grains size was </a:t>
            </a:r>
            <a:r>
              <a:rPr lang="en-US" sz="2000" b="0" i="0" u="none">
                <a:solidFill>
                  <a:srgbClr val="FF0000"/>
                </a:solidFill>
                <a:latin typeface="Arial"/>
                <a:ea typeface="Arial"/>
                <a:cs typeface="Arial"/>
                <a:sym typeface="Arial"/>
              </a:rPr>
              <a:t>50nm</a:t>
            </a:r>
            <a:r>
              <a:rPr lang="en-US" sz="2000" b="0" i="0" u="none">
                <a:solidFill>
                  <a:srgbClr val="0000CC"/>
                </a:solidFill>
                <a:latin typeface="Arial"/>
                <a:ea typeface="Arial"/>
                <a:cs typeface="Arial"/>
                <a:sym typeface="Arial"/>
              </a:rPr>
              <a:t> in diameter, the copper was  twice as hard as usual.</a:t>
            </a:r>
            <a:endParaRPr/>
          </a:p>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Thus the material in </a:t>
            </a:r>
            <a:r>
              <a:rPr lang="en-US" sz="2000" b="0" i="0" u="none">
                <a:solidFill>
                  <a:srgbClr val="FF0000"/>
                </a:solidFill>
                <a:latin typeface="Arial"/>
                <a:ea typeface="Arial"/>
                <a:cs typeface="Arial"/>
                <a:sym typeface="Arial"/>
              </a:rPr>
              <a:t>nano phase</a:t>
            </a:r>
            <a:r>
              <a:rPr lang="en-US" sz="2000" b="0" i="0" u="none">
                <a:solidFill>
                  <a:srgbClr val="0000CC"/>
                </a:solidFill>
                <a:latin typeface="Arial"/>
                <a:ea typeface="Arial"/>
                <a:cs typeface="Arial"/>
                <a:sym typeface="Arial"/>
              </a:rPr>
              <a:t> has </a:t>
            </a:r>
            <a:r>
              <a:rPr lang="en-US" sz="2000" b="0" i="0" u="none">
                <a:solidFill>
                  <a:srgbClr val="FF0000"/>
                </a:solidFill>
                <a:latin typeface="Arial"/>
                <a:ea typeface="Arial"/>
                <a:cs typeface="Arial"/>
                <a:sym typeface="Arial"/>
              </a:rPr>
              <a:t>very high strength</a:t>
            </a:r>
            <a:r>
              <a:rPr lang="en-US" sz="2000" b="0" i="0" u="none">
                <a:solidFill>
                  <a:srgbClr val="0000CC"/>
                </a:solidFill>
                <a:latin typeface="Arial"/>
                <a:ea typeface="Arial"/>
                <a:cs typeface="Arial"/>
                <a:sym typeface="Arial"/>
              </a:rPr>
              <a:t> and </a:t>
            </a:r>
            <a:r>
              <a:rPr lang="en-US" sz="2000" b="0" i="0" u="none">
                <a:solidFill>
                  <a:srgbClr val="FF0000"/>
                </a:solidFill>
                <a:latin typeface="Arial"/>
                <a:ea typeface="Arial"/>
                <a:cs typeface="Arial"/>
                <a:sym typeface="Arial"/>
              </a:rPr>
              <a:t>super hardness.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3"/>
          <p:cNvSpPr txBox="1"/>
          <p:nvPr/>
        </p:nvSpPr>
        <p:spPr>
          <a:xfrm>
            <a:off x="3124200" y="6229350"/>
            <a:ext cx="2895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1" name="Google Shape;301;p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24</a:t>
            </a:fld>
            <a:endParaRPr/>
          </a:p>
        </p:txBody>
      </p:sp>
      <p:sp>
        <p:nvSpPr>
          <p:cNvPr id="302" name="Google Shape;302;p23"/>
          <p:cNvSpPr txBox="1">
            <a:spLocks noGrp="1"/>
          </p:cNvSpPr>
          <p:nvPr>
            <p:ph type="body" idx="1"/>
          </p:nvPr>
        </p:nvSpPr>
        <p:spPr>
          <a:xfrm>
            <a:off x="304800" y="990600"/>
            <a:ext cx="8229600" cy="5105400"/>
          </a:xfrm>
          <a:prstGeom prst="rect">
            <a:avLst/>
          </a:prstGeom>
          <a:solidFill>
            <a:srgbClr val="800080">
              <a:alpha val="30588"/>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The basic principles of nanotechnology is positional control.</a:t>
            </a:r>
            <a:endParaRPr/>
          </a:p>
          <a:p>
            <a:pPr marL="342900" lvl="0" indent="-3429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 At the macroscopic scale, it is easy to hold parts in our hands and assemble them by properly positioning them with respect to each other. </a:t>
            </a:r>
            <a:endParaRPr/>
          </a:p>
          <a:p>
            <a:pPr marL="342900" lvl="0" indent="-3429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At the molecular scale, the idea of holding and positioning molecules is new and almost shocking. </a:t>
            </a:r>
            <a:endParaRPr/>
          </a:p>
          <a:p>
            <a:pPr marL="342900" lvl="0" indent="-3429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It is possible to continue the revolution in computer hardware right down to molecular gates and wires -- something that today's lithographic methods (used to make computer chips) could never hope to do. </a:t>
            </a:r>
            <a:endParaRPr/>
          </a:p>
          <a:p>
            <a:pPr marL="342900" lvl="0" indent="-3429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One can inexpensively make very strong and very light materials: shatterproof diamond in precisely the shapes we want, by the ton, and over fifty times lighter than steel of the same strength. </a:t>
            </a:r>
            <a:endParaRPr/>
          </a:p>
          <a:p>
            <a:pPr marL="342900" lvl="0" indent="-3429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It is possible to make surgical instruments with high precision and deftness that one could operate on the cells and even molecules from which we are made - something well beyond today's medical technology </a:t>
            </a:r>
            <a:endParaRPr/>
          </a:p>
          <a:p>
            <a:pPr marL="342900" lvl="0" indent="-342900" algn="l" rtl="0">
              <a:lnSpc>
                <a:spcPct val="8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Nanotechnology makes almost every manufactured product faster, lighter, stronger, smarter, safer and cleaner.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body" idx="1"/>
          </p:nvPr>
        </p:nvSpPr>
        <p:spPr>
          <a:xfrm>
            <a:off x="152400" y="838200"/>
            <a:ext cx="4572000" cy="4038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chemeClr val="dk1"/>
              </a:buClr>
              <a:buSzPts val="2700"/>
              <a:buFont typeface="Arial"/>
              <a:buChar char="•"/>
            </a:pPr>
            <a:r>
              <a:rPr lang="en-US" sz="2700" b="0" i="0" u="none">
                <a:solidFill>
                  <a:schemeClr val="dk1"/>
                </a:solidFill>
                <a:latin typeface="Arial"/>
                <a:ea typeface="Arial"/>
                <a:cs typeface="Arial"/>
                <a:sym typeface="Arial"/>
              </a:rPr>
              <a:t>The general synthetic path ways to synthesize nanomaterials are top-down and bottom-up approach</a:t>
            </a:r>
            <a:endParaRPr/>
          </a:p>
          <a:p>
            <a:pPr marL="342900" marR="0" lvl="0" indent="-171450" algn="l" rtl="0">
              <a:lnSpc>
                <a:spcPct val="80000"/>
              </a:lnSpc>
              <a:spcBef>
                <a:spcPts val="540"/>
              </a:spcBef>
              <a:spcAft>
                <a:spcPts val="0"/>
              </a:spcAft>
              <a:buClr>
                <a:schemeClr val="dk1"/>
              </a:buClr>
              <a:buSzPts val="2700"/>
              <a:buFont typeface="Arial"/>
              <a:buNone/>
            </a:pPr>
            <a:endParaRPr sz="2700" b="0" i="0" u="none">
              <a:solidFill>
                <a:schemeClr val="dk1"/>
              </a:solidFill>
              <a:latin typeface="Arial"/>
              <a:ea typeface="Arial"/>
              <a:cs typeface="Arial"/>
              <a:sym typeface="Arial"/>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a:solidFill>
                  <a:schemeClr val="dk1"/>
                </a:solidFill>
                <a:latin typeface="Arial"/>
                <a:ea typeface="Arial"/>
                <a:cs typeface="Arial"/>
                <a:sym typeface="Arial"/>
              </a:rPr>
              <a:t>In the later method, chemistry plays a unique role in assembling and building up nanometric units from smaller ones.</a:t>
            </a:r>
            <a:endParaRPr/>
          </a:p>
        </p:txBody>
      </p:sp>
      <p:pic>
        <p:nvPicPr>
          <p:cNvPr id="308" name="Google Shape;308;p24" descr="http://www.gitam.edu/eresource/nano/nanotechnology/role_of_bottomup_and_topdown_a_files/image002.gif"/>
          <p:cNvPicPr preferRelativeResize="0"/>
          <p:nvPr/>
        </p:nvPicPr>
        <p:blipFill rotWithShape="1">
          <a:blip r:embed="rId3">
            <a:alphaModFix/>
          </a:blip>
          <a:srcRect/>
          <a:stretch/>
        </p:blipFill>
        <p:spPr>
          <a:xfrm>
            <a:off x="4648200" y="304800"/>
            <a:ext cx="3581400" cy="579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5"/>
          <p:cNvSpPr txBox="1"/>
          <p:nvPr/>
        </p:nvSpPr>
        <p:spPr>
          <a:xfrm>
            <a:off x="571500" y="1525587"/>
            <a:ext cx="8001000" cy="4524375"/>
          </a:xfrm>
          <a:prstGeom prst="rect">
            <a:avLst/>
          </a:prstGeom>
          <a:noFill/>
          <a:ln>
            <a:noFill/>
          </a:ln>
        </p:spPr>
        <p:txBody>
          <a:bodyPr spcFirstLastPara="1" wrap="square" lIns="91425" tIns="45700" rIns="91425" bIns="45700" anchor="t" anchorCtr="0">
            <a:spAutoFit/>
          </a:bodyPr>
          <a:lstStyle/>
          <a:p>
            <a:pPr marL="360362" marR="0" lvl="0" indent="-360362" algn="just"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Electrical Measurements:</a:t>
            </a:r>
            <a:r>
              <a:rPr lang="en-US" sz="2400" b="0" i="0" u="none">
                <a:solidFill>
                  <a:schemeClr val="dk1"/>
                </a:solidFill>
                <a:latin typeface="Arial"/>
                <a:ea typeface="Arial"/>
                <a:cs typeface="Arial"/>
                <a:sym typeface="Arial"/>
              </a:rPr>
              <a:t> </a:t>
            </a:r>
            <a:endParaRPr/>
          </a:p>
          <a:p>
            <a:pPr marL="360362" marR="0" lvl="0" indent="-360362" algn="just" rtl="0">
              <a:lnSpc>
                <a:spcPct val="100000"/>
              </a:lnSpc>
              <a:spcBef>
                <a:spcPts val="1200"/>
              </a:spcBef>
              <a:spcAft>
                <a:spcPts val="0"/>
              </a:spcAft>
              <a:buClr>
                <a:schemeClr val="dk1"/>
              </a:buClr>
              <a:buSzPts val="2400"/>
              <a:buFont typeface="Noto Sans Symbols"/>
              <a:buChar char="⮚"/>
            </a:pPr>
            <a:r>
              <a:rPr lang="en-US" sz="2400" b="1" i="0" u="none">
                <a:solidFill>
                  <a:schemeClr val="dk1"/>
                </a:solidFill>
                <a:latin typeface="Arial"/>
                <a:ea typeface="Arial"/>
                <a:cs typeface="Arial"/>
                <a:sym typeface="Arial"/>
              </a:rPr>
              <a:t>Measurements</a:t>
            </a:r>
            <a:r>
              <a:rPr lang="en-US" sz="2400" b="0" i="0" u="none">
                <a:solidFill>
                  <a:schemeClr val="dk1"/>
                </a:solidFill>
                <a:latin typeface="Arial"/>
                <a:ea typeface="Arial"/>
                <a:cs typeface="Arial"/>
                <a:sym typeface="Arial"/>
              </a:rPr>
              <a:t> of </a:t>
            </a:r>
            <a:r>
              <a:rPr lang="en-US" sz="2400" b="1" i="0" u="none">
                <a:solidFill>
                  <a:schemeClr val="dk1"/>
                </a:solidFill>
                <a:latin typeface="Arial"/>
                <a:ea typeface="Arial"/>
                <a:cs typeface="Arial"/>
                <a:sym typeface="Arial"/>
              </a:rPr>
              <a:t>electrical</a:t>
            </a:r>
            <a:r>
              <a:rPr lang="en-US" sz="2400" b="0" i="0" u="none">
                <a:solidFill>
                  <a:schemeClr val="dk1"/>
                </a:solidFill>
                <a:latin typeface="Arial"/>
                <a:ea typeface="Arial"/>
                <a:cs typeface="Arial"/>
                <a:sym typeface="Arial"/>
              </a:rPr>
              <a:t> quantities, such as voltage, impedance, current, AC frequency and phase, power, </a:t>
            </a:r>
            <a:r>
              <a:rPr lang="en-US" sz="2400" b="1" i="0" u="none">
                <a:solidFill>
                  <a:schemeClr val="dk1"/>
                </a:solidFill>
                <a:latin typeface="Arial"/>
                <a:ea typeface="Arial"/>
                <a:cs typeface="Arial"/>
                <a:sym typeface="Arial"/>
              </a:rPr>
              <a:t>electric</a:t>
            </a:r>
            <a:r>
              <a:rPr lang="en-US" sz="2400" b="0" i="0" u="none">
                <a:solidFill>
                  <a:schemeClr val="dk1"/>
                </a:solidFill>
                <a:latin typeface="Arial"/>
                <a:ea typeface="Arial"/>
                <a:cs typeface="Arial"/>
                <a:sym typeface="Arial"/>
              </a:rPr>
              <a:t> energy, </a:t>
            </a:r>
            <a:r>
              <a:rPr lang="en-US" sz="2400" b="1" i="0" u="none">
                <a:solidFill>
                  <a:schemeClr val="dk1"/>
                </a:solidFill>
                <a:latin typeface="Arial"/>
                <a:ea typeface="Arial"/>
                <a:cs typeface="Arial"/>
                <a:sym typeface="Arial"/>
              </a:rPr>
              <a:t>electric</a:t>
            </a:r>
            <a:r>
              <a:rPr lang="en-US" sz="2400" b="0" i="0" u="none">
                <a:solidFill>
                  <a:schemeClr val="dk1"/>
                </a:solidFill>
                <a:latin typeface="Arial"/>
                <a:ea typeface="Arial"/>
                <a:cs typeface="Arial"/>
                <a:sym typeface="Arial"/>
              </a:rPr>
              <a:t> charge, inductance, and capacitance</a:t>
            </a:r>
            <a:endParaRPr/>
          </a:p>
          <a:p>
            <a:pPr marL="360362" marR="0" lvl="0" indent="-360362" algn="just" rtl="0">
              <a:lnSpc>
                <a:spcPct val="100000"/>
              </a:lnSpc>
              <a:spcBef>
                <a:spcPts val="1200"/>
              </a:spcBef>
              <a:spcAft>
                <a:spcPts val="0"/>
              </a:spcAft>
              <a:buClr>
                <a:schemeClr val="dk1"/>
              </a:buClr>
              <a:buSzPts val="2400"/>
              <a:buFont typeface="Noto Sans Symbols"/>
              <a:buChar char="⮚"/>
            </a:pPr>
            <a:r>
              <a:rPr lang="en-US" sz="2400" b="0" i="0" u="none">
                <a:solidFill>
                  <a:schemeClr val="dk1"/>
                </a:solidFill>
                <a:latin typeface="Arial"/>
                <a:ea typeface="Arial"/>
                <a:cs typeface="Arial"/>
                <a:sym typeface="Arial"/>
              </a:rPr>
              <a:t> </a:t>
            </a:r>
            <a:r>
              <a:rPr lang="en-US" sz="2400" b="1" i="0" u="none">
                <a:solidFill>
                  <a:schemeClr val="dk1"/>
                </a:solidFill>
                <a:latin typeface="Arial"/>
                <a:ea typeface="Arial"/>
                <a:cs typeface="Arial"/>
                <a:sym typeface="Arial"/>
              </a:rPr>
              <a:t>Electrical measurements</a:t>
            </a:r>
            <a:r>
              <a:rPr lang="en-US" sz="2400" b="0" i="0" u="none">
                <a:solidFill>
                  <a:schemeClr val="dk1"/>
                </a:solidFill>
                <a:latin typeface="Arial"/>
                <a:ea typeface="Arial"/>
                <a:cs typeface="Arial"/>
                <a:sym typeface="Arial"/>
              </a:rPr>
              <a:t> are among the most widely performed types of </a:t>
            </a:r>
            <a:r>
              <a:rPr lang="en-US" sz="2400" b="1" i="0" u="none">
                <a:solidFill>
                  <a:schemeClr val="dk1"/>
                </a:solidFill>
                <a:latin typeface="Arial"/>
                <a:ea typeface="Arial"/>
                <a:cs typeface="Arial"/>
                <a:sym typeface="Arial"/>
              </a:rPr>
              <a:t>measurement</a:t>
            </a:r>
            <a:r>
              <a:rPr lang="en-US" sz="2400" b="0" i="0" u="none">
                <a:solidFill>
                  <a:schemeClr val="dk1"/>
                </a:solidFill>
                <a:latin typeface="Arial"/>
                <a:ea typeface="Arial"/>
                <a:cs typeface="Arial"/>
                <a:sym typeface="Arial"/>
              </a:rPr>
              <a:t>.</a:t>
            </a:r>
            <a:endParaRPr/>
          </a:p>
          <a:p>
            <a:pPr marL="360362" marR="0" lvl="0" indent="-360362" algn="just" rtl="0">
              <a:lnSpc>
                <a:spcPct val="100000"/>
              </a:lnSpc>
              <a:spcBef>
                <a:spcPts val="1200"/>
              </a:spcBef>
              <a:spcAft>
                <a:spcPts val="0"/>
              </a:spcAft>
              <a:buClr>
                <a:schemeClr val="dk1"/>
              </a:buClr>
              <a:buSzPts val="2400"/>
              <a:buFont typeface="Noto Sans Symbols"/>
              <a:buChar char="⮚"/>
            </a:pPr>
            <a:r>
              <a:rPr lang="en-US" sz="2400" b="0" i="0" u="none">
                <a:solidFill>
                  <a:schemeClr val="dk1"/>
                </a:solidFill>
                <a:latin typeface="Arial"/>
                <a:ea typeface="Arial"/>
                <a:cs typeface="Arial"/>
                <a:sym typeface="Arial"/>
              </a:rPr>
              <a:t>The resistivity measurements can be studied by different techniques</a:t>
            </a:r>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15" name="Google Shape;315;p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26</a:t>
            </a:fld>
            <a:endParaRPr/>
          </a:p>
        </p:txBody>
      </p:sp>
      <p:pic>
        <p:nvPicPr>
          <p:cNvPr id="316" name="Google Shape;316;p25"/>
          <p:cNvPicPr preferRelativeResize="0"/>
          <p:nvPr/>
        </p:nvPicPr>
        <p:blipFill rotWithShape="1">
          <a:blip r:embed="rId3">
            <a:alphaModFix/>
          </a:blip>
          <a:srcRect/>
          <a:stretch/>
        </p:blipFill>
        <p:spPr>
          <a:xfrm>
            <a:off x="152400" y="1509712"/>
            <a:ext cx="8839200" cy="492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Classification</a:t>
            </a:r>
            <a:br>
              <a:rPr lang="en-US" sz="4000" b="0" i="0" u="none">
                <a:solidFill>
                  <a:schemeClr val="dk2"/>
                </a:solidFill>
                <a:latin typeface="Arial"/>
                <a:ea typeface="Arial"/>
                <a:cs typeface="Arial"/>
                <a:sym typeface="Arial"/>
              </a:rPr>
            </a:br>
            <a:endParaRPr/>
          </a:p>
        </p:txBody>
      </p:sp>
      <p:sp>
        <p:nvSpPr>
          <p:cNvPr id="322" name="Google Shape;322;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Classification is based on the number of dimensions, which are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not confined to the nanoscale range (&lt;100 nm).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(1) zero-dimensional (0-D), (spherical)</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(2) one-dimensional (1-D), (nanorods, nanowires, nanofibers, nanotubes)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(3) two-dimensional (2-D), and (flat membranes, nanosheets, nanodisc)</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(4) three-dimensional (3-D). (nanodots)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28" name="Google Shape;328;p2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28</a:t>
            </a:fld>
            <a:endParaRPr/>
          </a:p>
        </p:txBody>
      </p:sp>
      <p:graphicFrame>
        <p:nvGraphicFramePr>
          <p:cNvPr id="329" name="Google Shape;329;p27"/>
          <p:cNvGraphicFramePr/>
          <p:nvPr/>
        </p:nvGraphicFramePr>
        <p:xfrm>
          <a:off x="0" y="1447800"/>
          <a:ext cx="5029200" cy="2106612"/>
        </p:xfrm>
        <a:graphic>
          <a:graphicData uri="http://schemas.openxmlformats.org/presentationml/2006/ole">
            <mc:AlternateContent xmlns:mc="http://schemas.openxmlformats.org/markup-compatibility/2006">
              <mc:Choice xmlns:v="urn:schemas-microsoft-com:vml" Requires="v">
                <p:oleObj r:id="rId3" imgW="5029200" imgH="2106612" progId="">
                  <p:embed/>
                </p:oleObj>
              </mc:Choice>
              <mc:Fallback>
                <p:oleObj r:id="rId3" imgW="5029200" imgH="2106612" progId="">
                  <p:embed/>
                  <p:pic>
                    <p:nvPicPr>
                      <p:cNvPr id="329" name="Google Shape;329;p27"/>
                      <p:cNvPicPr preferRelativeResize="0"/>
                      <p:nvPr>
                        <p:ph type="body" idx="1"/>
                      </p:nvPr>
                    </p:nvPicPr>
                    <p:blipFill rotWithShape="1">
                      <a:blip r:embed="rId4">
                        <a:alphaModFix/>
                      </a:blip>
                      <a:srcRect/>
                      <a:stretch/>
                    </p:blipFill>
                    <p:spPr>
                      <a:xfrm>
                        <a:off x="0" y="1447800"/>
                        <a:ext cx="5029200" cy="2106612"/>
                      </a:xfrm>
                      <a:prstGeom prst="rect">
                        <a:avLst/>
                      </a:prstGeom>
                      <a:noFill/>
                      <a:ln>
                        <a:noFill/>
                      </a:ln>
                    </p:spPr>
                  </p:pic>
                </p:oleObj>
              </mc:Fallback>
            </mc:AlternateContent>
          </a:graphicData>
        </a:graphic>
      </p:graphicFrame>
      <p:graphicFrame>
        <p:nvGraphicFramePr>
          <p:cNvPr id="330" name="Google Shape;330;p27"/>
          <p:cNvGraphicFramePr/>
          <p:nvPr/>
        </p:nvGraphicFramePr>
        <p:xfrm>
          <a:off x="4648200" y="3886200"/>
          <a:ext cx="4495800" cy="1958975"/>
        </p:xfrm>
        <a:graphic>
          <a:graphicData uri="http://schemas.openxmlformats.org/presentationml/2006/ole">
            <mc:AlternateContent xmlns:mc="http://schemas.openxmlformats.org/markup-compatibility/2006">
              <mc:Choice xmlns:v="urn:schemas-microsoft-com:vml" Requires="v">
                <p:oleObj r:id="rId5" imgW="4495800" imgH="1958975" progId="">
                  <p:embed/>
                </p:oleObj>
              </mc:Choice>
              <mc:Fallback>
                <p:oleObj r:id="rId5" imgW="4495800" imgH="1958975" progId="">
                  <p:embed/>
                  <p:pic>
                    <p:nvPicPr>
                      <p:cNvPr id="330" name="Google Shape;330;p27"/>
                      <p:cNvPicPr preferRelativeResize="0"/>
                      <p:nvPr>
                        <p:ph type="body" idx="2"/>
                      </p:nvPr>
                    </p:nvPicPr>
                    <p:blipFill rotWithShape="1">
                      <a:blip r:embed="rId6">
                        <a:alphaModFix/>
                      </a:blip>
                      <a:srcRect/>
                      <a:stretch/>
                    </p:blipFill>
                    <p:spPr>
                      <a:xfrm>
                        <a:off x="4648200" y="3886200"/>
                        <a:ext cx="4495800" cy="1958975"/>
                      </a:xfrm>
                      <a:prstGeom prst="rect">
                        <a:avLst/>
                      </a:prstGeom>
                      <a:noFill/>
                      <a:ln>
                        <a:noFill/>
                      </a:ln>
                    </p:spPr>
                  </p:pic>
                </p:oleObj>
              </mc:Fallback>
            </mc:AlternateContent>
          </a:graphicData>
        </a:graphic>
      </p:graphicFrame>
      <p:sp>
        <p:nvSpPr>
          <p:cNvPr id="331" name="Google Shape;331;p27"/>
          <p:cNvSpPr txBox="1"/>
          <p:nvPr/>
        </p:nvSpPr>
        <p:spPr>
          <a:xfrm>
            <a:off x="1604962" y="152400"/>
            <a:ext cx="58658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Palatino Linotype"/>
              <a:buNone/>
            </a:pPr>
            <a:r>
              <a:rPr lang="en-US" sz="2400" b="1" i="0" u="none">
                <a:solidFill>
                  <a:schemeClr val="dk1"/>
                </a:solidFill>
                <a:latin typeface="Palatino Linotype"/>
                <a:ea typeface="Palatino Linotype"/>
                <a:cs typeface="Palatino Linotype"/>
                <a:sym typeface="Palatino Linotype"/>
              </a:rPr>
              <a:t>Progressive generation of nanostructures</a:t>
            </a:r>
            <a:endParaRPr/>
          </a:p>
        </p:txBody>
      </p:sp>
      <p:sp>
        <p:nvSpPr>
          <p:cNvPr id="332" name="Google Shape;332;p27"/>
          <p:cNvSpPr txBox="1"/>
          <p:nvPr/>
        </p:nvSpPr>
        <p:spPr>
          <a:xfrm>
            <a:off x="1219200" y="3810000"/>
            <a:ext cx="120173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rectangular</a:t>
            </a:r>
            <a:endParaRPr/>
          </a:p>
        </p:txBody>
      </p:sp>
      <p:sp>
        <p:nvSpPr>
          <p:cNvPr id="333" name="Google Shape;333;p27"/>
          <p:cNvSpPr txBox="1"/>
          <p:nvPr/>
        </p:nvSpPr>
        <p:spPr>
          <a:xfrm>
            <a:off x="6400800" y="3352800"/>
            <a:ext cx="11461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curvilinear</a:t>
            </a:r>
            <a:endParaRPr/>
          </a:p>
        </p:txBody>
      </p:sp>
      <p:sp>
        <p:nvSpPr>
          <p:cNvPr id="334" name="Google Shape;334;p27"/>
          <p:cNvSpPr txBox="1"/>
          <p:nvPr/>
        </p:nvSpPr>
        <p:spPr>
          <a:xfrm>
            <a:off x="0" y="4343400"/>
            <a:ext cx="4495800" cy="16160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rsiva"/>
              <a:buNone/>
            </a:pPr>
            <a:r>
              <a:rPr lang="en-US" sz="2000" b="1" i="0" u="none">
                <a:solidFill>
                  <a:schemeClr val="dk1"/>
                </a:solidFill>
                <a:latin typeface="Corsiva"/>
                <a:ea typeface="Corsiva"/>
                <a:cs typeface="Corsiva"/>
                <a:sym typeface="Corsiva"/>
              </a:rPr>
              <a:t>Nanomaterials</a:t>
            </a:r>
            <a:r>
              <a:rPr lang="en-US" sz="2000" b="0" i="0" u="none">
                <a:solidFill>
                  <a:schemeClr val="dk1"/>
                </a:solidFill>
                <a:latin typeface="Corsiva"/>
                <a:ea typeface="Corsiva"/>
                <a:cs typeface="Corsiva"/>
                <a:sym typeface="Corsiva"/>
              </a:rPr>
              <a:t>: </a:t>
            </a:r>
            <a:endParaRPr/>
          </a:p>
          <a:p>
            <a:pPr marL="0" marR="0" lvl="0" indent="0" algn="just" rtl="0">
              <a:lnSpc>
                <a:spcPct val="100000"/>
              </a:lnSpc>
              <a:spcBef>
                <a:spcPts val="0"/>
              </a:spcBef>
              <a:spcAft>
                <a:spcPts val="0"/>
              </a:spcAft>
              <a:buClr>
                <a:schemeClr val="dk1"/>
              </a:buClr>
              <a:buSzPts val="2000"/>
              <a:buFont typeface="Corsiva"/>
              <a:buNone/>
            </a:pPr>
            <a:r>
              <a:rPr lang="en-US" sz="2000" b="0" i="0" u="none">
                <a:solidFill>
                  <a:schemeClr val="dk1"/>
                </a:solidFill>
                <a:latin typeface="Corsiva"/>
                <a:ea typeface="Corsiva"/>
                <a:cs typeface="Corsiva"/>
                <a:sym typeface="Corsiva"/>
              </a:rPr>
              <a:t>	Nanomaterials or nanophase materials are the materials which are made of grains that are about 100nm in diameter and contain less than few ten thousands of atoms</a:t>
            </a:r>
            <a:endParaRPr/>
          </a:p>
        </p:txBody>
      </p:sp>
      <p:sp>
        <p:nvSpPr>
          <p:cNvPr id="335" name="Google Shape;335;p27"/>
          <p:cNvSpPr txBox="1"/>
          <p:nvPr/>
        </p:nvSpPr>
        <p:spPr>
          <a:xfrm>
            <a:off x="5105400" y="609600"/>
            <a:ext cx="5181600" cy="82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Palatino Linotype"/>
              <a:buNone/>
            </a:pPr>
            <a:r>
              <a:rPr lang="en-US" sz="2000" b="1" i="0" u="none">
                <a:solidFill>
                  <a:schemeClr val="dk1"/>
                </a:solidFill>
                <a:latin typeface="Palatino Linotype"/>
                <a:ea typeface="Palatino Linotype"/>
                <a:cs typeface="Palatino Linotype"/>
                <a:sym typeface="Palatino Linotype"/>
              </a:rPr>
              <a:t>Well</a:t>
            </a:r>
            <a:r>
              <a:rPr lang="en-US" sz="2000" b="0" i="0" u="none">
                <a:solidFill>
                  <a:schemeClr val="dk1"/>
                </a:solidFill>
                <a:latin typeface="Palatino Linotype"/>
                <a:ea typeface="Palatino Linotype"/>
                <a:cs typeface="Palatino Linotype"/>
                <a:sym typeface="Palatino Linotype"/>
              </a:rPr>
              <a:t> : - e-s move only in 2D</a:t>
            </a:r>
            <a:endParaRPr/>
          </a:p>
          <a:p>
            <a:pPr marL="0" marR="0" lvl="0" indent="0" algn="l" rtl="0">
              <a:lnSpc>
                <a:spcPct val="100000"/>
              </a:lnSpc>
              <a:spcBef>
                <a:spcPts val="0"/>
              </a:spcBef>
              <a:spcAft>
                <a:spcPts val="0"/>
              </a:spcAft>
              <a:buClr>
                <a:schemeClr val="dk1"/>
              </a:buClr>
              <a:buSzPts val="2000"/>
              <a:buFont typeface="Palatino Linotype"/>
              <a:buNone/>
            </a:pPr>
            <a:r>
              <a:rPr lang="en-US" sz="2000" b="1" i="0" u="none">
                <a:solidFill>
                  <a:schemeClr val="dk1"/>
                </a:solidFill>
                <a:latin typeface="Palatino Linotype"/>
                <a:ea typeface="Palatino Linotype"/>
                <a:cs typeface="Palatino Linotype"/>
                <a:sym typeface="Palatino Linotype"/>
              </a:rPr>
              <a:t>Wire</a:t>
            </a:r>
            <a:r>
              <a:rPr lang="en-US" sz="2000" b="0" i="0" u="none">
                <a:solidFill>
                  <a:schemeClr val="dk1"/>
                </a:solidFill>
                <a:latin typeface="Palatino Linotype"/>
                <a:ea typeface="Palatino Linotype"/>
                <a:cs typeface="Palatino Linotype"/>
                <a:sym typeface="Palatino Linotype"/>
              </a:rPr>
              <a:t> : - only in 1 D</a:t>
            </a:r>
            <a:endParaRPr/>
          </a:p>
          <a:p>
            <a:pPr marL="0" marR="0" lvl="0" indent="0" algn="l" rtl="0">
              <a:lnSpc>
                <a:spcPct val="100000"/>
              </a:lnSpc>
              <a:spcBef>
                <a:spcPts val="0"/>
              </a:spcBef>
              <a:spcAft>
                <a:spcPts val="0"/>
              </a:spcAft>
              <a:buClr>
                <a:schemeClr val="dk1"/>
              </a:buClr>
              <a:buSzPts val="2000"/>
              <a:buFont typeface="Palatino Linotype"/>
              <a:buNone/>
            </a:pPr>
            <a:r>
              <a:rPr lang="en-US" sz="2000" b="1" i="0" u="none">
                <a:solidFill>
                  <a:schemeClr val="dk1"/>
                </a:solidFill>
                <a:latin typeface="Palatino Linotype"/>
                <a:ea typeface="Palatino Linotype"/>
                <a:cs typeface="Palatino Linotype"/>
                <a:sym typeface="Palatino Linotype"/>
              </a:rPr>
              <a:t>Dots</a:t>
            </a:r>
            <a:r>
              <a:rPr lang="en-US" sz="2000" b="0" i="0" u="none">
                <a:solidFill>
                  <a:schemeClr val="dk1"/>
                </a:solidFill>
                <a:latin typeface="Palatino Linotype"/>
                <a:ea typeface="Palatino Linotype"/>
                <a:cs typeface="Palatino Linotype"/>
                <a:sym typeface="Palatino Linotype"/>
              </a:rPr>
              <a:t>: - confined in all directions, 3D. No movement</a:t>
            </a:r>
            <a:endParaRPr/>
          </a:p>
        </p:txBody>
      </p:sp>
      <p:sp>
        <p:nvSpPr>
          <p:cNvPr id="336" name="Google Shape;336;p27"/>
          <p:cNvSpPr/>
          <p:nvPr/>
        </p:nvSpPr>
        <p:spPr>
          <a:xfrm>
            <a:off x="5486400" y="2209800"/>
            <a:ext cx="3276600" cy="762000"/>
          </a:xfrm>
          <a:prstGeom prst="rect">
            <a:avLst/>
          </a:prstGeom>
        </p:spPr>
        <p:txBody>
          <a:bodyPr>
            <a:prstTxWarp prst="textPlain">
              <a:avLst/>
            </a:prstTxWarp>
          </a:bodyPr>
          <a:lstStyle/>
          <a:p>
            <a:pPr lvl="0" algn="l"/>
            <a:r>
              <a:rPr b="0" i="0">
                <a:ln w="9525" cap="flat" cmpd="sng">
                  <a:solidFill>
                    <a:srgbClr val="000000"/>
                  </a:solidFill>
                  <a:prstDash val="solid"/>
                  <a:miter lim="800000"/>
                  <a:headEnd type="none" w="sm" len="sm"/>
                  <a:tailEnd type="none" w="sm" len="sm"/>
                </a:ln>
                <a:solidFill>
                  <a:srgbClr val="000000"/>
                </a:solidFill>
                <a:latin typeface="Garamond"/>
              </a:rPr>
              <a:t>quanta means "how much"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342" name="Google Shape;342;p2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29</a:t>
            </a:fld>
            <a:endParaRPr/>
          </a:p>
        </p:txBody>
      </p:sp>
      <p:pic>
        <p:nvPicPr>
          <p:cNvPr id="343" name="Google Shape;343;p28"/>
          <p:cNvPicPr preferRelativeResize="0">
            <a:picLocks noGrp="1"/>
          </p:cNvPicPr>
          <p:nvPr>
            <p:ph type="body" idx="1"/>
          </p:nvPr>
        </p:nvPicPr>
        <p:blipFill rotWithShape="1">
          <a:blip r:embed="rId3">
            <a:alphaModFix/>
          </a:blip>
          <a:srcRect/>
          <a:stretch/>
        </p:blipFill>
        <p:spPr>
          <a:xfrm>
            <a:off x="457200" y="274637"/>
            <a:ext cx="8358187" cy="65008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3" descr="http://cben.rice.edu/uploadedImages/Education/Chem%20570%20Nanotechnology%20forTeachers_Page_06.jpg"/>
          <p:cNvPicPr preferRelativeResize="0"/>
          <p:nvPr/>
        </p:nvPicPr>
        <p:blipFill rotWithShape="1">
          <a:blip r:embed="rId3">
            <a:alphaModFix/>
          </a:blip>
          <a:srcRect/>
          <a:stretch/>
        </p:blipFill>
        <p:spPr>
          <a:xfrm>
            <a:off x="1066800" y="533400"/>
            <a:ext cx="7543800" cy="5614987"/>
          </a:xfrm>
          <a:prstGeom prst="rect">
            <a:avLst/>
          </a:prstGeom>
          <a:noFill/>
          <a:ln>
            <a:noFill/>
          </a:ln>
        </p:spPr>
      </p:pic>
      <p:pic>
        <p:nvPicPr>
          <p:cNvPr id="123" name="Google Shape;123;p3"/>
          <p:cNvPicPr preferRelativeResize="0"/>
          <p:nvPr/>
        </p:nvPicPr>
        <p:blipFill rotWithShape="1">
          <a:blip r:embed="rId4">
            <a:alphaModFix/>
          </a:blip>
          <a:srcRect/>
          <a:stretch/>
        </p:blipFill>
        <p:spPr>
          <a:xfrm>
            <a:off x="228600" y="228600"/>
            <a:ext cx="1590675" cy="914400"/>
          </a:xfrm>
          <a:prstGeom prst="rect">
            <a:avLst/>
          </a:prstGeom>
          <a:noFill/>
          <a:ln>
            <a:noFill/>
          </a:ln>
        </p:spPr>
      </p:pic>
      <p:sp>
        <p:nvSpPr>
          <p:cNvPr id="124" name="Google Shape;124;p3"/>
          <p:cNvSpPr txBox="1"/>
          <p:nvPr/>
        </p:nvSpPr>
        <p:spPr>
          <a:xfrm>
            <a:off x="2743200" y="6553200"/>
            <a:ext cx="36576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                     18PYB101J Module-V Lecture-2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30</a:t>
            </a:fld>
            <a:endParaRPr/>
          </a:p>
        </p:txBody>
      </p:sp>
      <p:sp>
        <p:nvSpPr>
          <p:cNvPr id="351" name="Google Shape;351;p29"/>
          <p:cNvSpPr txBox="1"/>
          <p:nvPr/>
        </p:nvSpPr>
        <p:spPr>
          <a:xfrm>
            <a:off x="533400" y="1216025"/>
            <a:ext cx="8077200" cy="4956175"/>
          </a:xfrm>
          <a:prstGeom prst="rect">
            <a:avLst/>
          </a:prstGeom>
          <a:solidFill>
            <a:srgbClr val="FFCC99">
              <a:alpha val="30588"/>
            </a:srgbClr>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Quantum well, Quantum wire and Quantum dots</a:t>
            </a:r>
            <a:endParaRPr/>
          </a:p>
          <a:p>
            <a:pPr marL="457200" marR="0" lvl="1" indent="0" algn="l" rtl="0">
              <a:lnSpc>
                <a:spcPct val="100000"/>
              </a:lnSpc>
              <a:spcBef>
                <a:spcPts val="0"/>
              </a:spcBef>
              <a:spcAft>
                <a:spcPts val="0"/>
              </a:spcAft>
              <a:buClr>
                <a:schemeClr val="dk1"/>
              </a:buClr>
              <a:buSzPts val="2400"/>
              <a:buFont typeface="Arial"/>
              <a:buNone/>
            </a:pPr>
            <a:endParaRPr sz="2400" b="0" i="0" u="none" strike="noStrike" cap="none">
              <a:solidFill>
                <a:srgbClr val="FF0000"/>
              </a:solidFill>
              <a:latin typeface="Arial"/>
              <a:ea typeface="Arial"/>
              <a:cs typeface="Arial"/>
              <a:sym typeface="Arial"/>
            </a:endParaRPr>
          </a:p>
          <a:p>
            <a:pPr marL="0" marR="0" lvl="0" indent="-127000" algn="l" rtl="0">
              <a:lnSpc>
                <a:spcPct val="100000"/>
              </a:lnSpc>
              <a:spcBef>
                <a:spcPts val="0"/>
              </a:spcBef>
              <a:spcAft>
                <a:spcPts val="0"/>
              </a:spcAft>
              <a:buClr>
                <a:srgbClr val="000099"/>
              </a:buClr>
              <a:buSzPts val="2000"/>
              <a:buFont typeface="Arial"/>
              <a:buChar char="•"/>
            </a:pPr>
            <a:r>
              <a:rPr lang="en-US" sz="2000" b="0" i="0" u="none">
                <a:solidFill>
                  <a:srgbClr val="000099"/>
                </a:solidFill>
                <a:latin typeface="Arial"/>
                <a:ea typeface="Arial"/>
                <a:cs typeface="Arial"/>
                <a:sym typeface="Arial"/>
              </a:rPr>
              <a:t>When the size or dimension of a material is continuously reduced from a large or macroscopic size, such a metre or centimetre, to a very small size, the properties remain the same at first, then small changes begin to occur, </a:t>
            </a:r>
            <a:r>
              <a:rPr lang="en-US" sz="2000" b="0" i="0" u="none">
                <a:solidFill>
                  <a:srgbClr val="660066"/>
                </a:solidFill>
                <a:latin typeface="Arial"/>
                <a:ea typeface="Arial"/>
                <a:cs typeface="Arial"/>
                <a:sym typeface="Arial"/>
              </a:rPr>
              <a:t>until finally when the size drops below100 nm</a:t>
            </a:r>
            <a:r>
              <a:rPr lang="en-US" sz="2000" b="0" i="0" u="none">
                <a:solidFill>
                  <a:srgbClr val="000099"/>
                </a:solidFill>
                <a:latin typeface="Arial"/>
                <a:ea typeface="Arial"/>
                <a:cs typeface="Arial"/>
                <a:sym typeface="Arial"/>
              </a:rPr>
              <a:t>, dramatic changes in properties can occur.</a:t>
            </a:r>
            <a:endParaRPr/>
          </a:p>
          <a:p>
            <a:pPr marL="0" marR="0" lvl="0" indent="-127000" algn="l" rtl="0">
              <a:lnSpc>
                <a:spcPct val="100000"/>
              </a:lnSpc>
              <a:spcBef>
                <a:spcPts val="0"/>
              </a:spcBef>
              <a:spcAft>
                <a:spcPts val="0"/>
              </a:spcAft>
              <a:buClr>
                <a:srgbClr val="000099"/>
              </a:buClr>
              <a:buSzPts val="2000"/>
              <a:buFont typeface="Arial"/>
              <a:buChar char="•"/>
            </a:pPr>
            <a:r>
              <a:rPr lang="en-US" sz="2000" b="0" i="0" u="none">
                <a:solidFill>
                  <a:srgbClr val="000099"/>
                </a:solidFill>
                <a:latin typeface="Arial"/>
                <a:ea typeface="Arial"/>
                <a:cs typeface="Arial"/>
                <a:sym typeface="Arial"/>
              </a:rPr>
              <a:t>If one dimension is reduced to the nanorange while the other dimensions remain large, them we obtain a structure known as </a:t>
            </a:r>
            <a:r>
              <a:rPr lang="en-US" sz="2000" b="1" i="0" u="none">
                <a:solidFill>
                  <a:srgbClr val="FF0000"/>
                </a:solidFill>
                <a:latin typeface="Arial"/>
                <a:ea typeface="Arial"/>
                <a:cs typeface="Arial"/>
                <a:sym typeface="Arial"/>
              </a:rPr>
              <a:t>quantum well</a:t>
            </a:r>
            <a:r>
              <a:rPr lang="en-US" sz="2000" b="0" i="0" u="none">
                <a:solidFill>
                  <a:srgbClr val="000099"/>
                </a:solidFill>
                <a:latin typeface="Arial"/>
                <a:ea typeface="Arial"/>
                <a:cs typeface="Arial"/>
                <a:sym typeface="Arial"/>
              </a:rPr>
              <a:t>. </a:t>
            </a:r>
            <a:endParaRPr/>
          </a:p>
          <a:p>
            <a:pPr marL="0" marR="0" lvl="0" indent="-127000" algn="l" rtl="0">
              <a:lnSpc>
                <a:spcPct val="100000"/>
              </a:lnSpc>
              <a:spcBef>
                <a:spcPts val="0"/>
              </a:spcBef>
              <a:spcAft>
                <a:spcPts val="0"/>
              </a:spcAft>
              <a:buClr>
                <a:srgbClr val="000099"/>
              </a:buClr>
              <a:buSzPts val="2000"/>
              <a:buFont typeface="Arial"/>
              <a:buChar char="•"/>
            </a:pPr>
            <a:r>
              <a:rPr lang="en-US" sz="2000" b="0" i="0" u="none">
                <a:solidFill>
                  <a:srgbClr val="000099"/>
                </a:solidFill>
                <a:latin typeface="Arial"/>
                <a:ea typeface="Arial"/>
                <a:cs typeface="Arial"/>
                <a:sym typeface="Arial"/>
              </a:rPr>
              <a:t>If two dimensions are so reduced and one remains large, the resulting structure is referred to as a </a:t>
            </a:r>
            <a:r>
              <a:rPr lang="en-US" sz="2000" b="1" i="0" u="none">
                <a:solidFill>
                  <a:srgbClr val="FF0000"/>
                </a:solidFill>
                <a:latin typeface="Arial"/>
                <a:ea typeface="Arial"/>
                <a:cs typeface="Arial"/>
                <a:sym typeface="Arial"/>
              </a:rPr>
              <a:t>quantum wire</a:t>
            </a:r>
            <a:r>
              <a:rPr lang="en-US" sz="2000" b="0" i="0" u="none">
                <a:solidFill>
                  <a:srgbClr val="000099"/>
                </a:solidFill>
                <a:latin typeface="Arial"/>
                <a:ea typeface="Arial"/>
                <a:cs typeface="Arial"/>
                <a:sym typeface="Arial"/>
              </a:rPr>
              <a:t>. </a:t>
            </a:r>
            <a:endParaRPr/>
          </a:p>
          <a:p>
            <a:pPr marL="0" marR="0" lvl="0" indent="-127000" algn="l" rtl="0">
              <a:lnSpc>
                <a:spcPct val="100000"/>
              </a:lnSpc>
              <a:spcBef>
                <a:spcPts val="0"/>
              </a:spcBef>
              <a:spcAft>
                <a:spcPts val="0"/>
              </a:spcAft>
              <a:buClr>
                <a:srgbClr val="000099"/>
              </a:buClr>
              <a:buSzPts val="2000"/>
              <a:buFont typeface="Arial"/>
              <a:buChar char="•"/>
            </a:pPr>
            <a:r>
              <a:rPr lang="en-US" sz="2000" b="0" i="0" u="none">
                <a:solidFill>
                  <a:srgbClr val="000099"/>
                </a:solidFill>
                <a:latin typeface="Arial"/>
                <a:ea typeface="Arial"/>
                <a:cs typeface="Arial"/>
                <a:sym typeface="Arial"/>
              </a:rPr>
              <a:t>The extreme case of this process of size reduction in which all three dimensions reach the low nanometer range is called a </a:t>
            </a:r>
            <a:r>
              <a:rPr lang="en-US" sz="2000" b="1" i="0" u="none">
                <a:solidFill>
                  <a:srgbClr val="FF0000"/>
                </a:solidFill>
                <a:latin typeface="Arial"/>
                <a:ea typeface="Arial"/>
                <a:cs typeface="Arial"/>
                <a:sym typeface="Arial"/>
              </a:rPr>
              <a:t>quantum dot</a:t>
            </a:r>
            <a:r>
              <a:rPr lang="en-US" sz="2000" b="0" i="0" u="none">
                <a:solidFill>
                  <a:srgbClr val="FF0000"/>
                </a:solidFill>
                <a:latin typeface="Arial"/>
                <a:ea typeface="Arial"/>
                <a:cs typeface="Arial"/>
                <a:sym typeface="Arial"/>
              </a:rPr>
              <a:t>.</a:t>
            </a:r>
            <a:r>
              <a:rPr lang="en-US" sz="2000" b="0" i="0" u="none">
                <a:solidFill>
                  <a:srgbClr val="000099"/>
                </a:solidFill>
                <a:latin typeface="Arial"/>
                <a:ea typeface="Arial"/>
                <a:cs typeface="Arial"/>
                <a:sym typeface="Arial"/>
              </a:rPr>
              <a:t> </a:t>
            </a:r>
            <a:endParaRPr/>
          </a:p>
          <a:p>
            <a:pPr marL="0" marR="0" lvl="0" indent="0" algn="l" rtl="0">
              <a:lnSpc>
                <a:spcPct val="100000"/>
              </a:lnSpc>
              <a:spcBef>
                <a:spcPts val="0"/>
              </a:spcBef>
              <a:spcAft>
                <a:spcPts val="0"/>
              </a:spcAft>
              <a:buNone/>
            </a:pPr>
            <a:endParaRPr sz="2000" b="0" i="0" u="none">
              <a:solidFill>
                <a:srgbClr val="00009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31</a:t>
            </a:fld>
            <a:endParaRPr/>
          </a:p>
        </p:txBody>
      </p:sp>
      <p:sp>
        <p:nvSpPr>
          <p:cNvPr id="359" name="Google Shape;359;p30"/>
          <p:cNvSpPr txBox="1">
            <a:spLocks noGrp="1"/>
          </p:cNvSpPr>
          <p:nvPr>
            <p:ph type="title"/>
          </p:nvPr>
        </p:nvSpPr>
        <p:spPr>
          <a:xfrm>
            <a:off x="304800" y="914400"/>
            <a:ext cx="8458200" cy="4724400"/>
          </a:xfrm>
          <a:prstGeom prst="rect">
            <a:avLst/>
          </a:prstGeom>
          <a:solidFill>
            <a:srgbClr val="FFCC99">
              <a:alpha val="30588"/>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lvl="0" indent="-127000" algn="l" rtl="0">
              <a:lnSpc>
                <a:spcPct val="100000"/>
              </a:lnSpc>
              <a:spcBef>
                <a:spcPts val="0"/>
              </a:spcBef>
              <a:spcAft>
                <a:spcPts val="0"/>
              </a:spcAft>
              <a:buClr>
                <a:srgbClr val="000099"/>
              </a:buClr>
              <a:buSzPts val="2000"/>
              <a:buFont typeface="Arial"/>
              <a:buChar char="•"/>
            </a:pPr>
            <a:r>
              <a:rPr lang="en-US" sz="2000" b="0" i="0" u="none">
                <a:solidFill>
                  <a:srgbClr val="000099"/>
                </a:solidFill>
                <a:latin typeface="Arial"/>
                <a:ea typeface="Arial"/>
                <a:cs typeface="Arial"/>
                <a:sym typeface="Arial"/>
              </a:rPr>
              <a:t>The word </a:t>
            </a:r>
            <a:r>
              <a:rPr lang="en-US" sz="2000" b="0" i="0" u="none">
                <a:solidFill>
                  <a:srgbClr val="FF0000"/>
                </a:solidFill>
                <a:latin typeface="Arial"/>
                <a:ea typeface="Arial"/>
                <a:cs typeface="Arial"/>
                <a:sym typeface="Arial"/>
              </a:rPr>
              <a:t>quantum</a:t>
            </a:r>
            <a:r>
              <a:rPr lang="en-US" sz="2000" b="0" i="0" u="none">
                <a:solidFill>
                  <a:srgbClr val="000099"/>
                </a:solidFill>
                <a:latin typeface="Arial"/>
                <a:ea typeface="Arial"/>
                <a:cs typeface="Arial"/>
                <a:sym typeface="Arial"/>
              </a:rPr>
              <a:t> is associated with the above three types of nanostructures because the changes in properties arise from the quantum mechanical nature of physics in the domain of the ultra small.</a:t>
            </a: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 The above fig. represents the processes of diminishing the size for the case of rectilinear geometry and the corresponding reductions in curvilinear geometry.</a:t>
            </a: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The conduction electrons are confined in a narrow dimension and such a configuration is referred as </a:t>
            </a:r>
            <a:r>
              <a:rPr lang="en-US" sz="2000" b="0" i="1" u="none">
                <a:solidFill>
                  <a:srgbClr val="FF0000"/>
                </a:solidFill>
                <a:latin typeface="Arial"/>
                <a:ea typeface="Arial"/>
                <a:cs typeface="Arial"/>
                <a:sym typeface="Arial"/>
              </a:rPr>
              <a:t>quantum well</a:t>
            </a:r>
            <a:r>
              <a:rPr lang="en-US" sz="2000" b="0" i="0" u="none">
                <a:solidFill>
                  <a:srgbClr val="FF0000"/>
                </a:solidFill>
                <a:latin typeface="Arial"/>
                <a:ea typeface="Arial"/>
                <a:cs typeface="Arial"/>
                <a:sym typeface="Arial"/>
              </a:rPr>
              <a:t>.</a:t>
            </a:r>
            <a:r>
              <a:rPr lang="en-US" sz="2000" b="0" i="0" u="none">
                <a:solidFill>
                  <a:srgbClr val="000099"/>
                </a:solidFill>
                <a:latin typeface="Arial"/>
                <a:ea typeface="Arial"/>
                <a:cs typeface="Arial"/>
                <a:sym typeface="Arial"/>
              </a:rPr>
              <a:t> </a:t>
            </a: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A </a:t>
            </a:r>
            <a:r>
              <a:rPr lang="en-US" sz="2000" b="0" i="1" u="none">
                <a:solidFill>
                  <a:srgbClr val="FF0000"/>
                </a:solidFill>
                <a:latin typeface="Arial"/>
                <a:ea typeface="Arial"/>
                <a:cs typeface="Arial"/>
                <a:sym typeface="Arial"/>
              </a:rPr>
              <a:t>quantum wire</a:t>
            </a:r>
            <a:r>
              <a:rPr lang="en-US" sz="2000" b="0" i="0" u="none">
                <a:solidFill>
                  <a:srgbClr val="000099"/>
                </a:solidFill>
                <a:latin typeface="Arial"/>
                <a:ea typeface="Arial"/>
                <a:cs typeface="Arial"/>
                <a:sym typeface="Arial"/>
              </a:rPr>
              <a:t> is a structure such as a copper wire that is long in one dimension, but has a nanometer size as its diameter. In this case, the electrons move freely along the wire but are confined in the transverse directions. </a:t>
            </a:r>
            <a:br>
              <a:rPr lang="en-US" sz="2000" b="0" i="0" u="none">
                <a:solidFill>
                  <a:srgbClr val="000099"/>
                </a:solidFill>
                <a:latin typeface="Arial"/>
                <a:ea typeface="Arial"/>
                <a:cs typeface="Arial"/>
                <a:sym typeface="Arial"/>
              </a:rPr>
            </a:br>
            <a:r>
              <a:rPr lang="en-US" sz="2000" b="0" i="0" u="none">
                <a:solidFill>
                  <a:srgbClr val="000099"/>
                </a:solidFill>
                <a:latin typeface="Arial"/>
                <a:ea typeface="Arial"/>
                <a:cs typeface="Arial"/>
                <a:sym typeface="Arial"/>
              </a:rPr>
              <a:t>The </a:t>
            </a:r>
            <a:r>
              <a:rPr lang="en-US" sz="2000" b="0" i="1" u="none">
                <a:solidFill>
                  <a:srgbClr val="FF0000"/>
                </a:solidFill>
                <a:latin typeface="Arial"/>
                <a:ea typeface="Arial"/>
                <a:cs typeface="Arial"/>
                <a:sym typeface="Arial"/>
              </a:rPr>
              <a:t>quantum dot</a:t>
            </a:r>
            <a:r>
              <a:rPr lang="en-US" sz="2000" b="0" i="0" u="none">
                <a:solidFill>
                  <a:srgbClr val="000099"/>
                </a:solidFill>
                <a:latin typeface="Arial"/>
                <a:ea typeface="Arial"/>
                <a:cs typeface="Arial"/>
                <a:sym typeface="Arial"/>
              </a:rPr>
              <a:t> may have the shape of a tiny cube, a short cylinder or a sphere with low nanometre dimensions.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32</a:t>
            </a:fld>
            <a:endParaRPr/>
          </a:p>
        </p:txBody>
      </p:sp>
      <p:sp>
        <p:nvSpPr>
          <p:cNvPr id="365" name="Google Shape;365;p31"/>
          <p:cNvSpPr txBox="1">
            <a:spLocks noGrp="1"/>
          </p:cNvSpPr>
          <p:nvPr>
            <p:ph type="body" idx="1"/>
          </p:nvPr>
        </p:nvSpPr>
        <p:spPr>
          <a:xfrm>
            <a:off x="304800" y="1600200"/>
            <a:ext cx="8534400" cy="4572000"/>
          </a:xfrm>
          <a:prstGeom prst="rect">
            <a:avLst/>
          </a:prstGeom>
          <a:solidFill>
            <a:srgbClr val="00FFFF">
              <a:alpha val="28627"/>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rgbClr val="990000"/>
              </a:buClr>
              <a:buSzPts val="2000"/>
              <a:buFont typeface="Arial"/>
              <a:buAutoNum type="arabicPeriod"/>
            </a:pPr>
            <a:r>
              <a:rPr lang="en-US" sz="2000" b="1" i="0" u="none">
                <a:solidFill>
                  <a:srgbClr val="990000"/>
                </a:solidFill>
                <a:latin typeface="Arial"/>
                <a:ea typeface="Arial"/>
                <a:cs typeface="Arial"/>
                <a:sym typeface="Arial"/>
              </a:rPr>
              <a:t>IMPROVED TRANSPORTATION </a:t>
            </a:r>
            <a:endParaRPr/>
          </a:p>
          <a:p>
            <a:pPr marL="609600" lvl="0" indent="-609600" algn="l" rtl="0">
              <a:lnSpc>
                <a:spcPct val="80000"/>
              </a:lnSpc>
              <a:spcBef>
                <a:spcPts val="400"/>
              </a:spcBef>
              <a:spcAft>
                <a:spcPts val="0"/>
              </a:spcAft>
              <a:buClr>
                <a:schemeClr val="dk1"/>
              </a:buClr>
              <a:buSzPts val="2000"/>
              <a:buFont typeface="Arial"/>
              <a:buNone/>
            </a:pPr>
            <a:endParaRPr sz="2000" b="0" i="0" u="none">
              <a:solidFill>
                <a:srgbClr val="990000"/>
              </a:solidFill>
              <a:latin typeface="Arial"/>
              <a:ea typeface="Arial"/>
              <a:cs typeface="Arial"/>
              <a:sym typeface="Arial"/>
            </a:endParaRPr>
          </a:p>
          <a:p>
            <a:pPr marL="609600" lvl="0" indent="-609600" algn="l" rtl="0">
              <a:lnSpc>
                <a:spcPct val="80000"/>
              </a:lnSpc>
              <a:spcBef>
                <a:spcPts val="40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Today, most airplanes are made from metal despite the fact that diamond has a strength-to-weight ratio over 50 times that of aerospace aluminum.</a:t>
            </a:r>
            <a:endParaRPr/>
          </a:p>
          <a:p>
            <a:pPr marL="609600" lvl="0" indent="-609600" algn="l" rtl="0">
              <a:lnSpc>
                <a:spcPct val="80000"/>
              </a:lnSpc>
              <a:spcBef>
                <a:spcPts val="40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Diamond is expensive, it is not possible to make it in the required shapes, and it shatters. Nanotechnology will let us inexpensively make shatterproof diamond in exactly the shapes we want. </a:t>
            </a:r>
            <a:endParaRPr/>
          </a:p>
          <a:p>
            <a:pPr marL="609600" lvl="0" indent="-609600" algn="l" rtl="0">
              <a:lnSpc>
                <a:spcPct val="80000"/>
              </a:lnSpc>
              <a:spcBef>
                <a:spcPts val="40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Nanotechnology will dramatically reduce the costs and increase the capabilities of space ships and space flight. </a:t>
            </a:r>
            <a:endParaRPr/>
          </a:p>
          <a:p>
            <a:pPr marL="609600" lvl="0" indent="-609600" algn="l" rtl="0">
              <a:lnSpc>
                <a:spcPct val="80000"/>
              </a:lnSpc>
              <a:spcBef>
                <a:spcPts val="40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The strength-to-weight ratio and the cost of components are absolutely critical to the performance and economy of space ships: with nanotechnology, both of these parameters will be improved. </a:t>
            </a:r>
            <a:endParaRPr/>
          </a:p>
          <a:p>
            <a:pPr marL="609600" lvl="0" indent="-609600" algn="l" rtl="0">
              <a:lnSpc>
                <a:spcPct val="80000"/>
              </a:lnSpc>
              <a:spcBef>
                <a:spcPts val="400"/>
              </a:spcBef>
              <a:spcAft>
                <a:spcPts val="0"/>
              </a:spcAft>
              <a:buClr>
                <a:srgbClr val="0000CC"/>
              </a:buClr>
              <a:buSzPts val="2000"/>
              <a:buFont typeface="Arial"/>
              <a:buChar char="•"/>
            </a:pPr>
            <a:r>
              <a:rPr lang="en-US" sz="2000" b="0" i="0" u="none">
                <a:solidFill>
                  <a:srgbClr val="0000CC"/>
                </a:solidFill>
                <a:latin typeface="Arial"/>
                <a:ea typeface="Arial"/>
                <a:cs typeface="Arial"/>
                <a:sym typeface="Arial"/>
              </a:rPr>
              <a:t>Nanotechnology will also provide extremely powerful computers</a:t>
            </a:r>
            <a:endParaRPr/>
          </a:p>
          <a:p>
            <a:pPr marL="609600" lvl="0" indent="-609600" algn="l" rtl="0">
              <a:lnSpc>
                <a:spcPct val="80000"/>
              </a:lnSpc>
              <a:spcBef>
                <a:spcPts val="400"/>
              </a:spcBef>
              <a:spcAft>
                <a:spcPts val="0"/>
              </a:spcAft>
              <a:buClr>
                <a:srgbClr val="0000CC"/>
              </a:buClr>
              <a:buSzPts val="2000"/>
              <a:buFont typeface="Arial"/>
              <a:buNone/>
            </a:pPr>
            <a:r>
              <a:rPr lang="en-US" sz="2000" b="0" i="0" u="none">
                <a:solidFill>
                  <a:srgbClr val="0000CC"/>
                </a:solidFill>
                <a:latin typeface="Arial"/>
                <a:ea typeface="Arial"/>
                <a:cs typeface="Arial"/>
                <a:sym typeface="Arial"/>
              </a:rPr>
              <a:t>         with which to guide both those ships and a wide range of other activities in space.</a:t>
            </a:r>
            <a:r>
              <a:rPr lang="en-US" sz="2000" b="0" i="0" u="none">
                <a:solidFill>
                  <a:schemeClr val="dk1"/>
                </a:solidFill>
                <a:latin typeface="Arial"/>
                <a:ea typeface="Arial"/>
                <a:cs typeface="Arial"/>
                <a:sym typeface="Arial"/>
              </a:rPr>
              <a:t> </a:t>
            </a:r>
            <a:endParaRPr/>
          </a:p>
        </p:txBody>
      </p:sp>
      <p:pic>
        <p:nvPicPr>
          <p:cNvPr id="366" name="Google Shape;366;p31"/>
          <p:cNvPicPr preferRelativeResize="0"/>
          <p:nvPr/>
        </p:nvPicPr>
        <p:blipFill rotWithShape="1">
          <a:blip r:embed="rId3">
            <a:alphaModFix/>
          </a:blip>
          <a:srcRect/>
          <a:stretch/>
        </p:blipFill>
        <p:spPr>
          <a:xfrm>
            <a:off x="8248650" y="5105400"/>
            <a:ext cx="895350" cy="1247775"/>
          </a:xfrm>
          <a:prstGeom prst="rect">
            <a:avLst/>
          </a:prstGeom>
          <a:noFill/>
          <a:ln>
            <a:noFill/>
          </a:ln>
        </p:spPr>
      </p:pic>
      <p:sp>
        <p:nvSpPr>
          <p:cNvPr id="367" name="Google Shape;367;p31"/>
          <p:cNvSpPr txBox="1"/>
          <p:nvPr/>
        </p:nvSpPr>
        <p:spPr>
          <a:xfrm>
            <a:off x="381000" y="995362"/>
            <a:ext cx="8458200" cy="369887"/>
          </a:xfrm>
          <a:prstGeom prst="rect">
            <a:avLst/>
          </a:prstGeom>
          <a:solidFill>
            <a:srgbClr val="FF00FF">
              <a:alpha val="36470"/>
            </a:srgbClr>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TECHNOLOGICAL ADVANTAGES OF NANOTECHNOLOGY AND NANOMATERIALS</a:t>
            </a:r>
            <a:r>
              <a:rPr lang="en-US" sz="1700" b="1" i="0" u="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anim calcmode="lin" valueType="num">
                                      <p:cBhvr additive="base">
                                        <p:cTn id="7" dur="500"/>
                                        <p:tgtEl>
                                          <p:spTgt spid="365">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36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65">
                                            <p:txEl>
                                              <p:pRg st="1" end="1"/>
                                            </p:txEl>
                                          </p:spTgt>
                                        </p:tgtEl>
                                        <p:attrNameLst>
                                          <p:attrName>style.visibility</p:attrName>
                                        </p:attrNameLst>
                                      </p:cBhvr>
                                      <p:to>
                                        <p:strVal val="visible"/>
                                      </p:to>
                                    </p:set>
                                    <p:anim calcmode="lin" valueType="num">
                                      <p:cBhvr additive="base">
                                        <p:cTn id="13" dur="500"/>
                                        <p:tgtEl>
                                          <p:spTgt spid="365">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36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65">
                                            <p:txEl>
                                              <p:pRg st="2" end="2"/>
                                            </p:txEl>
                                          </p:spTgt>
                                        </p:tgtEl>
                                        <p:attrNameLst>
                                          <p:attrName>style.visibility</p:attrName>
                                        </p:attrNameLst>
                                      </p:cBhvr>
                                      <p:to>
                                        <p:strVal val="visible"/>
                                      </p:to>
                                    </p:set>
                                    <p:anim calcmode="lin" valueType="num">
                                      <p:cBhvr additive="base">
                                        <p:cTn id="19" dur="500"/>
                                        <p:tgtEl>
                                          <p:spTgt spid="365">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365">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65">
                                            <p:txEl>
                                              <p:pRg st="3" end="3"/>
                                            </p:txEl>
                                          </p:spTgt>
                                        </p:tgtEl>
                                        <p:attrNameLst>
                                          <p:attrName>style.visibility</p:attrName>
                                        </p:attrNameLst>
                                      </p:cBhvr>
                                      <p:to>
                                        <p:strVal val="visible"/>
                                      </p:to>
                                    </p:set>
                                    <p:anim calcmode="lin" valueType="num">
                                      <p:cBhvr additive="base">
                                        <p:cTn id="25" dur="500"/>
                                        <p:tgtEl>
                                          <p:spTgt spid="365">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365">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65">
                                            <p:txEl>
                                              <p:pRg st="4" end="4"/>
                                            </p:txEl>
                                          </p:spTgt>
                                        </p:tgtEl>
                                        <p:attrNameLst>
                                          <p:attrName>style.visibility</p:attrName>
                                        </p:attrNameLst>
                                      </p:cBhvr>
                                      <p:to>
                                        <p:strVal val="visible"/>
                                      </p:to>
                                    </p:set>
                                    <p:anim calcmode="lin" valueType="num">
                                      <p:cBhvr additive="base">
                                        <p:cTn id="31" dur="500"/>
                                        <p:tgtEl>
                                          <p:spTgt spid="365">
                                            <p:txEl>
                                              <p:pRg st="4" end="4"/>
                                            </p:txEl>
                                          </p:spTgt>
                                        </p:tgtEl>
                                        <p:attrNameLst>
                                          <p:attrName>ppt_w</p:attrName>
                                        </p:attrNameLst>
                                      </p:cBhvr>
                                      <p:tavLst>
                                        <p:tav tm="0">
                                          <p:val>
                                            <p:strVal val="0"/>
                                          </p:val>
                                        </p:tav>
                                        <p:tav tm="100000">
                                          <p:val>
                                            <p:strVal val="#ppt_w"/>
                                          </p:val>
                                        </p:tav>
                                      </p:tavLst>
                                    </p:anim>
                                    <p:anim calcmode="lin" valueType="num">
                                      <p:cBhvr additive="base">
                                        <p:cTn id="32" dur="500"/>
                                        <p:tgtEl>
                                          <p:spTgt spid="365">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65">
                                            <p:txEl>
                                              <p:pRg st="5" end="5"/>
                                            </p:txEl>
                                          </p:spTgt>
                                        </p:tgtEl>
                                        <p:attrNameLst>
                                          <p:attrName>style.visibility</p:attrName>
                                        </p:attrNameLst>
                                      </p:cBhvr>
                                      <p:to>
                                        <p:strVal val="visible"/>
                                      </p:to>
                                    </p:set>
                                    <p:anim calcmode="lin" valueType="num">
                                      <p:cBhvr additive="base">
                                        <p:cTn id="37" dur="500"/>
                                        <p:tgtEl>
                                          <p:spTgt spid="365">
                                            <p:txEl>
                                              <p:pRg st="5" end="5"/>
                                            </p:txEl>
                                          </p:spTgt>
                                        </p:tgtEl>
                                        <p:attrNameLst>
                                          <p:attrName>ppt_w</p:attrName>
                                        </p:attrNameLst>
                                      </p:cBhvr>
                                      <p:tavLst>
                                        <p:tav tm="0">
                                          <p:val>
                                            <p:strVal val="0"/>
                                          </p:val>
                                        </p:tav>
                                        <p:tav tm="100000">
                                          <p:val>
                                            <p:strVal val="#ppt_w"/>
                                          </p:val>
                                        </p:tav>
                                      </p:tavLst>
                                    </p:anim>
                                    <p:anim calcmode="lin" valueType="num">
                                      <p:cBhvr additive="base">
                                        <p:cTn id="38" dur="500"/>
                                        <p:tgtEl>
                                          <p:spTgt spid="365">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65">
                                            <p:txEl>
                                              <p:pRg st="6" end="6"/>
                                            </p:txEl>
                                          </p:spTgt>
                                        </p:tgtEl>
                                        <p:attrNameLst>
                                          <p:attrName>style.visibility</p:attrName>
                                        </p:attrNameLst>
                                      </p:cBhvr>
                                      <p:to>
                                        <p:strVal val="visible"/>
                                      </p:to>
                                    </p:set>
                                    <p:anim calcmode="lin" valueType="num">
                                      <p:cBhvr additive="base">
                                        <p:cTn id="43" dur="500"/>
                                        <p:tgtEl>
                                          <p:spTgt spid="365">
                                            <p:txEl>
                                              <p:pRg st="6" end="6"/>
                                            </p:txEl>
                                          </p:spTgt>
                                        </p:tgtEl>
                                        <p:attrNameLst>
                                          <p:attrName>ppt_w</p:attrName>
                                        </p:attrNameLst>
                                      </p:cBhvr>
                                      <p:tavLst>
                                        <p:tav tm="0">
                                          <p:val>
                                            <p:strVal val="0"/>
                                          </p:val>
                                        </p:tav>
                                        <p:tav tm="100000">
                                          <p:val>
                                            <p:strVal val="#ppt_w"/>
                                          </p:val>
                                        </p:tav>
                                      </p:tavLst>
                                    </p:anim>
                                    <p:anim calcmode="lin" valueType="num">
                                      <p:cBhvr additive="base">
                                        <p:cTn id="44" dur="500"/>
                                        <p:tgtEl>
                                          <p:spTgt spid="365">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365">
                                            <p:txEl>
                                              <p:pRg st="7" end="7"/>
                                            </p:txEl>
                                          </p:spTgt>
                                        </p:tgtEl>
                                        <p:attrNameLst>
                                          <p:attrName>style.visibility</p:attrName>
                                        </p:attrNameLst>
                                      </p:cBhvr>
                                      <p:to>
                                        <p:strVal val="visible"/>
                                      </p:to>
                                    </p:set>
                                    <p:anim calcmode="lin" valueType="num">
                                      <p:cBhvr additive="base">
                                        <p:cTn id="49" dur="500"/>
                                        <p:tgtEl>
                                          <p:spTgt spid="365">
                                            <p:txEl>
                                              <p:pRg st="7" end="7"/>
                                            </p:txEl>
                                          </p:spTgt>
                                        </p:tgtEl>
                                        <p:attrNameLst>
                                          <p:attrName>ppt_w</p:attrName>
                                        </p:attrNameLst>
                                      </p:cBhvr>
                                      <p:tavLst>
                                        <p:tav tm="0">
                                          <p:val>
                                            <p:strVal val="0"/>
                                          </p:val>
                                        </p:tav>
                                        <p:tav tm="100000">
                                          <p:val>
                                            <p:strVal val="#ppt_w"/>
                                          </p:val>
                                        </p:tav>
                                      </p:tavLst>
                                    </p:anim>
                                    <p:anim calcmode="lin" valueType="num">
                                      <p:cBhvr additive="base">
                                        <p:cTn id="50" dur="500"/>
                                        <p:tgtEl>
                                          <p:spTgt spid="365">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33</a:t>
            </a:fld>
            <a:endParaRPr/>
          </a:p>
        </p:txBody>
      </p:sp>
      <p:sp>
        <p:nvSpPr>
          <p:cNvPr id="373" name="Google Shape;373;p32"/>
          <p:cNvSpPr txBox="1">
            <a:spLocks noGrp="1"/>
          </p:cNvSpPr>
          <p:nvPr>
            <p:ph type="body" idx="1"/>
          </p:nvPr>
        </p:nvSpPr>
        <p:spPr>
          <a:xfrm>
            <a:off x="381000" y="914400"/>
            <a:ext cx="8153400" cy="5181600"/>
          </a:xfrm>
          <a:prstGeom prst="rect">
            <a:avLst/>
          </a:prstGeom>
          <a:solidFill>
            <a:srgbClr val="993300">
              <a:alpha val="31764"/>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800000"/>
              </a:buClr>
              <a:buSzPts val="2000"/>
              <a:buFont typeface="Arial"/>
              <a:buNone/>
            </a:pPr>
            <a:r>
              <a:rPr lang="en-US" sz="2000" b="1" i="0" u="none">
                <a:solidFill>
                  <a:srgbClr val="800000"/>
                </a:solidFill>
                <a:latin typeface="Arial"/>
                <a:ea typeface="Arial"/>
                <a:cs typeface="Arial"/>
                <a:sym typeface="Arial"/>
              </a:rPr>
              <a:t>2.   ATOM COMPUTERS</a:t>
            </a:r>
            <a:r>
              <a:rPr lang="en-US" sz="1800" b="1" i="0" u="none">
                <a:solidFill>
                  <a:schemeClr val="dk1"/>
                </a:solidFill>
                <a:latin typeface="Arial"/>
                <a:ea typeface="Arial"/>
                <a:cs typeface="Arial"/>
                <a:sym typeface="Arial"/>
              </a:rPr>
              <a:t> </a:t>
            </a:r>
            <a:endParaRPr sz="1800" b="0" i="0" u="none">
              <a:solidFill>
                <a:schemeClr val="dk1"/>
              </a:solidFill>
              <a:latin typeface="Arial"/>
              <a:ea typeface="Arial"/>
              <a:cs typeface="Arial"/>
              <a:sym typeface="Arial"/>
            </a:endParaRPr>
          </a:p>
          <a:p>
            <a:pPr marL="342900" lvl="0" indent="-342900" algn="l" rtl="0">
              <a:lnSpc>
                <a:spcPct val="80000"/>
              </a:lnSpc>
              <a:spcBef>
                <a:spcPts val="36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Today, computer chips are made using lithography -- literally, "stone writing." </a:t>
            </a:r>
            <a:endParaRPr/>
          </a:p>
          <a:p>
            <a:pPr marL="342900" lvl="0" indent="-342900" algn="l" rtl="0">
              <a:lnSpc>
                <a:spcPct val="80000"/>
              </a:lnSpc>
              <a:spcBef>
                <a:spcPts val="36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If the computer hardware revolution is to continue at its current pace, in a decade or so we'll have to move beyond lithography to some new post lithographic manufacturing technology. Ultimately, each logic element will be made from just a few atoms.  </a:t>
            </a:r>
            <a:endParaRPr/>
          </a:p>
          <a:p>
            <a:pPr marL="342900" lvl="0" indent="-342900" algn="l" rtl="0">
              <a:lnSpc>
                <a:spcPct val="80000"/>
              </a:lnSpc>
              <a:spcBef>
                <a:spcPts val="36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Designs for computer gates with less than 1,000 atoms have already been proposed -- but each atom in such a small device has to be in exactly the right place. </a:t>
            </a:r>
            <a:endParaRPr/>
          </a:p>
          <a:p>
            <a:pPr marL="342900" lvl="0" indent="-342900" algn="l" rtl="0">
              <a:lnSpc>
                <a:spcPct val="80000"/>
              </a:lnSpc>
              <a:spcBef>
                <a:spcPts val="36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To economically build and interconnect trillions upon trillions of such small and precise devices in a complex three dimensional pattern we'll need a manufacturing technology well beyond today's lithography: we'll need nanotechnology.  </a:t>
            </a:r>
            <a:endParaRPr/>
          </a:p>
          <a:p>
            <a:pPr marL="342900" lvl="0" indent="-342900" algn="l" rtl="0">
              <a:lnSpc>
                <a:spcPct val="80000"/>
              </a:lnSpc>
              <a:spcBef>
                <a:spcPts val="36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With it, we should be able to build mass storage devices that can store more than a hundred billion billion bytes in a volume the size of a sugar cube; </a:t>
            </a:r>
            <a:endParaRPr/>
          </a:p>
          <a:p>
            <a:pPr marL="342900" lvl="0" indent="-342900" algn="l" rtl="0">
              <a:lnSpc>
                <a:spcPct val="80000"/>
              </a:lnSpc>
              <a:spcBef>
                <a:spcPts val="360"/>
              </a:spcBef>
              <a:spcAft>
                <a:spcPts val="0"/>
              </a:spcAft>
              <a:buClr>
                <a:srgbClr val="FF0000"/>
              </a:buClr>
              <a:buSzPts val="1800"/>
              <a:buFont typeface="Arial"/>
              <a:buChar char="•"/>
            </a:pPr>
            <a:r>
              <a:rPr lang="en-US" sz="1800" b="0" i="0" u="none">
                <a:solidFill>
                  <a:srgbClr val="FF0000"/>
                </a:solidFill>
                <a:latin typeface="Arial"/>
                <a:ea typeface="Arial"/>
                <a:cs typeface="Arial"/>
                <a:sym typeface="Arial"/>
              </a:rPr>
              <a:t>RAM </a:t>
            </a:r>
            <a:r>
              <a:rPr lang="en-US" sz="1800" b="0" i="0" u="none">
                <a:solidFill>
                  <a:srgbClr val="0000CC"/>
                </a:solidFill>
                <a:latin typeface="Arial"/>
                <a:ea typeface="Arial"/>
                <a:cs typeface="Arial"/>
                <a:sym typeface="Arial"/>
              </a:rPr>
              <a:t>that can store a mere billion billion bytes in such a volume; and massively parallel computers of the same size that can deliver a billion billion instructions per second. </a:t>
            </a:r>
            <a:endParaRPr/>
          </a:p>
        </p:txBody>
      </p:sp>
      <p:pic>
        <p:nvPicPr>
          <p:cNvPr id="374" name="Google Shape;374;p32"/>
          <p:cNvPicPr preferRelativeResize="0"/>
          <p:nvPr/>
        </p:nvPicPr>
        <p:blipFill rotWithShape="1">
          <a:blip r:embed="rId3">
            <a:alphaModFix/>
          </a:blip>
          <a:srcRect/>
          <a:stretch/>
        </p:blipFill>
        <p:spPr>
          <a:xfrm>
            <a:off x="8248650" y="5105400"/>
            <a:ext cx="895350" cy="1247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34</a:t>
            </a:fld>
            <a:endParaRPr/>
          </a:p>
        </p:txBody>
      </p:sp>
      <p:sp>
        <p:nvSpPr>
          <p:cNvPr id="382" name="Google Shape;382;p33"/>
          <p:cNvSpPr txBox="1">
            <a:spLocks noGrp="1"/>
          </p:cNvSpPr>
          <p:nvPr>
            <p:ph type="title"/>
          </p:nvPr>
        </p:nvSpPr>
        <p:spPr>
          <a:xfrm>
            <a:off x="457200" y="990600"/>
            <a:ext cx="8153400" cy="5181600"/>
          </a:xfrm>
          <a:prstGeom prst="rect">
            <a:avLst/>
          </a:prstGeom>
          <a:solidFill>
            <a:srgbClr val="008080">
              <a:alpha val="18431"/>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762000" lvl="0" indent="-762000" algn="l" rtl="0">
              <a:lnSpc>
                <a:spcPct val="100000"/>
              </a:lnSpc>
              <a:spcBef>
                <a:spcPts val="0"/>
              </a:spcBef>
              <a:spcAft>
                <a:spcPts val="0"/>
              </a:spcAft>
              <a:buClr>
                <a:schemeClr val="dk2"/>
              </a:buClr>
              <a:buSzPts val="1400"/>
              <a:buFont typeface="Arial"/>
              <a:buNone/>
            </a:pPr>
            <a:br>
              <a:rPr lang="en-US" sz="1400" b="0" i="0" u="none">
                <a:solidFill>
                  <a:schemeClr val="dk2"/>
                </a:solidFill>
                <a:latin typeface="Arial"/>
                <a:ea typeface="Arial"/>
                <a:cs typeface="Arial"/>
                <a:sym typeface="Arial"/>
              </a:rPr>
            </a:br>
            <a:endParaRPr/>
          </a:p>
        </p:txBody>
      </p:sp>
      <p:sp>
        <p:nvSpPr>
          <p:cNvPr id="383" name="Google Shape;383;p33"/>
          <p:cNvSpPr txBox="1"/>
          <p:nvPr/>
        </p:nvSpPr>
        <p:spPr>
          <a:xfrm>
            <a:off x="381000" y="914400"/>
            <a:ext cx="8153400" cy="531018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3.  MILITARY APPLICATIONS:</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Today, "smart" weapons are fairly big -- we have the "smart bomb" but not the "smart bullet.“</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In the future, even weapons as small as a single bullet could pack more computer power than the largest supercomputer in existence today, allowing them to perform real time image analysis of their surroundings and communicate with weapons tracking systems to acquire and navigate to targets with greater precision and control.</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 We'll also be able to build weapons both inexpensively and much more rapidly, at the same time taking full advantage of the remarkable materials properties of diamond.</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Rapid and inexpensive manufacture of great quantities of stronger more precise weapons guided by massively increased computational power will alter the way we fight wars.</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Changes of this magnitude could destabilize existing power structures in unpredictable ways.</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Military applications of </a:t>
            </a:r>
            <a:r>
              <a:rPr lang="en-US" sz="1800" b="0" i="0" u="none">
                <a:solidFill>
                  <a:srgbClr val="FF0000"/>
                </a:solidFill>
                <a:latin typeface="Arial"/>
                <a:ea typeface="Arial"/>
                <a:cs typeface="Arial"/>
                <a:sym typeface="Arial"/>
              </a:rPr>
              <a:t>nanotechnology</a:t>
            </a:r>
            <a:r>
              <a:rPr lang="en-US" sz="1800" b="0" i="0" u="none">
                <a:solidFill>
                  <a:srgbClr val="0000CC"/>
                </a:solidFill>
                <a:latin typeface="Arial"/>
                <a:ea typeface="Arial"/>
                <a:cs typeface="Arial"/>
                <a:sym typeface="Arial"/>
              </a:rPr>
              <a:t> raise a number of concerns that prudence suggests we begin to investigate before, rather than after, we develop this new technology.</a:t>
            </a:r>
            <a:endParaRPr/>
          </a:p>
        </p:txBody>
      </p:sp>
      <p:pic>
        <p:nvPicPr>
          <p:cNvPr id="384" name="Google Shape;384;p33"/>
          <p:cNvPicPr preferRelativeResize="0"/>
          <p:nvPr/>
        </p:nvPicPr>
        <p:blipFill rotWithShape="1">
          <a:blip r:embed="rId3">
            <a:alphaModFix/>
          </a:blip>
          <a:srcRect/>
          <a:stretch/>
        </p:blipFill>
        <p:spPr>
          <a:xfrm>
            <a:off x="8248650" y="5105400"/>
            <a:ext cx="895350" cy="1247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35</a:t>
            </a:fld>
            <a:endParaRPr/>
          </a:p>
        </p:txBody>
      </p:sp>
      <p:sp>
        <p:nvSpPr>
          <p:cNvPr id="392" name="Google Shape;392;p34"/>
          <p:cNvSpPr txBox="1">
            <a:spLocks noGrp="1"/>
          </p:cNvSpPr>
          <p:nvPr>
            <p:ph type="title"/>
          </p:nvPr>
        </p:nvSpPr>
        <p:spPr>
          <a:xfrm>
            <a:off x="381000" y="914400"/>
            <a:ext cx="8305800" cy="1981200"/>
          </a:xfrm>
          <a:prstGeom prst="rect">
            <a:avLst/>
          </a:prstGeom>
          <a:solidFill>
            <a:srgbClr val="FF9900">
              <a:alpha val="30588"/>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4. SOLAR ENERGY</a:t>
            </a:r>
            <a:r>
              <a:rPr lang="en-US" sz="1800" b="1" i="0" u="none">
                <a:solidFill>
                  <a:schemeClr val="dk2"/>
                </a:solidFill>
                <a:latin typeface="Arial"/>
                <a:ea typeface="Arial"/>
                <a:cs typeface="Arial"/>
                <a:sym typeface="Arial"/>
              </a:rPr>
              <a:t> </a:t>
            </a:r>
            <a:br>
              <a:rPr lang="en-US" sz="1800" b="0" i="0" u="none">
                <a:solidFill>
                  <a:schemeClr val="dk2"/>
                </a:solidFill>
                <a:latin typeface="Arial"/>
                <a:ea typeface="Arial"/>
                <a:cs typeface="Arial"/>
                <a:sym typeface="Arial"/>
              </a:rPr>
            </a:br>
            <a:r>
              <a:rPr lang="en-US" sz="1800" b="0" i="0" u="none">
                <a:solidFill>
                  <a:schemeClr val="dk2"/>
                </a:solidFill>
                <a:latin typeface="Arial"/>
                <a:ea typeface="Arial"/>
                <a:cs typeface="Arial"/>
                <a:sym typeface="Arial"/>
              </a:rPr>
              <a:t>	</a:t>
            </a:r>
            <a:r>
              <a:rPr lang="en-US" sz="1800" b="0" i="0" u="none">
                <a:solidFill>
                  <a:srgbClr val="0000CC"/>
                </a:solidFill>
                <a:latin typeface="Arial"/>
                <a:ea typeface="Arial"/>
                <a:cs typeface="Arial"/>
                <a:sym typeface="Arial"/>
              </a:rPr>
              <a:t>Nanotechnology will cut costs both of the solar cells and the equipment needed to deploy them, making solar power economical. </a:t>
            </a:r>
            <a:br>
              <a:rPr lang="en-US" sz="1800" b="0" i="0" u="none">
                <a:solidFill>
                  <a:srgbClr val="0000CC"/>
                </a:solidFill>
                <a:latin typeface="Arial"/>
                <a:ea typeface="Arial"/>
                <a:cs typeface="Arial"/>
                <a:sym typeface="Arial"/>
              </a:rPr>
            </a:br>
            <a:r>
              <a:rPr lang="en-US" sz="1800" b="0" i="0" u="none">
                <a:solidFill>
                  <a:srgbClr val="0000CC"/>
                </a:solidFill>
                <a:latin typeface="Arial"/>
                <a:ea typeface="Arial"/>
                <a:cs typeface="Arial"/>
                <a:sym typeface="Arial"/>
              </a:rPr>
              <a:t>	In this application we need not make new or technically superior solar cells: making inexpensively what we already know how to make expensively would move solar power into the mainstream. </a:t>
            </a:r>
            <a:br>
              <a:rPr lang="en-US" sz="1800" b="0" i="0" u="none">
                <a:solidFill>
                  <a:srgbClr val="0000CC"/>
                </a:solidFill>
                <a:latin typeface="Arial"/>
                <a:ea typeface="Arial"/>
                <a:cs typeface="Arial"/>
                <a:sym typeface="Arial"/>
              </a:rPr>
            </a:br>
            <a:endParaRPr/>
          </a:p>
        </p:txBody>
      </p:sp>
      <p:sp>
        <p:nvSpPr>
          <p:cNvPr id="393" name="Google Shape;393;p34"/>
          <p:cNvSpPr txBox="1"/>
          <p:nvPr/>
        </p:nvSpPr>
        <p:spPr>
          <a:xfrm>
            <a:off x="381000" y="2995612"/>
            <a:ext cx="8305800" cy="2795587"/>
          </a:xfrm>
          <a:prstGeom prst="rect">
            <a:avLst/>
          </a:prstGeom>
          <a:solidFill>
            <a:srgbClr val="FF00FF">
              <a:alpha val="29803"/>
            </a:srgbClr>
          </a:solidFill>
          <a:ln w="19050" cap="flat" cmpd="sng">
            <a:solidFill>
              <a:schemeClr val="dk1"/>
            </a:solidFill>
            <a:prstDash val="solid"/>
            <a:miter lim="800000"/>
            <a:headEnd type="none" w="sm" len="sm"/>
            <a:tailEnd type="none" w="sm" len="sm"/>
          </a:ln>
        </p:spPr>
        <p:txBody>
          <a:bodyPr spcFirstLastPara="1" wrap="square" lIns="91425" tIns="0" rIns="91425" bIns="0" anchor="ctr" anchorCtr="0">
            <a:spAutoFit/>
          </a:bodyPr>
          <a:lstStyle/>
          <a:p>
            <a:pPr marL="342900" marR="0" lvl="0" indent="-34290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5. MEDICAL USES</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It is not modern medicine that does the healing, but the cells themselves: we are but onlookers. </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If we had surgical tools that were molecular both in their size and precision, we could develop a medical technology that for the first time would let us directly heal the injuries at the molecular and cellular level that are the root causes of disease and ill health. </a:t>
            </a:r>
            <a:endParaRPr/>
          </a:p>
          <a:p>
            <a:pPr marL="342900" marR="0" lvl="0" indent="-342900" algn="l" rtl="0">
              <a:lnSpc>
                <a:spcPct val="100000"/>
              </a:lnSpc>
              <a:spcBef>
                <a:spcPts val="0"/>
              </a:spcBef>
              <a:spcAft>
                <a:spcPts val="0"/>
              </a:spcAft>
              <a:buClr>
                <a:srgbClr val="0000CC"/>
              </a:buClr>
              <a:buSzPts val="1800"/>
              <a:buFont typeface="Arial"/>
              <a:buChar char="•"/>
            </a:pPr>
            <a:r>
              <a:rPr lang="en-US" sz="1800" b="0" i="0" u="none">
                <a:solidFill>
                  <a:srgbClr val="0000CC"/>
                </a:solidFill>
                <a:latin typeface="Arial"/>
                <a:ea typeface="Arial"/>
                <a:cs typeface="Arial"/>
                <a:sym typeface="Arial"/>
              </a:rPr>
              <a:t>With the precision of drugs combined with the intelligent guidance of the surgeon's scalpel, we can expect a quantum leap in our medical capabilities</a:t>
            </a:r>
            <a:r>
              <a:rPr lang="en-US" sz="2000" b="0" i="0" u="none">
                <a:solidFill>
                  <a:srgbClr val="0000CC"/>
                </a:solidFill>
                <a:latin typeface="Arial"/>
                <a:ea typeface="Arial"/>
                <a:cs typeface="Arial"/>
                <a:sym typeface="Arial"/>
              </a:rPr>
              <a:t>.</a:t>
            </a:r>
            <a:endParaRPr/>
          </a:p>
          <a:p>
            <a:pPr marL="0" marR="0" lvl="0" indent="0" algn="l" rtl="0">
              <a:lnSpc>
                <a:spcPct val="100000"/>
              </a:lnSpc>
              <a:spcBef>
                <a:spcPts val="0"/>
              </a:spcBef>
              <a:spcAft>
                <a:spcPts val="0"/>
              </a:spcAft>
              <a:buNone/>
            </a:pPr>
            <a:endParaRPr sz="2000" b="0" i="0" u="none">
              <a:solidFill>
                <a:srgbClr val="0000CC"/>
              </a:solidFill>
              <a:latin typeface="Arial"/>
              <a:ea typeface="Arial"/>
              <a:cs typeface="Arial"/>
              <a:sym typeface="Arial"/>
            </a:endParaRPr>
          </a:p>
        </p:txBody>
      </p:sp>
      <p:pic>
        <p:nvPicPr>
          <p:cNvPr id="394" name="Google Shape;394;p34"/>
          <p:cNvPicPr preferRelativeResize="0"/>
          <p:nvPr/>
        </p:nvPicPr>
        <p:blipFill rotWithShape="1">
          <a:blip r:embed="rId3">
            <a:alphaModFix/>
          </a:blip>
          <a:srcRect/>
          <a:stretch/>
        </p:blipFill>
        <p:spPr>
          <a:xfrm>
            <a:off x="19050" y="5486400"/>
            <a:ext cx="895350" cy="1247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36</a:t>
            </a:fld>
            <a:endParaRPr/>
          </a:p>
        </p:txBody>
      </p:sp>
      <p:sp>
        <p:nvSpPr>
          <p:cNvPr id="402" name="Google Shape;402;p35"/>
          <p:cNvSpPr txBox="1">
            <a:spLocks noGrp="1"/>
          </p:cNvSpPr>
          <p:nvPr>
            <p:ph type="title"/>
          </p:nvPr>
        </p:nvSpPr>
        <p:spPr>
          <a:xfrm>
            <a:off x="457200" y="1447800"/>
            <a:ext cx="8229600" cy="1828800"/>
          </a:xfrm>
          <a:prstGeom prst="rect">
            <a:avLst/>
          </a:prstGeom>
          <a:solidFill>
            <a:srgbClr val="99CC00">
              <a:alpha val="57647"/>
            </a:srgbClr>
          </a:solidFill>
          <a:ln w="1905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800"/>
              <a:buFont typeface="Arial"/>
              <a:buNone/>
            </a:pPr>
            <a:br>
              <a:rPr lang="en-US" sz="1800" b="0" i="0" u="none">
                <a:solidFill>
                  <a:schemeClr val="dk2"/>
                </a:solidFill>
                <a:latin typeface="Arial"/>
                <a:ea typeface="Arial"/>
                <a:cs typeface="Arial"/>
                <a:sym typeface="Arial"/>
              </a:rPr>
            </a:br>
            <a:r>
              <a:rPr lang="en-US" sz="1800" b="0" i="0" u="none">
                <a:solidFill>
                  <a:schemeClr val="dk2"/>
                </a:solidFill>
                <a:latin typeface="Arial"/>
                <a:ea typeface="Arial"/>
                <a:cs typeface="Arial"/>
                <a:sym typeface="Arial"/>
              </a:rPr>
              <a:t> </a:t>
            </a:r>
            <a:r>
              <a:rPr lang="en-US" sz="1800" b="1" i="0" u="none">
                <a:solidFill>
                  <a:srgbClr val="990000"/>
                </a:solidFill>
                <a:latin typeface="Arial"/>
                <a:ea typeface="Arial"/>
                <a:cs typeface="Arial"/>
                <a:sym typeface="Arial"/>
              </a:rPr>
              <a:t>6. Other Advantages</a:t>
            </a:r>
            <a:br>
              <a:rPr lang="en-US" sz="1800" b="0" i="1" u="none">
                <a:solidFill>
                  <a:srgbClr val="990000"/>
                </a:solidFill>
                <a:latin typeface="Arial"/>
                <a:ea typeface="Arial"/>
                <a:cs typeface="Arial"/>
                <a:sym typeface="Arial"/>
              </a:rPr>
            </a:br>
            <a:r>
              <a:rPr lang="en-US" sz="1800" b="0" i="1" u="none">
                <a:solidFill>
                  <a:srgbClr val="800000"/>
                </a:solidFill>
                <a:latin typeface="Arial"/>
                <a:ea typeface="Arial"/>
                <a:cs typeface="Arial"/>
                <a:sym typeface="Arial"/>
              </a:rPr>
              <a:t>Less Pollution</a:t>
            </a:r>
            <a:r>
              <a:rPr lang="en-US" sz="1800" b="0" i="0" u="none">
                <a:solidFill>
                  <a:srgbClr val="800000"/>
                </a:solidFill>
                <a:latin typeface="Arial"/>
                <a:ea typeface="Arial"/>
                <a:cs typeface="Arial"/>
                <a:sym typeface="Arial"/>
              </a:rPr>
              <a:t> </a:t>
            </a:r>
            <a:br>
              <a:rPr lang="en-US" sz="1800" b="0" i="0" u="none">
                <a:solidFill>
                  <a:srgbClr val="800000"/>
                </a:solidFill>
                <a:latin typeface="Arial"/>
                <a:ea typeface="Arial"/>
                <a:cs typeface="Arial"/>
                <a:sym typeface="Arial"/>
              </a:rPr>
            </a:br>
            <a:r>
              <a:rPr lang="en-US" sz="1800" b="0" i="0" u="none">
                <a:solidFill>
                  <a:schemeClr val="dk2"/>
                </a:solidFill>
                <a:latin typeface="Arial"/>
                <a:ea typeface="Arial"/>
                <a:cs typeface="Arial"/>
                <a:sym typeface="Arial"/>
              </a:rPr>
              <a:t>The problem with past technologies is that they pollute the environment in cases where we humans would die in years. </a:t>
            </a:r>
            <a:br>
              <a:rPr lang="en-US" sz="1800" b="0" i="0" u="none">
                <a:solidFill>
                  <a:schemeClr val="dk2"/>
                </a:solidFill>
                <a:latin typeface="Arial"/>
                <a:ea typeface="Arial"/>
                <a:cs typeface="Arial"/>
                <a:sym typeface="Arial"/>
              </a:rPr>
            </a:br>
            <a:r>
              <a:rPr lang="en-US" sz="1800" b="0" i="0" u="none">
                <a:solidFill>
                  <a:schemeClr val="dk2"/>
                </a:solidFill>
                <a:latin typeface="Arial"/>
                <a:ea typeface="Arial"/>
                <a:cs typeface="Arial"/>
                <a:sym typeface="Arial"/>
              </a:rPr>
              <a:t>A good example of a bad polluting invention would be the automobile. The automobile ran on gas and the gas fumes destroyed the ozone layer.</a:t>
            </a:r>
            <a:br>
              <a:rPr lang="en-US" sz="1800" b="0" i="0" u="none">
                <a:solidFill>
                  <a:schemeClr val="dk2"/>
                </a:solidFill>
                <a:latin typeface="Arial"/>
                <a:ea typeface="Arial"/>
                <a:cs typeface="Arial"/>
                <a:sym typeface="Aria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457200" y="0"/>
            <a:ext cx="8229600" cy="1268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00000"/>
              </a:buClr>
              <a:buSzPts val="4400"/>
              <a:buFont typeface="Corsiva"/>
              <a:buNone/>
            </a:pPr>
            <a:r>
              <a:rPr lang="en-US" sz="4400" b="1" i="0" u="none">
                <a:solidFill>
                  <a:srgbClr val="C00000"/>
                </a:solidFill>
                <a:latin typeface="Corsiva"/>
                <a:ea typeface="Corsiva"/>
                <a:cs typeface="Corsiva"/>
                <a:sym typeface="Corsiva"/>
              </a:rPr>
              <a:t>What is Nano ?</a:t>
            </a:r>
            <a:endParaRPr/>
          </a:p>
        </p:txBody>
      </p:sp>
      <p:sp>
        <p:nvSpPr>
          <p:cNvPr id="130" name="Google Shape;130;p4"/>
          <p:cNvSpPr txBox="1">
            <a:spLocks noGrp="1"/>
          </p:cNvSpPr>
          <p:nvPr>
            <p:ph type="body" idx="4294967295"/>
          </p:nvPr>
        </p:nvSpPr>
        <p:spPr>
          <a:xfrm>
            <a:off x="457200" y="1600200"/>
            <a:ext cx="8229600" cy="4525963"/>
          </a:xfrm>
          <a:prstGeom prst="rect">
            <a:avLst/>
          </a:prstGeom>
          <a:blipFill rotWithShape="1">
            <a:blip r:embed="rId3">
              <a:alphaModFix/>
            </a:blip>
            <a:stretch>
              <a:fillRect l="-1851" r="-1109" b="-28705"/>
            </a:stretch>
          </a:blip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SzPts val="3200"/>
              <a:buFont typeface="Arial"/>
              <a:buChar char="•"/>
            </a:pPr>
            <a:r>
              <a:rPr lang="en-US" sz="3200" b="0" i="0" u="none" strike="noStrike" cap="none">
                <a:latin typeface="Arial"/>
                <a:ea typeface="Arial"/>
                <a:cs typeface="Arial"/>
                <a:sym typeface="Arial"/>
              </a:rPr>
              <a:t> </a:t>
            </a:r>
            <a:endParaRPr/>
          </a:p>
        </p:txBody>
      </p:sp>
      <p:pic>
        <p:nvPicPr>
          <p:cNvPr id="131" name="Google Shape;131;p4"/>
          <p:cNvPicPr preferRelativeResize="0"/>
          <p:nvPr/>
        </p:nvPicPr>
        <p:blipFill rotWithShape="1">
          <a:blip r:embed="rId4">
            <a:alphaModFix/>
          </a:blip>
          <a:srcRect/>
          <a:stretch/>
        </p:blipFill>
        <p:spPr>
          <a:xfrm>
            <a:off x="228600" y="228600"/>
            <a:ext cx="1590675" cy="914400"/>
          </a:xfrm>
          <a:prstGeom prst="rect">
            <a:avLst/>
          </a:prstGeom>
          <a:noFill/>
          <a:ln>
            <a:noFill/>
          </a:ln>
        </p:spPr>
      </p:pic>
      <p:sp>
        <p:nvSpPr>
          <p:cNvPr id="132" name="Google Shape;132;p4"/>
          <p:cNvSpPr txBox="1"/>
          <p:nvPr/>
        </p:nvSpPr>
        <p:spPr>
          <a:xfrm>
            <a:off x="2743200" y="6553200"/>
            <a:ext cx="36576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                     18PYB101J Module-V Lecture-2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p:nvPr/>
        </p:nvSpPr>
        <p:spPr>
          <a:xfrm>
            <a:off x="2551112" y="1412875"/>
            <a:ext cx="3917950" cy="3962400"/>
          </a:xfrm>
          <a:prstGeom prst="ellipse">
            <a:avLst/>
          </a:prstGeom>
          <a:solidFill>
            <a:srgbClr val="6B6BCF">
              <a:alpha val="34509"/>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8" name="Google Shape;138;p5"/>
          <p:cNvSpPr txBox="1"/>
          <p:nvPr/>
        </p:nvSpPr>
        <p:spPr>
          <a:xfrm>
            <a:off x="392112" y="3117850"/>
            <a:ext cx="8534400" cy="466725"/>
          </a:xfrm>
          <a:prstGeom prst="rect">
            <a:avLst/>
          </a:prstGeom>
          <a:solidFill>
            <a:srgbClr val="CC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0.1nm          1nm          10nm          100nm          1μm          10 μm</a:t>
            </a:r>
            <a:endParaRPr/>
          </a:p>
        </p:txBody>
      </p:sp>
      <p:sp>
        <p:nvSpPr>
          <p:cNvPr id="139" name="Google Shape;139;p5"/>
          <p:cNvSpPr txBox="1"/>
          <p:nvPr/>
        </p:nvSpPr>
        <p:spPr>
          <a:xfrm>
            <a:off x="3581400" y="2424112"/>
            <a:ext cx="18081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1" i="1" u="none">
                <a:solidFill>
                  <a:schemeClr val="accent2"/>
                </a:solidFill>
                <a:latin typeface="Times New Roman"/>
                <a:ea typeface="Times New Roman"/>
                <a:cs typeface="Times New Roman"/>
                <a:sym typeface="Times New Roman"/>
              </a:rPr>
              <a:t>Nanoscience</a:t>
            </a:r>
            <a:endParaRPr/>
          </a:p>
        </p:txBody>
      </p:sp>
      <p:sp>
        <p:nvSpPr>
          <p:cNvPr id="140" name="Google Shape;140;p5"/>
          <p:cNvSpPr txBox="1"/>
          <p:nvPr/>
        </p:nvSpPr>
        <p:spPr>
          <a:xfrm>
            <a:off x="3097212" y="4005262"/>
            <a:ext cx="306228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2000"/>
              <a:buFont typeface="Times New Roman"/>
              <a:buNone/>
            </a:pPr>
            <a:r>
              <a:rPr lang="en-US" sz="2000" b="1" i="0" u="none">
                <a:solidFill>
                  <a:srgbClr val="0070C0"/>
                </a:solidFill>
                <a:latin typeface="Times New Roman"/>
                <a:ea typeface="Times New Roman"/>
                <a:cs typeface="Times New Roman"/>
                <a:sym typeface="Times New Roman"/>
              </a:rPr>
              <a:t>Size and shape dependent </a:t>
            </a:r>
            <a:endParaRPr/>
          </a:p>
          <a:p>
            <a:pPr marL="0" marR="0" lvl="0" indent="0" algn="l" rtl="0">
              <a:lnSpc>
                <a:spcPct val="100000"/>
              </a:lnSpc>
              <a:spcBef>
                <a:spcPts val="0"/>
              </a:spcBef>
              <a:spcAft>
                <a:spcPts val="0"/>
              </a:spcAft>
              <a:buClr>
                <a:srgbClr val="0070C0"/>
              </a:buClr>
              <a:buSzPts val="2000"/>
              <a:buFont typeface="Times New Roman"/>
              <a:buNone/>
            </a:pPr>
            <a:r>
              <a:rPr lang="en-US" sz="2000" b="1" i="0" u="none">
                <a:solidFill>
                  <a:srgbClr val="0070C0"/>
                </a:solidFill>
                <a:latin typeface="Times New Roman"/>
                <a:ea typeface="Times New Roman"/>
                <a:cs typeface="Times New Roman"/>
                <a:sym typeface="Times New Roman"/>
              </a:rPr>
              <a:t>              properties</a:t>
            </a:r>
            <a:endParaRPr/>
          </a:p>
        </p:txBody>
      </p:sp>
      <p:sp>
        <p:nvSpPr>
          <p:cNvPr id="141" name="Google Shape;141;p5"/>
          <p:cNvSpPr txBox="1"/>
          <p:nvPr/>
        </p:nvSpPr>
        <p:spPr>
          <a:xfrm>
            <a:off x="762000" y="5732462"/>
            <a:ext cx="7724775"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Times New Roman"/>
              <a:buNone/>
            </a:pPr>
            <a:r>
              <a:rPr lang="en-US" sz="2400" b="1" i="0" u="none">
                <a:solidFill>
                  <a:srgbClr val="C00000"/>
                </a:solidFill>
                <a:latin typeface="Times New Roman"/>
                <a:ea typeface="Times New Roman"/>
                <a:cs typeface="Times New Roman"/>
                <a:sym typeface="Times New Roman"/>
              </a:rPr>
              <a:t>Nanometer scale </a:t>
            </a:r>
            <a:r>
              <a:rPr lang="en-US" sz="2400" b="1" i="0" u="none">
                <a:solidFill>
                  <a:srgbClr val="006666"/>
                </a:solidFill>
                <a:latin typeface="Times New Roman"/>
                <a:ea typeface="Times New Roman"/>
                <a:cs typeface="Times New Roman"/>
                <a:sym typeface="Times New Roman"/>
              </a:rPr>
              <a:t>:  The length scale where corresponding </a:t>
            </a:r>
            <a:endParaRPr/>
          </a:p>
          <a:p>
            <a:pPr marL="0" marR="0" lvl="0" indent="0" algn="l" rtl="0">
              <a:lnSpc>
                <a:spcPct val="100000"/>
              </a:lnSpc>
              <a:spcBef>
                <a:spcPts val="0"/>
              </a:spcBef>
              <a:spcAft>
                <a:spcPts val="0"/>
              </a:spcAft>
              <a:buClr>
                <a:srgbClr val="0070C0"/>
              </a:buClr>
              <a:buSzPts val="2400"/>
              <a:buFont typeface="Times New Roman"/>
              <a:buNone/>
            </a:pPr>
            <a:r>
              <a:rPr lang="en-US" sz="2400" b="1" i="0" u="none">
                <a:solidFill>
                  <a:srgbClr val="0070C0"/>
                </a:solidFill>
                <a:latin typeface="Times New Roman"/>
                <a:ea typeface="Times New Roman"/>
                <a:cs typeface="Times New Roman"/>
                <a:sym typeface="Times New Roman"/>
              </a:rPr>
              <a:t>                                  </a:t>
            </a:r>
            <a:r>
              <a:rPr lang="en-US" sz="2400" b="1" i="0" u="none">
                <a:solidFill>
                  <a:srgbClr val="0808B8"/>
                </a:solidFill>
                <a:latin typeface="Times New Roman"/>
                <a:ea typeface="Times New Roman"/>
                <a:cs typeface="Times New Roman"/>
                <a:sym typeface="Times New Roman"/>
              </a:rPr>
              <a:t>property</a:t>
            </a:r>
            <a:r>
              <a:rPr lang="en-US" sz="2400" b="1" i="0" u="none">
                <a:solidFill>
                  <a:srgbClr val="006666"/>
                </a:solidFill>
                <a:latin typeface="Times New Roman"/>
                <a:ea typeface="Times New Roman"/>
                <a:cs typeface="Times New Roman"/>
                <a:sym typeface="Times New Roman"/>
              </a:rPr>
              <a:t> is </a:t>
            </a:r>
            <a:r>
              <a:rPr lang="en-US" sz="2400" b="1" i="0" u="none">
                <a:solidFill>
                  <a:srgbClr val="0808B8"/>
                </a:solidFill>
                <a:latin typeface="Times New Roman"/>
                <a:ea typeface="Times New Roman"/>
                <a:cs typeface="Times New Roman"/>
                <a:sym typeface="Times New Roman"/>
              </a:rPr>
              <a:t>size &amp; shape </a:t>
            </a:r>
            <a:r>
              <a:rPr lang="en-US" sz="2400" b="1" i="0" u="none">
                <a:solidFill>
                  <a:srgbClr val="006666"/>
                </a:solidFill>
                <a:latin typeface="Times New Roman"/>
                <a:ea typeface="Times New Roman"/>
                <a:cs typeface="Times New Roman"/>
                <a:sym typeface="Times New Roman"/>
              </a:rPr>
              <a:t>dependent.</a:t>
            </a:r>
            <a:r>
              <a:rPr lang="en-US" sz="2400" b="1" i="0" u="none">
                <a:solidFill>
                  <a:schemeClr val="dk1"/>
                </a:solidFill>
                <a:latin typeface="Times New Roman"/>
                <a:ea typeface="Times New Roman"/>
                <a:cs typeface="Times New Roman"/>
                <a:sym typeface="Times New Roman"/>
              </a:rPr>
              <a:t> </a:t>
            </a:r>
            <a:endParaRPr/>
          </a:p>
        </p:txBody>
      </p:sp>
      <p:sp>
        <p:nvSpPr>
          <p:cNvPr id="142" name="Google Shape;142;p5"/>
          <p:cNvSpPr txBox="1"/>
          <p:nvPr/>
        </p:nvSpPr>
        <p:spPr>
          <a:xfrm>
            <a:off x="611187" y="142875"/>
            <a:ext cx="8169275" cy="1200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3600"/>
              <a:buFont typeface="Corsiva"/>
              <a:buNone/>
            </a:pPr>
            <a:r>
              <a:rPr lang="en-US" sz="3600" b="1" i="0" u="none">
                <a:solidFill>
                  <a:srgbClr val="C00000"/>
                </a:solidFill>
                <a:latin typeface="Corsiva"/>
                <a:ea typeface="Corsiva"/>
                <a:cs typeface="Corsiva"/>
                <a:sym typeface="Corsiva"/>
              </a:rPr>
              <a:t>Actual physical dimensions relevant to                Nanosystem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p:nvPr/>
        </p:nvSpPr>
        <p:spPr>
          <a:xfrm>
            <a:off x="1258887" y="417512"/>
            <a:ext cx="642143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4000"/>
              <a:buFont typeface="Corsiva"/>
              <a:buNone/>
            </a:pPr>
            <a:r>
              <a:rPr lang="en-US" sz="4000" b="1" i="0" u="none">
                <a:solidFill>
                  <a:srgbClr val="C00000"/>
                </a:solidFill>
                <a:latin typeface="Corsiva"/>
                <a:ea typeface="Corsiva"/>
                <a:cs typeface="Corsiva"/>
                <a:sym typeface="Corsiva"/>
              </a:rPr>
              <a:t>Surface to Volume Ratio Increases</a:t>
            </a:r>
            <a:endParaRPr/>
          </a:p>
        </p:txBody>
      </p:sp>
      <p:pic>
        <p:nvPicPr>
          <p:cNvPr id="148" name="Google Shape;148;p6" descr="cube"/>
          <p:cNvPicPr preferRelativeResize="0"/>
          <p:nvPr/>
        </p:nvPicPr>
        <p:blipFill rotWithShape="1">
          <a:blip r:embed="rId3">
            <a:alphaModFix/>
          </a:blip>
          <a:srcRect/>
          <a:stretch/>
        </p:blipFill>
        <p:spPr>
          <a:xfrm>
            <a:off x="4572000" y="1484312"/>
            <a:ext cx="4572000" cy="4392612"/>
          </a:xfrm>
          <a:prstGeom prst="rect">
            <a:avLst/>
          </a:prstGeom>
          <a:noFill/>
          <a:ln>
            <a:noFill/>
          </a:ln>
        </p:spPr>
      </p:pic>
      <p:sp>
        <p:nvSpPr>
          <p:cNvPr id="149" name="Google Shape;149;p6"/>
          <p:cNvSpPr txBox="1"/>
          <p:nvPr/>
        </p:nvSpPr>
        <p:spPr>
          <a:xfrm>
            <a:off x="0" y="1484312"/>
            <a:ext cx="5181600" cy="4167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As surface to volume ratio increases </a:t>
            </a:r>
            <a:endParaRPr/>
          </a:p>
          <a:p>
            <a:pPr marL="0" marR="0" lvl="0" indent="0" algn="l"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800100" marR="0" lvl="1" indent="-3429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A greater amount of a substance comes in contact with surrounding material.</a:t>
            </a:r>
            <a:endParaRPr/>
          </a:p>
          <a:p>
            <a:pPr marL="800100" marR="0" lvl="1" indent="-203200" algn="l"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This results in better catalysts, since a greater proportion of the material is exposed for potential reaction.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p:nvPr/>
        </p:nvSpPr>
        <p:spPr>
          <a:xfrm>
            <a:off x="250825" y="981075"/>
            <a:ext cx="8208962" cy="2308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Nano sized particles exhibit different properties than larger particles of the same substance.</a:t>
            </a:r>
            <a:endParaRPr/>
          </a:p>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Nano sized particle exhibit size &amp; shape dependent properties.</a:t>
            </a:r>
            <a:endParaRPr/>
          </a:p>
        </p:txBody>
      </p:sp>
      <p:sp>
        <p:nvSpPr>
          <p:cNvPr id="155" name="Google Shape;155;p7"/>
          <p:cNvSpPr txBox="1"/>
          <p:nvPr/>
        </p:nvSpPr>
        <p:spPr>
          <a:xfrm>
            <a:off x="1258887" y="336550"/>
            <a:ext cx="6697662" cy="5857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orsiva"/>
              <a:buNone/>
            </a:pPr>
            <a:r>
              <a:rPr lang="en-US" sz="3200" b="1" i="0" u="none">
                <a:solidFill>
                  <a:srgbClr val="C00000"/>
                </a:solidFill>
                <a:latin typeface="Corsiva"/>
                <a:ea typeface="Corsiva"/>
                <a:cs typeface="Corsiva"/>
                <a:sym typeface="Corsiva"/>
              </a:rPr>
              <a:t>What’s interesting about the nanoscale?</a:t>
            </a:r>
            <a:endParaRPr/>
          </a:p>
        </p:txBody>
      </p:sp>
      <p:sp>
        <p:nvSpPr>
          <p:cNvPr id="156" name="Google Shape;156;p7"/>
          <p:cNvSpPr/>
          <p:nvPr/>
        </p:nvSpPr>
        <p:spPr>
          <a:xfrm>
            <a:off x="2339975" y="3716337"/>
            <a:ext cx="3816350" cy="1873250"/>
          </a:xfrm>
          <a:prstGeom prst="ellipse">
            <a:avLst/>
          </a:prstGeom>
          <a:noFill/>
          <a:ln w="9525"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7" name="Google Shape;157;p7"/>
          <p:cNvSpPr txBox="1"/>
          <p:nvPr/>
        </p:nvSpPr>
        <p:spPr>
          <a:xfrm>
            <a:off x="2916237" y="4024312"/>
            <a:ext cx="2808287" cy="12620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666"/>
              </a:buClr>
              <a:buSzPts val="2400"/>
              <a:buFont typeface="Times New Roman"/>
              <a:buNone/>
            </a:pPr>
            <a:r>
              <a:rPr lang="en-US" sz="2400" b="1" i="0" u="none">
                <a:solidFill>
                  <a:srgbClr val="006666"/>
                </a:solidFill>
                <a:latin typeface="Times New Roman"/>
                <a:ea typeface="Times New Roman"/>
                <a:cs typeface="Times New Roman"/>
                <a:sym typeface="Times New Roman"/>
              </a:rPr>
              <a:t>How do properties change at the Nanoscale </a:t>
            </a:r>
            <a:r>
              <a:rPr lang="en-US" sz="2800" b="1" i="0" u="none">
                <a:solidFill>
                  <a:srgbClr val="006666"/>
                </a:solidFill>
                <a:latin typeface="Times New Roman"/>
                <a:ea typeface="Times New Roman"/>
                <a:cs typeface="Times New Roman"/>
                <a:sym typeface="Times New Roman"/>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p:nvPr/>
        </p:nvSpPr>
        <p:spPr>
          <a:xfrm>
            <a:off x="1243012" y="115887"/>
            <a:ext cx="691038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4000"/>
              <a:buFont typeface="Corsiva"/>
              <a:buNone/>
            </a:pPr>
            <a:r>
              <a:rPr lang="en-US" sz="4000" b="1" i="0" u="none">
                <a:solidFill>
                  <a:srgbClr val="C00000"/>
                </a:solidFill>
                <a:latin typeface="Corsiva"/>
                <a:ea typeface="Corsiva"/>
                <a:cs typeface="Corsiva"/>
                <a:sym typeface="Corsiva"/>
              </a:rPr>
              <a:t>Optical Properties:  Colour of Gold</a:t>
            </a:r>
            <a:endParaRPr/>
          </a:p>
        </p:txBody>
      </p:sp>
      <p:sp>
        <p:nvSpPr>
          <p:cNvPr id="163" name="Google Shape;163;p8"/>
          <p:cNvSpPr txBox="1"/>
          <p:nvPr/>
        </p:nvSpPr>
        <p:spPr>
          <a:xfrm>
            <a:off x="323850" y="1125537"/>
            <a:ext cx="6048375" cy="44402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6666"/>
              </a:buClr>
              <a:buSzPts val="2400"/>
              <a:buFont typeface="Times New Roman"/>
              <a:buChar char="•"/>
            </a:pPr>
            <a:r>
              <a:rPr lang="en-US" sz="2400" b="1" i="0" u="none">
                <a:solidFill>
                  <a:srgbClr val="006666"/>
                </a:solidFill>
                <a:latin typeface="Times New Roman"/>
                <a:ea typeface="Times New Roman"/>
                <a:cs typeface="Times New Roman"/>
                <a:sym typeface="Times New Roman"/>
              </a:rPr>
              <a:t>Bulk gold</a:t>
            </a:r>
            <a:endParaRPr/>
          </a:p>
          <a:p>
            <a:pPr marL="342900" marR="0" lvl="0" indent="-342900" algn="l" rtl="0">
              <a:lnSpc>
                <a:spcPct val="100000"/>
              </a:lnSpc>
              <a:spcBef>
                <a:spcPts val="400"/>
              </a:spcBef>
              <a:spcAft>
                <a:spcPts val="0"/>
              </a:spcAft>
              <a:buClr>
                <a:srgbClr val="FF0000"/>
              </a:buClr>
              <a:buSzPts val="2000"/>
              <a:buFont typeface="Times New Roman"/>
              <a:buNone/>
            </a:pPr>
            <a:r>
              <a:rPr lang="en-US" sz="2000" b="1" i="0" u="none">
                <a:solidFill>
                  <a:srgbClr val="FF0000"/>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appears </a:t>
            </a:r>
            <a:r>
              <a:rPr lang="en-US" sz="2000" b="1" i="0" u="none">
                <a:solidFill>
                  <a:srgbClr val="CC9900"/>
                </a:solidFill>
                <a:latin typeface="Times New Roman"/>
                <a:ea typeface="Times New Roman"/>
                <a:cs typeface="Times New Roman"/>
                <a:sym typeface="Times New Roman"/>
              </a:rPr>
              <a:t>yellow</a:t>
            </a:r>
            <a:r>
              <a:rPr lang="en-US" sz="2000" b="1" i="0" u="none">
                <a:solidFill>
                  <a:schemeClr val="dk1"/>
                </a:solidFill>
                <a:latin typeface="Times New Roman"/>
                <a:ea typeface="Times New Roman"/>
                <a:cs typeface="Times New Roman"/>
                <a:sym typeface="Times New Roman"/>
              </a:rPr>
              <a:t> in colour</a:t>
            </a:r>
            <a:r>
              <a:rPr lang="en-US" sz="2000" b="0" i="0" u="none">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rgbClr val="006666"/>
              </a:buClr>
              <a:buSzPts val="2400"/>
              <a:buFont typeface="Times New Roman"/>
              <a:buChar char="•"/>
            </a:pPr>
            <a:r>
              <a:rPr lang="en-US" sz="2400" b="1" i="0" u="none">
                <a:solidFill>
                  <a:srgbClr val="006666"/>
                </a:solidFill>
                <a:latin typeface="Times New Roman"/>
                <a:ea typeface="Times New Roman"/>
                <a:cs typeface="Times New Roman"/>
                <a:sym typeface="Times New Roman"/>
              </a:rPr>
              <a:t>Nano sized gold</a:t>
            </a:r>
            <a:endParaRPr/>
          </a:p>
          <a:p>
            <a:pPr marL="342900" marR="0" lvl="0" indent="-342900" algn="l" rtl="0">
              <a:lnSpc>
                <a:spcPct val="100000"/>
              </a:lnSpc>
              <a:spcBef>
                <a:spcPts val="480"/>
              </a:spcBef>
              <a:spcAft>
                <a:spcPts val="0"/>
              </a:spcAft>
              <a:buClr>
                <a:srgbClr val="006666"/>
              </a:buClr>
              <a:buSzPts val="2400"/>
              <a:buFont typeface="Times New Roman"/>
              <a:buNone/>
            </a:pPr>
            <a:r>
              <a:rPr lang="en-US" sz="2400" b="1" i="0" u="none">
                <a:solidFill>
                  <a:srgbClr val="006666"/>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appears </a:t>
            </a:r>
            <a:r>
              <a:rPr lang="en-US" sz="2000" b="1" i="0" u="none">
                <a:solidFill>
                  <a:srgbClr val="FF0000"/>
                </a:solidFill>
                <a:latin typeface="Times New Roman"/>
                <a:ea typeface="Times New Roman"/>
                <a:cs typeface="Times New Roman"/>
                <a:sym typeface="Times New Roman"/>
              </a:rPr>
              <a:t>red</a:t>
            </a:r>
            <a:r>
              <a:rPr lang="en-US" sz="2000" b="1" i="0" u="none">
                <a:solidFill>
                  <a:schemeClr val="dk1"/>
                </a:solidFill>
                <a:latin typeface="Times New Roman"/>
                <a:ea typeface="Times New Roman"/>
                <a:cs typeface="Times New Roman"/>
                <a:sym typeface="Times New Roman"/>
              </a:rPr>
              <a:t> in colour.</a:t>
            </a:r>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The particles are so small that electrons are not free to                              move about as in bulk gold Because this movement is     restricted, the particles react differently with light</a:t>
            </a:r>
            <a:r>
              <a:rPr lang="en-US" sz="1600" b="0" i="0" u="none">
                <a:solidFill>
                  <a:schemeClr val="dk1"/>
                </a:solidFill>
                <a:latin typeface="Times New Roman"/>
                <a:ea typeface="Times New Roman"/>
                <a:cs typeface="Times New Roman"/>
                <a:sym typeface="Times New Roman"/>
              </a:rPr>
              <a:t>.</a:t>
            </a:r>
            <a:endParaRPr/>
          </a:p>
          <a:p>
            <a:pPr marL="742950" marR="0" lvl="1" indent="-10795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pic>
        <p:nvPicPr>
          <p:cNvPr id="164" name="Google Shape;164;p8"/>
          <p:cNvPicPr preferRelativeResize="0"/>
          <p:nvPr/>
        </p:nvPicPr>
        <p:blipFill rotWithShape="1">
          <a:blip r:embed="rId3">
            <a:alphaModFix/>
          </a:blip>
          <a:srcRect/>
          <a:stretch/>
        </p:blipFill>
        <p:spPr>
          <a:xfrm>
            <a:off x="6477000" y="981075"/>
            <a:ext cx="2271712" cy="1727200"/>
          </a:xfrm>
          <a:prstGeom prst="rect">
            <a:avLst/>
          </a:prstGeom>
          <a:noFill/>
          <a:ln>
            <a:noFill/>
          </a:ln>
        </p:spPr>
      </p:pic>
      <p:sp>
        <p:nvSpPr>
          <p:cNvPr id="165" name="Google Shape;165;p8"/>
          <p:cNvSpPr txBox="1"/>
          <p:nvPr/>
        </p:nvSpPr>
        <p:spPr>
          <a:xfrm>
            <a:off x="57150" y="6130925"/>
            <a:ext cx="4643437" cy="64611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Sources: </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http://www.sharps-jewellers.co.uk/rings/images/bien-hccncsq5.jpg</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http://www.foresight.org/Conferences/MNT7/Abstracts/Levi/</a:t>
            </a:r>
            <a:endParaRPr/>
          </a:p>
        </p:txBody>
      </p:sp>
      <p:pic>
        <p:nvPicPr>
          <p:cNvPr id="166" name="Google Shape;166;p8"/>
          <p:cNvPicPr preferRelativeResize="0"/>
          <p:nvPr/>
        </p:nvPicPr>
        <p:blipFill rotWithShape="1">
          <a:blip r:embed="rId4">
            <a:alphaModFix/>
          </a:blip>
          <a:srcRect/>
          <a:stretch/>
        </p:blipFill>
        <p:spPr>
          <a:xfrm>
            <a:off x="6372225" y="2924175"/>
            <a:ext cx="2265362" cy="2187575"/>
          </a:xfrm>
          <a:prstGeom prst="rect">
            <a:avLst/>
          </a:prstGeom>
          <a:noFill/>
          <a:ln>
            <a:noFill/>
          </a:ln>
        </p:spPr>
      </p:pic>
      <p:sp>
        <p:nvSpPr>
          <p:cNvPr id="167" name="Google Shape;167;p8"/>
          <p:cNvSpPr txBox="1"/>
          <p:nvPr/>
        </p:nvSpPr>
        <p:spPr>
          <a:xfrm>
            <a:off x="5975350" y="5116512"/>
            <a:ext cx="316865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12 nanometer gold clusters of particles look 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txBox="1"/>
          <p:nvPr/>
        </p:nvSpPr>
        <p:spPr>
          <a:xfrm>
            <a:off x="474662" y="188912"/>
            <a:ext cx="8350250" cy="935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4800"/>
              <a:buFont typeface="Corsiva"/>
              <a:buNone/>
            </a:pPr>
            <a:r>
              <a:rPr lang="en-US" sz="4800" b="1" i="0" u="none">
                <a:solidFill>
                  <a:srgbClr val="C00000"/>
                </a:solidFill>
                <a:latin typeface="Corsiva"/>
                <a:ea typeface="Corsiva"/>
                <a:cs typeface="Corsiva"/>
                <a:sym typeface="Corsiva"/>
              </a:rPr>
              <a:t>Nanoscience: Nanometer scale science</a:t>
            </a:r>
            <a:endParaRPr/>
          </a:p>
        </p:txBody>
      </p:sp>
      <p:sp>
        <p:nvSpPr>
          <p:cNvPr id="173" name="Google Shape;173;p9"/>
          <p:cNvSpPr txBox="1">
            <a:spLocks noGrp="1"/>
          </p:cNvSpPr>
          <p:nvPr>
            <p:ph type="body" idx="1"/>
          </p:nvPr>
        </p:nvSpPr>
        <p:spPr>
          <a:xfrm>
            <a:off x="230187" y="1557337"/>
            <a:ext cx="8594725" cy="467995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chemeClr val="dk1"/>
              </a:buClr>
              <a:buSzPts val="3000"/>
              <a:buFont typeface="Times New Roman"/>
              <a:buChar char="•"/>
            </a:pPr>
            <a:r>
              <a:rPr lang="en-US" sz="3000" b="0" i="0" u="none" strike="noStrike" cap="none">
                <a:solidFill>
                  <a:schemeClr val="dk1"/>
                </a:solidFill>
                <a:latin typeface="Times New Roman"/>
                <a:ea typeface="Times New Roman"/>
                <a:cs typeface="Times New Roman"/>
                <a:sym typeface="Times New Roman"/>
              </a:rPr>
              <a:t>A part of science that studies small stuff</a:t>
            </a:r>
            <a:endParaRPr/>
          </a:p>
          <a:p>
            <a:pPr marL="342900" marR="0" lvl="0" indent="-342900" algn="just" rtl="0">
              <a:lnSpc>
                <a:spcPct val="90000"/>
              </a:lnSpc>
              <a:spcBef>
                <a:spcPts val="600"/>
              </a:spcBef>
              <a:spcAft>
                <a:spcPts val="0"/>
              </a:spcAft>
              <a:buClr>
                <a:srgbClr val="0D0D0D"/>
              </a:buClr>
              <a:buSzPts val="3000"/>
              <a:buFont typeface="Arial"/>
              <a:buNone/>
            </a:pPr>
            <a:r>
              <a:rPr lang="en-US" sz="3000" b="1" i="0" u="none" strike="noStrike" cap="none">
                <a:solidFill>
                  <a:srgbClr val="0D0D0D"/>
                </a:solidFill>
                <a:latin typeface="Arial"/>
                <a:ea typeface="Arial"/>
                <a:cs typeface="Arial"/>
                <a:sym typeface="Arial"/>
              </a:rPr>
              <a:t>           </a:t>
            </a:r>
            <a:endParaRPr/>
          </a:p>
          <a:p>
            <a:pPr marL="342900" marR="0" lvl="0" indent="-342900" algn="just" rtl="0">
              <a:lnSpc>
                <a:spcPct val="90000"/>
              </a:lnSpc>
              <a:spcBef>
                <a:spcPts val="600"/>
              </a:spcBef>
              <a:spcAft>
                <a:spcPts val="0"/>
              </a:spcAft>
              <a:buClr>
                <a:srgbClr val="0D0D0D"/>
              </a:buClr>
              <a:buSzPts val="3000"/>
              <a:buFont typeface="Arial"/>
              <a:buNone/>
            </a:pPr>
            <a:r>
              <a:rPr lang="en-US" sz="3000" b="1" i="0" u="none" strike="noStrike" cap="none">
                <a:solidFill>
                  <a:srgbClr val="0D0D0D"/>
                </a:solidFill>
                <a:latin typeface="Arial"/>
                <a:ea typeface="Arial"/>
                <a:cs typeface="Arial"/>
                <a:sym typeface="Arial"/>
              </a:rPr>
              <a:t>     </a:t>
            </a:r>
            <a:r>
              <a:rPr lang="en-US" sz="3000" b="0" i="0" u="none" strike="noStrike" cap="none">
                <a:solidFill>
                  <a:srgbClr val="0D0D0D"/>
                </a:solidFill>
                <a:latin typeface="Arial"/>
                <a:ea typeface="Arial"/>
                <a:cs typeface="Arial"/>
                <a:sym typeface="Arial"/>
              </a:rPr>
              <a:t>So, what is </a:t>
            </a:r>
            <a:r>
              <a:rPr lang="en-US" sz="3000" b="1" i="1" u="none" strike="noStrike" cap="none">
                <a:solidFill>
                  <a:srgbClr val="3C8C93"/>
                </a:solidFill>
                <a:latin typeface="Arial"/>
                <a:ea typeface="Arial"/>
                <a:cs typeface="Arial"/>
                <a:sym typeface="Arial"/>
              </a:rPr>
              <a:t>Nano science</a:t>
            </a:r>
            <a:r>
              <a:rPr lang="en-US" sz="3000" b="1" i="1" u="none" strike="noStrike" cap="none">
                <a:solidFill>
                  <a:schemeClr val="dk1"/>
                </a:solidFill>
                <a:latin typeface="Arial"/>
                <a:ea typeface="Arial"/>
                <a:cs typeface="Arial"/>
                <a:sym typeface="Arial"/>
              </a:rPr>
              <a:t> </a:t>
            </a:r>
            <a:r>
              <a:rPr lang="en-US" sz="3000" b="1" i="0" u="none" strike="noStrike" cap="none">
                <a:solidFill>
                  <a:schemeClr val="dk1"/>
                </a:solidFill>
                <a:latin typeface="Arial"/>
                <a:ea typeface="Arial"/>
                <a:cs typeface="Arial"/>
                <a:sym typeface="Arial"/>
              </a:rPr>
              <a:t>?</a:t>
            </a:r>
            <a:endParaRPr sz="3000" b="0" i="0" u="none" strike="noStrike" cap="none">
              <a:solidFill>
                <a:schemeClr val="dk1"/>
              </a:solidFill>
              <a:latin typeface="Arial"/>
              <a:ea typeface="Arial"/>
              <a:cs typeface="Arial"/>
              <a:sym typeface="Arial"/>
            </a:endParaRPr>
          </a:p>
          <a:p>
            <a:pPr marL="342900" marR="0" lvl="0" indent="-342900" algn="l" rtl="0">
              <a:lnSpc>
                <a:spcPct val="90000"/>
              </a:lnSpc>
              <a:spcBef>
                <a:spcPts val="380"/>
              </a:spcBef>
              <a:spcAft>
                <a:spcPts val="0"/>
              </a:spcAft>
              <a:buClr>
                <a:srgbClr val="262626"/>
              </a:buClr>
              <a:buSzPts val="1900"/>
              <a:buFont typeface="Times New Roman"/>
              <a:buChar char="•"/>
            </a:pPr>
            <a:r>
              <a:rPr lang="en-US" sz="1900" b="0" i="0" u="none" strike="noStrike" cap="none">
                <a:solidFill>
                  <a:srgbClr val="262626"/>
                </a:solidFill>
                <a:latin typeface="Times New Roman"/>
                <a:ea typeface="Times New Roman"/>
                <a:cs typeface="Times New Roman"/>
                <a:sym typeface="Times New Roman"/>
              </a:rPr>
              <a:t>It is </a:t>
            </a:r>
            <a:r>
              <a:rPr lang="en-US" sz="1900" b="1" i="0" u="sng" strike="noStrike" cap="none">
                <a:solidFill>
                  <a:srgbClr val="262626"/>
                </a:solidFill>
                <a:latin typeface="Times New Roman"/>
                <a:ea typeface="Times New Roman"/>
                <a:cs typeface="Times New Roman"/>
                <a:sym typeface="Times New Roman"/>
              </a:rPr>
              <a:t>not only Biology</a:t>
            </a:r>
            <a:r>
              <a:rPr lang="en-US" sz="1900" b="0" i="0" u="none" strike="noStrike" cap="none">
                <a:solidFill>
                  <a:srgbClr val="262626"/>
                </a:solidFill>
                <a:latin typeface="Times New Roman"/>
                <a:ea typeface="Times New Roman"/>
                <a:cs typeface="Times New Roman"/>
                <a:sym typeface="Times New Roman"/>
              </a:rPr>
              <a:t>. </a:t>
            </a:r>
            <a:endParaRPr/>
          </a:p>
          <a:p>
            <a:pPr marL="342900" marR="0" lvl="0" indent="-342900" algn="l" rtl="0">
              <a:lnSpc>
                <a:spcPct val="90000"/>
              </a:lnSpc>
              <a:spcBef>
                <a:spcPts val="380"/>
              </a:spcBef>
              <a:spcAft>
                <a:spcPts val="0"/>
              </a:spcAft>
              <a:buClr>
                <a:srgbClr val="262626"/>
              </a:buClr>
              <a:buSzPts val="1900"/>
              <a:buFont typeface="Times New Roman"/>
              <a:buChar char="•"/>
            </a:pPr>
            <a:r>
              <a:rPr lang="en-US" sz="1900" b="0" i="0" u="none" strike="noStrike" cap="none">
                <a:solidFill>
                  <a:srgbClr val="262626"/>
                </a:solidFill>
                <a:latin typeface="Times New Roman"/>
                <a:ea typeface="Times New Roman"/>
                <a:cs typeface="Times New Roman"/>
                <a:sym typeface="Times New Roman"/>
              </a:rPr>
              <a:t>It is </a:t>
            </a:r>
            <a:r>
              <a:rPr lang="en-US" sz="1900" b="1" i="0" u="sng" strike="noStrike" cap="none">
                <a:solidFill>
                  <a:srgbClr val="262626"/>
                </a:solidFill>
                <a:latin typeface="Times New Roman"/>
                <a:ea typeface="Times New Roman"/>
                <a:cs typeface="Times New Roman"/>
                <a:sym typeface="Times New Roman"/>
              </a:rPr>
              <a:t>not only Physics </a:t>
            </a:r>
            <a:r>
              <a:rPr lang="en-US" sz="1900" b="0" i="0" u="none" strike="noStrike" cap="none">
                <a:solidFill>
                  <a:srgbClr val="262626"/>
                </a:solidFill>
                <a:latin typeface="Times New Roman"/>
                <a:ea typeface="Times New Roman"/>
                <a:cs typeface="Times New Roman"/>
                <a:sym typeface="Times New Roman"/>
              </a:rPr>
              <a:t>.</a:t>
            </a:r>
            <a:endParaRPr/>
          </a:p>
          <a:p>
            <a:pPr marL="342900" marR="0" lvl="0" indent="-342900" algn="l" rtl="0">
              <a:lnSpc>
                <a:spcPct val="90000"/>
              </a:lnSpc>
              <a:spcBef>
                <a:spcPts val="380"/>
              </a:spcBef>
              <a:spcAft>
                <a:spcPts val="0"/>
              </a:spcAft>
              <a:buClr>
                <a:srgbClr val="262626"/>
              </a:buClr>
              <a:buSzPts val="1900"/>
              <a:buFont typeface="Times New Roman"/>
              <a:buChar char="•"/>
            </a:pPr>
            <a:r>
              <a:rPr lang="en-US" sz="1900" b="0" i="0" u="none" strike="noStrike" cap="none">
                <a:solidFill>
                  <a:srgbClr val="262626"/>
                </a:solidFill>
                <a:latin typeface="Times New Roman"/>
                <a:ea typeface="Times New Roman"/>
                <a:cs typeface="Times New Roman"/>
                <a:sym typeface="Times New Roman"/>
              </a:rPr>
              <a:t>It is </a:t>
            </a:r>
            <a:r>
              <a:rPr lang="en-US" sz="1900" b="1" i="0" u="sng" strike="noStrike" cap="none">
                <a:solidFill>
                  <a:srgbClr val="262626"/>
                </a:solidFill>
                <a:latin typeface="Times New Roman"/>
                <a:ea typeface="Times New Roman"/>
                <a:cs typeface="Times New Roman"/>
                <a:sym typeface="Times New Roman"/>
              </a:rPr>
              <a:t>not only Chemistry</a:t>
            </a:r>
            <a:r>
              <a:rPr lang="en-US" sz="1900" b="0" i="0" u="none" strike="noStrike" cap="none">
                <a:solidFill>
                  <a:srgbClr val="262626"/>
                </a:solidFill>
                <a:latin typeface="Times New Roman"/>
                <a:ea typeface="Times New Roman"/>
                <a:cs typeface="Times New Roman"/>
                <a:sym typeface="Times New Roman"/>
              </a:rPr>
              <a:t>. </a:t>
            </a:r>
            <a:endParaRPr/>
          </a:p>
          <a:p>
            <a:pPr marL="342900" marR="0" lvl="0" indent="-342900" algn="l" rtl="0">
              <a:lnSpc>
                <a:spcPct val="90000"/>
              </a:lnSpc>
              <a:spcBef>
                <a:spcPts val="380"/>
              </a:spcBef>
              <a:spcAft>
                <a:spcPts val="0"/>
              </a:spcAft>
              <a:buClr>
                <a:srgbClr val="262626"/>
              </a:buClr>
              <a:buSzPts val="1900"/>
              <a:buFont typeface="Times New Roman"/>
              <a:buChar char="•"/>
            </a:pPr>
            <a:r>
              <a:rPr lang="en-US" sz="1900" b="0" i="0" u="none" strike="noStrike" cap="none">
                <a:solidFill>
                  <a:srgbClr val="262626"/>
                </a:solidFill>
                <a:latin typeface="Times New Roman"/>
                <a:ea typeface="Times New Roman"/>
                <a:cs typeface="Times New Roman"/>
                <a:sym typeface="Times New Roman"/>
              </a:rPr>
              <a:t>It is </a:t>
            </a:r>
            <a:r>
              <a:rPr lang="en-US" sz="1900" b="1" i="0" u="none" strike="noStrike" cap="none">
                <a:solidFill>
                  <a:srgbClr val="262626"/>
                </a:solidFill>
                <a:latin typeface="Times New Roman"/>
                <a:ea typeface="Times New Roman"/>
                <a:cs typeface="Times New Roman"/>
                <a:sym typeface="Times New Roman"/>
              </a:rPr>
              <a:t>all sciences </a:t>
            </a:r>
            <a:r>
              <a:rPr lang="en-US" sz="1900" b="0" i="0" u="none" strike="noStrike" cap="none">
                <a:solidFill>
                  <a:srgbClr val="262626"/>
                </a:solidFill>
                <a:latin typeface="Times New Roman"/>
                <a:ea typeface="Times New Roman"/>
                <a:cs typeface="Times New Roman"/>
                <a:sym typeface="Times New Roman"/>
              </a:rPr>
              <a:t>that work with the very small.</a:t>
            </a:r>
            <a:endParaRPr/>
          </a:p>
          <a:p>
            <a:pPr marL="342900" marR="0" lvl="0" indent="-342900" algn="l" rtl="0">
              <a:lnSpc>
                <a:spcPct val="90000"/>
              </a:lnSpc>
              <a:spcBef>
                <a:spcPts val="380"/>
              </a:spcBef>
              <a:spcAft>
                <a:spcPts val="0"/>
              </a:spcAft>
              <a:buClr>
                <a:schemeClr val="dk1"/>
              </a:buClr>
              <a:buSzPts val="1900"/>
              <a:buFont typeface="Arial"/>
              <a:buNone/>
            </a:pPr>
            <a:endParaRPr sz="1900" b="0" i="0" u="none" strike="noStrike" cap="none">
              <a:solidFill>
                <a:srgbClr val="262626"/>
              </a:solidFill>
              <a:latin typeface="Times New Roman"/>
              <a:ea typeface="Times New Roman"/>
              <a:cs typeface="Times New Roman"/>
              <a:sym typeface="Times New Roman"/>
            </a:endParaRPr>
          </a:p>
          <a:p>
            <a:pPr marL="342900" marR="0" lvl="0" indent="-342900" algn="l" rtl="0">
              <a:lnSpc>
                <a:spcPct val="90000"/>
              </a:lnSpc>
              <a:spcBef>
                <a:spcPts val="600"/>
              </a:spcBef>
              <a:spcAft>
                <a:spcPts val="0"/>
              </a:spcAft>
              <a:buClr>
                <a:srgbClr val="262626"/>
              </a:buClr>
              <a:buSzPts val="3000"/>
              <a:buFont typeface="Noto Sans Symbols"/>
              <a:buChar char="⮚"/>
            </a:pPr>
            <a:r>
              <a:rPr lang="en-US" sz="3000" b="1" i="1" u="none" strike="noStrike" cap="none">
                <a:solidFill>
                  <a:srgbClr val="262626"/>
                </a:solidFill>
                <a:latin typeface="Arial"/>
                <a:ea typeface="Arial"/>
                <a:cs typeface="Arial"/>
                <a:sym typeface="Arial"/>
              </a:rPr>
              <a:t>Nanoscience is not physics, chemistry, engineering or biology. It is all of them.</a:t>
            </a:r>
            <a:endParaRPr/>
          </a:p>
          <a:p>
            <a:pPr marL="342900" marR="0" lvl="0" indent="-342900" algn="l" rtl="0">
              <a:lnSpc>
                <a:spcPct val="90000"/>
              </a:lnSpc>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S.M. Lindsay, Introduction to Nanoscience, </a:t>
            </a:r>
            <a:endParaRPr/>
          </a:p>
          <a:p>
            <a:pPr marL="342900" marR="0" lvl="0" indent="-342900" algn="l" rtl="0">
              <a:lnSpc>
                <a:spcPct val="90000"/>
              </a:lnSpc>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Oxford University Press (2009).</a:t>
            </a:r>
            <a:endParaRPr/>
          </a:p>
          <a:p>
            <a:pPr marL="342900" marR="0" lvl="0" indent="-247650" algn="l" rtl="0">
              <a:spcBef>
                <a:spcPts val="300"/>
              </a:spcBef>
              <a:spcAft>
                <a:spcPts val="0"/>
              </a:spcAft>
              <a:buClr>
                <a:schemeClr val="dk1"/>
              </a:buClr>
              <a:buSzPts val="1500"/>
              <a:buFont typeface="Arial"/>
              <a:buNone/>
            </a:pPr>
            <a:endParaRPr sz="1500" b="0" i="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3152</Words>
  <Application>Microsoft Office PowerPoint</Application>
  <PresentationFormat>On-screen Show (4:3)</PresentationFormat>
  <Paragraphs>257</Paragraphs>
  <Slides>36</Slides>
  <Notes>35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36</vt:i4>
      </vt:variant>
    </vt:vector>
  </HeadingPairs>
  <TitlesOfParts>
    <vt:vector size="45" baseType="lpstr">
      <vt:lpstr>Calibri</vt:lpstr>
      <vt:lpstr>Corsiva</vt:lpstr>
      <vt:lpstr>Times New Roman</vt:lpstr>
      <vt:lpstr>Arial</vt:lpstr>
      <vt:lpstr>Noto Sans Symbols</vt:lpstr>
      <vt:lpstr>Palatino Linotype</vt:lpstr>
      <vt:lpstr>Garamond</vt:lpstr>
      <vt:lpstr>Default Design</vt:lpstr>
      <vt:lpstr>1_Default Design</vt:lpstr>
      <vt:lpstr>PowerPoint Presentation</vt:lpstr>
      <vt:lpstr> Nanoscience &amp; Nanotechnology What is happening at a very, very small length scale?</vt:lpstr>
      <vt:lpstr>PowerPoint Presentation</vt:lpstr>
      <vt:lpstr>What is Nano ?</vt:lpstr>
      <vt:lpstr>PowerPoint Presentation</vt:lpstr>
      <vt:lpstr>PowerPoint Presentation</vt:lpstr>
      <vt:lpstr>PowerPoint Presentation</vt:lpstr>
      <vt:lpstr>PowerPoint Presentation</vt:lpstr>
      <vt:lpstr>PowerPoint Presentation</vt:lpstr>
      <vt:lpstr>Interdisciplinary</vt:lpstr>
      <vt:lpstr>PowerPoint Presentation</vt:lpstr>
      <vt:lpstr>PowerPoint Presentation</vt:lpstr>
      <vt:lpstr>PowerPoint Presentation</vt:lpstr>
      <vt:lpstr>Physical/chemical properties can change as we approach the nano-scale</vt:lpstr>
      <vt:lpstr>The Lycurgus Cup A Roman Nanotechnology</vt:lpstr>
      <vt:lpstr>PowerPoint Presentation</vt:lpstr>
      <vt:lpstr>PowerPoint Presentation</vt:lpstr>
      <vt:lpstr> </vt:lpstr>
      <vt:lpstr>Variation of physical properties with size  It is well established that mechanical, electrical, optical, chemical, semi conducting and magnetic properties of a material depend strongly upon the size and the arrangement of the constituent clusters or grains. </vt:lpstr>
      <vt:lpstr>Variation in electronic properties with size occurs only when there is a variation in inter particle spacing and geometry.  As the size is reduced from the bulk, the electronic bands in metals become narrower and the delocalized electronic states are transformed to more localized molecular bonds. </vt:lpstr>
      <vt:lpstr>PowerPoint Presentation</vt:lpstr>
      <vt:lpstr>PowerPoint Presentation</vt:lpstr>
      <vt:lpstr>PowerPoint Presentation</vt:lpstr>
      <vt:lpstr>PowerPoint Presentation</vt:lpstr>
      <vt:lpstr>PowerPoint Presentation</vt:lpstr>
      <vt:lpstr>PowerPoint Presentation</vt:lpstr>
      <vt:lpstr>Classification </vt:lpstr>
      <vt:lpstr>PowerPoint Presentation</vt:lpstr>
      <vt:lpstr>PowerPoint Presentation</vt:lpstr>
      <vt:lpstr>PowerPoint Presentation</vt:lpstr>
      <vt:lpstr>The word quantum is associated with the above three types of nanostructures because the changes in properties arise from the quantum mechanical nature of physics in the domain of the ultra small.  The above fig. represents the processes of diminishing the size for the case of rectilinear geometry and the corresponding reductions in curvilinear geometry. The conduction electrons are confined in a narrow dimension and such a configuration is referred as quantum well.  A quantum wire is a structure such as a copper wire that is long in one dimension, but has a nanometer size as its diameter. In this case, the electrons move freely along the wire but are confined in the transverse directions.  The quantum dot may have the shape of a tiny cube, a short cylinder or a sphere with low nanometre dimensions.</vt:lpstr>
      <vt:lpstr>PowerPoint Presentation</vt:lpstr>
      <vt:lpstr>PowerPoint Presentation</vt:lpstr>
      <vt:lpstr> </vt:lpstr>
      <vt:lpstr>4. SOLAR ENERGY   Nanotechnology will cut costs both of the solar cells and the equipment needed to deploy them, making solar power economical.   In this application we need not make new or technically superior solar cells: making inexpensively what we already know how to make expensively would move solar power into the mainstream.  </vt:lpstr>
      <vt:lpstr>  6. Other Advantages Less Pollution  The problem with past technologies is that they pollute the environment in cases where we humans would die in years.  A good example of a bad polluting invention would be the automobile. The automobile ran on gas and the gas fumes destroyed the ozone layer.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dc:creator>
  <cp:lastModifiedBy>dlbuilders1975@outlook.com</cp:lastModifiedBy>
  <cp:revision>1</cp:revision>
  <dcterms:created xsi:type="dcterms:W3CDTF">2008-01-12T13:34:58Z</dcterms:created>
  <dcterms:modified xsi:type="dcterms:W3CDTF">2022-06-08T08:32:50Z</dcterms:modified>
</cp:coreProperties>
</file>