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Cambria Math"/>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0" roundtripDataSignature="AMtx7mjZ2E3hJgrLlBCSWcWiv9Hv6X32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ambriaMath-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2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2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81" name="Google Shape;8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1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1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 name="Shape 25"/>
        <p:cNvGrpSpPr/>
        <p:nvPr/>
      </p:nvGrpSpPr>
      <p:grpSpPr>
        <a:xfrm>
          <a:off x="0" y="0"/>
          <a:ext cx="0" cy="0"/>
          <a:chOff x="0" y="0"/>
          <a:chExt cx="0" cy="0"/>
        </a:xfrm>
      </p:grpSpPr>
      <p:sp>
        <p:nvSpPr>
          <p:cNvPr id="26" name="Google Shape;26;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17"/>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 name="Shape 31"/>
        <p:cNvGrpSpPr/>
        <p:nvPr/>
      </p:nvGrpSpPr>
      <p:grpSpPr>
        <a:xfrm>
          <a:off x="0" y="0"/>
          <a:ext cx="0" cy="0"/>
          <a:chOff x="0" y="0"/>
          <a:chExt cx="0" cy="0"/>
        </a:xfrm>
      </p:grpSpPr>
      <p:sp>
        <p:nvSpPr>
          <p:cNvPr id="32" name="Google Shape;32;p1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1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4" name="Google Shape;34;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5" name="Google Shape;3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1" name="Google Shape;41;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2" name="Google Shape;4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2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3" name="Google Shape;53;p2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4" name="Google Shape;54;p2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5" name="Google Shape;55;p2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6" name="Google Shape;56;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2" name="Google Shape;62;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3" name="Google Shape;63;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69" name="Google Shape;69;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jpg"/><Relationship Id="rId5"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228600" y="228600"/>
            <a:ext cx="1590675" cy="914400"/>
          </a:xfrm>
          <a:prstGeom prst="rect">
            <a:avLst/>
          </a:prstGeom>
          <a:noFill/>
          <a:ln>
            <a:noFill/>
          </a:ln>
        </p:spPr>
      </p:pic>
      <p:sp>
        <p:nvSpPr>
          <p:cNvPr id="89" name="Google Shape;89;p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90" name="Google Shape;90;p1"/>
          <p:cNvSpPr txBox="1"/>
          <p:nvPr/>
        </p:nvSpPr>
        <p:spPr>
          <a:xfrm>
            <a:off x="3352800" y="6553200"/>
            <a:ext cx="247173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18PYB101J Module-V Lecture-15</a:t>
            </a:r>
            <a:endParaRPr/>
          </a:p>
        </p:txBody>
      </p:sp>
      <p:sp>
        <p:nvSpPr>
          <p:cNvPr id="91" name="Google Shape;91;p1"/>
          <p:cNvSpPr txBox="1"/>
          <p:nvPr/>
        </p:nvSpPr>
        <p:spPr>
          <a:xfrm>
            <a:off x="0" y="1481137"/>
            <a:ext cx="9144000" cy="1816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1800"/>
              <a:buFont typeface="Times New Roman"/>
              <a:buNone/>
            </a:pPr>
            <a:r>
              <a:rPr b="1" i="0" lang="en-US" sz="1800" u="none" cap="none" strike="noStrike">
                <a:solidFill>
                  <a:srgbClr val="000099"/>
                </a:solidFill>
                <a:latin typeface="Times New Roman"/>
                <a:ea typeface="Times New Roman"/>
                <a:cs typeface="Times New Roman"/>
                <a:sym typeface="Times New Roman"/>
              </a:rPr>
              <a:t>DEPARTMENT OF PHYSICS AND NANOTECHNOLOGY</a:t>
            </a:r>
            <a:endParaRPr/>
          </a:p>
          <a:p>
            <a:pPr indent="0" lvl="0" marL="0" marR="0" rtl="0" algn="ctr">
              <a:lnSpc>
                <a:spcPct val="100000"/>
              </a:lnSpc>
              <a:spcBef>
                <a:spcPts val="0"/>
              </a:spcBef>
              <a:spcAft>
                <a:spcPts val="0"/>
              </a:spcAft>
              <a:buClr>
                <a:srgbClr val="000099"/>
              </a:buClr>
              <a:buSzPts val="1800"/>
              <a:buFont typeface="Times New Roman"/>
              <a:buNone/>
            </a:pPr>
            <a:r>
              <a:rPr b="1" i="0" lang="en-US" sz="1800" u="none" cap="none" strike="noStrike">
                <a:solidFill>
                  <a:srgbClr val="000099"/>
                </a:solidFill>
                <a:latin typeface="Times New Roman"/>
                <a:ea typeface="Times New Roman"/>
                <a:cs typeface="Times New Roman"/>
                <a:sym typeface="Times New Roman"/>
              </a:rPr>
              <a:t>SRM INSTITUTE OF SCIENCE AND TECHNOLOGY</a:t>
            </a:r>
            <a:endParaRPr/>
          </a:p>
          <a:p>
            <a:pPr indent="0" lvl="0" marL="0" marR="0" rtl="0" algn="ctr">
              <a:lnSpc>
                <a:spcPct val="100000"/>
              </a:lnSpc>
              <a:spcBef>
                <a:spcPts val="0"/>
              </a:spcBef>
              <a:spcAft>
                <a:spcPts val="0"/>
              </a:spcAft>
              <a:buClr>
                <a:schemeClr val="dk1"/>
              </a:buClr>
              <a:buSzPts val="1600"/>
              <a:buFont typeface="Arial"/>
              <a:buNone/>
            </a:pPr>
            <a:r>
              <a:t/>
            </a:r>
            <a:endParaRPr b="1" i="0" sz="1600" u="none" cap="none" strike="noStrike">
              <a:solidFill>
                <a:srgbClr val="000099"/>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18PY103J – Physics: Semiconductor Physics</a:t>
            </a:r>
            <a:endParaRPr/>
          </a:p>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Module-V, Lecture-15</a:t>
            </a:r>
            <a:endParaRPr/>
          </a:p>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92" name="Google Shape;92;p1"/>
          <p:cNvSpPr txBox="1"/>
          <p:nvPr/>
        </p:nvSpPr>
        <p:spPr>
          <a:xfrm>
            <a:off x="1066800" y="3505200"/>
            <a:ext cx="7086600" cy="461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Bookman Old Style"/>
              <a:buNone/>
            </a:pPr>
            <a:r>
              <a:rPr b="1" i="0" lang="en-US" sz="2400" u="none">
                <a:solidFill>
                  <a:srgbClr val="FF0000"/>
                </a:solidFill>
                <a:latin typeface="Bookman Old Style"/>
                <a:ea typeface="Bookman Old Style"/>
                <a:cs typeface="Bookman Old Style"/>
                <a:sym typeface="Bookman Old Style"/>
              </a:rPr>
              <a:t>Band diagrams of Heterojunctions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10"/>
          <p:cNvPicPr preferRelativeResize="0"/>
          <p:nvPr/>
        </p:nvPicPr>
        <p:blipFill rotWithShape="1">
          <a:blip r:embed="rId3">
            <a:alphaModFix/>
          </a:blip>
          <a:srcRect b="0" l="0" r="0" t="0"/>
          <a:stretch/>
        </p:blipFill>
        <p:spPr>
          <a:xfrm>
            <a:off x="0" y="0"/>
            <a:ext cx="1447800" cy="831850"/>
          </a:xfrm>
          <a:prstGeom prst="rect">
            <a:avLst/>
          </a:prstGeom>
          <a:noFill/>
          <a:ln>
            <a:noFill/>
          </a:ln>
        </p:spPr>
      </p:pic>
      <p:sp>
        <p:nvSpPr>
          <p:cNvPr id="192" name="Google Shape;192;p1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93" name="Google Shape;193;p10"/>
          <p:cNvSpPr txBox="1"/>
          <p:nvPr/>
        </p:nvSpPr>
        <p:spPr>
          <a:xfrm>
            <a:off x="3352800" y="6553200"/>
            <a:ext cx="247173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18PYB101J Module-V Lecture-15</a:t>
            </a:r>
            <a:endParaRPr/>
          </a:p>
        </p:txBody>
      </p:sp>
      <p:sp>
        <p:nvSpPr>
          <p:cNvPr id="194" name="Google Shape;194;p10"/>
          <p:cNvSpPr txBox="1"/>
          <p:nvPr/>
        </p:nvSpPr>
        <p:spPr>
          <a:xfrm>
            <a:off x="228600" y="1066800"/>
            <a:ext cx="8610600"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6600FF"/>
              </a:buClr>
              <a:buSzPts val="2400"/>
              <a:buFont typeface="Arial"/>
              <a:buNone/>
            </a:pPr>
            <a:r>
              <a:rPr b="0" i="0" lang="en-US" sz="2400" u="none">
                <a:solidFill>
                  <a:srgbClr val="6600FF"/>
                </a:solidFill>
                <a:latin typeface="Arial"/>
                <a:ea typeface="Arial"/>
                <a:cs typeface="Arial"/>
                <a:sym typeface="Arial"/>
              </a:rPr>
              <a:t> </a:t>
            </a:r>
            <a:endParaRPr/>
          </a:p>
        </p:txBody>
      </p:sp>
      <p:sp>
        <p:nvSpPr>
          <p:cNvPr id="195" name="Google Shape;195;p10"/>
          <p:cNvSpPr txBox="1"/>
          <p:nvPr/>
        </p:nvSpPr>
        <p:spPr>
          <a:xfrm>
            <a:off x="1066800" y="144462"/>
            <a:ext cx="7086600" cy="7699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Bookman Old Style"/>
              <a:buNone/>
            </a:pPr>
            <a:r>
              <a:rPr b="1" i="0" lang="en-US" sz="2400" u="none">
                <a:solidFill>
                  <a:srgbClr val="FF0000"/>
                </a:solidFill>
                <a:latin typeface="Bookman Old Style"/>
                <a:ea typeface="Bookman Old Style"/>
                <a:cs typeface="Bookman Old Style"/>
                <a:sym typeface="Bookman Old Style"/>
              </a:rPr>
              <a:t>Band diagrams of Heterojunctions</a:t>
            </a:r>
            <a:endParaRPr/>
          </a:p>
          <a:p>
            <a:pPr indent="0" lvl="0" marL="0" marR="0" rtl="0" algn="ctr">
              <a:lnSpc>
                <a:spcPct val="100000"/>
              </a:lnSpc>
              <a:spcBef>
                <a:spcPts val="0"/>
              </a:spcBef>
              <a:spcAft>
                <a:spcPts val="0"/>
              </a:spcAft>
              <a:buClr>
                <a:srgbClr val="FF0000"/>
              </a:buClr>
              <a:buSzPts val="2000"/>
              <a:buFont typeface="Bookman Old Style"/>
              <a:buNone/>
            </a:pPr>
            <a:r>
              <a:rPr b="1" i="0" lang="en-US" sz="2000" u="none">
                <a:solidFill>
                  <a:srgbClr val="FF0000"/>
                </a:solidFill>
                <a:latin typeface="Bookman Old Style"/>
                <a:ea typeface="Bookman Old Style"/>
                <a:cs typeface="Bookman Old Style"/>
                <a:sym typeface="Bookman Old Style"/>
              </a:rPr>
              <a:t>Dissimilar p-n junction materials- Single layer</a:t>
            </a:r>
            <a:endParaRPr/>
          </a:p>
        </p:txBody>
      </p:sp>
      <p:pic>
        <p:nvPicPr>
          <p:cNvPr descr="20200717_232155.jpg" id="196" name="Google Shape;196;p10"/>
          <p:cNvPicPr preferRelativeResize="0"/>
          <p:nvPr/>
        </p:nvPicPr>
        <p:blipFill rotWithShape="1">
          <a:blip r:embed="rId4">
            <a:alphaModFix/>
          </a:blip>
          <a:srcRect b="46667" l="0" r="-368" t="0"/>
          <a:stretch/>
        </p:blipFill>
        <p:spPr>
          <a:xfrm>
            <a:off x="4267200" y="1063625"/>
            <a:ext cx="4495800" cy="2593975"/>
          </a:xfrm>
          <a:prstGeom prst="rect">
            <a:avLst/>
          </a:prstGeom>
          <a:noFill/>
          <a:ln>
            <a:noFill/>
          </a:ln>
        </p:spPr>
      </p:pic>
      <p:sp>
        <p:nvSpPr>
          <p:cNvPr id="197" name="Google Shape;197;p10"/>
          <p:cNvSpPr txBox="1"/>
          <p:nvPr/>
        </p:nvSpPr>
        <p:spPr>
          <a:xfrm>
            <a:off x="0" y="914400"/>
            <a:ext cx="3352800" cy="9156700"/>
          </a:xfrm>
          <a:prstGeom prst="rect">
            <a:avLst/>
          </a:prstGeom>
          <a:noFill/>
          <a:ln>
            <a:noFill/>
          </a:ln>
        </p:spPr>
        <p:txBody>
          <a:bodyPr anchorCtr="0" anchor="t" bIns="45700" lIns="91425" spcFirstLastPara="1" rIns="91425" wrap="square" tIns="45700">
            <a:spAutoFit/>
          </a:bodyPr>
          <a:lstStyle/>
          <a:p>
            <a:pPr indent="-120650" lvl="0" marL="0" marR="0" rtl="0" algn="just">
              <a:lnSpc>
                <a:spcPct val="100000"/>
              </a:lnSpc>
              <a:spcBef>
                <a:spcPts val="0"/>
              </a:spcBef>
              <a:spcAft>
                <a:spcPts val="0"/>
              </a:spcAft>
              <a:buClr>
                <a:schemeClr val="dk1"/>
              </a:buClr>
              <a:buSzPts val="1900"/>
              <a:buFont typeface="Times New Roman"/>
              <a:buChar char="•"/>
            </a:pPr>
            <a:r>
              <a:rPr b="0" i="0" lang="en-US" sz="1900" u="none">
                <a:solidFill>
                  <a:schemeClr val="dk1"/>
                </a:solidFill>
                <a:latin typeface="Times New Roman"/>
                <a:ea typeface="Times New Roman"/>
                <a:cs typeface="Times New Roman"/>
                <a:sym typeface="Times New Roman"/>
              </a:rPr>
              <a:t>If intrinsic material of p-AlGaAs and n-GaAs are taken as single layer heterostructure and there is no difference in the carrier concentration then 70% and 35% variations are observed in the band structure. The carrier concentration difference leads to flow of carriers. Therefore P.E variation occurs and hence band structure varies.</a:t>
            </a:r>
            <a:endParaRPr/>
          </a:p>
          <a:p>
            <a:pPr indent="0" lvl="0" marL="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Times New Roman"/>
              <a:ea typeface="Times New Roman"/>
              <a:cs typeface="Times New Roman"/>
              <a:sym typeface="Times New Roman"/>
            </a:endParaRPr>
          </a:p>
          <a:p>
            <a:pPr indent="-120650" lvl="0" marL="0" marR="0" rtl="0" algn="just">
              <a:lnSpc>
                <a:spcPct val="100000"/>
              </a:lnSpc>
              <a:spcBef>
                <a:spcPts val="0"/>
              </a:spcBef>
              <a:spcAft>
                <a:spcPts val="0"/>
              </a:spcAft>
              <a:buClr>
                <a:schemeClr val="dk1"/>
              </a:buClr>
              <a:buSzPts val="1900"/>
              <a:buFont typeface="Times New Roman"/>
              <a:buChar char="•"/>
            </a:pPr>
            <a:r>
              <a:rPr b="0" i="0" lang="en-US" sz="1900" u="none">
                <a:solidFill>
                  <a:schemeClr val="dk1"/>
                </a:solidFill>
                <a:latin typeface="Times New Roman"/>
                <a:ea typeface="Times New Roman"/>
                <a:cs typeface="Times New Roman"/>
                <a:sym typeface="Times New Roman"/>
              </a:rPr>
              <a:t> Due to electron hole movement –ve immobile electrons are created on the p side and +ve immobile holes are created on the n-side.When the n-GaAs end becomes more +ve than the –ve end, P.E decreases.</a:t>
            </a:r>
            <a:endParaRPr/>
          </a:p>
          <a:p>
            <a:pPr indent="0" lvl="0" marL="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900"/>
              <a:buFont typeface="Arial"/>
              <a:buNone/>
            </a:pPr>
            <a:r>
              <a:t/>
            </a:r>
            <a:endParaRPr b="0" i="0" sz="19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900" u="none">
              <a:solidFill>
                <a:schemeClr val="dk1"/>
              </a:solidFill>
              <a:latin typeface="Times New Roman"/>
              <a:ea typeface="Times New Roman"/>
              <a:cs typeface="Times New Roman"/>
              <a:sym typeface="Times New Roman"/>
            </a:endParaRPr>
          </a:p>
        </p:txBody>
      </p:sp>
      <p:cxnSp>
        <p:nvCxnSpPr>
          <p:cNvPr id="198" name="Google Shape;198;p10"/>
          <p:cNvCxnSpPr/>
          <p:nvPr/>
        </p:nvCxnSpPr>
        <p:spPr>
          <a:xfrm>
            <a:off x="6248400" y="4418012"/>
            <a:ext cx="1828800" cy="1587"/>
          </a:xfrm>
          <a:prstGeom prst="straightConnector1">
            <a:avLst/>
          </a:prstGeom>
          <a:noFill/>
          <a:ln cap="flat" cmpd="sng" w="25400">
            <a:solidFill>
              <a:schemeClr val="dk1"/>
            </a:solidFill>
            <a:prstDash val="solid"/>
            <a:miter lim="800000"/>
            <a:headEnd len="med" w="med" type="none"/>
            <a:tailEnd len="med" w="med" type="stealth"/>
          </a:ln>
          <a:effectLst>
            <a:outerShdw blurRad="63500" dir="5400000" dist="20000">
              <a:srgbClr val="000000">
                <a:alpha val="37647"/>
              </a:srgbClr>
            </a:outerShdw>
          </a:effectLst>
        </p:spPr>
      </p:cxnSp>
      <p:grpSp>
        <p:nvGrpSpPr>
          <p:cNvPr id="199" name="Google Shape;199;p10"/>
          <p:cNvGrpSpPr/>
          <p:nvPr/>
        </p:nvGrpSpPr>
        <p:grpSpPr>
          <a:xfrm>
            <a:off x="4114800" y="3657600"/>
            <a:ext cx="4800600" cy="2847975"/>
            <a:chOff x="4114800" y="3657600"/>
            <a:chExt cx="4800600" cy="2847975"/>
          </a:xfrm>
        </p:grpSpPr>
        <p:pic>
          <p:nvPicPr>
            <p:cNvPr id="200" name="Google Shape;200;p10"/>
            <p:cNvPicPr preferRelativeResize="0"/>
            <p:nvPr/>
          </p:nvPicPr>
          <p:blipFill rotWithShape="1">
            <a:blip r:embed="rId5">
              <a:alphaModFix/>
            </a:blip>
            <a:srcRect b="16666" l="40625" r="34375" t="59375"/>
            <a:stretch/>
          </p:blipFill>
          <p:spPr>
            <a:xfrm>
              <a:off x="4114800" y="3657600"/>
              <a:ext cx="3962400" cy="2847975"/>
            </a:xfrm>
            <a:prstGeom prst="rect">
              <a:avLst/>
            </a:prstGeom>
            <a:noFill/>
            <a:ln>
              <a:noFill/>
            </a:ln>
          </p:spPr>
        </p:pic>
        <p:sp>
          <p:nvSpPr>
            <p:cNvPr id="201" name="Google Shape;201;p10"/>
            <p:cNvSpPr txBox="1"/>
            <p:nvPr/>
          </p:nvSpPr>
          <p:spPr>
            <a:xfrm>
              <a:off x="8305800" y="4572000"/>
              <a:ext cx="609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mbria Math"/>
                <a:buNone/>
              </a:pPr>
              <a:r>
                <a:rPr b="0" i="0" lang="en-US" sz="1800" u="none">
                  <a:solidFill>
                    <a:schemeClr val="dk1"/>
                  </a:solidFill>
                  <a:latin typeface="Cambria Math"/>
                  <a:ea typeface="Cambria Math"/>
                  <a:cs typeface="Cambria Math"/>
                  <a:sym typeface="Cambria Math"/>
                </a:rPr>
                <a:t>∇E</a:t>
              </a:r>
              <a:r>
                <a:rPr b="0" baseline="-25000" i="0" lang="en-US" sz="1800" u="none">
                  <a:solidFill>
                    <a:schemeClr val="dk1"/>
                  </a:solidFill>
                  <a:latin typeface="Cambria Math"/>
                  <a:ea typeface="Cambria Math"/>
                  <a:cs typeface="Cambria Math"/>
                  <a:sym typeface="Cambria Math"/>
                </a:rPr>
                <a:t>C</a:t>
              </a:r>
              <a:endParaRPr/>
            </a:p>
          </p:txBody>
        </p:sp>
        <p:cxnSp>
          <p:nvCxnSpPr>
            <p:cNvPr id="202" name="Google Shape;202;p10"/>
            <p:cNvCxnSpPr/>
            <p:nvPr/>
          </p:nvCxnSpPr>
          <p:spPr>
            <a:xfrm rot="5400000">
              <a:off x="7735887" y="4837112"/>
              <a:ext cx="836613" cy="1588"/>
            </a:xfrm>
            <a:prstGeom prst="straightConnector1">
              <a:avLst/>
            </a:prstGeom>
            <a:noFill/>
            <a:ln cap="flat" cmpd="sng" w="9525">
              <a:solidFill>
                <a:srgbClr val="000000"/>
              </a:solidFill>
              <a:prstDash val="solid"/>
              <a:miter lim="800000"/>
              <a:headEnd len="med" w="med" type="stealth"/>
              <a:tailEnd len="med" w="med" type="stealth"/>
            </a:ln>
          </p:spPr>
        </p:cxnSp>
        <p:cxnSp>
          <p:nvCxnSpPr>
            <p:cNvPr id="203" name="Google Shape;203;p10"/>
            <p:cNvCxnSpPr/>
            <p:nvPr/>
          </p:nvCxnSpPr>
          <p:spPr>
            <a:xfrm rot="5400000">
              <a:off x="8039894" y="6133306"/>
              <a:ext cx="228600" cy="1588"/>
            </a:xfrm>
            <a:prstGeom prst="straightConnector1">
              <a:avLst/>
            </a:prstGeom>
            <a:noFill/>
            <a:ln cap="flat" cmpd="sng" w="9525">
              <a:solidFill>
                <a:srgbClr val="000000"/>
              </a:solidFill>
              <a:prstDash val="solid"/>
              <a:miter lim="800000"/>
              <a:headEnd len="med" w="med" type="stealth"/>
              <a:tailEnd len="med" w="med" type="stealth"/>
            </a:ln>
          </p:spPr>
        </p:cxnSp>
        <p:sp>
          <p:nvSpPr>
            <p:cNvPr id="204" name="Google Shape;204;p10"/>
            <p:cNvSpPr txBox="1"/>
            <p:nvPr/>
          </p:nvSpPr>
          <p:spPr>
            <a:xfrm>
              <a:off x="8229600" y="5943600"/>
              <a:ext cx="609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mbria Math"/>
                <a:buNone/>
              </a:pPr>
              <a:r>
                <a:rPr b="0" i="0" lang="en-US" sz="1800" u="none">
                  <a:solidFill>
                    <a:schemeClr val="dk1"/>
                  </a:solidFill>
                  <a:latin typeface="Cambria Math"/>
                  <a:ea typeface="Cambria Math"/>
                  <a:cs typeface="Cambria Math"/>
                  <a:sym typeface="Cambria Math"/>
                </a:rPr>
                <a:t>∇E</a:t>
              </a:r>
              <a:r>
                <a:rPr b="0" baseline="-25000" i="0" lang="en-US" sz="1800" u="none">
                  <a:solidFill>
                    <a:schemeClr val="dk1"/>
                  </a:solidFill>
                  <a:latin typeface="Cambria Math"/>
                  <a:ea typeface="Cambria Math"/>
                  <a:cs typeface="Cambria Math"/>
                  <a:sym typeface="Cambria Math"/>
                </a:rPr>
                <a:t>V</a:t>
              </a:r>
              <a:endParaRPr/>
            </a:p>
          </p:txBody>
        </p:sp>
      </p:grpSp>
      <p:cxnSp>
        <p:nvCxnSpPr>
          <p:cNvPr id="205" name="Google Shape;205;p10"/>
          <p:cNvCxnSpPr/>
          <p:nvPr/>
        </p:nvCxnSpPr>
        <p:spPr>
          <a:xfrm>
            <a:off x="6248400" y="6172200"/>
            <a:ext cx="1828800" cy="1587"/>
          </a:xfrm>
          <a:prstGeom prst="straightConnector1">
            <a:avLst/>
          </a:prstGeom>
          <a:noFill/>
          <a:ln cap="flat" cmpd="sng" w="25400">
            <a:solidFill>
              <a:schemeClr val="dk1"/>
            </a:solidFill>
            <a:prstDash val="solid"/>
            <a:miter lim="800000"/>
            <a:headEnd len="med" w="med" type="none"/>
            <a:tailEnd len="med" w="med" type="stealth"/>
          </a:ln>
          <a:effectLst>
            <a:outerShdw blurRad="63500" dir="5400000" dist="20000">
              <a:srgbClr val="000000">
                <a:alpha val="37647"/>
              </a:srgbClr>
            </a:outerShdw>
          </a:effectLst>
        </p:spPr>
      </p:cxnSp>
      <p:cxnSp>
        <p:nvCxnSpPr>
          <p:cNvPr id="206" name="Google Shape;206;p10"/>
          <p:cNvCxnSpPr/>
          <p:nvPr/>
        </p:nvCxnSpPr>
        <p:spPr>
          <a:xfrm rot="-5400000">
            <a:off x="3124993" y="4723606"/>
            <a:ext cx="1981200" cy="1587"/>
          </a:xfrm>
          <a:prstGeom prst="straightConnector1">
            <a:avLst/>
          </a:prstGeom>
          <a:noFill/>
          <a:ln cap="flat" cmpd="sng" w="25400">
            <a:solidFill>
              <a:schemeClr val="dk1"/>
            </a:solidFill>
            <a:prstDash val="solid"/>
            <a:miter lim="800000"/>
            <a:headEnd len="med" w="med" type="none"/>
            <a:tailEnd len="med" w="med" type="stealth"/>
          </a:ln>
          <a:effectLst>
            <a:outerShdw blurRad="63500" dir="5400000" dist="20000">
              <a:srgbClr val="000000">
                <a:alpha val="37647"/>
              </a:srgbClr>
            </a:outerShdw>
          </a:effectLst>
        </p:spPr>
      </p:cxnSp>
      <p:sp>
        <p:nvSpPr>
          <p:cNvPr id="207" name="Google Shape;207;p10"/>
          <p:cNvSpPr txBox="1"/>
          <p:nvPr/>
        </p:nvSpPr>
        <p:spPr>
          <a:xfrm rot="-5400000">
            <a:off x="3148806" y="4577556"/>
            <a:ext cx="12954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 (V</a:t>
            </a:r>
            <a:r>
              <a:rPr b="0" baseline="-25000" i="0" lang="en-US" sz="1800" u="none">
                <a:solidFill>
                  <a:schemeClr val="dk1"/>
                </a:solidFill>
                <a:latin typeface="Times New Roman"/>
                <a:ea typeface="Times New Roman"/>
                <a:cs typeface="Times New Roman"/>
                <a:sym typeface="Times New Roman"/>
              </a:rPr>
              <a:t>built 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11"/>
          <p:cNvPicPr preferRelativeResize="0"/>
          <p:nvPr/>
        </p:nvPicPr>
        <p:blipFill rotWithShape="1">
          <a:blip r:embed="rId3">
            <a:alphaModFix/>
          </a:blip>
          <a:srcRect b="0" l="0" r="0" t="0"/>
          <a:stretch/>
        </p:blipFill>
        <p:spPr>
          <a:xfrm>
            <a:off x="0" y="0"/>
            <a:ext cx="1447800" cy="831850"/>
          </a:xfrm>
          <a:prstGeom prst="rect">
            <a:avLst/>
          </a:prstGeom>
          <a:noFill/>
          <a:ln>
            <a:noFill/>
          </a:ln>
        </p:spPr>
      </p:pic>
      <p:sp>
        <p:nvSpPr>
          <p:cNvPr id="213" name="Google Shape;213;p1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14" name="Google Shape;214;p11"/>
          <p:cNvSpPr txBox="1"/>
          <p:nvPr/>
        </p:nvSpPr>
        <p:spPr>
          <a:xfrm>
            <a:off x="3352800" y="6553200"/>
            <a:ext cx="247173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18PYB101J Module-V Lecture-15</a:t>
            </a:r>
            <a:endParaRPr/>
          </a:p>
        </p:txBody>
      </p:sp>
      <p:sp>
        <p:nvSpPr>
          <p:cNvPr id="215" name="Google Shape;215;p11"/>
          <p:cNvSpPr txBox="1"/>
          <p:nvPr/>
        </p:nvSpPr>
        <p:spPr>
          <a:xfrm>
            <a:off x="228600" y="1066800"/>
            <a:ext cx="8610600"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6600FF"/>
              </a:buClr>
              <a:buSzPts val="2400"/>
              <a:buFont typeface="Arial"/>
              <a:buNone/>
            </a:pPr>
            <a:r>
              <a:rPr b="0" i="0" lang="en-US" sz="2400" u="none">
                <a:solidFill>
                  <a:srgbClr val="6600FF"/>
                </a:solidFill>
                <a:latin typeface="Arial"/>
                <a:ea typeface="Arial"/>
                <a:cs typeface="Arial"/>
                <a:sym typeface="Arial"/>
              </a:rPr>
              <a:t> </a:t>
            </a:r>
            <a:endParaRPr/>
          </a:p>
        </p:txBody>
      </p:sp>
      <p:sp>
        <p:nvSpPr>
          <p:cNvPr id="216" name="Google Shape;216;p11"/>
          <p:cNvSpPr txBox="1"/>
          <p:nvPr/>
        </p:nvSpPr>
        <p:spPr>
          <a:xfrm>
            <a:off x="1066800" y="144462"/>
            <a:ext cx="7086600" cy="7699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Bookman Old Style"/>
              <a:buNone/>
            </a:pPr>
            <a:r>
              <a:rPr b="1" i="0" lang="en-US" sz="2400" u="none">
                <a:solidFill>
                  <a:srgbClr val="FF0000"/>
                </a:solidFill>
                <a:latin typeface="Bookman Old Style"/>
                <a:ea typeface="Bookman Old Style"/>
                <a:cs typeface="Bookman Old Style"/>
                <a:sym typeface="Bookman Old Style"/>
              </a:rPr>
              <a:t>Band diagrams of Heterojunctions</a:t>
            </a:r>
            <a:endParaRPr/>
          </a:p>
          <a:p>
            <a:pPr indent="0" lvl="0" marL="0" marR="0" rtl="0" algn="ctr">
              <a:lnSpc>
                <a:spcPct val="100000"/>
              </a:lnSpc>
              <a:spcBef>
                <a:spcPts val="0"/>
              </a:spcBef>
              <a:spcAft>
                <a:spcPts val="0"/>
              </a:spcAft>
              <a:buClr>
                <a:srgbClr val="FF0000"/>
              </a:buClr>
              <a:buSzPts val="2000"/>
              <a:buFont typeface="Bookman Old Style"/>
              <a:buNone/>
            </a:pPr>
            <a:r>
              <a:rPr b="1" i="0" lang="en-US" sz="2000" u="none">
                <a:solidFill>
                  <a:srgbClr val="FF0000"/>
                </a:solidFill>
                <a:latin typeface="Bookman Old Style"/>
                <a:ea typeface="Bookman Old Style"/>
                <a:cs typeface="Bookman Old Style"/>
                <a:sym typeface="Bookman Old Style"/>
              </a:rPr>
              <a:t>Dissimilar p-n junction materials- Single layer</a:t>
            </a:r>
            <a:endParaRPr/>
          </a:p>
        </p:txBody>
      </p:sp>
      <p:sp>
        <p:nvSpPr>
          <p:cNvPr id="217" name="Google Shape;217;p11"/>
          <p:cNvSpPr txBox="1"/>
          <p:nvPr/>
        </p:nvSpPr>
        <p:spPr>
          <a:xfrm>
            <a:off x="152400" y="914400"/>
            <a:ext cx="8839200" cy="8094662"/>
          </a:xfrm>
          <a:prstGeom prst="rect">
            <a:avLst/>
          </a:prstGeom>
          <a:noFill/>
          <a:ln>
            <a:noFill/>
          </a:ln>
        </p:spPr>
        <p:txBody>
          <a:bodyPr anchorCtr="0" anchor="t" bIns="45700" lIns="91425" spcFirstLastPara="1" rIns="91425" wrap="square" tIns="45700">
            <a:spAutoFit/>
          </a:bodyPr>
          <a:lstStyle/>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The total P.E variation at the junction would be the P.E variation due to the charge migration plus the band gap variation.</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 At the junction the built in potential is larger and hence </a:t>
            </a:r>
            <a:r>
              <a:rPr b="0" i="0" lang="en-US" sz="2000" u="none">
                <a:solidFill>
                  <a:schemeClr val="dk1"/>
                </a:solidFill>
                <a:latin typeface="Cambria Math"/>
                <a:ea typeface="Cambria Math"/>
                <a:cs typeface="Cambria Math"/>
                <a:sym typeface="Cambria Math"/>
              </a:rPr>
              <a:t>∇E</a:t>
            </a:r>
            <a:r>
              <a:rPr b="0" baseline="-25000" i="0" lang="en-US" sz="2000" u="none">
                <a:solidFill>
                  <a:schemeClr val="dk1"/>
                </a:solidFill>
                <a:latin typeface="Cambria Math"/>
                <a:ea typeface="Cambria Math"/>
                <a:cs typeface="Cambria Math"/>
                <a:sym typeface="Cambria Math"/>
              </a:rPr>
              <a:t>C </a:t>
            </a:r>
            <a:r>
              <a:rPr b="0" i="0" lang="en-US" sz="2000" u="none">
                <a:solidFill>
                  <a:schemeClr val="dk1"/>
                </a:solidFill>
                <a:latin typeface="Cambria Math"/>
                <a:ea typeface="Cambria Math"/>
                <a:cs typeface="Cambria Math"/>
                <a:sym typeface="Cambria Math"/>
              </a:rPr>
              <a:t> have a downward discontinuity and ∇E</a:t>
            </a:r>
            <a:r>
              <a:rPr b="0" baseline="-25000" i="0" lang="en-US" sz="2000" u="none">
                <a:solidFill>
                  <a:schemeClr val="dk1"/>
                </a:solidFill>
                <a:latin typeface="Cambria Math"/>
                <a:ea typeface="Cambria Math"/>
                <a:cs typeface="Cambria Math"/>
                <a:sym typeface="Cambria Math"/>
              </a:rPr>
              <a:t>V</a:t>
            </a:r>
            <a:r>
              <a:rPr b="0" i="0" lang="en-US" sz="2000" u="none">
                <a:solidFill>
                  <a:schemeClr val="dk1"/>
                </a:solidFill>
                <a:latin typeface="Cambria Math"/>
                <a:ea typeface="Cambria Math"/>
                <a:cs typeface="Cambria Math"/>
                <a:sym typeface="Cambria Math"/>
              </a:rPr>
              <a:t> have an upward discontinuity. Hence in an heterostructure the net barrier height has become much larger due to large V</a:t>
            </a:r>
            <a:r>
              <a:rPr b="0" baseline="-25000" i="0" lang="en-US" sz="2000" u="none">
                <a:solidFill>
                  <a:schemeClr val="dk1"/>
                </a:solidFill>
                <a:latin typeface="Cambria Math"/>
                <a:ea typeface="Cambria Math"/>
                <a:cs typeface="Cambria Math"/>
                <a:sym typeface="Cambria Math"/>
              </a:rPr>
              <a:t>built</a:t>
            </a:r>
            <a:r>
              <a:rPr b="0" i="0" lang="en-US" sz="2000" u="none">
                <a:solidFill>
                  <a:schemeClr val="dk1"/>
                </a:solidFill>
                <a:latin typeface="Cambria Math"/>
                <a:ea typeface="Cambria Math"/>
                <a:cs typeface="Cambria Math"/>
                <a:sym typeface="Cambria Math"/>
              </a:rPr>
              <a:t> .</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mbria Math"/>
              <a:ea typeface="Cambria Math"/>
              <a:cs typeface="Cambria Math"/>
              <a:sym typeface="Cambria Math"/>
            </a:endParaRPr>
          </a:p>
          <a:p>
            <a:pPr indent="-127000" lvl="0" marL="0" marR="0" rtl="0" algn="just">
              <a:lnSpc>
                <a:spcPct val="100000"/>
              </a:lnSpc>
              <a:spcBef>
                <a:spcPts val="0"/>
              </a:spcBef>
              <a:spcAft>
                <a:spcPts val="0"/>
              </a:spcAft>
              <a:buClr>
                <a:schemeClr val="dk1"/>
              </a:buClr>
              <a:buSzPts val="2000"/>
              <a:buFont typeface="Cambria Math"/>
              <a:buChar char="•"/>
            </a:pPr>
            <a:r>
              <a:rPr b="0" i="0" lang="en-US" sz="2000" u="none">
                <a:solidFill>
                  <a:schemeClr val="dk1"/>
                </a:solidFill>
                <a:latin typeface="Cambria Math"/>
                <a:ea typeface="Cambria Math"/>
                <a:cs typeface="Cambria Math"/>
                <a:sym typeface="Cambria Math"/>
              </a:rPr>
              <a:t>The potential well confines the flow of carriers. They have profound importance in the characteristics of the device.</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mbria Math"/>
              <a:ea typeface="Cambria Math"/>
              <a:cs typeface="Cambria Math"/>
              <a:sym typeface="Cambria Math"/>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12"/>
          <p:cNvPicPr preferRelativeResize="0"/>
          <p:nvPr/>
        </p:nvPicPr>
        <p:blipFill rotWithShape="1">
          <a:blip r:embed="rId3">
            <a:alphaModFix/>
          </a:blip>
          <a:srcRect b="0" l="0" r="0" t="0"/>
          <a:stretch/>
        </p:blipFill>
        <p:spPr>
          <a:xfrm>
            <a:off x="0" y="0"/>
            <a:ext cx="1447800" cy="831850"/>
          </a:xfrm>
          <a:prstGeom prst="rect">
            <a:avLst/>
          </a:prstGeom>
          <a:noFill/>
          <a:ln>
            <a:noFill/>
          </a:ln>
        </p:spPr>
      </p:pic>
      <p:sp>
        <p:nvSpPr>
          <p:cNvPr id="223" name="Google Shape;223;p1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24" name="Google Shape;224;p12"/>
          <p:cNvSpPr txBox="1"/>
          <p:nvPr/>
        </p:nvSpPr>
        <p:spPr>
          <a:xfrm>
            <a:off x="3352800" y="6553200"/>
            <a:ext cx="247173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18PYB101J Module-V Lecture-15</a:t>
            </a:r>
            <a:endParaRPr/>
          </a:p>
        </p:txBody>
      </p:sp>
      <p:sp>
        <p:nvSpPr>
          <p:cNvPr id="225" name="Google Shape;225;p12"/>
          <p:cNvSpPr txBox="1"/>
          <p:nvPr/>
        </p:nvSpPr>
        <p:spPr>
          <a:xfrm>
            <a:off x="228600" y="1066800"/>
            <a:ext cx="8610600"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6600FF"/>
              </a:buClr>
              <a:buSzPts val="2400"/>
              <a:buFont typeface="Arial"/>
              <a:buNone/>
            </a:pPr>
            <a:r>
              <a:rPr b="0" i="0" lang="en-US" sz="2400" u="none">
                <a:solidFill>
                  <a:srgbClr val="6600FF"/>
                </a:solidFill>
                <a:latin typeface="Arial"/>
                <a:ea typeface="Arial"/>
                <a:cs typeface="Arial"/>
                <a:sym typeface="Arial"/>
              </a:rPr>
              <a:t> </a:t>
            </a:r>
            <a:endParaRPr/>
          </a:p>
        </p:txBody>
      </p:sp>
      <p:sp>
        <p:nvSpPr>
          <p:cNvPr id="226" name="Google Shape;226;p12"/>
          <p:cNvSpPr txBox="1"/>
          <p:nvPr/>
        </p:nvSpPr>
        <p:spPr>
          <a:xfrm>
            <a:off x="152400" y="914400"/>
            <a:ext cx="3505200" cy="10453687"/>
          </a:xfrm>
          <a:prstGeom prst="rect">
            <a:avLst/>
          </a:prstGeom>
          <a:noFill/>
          <a:ln>
            <a:noFill/>
          </a:ln>
        </p:spPr>
        <p:txBody>
          <a:bodyPr anchorCtr="0" anchor="t" bIns="45700" lIns="91425" spcFirstLastPara="1" rIns="91425" wrap="square" tIns="45700">
            <a:spAutoFit/>
          </a:bodyPr>
          <a:lstStyle/>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 Consider a double layer heterostructure comprising of AlGaAs(p</a:t>
            </a:r>
            <a:r>
              <a:rPr b="0" baseline="30000" i="0" lang="en-US" sz="2000" u="none">
                <a:solidFill>
                  <a:schemeClr val="dk1"/>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GaAs(p) and AlGaAs(n) as p and n regions.</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The elctron affinity of AlAs (2.2 eV) is smaller than GaAs(4 eV).</a:t>
            </a:r>
            <a:r>
              <a:rPr b="0" i="0" lang="en-US" sz="2000" u="none">
                <a:solidFill>
                  <a:srgbClr val="FF0000"/>
                </a:solidFill>
                <a:latin typeface="Times New Roman"/>
                <a:ea typeface="Times New Roman"/>
                <a:cs typeface="Times New Roman"/>
                <a:sym typeface="Times New Roman"/>
              </a:rPr>
              <a:t>The electron affinity is the amount of energy required to free an electron at E</a:t>
            </a:r>
            <a:r>
              <a:rPr b="0" baseline="-25000" i="0" lang="en-US" sz="2000" u="none">
                <a:solidFill>
                  <a:srgbClr val="FF0000"/>
                </a:solidFill>
                <a:latin typeface="Times New Roman"/>
                <a:ea typeface="Times New Roman"/>
                <a:cs typeface="Times New Roman"/>
                <a:sym typeface="Times New Roman"/>
              </a:rPr>
              <a:t>C.</a:t>
            </a:r>
            <a:endParaRPr/>
          </a:p>
          <a:p>
            <a:pPr indent="0" lvl="0" marL="0" marR="0" rtl="0" algn="just">
              <a:lnSpc>
                <a:spcPct val="100000"/>
              </a:lnSpc>
              <a:spcBef>
                <a:spcPts val="0"/>
              </a:spcBef>
              <a:spcAft>
                <a:spcPts val="0"/>
              </a:spcAft>
              <a:buClr>
                <a:schemeClr val="dk1"/>
              </a:buClr>
              <a:buSzPts val="2000"/>
              <a:buFont typeface="Arial"/>
              <a:buNone/>
            </a:pPr>
            <a:r>
              <a:t/>
            </a:r>
            <a:endParaRPr b="0" baseline="-25000" i="0" sz="2000" u="none">
              <a:solidFill>
                <a:srgbClr val="FF0000"/>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GaAs with a lower band gap is sanwiched between two high band gap materials (AlGaAs). Fermi level should stay constant.</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mbria Math"/>
              <a:ea typeface="Cambria Math"/>
              <a:cs typeface="Cambria Math"/>
              <a:sym typeface="Cambria Math"/>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227" name="Google Shape;227;p12"/>
          <p:cNvSpPr txBox="1"/>
          <p:nvPr/>
        </p:nvSpPr>
        <p:spPr>
          <a:xfrm>
            <a:off x="1066800" y="144462"/>
            <a:ext cx="7086600" cy="7699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Bookman Old Style"/>
              <a:buNone/>
            </a:pPr>
            <a:r>
              <a:rPr b="1" i="0" lang="en-US" sz="2400" u="none">
                <a:solidFill>
                  <a:srgbClr val="FF0000"/>
                </a:solidFill>
                <a:latin typeface="Bookman Old Style"/>
                <a:ea typeface="Bookman Old Style"/>
                <a:cs typeface="Bookman Old Style"/>
                <a:sym typeface="Bookman Old Style"/>
              </a:rPr>
              <a:t>Band diagrams of Heterojunctions</a:t>
            </a:r>
            <a:endParaRPr/>
          </a:p>
          <a:p>
            <a:pPr indent="0" lvl="0" marL="0" marR="0" rtl="0" algn="ctr">
              <a:lnSpc>
                <a:spcPct val="100000"/>
              </a:lnSpc>
              <a:spcBef>
                <a:spcPts val="0"/>
              </a:spcBef>
              <a:spcAft>
                <a:spcPts val="0"/>
              </a:spcAft>
              <a:buClr>
                <a:srgbClr val="FF0000"/>
              </a:buClr>
              <a:buSzPts val="2000"/>
              <a:buFont typeface="Bookman Old Style"/>
              <a:buNone/>
            </a:pPr>
            <a:r>
              <a:rPr b="1" i="0" lang="en-US" sz="2000" u="none">
                <a:solidFill>
                  <a:srgbClr val="FF0000"/>
                </a:solidFill>
                <a:latin typeface="Bookman Old Style"/>
                <a:ea typeface="Bookman Old Style"/>
                <a:cs typeface="Bookman Old Style"/>
                <a:sym typeface="Bookman Old Style"/>
              </a:rPr>
              <a:t>Dissimilar p-n junction materials- Double layer</a:t>
            </a:r>
            <a:endParaRPr/>
          </a:p>
        </p:txBody>
      </p:sp>
      <p:pic>
        <p:nvPicPr>
          <p:cNvPr descr="F12-08 AlGaAs LED Band diagr.jpg" id="228" name="Google Shape;228;p12"/>
          <p:cNvPicPr preferRelativeResize="0"/>
          <p:nvPr/>
        </p:nvPicPr>
        <p:blipFill rotWithShape="1">
          <a:blip r:embed="rId4">
            <a:alphaModFix/>
          </a:blip>
          <a:srcRect b="48295" l="7929" r="57756" t="8604"/>
          <a:stretch/>
        </p:blipFill>
        <p:spPr>
          <a:xfrm>
            <a:off x="4495800" y="1143000"/>
            <a:ext cx="4267200" cy="2173287"/>
          </a:xfrm>
          <a:prstGeom prst="rect">
            <a:avLst/>
          </a:prstGeom>
          <a:noFill/>
          <a:ln>
            <a:noFill/>
          </a:ln>
        </p:spPr>
      </p:pic>
      <p:pic>
        <p:nvPicPr>
          <p:cNvPr descr="hetero 3.jpg" id="229" name="Google Shape;229;p12"/>
          <p:cNvPicPr preferRelativeResize="0"/>
          <p:nvPr/>
        </p:nvPicPr>
        <p:blipFill rotWithShape="1">
          <a:blip r:embed="rId5">
            <a:alphaModFix/>
          </a:blip>
          <a:srcRect b="25249" l="52287" r="-815" t="-5595"/>
          <a:stretch/>
        </p:blipFill>
        <p:spPr>
          <a:xfrm>
            <a:off x="4114800" y="3200400"/>
            <a:ext cx="4911725" cy="3305175"/>
          </a:xfrm>
          <a:prstGeom prst="rect">
            <a:avLst/>
          </a:prstGeom>
          <a:noFill/>
          <a:ln>
            <a:noFill/>
          </a:ln>
        </p:spPr>
      </p:pic>
      <p:sp>
        <p:nvSpPr>
          <p:cNvPr id="230" name="Google Shape;230;p12"/>
          <p:cNvSpPr txBox="1"/>
          <p:nvPr/>
        </p:nvSpPr>
        <p:spPr>
          <a:xfrm>
            <a:off x="3810000" y="1371600"/>
            <a:ext cx="5334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231" name="Google Shape;231;p12"/>
          <p:cNvSpPr txBox="1"/>
          <p:nvPr/>
        </p:nvSpPr>
        <p:spPr>
          <a:xfrm>
            <a:off x="3810000" y="3429000"/>
            <a:ext cx="5334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13"/>
          <p:cNvPicPr preferRelativeResize="0"/>
          <p:nvPr/>
        </p:nvPicPr>
        <p:blipFill rotWithShape="1">
          <a:blip r:embed="rId3">
            <a:alphaModFix/>
          </a:blip>
          <a:srcRect b="0" l="0" r="0" t="0"/>
          <a:stretch/>
        </p:blipFill>
        <p:spPr>
          <a:xfrm>
            <a:off x="0" y="0"/>
            <a:ext cx="1447800" cy="831850"/>
          </a:xfrm>
          <a:prstGeom prst="rect">
            <a:avLst/>
          </a:prstGeom>
          <a:noFill/>
          <a:ln>
            <a:noFill/>
          </a:ln>
        </p:spPr>
      </p:pic>
      <p:sp>
        <p:nvSpPr>
          <p:cNvPr id="237" name="Google Shape;237;p1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38" name="Google Shape;238;p13"/>
          <p:cNvSpPr txBox="1"/>
          <p:nvPr/>
        </p:nvSpPr>
        <p:spPr>
          <a:xfrm>
            <a:off x="3352800" y="6553200"/>
            <a:ext cx="247173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18PYB101J Module-V Lecture-15</a:t>
            </a:r>
            <a:endParaRPr/>
          </a:p>
        </p:txBody>
      </p:sp>
      <p:sp>
        <p:nvSpPr>
          <p:cNvPr id="239" name="Google Shape;239;p13"/>
          <p:cNvSpPr txBox="1"/>
          <p:nvPr/>
        </p:nvSpPr>
        <p:spPr>
          <a:xfrm>
            <a:off x="228600" y="1066800"/>
            <a:ext cx="8610600"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6600FF"/>
              </a:buClr>
              <a:buSzPts val="2400"/>
              <a:buFont typeface="Arial"/>
              <a:buNone/>
            </a:pPr>
            <a:r>
              <a:rPr b="0" i="0" lang="en-US" sz="2400" u="none">
                <a:solidFill>
                  <a:srgbClr val="6600FF"/>
                </a:solidFill>
                <a:latin typeface="Arial"/>
                <a:ea typeface="Arial"/>
                <a:cs typeface="Arial"/>
                <a:sym typeface="Arial"/>
              </a:rPr>
              <a:t> </a:t>
            </a:r>
            <a:endParaRPr/>
          </a:p>
        </p:txBody>
      </p:sp>
      <p:sp>
        <p:nvSpPr>
          <p:cNvPr id="240" name="Google Shape;240;p13"/>
          <p:cNvSpPr txBox="1"/>
          <p:nvPr/>
        </p:nvSpPr>
        <p:spPr>
          <a:xfrm>
            <a:off x="1066800" y="144462"/>
            <a:ext cx="7086600" cy="7699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Bookman Old Style"/>
              <a:buNone/>
            </a:pPr>
            <a:r>
              <a:rPr b="1" i="0" lang="en-US" sz="2400" u="none">
                <a:solidFill>
                  <a:srgbClr val="FF0000"/>
                </a:solidFill>
                <a:latin typeface="Bookman Old Style"/>
                <a:ea typeface="Bookman Old Style"/>
                <a:cs typeface="Bookman Old Style"/>
                <a:sym typeface="Bookman Old Style"/>
              </a:rPr>
              <a:t>Band diagrams of Heterojunctions</a:t>
            </a:r>
            <a:endParaRPr/>
          </a:p>
          <a:p>
            <a:pPr indent="0" lvl="0" marL="0" marR="0" rtl="0" algn="ctr">
              <a:lnSpc>
                <a:spcPct val="100000"/>
              </a:lnSpc>
              <a:spcBef>
                <a:spcPts val="0"/>
              </a:spcBef>
              <a:spcAft>
                <a:spcPts val="0"/>
              </a:spcAft>
              <a:buClr>
                <a:srgbClr val="FF0000"/>
              </a:buClr>
              <a:buSzPts val="2000"/>
              <a:buFont typeface="Bookman Old Style"/>
              <a:buNone/>
            </a:pPr>
            <a:r>
              <a:rPr b="1" i="0" lang="en-US" sz="2000" u="none">
                <a:solidFill>
                  <a:srgbClr val="FF0000"/>
                </a:solidFill>
                <a:latin typeface="Bookman Old Style"/>
                <a:ea typeface="Bookman Old Style"/>
                <a:cs typeface="Bookman Old Style"/>
                <a:sym typeface="Bookman Old Style"/>
              </a:rPr>
              <a:t>Dissimilar p-n junction materials- Double layer</a:t>
            </a:r>
            <a:endParaRPr/>
          </a:p>
        </p:txBody>
      </p:sp>
      <p:sp>
        <p:nvSpPr>
          <p:cNvPr id="241" name="Google Shape;241;p13"/>
          <p:cNvSpPr txBox="1"/>
          <p:nvPr/>
        </p:nvSpPr>
        <p:spPr>
          <a:xfrm>
            <a:off x="152400" y="914400"/>
            <a:ext cx="8839200" cy="10556875"/>
          </a:xfrm>
          <a:prstGeom prst="rect">
            <a:avLst/>
          </a:prstGeom>
          <a:noFill/>
          <a:ln>
            <a:noFill/>
          </a:ln>
        </p:spPr>
        <p:txBody>
          <a:bodyPr anchorCtr="0" anchor="t" bIns="45700" lIns="91425" spcFirstLastPara="1" rIns="91425" wrap="square" tIns="45700">
            <a:spAutoFit/>
          </a:bodyPr>
          <a:lstStyle/>
          <a:p>
            <a:pPr indent="-127000" lvl="0" marL="0" marR="0" rtl="0" algn="just">
              <a:lnSpc>
                <a:spcPct val="100000"/>
              </a:lnSpc>
              <a:spcBef>
                <a:spcPts val="0"/>
              </a:spcBef>
              <a:spcAft>
                <a:spcPts val="0"/>
              </a:spcAft>
              <a:buClr>
                <a:schemeClr val="dk1"/>
              </a:buClr>
              <a:buSzPts val="2000"/>
              <a:buFont typeface="Cambria Math"/>
              <a:buChar char="•"/>
            </a:pPr>
            <a:r>
              <a:rPr b="0" i="0" lang="en-US" sz="2000" u="none">
                <a:solidFill>
                  <a:schemeClr val="dk1"/>
                </a:solidFill>
                <a:latin typeface="Cambria Math"/>
                <a:ea typeface="Cambria Math"/>
                <a:cs typeface="Cambria Math"/>
                <a:sym typeface="Cambria Math"/>
              </a:rPr>
              <a:t>At p</a:t>
            </a:r>
            <a:r>
              <a:rPr b="0" baseline="30000" i="0" lang="en-US" sz="2000" u="none">
                <a:solidFill>
                  <a:schemeClr val="dk1"/>
                </a:solidFill>
                <a:latin typeface="Cambria Math"/>
                <a:ea typeface="Cambria Math"/>
                <a:cs typeface="Cambria Math"/>
                <a:sym typeface="Cambria Math"/>
              </a:rPr>
              <a:t>+</a:t>
            </a:r>
            <a:r>
              <a:rPr b="0" i="0" lang="en-US" sz="2000" u="none">
                <a:solidFill>
                  <a:schemeClr val="dk1"/>
                </a:solidFill>
                <a:latin typeface="Cambria Math"/>
                <a:ea typeface="Cambria Math"/>
                <a:cs typeface="Cambria Math"/>
                <a:sym typeface="Cambria Math"/>
              </a:rPr>
              <a:t> - p band edge region there is a downward discontinuity at the E</a:t>
            </a:r>
            <a:r>
              <a:rPr b="0" baseline="-25000" i="0" lang="en-US" sz="2000" u="none">
                <a:solidFill>
                  <a:schemeClr val="dk1"/>
                </a:solidFill>
                <a:latin typeface="Cambria Math"/>
                <a:ea typeface="Cambria Math"/>
                <a:cs typeface="Cambria Math"/>
                <a:sym typeface="Cambria Math"/>
              </a:rPr>
              <a:t>c</a:t>
            </a:r>
            <a:r>
              <a:rPr b="0" i="0" lang="en-US" sz="2000" u="none">
                <a:solidFill>
                  <a:schemeClr val="dk1"/>
                </a:solidFill>
                <a:latin typeface="Cambria Math"/>
                <a:ea typeface="Cambria Math"/>
                <a:cs typeface="Cambria Math"/>
                <a:sym typeface="Cambria Math"/>
              </a:rPr>
              <a:t> and an upward discontinuity at E</a:t>
            </a:r>
            <a:r>
              <a:rPr b="0" baseline="-25000" i="0" lang="en-US" sz="2000" u="none">
                <a:solidFill>
                  <a:schemeClr val="dk1"/>
                </a:solidFill>
                <a:latin typeface="Cambria Math"/>
                <a:ea typeface="Cambria Math"/>
                <a:cs typeface="Cambria Math"/>
                <a:sym typeface="Cambria Math"/>
              </a:rPr>
              <a:t>V. </a:t>
            </a:r>
            <a:r>
              <a:rPr b="0" i="0" lang="en-US" sz="2000" u="none">
                <a:solidFill>
                  <a:schemeClr val="dk1"/>
                </a:solidFill>
                <a:latin typeface="Cambria Math"/>
                <a:ea typeface="Cambria Math"/>
                <a:cs typeface="Cambria Math"/>
                <a:sym typeface="Cambria Math"/>
              </a:rPr>
              <a:t>Similarly, at the p-n band edge region, there is a an upward discontinuity at E</a:t>
            </a:r>
            <a:r>
              <a:rPr b="0" baseline="-25000" i="0" lang="en-US" sz="2000" u="none">
                <a:solidFill>
                  <a:schemeClr val="dk1"/>
                </a:solidFill>
                <a:latin typeface="Cambria Math"/>
                <a:ea typeface="Cambria Math"/>
                <a:cs typeface="Cambria Math"/>
                <a:sym typeface="Cambria Math"/>
              </a:rPr>
              <a:t>C</a:t>
            </a:r>
            <a:r>
              <a:rPr b="0" i="0" lang="en-US" sz="2000" u="none">
                <a:solidFill>
                  <a:schemeClr val="dk1"/>
                </a:solidFill>
                <a:latin typeface="Cambria Math"/>
                <a:ea typeface="Cambria Math"/>
                <a:cs typeface="Cambria Math"/>
                <a:sym typeface="Cambria Math"/>
              </a:rPr>
              <a:t> and downward discontinuity at the E</a:t>
            </a:r>
            <a:r>
              <a:rPr b="0" baseline="-25000" i="0" lang="en-US" sz="2000" u="none">
                <a:solidFill>
                  <a:schemeClr val="dk1"/>
                </a:solidFill>
                <a:latin typeface="Cambria Math"/>
                <a:ea typeface="Cambria Math"/>
                <a:cs typeface="Cambria Math"/>
                <a:sym typeface="Cambria Math"/>
              </a:rPr>
              <a:t>V.</a:t>
            </a:r>
            <a:r>
              <a:rPr b="0" i="0" lang="en-US" sz="2000" u="none">
                <a:solidFill>
                  <a:schemeClr val="dk1"/>
                </a:solidFill>
                <a:latin typeface="Cambria Math"/>
                <a:ea typeface="Cambria Math"/>
                <a:cs typeface="Cambria Math"/>
                <a:sym typeface="Cambria Math"/>
              </a:rPr>
              <a:t> </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mbria Math"/>
              <a:ea typeface="Cambria Math"/>
              <a:cs typeface="Cambria Math"/>
              <a:sym typeface="Cambria Math"/>
            </a:endParaRPr>
          </a:p>
          <a:p>
            <a:pPr indent="-127000" lvl="0" marL="0" marR="0" rtl="0" algn="just">
              <a:lnSpc>
                <a:spcPct val="100000"/>
              </a:lnSpc>
              <a:spcBef>
                <a:spcPts val="0"/>
              </a:spcBef>
              <a:spcAft>
                <a:spcPts val="0"/>
              </a:spcAft>
              <a:buClr>
                <a:schemeClr val="dk1"/>
              </a:buClr>
              <a:buSzPts val="2000"/>
              <a:buFont typeface="Cambria Math"/>
              <a:buChar char="•"/>
            </a:pPr>
            <a:r>
              <a:rPr b="0" i="0" lang="en-US" sz="2000" u="none">
                <a:solidFill>
                  <a:schemeClr val="dk1"/>
                </a:solidFill>
                <a:latin typeface="Cambria Math"/>
                <a:ea typeface="Cambria Math"/>
                <a:cs typeface="Cambria Math"/>
                <a:sym typeface="Cambria Math"/>
              </a:rPr>
              <a:t>The migration of electrons and holes under no bias together with the change in the P.E at the junctions and the discontinuity between the layers result in a large potential barrier at the E</a:t>
            </a:r>
            <a:r>
              <a:rPr b="0" baseline="-25000" i="0" lang="en-US" sz="2000" u="none">
                <a:solidFill>
                  <a:schemeClr val="dk1"/>
                </a:solidFill>
                <a:latin typeface="Cambria Math"/>
                <a:ea typeface="Cambria Math"/>
                <a:cs typeface="Cambria Math"/>
                <a:sym typeface="Cambria Math"/>
              </a:rPr>
              <a:t>C</a:t>
            </a:r>
            <a:r>
              <a:rPr b="0" i="0" lang="en-US" sz="2000" u="none">
                <a:solidFill>
                  <a:schemeClr val="dk1"/>
                </a:solidFill>
                <a:latin typeface="Cambria Math"/>
                <a:ea typeface="Cambria Math"/>
                <a:cs typeface="Cambria Math"/>
                <a:sym typeface="Cambria Math"/>
              </a:rPr>
              <a:t> of  p</a:t>
            </a:r>
            <a:r>
              <a:rPr b="0" baseline="30000" i="0" lang="en-US" sz="2000" u="none">
                <a:solidFill>
                  <a:schemeClr val="dk1"/>
                </a:solidFill>
                <a:latin typeface="Cambria Math"/>
                <a:ea typeface="Cambria Math"/>
                <a:cs typeface="Cambria Math"/>
                <a:sym typeface="Cambria Math"/>
              </a:rPr>
              <a:t>+</a:t>
            </a:r>
            <a:r>
              <a:rPr b="0" i="0" lang="en-US" sz="2000" u="none">
                <a:solidFill>
                  <a:schemeClr val="dk1"/>
                </a:solidFill>
                <a:latin typeface="Cambria Math"/>
                <a:ea typeface="Cambria Math"/>
                <a:cs typeface="Cambria Math"/>
                <a:sym typeface="Cambria Math"/>
              </a:rPr>
              <a:t>-p region side. Therefore electrons and holes are confined to the junction(Width of the barrier can be controlled). Carrier density is very high (For the same current, large number of electrons and holes are accumulated in a small volume).</a:t>
            </a:r>
            <a:r>
              <a:rPr b="1" i="0" lang="en-US" sz="2000" u="none">
                <a:solidFill>
                  <a:srgbClr val="000099"/>
                </a:solidFill>
                <a:latin typeface="Cambria Math"/>
                <a:ea typeface="Cambria Math"/>
                <a:cs typeface="Cambria Math"/>
                <a:sym typeface="Cambria Math"/>
              </a:rPr>
              <a:t>This is called carrier confinement. This had a major implication and lead to the continuous wave operation of laser diodes and was recognized as finest discoveries and was awarded Nobel Prize</a:t>
            </a:r>
            <a:r>
              <a:rPr b="1" i="0" lang="en-US" sz="2000" u="none">
                <a:solidFill>
                  <a:srgbClr val="FF0000"/>
                </a:solidFill>
                <a:latin typeface="Cambria Math"/>
                <a:ea typeface="Cambria Math"/>
                <a:cs typeface="Cambria Math"/>
                <a:sym typeface="Cambria Math"/>
              </a:rPr>
              <a:t>. </a:t>
            </a:r>
            <a:r>
              <a:rPr b="0" i="0" lang="en-US" sz="2000" u="none">
                <a:solidFill>
                  <a:schemeClr val="dk1"/>
                </a:solidFill>
                <a:latin typeface="Cambria Math"/>
                <a:ea typeface="Cambria Math"/>
                <a:cs typeface="Cambria Math"/>
                <a:sym typeface="Cambria Math"/>
              </a:rPr>
              <a:t>In short the gain of the medium is dependent on the carrier density.</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Cambria Math"/>
              <a:ea typeface="Cambria Math"/>
              <a:cs typeface="Cambria Math"/>
              <a:sym typeface="Cambria Math"/>
            </a:endParaRPr>
          </a:p>
          <a:p>
            <a:pPr indent="-127000" lvl="0" marL="0" marR="0" rtl="0" algn="just">
              <a:lnSpc>
                <a:spcPct val="100000"/>
              </a:lnSpc>
              <a:spcBef>
                <a:spcPts val="0"/>
              </a:spcBef>
              <a:spcAft>
                <a:spcPts val="0"/>
              </a:spcAft>
              <a:buClr>
                <a:srgbClr val="006600"/>
              </a:buClr>
              <a:buSzPts val="2000"/>
              <a:buFont typeface="Cambria Math"/>
              <a:buChar char="•"/>
            </a:pPr>
            <a:r>
              <a:rPr b="1" i="0" lang="en-US" sz="2000" u="none">
                <a:solidFill>
                  <a:srgbClr val="006600"/>
                </a:solidFill>
                <a:latin typeface="Cambria Math"/>
                <a:ea typeface="Cambria Math"/>
                <a:cs typeface="Cambria Math"/>
                <a:sym typeface="Cambria Math"/>
              </a:rPr>
              <a:t>Whereas, in the case of p-n junction, the width of depletion region is 1 micrometre  at zero bias and cant be controlled. For the same current, volume is larger. Hence ,charge carriers cannot be confined at the  depletion region. And hence leads to emission / absorption of visible light like the LED/Photoconductor application.</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b="0" l="0" r="0" t="0"/>
          <a:stretch/>
        </p:blipFill>
        <p:spPr>
          <a:xfrm>
            <a:off x="228600" y="228600"/>
            <a:ext cx="1590675" cy="914400"/>
          </a:xfrm>
          <a:prstGeom prst="rect">
            <a:avLst/>
          </a:prstGeom>
          <a:noFill/>
          <a:ln>
            <a:noFill/>
          </a:ln>
        </p:spPr>
      </p:pic>
      <p:sp>
        <p:nvSpPr>
          <p:cNvPr id="98" name="Google Shape;98;p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99" name="Google Shape;99;p2"/>
          <p:cNvSpPr txBox="1"/>
          <p:nvPr/>
        </p:nvSpPr>
        <p:spPr>
          <a:xfrm>
            <a:off x="3352800" y="6553200"/>
            <a:ext cx="247173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18PYB101J Module-V Lecture-15</a:t>
            </a:r>
            <a:endParaRPr/>
          </a:p>
        </p:txBody>
      </p:sp>
      <p:sp>
        <p:nvSpPr>
          <p:cNvPr id="100" name="Google Shape;100;p2"/>
          <p:cNvSpPr txBox="1"/>
          <p:nvPr/>
        </p:nvSpPr>
        <p:spPr>
          <a:xfrm>
            <a:off x="228600" y="1066800"/>
            <a:ext cx="8610600" cy="101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6600FF"/>
              </a:buClr>
              <a:buSzPts val="2400"/>
              <a:buFont typeface="Arial"/>
              <a:buNone/>
            </a:pPr>
            <a:r>
              <a:rPr b="0" i="0" lang="en-US" sz="2400" u="none">
                <a:solidFill>
                  <a:srgbClr val="6600FF"/>
                </a:solidFill>
                <a:latin typeface="Arial"/>
                <a:ea typeface="Arial"/>
                <a:cs typeface="Arial"/>
                <a:sym typeface="Arial"/>
              </a:rPr>
              <a:t> </a:t>
            </a:r>
            <a:endParaRPr/>
          </a:p>
        </p:txBody>
      </p:sp>
      <p:sp>
        <p:nvSpPr>
          <p:cNvPr id="101" name="Google Shape;101;p2"/>
          <p:cNvSpPr txBox="1"/>
          <p:nvPr/>
        </p:nvSpPr>
        <p:spPr>
          <a:xfrm>
            <a:off x="1905000" y="228600"/>
            <a:ext cx="6934200" cy="462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Bookman Old Style"/>
              <a:buNone/>
            </a:pPr>
            <a:r>
              <a:rPr b="1" i="0" lang="en-US" sz="2400" u="none">
                <a:solidFill>
                  <a:srgbClr val="FF0000"/>
                </a:solidFill>
                <a:latin typeface="Bookman Old Style"/>
                <a:ea typeface="Bookman Old Style"/>
                <a:cs typeface="Bookman Old Style"/>
                <a:sym typeface="Bookman Old Style"/>
              </a:rPr>
              <a:t>Semiconductors</a:t>
            </a:r>
            <a:endParaRPr/>
          </a:p>
        </p:txBody>
      </p:sp>
      <p:sp>
        <p:nvSpPr>
          <p:cNvPr id="102" name="Google Shape;102;p2"/>
          <p:cNvSpPr txBox="1"/>
          <p:nvPr/>
        </p:nvSpPr>
        <p:spPr>
          <a:xfrm>
            <a:off x="0" y="1138237"/>
            <a:ext cx="9144000" cy="6554787"/>
          </a:xfrm>
          <a:prstGeom prst="rect">
            <a:avLst/>
          </a:prstGeom>
          <a:noFill/>
          <a:ln>
            <a:noFill/>
          </a:ln>
        </p:spPr>
        <p:txBody>
          <a:bodyPr anchorCtr="0" anchor="t" bIns="45700" lIns="91425" spcFirstLastPara="1" rIns="91425" wrap="square" tIns="45700">
            <a:spAutoFit/>
          </a:bodyPr>
          <a:lstStyle/>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Semiconductor material is not of much use in any application. </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One of the application where semiconductors are directly used is a photoconductor and not a junction device.</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Most of the semiconductor junction devices has conductivity between good and bad conductors.</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Conductivity can be modified by doping. But at fabrication stage there is no real time control on conductivity.</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Real time control on conductivity could be achieved using p-n junction which forms the basic building block of all active devices in electronics and optoelectronics.</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The objective of the present seminar is to study how band diagram of heterojunctions behave in the case of heterostructures.</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3"/>
          <p:cNvPicPr preferRelativeResize="0"/>
          <p:nvPr/>
        </p:nvPicPr>
        <p:blipFill rotWithShape="1">
          <a:blip r:embed="rId3">
            <a:alphaModFix/>
          </a:blip>
          <a:srcRect b="0" l="0" r="0" t="0"/>
          <a:stretch/>
        </p:blipFill>
        <p:spPr>
          <a:xfrm>
            <a:off x="228600" y="228600"/>
            <a:ext cx="1590675" cy="914400"/>
          </a:xfrm>
          <a:prstGeom prst="rect">
            <a:avLst/>
          </a:prstGeom>
          <a:noFill/>
          <a:ln>
            <a:noFill/>
          </a:ln>
        </p:spPr>
      </p:pic>
      <p:sp>
        <p:nvSpPr>
          <p:cNvPr id="108" name="Google Shape;108;p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09" name="Google Shape;109;p3"/>
          <p:cNvSpPr txBox="1"/>
          <p:nvPr/>
        </p:nvSpPr>
        <p:spPr>
          <a:xfrm>
            <a:off x="3352800" y="6553200"/>
            <a:ext cx="247173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18PYB101J Module-V Lecture-15</a:t>
            </a:r>
            <a:endParaRPr/>
          </a:p>
        </p:txBody>
      </p:sp>
      <p:sp>
        <p:nvSpPr>
          <p:cNvPr id="110" name="Google Shape;110;p3"/>
          <p:cNvSpPr txBox="1"/>
          <p:nvPr/>
        </p:nvSpPr>
        <p:spPr>
          <a:xfrm>
            <a:off x="228600" y="1066800"/>
            <a:ext cx="8610600"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6600FF"/>
              </a:buClr>
              <a:buSzPts val="2400"/>
              <a:buFont typeface="Arial"/>
              <a:buNone/>
            </a:pPr>
            <a:r>
              <a:rPr b="0" i="0" lang="en-US" sz="2400" u="none">
                <a:solidFill>
                  <a:srgbClr val="6600FF"/>
                </a:solidFill>
                <a:latin typeface="Arial"/>
                <a:ea typeface="Arial"/>
                <a:cs typeface="Arial"/>
                <a:sym typeface="Arial"/>
              </a:rPr>
              <a:t> </a:t>
            </a:r>
            <a:endParaRPr/>
          </a:p>
        </p:txBody>
      </p:sp>
      <p:sp>
        <p:nvSpPr>
          <p:cNvPr id="111" name="Google Shape;111;p3"/>
          <p:cNvSpPr txBox="1"/>
          <p:nvPr/>
        </p:nvSpPr>
        <p:spPr>
          <a:xfrm>
            <a:off x="1219200" y="228600"/>
            <a:ext cx="6934200" cy="461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a:solidFill>
                  <a:srgbClr val="FF0000"/>
                </a:solidFill>
                <a:latin typeface="Times New Roman"/>
                <a:ea typeface="Times New Roman"/>
                <a:cs typeface="Times New Roman"/>
                <a:sym typeface="Times New Roman"/>
              </a:rPr>
              <a:t>p-n junction devices</a:t>
            </a:r>
            <a:endParaRPr/>
          </a:p>
        </p:txBody>
      </p:sp>
      <p:grpSp>
        <p:nvGrpSpPr>
          <p:cNvPr id="112" name="Google Shape;112;p3"/>
          <p:cNvGrpSpPr/>
          <p:nvPr/>
        </p:nvGrpSpPr>
        <p:grpSpPr>
          <a:xfrm>
            <a:off x="762000" y="2895600"/>
            <a:ext cx="990600" cy="609600"/>
            <a:chOff x="838200" y="2895600"/>
            <a:chExt cx="1143000" cy="609600"/>
          </a:xfrm>
        </p:grpSpPr>
        <p:cxnSp>
          <p:nvCxnSpPr>
            <p:cNvPr id="113" name="Google Shape;113;p3"/>
            <p:cNvCxnSpPr/>
            <p:nvPr/>
          </p:nvCxnSpPr>
          <p:spPr>
            <a:xfrm>
              <a:off x="838200" y="3200400"/>
              <a:ext cx="1066067" cy="1588"/>
            </a:xfrm>
            <a:prstGeom prst="straightConnector1">
              <a:avLst/>
            </a:prstGeom>
            <a:noFill/>
            <a:ln cap="flat" cmpd="sng" w="25400">
              <a:solidFill>
                <a:schemeClr val="dk1"/>
              </a:solidFill>
              <a:prstDash val="solid"/>
              <a:miter lim="800000"/>
              <a:headEnd len="med" w="med" type="none"/>
              <a:tailEnd len="med" w="med" type="stealth"/>
            </a:ln>
            <a:effectLst>
              <a:outerShdw blurRad="63500" dir="5400000" dist="20000">
                <a:srgbClr val="000000">
                  <a:alpha val="37647"/>
                </a:srgbClr>
              </a:outerShdw>
            </a:effectLst>
          </p:spPr>
        </p:cxnSp>
        <p:cxnSp>
          <p:nvCxnSpPr>
            <p:cNvPr id="114" name="Google Shape;114;p3"/>
            <p:cNvCxnSpPr/>
            <p:nvPr/>
          </p:nvCxnSpPr>
          <p:spPr>
            <a:xfrm>
              <a:off x="838200" y="3200400"/>
              <a:ext cx="1055077" cy="304800"/>
            </a:xfrm>
            <a:prstGeom prst="straightConnector1">
              <a:avLst/>
            </a:prstGeom>
            <a:noFill/>
            <a:ln cap="flat" cmpd="sng" w="25400">
              <a:solidFill>
                <a:schemeClr val="dk1"/>
              </a:solidFill>
              <a:prstDash val="solid"/>
              <a:miter lim="800000"/>
              <a:headEnd len="med" w="med" type="none"/>
              <a:tailEnd len="med" w="med" type="stealth"/>
            </a:ln>
            <a:effectLst>
              <a:outerShdw blurRad="63500" dir="5400000" dist="20000">
                <a:srgbClr val="000000">
                  <a:alpha val="37647"/>
                </a:srgbClr>
              </a:outerShdw>
            </a:effectLst>
          </p:spPr>
        </p:cxnSp>
        <p:cxnSp>
          <p:nvCxnSpPr>
            <p:cNvPr id="115" name="Google Shape;115;p3"/>
            <p:cNvCxnSpPr/>
            <p:nvPr/>
          </p:nvCxnSpPr>
          <p:spPr>
            <a:xfrm flipH="1" rot="10800000">
              <a:off x="838200" y="2895600"/>
              <a:ext cx="1143000" cy="304800"/>
            </a:xfrm>
            <a:prstGeom prst="straightConnector1">
              <a:avLst/>
            </a:prstGeom>
            <a:noFill/>
            <a:ln cap="flat" cmpd="sng" w="25400">
              <a:solidFill>
                <a:schemeClr val="dk1"/>
              </a:solidFill>
              <a:prstDash val="solid"/>
              <a:miter lim="800000"/>
              <a:headEnd len="med" w="med" type="none"/>
              <a:tailEnd len="med" w="med" type="stealth"/>
            </a:ln>
            <a:effectLst>
              <a:outerShdw blurRad="63500" dir="5400000" dist="20000">
                <a:srgbClr val="000000">
                  <a:alpha val="37647"/>
                </a:srgbClr>
              </a:outerShdw>
            </a:effectLst>
          </p:spPr>
        </p:cxnSp>
      </p:grpSp>
      <p:sp>
        <p:nvSpPr>
          <p:cNvPr id="116" name="Google Shape;116;p3"/>
          <p:cNvSpPr txBox="1"/>
          <p:nvPr/>
        </p:nvSpPr>
        <p:spPr>
          <a:xfrm>
            <a:off x="0" y="1295400"/>
            <a:ext cx="8915400" cy="7478712"/>
          </a:xfrm>
          <a:prstGeom prst="rect">
            <a:avLst/>
          </a:prstGeom>
          <a:noFill/>
          <a:ln>
            <a:noFill/>
          </a:ln>
        </p:spPr>
        <p:txBody>
          <a:bodyPr anchorCtr="0" anchor="t" bIns="45700" lIns="91425" spcFirstLastPara="1" rIns="91425" wrap="square" tIns="45700">
            <a:spAutoFit/>
          </a:bodyPr>
          <a:lstStyle/>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p-n junction devices are basically used for active control of charge carriers (control of current). p-n junction devices are classified based on process and structure.</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 p-n junctions are classified in to three types by the process approach. They are:</a:t>
            </a:r>
            <a:endParaRPr/>
          </a:p>
          <a:p>
            <a:pPr indent="0" lvl="2" marL="91440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Diffusion</a:t>
            </a:r>
            <a:endParaRPr/>
          </a:p>
          <a:p>
            <a:pPr indent="-127000" lvl="2" marL="914400" marR="0" rtl="0" algn="l">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p-n 		Ion Implantation</a:t>
            </a:r>
            <a:endParaRPr/>
          </a:p>
          <a:p>
            <a:pPr indent="0" lvl="2" marL="91440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Epitaxial Growth</a:t>
            </a:r>
            <a:endParaRPr/>
          </a:p>
          <a:p>
            <a:pPr indent="0" lvl="2" marL="9144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 </a:t>
            </a:r>
            <a:r>
              <a:rPr b="1" i="0" lang="en-US" sz="2000" u="none">
                <a:solidFill>
                  <a:schemeClr val="dk1"/>
                </a:solidFill>
                <a:latin typeface="Times New Roman"/>
                <a:ea typeface="Times New Roman"/>
                <a:cs typeface="Times New Roman"/>
                <a:sym typeface="Times New Roman"/>
              </a:rPr>
              <a:t>Diffusion:</a:t>
            </a:r>
            <a:r>
              <a:rPr b="0" i="0" lang="en-US" sz="2000" u="none">
                <a:solidFill>
                  <a:schemeClr val="dk1"/>
                </a:solidFill>
                <a:latin typeface="Times New Roman"/>
                <a:ea typeface="Times New Roman"/>
                <a:cs typeface="Times New Roman"/>
                <a:sym typeface="Times New Roman"/>
              </a:rPr>
              <a:t> Fabrication process which starts with a substrate and the required amount of dopant is deposited and diffused in to the substrate (viz., n-substrate). This forms a diffused region if p-material is doped on to the substrate.</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chemeClr val="dk1"/>
              </a:buClr>
              <a:buSzPts val="2000"/>
              <a:buFont typeface="Times New Roman"/>
              <a:buChar char="•"/>
            </a:pPr>
            <a:r>
              <a:rPr b="1" i="0" lang="en-US" sz="2000" u="none">
                <a:solidFill>
                  <a:schemeClr val="dk1"/>
                </a:solidFill>
                <a:latin typeface="Times New Roman"/>
                <a:ea typeface="Times New Roman"/>
                <a:cs typeface="Times New Roman"/>
                <a:sym typeface="Times New Roman"/>
              </a:rPr>
              <a:t>Ion Implantation: </a:t>
            </a:r>
            <a:r>
              <a:rPr b="0" i="0" lang="en-US" sz="2000" u="none">
                <a:solidFill>
                  <a:schemeClr val="dk1"/>
                </a:solidFill>
                <a:latin typeface="Times New Roman"/>
                <a:ea typeface="Times New Roman"/>
                <a:cs typeface="Times New Roman"/>
                <a:sym typeface="Times New Roman"/>
              </a:rPr>
              <a:t>In the case of ion implantation, ion beams are implanted in to the n-substrate.</a:t>
            </a:r>
            <a:endParaRPr/>
          </a:p>
          <a:p>
            <a:pPr indent="0" lvl="0" marL="0" marR="0" rtl="0" algn="just">
              <a:lnSpc>
                <a:spcPct val="100000"/>
              </a:lnSpc>
              <a:spcBef>
                <a:spcPts val="0"/>
              </a:spcBef>
              <a:spcAft>
                <a:spcPts val="0"/>
              </a:spcAft>
              <a:buClr>
                <a:schemeClr val="dk1"/>
              </a:buClr>
              <a:buSzPts val="2000"/>
              <a:buFont typeface="Arial"/>
              <a:buNone/>
            </a:pPr>
            <a:r>
              <a:t/>
            </a:r>
            <a:endParaRPr b="1" i="0" sz="2000" u="none">
              <a:solidFill>
                <a:schemeClr val="dk1"/>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Both diffusion and ion implantation leads to the creation of graded junction devices (graded in terms of carrier/dopant concentration).</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4"/>
          <p:cNvPicPr preferRelativeResize="0"/>
          <p:nvPr/>
        </p:nvPicPr>
        <p:blipFill rotWithShape="1">
          <a:blip r:embed="rId3">
            <a:alphaModFix/>
          </a:blip>
          <a:srcRect b="0" l="0" r="0" t="0"/>
          <a:stretch/>
        </p:blipFill>
        <p:spPr>
          <a:xfrm>
            <a:off x="228600" y="228600"/>
            <a:ext cx="1590675" cy="914400"/>
          </a:xfrm>
          <a:prstGeom prst="rect">
            <a:avLst/>
          </a:prstGeom>
          <a:noFill/>
          <a:ln>
            <a:noFill/>
          </a:ln>
        </p:spPr>
      </p:pic>
      <p:sp>
        <p:nvSpPr>
          <p:cNvPr id="122" name="Google Shape;122;p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23" name="Google Shape;123;p4"/>
          <p:cNvSpPr txBox="1"/>
          <p:nvPr/>
        </p:nvSpPr>
        <p:spPr>
          <a:xfrm>
            <a:off x="3352800" y="6553200"/>
            <a:ext cx="247173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18PYB101J Module-V Lecture-15</a:t>
            </a:r>
            <a:endParaRPr/>
          </a:p>
        </p:txBody>
      </p:sp>
      <p:sp>
        <p:nvSpPr>
          <p:cNvPr id="124" name="Google Shape;124;p4"/>
          <p:cNvSpPr txBox="1"/>
          <p:nvPr/>
        </p:nvSpPr>
        <p:spPr>
          <a:xfrm>
            <a:off x="228600" y="1066800"/>
            <a:ext cx="8610600"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6600FF"/>
              </a:buClr>
              <a:buSzPts val="2400"/>
              <a:buFont typeface="Arial"/>
              <a:buNone/>
            </a:pPr>
            <a:r>
              <a:rPr b="0" i="0" lang="en-US" sz="2400" u="none">
                <a:solidFill>
                  <a:srgbClr val="6600FF"/>
                </a:solidFill>
                <a:latin typeface="Arial"/>
                <a:ea typeface="Arial"/>
                <a:cs typeface="Arial"/>
                <a:sym typeface="Arial"/>
              </a:rPr>
              <a:t> </a:t>
            </a:r>
            <a:endParaRPr/>
          </a:p>
        </p:txBody>
      </p:sp>
      <p:grpSp>
        <p:nvGrpSpPr>
          <p:cNvPr id="125" name="Google Shape;125;p4"/>
          <p:cNvGrpSpPr/>
          <p:nvPr/>
        </p:nvGrpSpPr>
        <p:grpSpPr>
          <a:xfrm>
            <a:off x="1371600" y="3276600"/>
            <a:ext cx="1371600" cy="1066800"/>
            <a:chOff x="838200" y="2514600"/>
            <a:chExt cx="1582615" cy="1066800"/>
          </a:xfrm>
        </p:grpSpPr>
        <p:cxnSp>
          <p:nvCxnSpPr>
            <p:cNvPr id="126" name="Google Shape;126;p4"/>
            <p:cNvCxnSpPr/>
            <p:nvPr/>
          </p:nvCxnSpPr>
          <p:spPr>
            <a:xfrm flipH="1" rot="10800000">
              <a:off x="838200" y="3124200"/>
              <a:ext cx="1582615" cy="76200"/>
            </a:xfrm>
            <a:prstGeom prst="straightConnector1">
              <a:avLst/>
            </a:prstGeom>
            <a:noFill/>
            <a:ln cap="flat" cmpd="sng" w="25400">
              <a:solidFill>
                <a:schemeClr val="dk1"/>
              </a:solidFill>
              <a:prstDash val="solid"/>
              <a:miter lim="800000"/>
              <a:headEnd len="med" w="med" type="none"/>
              <a:tailEnd len="med" w="med" type="stealth"/>
            </a:ln>
            <a:effectLst>
              <a:outerShdw blurRad="63500" dir="5400000" dist="20000">
                <a:srgbClr val="000000">
                  <a:alpha val="37647"/>
                </a:srgbClr>
              </a:outerShdw>
            </a:effectLst>
          </p:spPr>
        </p:cxnSp>
        <p:cxnSp>
          <p:nvCxnSpPr>
            <p:cNvPr id="127" name="Google Shape;127;p4"/>
            <p:cNvCxnSpPr/>
            <p:nvPr/>
          </p:nvCxnSpPr>
          <p:spPr>
            <a:xfrm>
              <a:off x="838200" y="3200400"/>
              <a:ext cx="1582615" cy="381000"/>
            </a:xfrm>
            <a:prstGeom prst="straightConnector1">
              <a:avLst/>
            </a:prstGeom>
            <a:noFill/>
            <a:ln cap="flat" cmpd="sng" w="25400">
              <a:solidFill>
                <a:schemeClr val="dk1"/>
              </a:solidFill>
              <a:prstDash val="solid"/>
              <a:miter lim="800000"/>
              <a:headEnd len="med" w="med" type="none"/>
              <a:tailEnd len="med" w="med" type="stealth"/>
            </a:ln>
            <a:effectLst>
              <a:outerShdw blurRad="63500" dir="5400000" dist="20000">
                <a:srgbClr val="000000">
                  <a:alpha val="37647"/>
                </a:srgbClr>
              </a:outerShdw>
            </a:effectLst>
          </p:spPr>
        </p:cxnSp>
        <p:cxnSp>
          <p:nvCxnSpPr>
            <p:cNvPr id="128" name="Google Shape;128;p4"/>
            <p:cNvCxnSpPr/>
            <p:nvPr/>
          </p:nvCxnSpPr>
          <p:spPr>
            <a:xfrm flipH="1" rot="10800000">
              <a:off x="838200" y="2514600"/>
              <a:ext cx="1582615" cy="685800"/>
            </a:xfrm>
            <a:prstGeom prst="straightConnector1">
              <a:avLst/>
            </a:prstGeom>
            <a:noFill/>
            <a:ln cap="flat" cmpd="sng" w="25400">
              <a:solidFill>
                <a:schemeClr val="dk1"/>
              </a:solidFill>
              <a:prstDash val="solid"/>
              <a:miter lim="800000"/>
              <a:headEnd len="med" w="med" type="none"/>
              <a:tailEnd len="med" w="med" type="stealth"/>
            </a:ln>
            <a:effectLst>
              <a:outerShdw blurRad="63500" dir="5400000" dist="20000">
                <a:srgbClr val="000000">
                  <a:alpha val="37647"/>
                </a:srgbClr>
              </a:outerShdw>
            </a:effectLst>
          </p:spPr>
        </p:cxnSp>
      </p:grpSp>
      <p:sp>
        <p:nvSpPr>
          <p:cNvPr id="129" name="Google Shape;129;p4"/>
          <p:cNvSpPr txBox="1"/>
          <p:nvPr/>
        </p:nvSpPr>
        <p:spPr>
          <a:xfrm>
            <a:off x="0" y="1295400"/>
            <a:ext cx="9144000" cy="7478712"/>
          </a:xfrm>
          <a:prstGeom prst="rect">
            <a:avLst/>
          </a:prstGeom>
          <a:noFill/>
          <a:ln>
            <a:noFill/>
          </a:ln>
        </p:spPr>
        <p:txBody>
          <a:bodyPr anchorCtr="0" anchor="t" bIns="45700" lIns="91425" spcFirstLastPara="1" rIns="91425" wrap="square" tIns="45700">
            <a:spAutoFit/>
          </a:bodyPr>
          <a:lstStyle/>
          <a:p>
            <a:pPr indent="-127000" lvl="0" marL="0" marR="0" rtl="0" algn="just">
              <a:lnSpc>
                <a:spcPct val="100000"/>
              </a:lnSpc>
              <a:spcBef>
                <a:spcPts val="0"/>
              </a:spcBef>
              <a:spcAft>
                <a:spcPts val="0"/>
              </a:spcAft>
              <a:buClr>
                <a:schemeClr val="dk1"/>
              </a:buClr>
              <a:buSzPts val="2000"/>
              <a:buFont typeface="Times New Roman"/>
              <a:buChar char="•"/>
            </a:pPr>
            <a:r>
              <a:rPr b="1" i="0" lang="en-US" sz="2000" u="none">
                <a:solidFill>
                  <a:schemeClr val="dk1"/>
                </a:solidFill>
                <a:latin typeface="Times New Roman"/>
                <a:ea typeface="Times New Roman"/>
                <a:cs typeface="Times New Roman"/>
                <a:sym typeface="Times New Roman"/>
              </a:rPr>
              <a:t>Epitaxial growth: </a:t>
            </a:r>
            <a:r>
              <a:rPr b="0" i="0" lang="en-US" sz="2000" u="none">
                <a:solidFill>
                  <a:schemeClr val="dk1"/>
                </a:solidFill>
                <a:latin typeface="Times New Roman"/>
                <a:ea typeface="Times New Roman"/>
                <a:cs typeface="Times New Roman"/>
                <a:sym typeface="Times New Roman"/>
              </a:rPr>
              <a:t>It is a process by which a complete layer of p-substrate is grown on the n- substrate. This kind of fabrication leads to the formation of abrupt junction devices.</a:t>
            </a:r>
            <a:r>
              <a:rPr b="1" i="0" lang="en-US" sz="20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2000"/>
              <a:buFont typeface="Arial"/>
              <a:buNone/>
            </a:pPr>
            <a:r>
              <a:t/>
            </a:r>
            <a:endParaRPr b="1" i="0" sz="2000" u="none">
              <a:solidFill>
                <a:schemeClr val="dk1"/>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 p-n junction are classified in to three types based on structure.</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2"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Homojunction (junction between same material p and n 	 		doped)</a:t>
            </a:r>
            <a:endParaRPr/>
          </a:p>
          <a:p>
            <a:pPr indent="0" lvl="2"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p-n   		Heterojunction( junction between dissimilar materials with  		different band gap)</a:t>
            </a:r>
            <a:endParaRPr/>
          </a:p>
          <a:p>
            <a:pPr indent="0" lvl="2"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Schottky junction(junction between metal and a 			semiconductor, it can act as a rectifying junction or ohmic 		contact)</a:t>
            </a:r>
            <a:endParaRPr/>
          </a:p>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When a p-n junction device is made metal layer for contact is needed and hence Schottky ohmic contacts are always present in all devices.</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5"/>
          <p:cNvPicPr preferRelativeResize="0"/>
          <p:nvPr/>
        </p:nvPicPr>
        <p:blipFill rotWithShape="1">
          <a:blip r:embed="rId3">
            <a:alphaModFix/>
          </a:blip>
          <a:srcRect b="0" l="0" r="0" t="0"/>
          <a:stretch/>
        </p:blipFill>
        <p:spPr>
          <a:xfrm>
            <a:off x="228600" y="228600"/>
            <a:ext cx="1295400" cy="744537"/>
          </a:xfrm>
          <a:prstGeom prst="rect">
            <a:avLst/>
          </a:prstGeom>
          <a:noFill/>
          <a:ln>
            <a:noFill/>
          </a:ln>
        </p:spPr>
      </p:pic>
      <p:sp>
        <p:nvSpPr>
          <p:cNvPr id="135" name="Google Shape;135;p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36" name="Google Shape;136;p5"/>
          <p:cNvSpPr txBox="1"/>
          <p:nvPr/>
        </p:nvSpPr>
        <p:spPr>
          <a:xfrm>
            <a:off x="3352800" y="6553200"/>
            <a:ext cx="247173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18PYB101J Module-V Lecture-15</a:t>
            </a:r>
            <a:endParaRPr/>
          </a:p>
        </p:txBody>
      </p:sp>
      <p:sp>
        <p:nvSpPr>
          <p:cNvPr id="137" name="Google Shape;137;p5"/>
          <p:cNvSpPr txBox="1"/>
          <p:nvPr/>
        </p:nvSpPr>
        <p:spPr>
          <a:xfrm>
            <a:off x="228600" y="1066800"/>
            <a:ext cx="8610600"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6600FF"/>
              </a:buClr>
              <a:buSzPts val="2400"/>
              <a:buFont typeface="Arial"/>
              <a:buNone/>
            </a:pPr>
            <a:r>
              <a:rPr b="0" i="0" lang="en-US" sz="2400" u="none">
                <a:solidFill>
                  <a:srgbClr val="6600FF"/>
                </a:solidFill>
                <a:latin typeface="Arial"/>
                <a:ea typeface="Arial"/>
                <a:cs typeface="Arial"/>
                <a:sym typeface="Arial"/>
              </a:rPr>
              <a:t> </a:t>
            </a:r>
            <a:endParaRPr/>
          </a:p>
        </p:txBody>
      </p:sp>
      <p:sp>
        <p:nvSpPr>
          <p:cNvPr id="138" name="Google Shape;138;p5"/>
          <p:cNvSpPr txBox="1"/>
          <p:nvPr/>
        </p:nvSpPr>
        <p:spPr>
          <a:xfrm>
            <a:off x="1219200" y="693737"/>
            <a:ext cx="6934200" cy="830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Bookman Old Style"/>
              <a:buNone/>
            </a:pPr>
            <a:r>
              <a:rPr b="1" i="0" lang="en-US" sz="2400" u="none">
                <a:solidFill>
                  <a:srgbClr val="FF0000"/>
                </a:solidFill>
                <a:latin typeface="Bookman Old Style"/>
                <a:ea typeface="Bookman Old Style"/>
                <a:cs typeface="Bookman Old Style"/>
                <a:sym typeface="Bookman Old Style"/>
              </a:rPr>
              <a:t>Diffusion, Ion Implantation and Epitaxial Growth</a:t>
            </a:r>
            <a:endParaRPr/>
          </a:p>
        </p:txBody>
      </p:sp>
      <p:pic>
        <p:nvPicPr>
          <p:cNvPr descr="20200717_231935.jpg" id="139" name="Google Shape;139;p5"/>
          <p:cNvPicPr preferRelativeResize="0"/>
          <p:nvPr/>
        </p:nvPicPr>
        <p:blipFill rotWithShape="1">
          <a:blip r:embed="rId4">
            <a:alphaModFix/>
          </a:blip>
          <a:srcRect b="0" l="0" r="4261" t="25683"/>
          <a:stretch/>
        </p:blipFill>
        <p:spPr>
          <a:xfrm>
            <a:off x="909637" y="1752600"/>
            <a:ext cx="7853362" cy="457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6"/>
          <p:cNvPicPr preferRelativeResize="0"/>
          <p:nvPr/>
        </p:nvPicPr>
        <p:blipFill rotWithShape="1">
          <a:blip r:embed="rId3">
            <a:alphaModFix/>
          </a:blip>
          <a:srcRect b="0" l="0" r="0" t="0"/>
          <a:stretch/>
        </p:blipFill>
        <p:spPr>
          <a:xfrm>
            <a:off x="228600" y="228600"/>
            <a:ext cx="1295400" cy="744537"/>
          </a:xfrm>
          <a:prstGeom prst="rect">
            <a:avLst/>
          </a:prstGeom>
          <a:noFill/>
          <a:ln>
            <a:noFill/>
          </a:ln>
        </p:spPr>
      </p:pic>
      <p:sp>
        <p:nvSpPr>
          <p:cNvPr id="145" name="Google Shape;145;p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46" name="Google Shape;146;p6"/>
          <p:cNvSpPr txBox="1"/>
          <p:nvPr/>
        </p:nvSpPr>
        <p:spPr>
          <a:xfrm>
            <a:off x="3352800" y="6553200"/>
            <a:ext cx="247173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18PYB101J Module-V Lecture-15</a:t>
            </a:r>
            <a:endParaRPr/>
          </a:p>
        </p:txBody>
      </p:sp>
      <p:sp>
        <p:nvSpPr>
          <p:cNvPr id="147" name="Google Shape;147;p6"/>
          <p:cNvSpPr txBox="1"/>
          <p:nvPr/>
        </p:nvSpPr>
        <p:spPr>
          <a:xfrm>
            <a:off x="228600" y="1066800"/>
            <a:ext cx="8610600"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6600FF"/>
              </a:buClr>
              <a:buSzPts val="2400"/>
              <a:buFont typeface="Arial"/>
              <a:buNone/>
            </a:pPr>
            <a:r>
              <a:rPr b="0" i="0" lang="en-US" sz="2400" u="none">
                <a:solidFill>
                  <a:srgbClr val="6600FF"/>
                </a:solidFill>
                <a:latin typeface="Arial"/>
                <a:ea typeface="Arial"/>
                <a:cs typeface="Arial"/>
                <a:sym typeface="Arial"/>
              </a:rPr>
              <a:t> </a:t>
            </a:r>
            <a:endParaRPr/>
          </a:p>
        </p:txBody>
      </p:sp>
      <p:sp>
        <p:nvSpPr>
          <p:cNvPr id="148" name="Google Shape;148;p6"/>
          <p:cNvSpPr txBox="1"/>
          <p:nvPr/>
        </p:nvSpPr>
        <p:spPr>
          <a:xfrm>
            <a:off x="1219200" y="228600"/>
            <a:ext cx="6934200" cy="461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Bookman Old Style"/>
              <a:buNone/>
            </a:pPr>
            <a:r>
              <a:rPr b="1" i="0" lang="en-US" sz="2400" u="none">
                <a:solidFill>
                  <a:srgbClr val="FF0000"/>
                </a:solidFill>
                <a:latin typeface="Bookman Old Style"/>
                <a:ea typeface="Bookman Old Style"/>
                <a:cs typeface="Bookman Old Style"/>
                <a:sym typeface="Bookman Old Style"/>
              </a:rPr>
              <a:t>Energy band diagram of p-n junction</a:t>
            </a:r>
            <a:endParaRPr/>
          </a:p>
        </p:txBody>
      </p:sp>
      <p:sp>
        <p:nvSpPr>
          <p:cNvPr id="149" name="Google Shape;149;p6"/>
          <p:cNvSpPr txBox="1"/>
          <p:nvPr/>
        </p:nvSpPr>
        <p:spPr>
          <a:xfrm>
            <a:off x="0" y="1295400"/>
            <a:ext cx="3886200" cy="7478712"/>
          </a:xfrm>
          <a:prstGeom prst="rect">
            <a:avLst/>
          </a:prstGeom>
          <a:noFill/>
          <a:ln>
            <a:noFill/>
          </a:ln>
        </p:spPr>
        <p:txBody>
          <a:bodyPr anchorCtr="0" anchor="t" bIns="45700" lIns="91425" spcFirstLastPara="1" rIns="91425" wrap="square" tIns="45700">
            <a:spAutoFit/>
          </a:bodyPr>
          <a:lstStyle/>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When a p-n junction is formed there is a difference in carrier concentration. So, electrons move from the higher concentration n to the lower concentration p.</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The movement of electrons and holes in the CB and VB creates +ve immobile ions on the n side and –ve immobile ions on the p side. Due to applied potential difference, there is drift current produced. At equilibrium the magnitude of drift and diffusion current are constant and are opposite in sign.</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descr="20200717_231905.jpg" id="150" name="Google Shape;150;p6"/>
          <p:cNvPicPr preferRelativeResize="0"/>
          <p:nvPr/>
        </p:nvPicPr>
        <p:blipFill rotWithShape="1">
          <a:blip r:embed="rId4">
            <a:alphaModFix/>
          </a:blip>
          <a:srcRect b="0" l="7499" r="5833" t="0"/>
          <a:stretch/>
        </p:blipFill>
        <p:spPr>
          <a:xfrm>
            <a:off x="3960812" y="1295400"/>
            <a:ext cx="5106987" cy="441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7"/>
          <p:cNvPicPr preferRelativeResize="0"/>
          <p:nvPr/>
        </p:nvPicPr>
        <p:blipFill rotWithShape="1">
          <a:blip r:embed="rId3">
            <a:alphaModFix/>
          </a:blip>
          <a:srcRect b="0" l="0" r="0" t="0"/>
          <a:stretch/>
        </p:blipFill>
        <p:spPr>
          <a:xfrm>
            <a:off x="0" y="0"/>
            <a:ext cx="1371600" cy="788987"/>
          </a:xfrm>
          <a:prstGeom prst="rect">
            <a:avLst/>
          </a:prstGeom>
          <a:noFill/>
          <a:ln>
            <a:noFill/>
          </a:ln>
        </p:spPr>
      </p:pic>
      <p:sp>
        <p:nvSpPr>
          <p:cNvPr id="156" name="Google Shape;156;p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57" name="Google Shape;157;p7"/>
          <p:cNvSpPr txBox="1"/>
          <p:nvPr/>
        </p:nvSpPr>
        <p:spPr>
          <a:xfrm>
            <a:off x="3352800" y="6553200"/>
            <a:ext cx="247173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18PYB101J Module-V Lecture-15</a:t>
            </a:r>
            <a:endParaRPr/>
          </a:p>
        </p:txBody>
      </p:sp>
      <p:sp>
        <p:nvSpPr>
          <p:cNvPr id="158" name="Google Shape;158;p7"/>
          <p:cNvSpPr txBox="1"/>
          <p:nvPr/>
        </p:nvSpPr>
        <p:spPr>
          <a:xfrm>
            <a:off x="228600" y="1066800"/>
            <a:ext cx="8610600"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6600FF"/>
              </a:buClr>
              <a:buSzPts val="2400"/>
              <a:buFont typeface="Arial"/>
              <a:buNone/>
            </a:pPr>
            <a:r>
              <a:rPr b="0" i="0" lang="en-US" sz="2400" u="none">
                <a:solidFill>
                  <a:srgbClr val="6600FF"/>
                </a:solidFill>
                <a:latin typeface="Arial"/>
                <a:ea typeface="Arial"/>
                <a:cs typeface="Arial"/>
                <a:sym typeface="Arial"/>
              </a:rPr>
              <a:t> </a:t>
            </a:r>
            <a:endParaRPr/>
          </a:p>
        </p:txBody>
      </p:sp>
      <p:sp>
        <p:nvSpPr>
          <p:cNvPr id="159" name="Google Shape;159;p7"/>
          <p:cNvSpPr txBox="1"/>
          <p:nvPr/>
        </p:nvSpPr>
        <p:spPr>
          <a:xfrm>
            <a:off x="1219200" y="76200"/>
            <a:ext cx="6934200" cy="461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Bookman Old Style"/>
              <a:buNone/>
            </a:pPr>
            <a:r>
              <a:rPr b="1" i="0" lang="en-US" sz="2400" u="none">
                <a:solidFill>
                  <a:srgbClr val="FF0000"/>
                </a:solidFill>
                <a:latin typeface="Bookman Old Style"/>
                <a:ea typeface="Bookman Old Style"/>
                <a:cs typeface="Bookman Old Style"/>
                <a:sym typeface="Bookman Old Style"/>
              </a:rPr>
              <a:t>Energy band diagram of p-n junction</a:t>
            </a:r>
            <a:endParaRPr/>
          </a:p>
        </p:txBody>
      </p:sp>
      <p:pic>
        <p:nvPicPr>
          <p:cNvPr descr="20200717_232052.jpg" id="160" name="Google Shape;160;p7"/>
          <p:cNvPicPr preferRelativeResize="0"/>
          <p:nvPr/>
        </p:nvPicPr>
        <p:blipFill rotWithShape="1">
          <a:blip r:embed="rId4">
            <a:alphaModFix/>
          </a:blip>
          <a:srcRect b="0" l="0" r="0" t="0"/>
          <a:stretch/>
        </p:blipFill>
        <p:spPr>
          <a:xfrm>
            <a:off x="3676650" y="787400"/>
            <a:ext cx="4171950" cy="5562600"/>
          </a:xfrm>
          <a:prstGeom prst="rect">
            <a:avLst/>
          </a:prstGeom>
          <a:noFill/>
          <a:ln cap="sq" cmpd="thickThin" w="228600">
            <a:solidFill>
              <a:srgbClr val="000000"/>
            </a:solidFill>
            <a:prstDash val="solid"/>
            <a:miter lim="800000"/>
            <a:headEnd len="sm" w="sm" type="none"/>
            <a:tailEnd len="sm" w="sm" type="none"/>
          </a:ln>
        </p:spPr>
      </p:pic>
      <p:sp>
        <p:nvSpPr>
          <p:cNvPr id="161" name="Google Shape;161;p7"/>
          <p:cNvSpPr txBox="1"/>
          <p:nvPr/>
        </p:nvSpPr>
        <p:spPr>
          <a:xfrm>
            <a:off x="0" y="609600"/>
            <a:ext cx="3429000" cy="6862762"/>
          </a:xfrm>
          <a:prstGeom prst="rect">
            <a:avLst/>
          </a:prstGeom>
          <a:noFill/>
          <a:ln>
            <a:noFill/>
          </a:ln>
        </p:spPr>
        <p:txBody>
          <a:bodyPr anchorCtr="0" anchor="t" bIns="45700" lIns="91425" spcFirstLastPara="1" rIns="91425" wrap="square" tIns="45700">
            <a:spAutoFit/>
          </a:bodyPr>
          <a:lstStyle/>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ρ(x) –Volume charge density</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-ve ρ(x) gives -ve E(x).-ve ρ(x) added to +ve ρ(x), the sum starts to decrease in E(x).</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Integrating E(x) with a negative sign gives increasing potential V(x).</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Due to charge migration P.E variation occurs across the junction from 0 to some value.</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Due to the electrons/ holes migration, there is a built in potential and hence –ve potential energy variation across junction being produced.</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8"/>
          <p:cNvPicPr preferRelativeResize="0"/>
          <p:nvPr/>
        </p:nvPicPr>
        <p:blipFill rotWithShape="1">
          <a:blip r:embed="rId3">
            <a:alphaModFix/>
          </a:blip>
          <a:srcRect b="0" l="0" r="0" t="0"/>
          <a:stretch/>
        </p:blipFill>
        <p:spPr>
          <a:xfrm>
            <a:off x="0" y="0"/>
            <a:ext cx="1219200" cy="700087"/>
          </a:xfrm>
          <a:prstGeom prst="rect">
            <a:avLst/>
          </a:prstGeom>
          <a:noFill/>
          <a:ln>
            <a:noFill/>
          </a:ln>
        </p:spPr>
      </p:pic>
      <p:sp>
        <p:nvSpPr>
          <p:cNvPr id="167" name="Google Shape;167;p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68" name="Google Shape;168;p8"/>
          <p:cNvSpPr txBox="1"/>
          <p:nvPr/>
        </p:nvSpPr>
        <p:spPr>
          <a:xfrm>
            <a:off x="3352800" y="6553200"/>
            <a:ext cx="247173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18PYB101J Module-V Lecture-15</a:t>
            </a:r>
            <a:endParaRPr/>
          </a:p>
        </p:txBody>
      </p:sp>
      <p:sp>
        <p:nvSpPr>
          <p:cNvPr id="169" name="Google Shape;169;p8"/>
          <p:cNvSpPr txBox="1"/>
          <p:nvPr/>
        </p:nvSpPr>
        <p:spPr>
          <a:xfrm>
            <a:off x="228600" y="1066800"/>
            <a:ext cx="8610600"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6600FF"/>
              </a:buClr>
              <a:buSzPts val="2400"/>
              <a:buFont typeface="Arial"/>
              <a:buNone/>
            </a:pPr>
            <a:r>
              <a:rPr b="0" i="0" lang="en-US" sz="2400" u="none">
                <a:solidFill>
                  <a:srgbClr val="6600FF"/>
                </a:solidFill>
                <a:latin typeface="Arial"/>
                <a:ea typeface="Arial"/>
                <a:cs typeface="Arial"/>
                <a:sym typeface="Arial"/>
              </a:rPr>
              <a:t> </a:t>
            </a:r>
            <a:endParaRPr/>
          </a:p>
        </p:txBody>
      </p:sp>
      <p:pic>
        <p:nvPicPr>
          <p:cNvPr descr="20200718_000738.jpg" id="170" name="Google Shape;170;p8"/>
          <p:cNvPicPr preferRelativeResize="0"/>
          <p:nvPr/>
        </p:nvPicPr>
        <p:blipFill rotWithShape="1">
          <a:blip r:embed="rId4">
            <a:alphaModFix/>
          </a:blip>
          <a:srcRect b="25555" l="0" r="1110" t="0"/>
          <a:stretch/>
        </p:blipFill>
        <p:spPr>
          <a:xfrm>
            <a:off x="3486150" y="1066800"/>
            <a:ext cx="5353050" cy="4876800"/>
          </a:xfrm>
          <a:prstGeom prst="rect">
            <a:avLst/>
          </a:prstGeom>
          <a:noFill/>
          <a:ln>
            <a:noFill/>
          </a:ln>
        </p:spPr>
      </p:pic>
      <p:sp>
        <p:nvSpPr>
          <p:cNvPr id="171" name="Google Shape;171;p8"/>
          <p:cNvSpPr txBox="1"/>
          <p:nvPr/>
        </p:nvSpPr>
        <p:spPr>
          <a:xfrm>
            <a:off x="0" y="914400"/>
            <a:ext cx="3352800" cy="6556375"/>
          </a:xfrm>
          <a:prstGeom prst="rect">
            <a:avLst/>
          </a:prstGeom>
          <a:noFill/>
          <a:ln>
            <a:noFill/>
          </a:ln>
        </p:spPr>
        <p:txBody>
          <a:bodyPr anchorCtr="0" anchor="t" bIns="45700" lIns="91425" spcFirstLastPara="1" rIns="91425" wrap="square" tIns="45700">
            <a:spAutoFit/>
          </a:bodyPr>
          <a:lstStyle/>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The band edges have kinetic energy =0 and hence posses only potential energy.</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-ve potential energy variation added together with the gradient of carrier concentration  produced due to the diffusion of charge carriers across the junction at zero bias gives a p-n junction band structure as shown in the figure with Fermi level E</a:t>
            </a:r>
            <a:r>
              <a:rPr b="0" baseline="-25000" i="0" lang="en-US" sz="2000" u="none">
                <a:solidFill>
                  <a:schemeClr val="dk1"/>
                </a:solidFill>
                <a:latin typeface="Times New Roman"/>
                <a:ea typeface="Times New Roman"/>
                <a:cs typeface="Times New Roman"/>
                <a:sym typeface="Times New Roman"/>
              </a:rPr>
              <a:t>F</a:t>
            </a:r>
            <a:r>
              <a:rPr b="0" i="0" lang="en-US" sz="2000" u="none">
                <a:solidFill>
                  <a:schemeClr val="dk1"/>
                </a:solidFill>
                <a:latin typeface="Times New Roman"/>
                <a:ea typeface="Times New Roman"/>
                <a:cs typeface="Times New Roman"/>
                <a:sym typeface="Times New Roman"/>
              </a:rPr>
              <a:t> remaining the same.</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
        <p:nvSpPr>
          <p:cNvPr id="172" name="Google Shape;172;p8"/>
          <p:cNvSpPr txBox="1"/>
          <p:nvPr/>
        </p:nvSpPr>
        <p:spPr>
          <a:xfrm>
            <a:off x="1219200" y="76200"/>
            <a:ext cx="6934200" cy="461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Bookman Old Style"/>
              <a:buNone/>
            </a:pPr>
            <a:r>
              <a:rPr b="1" i="0" lang="en-US" sz="2400" u="none">
                <a:solidFill>
                  <a:srgbClr val="FF0000"/>
                </a:solidFill>
                <a:latin typeface="Bookman Old Style"/>
                <a:ea typeface="Bookman Old Style"/>
                <a:cs typeface="Bookman Old Style"/>
                <a:sym typeface="Bookman Old Style"/>
              </a:rPr>
              <a:t>Energy band diagram of p-n junction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9"/>
          <p:cNvPicPr preferRelativeResize="0"/>
          <p:nvPr/>
        </p:nvPicPr>
        <p:blipFill rotWithShape="1">
          <a:blip r:embed="rId3">
            <a:alphaModFix/>
          </a:blip>
          <a:srcRect b="0" l="0" r="0" t="0"/>
          <a:stretch/>
        </p:blipFill>
        <p:spPr>
          <a:xfrm>
            <a:off x="0" y="0"/>
            <a:ext cx="1219200" cy="700087"/>
          </a:xfrm>
          <a:prstGeom prst="rect">
            <a:avLst/>
          </a:prstGeom>
          <a:noFill/>
          <a:ln>
            <a:noFill/>
          </a:ln>
        </p:spPr>
      </p:pic>
      <p:sp>
        <p:nvSpPr>
          <p:cNvPr id="178" name="Google Shape;178;p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79" name="Google Shape;179;p9"/>
          <p:cNvSpPr txBox="1"/>
          <p:nvPr/>
        </p:nvSpPr>
        <p:spPr>
          <a:xfrm>
            <a:off x="3352800" y="6553200"/>
            <a:ext cx="247173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18PYB101J Module-V Lecture-15</a:t>
            </a:r>
            <a:endParaRPr/>
          </a:p>
        </p:txBody>
      </p:sp>
      <p:sp>
        <p:nvSpPr>
          <p:cNvPr id="180" name="Google Shape;180;p9"/>
          <p:cNvSpPr txBox="1"/>
          <p:nvPr/>
        </p:nvSpPr>
        <p:spPr>
          <a:xfrm>
            <a:off x="228600" y="1066800"/>
            <a:ext cx="8610600"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6600FF"/>
              </a:buClr>
              <a:buSzPts val="2400"/>
              <a:buFont typeface="Arial"/>
              <a:buNone/>
            </a:pPr>
            <a:r>
              <a:rPr b="0" i="0" lang="en-US" sz="2400" u="none">
                <a:solidFill>
                  <a:srgbClr val="6600FF"/>
                </a:solidFill>
                <a:latin typeface="Arial"/>
                <a:ea typeface="Arial"/>
                <a:cs typeface="Arial"/>
                <a:sym typeface="Arial"/>
              </a:rPr>
              <a:t> </a:t>
            </a:r>
            <a:endParaRPr/>
          </a:p>
        </p:txBody>
      </p:sp>
      <p:pic>
        <p:nvPicPr>
          <p:cNvPr id="181" name="Google Shape;181;p9"/>
          <p:cNvPicPr preferRelativeResize="0"/>
          <p:nvPr/>
        </p:nvPicPr>
        <p:blipFill rotWithShape="1">
          <a:blip r:embed="rId4">
            <a:alphaModFix/>
          </a:blip>
          <a:srcRect b="35416" l="14062" r="39061" t="27082"/>
          <a:stretch/>
        </p:blipFill>
        <p:spPr>
          <a:xfrm>
            <a:off x="4572000" y="1143000"/>
            <a:ext cx="4445000" cy="2895600"/>
          </a:xfrm>
          <a:prstGeom prst="rect">
            <a:avLst/>
          </a:prstGeom>
          <a:noFill/>
          <a:ln>
            <a:noFill/>
          </a:ln>
        </p:spPr>
      </p:pic>
      <p:pic>
        <p:nvPicPr>
          <p:cNvPr id="182" name="Google Shape;182;p9"/>
          <p:cNvPicPr preferRelativeResize="0"/>
          <p:nvPr/>
        </p:nvPicPr>
        <p:blipFill rotWithShape="1">
          <a:blip r:embed="rId5">
            <a:alphaModFix/>
          </a:blip>
          <a:srcRect b="17707" l="12500" r="40625" t="36457"/>
          <a:stretch/>
        </p:blipFill>
        <p:spPr>
          <a:xfrm>
            <a:off x="381000" y="990600"/>
            <a:ext cx="4267200" cy="3128962"/>
          </a:xfrm>
          <a:prstGeom prst="rect">
            <a:avLst/>
          </a:prstGeom>
          <a:noFill/>
          <a:ln>
            <a:noFill/>
          </a:ln>
        </p:spPr>
      </p:pic>
      <p:sp>
        <p:nvSpPr>
          <p:cNvPr id="183" name="Google Shape;183;p9"/>
          <p:cNvSpPr txBox="1"/>
          <p:nvPr/>
        </p:nvSpPr>
        <p:spPr>
          <a:xfrm>
            <a:off x="228600" y="4191000"/>
            <a:ext cx="8610600" cy="2308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Simplified energy band diagram of a p-n junction (a) at equilibrium and (b) under forward bias voltage V. Symbols: E g is the band gap energy of the semiconductor and qV b is the potential barrier at the junction. E c , E v and E f represent the conduction band edge, valence band edge and Fermi level, respectively, whereas the subscripts p and n represent the p-side and the n-side, respectively. Built in potential energy qV b is higher at zero bias and reduces at higher bias. Hence the bands become shallow at junction with biasing, thereby enabling more charge carriers to cross the junction reducing the width of depletion region.</a:t>
            </a:r>
            <a:endParaRPr/>
          </a:p>
        </p:txBody>
      </p:sp>
      <p:sp>
        <p:nvSpPr>
          <p:cNvPr id="184" name="Google Shape;184;p9"/>
          <p:cNvSpPr txBox="1"/>
          <p:nvPr/>
        </p:nvSpPr>
        <p:spPr>
          <a:xfrm>
            <a:off x="381000" y="1524000"/>
            <a:ext cx="5334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185" name="Google Shape;185;p9"/>
          <p:cNvSpPr txBox="1"/>
          <p:nvPr/>
        </p:nvSpPr>
        <p:spPr>
          <a:xfrm>
            <a:off x="4953000" y="1600200"/>
            <a:ext cx="5334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a:t>
            </a:r>
            <a:endParaRPr/>
          </a:p>
        </p:txBody>
      </p:sp>
      <p:sp>
        <p:nvSpPr>
          <p:cNvPr id="186" name="Google Shape;186;p9"/>
          <p:cNvSpPr txBox="1"/>
          <p:nvPr/>
        </p:nvSpPr>
        <p:spPr>
          <a:xfrm>
            <a:off x="1219200" y="76200"/>
            <a:ext cx="6934200" cy="461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Bookman Old Style"/>
              <a:buNone/>
            </a:pPr>
            <a:r>
              <a:rPr b="1" i="0" lang="en-US" sz="2400" u="none">
                <a:solidFill>
                  <a:srgbClr val="FF0000"/>
                </a:solidFill>
                <a:latin typeface="Bookman Old Style"/>
                <a:ea typeface="Bookman Old Style"/>
                <a:cs typeface="Bookman Old Style"/>
                <a:sym typeface="Bookman Old Style"/>
              </a:rPr>
              <a:t>Energy band diagram of p-n junction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2020-03-17T14:14:56Z</dcterms:created>
  <dc:creator>Gunasekar</dc:creator>
</cp:coreProperties>
</file>