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3" r:id="rId5"/>
    <p:sldMasterId id="2147483655" r:id="rId6"/>
    <p:sldMasterId id="2147483657" r:id="rId7"/>
    <p:sldMasterId id="2147483659" r:id="rId8"/>
    <p:sldMasterId id="2147483661" r:id="rId9"/>
    <p:sldMasterId id="2147483663" r:id="rId10"/>
    <p:sldMasterId id="2147483665" r:id="rId11"/>
    <p:sldMasterId id="2147483667" r:id="rId12"/>
    <p:sldMasterId id="2147483669"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5" roundtripDataSignature="AMtx7miM12eeTAwNhebla5QrUDwUBMfs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6.xml"/><Relationship Id="rId20" Type="http://schemas.openxmlformats.org/officeDocument/2006/relationships/slide" Target="slides/slide6.xml"/><Relationship Id="rId42" Type="http://schemas.openxmlformats.org/officeDocument/2006/relationships/slide" Target="slides/slide28.xml"/><Relationship Id="rId41" Type="http://schemas.openxmlformats.org/officeDocument/2006/relationships/slide" Target="slides/slide27.xml"/><Relationship Id="rId22" Type="http://schemas.openxmlformats.org/officeDocument/2006/relationships/slide" Target="slides/slide8.xml"/><Relationship Id="rId44" Type="http://schemas.openxmlformats.org/officeDocument/2006/relationships/slide" Target="slides/slide30.xml"/><Relationship Id="rId21" Type="http://schemas.openxmlformats.org/officeDocument/2006/relationships/slide" Target="slides/slide7.xml"/><Relationship Id="rId43" Type="http://schemas.openxmlformats.org/officeDocument/2006/relationships/slide" Target="slides/slide29.xml"/><Relationship Id="rId24" Type="http://schemas.openxmlformats.org/officeDocument/2006/relationships/slide" Target="slides/slide10.xml"/><Relationship Id="rId23" Type="http://schemas.openxmlformats.org/officeDocument/2006/relationships/slide" Target="slides/slide9.xml"/><Relationship Id="rId45" Type="http://customschemas.google.com/relationships/presentationmetadata" Target="metadata"/><Relationship Id="rId1" Type="http://schemas.openxmlformats.org/officeDocument/2006/relationships/theme" Target="theme/theme7.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2.xml"/><Relationship Id="rId25" Type="http://schemas.openxmlformats.org/officeDocument/2006/relationships/slide" Target="slides/slide11.xml"/><Relationship Id="rId28" Type="http://schemas.openxmlformats.org/officeDocument/2006/relationships/slide" Target="slides/slide14.xml"/><Relationship Id="rId27" Type="http://schemas.openxmlformats.org/officeDocument/2006/relationships/slide" Target="slides/slide13.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5.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7.xml"/><Relationship Id="rId30" Type="http://schemas.openxmlformats.org/officeDocument/2006/relationships/slide" Target="slides/slide16.xml"/><Relationship Id="rId11" Type="http://schemas.openxmlformats.org/officeDocument/2006/relationships/slideMaster" Target="slideMasters/slideMaster8.xml"/><Relationship Id="rId33" Type="http://schemas.openxmlformats.org/officeDocument/2006/relationships/slide" Target="slides/slide19.xml"/><Relationship Id="rId10" Type="http://schemas.openxmlformats.org/officeDocument/2006/relationships/slideMaster" Target="slideMasters/slideMaster7.xml"/><Relationship Id="rId32" Type="http://schemas.openxmlformats.org/officeDocument/2006/relationships/slide" Target="slides/slide18.xml"/><Relationship Id="rId13" Type="http://schemas.openxmlformats.org/officeDocument/2006/relationships/slideMaster" Target="slideMasters/slideMaster10.xml"/><Relationship Id="rId35" Type="http://schemas.openxmlformats.org/officeDocument/2006/relationships/slide" Target="slides/slide21.xml"/><Relationship Id="rId12" Type="http://schemas.openxmlformats.org/officeDocument/2006/relationships/slideMaster" Target="slideMasters/slideMaster9.xml"/><Relationship Id="rId34" Type="http://schemas.openxmlformats.org/officeDocument/2006/relationships/slide" Target="slides/slide20.xml"/><Relationship Id="rId15" Type="http://schemas.openxmlformats.org/officeDocument/2006/relationships/slide" Target="slides/slide1.xml"/><Relationship Id="rId37" Type="http://schemas.openxmlformats.org/officeDocument/2006/relationships/slide" Target="slides/slide23.xml"/><Relationship Id="rId14" Type="http://schemas.openxmlformats.org/officeDocument/2006/relationships/notesMaster" Target="notesMasters/notesMaster1.xml"/><Relationship Id="rId36" Type="http://schemas.openxmlformats.org/officeDocument/2006/relationships/slide" Target="slides/slide22.xml"/><Relationship Id="rId17" Type="http://schemas.openxmlformats.org/officeDocument/2006/relationships/slide" Target="slides/slide3.xml"/><Relationship Id="rId39" Type="http://schemas.openxmlformats.org/officeDocument/2006/relationships/slide" Target="slides/slide25.xml"/><Relationship Id="rId16" Type="http://schemas.openxmlformats.org/officeDocument/2006/relationships/slide" Target="slides/slide2.xml"/><Relationship Id="rId38" Type="http://schemas.openxmlformats.org/officeDocument/2006/relationships/slide" Target="slides/slide24.xml"/><Relationship Id="rId19" Type="http://schemas.openxmlformats.org/officeDocument/2006/relationships/slide" Target="slides/slide5.xml"/><Relationship Id="rId1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1" name="Google Shape;29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2" name="Google Shape;30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3" name="Google Shape;33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3" name="Google Shape;34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3" name="Google Shape;35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1 min</a:t>
            </a:r>
            <a:endParaRPr/>
          </a:p>
        </p:txBody>
      </p:sp>
      <p:sp>
        <p:nvSpPr>
          <p:cNvPr id="354" name="Google Shape;354;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a:solidFill>
                  <a:schemeClr val="dk1"/>
                </a:solidFill>
                <a:latin typeface="Calibri"/>
                <a:ea typeface="Calibri"/>
                <a:cs typeface="Calibri"/>
                <a:sym typeface="Calibri"/>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4" name="Google Shape;36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30 s</a:t>
            </a:r>
            <a:endParaRPr/>
          </a:p>
        </p:txBody>
      </p:sp>
      <p:sp>
        <p:nvSpPr>
          <p:cNvPr id="365" name="Google Shape;365;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a:solidFill>
                  <a:schemeClr val="dk1"/>
                </a:solidFill>
                <a:latin typeface="Calibri"/>
                <a:ea typeface="Calibri"/>
                <a:cs typeface="Calibri"/>
                <a:sym typeface="Calibri"/>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7" name="Google Shape;37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1 min</a:t>
            </a:r>
            <a:endParaRPr/>
          </a:p>
        </p:txBody>
      </p:sp>
      <p:sp>
        <p:nvSpPr>
          <p:cNvPr id="378" name="Google Shape;378;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a:solidFill>
                  <a:schemeClr val="dk1"/>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8" name="Google Shape;19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7" name="Google Shape;38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30 s</a:t>
            </a:r>
            <a:endParaRPr/>
          </a:p>
        </p:txBody>
      </p:sp>
      <p:sp>
        <p:nvSpPr>
          <p:cNvPr id="388" name="Google Shape;388;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a:solidFill>
                  <a:schemeClr val="lt1"/>
                </a:solidFill>
                <a:latin typeface="Calibri"/>
                <a:ea typeface="Calibri"/>
                <a:cs typeface="Calibri"/>
                <a:sym typeface="Calibri"/>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8" name="Google Shape;39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30 s</a:t>
            </a:r>
            <a:endParaRPr/>
          </a:p>
        </p:txBody>
      </p:sp>
      <p:sp>
        <p:nvSpPr>
          <p:cNvPr id="399" name="Google Shape;399;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a:solidFill>
                  <a:schemeClr val="lt1"/>
                </a:solidFill>
                <a:latin typeface="Calibri"/>
                <a:ea typeface="Calibri"/>
                <a:cs typeface="Calibri"/>
                <a:sym typeface="Calibri"/>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07" name="Google Shape;40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30 s</a:t>
            </a:r>
            <a:endParaRPr/>
          </a:p>
        </p:txBody>
      </p:sp>
      <p:sp>
        <p:nvSpPr>
          <p:cNvPr id="408" name="Google Shape;408;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a:solidFill>
                  <a:schemeClr val="dk1"/>
                </a:solidFill>
                <a:latin typeface="Calibri"/>
                <a:ea typeface="Calibri"/>
                <a:cs typeface="Calibri"/>
                <a:sym typeface="Calibri"/>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20" name="Google Shape;42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30 s</a:t>
            </a:r>
            <a:endParaRPr/>
          </a:p>
        </p:txBody>
      </p:sp>
      <p:sp>
        <p:nvSpPr>
          <p:cNvPr id="421" name="Google Shape;421;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a:solidFill>
                  <a:schemeClr val="lt1"/>
                </a:solidFill>
                <a:latin typeface="Calibri"/>
                <a:ea typeface="Calibri"/>
                <a:cs typeface="Calibri"/>
                <a:sym typeface="Calibri"/>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37" name="Google Shape;43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0" name="Google Shape;21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0" name="Google Shape;23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8" name="Google Shape;24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8" name="Google Shape;25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1" name="Google Shape;27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32"/>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2"/>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2"/>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6" name="Shape 136"/>
        <p:cNvGrpSpPr/>
        <p:nvPr/>
      </p:nvGrpSpPr>
      <p:grpSpPr>
        <a:xfrm>
          <a:off x="0" y="0"/>
          <a:ext cx="0" cy="0"/>
          <a:chOff x="0" y="0"/>
          <a:chExt cx="0" cy="0"/>
        </a:xfrm>
      </p:grpSpPr>
      <p:sp>
        <p:nvSpPr>
          <p:cNvPr id="137" name="Google Shape;137;p47"/>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7"/>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5"/>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9" name="Google Shape;139;p47"/>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47"/>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47"/>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2" name="Shape 152"/>
        <p:cNvGrpSpPr/>
        <p:nvPr/>
      </p:nvGrpSpPr>
      <p:grpSpPr>
        <a:xfrm>
          <a:off x="0" y="0"/>
          <a:ext cx="0" cy="0"/>
          <a:chOff x="0" y="0"/>
          <a:chExt cx="0" cy="0"/>
        </a:xfrm>
      </p:grpSpPr>
      <p:sp>
        <p:nvSpPr>
          <p:cNvPr id="153" name="Google Shape;153;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9"/>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9"/>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9"/>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63" name="Shape 163"/>
        <p:cNvGrpSpPr/>
        <p:nvPr/>
      </p:nvGrpSpPr>
      <p:grpSpPr>
        <a:xfrm>
          <a:off x="0" y="0"/>
          <a:ext cx="0" cy="0"/>
          <a:chOff x="0" y="0"/>
          <a:chExt cx="0" cy="0"/>
        </a:xfrm>
      </p:grpSpPr>
      <p:sp>
        <p:nvSpPr>
          <p:cNvPr id="164" name="Google Shape;164;p51"/>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51"/>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5"/>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66" name="Google Shape;166;p51"/>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5"/>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67" name="Google Shape;167;p51"/>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51"/>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51"/>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82" name="Shape 182"/>
        <p:cNvGrpSpPr/>
        <p:nvPr/>
      </p:nvGrpSpPr>
      <p:grpSpPr>
        <a:xfrm>
          <a:off x="0" y="0"/>
          <a:ext cx="0" cy="0"/>
          <a:chOff x="0" y="0"/>
          <a:chExt cx="0" cy="0"/>
        </a:xfrm>
      </p:grpSpPr>
      <p:sp>
        <p:nvSpPr>
          <p:cNvPr id="183" name="Google Shape;183;p53"/>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5"/>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84" name="Google Shape;184;p53"/>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85" name="Google Shape;185;p53"/>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53"/>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53"/>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53"/>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Google Shape;24;p43"/>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3"/>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26" name="Google Shape;26;p43"/>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3"/>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3"/>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 name="Shape 29"/>
        <p:cNvGrpSpPr/>
        <p:nvPr/>
      </p:nvGrpSpPr>
      <p:grpSpPr>
        <a:xfrm>
          <a:off x="0" y="0"/>
          <a:ext cx="0" cy="0"/>
          <a:chOff x="0" y="0"/>
          <a:chExt cx="0" cy="0"/>
        </a:xfrm>
      </p:grpSpPr>
      <p:sp>
        <p:nvSpPr>
          <p:cNvPr id="30" name="Google Shape;30;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4"/>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2" name="Google Shape;32;p44"/>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4"/>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4"/>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45"/>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7" name="Google Shape;37;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5"/>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5"/>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5"/>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34"/>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SzPts val="1400"/>
              <a:buNone/>
              <a:defRPr b="1" sz="48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4"/>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5"/>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sp>
        <p:nvSpPr>
          <p:cNvPr id="56" name="Google Shape;56;p34"/>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solidFill>
                  <a:srgbClr val="FFFFFF"/>
                </a:solidFill>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4"/>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4"/>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1pPr>
            <a:lvl2pPr indent="0" lvl="1"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2pPr>
            <a:lvl3pPr indent="0" lvl="2"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3pPr>
            <a:lvl4pPr indent="0" lvl="3"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4pPr>
            <a:lvl5pPr indent="0" lvl="4"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5pPr>
            <a:lvl6pPr indent="0" lvl="5"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6pPr>
            <a:lvl7pPr indent="0" lvl="6"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7pPr>
            <a:lvl8pPr indent="0" lvl="7"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8pPr>
            <a:lvl9pPr indent="0" lvl="8" marL="0" marR="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69" name="Shape 69"/>
        <p:cNvGrpSpPr/>
        <p:nvPr/>
      </p:nvGrpSpPr>
      <p:grpSpPr>
        <a:xfrm>
          <a:off x="0" y="0"/>
          <a:ext cx="0" cy="0"/>
          <a:chOff x="0" y="0"/>
          <a:chExt cx="0" cy="0"/>
        </a:xfrm>
      </p:grpSpPr>
      <p:sp>
        <p:nvSpPr>
          <p:cNvPr id="70" name="Google Shape;7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2" name="Google Shape;72;p3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3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6"/>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6"/>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type="chart">
  <p:cSld name="CHART">
    <p:spTree>
      <p:nvGrpSpPr>
        <p:cNvPr id="86" name="Shape 86"/>
        <p:cNvGrpSpPr/>
        <p:nvPr/>
      </p:nvGrpSpPr>
      <p:grpSpPr>
        <a:xfrm>
          <a:off x="0" y="0"/>
          <a:ext cx="0" cy="0"/>
          <a:chOff x="0" y="0"/>
          <a:chExt cx="0" cy="0"/>
        </a:xfrm>
      </p:grpSpPr>
      <p:sp>
        <p:nvSpPr>
          <p:cNvPr id="87" name="Google Shape;87;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8"/>
          <p:cNvSpPr/>
          <p:nvPr>
            <p:ph idx="2" type="chart"/>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lvl="1"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lvl="4"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89" name="Google Shape;89;p38"/>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8"/>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8"/>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8" name="Shape 98"/>
        <p:cNvGrpSpPr/>
        <p:nvPr/>
      </p:nvGrpSpPr>
      <p:grpSpPr>
        <a:xfrm>
          <a:off x="0" y="0"/>
          <a:ext cx="0" cy="0"/>
          <a:chOff x="0" y="0"/>
          <a:chExt cx="0" cy="0"/>
        </a:xfrm>
      </p:grpSpPr>
      <p:sp>
        <p:nvSpPr>
          <p:cNvPr id="99" name="Google Shape;99;p40"/>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0"/>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1" name="Google Shape;101;p40"/>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2" name="Google Shape;102;p40"/>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3" name="Google Shape;103;p40"/>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4" name="Google Shape;104;p40"/>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0"/>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0"/>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7" name="Shape 117"/>
        <p:cNvGrpSpPr/>
        <p:nvPr/>
      </p:nvGrpSpPr>
      <p:grpSpPr>
        <a:xfrm>
          <a:off x="0" y="0"/>
          <a:ext cx="0" cy="0"/>
          <a:chOff x="0" y="0"/>
          <a:chExt cx="0" cy="0"/>
        </a:xfrm>
      </p:grpSpPr>
      <p:sp>
        <p:nvSpPr>
          <p:cNvPr id="118" name="Google Shape;118;p42"/>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9" name="Google Shape;119;p42"/>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20" name="Google Shape;120;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2"/>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2"/>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42"/>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7.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5.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6.xml"/><Relationship Id="rId4"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7.xml"/><Relationship Id="rId4" Type="http://schemas.openxmlformats.org/officeDocument/2006/relationships/theme" Target="../theme/theme9.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8.xml"/><Relationship Id="rId3" Type="http://schemas.openxmlformats.org/officeDocument/2006/relationships/theme" Target="../theme/theme6.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slideLayout" Target="../slideLayouts/slideLayout9.xml"/><Relationship Id="rId5" Type="http://schemas.openxmlformats.org/officeDocument/2006/relationships/theme" Target="../theme/theme5.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slideLayout" Target="../slideLayouts/slideLayout10.xml"/><Relationship Id="rId5" Type="http://schemas.openxmlformats.org/officeDocument/2006/relationships/theme" Target="../theme/theme8.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slideLayout" Target="../slideLayouts/slideLayout11.xml"/><Relationship Id="rId5" Type="http://schemas.openxmlformats.org/officeDocument/2006/relationships/theme" Target="../theme/theme3.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2.xml"/><Relationship Id="rId3" Type="http://schemas.openxmlformats.org/officeDocument/2006/relationships/theme" Target="../theme/theme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31"/>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31"/>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3" name="Google Shape;13;p31"/>
          <p:cNvPicPr preferRelativeResize="0"/>
          <p:nvPr/>
        </p:nvPicPr>
        <p:blipFill rotWithShape="1">
          <a:blip r:embed="rId2">
            <a:alphaModFix/>
          </a:blip>
          <a:srcRect b="0" l="0" r="0" t="0"/>
          <a:stretch/>
        </p:blipFill>
        <p:spPr>
          <a:xfrm>
            <a:off x="-19050" y="5778500"/>
            <a:ext cx="3414712" cy="1098550"/>
          </a:xfrm>
          <a:prstGeom prst="rect">
            <a:avLst/>
          </a:prstGeom>
          <a:noFill/>
          <a:ln>
            <a:noFill/>
          </a:ln>
        </p:spPr>
      </p:pic>
      <p:sp>
        <p:nvSpPr>
          <p:cNvPr id="14" name="Google Shape;14;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5" name="Google Shape;15;p3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31"/>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31"/>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31"/>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70" name="Shape 170"/>
        <p:cNvGrpSpPr/>
        <p:nvPr/>
      </p:nvGrpSpPr>
      <p:grpSpPr>
        <a:xfrm>
          <a:off x="0" y="0"/>
          <a:ext cx="0" cy="0"/>
          <a:chOff x="0" y="0"/>
          <a:chExt cx="0" cy="0"/>
        </a:xfrm>
      </p:grpSpPr>
      <p:sp>
        <p:nvSpPr>
          <p:cNvPr id="171" name="Google Shape;171;p52"/>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2" name="Google Shape;172;p52"/>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3" name="Google Shape;173;p52"/>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74" name="Google Shape;174;p52"/>
          <p:cNvPicPr preferRelativeResize="0"/>
          <p:nvPr/>
        </p:nvPicPr>
        <p:blipFill rotWithShape="1">
          <a:blip r:embed="rId3">
            <a:alphaModFix/>
          </a:blip>
          <a:srcRect b="0" l="0" r="0" t="0"/>
          <a:stretch/>
        </p:blipFill>
        <p:spPr>
          <a:xfrm>
            <a:off x="-19050" y="5778500"/>
            <a:ext cx="3414712" cy="1098550"/>
          </a:xfrm>
          <a:prstGeom prst="rect">
            <a:avLst/>
          </a:prstGeom>
          <a:noFill/>
          <a:ln>
            <a:noFill/>
          </a:ln>
        </p:spPr>
      </p:pic>
      <p:sp>
        <p:nvSpPr>
          <p:cNvPr id="175" name="Google Shape;175;p52"/>
          <p:cNvSpPr/>
          <p:nvPr/>
        </p:nvSpPr>
        <p:spPr>
          <a:xfrm>
            <a:off x="8664575" y="4987925"/>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6" name="Google Shape;176;p52"/>
          <p:cNvSpPr/>
          <p:nvPr/>
        </p:nvSpPr>
        <p:spPr>
          <a:xfrm>
            <a:off x="8477250" y="4987925"/>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7" name="Google Shape;177;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178" name="Google Shape;178;p52"/>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79" name="Google Shape;179;p52"/>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0" name="Google Shape;180;p52"/>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1" name="Google Shape;181;p52"/>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sp>
        <p:nvSpPr>
          <p:cNvPr id="42" name="Google Shape;42;p33"/>
          <p:cNvSpPr/>
          <p:nvPr/>
        </p:nvSpPr>
        <p:spPr>
          <a:xfrm>
            <a:off x="0" y="4664075"/>
            <a:ext cx="9150350" cy="0"/>
          </a:xfrm>
          <a:prstGeom prst="rtTriangle">
            <a:avLst/>
          </a:prstGeom>
          <a:gradFill>
            <a:gsLst>
              <a:gs pos="0">
                <a:srgbClr val="007897"/>
              </a:gs>
              <a:gs pos="55000">
                <a:srgbClr val="4ABBE0"/>
              </a:gs>
              <a:gs pos="100000">
                <a:srgbClr val="007897"/>
              </a:gs>
            </a:gsLst>
            <a:lin ang="30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3" name="Google Shape;43;p33"/>
          <p:cNvGrpSpPr/>
          <p:nvPr/>
        </p:nvGrpSpPr>
        <p:grpSpPr>
          <a:xfrm>
            <a:off x="-12192" y="4953000"/>
            <a:ext cx="9156193" cy="1911350"/>
            <a:chOff x="-12783" y="4832896"/>
            <a:chExt cx="9156783" cy="2032192"/>
          </a:xfrm>
        </p:grpSpPr>
        <p:sp>
          <p:nvSpPr>
            <p:cNvPr id="44" name="Google Shape;44;p33"/>
            <p:cNvSpPr/>
            <p:nvPr/>
          </p:nvSpPr>
          <p:spPr>
            <a:xfrm>
              <a:off x="1687032" y="4832896"/>
              <a:ext cx="7456968" cy="518176"/>
            </a:xfrm>
            <a:custGeom>
              <a:rect b="b" l="l" r="r" t="t"/>
              <a:pathLst>
                <a:path extrusionOk="0" h="367" w="4697">
                  <a:moveTo>
                    <a:pt x="4697" y="0"/>
                  </a:moveTo>
                  <a:lnTo>
                    <a:pt x="4697" y="367"/>
                  </a:lnTo>
                  <a:lnTo>
                    <a:pt x="0" y="218"/>
                  </a:lnTo>
                  <a:lnTo>
                    <a:pt x="4697" y="0"/>
                  </a:lnTo>
                  <a:close/>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 name="Google Shape;45;p33"/>
            <p:cNvSpPr/>
            <p:nvPr/>
          </p:nvSpPr>
          <p:spPr>
            <a:xfrm>
              <a:off x="35926" y="5135025"/>
              <a:ext cx="9108074" cy="838869"/>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 name="Google Shape;46;p33"/>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47" name="Google Shape;47;p33"/>
            <p:cNvPicPr preferRelativeResize="0"/>
            <p:nvPr/>
          </p:nvPicPr>
          <p:blipFill rotWithShape="1">
            <a:blip r:embed="rId2">
              <a:alphaModFix/>
            </a:blip>
            <a:srcRect b="0" l="0" r="0" t="0"/>
            <a:stretch/>
          </p:blipFill>
          <p:spPr>
            <a:xfrm>
              <a:off x="-12783" y="4875025"/>
              <a:ext cx="9156783" cy="855546"/>
            </a:xfrm>
            <a:prstGeom prst="rect">
              <a:avLst/>
            </a:prstGeom>
            <a:noFill/>
            <a:ln>
              <a:noFill/>
            </a:ln>
          </p:spPr>
        </p:pic>
      </p:grpSp>
      <p:sp>
        <p:nvSpPr>
          <p:cNvPr id="48" name="Google Shape;48;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49" name="Google Shape;49;p3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50" name="Google Shape;50;p33"/>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FFFFFF"/>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 name="Google Shape;51;p33"/>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33"/>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1pPr>
            <a:lvl2pPr indent="0" lvl="1"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2pPr>
            <a:lvl3pPr indent="0" lvl="2"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3pPr>
            <a:lvl4pPr indent="0" lvl="3"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4pPr>
            <a:lvl5pPr indent="0" lvl="4"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5pPr>
            <a:lvl6pPr indent="0" lvl="5"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6pPr>
            <a:lvl7pPr indent="0" lvl="6"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7pPr>
            <a:lvl8pPr indent="0" lvl="7"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8pPr>
            <a:lvl9pPr indent="0" lvl="8" marL="0" marR="0" rtl="0"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35"/>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 name="Google Shape;61;p35"/>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 name="Google Shape;62;p35"/>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63" name="Google Shape;63;p35"/>
          <p:cNvPicPr preferRelativeResize="0"/>
          <p:nvPr/>
        </p:nvPicPr>
        <p:blipFill rotWithShape="1">
          <a:blip r:embed="rId2">
            <a:alphaModFix/>
          </a:blip>
          <a:srcRect b="0" l="0" r="0" t="0"/>
          <a:stretch/>
        </p:blipFill>
        <p:spPr>
          <a:xfrm>
            <a:off x="-19050" y="5778500"/>
            <a:ext cx="3414712" cy="1098550"/>
          </a:xfrm>
          <a:prstGeom prst="rect">
            <a:avLst/>
          </a:prstGeom>
          <a:noFill/>
          <a:ln>
            <a:noFill/>
          </a:ln>
        </p:spPr>
      </p:pic>
      <p:sp>
        <p:nvSpPr>
          <p:cNvPr id="64" name="Google Shape;64;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65" name="Google Shape;65;p35"/>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66" name="Google Shape;66;p3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35"/>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Google Shape;68;p35"/>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p37"/>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 name="Google Shape;78;p37"/>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 name="Google Shape;79;p37"/>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80" name="Google Shape;80;p37"/>
          <p:cNvPicPr preferRelativeResize="0"/>
          <p:nvPr/>
        </p:nvPicPr>
        <p:blipFill rotWithShape="1">
          <a:blip r:embed="rId2">
            <a:alphaModFix/>
          </a:blip>
          <a:srcRect b="0" l="0" r="0" t="0"/>
          <a:stretch/>
        </p:blipFill>
        <p:spPr>
          <a:xfrm>
            <a:off x="-19050" y="5778500"/>
            <a:ext cx="3414712" cy="1098550"/>
          </a:xfrm>
          <a:prstGeom prst="rect">
            <a:avLst/>
          </a:prstGeom>
          <a:noFill/>
          <a:ln>
            <a:noFill/>
          </a:ln>
        </p:spPr>
      </p:pic>
      <p:sp>
        <p:nvSpPr>
          <p:cNvPr id="81" name="Google Shape;81;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82" name="Google Shape;82;p37"/>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83" name="Google Shape;83;p37"/>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Google Shape;84;p37"/>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Google Shape;85;p37"/>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2" name="Shape 92"/>
        <p:cNvGrpSpPr/>
        <p:nvPr/>
      </p:nvGrpSpPr>
      <p:grpSpPr>
        <a:xfrm>
          <a:off x="0" y="0"/>
          <a:ext cx="0" cy="0"/>
          <a:chOff x="0" y="0"/>
          <a:chExt cx="0" cy="0"/>
        </a:xfrm>
      </p:grpSpPr>
      <p:sp>
        <p:nvSpPr>
          <p:cNvPr id="93" name="Google Shape;93;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94" name="Google Shape;94;p39"/>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95" name="Google Shape;95;p39"/>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39"/>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39"/>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7" name="Shape 107"/>
        <p:cNvGrpSpPr/>
        <p:nvPr/>
      </p:nvGrpSpPr>
      <p:grpSpPr>
        <a:xfrm>
          <a:off x="0" y="0"/>
          <a:ext cx="0" cy="0"/>
          <a:chOff x="0" y="0"/>
          <a:chExt cx="0" cy="0"/>
        </a:xfrm>
      </p:grpSpPr>
      <p:sp>
        <p:nvSpPr>
          <p:cNvPr id="108" name="Google Shape;108;p41"/>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9" name="Google Shape;109;p41"/>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0" name="Google Shape;110;p41"/>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11" name="Google Shape;111;p41"/>
          <p:cNvPicPr preferRelativeResize="0"/>
          <p:nvPr/>
        </p:nvPicPr>
        <p:blipFill rotWithShape="1">
          <a:blip r:embed="rId3">
            <a:alphaModFix/>
          </a:blip>
          <a:srcRect b="0" l="0" r="0" t="0"/>
          <a:stretch/>
        </p:blipFill>
        <p:spPr>
          <a:xfrm>
            <a:off x="-19050" y="5778500"/>
            <a:ext cx="3414712" cy="1098550"/>
          </a:xfrm>
          <a:prstGeom prst="rect">
            <a:avLst/>
          </a:prstGeom>
          <a:noFill/>
          <a:ln>
            <a:noFill/>
          </a:ln>
        </p:spPr>
      </p:pic>
      <p:sp>
        <p:nvSpPr>
          <p:cNvPr id="112" name="Google Shape;112;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113" name="Google Shape;113;p4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14" name="Google Shape;114;p41"/>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5" name="Google Shape;115;p41"/>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6" name="Google Shape;116;p41"/>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4" name="Shape 124"/>
        <p:cNvGrpSpPr/>
        <p:nvPr/>
      </p:nvGrpSpPr>
      <p:grpSpPr>
        <a:xfrm>
          <a:off x="0" y="0"/>
          <a:ext cx="0" cy="0"/>
          <a:chOff x="0" y="0"/>
          <a:chExt cx="0" cy="0"/>
        </a:xfrm>
      </p:grpSpPr>
      <p:sp>
        <p:nvSpPr>
          <p:cNvPr id="125" name="Google Shape;125;p46"/>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6" name="Google Shape;126;p46"/>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7" name="Google Shape;127;p46"/>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28" name="Google Shape;128;p46"/>
          <p:cNvPicPr preferRelativeResize="0"/>
          <p:nvPr/>
        </p:nvPicPr>
        <p:blipFill rotWithShape="1">
          <a:blip r:embed="rId3">
            <a:alphaModFix/>
          </a:blip>
          <a:srcRect b="0" l="0" r="0" t="0"/>
          <a:stretch/>
        </p:blipFill>
        <p:spPr>
          <a:xfrm>
            <a:off x="-19050" y="5778500"/>
            <a:ext cx="3414712" cy="1098550"/>
          </a:xfrm>
          <a:prstGeom prst="rect">
            <a:avLst/>
          </a:prstGeom>
          <a:noFill/>
          <a:ln>
            <a:noFill/>
          </a:ln>
        </p:spPr>
      </p:pic>
      <p:sp>
        <p:nvSpPr>
          <p:cNvPr id="129" name="Google Shape;129;p46"/>
          <p:cNvSpPr/>
          <p:nvPr/>
        </p:nvSpPr>
        <p:spPr>
          <a:xfrm>
            <a:off x="3636962" y="3005137"/>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0" name="Google Shape;130;p46"/>
          <p:cNvSpPr/>
          <p:nvPr/>
        </p:nvSpPr>
        <p:spPr>
          <a:xfrm>
            <a:off x="3449637" y="3005137"/>
            <a:ext cx="184150"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1" name="Google Shape;131;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132" name="Google Shape;132;p46"/>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33" name="Google Shape;133;p46"/>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4" name="Google Shape;134;p46"/>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5" name="Google Shape;135;p46"/>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2" name="Shape 142"/>
        <p:cNvGrpSpPr/>
        <p:nvPr/>
      </p:nvGrpSpPr>
      <p:grpSpPr>
        <a:xfrm>
          <a:off x="0" y="0"/>
          <a:ext cx="0" cy="0"/>
          <a:chOff x="0" y="0"/>
          <a:chExt cx="0" cy="0"/>
        </a:xfrm>
      </p:grpSpPr>
      <p:sp>
        <p:nvSpPr>
          <p:cNvPr id="143" name="Google Shape;143;p48"/>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4" name="Google Shape;144;p48"/>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5" name="Google Shape;145;p48"/>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ucida Sans"/>
              <a:ea typeface="Lucida Sans"/>
              <a:cs typeface="Lucida Sans"/>
              <a:sym typeface="Lucida Sans"/>
            </a:endParaRPr>
          </a:p>
        </p:txBody>
      </p:sp>
      <p:pic>
        <p:nvPicPr>
          <p:cNvPr id="146" name="Google Shape;146;p48"/>
          <p:cNvPicPr preferRelativeResize="0"/>
          <p:nvPr/>
        </p:nvPicPr>
        <p:blipFill rotWithShape="1">
          <a:blip r:embed="rId3">
            <a:alphaModFix/>
          </a:blip>
          <a:srcRect b="0" l="0" r="0" t="0"/>
          <a:stretch/>
        </p:blipFill>
        <p:spPr>
          <a:xfrm>
            <a:off x="-19050" y="5778500"/>
            <a:ext cx="3414712" cy="1098550"/>
          </a:xfrm>
          <a:prstGeom prst="rect">
            <a:avLst/>
          </a:prstGeom>
          <a:noFill/>
          <a:ln>
            <a:noFill/>
          </a:ln>
        </p:spPr>
      </p:pic>
      <p:sp>
        <p:nvSpPr>
          <p:cNvPr id="147" name="Google Shape;147;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148" name="Google Shape;148;p48"/>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49" name="Google Shape;149;p48"/>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0" name="Google Shape;150;p48"/>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1" name="Google Shape;151;p48"/>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57" name="Shape 157"/>
        <p:cNvGrpSpPr/>
        <p:nvPr/>
      </p:nvGrpSpPr>
      <p:grpSpPr>
        <a:xfrm>
          <a:off x="0" y="0"/>
          <a:ext cx="0" cy="0"/>
          <a:chOff x="0" y="0"/>
          <a:chExt cx="0" cy="0"/>
        </a:xfrm>
      </p:grpSpPr>
      <p:sp>
        <p:nvSpPr>
          <p:cNvPr id="158" name="Google Shape;158;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59" name="Google Shape;159;p50"/>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0" name="Google Shape;160;p50"/>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1" name="Google Shape;161;p50"/>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2" name="Google Shape;162;p50"/>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0"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3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9.jp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8.jp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31.jp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8.jpg"/><Relationship Id="rId5"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7.jp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2.jp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9.jp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2.jp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vmlDrawing" Target="../drawings/vmlDrawing1.vml"/><Relationship Id="rId4" Type="http://schemas.openxmlformats.org/officeDocument/2006/relationships/image" Target="../media/image12.png"/><Relationship Id="rId9" Type="http://schemas.openxmlformats.org/officeDocument/2006/relationships/image" Target="../media/image9.png"/><Relationship Id="rId5" Type="http://schemas.openxmlformats.org/officeDocument/2006/relationships/oleObject" Target="../embeddings/oleObject1.bin"/><Relationship Id="rId6" Type="http://schemas.openxmlformats.org/officeDocument/2006/relationships/oleObject" Target="../embeddings/oleObject1.bin"/><Relationship Id="rId7" Type="http://schemas.openxmlformats.org/officeDocument/2006/relationships/image" Target="../media/image17.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6.jpg"/><Relationship Id="rId5" Type="http://schemas.openxmlformats.org/officeDocument/2006/relationships/image" Target="../media/image30.jp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1"/>
          <p:cNvPicPr preferRelativeResize="0"/>
          <p:nvPr/>
        </p:nvPicPr>
        <p:blipFill rotWithShape="1">
          <a:blip r:embed="rId3">
            <a:alphaModFix/>
          </a:blip>
          <a:srcRect b="0" l="0" r="0" t="0"/>
          <a:stretch/>
        </p:blipFill>
        <p:spPr>
          <a:xfrm>
            <a:off x="228600" y="228600"/>
            <a:ext cx="1590675" cy="914400"/>
          </a:xfrm>
          <a:prstGeom prst="rect">
            <a:avLst/>
          </a:prstGeom>
          <a:noFill/>
          <a:ln>
            <a:noFill/>
          </a:ln>
        </p:spPr>
      </p:pic>
      <p:sp>
        <p:nvSpPr>
          <p:cNvPr id="194" name="Google Shape;194;p1"/>
          <p:cNvSpPr txBox="1"/>
          <p:nvPr/>
        </p:nvSpPr>
        <p:spPr>
          <a:xfrm>
            <a:off x="381000" y="1676400"/>
            <a:ext cx="8382000" cy="30464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6600FF"/>
              </a:buClr>
              <a:buSzPts val="2400"/>
              <a:buFont typeface="Times New Roman"/>
              <a:buNone/>
            </a:pPr>
            <a:r>
              <a:rPr b="1" i="0" lang="en-US" sz="2400" u="none">
                <a:solidFill>
                  <a:srgbClr val="6600FF"/>
                </a:solidFill>
                <a:latin typeface="Times New Roman"/>
                <a:ea typeface="Times New Roman"/>
                <a:cs typeface="Times New Roman"/>
                <a:sym typeface="Times New Roman"/>
              </a:rPr>
              <a:t>DEPARTMENT OF PHYSICS AND NANOTECHNOLOGY</a:t>
            </a:r>
            <a:endParaRPr/>
          </a:p>
          <a:p>
            <a:pPr indent="0" lvl="0" marL="0" marR="0" rtl="0" algn="ctr">
              <a:lnSpc>
                <a:spcPct val="100000"/>
              </a:lnSpc>
              <a:spcBef>
                <a:spcPts val="0"/>
              </a:spcBef>
              <a:spcAft>
                <a:spcPts val="0"/>
              </a:spcAft>
              <a:buClr>
                <a:srgbClr val="6600FF"/>
              </a:buClr>
              <a:buSzPts val="2400"/>
              <a:buFont typeface="Times New Roman"/>
              <a:buNone/>
            </a:pPr>
            <a:r>
              <a:rPr b="1" i="0" lang="en-US" sz="2400" u="none">
                <a:solidFill>
                  <a:srgbClr val="6600FF"/>
                </a:solidFill>
                <a:latin typeface="Times New Roman"/>
                <a:ea typeface="Times New Roman"/>
                <a:cs typeface="Times New Roman"/>
                <a:sym typeface="Times New Roman"/>
              </a:rPr>
              <a:t>SRM INSTITUTE OF SCIENCE AND TECHNOLOGY</a:t>
            </a:r>
            <a:endParaRPr/>
          </a:p>
          <a:p>
            <a:pPr indent="0" lvl="0" marL="0" marR="0" rtl="0" algn="ctr">
              <a:lnSpc>
                <a:spcPct val="100000"/>
              </a:lnSpc>
              <a:spcBef>
                <a:spcPts val="0"/>
              </a:spcBef>
              <a:spcAft>
                <a:spcPts val="0"/>
              </a:spcAft>
              <a:buClr>
                <a:schemeClr val="dk1"/>
              </a:buClr>
              <a:buSzPts val="2400"/>
              <a:buFont typeface="Arial"/>
              <a:buNone/>
            </a:pPr>
            <a:r>
              <a:t/>
            </a:r>
            <a:endParaRPr b="1" i="0" sz="2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C00000"/>
              </a:buClr>
              <a:buSzPts val="2400"/>
              <a:buFont typeface="Times New Roman"/>
              <a:buNone/>
            </a:pPr>
            <a:r>
              <a:rPr b="1" i="0" lang="en-US" sz="2400" u="none">
                <a:solidFill>
                  <a:srgbClr val="C00000"/>
                </a:solidFill>
                <a:latin typeface="Times New Roman"/>
                <a:ea typeface="Times New Roman"/>
                <a:cs typeface="Times New Roman"/>
                <a:sym typeface="Times New Roman"/>
              </a:rPr>
              <a:t>18PYB103J –Semiconductor Physics</a:t>
            </a:r>
            <a:endParaRPr/>
          </a:p>
          <a:p>
            <a:pPr indent="0" lvl="0" marL="0" marR="0" rtl="0" algn="ctr">
              <a:lnSpc>
                <a:spcPct val="100000"/>
              </a:lnSpc>
              <a:spcBef>
                <a:spcPts val="0"/>
              </a:spcBef>
              <a:spcAft>
                <a:spcPts val="0"/>
              </a:spcAft>
              <a:buClr>
                <a:schemeClr val="dk1"/>
              </a:buClr>
              <a:buSzPts val="2400"/>
              <a:buFont typeface="Arial"/>
              <a:buNone/>
            </a:pPr>
            <a:r>
              <a:t/>
            </a:r>
            <a:endParaRPr b="1" i="0" sz="2400" u="non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C00000"/>
              </a:buClr>
              <a:buSzPts val="2400"/>
              <a:buFont typeface="Times New Roman"/>
              <a:buNone/>
            </a:pPr>
            <a:r>
              <a:rPr b="1" i="0" lang="en-US" sz="2400" u="none">
                <a:solidFill>
                  <a:srgbClr val="C00000"/>
                </a:solidFill>
                <a:latin typeface="Times New Roman"/>
                <a:ea typeface="Times New Roman"/>
                <a:cs typeface="Times New Roman"/>
                <a:sym typeface="Times New Roman"/>
              </a:rPr>
              <a:t>Module-V Lecture-7</a:t>
            </a:r>
            <a:endParaRPr/>
          </a:p>
          <a:p>
            <a:pPr indent="0" lvl="0" marL="0" marR="0" rtl="0" algn="ctr">
              <a:lnSpc>
                <a:spcPct val="100000"/>
              </a:lnSpc>
              <a:spcBef>
                <a:spcPts val="0"/>
              </a:spcBef>
              <a:spcAft>
                <a:spcPts val="0"/>
              </a:spcAft>
              <a:buClr>
                <a:schemeClr val="dk1"/>
              </a:buClr>
              <a:buSzPts val="2400"/>
              <a:buFont typeface="Arial"/>
              <a:buNone/>
            </a:pPr>
            <a:r>
              <a:t/>
            </a:r>
            <a:endParaRPr b="1" i="0" sz="2400" u="non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C00000"/>
              </a:buClr>
              <a:buSzPts val="2400"/>
              <a:buFont typeface="Times New Roman"/>
              <a:buNone/>
            </a:pPr>
            <a:r>
              <a:rPr b="1" i="0" lang="en-US" sz="2400" u="none">
                <a:solidFill>
                  <a:srgbClr val="C00000"/>
                </a:solidFill>
                <a:latin typeface="Times New Roman"/>
                <a:ea typeface="Times New Roman"/>
                <a:cs typeface="Times New Roman"/>
                <a:sym typeface="Times New Roman"/>
              </a:rPr>
              <a:t>Carbon Nano Tubes-Properties, Synthesis and Applications</a:t>
            </a:r>
            <a:endParaRPr/>
          </a:p>
        </p:txBody>
      </p:sp>
      <p:sp>
        <p:nvSpPr>
          <p:cNvPr id="195" name="Google Shape;195;p1"/>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0"/>
          <p:cNvSpPr txBox="1"/>
          <p:nvPr/>
        </p:nvSpPr>
        <p:spPr>
          <a:xfrm>
            <a:off x="2343150" y="714375"/>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5" name="Google Shape;295;p10"/>
          <p:cNvSpPr txBox="1"/>
          <p:nvPr/>
        </p:nvSpPr>
        <p:spPr>
          <a:xfrm>
            <a:off x="533400" y="1600200"/>
            <a:ext cx="8229600" cy="20320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114300" lvl="0" marL="114300" marR="0" rtl="0" algn="just">
              <a:lnSpc>
                <a:spcPct val="100000"/>
              </a:lnSpc>
              <a:spcBef>
                <a:spcPts val="0"/>
              </a:spcBef>
              <a:spcAft>
                <a:spcPts val="0"/>
              </a:spcAft>
              <a:buClr>
                <a:srgbClr val="0000FF"/>
              </a:buClr>
              <a:buSzPts val="1800"/>
              <a:buFont typeface="Noto Sans Symbols"/>
              <a:buChar char="⮚"/>
            </a:pPr>
            <a:r>
              <a:rPr b="1" i="0" lang="en-US" sz="1800" u="none">
                <a:solidFill>
                  <a:srgbClr val="0000FF"/>
                </a:solidFill>
                <a:latin typeface="Arial"/>
                <a:ea typeface="Arial"/>
                <a:cs typeface="Arial"/>
                <a:sym typeface="Arial"/>
              </a:rPr>
              <a:t>If the Chiral vector passes through mid point of atomic bonding, it called "zig-zag line” Nanotube</a:t>
            </a:r>
            <a:endParaRPr/>
          </a:p>
          <a:p>
            <a:pPr indent="-114300" lvl="0" marL="114300" marR="0" rtl="0" algn="just">
              <a:lnSpc>
                <a:spcPct val="100000"/>
              </a:lnSpc>
              <a:spcBef>
                <a:spcPts val="900"/>
              </a:spcBef>
              <a:spcAft>
                <a:spcPts val="0"/>
              </a:spcAft>
              <a:buClr>
                <a:srgbClr val="0000FF"/>
              </a:buClr>
              <a:buSzPts val="1800"/>
              <a:buFont typeface="Noto Sans Symbols"/>
              <a:buChar char="⮚"/>
            </a:pPr>
            <a:r>
              <a:rPr b="1" i="0" lang="en-US" sz="1800" u="none">
                <a:solidFill>
                  <a:srgbClr val="0000FF"/>
                </a:solidFill>
                <a:latin typeface="Arial"/>
                <a:ea typeface="Arial"/>
                <a:cs typeface="Arial"/>
                <a:sym typeface="Arial"/>
              </a:rPr>
              <a:t>If the Chiral vector passes through the atoms of six fold axis, it armchair line” Nanotube</a:t>
            </a:r>
            <a:endParaRPr/>
          </a:p>
          <a:p>
            <a:pPr indent="-114300" lvl="0" marL="114300" marR="0" rtl="0" algn="l">
              <a:lnSpc>
                <a:spcPct val="100000"/>
              </a:lnSpc>
              <a:spcBef>
                <a:spcPts val="900"/>
              </a:spcBef>
              <a:spcAft>
                <a:spcPts val="0"/>
              </a:spcAft>
              <a:buClr>
                <a:srgbClr val="0000FF"/>
              </a:buClr>
              <a:buSzPts val="1800"/>
              <a:buFont typeface="Noto Sans Symbols"/>
              <a:buChar char="⮚"/>
            </a:pPr>
            <a:r>
              <a:rPr b="1" i="0" lang="en-US" sz="1800" u="none">
                <a:solidFill>
                  <a:srgbClr val="0000FF"/>
                </a:solidFill>
                <a:latin typeface="Arial"/>
                <a:ea typeface="Arial"/>
                <a:cs typeface="Arial"/>
                <a:sym typeface="Arial"/>
              </a:rPr>
              <a:t>If the Chiral vector line not along a mirror line then it is called chiral Nanotube </a:t>
            </a:r>
            <a:endParaRPr/>
          </a:p>
        </p:txBody>
      </p:sp>
      <p:sp>
        <p:nvSpPr>
          <p:cNvPr id="296" name="Google Shape;296;p10"/>
          <p:cNvSpPr txBox="1"/>
          <p:nvPr/>
        </p:nvSpPr>
        <p:spPr>
          <a:xfrm>
            <a:off x="609600" y="3995737"/>
            <a:ext cx="8153400" cy="20320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114300" lvl="0" marL="57150" marR="0" rtl="0" algn="just">
              <a:lnSpc>
                <a:spcPct val="100000"/>
              </a:lnSpc>
              <a:spcBef>
                <a:spcPts val="0"/>
              </a:spcBef>
              <a:spcAft>
                <a:spcPts val="0"/>
              </a:spcAft>
              <a:buClr>
                <a:srgbClr val="0000FF"/>
              </a:buClr>
              <a:buSzPts val="1800"/>
              <a:buFont typeface="Noto Sans Symbols"/>
              <a:buChar char="⮚"/>
            </a:pPr>
            <a:r>
              <a:rPr b="1" i="0" lang="en-US" sz="1800" u="none">
                <a:solidFill>
                  <a:srgbClr val="0000FF"/>
                </a:solidFill>
                <a:latin typeface="Arial"/>
                <a:ea typeface="Arial"/>
                <a:cs typeface="Arial"/>
                <a:sym typeface="Arial"/>
              </a:rPr>
              <a:t>The Chiral angle and Chiral vector(</a:t>
            </a:r>
            <a:r>
              <a:rPr b="1" i="1" lang="en-US" sz="1800" u="none">
                <a:solidFill>
                  <a:srgbClr val="0000FF"/>
                </a:solidFill>
                <a:latin typeface="Arial"/>
                <a:ea typeface="Arial"/>
                <a:cs typeface="Arial"/>
                <a:sym typeface="Arial"/>
              </a:rPr>
              <a:t>C</a:t>
            </a:r>
            <a:r>
              <a:rPr b="1" baseline="-25000" i="1" lang="en-US" sz="1800" u="none">
                <a:solidFill>
                  <a:srgbClr val="0000FF"/>
                </a:solidFill>
                <a:latin typeface="Arial"/>
                <a:ea typeface="Arial"/>
                <a:cs typeface="Arial"/>
                <a:sym typeface="Arial"/>
              </a:rPr>
              <a:t>h</a:t>
            </a:r>
            <a:r>
              <a:rPr b="1" i="1" lang="en-US" sz="1800" u="none">
                <a:solidFill>
                  <a:srgbClr val="0000FF"/>
                </a:solidFill>
                <a:latin typeface="Arial"/>
                <a:ea typeface="Arial"/>
                <a:cs typeface="Arial"/>
                <a:sym typeface="Arial"/>
              </a:rPr>
              <a:t>)</a:t>
            </a:r>
            <a:r>
              <a:rPr b="1" i="0" lang="en-US" sz="1800" u="none">
                <a:solidFill>
                  <a:srgbClr val="0000FF"/>
                </a:solidFill>
                <a:latin typeface="Arial"/>
                <a:ea typeface="Arial"/>
                <a:cs typeface="Arial"/>
                <a:sym typeface="Arial"/>
              </a:rPr>
              <a:t> of zigzag Nanotubes is 0º and (</a:t>
            </a:r>
            <a:r>
              <a:rPr b="1" i="1" lang="en-US" sz="1800" u="none">
                <a:solidFill>
                  <a:srgbClr val="0000FF"/>
                </a:solidFill>
                <a:latin typeface="Arial"/>
                <a:ea typeface="Arial"/>
                <a:cs typeface="Arial"/>
                <a:sym typeface="Arial"/>
              </a:rPr>
              <a:t>n</a:t>
            </a:r>
            <a:r>
              <a:rPr b="1" i="0" lang="en-US" sz="1800" u="none">
                <a:solidFill>
                  <a:srgbClr val="0000FF"/>
                </a:solidFill>
                <a:latin typeface="Arial"/>
                <a:ea typeface="Arial"/>
                <a:cs typeface="Arial"/>
                <a:sym typeface="Arial"/>
              </a:rPr>
              <a:t>,0) </a:t>
            </a:r>
            <a:endParaRPr/>
          </a:p>
          <a:p>
            <a:pPr indent="-114300" lvl="0" marL="57150" marR="0" rtl="0" algn="just">
              <a:lnSpc>
                <a:spcPct val="100000"/>
              </a:lnSpc>
              <a:spcBef>
                <a:spcPts val="900"/>
              </a:spcBef>
              <a:spcAft>
                <a:spcPts val="0"/>
              </a:spcAft>
              <a:buClr>
                <a:srgbClr val="0000FF"/>
              </a:buClr>
              <a:buSzPts val="1800"/>
              <a:buFont typeface="Noto Sans Symbols"/>
              <a:buChar char="⮚"/>
            </a:pPr>
            <a:r>
              <a:rPr b="1" i="0" lang="en-US" sz="1800" u="none">
                <a:solidFill>
                  <a:srgbClr val="0000FF"/>
                </a:solidFill>
                <a:latin typeface="Arial"/>
                <a:ea typeface="Arial"/>
                <a:cs typeface="Arial"/>
                <a:sym typeface="Arial"/>
              </a:rPr>
              <a:t>The Chiral angle is 30º and Chiral vector (</a:t>
            </a:r>
            <a:r>
              <a:rPr b="1" i="1" lang="en-US" sz="1800" u="none">
                <a:solidFill>
                  <a:srgbClr val="0000FF"/>
                </a:solidFill>
                <a:latin typeface="Arial"/>
                <a:ea typeface="Arial"/>
                <a:cs typeface="Arial"/>
                <a:sym typeface="Arial"/>
              </a:rPr>
              <a:t>C</a:t>
            </a:r>
            <a:r>
              <a:rPr b="1" baseline="-25000" i="1" lang="en-US" sz="1800" u="none">
                <a:solidFill>
                  <a:srgbClr val="0000FF"/>
                </a:solidFill>
                <a:latin typeface="Arial"/>
                <a:ea typeface="Arial"/>
                <a:cs typeface="Arial"/>
                <a:sym typeface="Arial"/>
              </a:rPr>
              <a:t>h</a:t>
            </a:r>
            <a:r>
              <a:rPr b="1" i="1" lang="en-US" sz="1800" u="none">
                <a:solidFill>
                  <a:srgbClr val="0000FF"/>
                </a:solidFill>
                <a:latin typeface="Arial"/>
                <a:ea typeface="Arial"/>
                <a:cs typeface="Arial"/>
                <a:sym typeface="Arial"/>
              </a:rPr>
              <a:t>)</a:t>
            </a:r>
            <a:r>
              <a:rPr b="1" i="0" lang="en-US" sz="1800" u="none">
                <a:solidFill>
                  <a:srgbClr val="0000FF"/>
                </a:solidFill>
                <a:latin typeface="Arial"/>
                <a:ea typeface="Arial"/>
                <a:cs typeface="Arial"/>
                <a:sym typeface="Arial"/>
              </a:rPr>
              <a:t> is (</a:t>
            </a:r>
            <a:r>
              <a:rPr b="1" i="1" lang="en-US" sz="1800" u="none">
                <a:solidFill>
                  <a:srgbClr val="0000FF"/>
                </a:solidFill>
                <a:latin typeface="Arial"/>
                <a:ea typeface="Arial"/>
                <a:cs typeface="Arial"/>
                <a:sym typeface="Arial"/>
              </a:rPr>
              <a:t>n</a:t>
            </a:r>
            <a:r>
              <a:rPr b="1" i="0" lang="en-US" sz="1800" u="none">
                <a:solidFill>
                  <a:srgbClr val="0000FF"/>
                </a:solidFill>
                <a:latin typeface="Arial"/>
                <a:ea typeface="Arial"/>
                <a:cs typeface="Arial"/>
                <a:sym typeface="Arial"/>
              </a:rPr>
              <a:t>,</a:t>
            </a:r>
            <a:r>
              <a:rPr b="1" i="1" lang="en-US" sz="1800" u="none">
                <a:solidFill>
                  <a:srgbClr val="0000FF"/>
                </a:solidFill>
                <a:latin typeface="Arial"/>
                <a:ea typeface="Arial"/>
                <a:cs typeface="Arial"/>
                <a:sym typeface="Arial"/>
              </a:rPr>
              <a:t>n</a:t>
            </a:r>
            <a:r>
              <a:rPr b="1" i="0" lang="en-US" sz="1800" u="none">
                <a:solidFill>
                  <a:srgbClr val="0000FF"/>
                </a:solidFill>
                <a:latin typeface="Arial"/>
                <a:ea typeface="Arial"/>
                <a:cs typeface="Arial"/>
                <a:sym typeface="Arial"/>
              </a:rPr>
              <a:t>) for armchair Nanotubes </a:t>
            </a:r>
            <a:endParaRPr/>
          </a:p>
          <a:p>
            <a:pPr indent="-114300" lvl="0" marL="57150" marR="0" rtl="0" algn="just">
              <a:lnSpc>
                <a:spcPct val="100000"/>
              </a:lnSpc>
              <a:spcBef>
                <a:spcPts val="900"/>
              </a:spcBef>
              <a:spcAft>
                <a:spcPts val="0"/>
              </a:spcAft>
              <a:buClr>
                <a:srgbClr val="0000FF"/>
              </a:buClr>
              <a:buSzPts val="1800"/>
              <a:buFont typeface="Noto Sans Symbols"/>
              <a:buChar char="⮚"/>
            </a:pPr>
            <a:r>
              <a:rPr b="1" i="0" lang="en-US" sz="1800" u="none">
                <a:solidFill>
                  <a:srgbClr val="0000FF"/>
                </a:solidFill>
                <a:latin typeface="Arial"/>
                <a:ea typeface="Arial"/>
                <a:cs typeface="Arial"/>
                <a:sym typeface="Arial"/>
              </a:rPr>
              <a:t>The Chiral angle is 0 ≤ </a:t>
            </a:r>
            <a:r>
              <a:rPr b="1" i="1" lang="en-US" sz="1800" u="none">
                <a:solidFill>
                  <a:srgbClr val="0000FF"/>
                </a:solidFill>
                <a:latin typeface="Arial"/>
                <a:ea typeface="Arial"/>
                <a:cs typeface="Arial"/>
                <a:sym typeface="Arial"/>
              </a:rPr>
              <a:t>θ</a:t>
            </a:r>
            <a:r>
              <a:rPr b="1" i="0" lang="en-US" sz="1800" u="none">
                <a:solidFill>
                  <a:srgbClr val="0000FF"/>
                </a:solidFill>
                <a:latin typeface="Arial"/>
                <a:ea typeface="Arial"/>
                <a:cs typeface="Arial"/>
                <a:sym typeface="Arial"/>
              </a:rPr>
              <a:t> ≤ 30°</a:t>
            </a:r>
            <a:br>
              <a:rPr b="1" i="0" lang="en-US" sz="1800" u="none">
                <a:solidFill>
                  <a:srgbClr val="0000FF"/>
                </a:solidFill>
                <a:latin typeface="Arial"/>
                <a:ea typeface="Arial"/>
                <a:cs typeface="Arial"/>
                <a:sym typeface="Arial"/>
              </a:rPr>
            </a:br>
            <a:r>
              <a:rPr b="1" i="0" lang="en-US" sz="1800" u="none">
                <a:solidFill>
                  <a:srgbClr val="0000FF"/>
                </a:solidFill>
                <a:latin typeface="Arial"/>
                <a:ea typeface="Arial"/>
                <a:cs typeface="Arial"/>
                <a:sym typeface="Arial"/>
              </a:rPr>
              <a:t>The Chiral vector  n≠m  for Chiral  Nanotube</a:t>
            </a:r>
            <a:endParaRPr/>
          </a:p>
        </p:txBody>
      </p:sp>
      <p:sp>
        <p:nvSpPr>
          <p:cNvPr id="297" name="Google Shape;297;p10"/>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Lucida Sans"/>
              <a:buNone/>
            </a:pPr>
            <a:fld id="{00000000-1234-1234-1234-123412341234}" type="slidenum">
              <a:rPr b="0" i="0" lang="en-US" sz="1000" u="none">
                <a:solidFill>
                  <a:schemeClr val="dk1"/>
                </a:solidFill>
                <a:latin typeface="Lucida Sans"/>
                <a:ea typeface="Lucida Sans"/>
                <a:cs typeface="Lucida Sans"/>
                <a:sym typeface="Lucida Sans"/>
              </a:rPr>
              <a:t>‹#›</a:t>
            </a:fld>
            <a:endParaRPr/>
          </a:p>
        </p:txBody>
      </p:sp>
      <p:pic>
        <p:nvPicPr>
          <p:cNvPr id="298" name="Google Shape;298;p10"/>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
        <p:nvSpPr>
          <p:cNvPr id="299" name="Google Shape;299;p10"/>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11"/>
          <p:cNvPicPr preferRelativeResize="0"/>
          <p:nvPr/>
        </p:nvPicPr>
        <p:blipFill rotWithShape="1">
          <a:blip r:embed="rId3">
            <a:alphaModFix/>
          </a:blip>
          <a:srcRect b="0" l="0" r="0" t="0"/>
          <a:stretch/>
        </p:blipFill>
        <p:spPr>
          <a:xfrm>
            <a:off x="1371600" y="1371600"/>
            <a:ext cx="6248400" cy="4892675"/>
          </a:xfrm>
          <a:prstGeom prst="rect">
            <a:avLst/>
          </a:prstGeom>
          <a:noFill/>
          <a:ln>
            <a:noFill/>
          </a:ln>
        </p:spPr>
      </p:pic>
      <p:sp>
        <p:nvSpPr>
          <p:cNvPr id="306" name="Google Shape;306;p11"/>
          <p:cNvSpPr txBox="1"/>
          <p:nvPr/>
        </p:nvSpPr>
        <p:spPr>
          <a:xfrm>
            <a:off x="3124200" y="4095750"/>
            <a:ext cx="19812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Lucida Sans"/>
              <a:buNone/>
            </a:pPr>
            <a:r>
              <a:rPr b="1" i="0" lang="en-US" sz="2000" u="none">
                <a:solidFill>
                  <a:schemeClr val="dk1"/>
                </a:solidFill>
                <a:latin typeface="Lucida Sans"/>
                <a:ea typeface="Lucida Sans"/>
                <a:cs typeface="Lucida Sans"/>
                <a:sym typeface="Lucida Sans"/>
              </a:rPr>
              <a:t>Graphene sheet</a:t>
            </a:r>
            <a:endParaRPr/>
          </a:p>
        </p:txBody>
      </p:sp>
      <p:sp>
        <p:nvSpPr>
          <p:cNvPr id="307" name="Google Shape;307;p11"/>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Lucida Sans"/>
              <a:buNone/>
            </a:pPr>
            <a:fld id="{00000000-1234-1234-1234-123412341234}" type="slidenum">
              <a:rPr b="0" i="0" lang="en-US" sz="1000" u="none">
                <a:solidFill>
                  <a:schemeClr val="dk1"/>
                </a:solidFill>
                <a:latin typeface="Lucida Sans"/>
                <a:ea typeface="Lucida Sans"/>
                <a:cs typeface="Lucida Sans"/>
                <a:sym typeface="Lucida Sans"/>
              </a:rPr>
              <a:t>‹#›</a:t>
            </a:fld>
            <a:endParaRPr/>
          </a:p>
        </p:txBody>
      </p:sp>
      <p:pic>
        <p:nvPicPr>
          <p:cNvPr id="308" name="Google Shape;308;p11"/>
          <p:cNvPicPr preferRelativeResize="0"/>
          <p:nvPr/>
        </p:nvPicPr>
        <p:blipFill rotWithShape="1">
          <a:blip r:embed="rId4">
            <a:alphaModFix/>
          </a:blip>
          <a:srcRect b="0" l="0" r="0" t="0"/>
          <a:stretch/>
        </p:blipFill>
        <p:spPr>
          <a:xfrm>
            <a:off x="228600" y="257175"/>
            <a:ext cx="1590675" cy="914400"/>
          </a:xfrm>
          <a:prstGeom prst="rect">
            <a:avLst/>
          </a:prstGeom>
          <a:noFill/>
          <a:ln>
            <a:noFill/>
          </a:ln>
        </p:spPr>
      </p:pic>
      <p:sp>
        <p:nvSpPr>
          <p:cNvPr id="309" name="Google Shape;309;p11"/>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12"/>
          <p:cNvPicPr preferRelativeResize="0"/>
          <p:nvPr>
            <p:ph idx="2" type="chart"/>
          </p:nvPr>
        </p:nvPicPr>
        <p:blipFill rotWithShape="1">
          <a:blip r:embed="rId3">
            <a:alphaModFix/>
          </a:blip>
          <a:srcRect b="0" l="0" r="0" t="0"/>
          <a:stretch/>
        </p:blipFill>
        <p:spPr>
          <a:xfrm>
            <a:off x="990600" y="1524000"/>
            <a:ext cx="6908800" cy="4773612"/>
          </a:xfrm>
          <a:prstGeom prst="rect">
            <a:avLst/>
          </a:prstGeom>
          <a:noFill/>
          <a:ln>
            <a:noFill/>
          </a:ln>
        </p:spPr>
      </p:pic>
      <p:pic>
        <p:nvPicPr>
          <p:cNvPr id="315" name="Google Shape;315;p12"/>
          <p:cNvPicPr preferRelativeResize="0"/>
          <p:nvPr/>
        </p:nvPicPr>
        <p:blipFill rotWithShape="1">
          <a:blip r:embed="rId4">
            <a:alphaModFix/>
          </a:blip>
          <a:srcRect b="0" l="0" r="0" t="0"/>
          <a:stretch/>
        </p:blipFill>
        <p:spPr>
          <a:xfrm>
            <a:off x="228600" y="257175"/>
            <a:ext cx="1590675" cy="914400"/>
          </a:xfrm>
          <a:prstGeom prst="rect">
            <a:avLst/>
          </a:prstGeom>
          <a:noFill/>
          <a:ln>
            <a:noFill/>
          </a:ln>
        </p:spPr>
      </p:pic>
      <p:sp>
        <p:nvSpPr>
          <p:cNvPr id="316" name="Google Shape;316;p12"/>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13"/>
          <p:cNvPicPr preferRelativeResize="0"/>
          <p:nvPr>
            <p:ph idx="2" type="chart"/>
          </p:nvPr>
        </p:nvPicPr>
        <p:blipFill rotWithShape="1">
          <a:blip r:embed="rId3">
            <a:alphaModFix/>
          </a:blip>
          <a:srcRect b="0" l="0" r="0" t="0"/>
          <a:stretch/>
        </p:blipFill>
        <p:spPr>
          <a:xfrm>
            <a:off x="762000" y="1371600"/>
            <a:ext cx="7259637" cy="4918075"/>
          </a:xfrm>
          <a:prstGeom prst="rect">
            <a:avLst/>
          </a:prstGeom>
          <a:noFill/>
          <a:ln>
            <a:noFill/>
          </a:ln>
        </p:spPr>
      </p:pic>
      <p:pic>
        <p:nvPicPr>
          <p:cNvPr id="322" name="Google Shape;322;p13"/>
          <p:cNvPicPr preferRelativeResize="0"/>
          <p:nvPr/>
        </p:nvPicPr>
        <p:blipFill rotWithShape="1">
          <a:blip r:embed="rId4">
            <a:alphaModFix/>
          </a:blip>
          <a:srcRect b="0" l="0" r="0" t="0"/>
          <a:stretch/>
        </p:blipFill>
        <p:spPr>
          <a:xfrm>
            <a:off x="228600" y="257175"/>
            <a:ext cx="1590675" cy="914400"/>
          </a:xfrm>
          <a:prstGeom prst="rect">
            <a:avLst/>
          </a:prstGeom>
          <a:noFill/>
          <a:ln>
            <a:noFill/>
          </a:ln>
        </p:spPr>
      </p:pic>
      <p:sp>
        <p:nvSpPr>
          <p:cNvPr id="323" name="Google Shape;323;p13"/>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14"/>
          <p:cNvPicPr preferRelativeResize="0"/>
          <p:nvPr>
            <p:ph idx="2" type="chart"/>
          </p:nvPr>
        </p:nvPicPr>
        <p:blipFill rotWithShape="1">
          <a:blip r:embed="rId3">
            <a:alphaModFix/>
          </a:blip>
          <a:srcRect b="0" l="0" r="0" t="0"/>
          <a:stretch/>
        </p:blipFill>
        <p:spPr>
          <a:xfrm>
            <a:off x="838200" y="1447800"/>
            <a:ext cx="7786687" cy="5130800"/>
          </a:xfrm>
          <a:prstGeom prst="rect">
            <a:avLst/>
          </a:prstGeom>
          <a:noFill/>
          <a:ln>
            <a:noFill/>
          </a:ln>
        </p:spPr>
      </p:pic>
      <p:pic>
        <p:nvPicPr>
          <p:cNvPr id="329" name="Google Shape;329;p14"/>
          <p:cNvPicPr preferRelativeResize="0"/>
          <p:nvPr/>
        </p:nvPicPr>
        <p:blipFill rotWithShape="1">
          <a:blip r:embed="rId4">
            <a:alphaModFix/>
          </a:blip>
          <a:srcRect b="0" l="0" r="0" t="0"/>
          <a:stretch/>
        </p:blipFill>
        <p:spPr>
          <a:xfrm>
            <a:off x="228600" y="257175"/>
            <a:ext cx="1590675" cy="914400"/>
          </a:xfrm>
          <a:prstGeom prst="rect">
            <a:avLst/>
          </a:prstGeom>
          <a:noFill/>
          <a:ln>
            <a:noFill/>
          </a:ln>
        </p:spPr>
      </p:pic>
      <p:sp>
        <p:nvSpPr>
          <p:cNvPr id="330" name="Google Shape;330;p14"/>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5"/>
          <p:cNvSpPr txBox="1"/>
          <p:nvPr/>
        </p:nvSpPr>
        <p:spPr>
          <a:xfrm>
            <a:off x="152400" y="1600200"/>
            <a:ext cx="8839200" cy="200025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114300" lvl="0" marL="114300" marR="0" rtl="0" algn="l">
              <a:lnSpc>
                <a:spcPct val="100000"/>
              </a:lnSpc>
              <a:spcBef>
                <a:spcPts val="0"/>
              </a:spcBef>
              <a:spcAft>
                <a:spcPts val="0"/>
              </a:spcAft>
              <a:buClr>
                <a:schemeClr val="accent2"/>
              </a:buClr>
              <a:buSzPts val="1800"/>
              <a:buFont typeface="Lucida Sans"/>
              <a:buNone/>
            </a:pPr>
            <a:r>
              <a:rPr b="1" i="0" lang="en-US" sz="1800" u="none">
                <a:solidFill>
                  <a:schemeClr val="accent2"/>
                </a:solidFill>
                <a:latin typeface="Lucida Sans"/>
                <a:ea typeface="Lucida Sans"/>
                <a:cs typeface="Lucida Sans"/>
                <a:sym typeface="Lucida Sans"/>
              </a:rPr>
              <a:t>CNT exhibits extraordinary mechanical properties</a:t>
            </a:r>
            <a:r>
              <a:rPr b="0" i="0" lang="en-US" sz="1800" u="none">
                <a:solidFill>
                  <a:schemeClr val="dk1"/>
                </a:solidFill>
                <a:latin typeface="Lucida Sans"/>
                <a:ea typeface="Lucida Sans"/>
                <a:cs typeface="Lucida Sans"/>
                <a:sym typeface="Lucida Sans"/>
              </a:rPr>
              <a:t>:</a:t>
            </a:r>
            <a:endParaRPr/>
          </a:p>
          <a:p>
            <a:pPr indent="-114300" lvl="0" marL="11430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Lucida Sans"/>
              <a:ea typeface="Lucida Sans"/>
              <a:cs typeface="Lucida Sans"/>
              <a:sym typeface="Lucida Sans"/>
            </a:endParaRPr>
          </a:p>
          <a:p>
            <a:pPr indent="-139700" lvl="0" marL="114300" marR="0" rtl="0" algn="just">
              <a:lnSpc>
                <a:spcPct val="100000"/>
              </a:lnSpc>
              <a:spcBef>
                <a:spcPts val="0"/>
              </a:spcBef>
              <a:spcAft>
                <a:spcPts val="0"/>
              </a:spcAft>
              <a:buClr>
                <a:srgbClr val="0000FF"/>
              </a:buClr>
              <a:buSzPts val="2200"/>
              <a:buFont typeface="Noto Sans Symbols"/>
              <a:buChar char="⮚"/>
            </a:pPr>
            <a:r>
              <a:rPr b="0" i="0" lang="en-US" sz="2200" u="none">
                <a:solidFill>
                  <a:srgbClr val="0000FF"/>
                </a:solidFill>
                <a:latin typeface="Times New Roman"/>
                <a:ea typeface="Times New Roman"/>
                <a:cs typeface="Times New Roman"/>
                <a:sym typeface="Times New Roman"/>
              </a:rPr>
              <a:t>The Young's modulus is over 1 Tera Pascal. It is stiff as diamond. </a:t>
            </a:r>
            <a:endParaRPr/>
          </a:p>
          <a:p>
            <a:pPr indent="0" lvl="0" marL="114300" marR="0" rtl="0" algn="just">
              <a:lnSpc>
                <a:spcPct val="100000"/>
              </a:lnSpc>
              <a:spcBef>
                <a:spcPts val="0"/>
              </a:spcBef>
              <a:spcAft>
                <a:spcPts val="0"/>
              </a:spcAft>
              <a:buClr>
                <a:schemeClr val="dk1"/>
              </a:buClr>
              <a:buSzPts val="2200"/>
              <a:buFont typeface="Noto Sans Symbols"/>
              <a:buNone/>
            </a:pPr>
            <a:r>
              <a:t/>
            </a:r>
            <a:endParaRPr b="0" i="0" sz="2200" u="none">
              <a:solidFill>
                <a:srgbClr val="0000FF"/>
              </a:solidFill>
              <a:latin typeface="Times New Roman"/>
              <a:ea typeface="Times New Roman"/>
              <a:cs typeface="Times New Roman"/>
              <a:sym typeface="Times New Roman"/>
            </a:endParaRPr>
          </a:p>
          <a:p>
            <a:pPr indent="-139700" lvl="0" marL="114300" marR="0" rtl="0" algn="just">
              <a:lnSpc>
                <a:spcPct val="100000"/>
              </a:lnSpc>
              <a:spcBef>
                <a:spcPts val="0"/>
              </a:spcBef>
              <a:spcAft>
                <a:spcPts val="0"/>
              </a:spcAft>
              <a:buClr>
                <a:srgbClr val="0000FF"/>
              </a:buClr>
              <a:buSzPts val="2200"/>
              <a:buFont typeface="Noto Sans Symbols"/>
              <a:buChar char="⮚"/>
            </a:pPr>
            <a:r>
              <a:rPr b="0" i="0" lang="en-US" sz="2200" u="none">
                <a:solidFill>
                  <a:srgbClr val="0000FF"/>
                </a:solidFill>
                <a:latin typeface="Times New Roman"/>
                <a:ea typeface="Times New Roman"/>
                <a:cs typeface="Times New Roman"/>
                <a:sym typeface="Times New Roman"/>
              </a:rPr>
              <a:t>The estimated tensile strength is 200 GPa. These properties are ideal for reinforced composites, Nano electromechanical systems (NEMS) </a:t>
            </a:r>
            <a:endParaRPr/>
          </a:p>
        </p:txBody>
      </p:sp>
      <p:sp>
        <p:nvSpPr>
          <p:cNvPr id="337" name="Google Shape;337;p15"/>
          <p:cNvSpPr txBox="1"/>
          <p:nvPr/>
        </p:nvSpPr>
        <p:spPr>
          <a:xfrm>
            <a:off x="152400" y="4141787"/>
            <a:ext cx="8915400" cy="1954212"/>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169862" lvl="0" marL="169862" marR="0" rtl="0" algn="just">
              <a:lnSpc>
                <a:spcPct val="100000"/>
              </a:lnSpc>
              <a:spcBef>
                <a:spcPts val="0"/>
              </a:spcBef>
              <a:spcAft>
                <a:spcPts val="0"/>
              </a:spcAft>
              <a:buClr>
                <a:srgbClr val="0000FF"/>
              </a:buClr>
              <a:buSzPts val="2200"/>
              <a:buFont typeface="Noto Sans Symbols"/>
              <a:buChar char="⮚"/>
            </a:pPr>
            <a:r>
              <a:rPr b="0" i="0" lang="en-US" sz="2200" u="none">
                <a:solidFill>
                  <a:srgbClr val="0000FF"/>
                </a:solidFill>
                <a:latin typeface="Times New Roman"/>
                <a:ea typeface="Times New Roman"/>
                <a:cs typeface="Times New Roman"/>
                <a:sym typeface="Times New Roman"/>
              </a:rPr>
              <a:t>The dimensions of CNT are variable (down to 0.4 nm in diameter) </a:t>
            </a:r>
            <a:endParaRPr/>
          </a:p>
          <a:p>
            <a:pPr indent="-169862" lvl="0" marL="169862" marR="0" rtl="0" algn="just">
              <a:lnSpc>
                <a:spcPct val="100000"/>
              </a:lnSpc>
              <a:spcBef>
                <a:spcPts val="1100"/>
              </a:spcBef>
              <a:spcAft>
                <a:spcPts val="0"/>
              </a:spcAft>
              <a:buClr>
                <a:srgbClr val="0000FF"/>
              </a:buClr>
              <a:buSzPts val="2200"/>
              <a:buFont typeface="Noto Sans Symbols"/>
              <a:buChar char="⮚"/>
            </a:pPr>
            <a:r>
              <a:rPr b="0" i="0" lang="en-US" sz="2200" u="none">
                <a:solidFill>
                  <a:srgbClr val="0000FF"/>
                </a:solidFill>
                <a:latin typeface="Times New Roman"/>
                <a:ea typeface="Times New Roman"/>
                <a:cs typeface="Times New Roman"/>
                <a:sym typeface="Times New Roman"/>
              </a:rPr>
              <a:t>Apart from remarkable tensile strength, CNT nanotubes exhibit varying electrical properties (depending on the way the graphite structure spirals around the tube, and other factors, such as doping), and can be superconducting, insulating, semiconducting or conducting (metallic)</a:t>
            </a:r>
            <a:endParaRPr/>
          </a:p>
        </p:txBody>
      </p:sp>
      <p:sp>
        <p:nvSpPr>
          <p:cNvPr id="338" name="Google Shape;338;p15"/>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Lucida Sans"/>
              <a:buNone/>
            </a:pPr>
            <a:fld id="{00000000-1234-1234-1234-123412341234}" type="slidenum">
              <a:rPr b="0" i="0" lang="en-US" sz="1000" u="none">
                <a:solidFill>
                  <a:schemeClr val="dk1"/>
                </a:solidFill>
                <a:latin typeface="Lucida Sans"/>
                <a:ea typeface="Lucida Sans"/>
                <a:cs typeface="Lucida Sans"/>
                <a:sym typeface="Lucida Sans"/>
              </a:rPr>
              <a:t>‹#›</a:t>
            </a:fld>
            <a:endParaRPr/>
          </a:p>
        </p:txBody>
      </p:sp>
      <p:pic>
        <p:nvPicPr>
          <p:cNvPr id="339" name="Google Shape;339;p15"/>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
        <p:nvSpPr>
          <p:cNvPr id="340" name="Google Shape;340;p15"/>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6"/>
          <p:cNvSpPr txBox="1"/>
          <p:nvPr/>
        </p:nvSpPr>
        <p:spPr>
          <a:xfrm>
            <a:off x="152400" y="1466850"/>
            <a:ext cx="8915400" cy="280035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169862" lvl="0" marL="169862" marR="0" rtl="0" algn="just">
              <a:lnSpc>
                <a:spcPct val="100000"/>
              </a:lnSpc>
              <a:spcBef>
                <a:spcPts val="0"/>
              </a:spcBef>
              <a:spcAft>
                <a:spcPts val="0"/>
              </a:spcAft>
              <a:buClr>
                <a:srgbClr val="0000FF"/>
              </a:buClr>
              <a:buSzPts val="2200"/>
              <a:buFont typeface="Noto Sans Symbols"/>
              <a:buChar char="⮚"/>
            </a:pPr>
            <a:r>
              <a:rPr b="0" i="0" lang="en-US" sz="2200" u="none">
                <a:solidFill>
                  <a:srgbClr val="0000FF"/>
                </a:solidFill>
                <a:latin typeface="Times New Roman"/>
                <a:ea typeface="Times New Roman"/>
                <a:cs typeface="Times New Roman"/>
                <a:sym typeface="Times New Roman"/>
              </a:rPr>
              <a:t>CNT Nanotubes can be either electrically conductive or semi conductive, depending on their helicity ( shape), leading to nanoscale wires and electrical components. </a:t>
            </a:r>
            <a:endParaRPr/>
          </a:p>
          <a:p>
            <a:pPr indent="-169862" lvl="0" marL="169862" marR="0" rtl="0" algn="just">
              <a:lnSpc>
                <a:spcPct val="100000"/>
              </a:lnSpc>
              <a:spcBef>
                <a:spcPts val="0"/>
              </a:spcBef>
              <a:spcAft>
                <a:spcPts val="0"/>
              </a:spcAft>
              <a:buClr>
                <a:srgbClr val="0000FF"/>
              </a:buClr>
              <a:buSzPts val="2200"/>
              <a:buFont typeface="Noto Sans Symbols"/>
              <a:buChar char="⮚"/>
            </a:pPr>
            <a:r>
              <a:rPr b="0" i="0" lang="en-US" sz="2200" u="none">
                <a:solidFill>
                  <a:srgbClr val="0000FF"/>
                </a:solidFill>
                <a:latin typeface="Times New Roman"/>
                <a:ea typeface="Times New Roman"/>
                <a:cs typeface="Times New Roman"/>
                <a:sym typeface="Times New Roman"/>
              </a:rPr>
              <a:t>These one-dimensional CNT fibers exhibit </a:t>
            </a:r>
            <a:endParaRPr/>
          </a:p>
          <a:p>
            <a:pPr indent="-393700" lvl="2" marL="1308100" marR="0" rtl="0" algn="just">
              <a:lnSpc>
                <a:spcPct val="100000"/>
              </a:lnSpc>
              <a:spcBef>
                <a:spcPts val="0"/>
              </a:spcBef>
              <a:spcAft>
                <a:spcPts val="0"/>
              </a:spcAft>
              <a:buClr>
                <a:srgbClr val="0000FF"/>
              </a:buClr>
              <a:buSzPts val="2200"/>
              <a:buFont typeface="Noto Sans Symbols"/>
              <a:buChar char="⮚"/>
            </a:pPr>
            <a:r>
              <a:rPr b="0" i="0" lang="en-US" sz="2200" u="none" cap="none" strike="noStrike">
                <a:solidFill>
                  <a:srgbClr val="0000FF"/>
                </a:solidFill>
                <a:latin typeface="Times New Roman"/>
                <a:ea typeface="Times New Roman"/>
                <a:cs typeface="Times New Roman"/>
                <a:sym typeface="Times New Roman"/>
              </a:rPr>
              <a:t>Electrical conductivity as high as copper, </a:t>
            </a:r>
            <a:endParaRPr/>
          </a:p>
          <a:p>
            <a:pPr indent="-393700" lvl="2" marL="1308100" marR="0" rtl="0" algn="just">
              <a:lnSpc>
                <a:spcPct val="100000"/>
              </a:lnSpc>
              <a:spcBef>
                <a:spcPts val="0"/>
              </a:spcBef>
              <a:spcAft>
                <a:spcPts val="0"/>
              </a:spcAft>
              <a:buClr>
                <a:srgbClr val="0000FF"/>
              </a:buClr>
              <a:buSzPts val="2200"/>
              <a:buFont typeface="Noto Sans Symbols"/>
              <a:buChar char="⮚"/>
            </a:pPr>
            <a:r>
              <a:rPr b="0" i="0" lang="en-US" sz="2200" u="none" cap="none" strike="noStrike">
                <a:solidFill>
                  <a:srgbClr val="0000FF"/>
                </a:solidFill>
                <a:latin typeface="Times New Roman"/>
                <a:ea typeface="Times New Roman"/>
                <a:cs typeface="Times New Roman"/>
                <a:sym typeface="Times New Roman"/>
              </a:rPr>
              <a:t>Thermal conductivity as high as diamond, </a:t>
            </a:r>
            <a:endParaRPr/>
          </a:p>
          <a:p>
            <a:pPr indent="-393700" lvl="2" marL="1308100" marR="0" rtl="0" algn="just">
              <a:lnSpc>
                <a:spcPct val="100000"/>
              </a:lnSpc>
              <a:spcBef>
                <a:spcPts val="0"/>
              </a:spcBef>
              <a:spcAft>
                <a:spcPts val="0"/>
              </a:spcAft>
              <a:buClr>
                <a:srgbClr val="0000FF"/>
              </a:buClr>
              <a:buSzPts val="2200"/>
              <a:buFont typeface="Noto Sans Symbols"/>
              <a:buChar char="⮚"/>
            </a:pPr>
            <a:r>
              <a:rPr b="0" i="0" lang="en-US" sz="2200" u="none" cap="none" strike="noStrike">
                <a:solidFill>
                  <a:srgbClr val="0000FF"/>
                </a:solidFill>
                <a:latin typeface="Times New Roman"/>
                <a:ea typeface="Times New Roman"/>
                <a:cs typeface="Times New Roman"/>
                <a:sym typeface="Times New Roman"/>
              </a:rPr>
              <a:t>Strength 100 times greater than steel at one sixth the weight, and high strain to failure </a:t>
            </a:r>
            <a:endParaRPr/>
          </a:p>
        </p:txBody>
      </p:sp>
      <p:sp>
        <p:nvSpPr>
          <p:cNvPr id="347" name="Google Shape;347;p16"/>
          <p:cNvSpPr txBox="1"/>
          <p:nvPr/>
        </p:nvSpPr>
        <p:spPr>
          <a:xfrm>
            <a:off x="76200" y="4343400"/>
            <a:ext cx="8991600" cy="2062162"/>
          </a:xfrm>
          <a:prstGeom prst="rect">
            <a:avLst/>
          </a:prstGeom>
          <a:no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139700" lvl="0" marL="0" marR="0" rtl="0" algn="l">
              <a:lnSpc>
                <a:spcPct val="100000"/>
              </a:lnSpc>
              <a:spcBef>
                <a:spcPts val="0"/>
              </a:spcBef>
              <a:spcAft>
                <a:spcPts val="0"/>
              </a:spcAft>
              <a:buClr>
                <a:srgbClr val="0000FF"/>
              </a:buClr>
              <a:buSzPts val="2200"/>
              <a:buFont typeface="Noto Sans Symbols"/>
              <a:buChar char="⮚"/>
            </a:pPr>
            <a:r>
              <a:rPr b="1" i="0" lang="en-US" sz="2200" u="none">
                <a:solidFill>
                  <a:srgbClr val="0000FF"/>
                </a:solidFill>
                <a:latin typeface="Times New Roman"/>
                <a:ea typeface="Times New Roman"/>
                <a:cs typeface="Times New Roman"/>
                <a:sym typeface="Times New Roman"/>
              </a:rPr>
              <a:t>Chemical reactivity.</a:t>
            </a:r>
            <a:br>
              <a:rPr b="0" i="0" lang="en-US" sz="2200" u="none">
                <a:solidFill>
                  <a:srgbClr val="0000FF"/>
                </a:solidFill>
                <a:latin typeface="Times New Roman"/>
                <a:ea typeface="Times New Roman"/>
                <a:cs typeface="Times New Roman"/>
                <a:sym typeface="Times New Roman"/>
              </a:rPr>
            </a:br>
            <a:endParaRPr/>
          </a:p>
          <a:p>
            <a:pPr indent="-139700" lvl="0" marL="0" marR="0" rtl="0" algn="l">
              <a:lnSpc>
                <a:spcPct val="100000"/>
              </a:lnSpc>
              <a:spcBef>
                <a:spcPts val="0"/>
              </a:spcBef>
              <a:spcAft>
                <a:spcPts val="0"/>
              </a:spcAft>
              <a:buClr>
                <a:srgbClr val="0000FF"/>
              </a:buClr>
              <a:buSzPts val="2200"/>
              <a:buFont typeface="Noto Sans Symbols"/>
              <a:buChar char="⮚"/>
            </a:pPr>
            <a:r>
              <a:rPr b="0" i="0" lang="en-US" sz="2200" u="none">
                <a:solidFill>
                  <a:srgbClr val="0000FF"/>
                </a:solidFill>
                <a:latin typeface="Times New Roman"/>
                <a:ea typeface="Times New Roman"/>
                <a:cs typeface="Times New Roman"/>
                <a:sym typeface="Times New Roman"/>
              </a:rPr>
              <a:t>The chemical reactivity of a CNT is very high as compared with a graphene sheet because of its curved surface. </a:t>
            </a:r>
            <a:endParaRPr/>
          </a:p>
          <a:p>
            <a:pPr indent="-139700" lvl="0" marL="0" marR="0" rtl="0" algn="l">
              <a:lnSpc>
                <a:spcPct val="100000"/>
              </a:lnSpc>
              <a:spcBef>
                <a:spcPts val="0"/>
              </a:spcBef>
              <a:spcAft>
                <a:spcPts val="0"/>
              </a:spcAft>
              <a:buClr>
                <a:srgbClr val="0000FF"/>
              </a:buClr>
              <a:buSzPts val="2200"/>
              <a:buFont typeface="Noto Sans Symbols"/>
              <a:buChar char="⮚"/>
            </a:pPr>
            <a:r>
              <a:rPr b="0" i="0" lang="en-US" sz="2200" u="none">
                <a:solidFill>
                  <a:srgbClr val="0000FF"/>
                </a:solidFill>
                <a:latin typeface="Times New Roman"/>
                <a:ea typeface="Times New Roman"/>
                <a:cs typeface="Times New Roman"/>
                <a:sym typeface="Times New Roman"/>
              </a:rPr>
              <a:t>A Nanotube  with smaller diameter results in increased reactivity. </a:t>
            </a:r>
            <a:br>
              <a:rPr b="0" i="0" lang="en-US" sz="1800" u="none">
                <a:solidFill>
                  <a:srgbClr val="660066"/>
                </a:solidFill>
                <a:latin typeface="Lucida Sans"/>
                <a:ea typeface="Lucida Sans"/>
                <a:cs typeface="Lucida Sans"/>
                <a:sym typeface="Lucida Sans"/>
              </a:rPr>
            </a:br>
            <a:endParaRPr/>
          </a:p>
        </p:txBody>
      </p:sp>
      <p:sp>
        <p:nvSpPr>
          <p:cNvPr id="348" name="Google Shape;348;p16"/>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Lucida Sans"/>
              <a:buNone/>
            </a:pPr>
            <a:fld id="{00000000-1234-1234-1234-123412341234}" type="slidenum">
              <a:rPr b="0" i="0" lang="en-US" sz="1000" u="none">
                <a:solidFill>
                  <a:schemeClr val="dk1"/>
                </a:solidFill>
                <a:latin typeface="Lucida Sans"/>
                <a:ea typeface="Lucida Sans"/>
                <a:cs typeface="Lucida Sans"/>
                <a:sym typeface="Lucida Sans"/>
              </a:rPr>
              <a:t>‹#›</a:t>
            </a:fld>
            <a:endParaRPr/>
          </a:p>
        </p:txBody>
      </p:sp>
      <p:pic>
        <p:nvPicPr>
          <p:cNvPr id="349" name="Google Shape;349;p16"/>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
        <p:nvSpPr>
          <p:cNvPr id="350" name="Google Shape;350;p16"/>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7"/>
          <p:cNvSpPr txBox="1"/>
          <p:nvPr>
            <p:ph idx="4294967295" type="title"/>
          </p:nvPr>
        </p:nvSpPr>
        <p:spPr>
          <a:xfrm>
            <a:off x="457200" y="1143000"/>
            <a:ext cx="6553200" cy="762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C00000"/>
              </a:buClr>
              <a:buSzPts val="2200"/>
              <a:buFont typeface="Times New Roman"/>
              <a:buNone/>
            </a:pPr>
            <a:r>
              <a:rPr b="1" i="0" lang="en-US" sz="2200" u="none" cap="none" strike="noStrike">
                <a:solidFill>
                  <a:srgbClr val="C00000"/>
                </a:solidFill>
                <a:latin typeface="Times New Roman"/>
                <a:ea typeface="Times New Roman"/>
                <a:cs typeface="Times New Roman"/>
                <a:sym typeface="Times New Roman"/>
              </a:rPr>
              <a:t>                Synthesis of CNTs- Arc Discharge Method</a:t>
            </a:r>
            <a:endParaRPr b="1" i="0" sz="2200" u="none" cap="none" strike="noStrike">
              <a:solidFill>
                <a:srgbClr val="C00000"/>
              </a:solidFill>
              <a:latin typeface="Times New Roman"/>
              <a:ea typeface="Times New Roman"/>
              <a:cs typeface="Times New Roman"/>
              <a:sym typeface="Times New Roman"/>
            </a:endParaRPr>
          </a:p>
        </p:txBody>
      </p:sp>
      <p:sp>
        <p:nvSpPr>
          <p:cNvPr id="357" name="Google Shape;357;p17"/>
          <p:cNvSpPr txBox="1"/>
          <p:nvPr>
            <p:ph idx="1" type="body"/>
          </p:nvPr>
        </p:nvSpPr>
        <p:spPr>
          <a:xfrm>
            <a:off x="228600" y="1981200"/>
            <a:ext cx="8534400" cy="2362200"/>
          </a:xfrm>
          <a:prstGeom prst="rect">
            <a:avLst/>
          </a:prstGeom>
          <a:noFill/>
          <a:ln>
            <a:noFill/>
          </a:ln>
        </p:spPr>
        <p:txBody>
          <a:bodyPr anchorCtr="0" anchor="t" bIns="45700" lIns="91425" spcFirstLastPara="1" rIns="91425" wrap="square" tIns="45700">
            <a:noAutofit/>
          </a:bodyPr>
          <a:lstStyle/>
          <a:p>
            <a:pPr indent="-255586" lvl="0" marL="365125" marR="0" rtl="0" algn="l">
              <a:lnSpc>
                <a:spcPct val="100000"/>
              </a:lnSpc>
              <a:spcBef>
                <a:spcPts val="0"/>
              </a:spcBef>
              <a:spcAft>
                <a:spcPts val="0"/>
              </a:spcAft>
              <a:buClr>
                <a:schemeClr val="accent1"/>
              </a:buClr>
              <a:buSzPts val="1496"/>
              <a:buFont typeface="Noto Sans Symbols"/>
              <a:buChar char="⮚"/>
            </a:pPr>
            <a:r>
              <a:rPr b="0" i="0" lang="en-US" sz="2200" u="none" cap="none" strike="noStrike">
                <a:solidFill>
                  <a:srgbClr val="0000FF"/>
                </a:solidFill>
                <a:latin typeface="Times New Roman"/>
                <a:ea typeface="Times New Roman"/>
                <a:cs typeface="Times New Roman"/>
                <a:sym typeface="Times New Roman"/>
              </a:rPr>
              <a:t>A direct current creates a high temperature discharge between two electrodes (carbon is vapourized)</a:t>
            </a:r>
            <a:endParaRPr/>
          </a:p>
          <a:p>
            <a:pPr indent="-255586" lvl="0" marL="365125" marR="0" rtl="0" algn="l">
              <a:lnSpc>
                <a:spcPct val="100000"/>
              </a:lnSpc>
              <a:spcBef>
                <a:spcPts val="400"/>
              </a:spcBef>
              <a:spcAft>
                <a:spcPts val="0"/>
              </a:spcAft>
              <a:buClr>
                <a:schemeClr val="accent1"/>
              </a:buClr>
              <a:buSzPts val="1496"/>
              <a:buFont typeface="Noto Sans Symbols"/>
              <a:buChar char="⮚"/>
            </a:pPr>
            <a:r>
              <a:rPr b="0" i="0" lang="en-US" sz="2200" u="none" cap="none" strike="noStrike">
                <a:solidFill>
                  <a:srgbClr val="0000FF"/>
                </a:solidFill>
                <a:latin typeface="Times New Roman"/>
                <a:ea typeface="Times New Roman"/>
                <a:cs typeface="Times New Roman"/>
                <a:sym typeface="Times New Roman"/>
              </a:rPr>
              <a:t>Atmosphere is composed of inert gas at a low pressure</a:t>
            </a:r>
            <a:endParaRPr/>
          </a:p>
          <a:p>
            <a:pPr indent="-255586" lvl="0" marL="365125" marR="0" rtl="0" algn="l">
              <a:lnSpc>
                <a:spcPct val="100000"/>
              </a:lnSpc>
              <a:spcBef>
                <a:spcPts val="400"/>
              </a:spcBef>
              <a:spcAft>
                <a:spcPts val="0"/>
              </a:spcAft>
              <a:buClr>
                <a:schemeClr val="accent1"/>
              </a:buClr>
              <a:buSzPts val="1496"/>
              <a:buFont typeface="Noto Sans Symbols"/>
              <a:buChar char="⮚"/>
            </a:pPr>
            <a:r>
              <a:rPr b="0" i="0" lang="en-US" sz="2200" u="none" cap="none" strike="noStrike">
                <a:solidFill>
                  <a:srgbClr val="0000FF"/>
                </a:solidFill>
                <a:latin typeface="Times New Roman"/>
                <a:ea typeface="Times New Roman"/>
                <a:cs typeface="Times New Roman"/>
                <a:sym typeface="Times New Roman"/>
              </a:rPr>
              <a:t>Originally used to make C</a:t>
            </a:r>
            <a:r>
              <a:rPr b="0" baseline="-25000" i="0" lang="en-US" sz="2200" u="none" cap="none" strike="noStrike">
                <a:solidFill>
                  <a:srgbClr val="0000FF"/>
                </a:solidFill>
                <a:latin typeface="Times New Roman"/>
                <a:ea typeface="Times New Roman"/>
                <a:cs typeface="Times New Roman"/>
                <a:sym typeface="Times New Roman"/>
              </a:rPr>
              <a:t>60</a:t>
            </a:r>
            <a:r>
              <a:rPr b="0" i="0" lang="en-US" sz="2200" u="none" cap="none" strike="noStrike">
                <a:solidFill>
                  <a:srgbClr val="0000FF"/>
                </a:solidFill>
                <a:latin typeface="Times New Roman"/>
                <a:ea typeface="Times New Roman"/>
                <a:cs typeface="Times New Roman"/>
                <a:sym typeface="Times New Roman"/>
              </a:rPr>
              <a:t> fullerenes</a:t>
            </a:r>
            <a:endParaRPr/>
          </a:p>
          <a:p>
            <a:pPr indent="-255586" lvl="0" marL="365125" marR="0" rtl="0" algn="l">
              <a:lnSpc>
                <a:spcPct val="100000"/>
              </a:lnSpc>
              <a:spcBef>
                <a:spcPts val="400"/>
              </a:spcBef>
              <a:spcAft>
                <a:spcPts val="0"/>
              </a:spcAft>
              <a:buClr>
                <a:schemeClr val="accent1"/>
              </a:buClr>
              <a:buSzPts val="1496"/>
              <a:buFont typeface="Noto Sans Symbols"/>
              <a:buChar char="⮚"/>
            </a:pPr>
            <a:r>
              <a:rPr b="0" i="0" lang="en-US" sz="2200" u="none" cap="none" strike="noStrike">
                <a:solidFill>
                  <a:srgbClr val="0000FF"/>
                </a:solidFill>
                <a:latin typeface="Times New Roman"/>
                <a:ea typeface="Times New Roman"/>
                <a:cs typeface="Times New Roman"/>
                <a:sym typeface="Times New Roman"/>
              </a:rPr>
              <a:t>Cobalt is a popular catalyst</a:t>
            </a:r>
            <a:endParaRPr/>
          </a:p>
          <a:p>
            <a:pPr indent="-255586" lvl="0" marL="365125" marR="0" rtl="0" algn="l">
              <a:lnSpc>
                <a:spcPct val="100000"/>
              </a:lnSpc>
              <a:spcBef>
                <a:spcPts val="400"/>
              </a:spcBef>
              <a:spcAft>
                <a:spcPts val="0"/>
              </a:spcAft>
              <a:buClr>
                <a:schemeClr val="accent1"/>
              </a:buClr>
              <a:buSzPts val="1496"/>
              <a:buFont typeface="Noto Sans Symbols"/>
              <a:buChar char="⮚"/>
            </a:pPr>
            <a:r>
              <a:rPr b="0" i="0" lang="en-US" sz="2200" u="none" cap="none" strike="noStrike">
                <a:solidFill>
                  <a:srgbClr val="0000FF"/>
                </a:solidFill>
                <a:latin typeface="Times New Roman"/>
                <a:ea typeface="Times New Roman"/>
                <a:cs typeface="Times New Roman"/>
                <a:sym typeface="Times New Roman"/>
              </a:rPr>
              <a:t>Typical yield is 30-90%</a:t>
            </a:r>
            <a:endParaRPr/>
          </a:p>
        </p:txBody>
      </p:sp>
      <p:pic>
        <p:nvPicPr>
          <p:cNvPr descr="http://lnnme.epfl.ch/webdav/site/lnnme/shared/Recherche/Nanostructures/discharge.JPG" id="358" name="Google Shape;358;p17"/>
          <p:cNvPicPr preferRelativeResize="0"/>
          <p:nvPr/>
        </p:nvPicPr>
        <p:blipFill rotWithShape="1">
          <a:blip r:embed="rId3">
            <a:alphaModFix/>
          </a:blip>
          <a:srcRect b="0" l="0" r="0" t="0"/>
          <a:stretch/>
        </p:blipFill>
        <p:spPr>
          <a:xfrm>
            <a:off x="5334000" y="3276600"/>
            <a:ext cx="3429000" cy="2895600"/>
          </a:xfrm>
          <a:prstGeom prst="rect">
            <a:avLst/>
          </a:prstGeom>
          <a:noFill/>
          <a:ln>
            <a:noFill/>
          </a:ln>
          <a:effectLst>
            <a:outerShdw blurRad="63500">
              <a:srgbClr val="000000">
                <a:alpha val="69803"/>
              </a:srgbClr>
            </a:outerShdw>
          </a:effectLst>
        </p:spPr>
      </p:pic>
      <p:sp>
        <p:nvSpPr>
          <p:cNvPr id="359" name="Google Shape;359;p17"/>
          <p:cNvSpPr txBox="1"/>
          <p:nvPr/>
        </p:nvSpPr>
        <p:spPr>
          <a:xfrm>
            <a:off x="5715000" y="5181600"/>
            <a:ext cx="1765300" cy="21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Lucida Sans"/>
              <a:buNone/>
            </a:pPr>
            <a:r>
              <a:rPr b="0" i="0" lang="en-US" sz="800" u="none">
                <a:solidFill>
                  <a:schemeClr val="dk1"/>
                </a:solidFill>
                <a:latin typeface="Lucida Sans"/>
                <a:ea typeface="Lucida Sans"/>
                <a:cs typeface="Lucida Sans"/>
                <a:sym typeface="Lucida Sans"/>
              </a:rPr>
              <a:t>http://lnnme.epfl.ch/page80437.html</a:t>
            </a:r>
            <a:endParaRPr/>
          </a:p>
        </p:txBody>
      </p:sp>
      <p:pic>
        <p:nvPicPr>
          <p:cNvPr id="360" name="Google Shape;360;p17"/>
          <p:cNvPicPr preferRelativeResize="0"/>
          <p:nvPr/>
        </p:nvPicPr>
        <p:blipFill rotWithShape="1">
          <a:blip r:embed="rId4">
            <a:alphaModFix/>
          </a:blip>
          <a:srcRect b="0" l="0" r="0" t="0"/>
          <a:stretch/>
        </p:blipFill>
        <p:spPr>
          <a:xfrm>
            <a:off x="228600" y="257175"/>
            <a:ext cx="1590675" cy="914400"/>
          </a:xfrm>
          <a:prstGeom prst="rect">
            <a:avLst/>
          </a:prstGeom>
          <a:noFill/>
          <a:ln>
            <a:noFill/>
          </a:ln>
        </p:spPr>
      </p:pic>
      <p:sp>
        <p:nvSpPr>
          <p:cNvPr id="361" name="Google Shape;361;p17"/>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8"/>
          <p:cNvSpPr txBox="1"/>
          <p:nvPr>
            <p:ph idx="4294967295" type="title"/>
          </p:nvPr>
        </p:nvSpPr>
        <p:spPr>
          <a:xfrm>
            <a:off x="457200" y="882650"/>
            <a:ext cx="8229600" cy="94615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C00000"/>
              </a:buClr>
              <a:buSzPts val="2400"/>
              <a:buFont typeface="Times New Roman"/>
              <a:buNone/>
            </a:pPr>
            <a:r>
              <a:rPr b="1" i="0" lang="en-US" sz="2400" u="none" cap="none" strike="noStrike">
                <a:solidFill>
                  <a:srgbClr val="C00000"/>
                </a:solidFill>
                <a:latin typeface="Times New Roman"/>
                <a:ea typeface="Times New Roman"/>
                <a:cs typeface="Times New Roman"/>
                <a:sym typeface="Times New Roman"/>
              </a:rPr>
              <a:t>Arc Discharge Method</a:t>
            </a:r>
            <a:endParaRPr b="1" i="0" sz="2400" u="none" cap="none" strike="noStrike">
              <a:solidFill>
                <a:srgbClr val="C00000"/>
              </a:solidFill>
              <a:latin typeface="Times New Roman"/>
              <a:ea typeface="Times New Roman"/>
              <a:cs typeface="Times New Roman"/>
              <a:sym typeface="Times New Roman"/>
            </a:endParaRPr>
          </a:p>
        </p:txBody>
      </p:sp>
      <p:sp>
        <p:nvSpPr>
          <p:cNvPr id="368" name="Google Shape;368;p18"/>
          <p:cNvSpPr txBox="1"/>
          <p:nvPr>
            <p:ph idx="1" type="body"/>
          </p:nvPr>
        </p:nvSpPr>
        <p:spPr>
          <a:xfrm>
            <a:off x="457200" y="1798637"/>
            <a:ext cx="4040187" cy="639762"/>
          </a:xfrm>
          <a:prstGeom prst="rect">
            <a:avLst/>
          </a:prstGeom>
          <a:solidFill>
            <a:schemeClr val="accent1"/>
          </a:solidFill>
          <a:ln cap="flat" cmpd="sng" w="9650">
            <a:solidFill>
              <a:schemeClr val="accent1"/>
            </a:solidFill>
            <a:prstDash val="solid"/>
            <a:miter lim="524288"/>
            <a:headEnd len="sm" w="sm" type="none"/>
            <a:tailEnd len="sm" w="sm" type="none"/>
          </a:ln>
        </p:spPr>
        <p:txBody>
          <a:bodyPr anchorCtr="0" anchor="ctr" bIns="45700" lIns="182875" spcFirstLastPara="1" rIns="91425" wrap="square" tIns="45700">
            <a:noAutofit/>
          </a:bodyPr>
          <a:lstStyle/>
          <a:p>
            <a:pPr indent="0" lvl="0" marL="0" rtl="0" algn="l">
              <a:lnSpc>
                <a:spcPct val="100000"/>
              </a:lnSpc>
              <a:spcBef>
                <a:spcPts val="0"/>
              </a:spcBef>
              <a:spcAft>
                <a:spcPts val="0"/>
              </a:spcAft>
              <a:buSzPts val="1632"/>
              <a:buNone/>
            </a:pPr>
            <a:r>
              <a:rPr b="0" i="0" lang="en-US" sz="2400" u="none">
                <a:solidFill>
                  <a:schemeClr val="lt1"/>
                </a:solidFill>
                <a:latin typeface="Lucida Sans"/>
                <a:ea typeface="Lucida Sans"/>
                <a:cs typeface="Lucida Sans"/>
                <a:sym typeface="Lucida Sans"/>
              </a:rPr>
              <a:t>Advantages</a:t>
            </a:r>
            <a:endParaRPr/>
          </a:p>
        </p:txBody>
      </p:sp>
      <p:sp>
        <p:nvSpPr>
          <p:cNvPr id="369" name="Google Shape;369;p18"/>
          <p:cNvSpPr txBox="1"/>
          <p:nvPr>
            <p:ph idx="1" type="body"/>
          </p:nvPr>
        </p:nvSpPr>
        <p:spPr>
          <a:xfrm>
            <a:off x="457200" y="2525712"/>
            <a:ext cx="4040187" cy="3951287"/>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632"/>
              <a:buFont typeface="Noto Sans Symbols"/>
              <a:buChar char="🞂"/>
            </a:pPr>
            <a:r>
              <a:rPr b="0" i="0" lang="en-US" sz="2400" u="none" cap="none" strike="noStrike">
                <a:solidFill>
                  <a:srgbClr val="0000FF"/>
                </a:solidFill>
                <a:latin typeface="Times New Roman"/>
                <a:ea typeface="Times New Roman"/>
                <a:cs typeface="Times New Roman"/>
                <a:sym typeface="Times New Roman"/>
              </a:rPr>
              <a:t>Simple procedure</a:t>
            </a:r>
            <a:endParaRPr/>
          </a:p>
          <a:p>
            <a:pPr indent="-255587" lvl="0" marL="365125" marR="0" rtl="0" algn="l">
              <a:lnSpc>
                <a:spcPct val="100000"/>
              </a:lnSpc>
              <a:spcBef>
                <a:spcPts val="400"/>
              </a:spcBef>
              <a:spcAft>
                <a:spcPts val="0"/>
              </a:spcAft>
              <a:buClr>
                <a:schemeClr val="accent1"/>
              </a:buClr>
              <a:buSzPts val="1632"/>
              <a:buFont typeface="Noto Sans Symbols"/>
              <a:buChar char="🞂"/>
            </a:pPr>
            <a:r>
              <a:rPr b="0" i="0" lang="en-US" sz="2400" u="none" cap="none" strike="noStrike">
                <a:solidFill>
                  <a:srgbClr val="0000FF"/>
                </a:solidFill>
                <a:latin typeface="Times New Roman"/>
                <a:ea typeface="Times New Roman"/>
                <a:cs typeface="Times New Roman"/>
                <a:sym typeface="Times New Roman"/>
              </a:rPr>
              <a:t>High quality product</a:t>
            </a:r>
            <a:endParaRPr/>
          </a:p>
          <a:p>
            <a:pPr indent="-255587" lvl="0" marL="365125" marR="0" rtl="0" algn="l">
              <a:lnSpc>
                <a:spcPct val="100000"/>
              </a:lnSpc>
              <a:spcBef>
                <a:spcPts val="400"/>
              </a:spcBef>
              <a:spcAft>
                <a:spcPts val="0"/>
              </a:spcAft>
              <a:buClr>
                <a:schemeClr val="accent1"/>
              </a:buClr>
              <a:buSzPts val="1632"/>
              <a:buFont typeface="Noto Sans Symbols"/>
              <a:buChar char="🞂"/>
            </a:pPr>
            <a:r>
              <a:rPr b="0" i="0" lang="en-US" sz="2400" u="none" cap="none" strike="noStrike">
                <a:solidFill>
                  <a:srgbClr val="0000FF"/>
                </a:solidFill>
                <a:latin typeface="Times New Roman"/>
                <a:ea typeface="Times New Roman"/>
                <a:cs typeface="Times New Roman"/>
                <a:sym typeface="Times New Roman"/>
              </a:rPr>
              <a:t>Inexpensive</a:t>
            </a:r>
            <a:endParaRPr/>
          </a:p>
        </p:txBody>
      </p:sp>
      <p:sp>
        <p:nvSpPr>
          <p:cNvPr id="370" name="Google Shape;370;p18"/>
          <p:cNvSpPr txBox="1"/>
          <p:nvPr>
            <p:ph idx="1" type="body"/>
          </p:nvPr>
        </p:nvSpPr>
        <p:spPr>
          <a:xfrm>
            <a:off x="457200" y="4008437"/>
            <a:ext cx="4041775" cy="639762"/>
          </a:xfrm>
          <a:prstGeom prst="rect">
            <a:avLst/>
          </a:prstGeom>
          <a:solidFill>
            <a:schemeClr val="accent1"/>
          </a:solidFill>
          <a:ln cap="flat" cmpd="sng" w="9650">
            <a:solidFill>
              <a:schemeClr val="accent1"/>
            </a:solidFill>
            <a:prstDash val="solid"/>
            <a:miter lim="524288"/>
            <a:headEnd len="sm" w="sm" type="none"/>
            <a:tailEnd len="sm" w="sm" type="none"/>
          </a:ln>
        </p:spPr>
        <p:txBody>
          <a:bodyPr anchorCtr="0" anchor="ctr" bIns="45700" lIns="182875" spcFirstLastPara="1" rIns="91425" wrap="square" tIns="45700">
            <a:noAutofit/>
          </a:bodyPr>
          <a:lstStyle/>
          <a:p>
            <a:pPr indent="0" lvl="0" marL="0" rtl="0" algn="l">
              <a:lnSpc>
                <a:spcPct val="100000"/>
              </a:lnSpc>
              <a:spcBef>
                <a:spcPts val="0"/>
              </a:spcBef>
              <a:spcAft>
                <a:spcPts val="0"/>
              </a:spcAft>
              <a:buSzPts val="1632"/>
              <a:buNone/>
            </a:pPr>
            <a:r>
              <a:rPr b="0" i="0" lang="en-US" sz="2400" u="none">
                <a:solidFill>
                  <a:schemeClr val="lt1"/>
                </a:solidFill>
                <a:latin typeface="Lucida Sans"/>
                <a:ea typeface="Lucida Sans"/>
                <a:cs typeface="Lucida Sans"/>
                <a:sym typeface="Lucida Sans"/>
              </a:rPr>
              <a:t>Disadvantages</a:t>
            </a:r>
            <a:endParaRPr/>
          </a:p>
        </p:txBody>
      </p:sp>
      <p:sp>
        <p:nvSpPr>
          <p:cNvPr id="371" name="Google Shape;371;p18"/>
          <p:cNvSpPr txBox="1"/>
          <p:nvPr>
            <p:ph idx="2" type="body"/>
          </p:nvPr>
        </p:nvSpPr>
        <p:spPr>
          <a:xfrm>
            <a:off x="381000" y="4876800"/>
            <a:ext cx="4041775" cy="1219200"/>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632"/>
              <a:buFont typeface="Noto Sans Symbols"/>
              <a:buChar char="🞂"/>
            </a:pPr>
            <a:r>
              <a:rPr b="0" i="0" lang="en-US" sz="2400" u="none" cap="none" strike="noStrike">
                <a:solidFill>
                  <a:srgbClr val="0000FF"/>
                </a:solidFill>
                <a:latin typeface="Times New Roman"/>
                <a:ea typeface="Times New Roman"/>
                <a:cs typeface="Times New Roman"/>
                <a:sym typeface="Times New Roman"/>
              </a:rPr>
              <a:t>Requires further purification</a:t>
            </a:r>
            <a:endParaRPr/>
          </a:p>
          <a:p>
            <a:pPr indent="-255587" lvl="0" marL="365125" marR="0" rtl="0" algn="l">
              <a:lnSpc>
                <a:spcPct val="100000"/>
              </a:lnSpc>
              <a:spcBef>
                <a:spcPts val="0"/>
              </a:spcBef>
              <a:spcAft>
                <a:spcPts val="0"/>
              </a:spcAft>
              <a:buClr>
                <a:schemeClr val="accent1"/>
              </a:buClr>
              <a:buSzPts val="1632"/>
              <a:buFont typeface="Noto Sans Symbols"/>
              <a:buChar char="🞂"/>
            </a:pPr>
            <a:r>
              <a:rPr b="0" i="0" lang="en-US" sz="2400" u="none" cap="none" strike="noStrike">
                <a:solidFill>
                  <a:srgbClr val="0000FF"/>
                </a:solidFill>
                <a:latin typeface="Times New Roman"/>
                <a:ea typeface="Times New Roman"/>
                <a:cs typeface="Times New Roman"/>
                <a:sym typeface="Times New Roman"/>
              </a:rPr>
              <a:t>Tubes tend to be short with random sizes</a:t>
            </a:r>
            <a:endParaRPr/>
          </a:p>
          <a:p>
            <a:pPr indent="-151955" lvl="0" marL="365125" marR="0" rtl="0" algn="l">
              <a:spcBef>
                <a:spcPts val="400"/>
              </a:spcBef>
              <a:spcAft>
                <a:spcPts val="0"/>
              </a:spcAft>
              <a:buClr>
                <a:schemeClr val="accent1"/>
              </a:buClr>
              <a:buSzPts val="1632"/>
              <a:buFont typeface="Noto Sans Symbols"/>
              <a:buNone/>
            </a:pPr>
            <a:r>
              <a:t/>
            </a:r>
            <a:endParaRPr b="0" i="0" sz="2400" u="none">
              <a:solidFill>
                <a:srgbClr val="0000FF"/>
              </a:solidFill>
              <a:latin typeface="Times New Roman"/>
              <a:ea typeface="Times New Roman"/>
              <a:cs typeface="Times New Roman"/>
              <a:sym typeface="Times New Roman"/>
            </a:endParaRPr>
          </a:p>
        </p:txBody>
      </p:sp>
      <p:pic>
        <p:nvPicPr>
          <p:cNvPr descr="http://www.mfa.kfki.hu/int/nano/topics_images/mwcnts-m.jpg" id="372" name="Google Shape;372;p18"/>
          <p:cNvPicPr preferRelativeResize="0"/>
          <p:nvPr/>
        </p:nvPicPr>
        <p:blipFill rotWithShape="1">
          <a:blip r:embed="rId3">
            <a:alphaModFix/>
          </a:blip>
          <a:srcRect b="0" l="0" r="0" t="0"/>
          <a:stretch/>
        </p:blipFill>
        <p:spPr>
          <a:xfrm>
            <a:off x="4724400" y="1981200"/>
            <a:ext cx="3924300" cy="2733675"/>
          </a:xfrm>
          <a:prstGeom prst="rect">
            <a:avLst/>
          </a:prstGeom>
          <a:noFill/>
          <a:ln>
            <a:noFill/>
          </a:ln>
          <a:effectLst>
            <a:outerShdw blurRad="63500">
              <a:srgbClr val="000000">
                <a:alpha val="69803"/>
              </a:srgbClr>
            </a:outerShdw>
          </a:effectLst>
        </p:spPr>
      </p:pic>
      <p:pic>
        <p:nvPicPr>
          <p:cNvPr id="373" name="Google Shape;373;p18"/>
          <p:cNvPicPr preferRelativeResize="0"/>
          <p:nvPr/>
        </p:nvPicPr>
        <p:blipFill rotWithShape="1">
          <a:blip r:embed="rId4">
            <a:alphaModFix/>
          </a:blip>
          <a:srcRect b="0" l="0" r="0" t="0"/>
          <a:stretch/>
        </p:blipFill>
        <p:spPr>
          <a:xfrm>
            <a:off x="228600" y="257175"/>
            <a:ext cx="1590675" cy="914400"/>
          </a:xfrm>
          <a:prstGeom prst="rect">
            <a:avLst/>
          </a:prstGeom>
          <a:noFill/>
          <a:ln>
            <a:noFill/>
          </a:ln>
        </p:spPr>
      </p:pic>
      <p:sp>
        <p:nvSpPr>
          <p:cNvPr id="374" name="Google Shape;374;p18"/>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9"/>
          <p:cNvSpPr txBox="1"/>
          <p:nvPr>
            <p:ph idx="4294967295" type="title"/>
          </p:nvPr>
        </p:nvSpPr>
        <p:spPr>
          <a:xfrm>
            <a:off x="457200" y="1143000"/>
            <a:ext cx="8229600" cy="8382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C00000"/>
              </a:buClr>
              <a:buSzPts val="2400"/>
              <a:buFont typeface="Times New Roman"/>
              <a:buNone/>
            </a:pPr>
            <a:r>
              <a:rPr b="1" i="0" lang="en-US" sz="2400" u="none" cap="none" strike="noStrike">
                <a:solidFill>
                  <a:srgbClr val="C00000"/>
                </a:solidFill>
                <a:latin typeface="Times New Roman"/>
                <a:ea typeface="Times New Roman"/>
                <a:cs typeface="Times New Roman"/>
                <a:sym typeface="Times New Roman"/>
              </a:rPr>
              <a:t>Laser Ablation Method</a:t>
            </a:r>
            <a:endParaRPr b="1" i="0" sz="2400" u="none" cap="none" strike="noStrike">
              <a:solidFill>
                <a:srgbClr val="C00000"/>
              </a:solidFill>
              <a:latin typeface="Times New Roman"/>
              <a:ea typeface="Times New Roman"/>
              <a:cs typeface="Times New Roman"/>
              <a:sym typeface="Times New Roman"/>
            </a:endParaRPr>
          </a:p>
        </p:txBody>
      </p:sp>
      <p:sp>
        <p:nvSpPr>
          <p:cNvPr id="381" name="Google Shape;381;p19"/>
          <p:cNvSpPr txBox="1"/>
          <p:nvPr>
            <p:ph idx="1" type="body"/>
          </p:nvPr>
        </p:nvSpPr>
        <p:spPr>
          <a:xfrm>
            <a:off x="381000" y="2144712"/>
            <a:ext cx="4572000" cy="3951287"/>
          </a:xfrm>
          <a:prstGeom prst="rect">
            <a:avLst/>
          </a:prstGeom>
          <a:noFill/>
          <a:ln>
            <a:noFill/>
          </a:ln>
        </p:spPr>
        <p:txBody>
          <a:bodyPr anchorCtr="0" anchor="t" bIns="45700" lIns="91425" spcFirstLastPara="1" rIns="91425" wrap="square" tIns="45700">
            <a:noAutofit/>
          </a:bodyPr>
          <a:lstStyle/>
          <a:p>
            <a:pPr indent="-255586" lvl="0" marL="365125" marR="0" rtl="0" algn="l">
              <a:lnSpc>
                <a:spcPct val="100000"/>
              </a:lnSpc>
              <a:spcBef>
                <a:spcPts val="0"/>
              </a:spcBef>
              <a:spcAft>
                <a:spcPts val="0"/>
              </a:spcAft>
              <a:buClr>
                <a:schemeClr val="accent1"/>
              </a:buClr>
              <a:buSzPts val="1496"/>
              <a:buFont typeface="Noto Sans Symbols"/>
              <a:buChar char="🞂"/>
            </a:pPr>
            <a:r>
              <a:rPr b="0" i="0" lang="en-US" sz="2200" u="none">
                <a:solidFill>
                  <a:srgbClr val="0000FF"/>
                </a:solidFill>
                <a:latin typeface="Times New Roman"/>
                <a:ea typeface="Times New Roman"/>
                <a:cs typeface="Times New Roman"/>
                <a:sym typeface="Times New Roman"/>
              </a:rPr>
              <a:t>Discovered in 1995 at Rice University</a:t>
            </a:r>
            <a:endParaRPr/>
          </a:p>
          <a:p>
            <a:pPr indent="-255586" lvl="0" marL="365125" marR="0" rtl="0" algn="l">
              <a:lnSpc>
                <a:spcPct val="100000"/>
              </a:lnSpc>
              <a:spcBef>
                <a:spcPts val="400"/>
              </a:spcBef>
              <a:spcAft>
                <a:spcPts val="0"/>
              </a:spcAft>
              <a:buClr>
                <a:schemeClr val="accent1"/>
              </a:buClr>
              <a:buSzPts val="1496"/>
              <a:buFont typeface="Noto Sans Symbols"/>
              <a:buChar char="🞂"/>
            </a:pPr>
            <a:r>
              <a:rPr b="0" i="0" lang="en-US" sz="2200" u="none">
                <a:solidFill>
                  <a:srgbClr val="0000FF"/>
                </a:solidFill>
                <a:latin typeface="Times New Roman"/>
                <a:ea typeface="Times New Roman"/>
                <a:cs typeface="Times New Roman"/>
                <a:sym typeface="Times New Roman"/>
              </a:rPr>
              <a:t>Vaporizes graphite at 1200 ⁰C</a:t>
            </a:r>
            <a:endParaRPr/>
          </a:p>
          <a:p>
            <a:pPr indent="-255586" lvl="0" marL="365125" marR="0" rtl="0" algn="l">
              <a:lnSpc>
                <a:spcPct val="100000"/>
              </a:lnSpc>
              <a:spcBef>
                <a:spcPts val="400"/>
              </a:spcBef>
              <a:spcAft>
                <a:spcPts val="0"/>
              </a:spcAft>
              <a:buClr>
                <a:schemeClr val="accent1"/>
              </a:buClr>
              <a:buSzPts val="1496"/>
              <a:buFont typeface="Noto Sans Symbols"/>
              <a:buChar char="🞂"/>
            </a:pPr>
            <a:r>
              <a:rPr b="0" i="0" lang="en-US" sz="2200" u="none">
                <a:solidFill>
                  <a:srgbClr val="0000FF"/>
                </a:solidFill>
                <a:latin typeface="Times New Roman"/>
                <a:ea typeface="Times New Roman"/>
                <a:cs typeface="Times New Roman"/>
                <a:sym typeface="Times New Roman"/>
              </a:rPr>
              <a:t>Helium or argon gas</a:t>
            </a:r>
            <a:endParaRPr/>
          </a:p>
          <a:p>
            <a:pPr indent="-255586" lvl="0" marL="365125" marR="0" rtl="0" algn="l">
              <a:lnSpc>
                <a:spcPct val="100000"/>
              </a:lnSpc>
              <a:spcBef>
                <a:spcPts val="400"/>
              </a:spcBef>
              <a:spcAft>
                <a:spcPts val="0"/>
              </a:spcAft>
              <a:buClr>
                <a:schemeClr val="accent1"/>
              </a:buClr>
              <a:buSzPts val="1496"/>
              <a:buFont typeface="Noto Sans Symbols"/>
              <a:buChar char="🞂"/>
            </a:pPr>
            <a:r>
              <a:rPr b="0" i="0" lang="en-US" sz="2200" u="none">
                <a:solidFill>
                  <a:srgbClr val="0000FF"/>
                </a:solidFill>
                <a:latin typeface="Times New Roman"/>
                <a:ea typeface="Times New Roman"/>
                <a:cs typeface="Times New Roman"/>
                <a:sym typeface="Times New Roman"/>
              </a:rPr>
              <a:t>A hot vapor plume forms and expands and cools rapidly</a:t>
            </a:r>
            <a:endParaRPr/>
          </a:p>
          <a:p>
            <a:pPr indent="-255586" lvl="0" marL="365125" marR="0" rtl="0" algn="l">
              <a:lnSpc>
                <a:spcPct val="100000"/>
              </a:lnSpc>
              <a:spcBef>
                <a:spcPts val="400"/>
              </a:spcBef>
              <a:spcAft>
                <a:spcPts val="0"/>
              </a:spcAft>
              <a:buClr>
                <a:schemeClr val="accent1"/>
              </a:buClr>
              <a:buSzPts val="1496"/>
              <a:buFont typeface="Noto Sans Symbols"/>
              <a:buChar char="🞂"/>
            </a:pPr>
            <a:r>
              <a:rPr b="0" i="0" lang="en-US" sz="2200" u="none">
                <a:solidFill>
                  <a:srgbClr val="0000FF"/>
                </a:solidFill>
                <a:latin typeface="Times New Roman"/>
                <a:ea typeface="Times New Roman"/>
                <a:cs typeface="Times New Roman"/>
                <a:sym typeface="Times New Roman"/>
              </a:rPr>
              <a:t>Carbon molecules condense to form large clusters</a:t>
            </a:r>
            <a:endParaRPr/>
          </a:p>
          <a:p>
            <a:pPr indent="-255586" lvl="0" marL="365125" marR="0" rtl="0" algn="l">
              <a:lnSpc>
                <a:spcPct val="100000"/>
              </a:lnSpc>
              <a:spcBef>
                <a:spcPts val="400"/>
              </a:spcBef>
              <a:spcAft>
                <a:spcPts val="0"/>
              </a:spcAft>
              <a:buClr>
                <a:schemeClr val="accent1"/>
              </a:buClr>
              <a:buSzPts val="1496"/>
              <a:buFont typeface="Noto Sans Symbols"/>
              <a:buChar char="🞂"/>
            </a:pPr>
            <a:r>
              <a:rPr b="0" i="0" lang="en-US" sz="2200" u="none">
                <a:solidFill>
                  <a:srgbClr val="0000FF"/>
                </a:solidFill>
                <a:latin typeface="Times New Roman"/>
                <a:ea typeface="Times New Roman"/>
                <a:cs typeface="Times New Roman"/>
                <a:sym typeface="Times New Roman"/>
              </a:rPr>
              <a:t>Similar to arc discharge</a:t>
            </a:r>
            <a:endParaRPr/>
          </a:p>
          <a:p>
            <a:pPr indent="-255586" lvl="0" marL="365125" marR="0" rtl="0" algn="l">
              <a:lnSpc>
                <a:spcPct val="100000"/>
              </a:lnSpc>
              <a:spcBef>
                <a:spcPts val="400"/>
              </a:spcBef>
              <a:spcAft>
                <a:spcPts val="0"/>
              </a:spcAft>
              <a:buClr>
                <a:schemeClr val="accent1"/>
              </a:buClr>
              <a:buSzPts val="1496"/>
              <a:buFont typeface="Noto Sans Symbols"/>
              <a:buChar char="🞂"/>
            </a:pPr>
            <a:r>
              <a:rPr b="0" i="0" lang="en-US" sz="2200" u="none">
                <a:solidFill>
                  <a:srgbClr val="0000FF"/>
                </a:solidFill>
                <a:latin typeface="Times New Roman"/>
                <a:ea typeface="Times New Roman"/>
                <a:cs typeface="Times New Roman"/>
                <a:sym typeface="Times New Roman"/>
              </a:rPr>
              <a:t>Yield of up to 70%</a:t>
            </a:r>
            <a:endParaRPr/>
          </a:p>
          <a:p>
            <a:pPr indent="-151955" lvl="0" marL="365125" marR="0" rtl="0" algn="l">
              <a:lnSpc>
                <a:spcPct val="100000"/>
              </a:lnSpc>
              <a:spcBef>
                <a:spcPts val="400"/>
              </a:spcBef>
              <a:spcAft>
                <a:spcPts val="0"/>
              </a:spcAft>
              <a:buClr>
                <a:schemeClr val="accent1"/>
              </a:buClr>
              <a:buSzPts val="1632"/>
              <a:buFont typeface="Noto Sans Symbols"/>
              <a:buNone/>
            </a:pPr>
            <a:r>
              <a:t/>
            </a:r>
            <a:endParaRPr b="0" i="0" sz="2400" u="none">
              <a:solidFill>
                <a:schemeClr val="dk1"/>
              </a:solidFill>
              <a:latin typeface="Lucida Sans"/>
              <a:ea typeface="Lucida Sans"/>
              <a:cs typeface="Lucida Sans"/>
              <a:sym typeface="Lucida Sans"/>
            </a:endParaRPr>
          </a:p>
          <a:p>
            <a:pPr indent="-151955" lvl="0" marL="365125" marR="0" rtl="0" algn="l">
              <a:lnSpc>
                <a:spcPct val="100000"/>
              </a:lnSpc>
              <a:spcBef>
                <a:spcPts val="400"/>
              </a:spcBef>
              <a:spcAft>
                <a:spcPts val="0"/>
              </a:spcAft>
              <a:buClr>
                <a:schemeClr val="accent1"/>
              </a:buClr>
              <a:buSzPts val="1632"/>
              <a:buFont typeface="Noto Sans Symbols"/>
              <a:buNone/>
            </a:pPr>
            <a:r>
              <a:t/>
            </a:r>
            <a:endParaRPr b="0" i="0" sz="2400" u="none">
              <a:solidFill>
                <a:schemeClr val="dk1"/>
              </a:solidFill>
              <a:latin typeface="Lucida Sans"/>
              <a:ea typeface="Lucida Sans"/>
              <a:cs typeface="Lucida Sans"/>
              <a:sym typeface="Lucida Sans"/>
            </a:endParaRPr>
          </a:p>
          <a:p>
            <a:pPr indent="-151955" lvl="0" marL="365125" marR="0" rtl="0" algn="l">
              <a:lnSpc>
                <a:spcPct val="100000"/>
              </a:lnSpc>
              <a:spcBef>
                <a:spcPts val="400"/>
              </a:spcBef>
              <a:spcAft>
                <a:spcPts val="0"/>
              </a:spcAft>
              <a:buClr>
                <a:schemeClr val="accent1"/>
              </a:buClr>
              <a:buSzPts val="1632"/>
              <a:buFont typeface="Noto Sans Symbols"/>
              <a:buNone/>
            </a:pPr>
            <a:r>
              <a:t/>
            </a:r>
            <a:endParaRPr b="0" i="0" sz="2400" u="none">
              <a:solidFill>
                <a:schemeClr val="dk1"/>
              </a:solidFill>
              <a:latin typeface="Lucida Sans"/>
              <a:ea typeface="Lucida Sans"/>
              <a:cs typeface="Lucida Sans"/>
              <a:sym typeface="Lucida Sans"/>
            </a:endParaRPr>
          </a:p>
          <a:p>
            <a:pPr indent="-151955" lvl="0" marL="365125" marR="0" rtl="0" algn="l">
              <a:spcBef>
                <a:spcPts val="400"/>
              </a:spcBef>
              <a:spcAft>
                <a:spcPts val="0"/>
              </a:spcAft>
              <a:buClr>
                <a:schemeClr val="accent1"/>
              </a:buClr>
              <a:buSzPts val="1632"/>
              <a:buFont typeface="Noto Sans Symbols"/>
              <a:buNone/>
            </a:pPr>
            <a:r>
              <a:t/>
            </a:r>
            <a:endParaRPr b="0" i="0" sz="2400" u="none">
              <a:solidFill>
                <a:schemeClr val="dk1"/>
              </a:solidFill>
              <a:latin typeface="Lucida Sans"/>
              <a:ea typeface="Lucida Sans"/>
              <a:cs typeface="Lucida Sans"/>
              <a:sym typeface="Lucida Sans"/>
            </a:endParaRPr>
          </a:p>
        </p:txBody>
      </p:sp>
      <p:pic>
        <p:nvPicPr>
          <p:cNvPr descr="http://students.chem.tue.nl/ifp03/images/image015.jpg" id="382" name="Google Shape;382;p19"/>
          <p:cNvPicPr preferRelativeResize="0"/>
          <p:nvPr/>
        </p:nvPicPr>
        <p:blipFill rotWithShape="1">
          <a:blip r:embed="rId3">
            <a:alphaModFix/>
          </a:blip>
          <a:srcRect b="0" l="0" r="0" t="0"/>
          <a:stretch/>
        </p:blipFill>
        <p:spPr>
          <a:xfrm>
            <a:off x="5181600" y="2857500"/>
            <a:ext cx="3341687" cy="2781300"/>
          </a:xfrm>
          <a:prstGeom prst="rect">
            <a:avLst/>
          </a:prstGeom>
          <a:noFill/>
          <a:ln>
            <a:noFill/>
          </a:ln>
        </p:spPr>
      </p:pic>
      <p:sp>
        <p:nvSpPr>
          <p:cNvPr id="383" name="Google Shape;383;p19"/>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pic>
        <p:nvPicPr>
          <p:cNvPr id="384" name="Google Shape;384;p19"/>
          <p:cNvPicPr preferRelativeResize="0"/>
          <p:nvPr/>
        </p:nvPicPr>
        <p:blipFill rotWithShape="1">
          <a:blip r:embed="rId4">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descr="http://saferenvironment.files.wordpress.com/2009/01/nanotube.jpg" id="201" name="Google Shape;201;p2"/>
          <p:cNvPicPr preferRelativeResize="0"/>
          <p:nvPr/>
        </p:nvPicPr>
        <p:blipFill rotWithShape="1">
          <a:blip r:embed="rId3">
            <a:alphaModFix/>
          </a:blip>
          <a:srcRect b="0" l="58390" r="3647" t="53238"/>
          <a:stretch/>
        </p:blipFill>
        <p:spPr>
          <a:xfrm>
            <a:off x="4876800" y="3810000"/>
            <a:ext cx="2590800" cy="2406650"/>
          </a:xfrm>
          <a:prstGeom prst="rect">
            <a:avLst/>
          </a:prstGeom>
          <a:noFill/>
          <a:ln>
            <a:noFill/>
          </a:ln>
        </p:spPr>
      </p:pic>
      <p:pic>
        <p:nvPicPr>
          <p:cNvPr descr="http://www.rdg.ac.uk/Physics/pgprogrammes/mwnt.jpg" id="202" name="Google Shape;202;p2"/>
          <p:cNvPicPr preferRelativeResize="0"/>
          <p:nvPr/>
        </p:nvPicPr>
        <p:blipFill rotWithShape="1">
          <a:blip r:embed="rId4">
            <a:alphaModFix/>
          </a:blip>
          <a:srcRect b="0" l="0" r="0" t="0"/>
          <a:stretch/>
        </p:blipFill>
        <p:spPr>
          <a:xfrm>
            <a:off x="1447800" y="3733800"/>
            <a:ext cx="2389187" cy="2667000"/>
          </a:xfrm>
          <a:prstGeom prst="rect">
            <a:avLst/>
          </a:prstGeom>
          <a:noFill/>
          <a:ln>
            <a:noFill/>
          </a:ln>
        </p:spPr>
      </p:pic>
      <p:sp>
        <p:nvSpPr>
          <p:cNvPr id="203" name="Google Shape;203;p2"/>
          <p:cNvSpPr txBox="1"/>
          <p:nvPr>
            <p:ph idx="4294967295" type="ctrTitle"/>
          </p:nvPr>
        </p:nvSpPr>
        <p:spPr>
          <a:xfrm>
            <a:off x="1219200" y="-381000"/>
            <a:ext cx="7772400" cy="1466850"/>
          </a:xfrm>
          <a:prstGeom prst="rect">
            <a:avLst/>
          </a:prstGeom>
          <a:noFill/>
          <a:ln>
            <a:noFill/>
          </a:ln>
        </p:spPr>
        <p:txBody>
          <a:bodyPr anchorCtr="0" anchor="b" bIns="45700" lIns="91425" spcFirstLastPara="1" rIns="91425" wrap="square" tIns="45700">
            <a:normAutofit/>
          </a:bodyPr>
          <a:lstStyle/>
          <a:p>
            <a:pPr indent="0" lvl="0" marL="0" marR="0" rtl="0" algn="r">
              <a:lnSpc>
                <a:spcPct val="100000"/>
              </a:lnSpc>
              <a:spcBef>
                <a:spcPts val="0"/>
              </a:spcBef>
              <a:spcAft>
                <a:spcPts val="0"/>
              </a:spcAft>
              <a:buClr>
                <a:schemeClr val="dk2"/>
              </a:buClr>
              <a:buSzPts val="4800"/>
              <a:buFont typeface="Lucida Sans"/>
              <a:buNone/>
            </a:pPr>
            <a:r>
              <a:rPr b="1" i="0" lang="en-US" sz="4800" u="none" cap="none" strike="noStrike">
                <a:solidFill>
                  <a:schemeClr val="dk2"/>
                </a:solidFill>
                <a:latin typeface="Lucida Sans"/>
                <a:ea typeface="Lucida Sans"/>
                <a:cs typeface="Lucida Sans"/>
                <a:sym typeface="Lucida Sans"/>
              </a:rPr>
              <a:t>.</a:t>
            </a:r>
            <a:endParaRPr/>
          </a:p>
        </p:txBody>
      </p:sp>
      <p:sp>
        <p:nvSpPr>
          <p:cNvPr id="204" name="Google Shape;204;p2"/>
          <p:cNvSpPr txBox="1"/>
          <p:nvPr>
            <p:ph idx="1" type="subTitle"/>
          </p:nvPr>
        </p:nvSpPr>
        <p:spPr>
          <a:xfrm>
            <a:off x="685800" y="1447800"/>
            <a:ext cx="7924800" cy="2362200"/>
          </a:xfrm>
          <a:prstGeom prst="rect">
            <a:avLst/>
          </a:prstGeom>
          <a:noFill/>
          <a:ln>
            <a:noFill/>
          </a:ln>
        </p:spPr>
        <p:txBody>
          <a:bodyPr anchorCtr="0" anchor="t" bIns="45700" lIns="45700" spcFirstLastPara="1" rIns="45700" wrap="square" tIns="45700">
            <a:noAutofit/>
          </a:bodyPr>
          <a:lstStyle/>
          <a:p>
            <a:pPr indent="0" lvl="0" marL="0" rtl="0" algn="just">
              <a:lnSpc>
                <a:spcPct val="80000"/>
              </a:lnSpc>
              <a:spcBef>
                <a:spcPts val="0"/>
              </a:spcBef>
              <a:spcAft>
                <a:spcPts val="0"/>
              </a:spcAft>
              <a:buSzPts val="1496"/>
              <a:buNone/>
            </a:pPr>
            <a:r>
              <a:rPr b="1" i="0" lang="en-US" sz="2200" u="none">
                <a:solidFill>
                  <a:srgbClr val="0000FF"/>
                </a:solidFill>
                <a:latin typeface="Times New Roman"/>
                <a:ea typeface="Times New Roman"/>
                <a:cs typeface="Times New Roman"/>
                <a:sym typeface="Times New Roman"/>
              </a:rPr>
              <a:t>Carbon nanotubes</a:t>
            </a:r>
            <a:r>
              <a:rPr b="0" i="0" lang="en-US" sz="2200" u="none">
                <a:solidFill>
                  <a:srgbClr val="0000FF"/>
                </a:solidFill>
                <a:latin typeface="Times New Roman"/>
                <a:ea typeface="Times New Roman"/>
                <a:cs typeface="Times New Roman"/>
                <a:sym typeface="Times New Roman"/>
              </a:rPr>
              <a:t> (</a:t>
            </a:r>
            <a:r>
              <a:rPr b="1" i="0" lang="en-US" sz="2200" u="none">
                <a:solidFill>
                  <a:srgbClr val="0000FF"/>
                </a:solidFill>
                <a:latin typeface="Times New Roman"/>
                <a:ea typeface="Times New Roman"/>
                <a:cs typeface="Times New Roman"/>
                <a:sym typeface="Times New Roman"/>
              </a:rPr>
              <a:t>CNTs</a:t>
            </a:r>
            <a:r>
              <a:rPr b="0" i="0" lang="en-US" sz="2200" u="none">
                <a:solidFill>
                  <a:srgbClr val="0000FF"/>
                </a:solidFill>
                <a:latin typeface="Times New Roman"/>
                <a:ea typeface="Times New Roman"/>
                <a:cs typeface="Times New Roman"/>
                <a:sym typeface="Times New Roman"/>
              </a:rPr>
              <a:t>) are allotropes of carbon. These cylindrical carbon molecules have interesting  properties that make them potentially useful in many applications in nanotechnology, electronics, optics and other fields of materials science, as well as potential uses in architectural fields. They exhibit extraordinary strength and unique electrical properties, and are efficient conductors of heat. Their final usage, however, may be limited by their potential toxicity.</a:t>
            </a:r>
            <a:endParaRPr/>
          </a:p>
          <a:p>
            <a:pPr indent="0" lvl="0" marL="0" rtl="0" algn="just">
              <a:lnSpc>
                <a:spcPct val="80000"/>
              </a:lnSpc>
              <a:spcBef>
                <a:spcPts val="400"/>
              </a:spcBef>
              <a:spcAft>
                <a:spcPts val="0"/>
              </a:spcAft>
              <a:buClr>
                <a:schemeClr val="accent1"/>
              </a:buClr>
              <a:buSzPts val="1292"/>
              <a:buFont typeface="Arial"/>
              <a:buNone/>
            </a:pPr>
            <a:r>
              <a:t/>
            </a:r>
            <a:endParaRPr b="0" i="0" sz="1900" u="none">
              <a:solidFill>
                <a:schemeClr val="dk2"/>
              </a:solidFill>
              <a:latin typeface="Lucida Sans"/>
              <a:ea typeface="Lucida Sans"/>
              <a:cs typeface="Lucida Sans"/>
              <a:sym typeface="Lucida Sans"/>
            </a:endParaRPr>
          </a:p>
          <a:p>
            <a:pPr indent="0" lvl="0" marL="0" marR="64008" rtl="0" algn="r">
              <a:spcBef>
                <a:spcPts val="400"/>
              </a:spcBef>
              <a:spcAft>
                <a:spcPts val="0"/>
              </a:spcAft>
              <a:buSzPts val="1292"/>
              <a:buNone/>
            </a:pPr>
            <a:r>
              <a:t/>
            </a:r>
            <a:endParaRPr b="0" i="0" sz="1900" u="none">
              <a:solidFill>
                <a:schemeClr val="dk2"/>
              </a:solidFill>
              <a:latin typeface="Lucida Sans"/>
              <a:ea typeface="Lucida Sans"/>
              <a:cs typeface="Lucida Sans"/>
              <a:sym typeface="Lucida Sans"/>
            </a:endParaRPr>
          </a:p>
        </p:txBody>
      </p:sp>
      <p:pic>
        <p:nvPicPr>
          <p:cNvPr id="205" name="Google Shape;205;p2"/>
          <p:cNvPicPr preferRelativeResize="0"/>
          <p:nvPr/>
        </p:nvPicPr>
        <p:blipFill rotWithShape="1">
          <a:blip r:embed="rId5">
            <a:alphaModFix/>
          </a:blip>
          <a:srcRect b="0" l="0" r="0" t="0"/>
          <a:stretch/>
        </p:blipFill>
        <p:spPr>
          <a:xfrm>
            <a:off x="228600" y="228600"/>
            <a:ext cx="1590675" cy="914400"/>
          </a:xfrm>
          <a:prstGeom prst="rect">
            <a:avLst/>
          </a:prstGeom>
          <a:noFill/>
          <a:ln>
            <a:noFill/>
          </a:ln>
        </p:spPr>
      </p:pic>
      <p:sp>
        <p:nvSpPr>
          <p:cNvPr id="206" name="Google Shape;206;p2"/>
          <p:cNvSpPr txBox="1"/>
          <p:nvPr/>
        </p:nvSpPr>
        <p:spPr>
          <a:xfrm>
            <a:off x="3124200" y="762000"/>
            <a:ext cx="24828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Carbon Nanotubes</a:t>
            </a:r>
            <a:endParaRPr/>
          </a:p>
        </p:txBody>
      </p:sp>
      <p:sp>
        <p:nvSpPr>
          <p:cNvPr id="207" name="Google Shape;207;p2"/>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0"/>
          <p:cNvSpPr txBox="1"/>
          <p:nvPr>
            <p:ph idx="4294967295" type="title"/>
          </p:nvPr>
        </p:nvSpPr>
        <p:spPr>
          <a:xfrm>
            <a:off x="457200" y="1295400"/>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lt2"/>
              </a:buClr>
              <a:buSzPts val="4100"/>
              <a:buFont typeface="Lucida Sans"/>
              <a:buNone/>
            </a:pPr>
            <a:r>
              <a:rPr b="1" i="0" lang="en-US" sz="4100" u="none" cap="none" strike="noStrike">
                <a:solidFill>
                  <a:schemeClr val="lt2"/>
                </a:solidFill>
                <a:latin typeface="Lucida Sans"/>
                <a:ea typeface="Lucida Sans"/>
                <a:cs typeface="Lucida Sans"/>
                <a:sym typeface="Lucida Sans"/>
              </a:rPr>
              <a:t>Types of Laser Ablation</a:t>
            </a:r>
            <a:endParaRPr b="1" i="0" sz="4100" u="none" cap="none" strike="noStrike">
              <a:solidFill>
                <a:schemeClr val="lt2"/>
              </a:solidFill>
              <a:latin typeface="Lucida Sans"/>
              <a:ea typeface="Lucida Sans"/>
              <a:cs typeface="Lucida Sans"/>
              <a:sym typeface="Lucida Sans"/>
            </a:endParaRPr>
          </a:p>
        </p:txBody>
      </p:sp>
      <p:sp>
        <p:nvSpPr>
          <p:cNvPr id="391" name="Google Shape;391;p20"/>
          <p:cNvSpPr txBox="1"/>
          <p:nvPr>
            <p:ph idx="1" type="body"/>
          </p:nvPr>
        </p:nvSpPr>
        <p:spPr>
          <a:xfrm>
            <a:off x="457200" y="2395537"/>
            <a:ext cx="4038600" cy="17192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904"/>
              <a:buFont typeface="Noto Sans Symbols"/>
              <a:buChar char="🞂"/>
            </a:pPr>
            <a:r>
              <a:rPr b="0" i="0" lang="en-US" sz="2800" u="none" cap="none" strike="noStrike">
                <a:solidFill>
                  <a:schemeClr val="lt1"/>
                </a:solidFill>
                <a:latin typeface="Lucida Sans"/>
                <a:ea typeface="Lucida Sans"/>
                <a:cs typeface="Lucida Sans"/>
                <a:sym typeface="Lucida Sans"/>
              </a:rPr>
              <a:t>Pulsed</a:t>
            </a:r>
            <a:endParaRPr/>
          </a:p>
          <a:p>
            <a:pPr indent="-228599" lvl="1" marL="620712" marR="0" rtl="0" algn="l">
              <a:lnSpc>
                <a:spcPct val="100000"/>
              </a:lnSpc>
              <a:spcBef>
                <a:spcPts val="300"/>
              </a:spcBef>
              <a:spcAft>
                <a:spcPts val="0"/>
              </a:spcAft>
              <a:buClr>
                <a:schemeClr val="accent1"/>
              </a:buClr>
              <a:buSzPts val="2400"/>
              <a:buFont typeface="Verdana"/>
              <a:buChar char="◦"/>
            </a:pPr>
            <a:r>
              <a:rPr b="0" i="0" lang="en-US" sz="2400" u="none" cap="none" strike="noStrike">
                <a:solidFill>
                  <a:schemeClr val="lt1"/>
                </a:solidFill>
                <a:latin typeface="Lucida Sans"/>
                <a:ea typeface="Lucida Sans"/>
                <a:cs typeface="Lucida Sans"/>
                <a:sym typeface="Lucida Sans"/>
              </a:rPr>
              <a:t>Much higher light intensity (100 kW/cm</a:t>
            </a:r>
            <a:r>
              <a:rPr b="0" baseline="30000" i="0" lang="en-US" sz="2400" u="none" cap="none" strike="noStrike">
                <a:solidFill>
                  <a:schemeClr val="lt1"/>
                </a:solidFill>
                <a:latin typeface="Lucida Sans"/>
                <a:ea typeface="Lucida Sans"/>
                <a:cs typeface="Lucida Sans"/>
                <a:sym typeface="Lucida Sans"/>
              </a:rPr>
              <a:t>2</a:t>
            </a:r>
            <a:r>
              <a:rPr b="0" i="0" lang="en-US" sz="2400" u="none" cap="none" strike="noStrike">
                <a:solidFill>
                  <a:schemeClr val="lt1"/>
                </a:solidFill>
                <a:latin typeface="Lucida Sans"/>
                <a:ea typeface="Lucida Sans"/>
                <a:cs typeface="Lucida Sans"/>
                <a:sym typeface="Lucida Sans"/>
              </a:rPr>
              <a:t>)</a:t>
            </a:r>
            <a:endParaRPr/>
          </a:p>
        </p:txBody>
      </p:sp>
      <p:sp>
        <p:nvSpPr>
          <p:cNvPr id="392" name="Google Shape;392;p20"/>
          <p:cNvSpPr txBox="1"/>
          <p:nvPr>
            <p:ph idx="2" type="body"/>
          </p:nvPr>
        </p:nvSpPr>
        <p:spPr>
          <a:xfrm>
            <a:off x="4648200" y="2471737"/>
            <a:ext cx="4038600" cy="17954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904"/>
              <a:buFont typeface="Noto Sans Symbols"/>
              <a:buChar char="🞂"/>
            </a:pPr>
            <a:r>
              <a:rPr b="0" i="0" lang="en-US" sz="2800" u="none" cap="none" strike="noStrike">
                <a:solidFill>
                  <a:schemeClr val="lt1"/>
                </a:solidFill>
                <a:latin typeface="Lucida Sans"/>
                <a:ea typeface="Lucida Sans"/>
                <a:cs typeface="Lucida Sans"/>
                <a:sym typeface="Lucida Sans"/>
              </a:rPr>
              <a:t>Continuous</a:t>
            </a:r>
            <a:endParaRPr/>
          </a:p>
          <a:p>
            <a:pPr indent="-228599" lvl="1" marL="620712" marR="0" rtl="0" algn="l">
              <a:lnSpc>
                <a:spcPct val="100000"/>
              </a:lnSpc>
              <a:spcBef>
                <a:spcPts val="300"/>
              </a:spcBef>
              <a:spcAft>
                <a:spcPts val="0"/>
              </a:spcAft>
              <a:buClr>
                <a:schemeClr val="accent1"/>
              </a:buClr>
              <a:buSzPts val="2400"/>
              <a:buFont typeface="Verdana"/>
              <a:buChar char="◦"/>
            </a:pPr>
            <a:r>
              <a:rPr b="0" i="0" lang="en-US" sz="2400" u="none" cap="none" strike="noStrike">
                <a:solidFill>
                  <a:schemeClr val="lt1"/>
                </a:solidFill>
                <a:latin typeface="Lucida Sans"/>
                <a:ea typeface="Lucida Sans"/>
                <a:cs typeface="Lucida Sans"/>
                <a:sym typeface="Lucida Sans"/>
              </a:rPr>
              <a:t>Much lower light intensity (12 kW/cm</a:t>
            </a:r>
            <a:r>
              <a:rPr b="0" baseline="30000" i="0" lang="en-US" sz="2400" u="none" cap="none" strike="noStrike">
                <a:solidFill>
                  <a:schemeClr val="lt1"/>
                </a:solidFill>
                <a:latin typeface="Lucida Sans"/>
                <a:ea typeface="Lucida Sans"/>
                <a:cs typeface="Lucida Sans"/>
                <a:sym typeface="Lucida Sans"/>
              </a:rPr>
              <a:t>2</a:t>
            </a:r>
            <a:r>
              <a:rPr b="0" i="0" lang="en-US" sz="2400" u="none" cap="none" strike="noStrike">
                <a:solidFill>
                  <a:schemeClr val="lt1"/>
                </a:solidFill>
                <a:latin typeface="Lucida Sans"/>
                <a:ea typeface="Lucida Sans"/>
                <a:cs typeface="Lucida Sans"/>
                <a:sym typeface="Lucida Sans"/>
              </a:rPr>
              <a:t>)</a:t>
            </a:r>
            <a:endParaRPr/>
          </a:p>
        </p:txBody>
      </p:sp>
      <p:pic>
        <p:nvPicPr>
          <p:cNvPr descr="Laser ablation, electric arc discharge, chemical vapor deposition" id="393" name="Google Shape;393;p20"/>
          <p:cNvPicPr preferRelativeResize="0"/>
          <p:nvPr/>
        </p:nvPicPr>
        <p:blipFill rotWithShape="1">
          <a:blip r:embed="rId3">
            <a:alphaModFix/>
          </a:blip>
          <a:srcRect b="0" l="0" r="0" t="0"/>
          <a:stretch/>
        </p:blipFill>
        <p:spPr>
          <a:xfrm>
            <a:off x="2133600" y="4362450"/>
            <a:ext cx="5319712" cy="1962150"/>
          </a:xfrm>
          <a:prstGeom prst="rect">
            <a:avLst/>
          </a:prstGeom>
          <a:noFill/>
          <a:ln>
            <a:noFill/>
          </a:ln>
          <a:effectLst>
            <a:outerShdw blurRad="63500">
              <a:srgbClr val="000000">
                <a:alpha val="69803"/>
              </a:srgbClr>
            </a:outerShdw>
          </a:effectLst>
        </p:spPr>
      </p:pic>
      <p:sp>
        <p:nvSpPr>
          <p:cNvPr id="394" name="Google Shape;394;p20"/>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New Roman"/>
              <a:buNone/>
            </a:pPr>
            <a:r>
              <a:rPr b="1" i="0" lang="en-US" sz="1200" u="none">
                <a:solidFill>
                  <a:schemeClr val="lt1"/>
                </a:solidFill>
                <a:latin typeface="Times New Roman"/>
                <a:ea typeface="Times New Roman"/>
                <a:cs typeface="Times New Roman"/>
                <a:sym typeface="Times New Roman"/>
              </a:rPr>
              <a:t>                     18PYB103J Module-V Lecture-7</a:t>
            </a:r>
            <a:endParaRPr/>
          </a:p>
        </p:txBody>
      </p:sp>
      <p:pic>
        <p:nvPicPr>
          <p:cNvPr id="395" name="Google Shape;395;p20"/>
          <p:cNvPicPr preferRelativeResize="0"/>
          <p:nvPr/>
        </p:nvPicPr>
        <p:blipFill rotWithShape="1">
          <a:blip r:embed="rId4">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1"/>
          <p:cNvSpPr txBox="1"/>
          <p:nvPr>
            <p:ph idx="4294967295" type="title"/>
          </p:nvPr>
        </p:nvSpPr>
        <p:spPr>
          <a:xfrm>
            <a:off x="457200" y="1371600"/>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lt2"/>
              </a:buClr>
              <a:buSzPts val="3690"/>
              <a:buFont typeface="Lucida Sans"/>
              <a:buNone/>
            </a:pPr>
            <a:r>
              <a:rPr b="1" i="0" lang="en-US" sz="3690" u="none" cap="none" strike="noStrike">
                <a:solidFill>
                  <a:schemeClr val="lt2"/>
                </a:solidFill>
                <a:latin typeface="Lucida Sans"/>
                <a:ea typeface="Lucida Sans"/>
                <a:cs typeface="Lucida Sans"/>
                <a:sym typeface="Lucida Sans"/>
              </a:rPr>
              <a:t>Ultra Fast-pulsed Laser Ablation</a:t>
            </a:r>
            <a:endParaRPr b="1" i="0" sz="3690" u="none" cap="none" strike="noStrike">
              <a:solidFill>
                <a:schemeClr val="lt2"/>
              </a:solidFill>
              <a:latin typeface="Lucida Sans"/>
              <a:ea typeface="Lucida Sans"/>
              <a:cs typeface="Lucida Sans"/>
              <a:sym typeface="Lucida Sans"/>
            </a:endParaRPr>
          </a:p>
        </p:txBody>
      </p:sp>
      <p:pic>
        <p:nvPicPr>
          <p:cNvPr descr="http://students.chem.tue.nl/ifp03/images/image017.jpg" id="402" name="Google Shape;402;p21"/>
          <p:cNvPicPr preferRelativeResize="0"/>
          <p:nvPr/>
        </p:nvPicPr>
        <p:blipFill rotWithShape="1">
          <a:blip r:embed="rId3">
            <a:alphaModFix/>
          </a:blip>
          <a:srcRect b="0" l="0" r="0" t="0"/>
          <a:stretch/>
        </p:blipFill>
        <p:spPr>
          <a:xfrm>
            <a:off x="1600200" y="2646362"/>
            <a:ext cx="6172200" cy="3754437"/>
          </a:xfrm>
          <a:prstGeom prst="rect">
            <a:avLst/>
          </a:prstGeom>
          <a:noFill/>
          <a:ln>
            <a:noFill/>
          </a:ln>
          <a:effectLst>
            <a:outerShdw blurRad="63500">
              <a:srgbClr val="000000">
                <a:alpha val="69803"/>
              </a:srgbClr>
            </a:outerShdw>
          </a:effectLst>
        </p:spPr>
      </p:pic>
      <p:sp>
        <p:nvSpPr>
          <p:cNvPr id="403" name="Google Shape;403;p21"/>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New Roman"/>
              <a:buNone/>
            </a:pPr>
            <a:r>
              <a:rPr b="1" i="0" lang="en-US" sz="1200" u="none">
                <a:solidFill>
                  <a:schemeClr val="lt1"/>
                </a:solidFill>
                <a:latin typeface="Times New Roman"/>
                <a:ea typeface="Times New Roman"/>
                <a:cs typeface="Times New Roman"/>
                <a:sym typeface="Times New Roman"/>
              </a:rPr>
              <a:t>                     18PYB103J Module-V Lecture-7</a:t>
            </a:r>
            <a:endParaRPr/>
          </a:p>
        </p:txBody>
      </p:sp>
      <p:pic>
        <p:nvPicPr>
          <p:cNvPr id="404" name="Google Shape;404;p21"/>
          <p:cNvPicPr preferRelativeResize="0"/>
          <p:nvPr/>
        </p:nvPicPr>
        <p:blipFill rotWithShape="1">
          <a:blip r:embed="rId4">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2"/>
          <p:cNvSpPr txBox="1"/>
          <p:nvPr>
            <p:ph idx="4294967295" type="title"/>
          </p:nvPr>
        </p:nvSpPr>
        <p:spPr>
          <a:xfrm>
            <a:off x="533400" y="990600"/>
            <a:ext cx="4038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C00000"/>
              </a:buClr>
              <a:buSzPts val="2400"/>
              <a:buFont typeface="Times New Roman"/>
              <a:buNone/>
            </a:pPr>
            <a:r>
              <a:rPr b="1" i="0" lang="en-US" sz="2400" u="none" cap="none" strike="noStrike">
                <a:solidFill>
                  <a:srgbClr val="C00000"/>
                </a:solidFill>
                <a:latin typeface="Times New Roman"/>
                <a:ea typeface="Times New Roman"/>
                <a:cs typeface="Times New Roman"/>
                <a:sym typeface="Times New Roman"/>
              </a:rPr>
              <a:t>Laser Ablation</a:t>
            </a:r>
            <a:endParaRPr b="1" i="0" sz="2400" u="none" cap="none" strike="noStrike">
              <a:solidFill>
                <a:srgbClr val="C00000"/>
              </a:solidFill>
              <a:latin typeface="Times New Roman"/>
              <a:ea typeface="Times New Roman"/>
              <a:cs typeface="Times New Roman"/>
              <a:sym typeface="Times New Roman"/>
            </a:endParaRPr>
          </a:p>
        </p:txBody>
      </p:sp>
      <p:sp>
        <p:nvSpPr>
          <p:cNvPr id="411" name="Google Shape;411;p22"/>
          <p:cNvSpPr txBox="1"/>
          <p:nvPr>
            <p:ph idx="1" type="body"/>
          </p:nvPr>
        </p:nvSpPr>
        <p:spPr>
          <a:xfrm>
            <a:off x="381000" y="2895600"/>
            <a:ext cx="4040187" cy="1447800"/>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632"/>
              <a:buFont typeface="Noto Sans Symbols"/>
              <a:buChar char="🞂"/>
            </a:pPr>
            <a:r>
              <a:rPr b="0" i="0" lang="en-US" sz="2400" u="none">
                <a:solidFill>
                  <a:srgbClr val="0000FF"/>
                </a:solidFill>
                <a:latin typeface="Times New Roman"/>
                <a:ea typeface="Times New Roman"/>
                <a:cs typeface="Times New Roman"/>
                <a:sym typeface="Times New Roman"/>
              </a:rPr>
              <a:t>Good diameter control</a:t>
            </a:r>
            <a:endParaRPr/>
          </a:p>
          <a:p>
            <a:pPr indent="-255587" lvl="0" marL="365125" marR="0" rtl="0" algn="l">
              <a:lnSpc>
                <a:spcPct val="100000"/>
              </a:lnSpc>
              <a:spcBef>
                <a:spcPts val="400"/>
              </a:spcBef>
              <a:spcAft>
                <a:spcPts val="0"/>
              </a:spcAft>
              <a:buClr>
                <a:schemeClr val="accent1"/>
              </a:buClr>
              <a:buSzPts val="1632"/>
              <a:buFont typeface="Noto Sans Symbols"/>
              <a:buChar char="🞂"/>
            </a:pPr>
            <a:r>
              <a:rPr b="0" i="0" lang="en-US" sz="2400" u="none">
                <a:solidFill>
                  <a:srgbClr val="0000FF"/>
                </a:solidFill>
                <a:latin typeface="Times New Roman"/>
                <a:ea typeface="Times New Roman"/>
                <a:cs typeface="Times New Roman"/>
                <a:sym typeface="Times New Roman"/>
              </a:rPr>
              <a:t>Few defects</a:t>
            </a:r>
            <a:endParaRPr/>
          </a:p>
          <a:p>
            <a:pPr indent="-255587" lvl="0" marL="365125" marR="0" rtl="0" algn="l">
              <a:lnSpc>
                <a:spcPct val="100000"/>
              </a:lnSpc>
              <a:spcBef>
                <a:spcPts val="400"/>
              </a:spcBef>
              <a:spcAft>
                <a:spcPts val="0"/>
              </a:spcAft>
              <a:buClr>
                <a:schemeClr val="accent1"/>
              </a:buClr>
              <a:buSzPts val="1632"/>
              <a:buFont typeface="Noto Sans Symbols"/>
              <a:buChar char="🞂"/>
            </a:pPr>
            <a:r>
              <a:rPr b="0" i="0" lang="en-US" sz="2400" u="none">
                <a:solidFill>
                  <a:srgbClr val="0000FF"/>
                </a:solidFill>
                <a:latin typeface="Times New Roman"/>
                <a:ea typeface="Times New Roman"/>
                <a:cs typeface="Times New Roman"/>
                <a:sym typeface="Times New Roman"/>
              </a:rPr>
              <a:t>Pure product</a:t>
            </a:r>
            <a:endParaRPr/>
          </a:p>
        </p:txBody>
      </p:sp>
      <p:sp>
        <p:nvSpPr>
          <p:cNvPr id="412" name="Google Shape;412;p22"/>
          <p:cNvSpPr txBox="1"/>
          <p:nvPr>
            <p:ph idx="1" type="body"/>
          </p:nvPr>
        </p:nvSpPr>
        <p:spPr>
          <a:xfrm>
            <a:off x="381000" y="4313237"/>
            <a:ext cx="4041775" cy="639762"/>
          </a:xfrm>
          <a:prstGeom prst="rect">
            <a:avLst/>
          </a:prstGeom>
          <a:solidFill>
            <a:schemeClr val="accent1"/>
          </a:solidFill>
          <a:ln cap="flat" cmpd="sng" w="9650">
            <a:solidFill>
              <a:schemeClr val="accent1"/>
            </a:solidFill>
            <a:prstDash val="solid"/>
            <a:miter lim="524288"/>
            <a:headEnd len="sm" w="sm" type="none"/>
            <a:tailEnd len="sm" w="sm" type="none"/>
          </a:ln>
        </p:spPr>
        <p:txBody>
          <a:bodyPr anchorCtr="0" anchor="ctr" bIns="45700" lIns="182875" spcFirstLastPara="1" rIns="91425" wrap="square" tIns="45700">
            <a:noAutofit/>
          </a:bodyPr>
          <a:lstStyle/>
          <a:p>
            <a:pPr indent="0" lvl="0" marL="0" rtl="0" algn="l">
              <a:lnSpc>
                <a:spcPct val="100000"/>
              </a:lnSpc>
              <a:spcBef>
                <a:spcPts val="0"/>
              </a:spcBef>
              <a:spcAft>
                <a:spcPts val="0"/>
              </a:spcAft>
              <a:buSzPts val="1632"/>
              <a:buNone/>
            </a:pPr>
            <a:r>
              <a:rPr b="0" i="0" lang="en-US" sz="2400" u="none">
                <a:solidFill>
                  <a:schemeClr val="lt1"/>
                </a:solidFill>
                <a:latin typeface="Lucida Sans"/>
                <a:ea typeface="Lucida Sans"/>
                <a:cs typeface="Lucida Sans"/>
                <a:sym typeface="Lucida Sans"/>
              </a:rPr>
              <a:t>Disadvantages</a:t>
            </a:r>
            <a:endParaRPr/>
          </a:p>
        </p:txBody>
      </p:sp>
      <p:sp>
        <p:nvSpPr>
          <p:cNvPr id="413" name="Google Shape;413;p22"/>
          <p:cNvSpPr txBox="1"/>
          <p:nvPr>
            <p:ph idx="2" type="body"/>
          </p:nvPr>
        </p:nvSpPr>
        <p:spPr>
          <a:xfrm>
            <a:off x="381000" y="4953000"/>
            <a:ext cx="4041775" cy="1600200"/>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632"/>
              <a:buFont typeface="Noto Sans Symbols"/>
              <a:buChar char="🞂"/>
            </a:pPr>
            <a:r>
              <a:rPr b="0" i="0" lang="en-US" sz="2400" u="none">
                <a:solidFill>
                  <a:srgbClr val="0000FF"/>
                </a:solidFill>
                <a:latin typeface="Times New Roman"/>
                <a:ea typeface="Times New Roman"/>
                <a:cs typeface="Times New Roman"/>
                <a:sym typeface="Times New Roman"/>
              </a:rPr>
              <a:t>Expensive because of lasers and high powered equipment</a:t>
            </a:r>
            <a:endParaRPr/>
          </a:p>
        </p:txBody>
      </p:sp>
      <p:pic>
        <p:nvPicPr>
          <p:cNvPr id="414" name="Google Shape;414;p22"/>
          <p:cNvPicPr preferRelativeResize="0"/>
          <p:nvPr/>
        </p:nvPicPr>
        <p:blipFill rotWithShape="1">
          <a:blip r:embed="rId3">
            <a:alphaModFix/>
          </a:blip>
          <a:srcRect b="0" l="0" r="0" t="0"/>
          <a:stretch/>
        </p:blipFill>
        <p:spPr>
          <a:xfrm>
            <a:off x="5029200" y="1752600"/>
            <a:ext cx="3276600" cy="3276600"/>
          </a:xfrm>
          <a:prstGeom prst="rect">
            <a:avLst/>
          </a:prstGeom>
          <a:noFill/>
          <a:ln>
            <a:noFill/>
          </a:ln>
        </p:spPr>
      </p:pic>
      <p:sp>
        <p:nvSpPr>
          <p:cNvPr id="415" name="Google Shape;415;p22"/>
          <p:cNvSpPr txBox="1"/>
          <p:nvPr/>
        </p:nvSpPr>
        <p:spPr>
          <a:xfrm>
            <a:off x="533400" y="2057400"/>
            <a:ext cx="4040187"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p>
            <a:pPr indent="0" lvl="0" marL="0" marR="0" rtl="0" algn="l">
              <a:lnSpc>
                <a:spcPct val="100000"/>
              </a:lnSpc>
              <a:spcBef>
                <a:spcPts val="0"/>
              </a:spcBef>
              <a:spcAft>
                <a:spcPts val="0"/>
              </a:spcAft>
              <a:buClr>
                <a:schemeClr val="lt1"/>
              </a:buClr>
              <a:buSzPts val="2400"/>
              <a:buFont typeface="Lucida Sans"/>
              <a:buNone/>
            </a:pPr>
            <a:r>
              <a:rPr b="0" i="0" lang="en-US" sz="2400" u="none">
                <a:solidFill>
                  <a:schemeClr val="lt1"/>
                </a:solidFill>
                <a:latin typeface="Lucida Sans"/>
                <a:ea typeface="Lucida Sans"/>
                <a:cs typeface="Lucida Sans"/>
                <a:sym typeface="Lucida Sans"/>
              </a:rPr>
              <a:t>Advantages</a:t>
            </a:r>
            <a:endParaRPr/>
          </a:p>
        </p:txBody>
      </p:sp>
      <p:sp>
        <p:nvSpPr>
          <p:cNvPr id="416" name="Google Shape;416;p22"/>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pic>
        <p:nvPicPr>
          <p:cNvPr id="417" name="Google Shape;417;p22"/>
          <p:cNvPicPr preferRelativeResize="0"/>
          <p:nvPr/>
        </p:nvPicPr>
        <p:blipFill rotWithShape="1">
          <a:blip r:embed="rId4">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3"/>
          <p:cNvSpPr txBox="1"/>
          <p:nvPr>
            <p:ph idx="4294967295" type="title"/>
          </p:nvPr>
        </p:nvSpPr>
        <p:spPr>
          <a:xfrm>
            <a:off x="457200" y="1295400"/>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lt2"/>
              </a:buClr>
              <a:buSzPts val="4100"/>
              <a:buFont typeface="Lucida Sans"/>
              <a:buNone/>
            </a:pPr>
            <a:r>
              <a:rPr b="1" i="0" lang="en-US" sz="4100" u="none" cap="none" strike="noStrike">
                <a:solidFill>
                  <a:schemeClr val="lt2"/>
                </a:solidFill>
                <a:latin typeface="Lucida Sans"/>
                <a:ea typeface="Lucida Sans"/>
                <a:cs typeface="Lucida Sans"/>
                <a:sym typeface="Lucida Sans"/>
              </a:rPr>
              <a:t>Chemical Vapor Deposition</a:t>
            </a:r>
            <a:endParaRPr b="1" i="0" sz="4100" u="none" cap="none" strike="noStrike">
              <a:solidFill>
                <a:schemeClr val="lt2"/>
              </a:solidFill>
              <a:latin typeface="Lucida Sans"/>
              <a:ea typeface="Lucida Sans"/>
              <a:cs typeface="Lucida Sans"/>
              <a:sym typeface="Lucida Sans"/>
            </a:endParaRPr>
          </a:p>
        </p:txBody>
      </p:sp>
      <p:sp>
        <p:nvSpPr>
          <p:cNvPr id="424" name="Google Shape;424;p23"/>
          <p:cNvSpPr txBox="1"/>
          <p:nvPr>
            <p:ph idx="1" type="body"/>
          </p:nvPr>
        </p:nvSpPr>
        <p:spPr>
          <a:xfrm>
            <a:off x="152400" y="2590800"/>
            <a:ext cx="4876800" cy="3352800"/>
          </a:xfrm>
          <a:prstGeom prst="rect">
            <a:avLst/>
          </a:prstGeom>
          <a:noFill/>
          <a:ln>
            <a:noFill/>
          </a:ln>
        </p:spPr>
        <p:txBody>
          <a:bodyPr anchorCtr="0" anchor="t" bIns="45700" lIns="91425" spcFirstLastPara="1" rIns="91425" wrap="square" tIns="45700">
            <a:normAutofit/>
          </a:bodyPr>
          <a:lstStyle/>
          <a:p>
            <a:pPr indent="-255587" lvl="0" marL="365125" marR="0" rtl="0" algn="l">
              <a:lnSpc>
                <a:spcPct val="100000"/>
              </a:lnSpc>
              <a:spcBef>
                <a:spcPts val="0"/>
              </a:spcBef>
              <a:spcAft>
                <a:spcPts val="0"/>
              </a:spcAft>
              <a:buClr>
                <a:schemeClr val="accent1"/>
              </a:buClr>
              <a:buSzPts val="1768"/>
              <a:buFont typeface="Noto Sans Symbols"/>
              <a:buChar char="🞂"/>
            </a:pPr>
            <a:r>
              <a:rPr b="0" i="0" lang="en-US" sz="2600" u="none" cap="none" strike="noStrike">
                <a:solidFill>
                  <a:schemeClr val="lt1"/>
                </a:solidFill>
                <a:latin typeface="Lucida Sans"/>
                <a:ea typeface="Lucida Sans"/>
                <a:cs typeface="Lucida Sans"/>
                <a:sym typeface="Lucida Sans"/>
              </a:rPr>
              <a:t>Carbon is in the gas phase</a:t>
            </a:r>
            <a:endParaRPr/>
          </a:p>
          <a:p>
            <a:pPr indent="-255587" lvl="0" marL="365125" marR="0" rtl="0" algn="l">
              <a:lnSpc>
                <a:spcPct val="100000"/>
              </a:lnSpc>
              <a:spcBef>
                <a:spcPts val="400"/>
              </a:spcBef>
              <a:spcAft>
                <a:spcPts val="0"/>
              </a:spcAft>
              <a:buClr>
                <a:schemeClr val="accent1"/>
              </a:buClr>
              <a:buSzPts val="1768"/>
              <a:buFont typeface="Noto Sans Symbols"/>
              <a:buChar char="🞂"/>
            </a:pPr>
            <a:r>
              <a:rPr b="0" i="0" lang="en-US" sz="2600" u="none" cap="none" strike="noStrike">
                <a:solidFill>
                  <a:schemeClr val="lt1"/>
                </a:solidFill>
                <a:latin typeface="Lucida Sans"/>
                <a:ea typeface="Lucida Sans"/>
                <a:cs typeface="Lucida Sans"/>
                <a:sym typeface="Lucida Sans"/>
              </a:rPr>
              <a:t>Energy source transfers energy to carbon molecule</a:t>
            </a:r>
            <a:endParaRPr/>
          </a:p>
          <a:p>
            <a:pPr indent="-255587" lvl="0" marL="365125" marR="0" rtl="0" algn="l">
              <a:lnSpc>
                <a:spcPct val="100000"/>
              </a:lnSpc>
              <a:spcBef>
                <a:spcPts val="400"/>
              </a:spcBef>
              <a:spcAft>
                <a:spcPts val="0"/>
              </a:spcAft>
              <a:buClr>
                <a:schemeClr val="accent1"/>
              </a:buClr>
              <a:buSzPts val="1768"/>
              <a:buFont typeface="Noto Sans Symbols"/>
              <a:buChar char="🞂"/>
            </a:pPr>
            <a:r>
              <a:rPr b="0" i="0" lang="en-US" sz="2600" u="none" cap="none" strike="noStrike">
                <a:solidFill>
                  <a:schemeClr val="lt1"/>
                </a:solidFill>
                <a:latin typeface="Lucida Sans"/>
                <a:ea typeface="Lucida Sans"/>
                <a:cs typeface="Lucida Sans"/>
                <a:sym typeface="Lucida Sans"/>
              </a:rPr>
              <a:t>Common Carbon Gases</a:t>
            </a:r>
            <a:endParaRPr/>
          </a:p>
          <a:p>
            <a:pPr indent="-228599" lvl="1" marL="620712" marR="0" rtl="0" algn="l">
              <a:lnSpc>
                <a:spcPct val="100000"/>
              </a:lnSpc>
              <a:spcBef>
                <a:spcPts val="300"/>
              </a:spcBef>
              <a:spcAft>
                <a:spcPts val="0"/>
              </a:spcAft>
              <a:buClr>
                <a:schemeClr val="accent1"/>
              </a:buClr>
              <a:buSzPts val="2200"/>
              <a:buFont typeface="Verdana"/>
              <a:buChar char="◦"/>
            </a:pPr>
            <a:r>
              <a:rPr b="0" i="0" lang="en-US" sz="2200" u="none" cap="none" strike="noStrike">
                <a:solidFill>
                  <a:schemeClr val="lt1"/>
                </a:solidFill>
                <a:latin typeface="Lucida Sans"/>
                <a:ea typeface="Lucida Sans"/>
                <a:cs typeface="Lucida Sans"/>
                <a:sym typeface="Lucida Sans"/>
              </a:rPr>
              <a:t>Methane</a:t>
            </a:r>
            <a:endParaRPr/>
          </a:p>
          <a:p>
            <a:pPr indent="-228599" lvl="1" marL="620712" marR="0" rtl="0" algn="l">
              <a:lnSpc>
                <a:spcPct val="100000"/>
              </a:lnSpc>
              <a:spcBef>
                <a:spcPts val="300"/>
              </a:spcBef>
              <a:spcAft>
                <a:spcPts val="0"/>
              </a:spcAft>
              <a:buClr>
                <a:schemeClr val="accent1"/>
              </a:buClr>
              <a:buSzPts val="2200"/>
              <a:buFont typeface="Verdana"/>
              <a:buChar char="◦"/>
            </a:pPr>
            <a:r>
              <a:rPr b="0" i="0" lang="en-US" sz="2200" u="none" cap="none" strike="noStrike">
                <a:solidFill>
                  <a:schemeClr val="lt1"/>
                </a:solidFill>
                <a:latin typeface="Lucida Sans"/>
                <a:ea typeface="Lucida Sans"/>
                <a:cs typeface="Lucida Sans"/>
                <a:sym typeface="Lucida Sans"/>
              </a:rPr>
              <a:t>Carbon monoxide</a:t>
            </a:r>
            <a:endParaRPr/>
          </a:p>
          <a:p>
            <a:pPr indent="-228599" lvl="1" marL="620712" marR="0" rtl="0" algn="l">
              <a:lnSpc>
                <a:spcPct val="100000"/>
              </a:lnSpc>
              <a:spcBef>
                <a:spcPts val="300"/>
              </a:spcBef>
              <a:spcAft>
                <a:spcPts val="0"/>
              </a:spcAft>
              <a:buClr>
                <a:schemeClr val="accent1"/>
              </a:buClr>
              <a:buSzPts val="2200"/>
              <a:buFont typeface="Verdana"/>
              <a:buChar char="◦"/>
            </a:pPr>
            <a:r>
              <a:rPr b="0" i="0" lang="en-US" sz="2200" u="none" cap="none" strike="noStrike">
                <a:solidFill>
                  <a:schemeClr val="lt1"/>
                </a:solidFill>
                <a:latin typeface="Lucida Sans"/>
                <a:ea typeface="Lucida Sans"/>
                <a:cs typeface="Lucida Sans"/>
                <a:sym typeface="Lucida Sans"/>
              </a:rPr>
              <a:t>Acetylene</a:t>
            </a:r>
            <a:endParaRPr/>
          </a:p>
        </p:txBody>
      </p:sp>
      <p:pic>
        <p:nvPicPr>
          <p:cNvPr descr="http://neurophilosophy.files.wordpress.com/2006/08/multiwall-large.jpg" id="425" name="Google Shape;425;p23"/>
          <p:cNvPicPr preferRelativeResize="0"/>
          <p:nvPr/>
        </p:nvPicPr>
        <p:blipFill rotWithShape="1">
          <a:blip r:embed="rId3">
            <a:alphaModFix/>
          </a:blip>
          <a:srcRect b="0" l="0" r="0" t="0"/>
          <a:stretch/>
        </p:blipFill>
        <p:spPr>
          <a:xfrm>
            <a:off x="5334000" y="2524125"/>
            <a:ext cx="3200400" cy="3571875"/>
          </a:xfrm>
          <a:prstGeom prst="rect">
            <a:avLst/>
          </a:prstGeom>
          <a:noFill/>
          <a:ln>
            <a:noFill/>
          </a:ln>
        </p:spPr>
      </p:pic>
      <p:sp>
        <p:nvSpPr>
          <p:cNvPr id="426" name="Google Shape;426;p23"/>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New Roman"/>
              <a:buNone/>
            </a:pPr>
            <a:r>
              <a:rPr b="1" i="0" lang="en-US" sz="1200" u="none">
                <a:solidFill>
                  <a:schemeClr val="lt1"/>
                </a:solidFill>
                <a:latin typeface="Times New Roman"/>
                <a:ea typeface="Times New Roman"/>
                <a:cs typeface="Times New Roman"/>
                <a:sym typeface="Times New Roman"/>
              </a:rPr>
              <a:t>                     18PYB103J Module-V Lecture-7</a:t>
            </a:r>
            <a:endParaRPr/>
          </a:p>
        </p:txBody>
      </p:sp>
      <p:pic>
        <p:nvPicPr>
          <p:cNvPr id="427" name="Google Shape;427;p23"/>
          <p:cNvPicPr preferRelativeResize="0"/>
          <p:nvPr/>
        </p:nvPicPr>
        <p:blipFill rotWithShape="1">
          <a:blip r:embed="rId4">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descr="http://sci.esa.int/science-e-media/img/50/PCVD-reaction-system_410.jpg" id="432" name="Google Shape;432;p24"/>
          <p:cNvPicPr preferRelativeResize="0"/>
          <p:nvPr/>
        </p:nvPicPr>
        <p:blipFill rotWithShape="1">
          <a:blip r:embed="rId3">
            <a:alphaModFix/>
          </a:blip>
          <a:srcRect b="0" l="0" r="0" t="0"/>
          <a:stretch/>
        </p:blipFill>
        <p:spPr>
          <a:xfrm>
            <a:off x="1066800" y="1828800"/>
            <a:ext cx="6334878" cy="4495800"/>
          </a:xfrm>
          <a:prstGeom prst="rect">
            <a:avLst/>
          </a:prstGeom>
          <a:noFill/>
          <a:ln cap="sq" cmpd="thickThin" w="88900">
            <a:solidFill>
              <a:srgbClr val="00B0F0"/>
            </a:solidFill>
            <a:prstDash val="solid"/>
            <a:miter lim="800000"/>
            <a:headEnd len="sm" w="sm" type="none"/>
            <a:tailEnd len="sm" w="sm" type="none"/>
          </a:ln>
        </p:spPr>
      </p:pic>
      <p:sp>
        <p:nvSpPr>
          <p:cNvPr id="433" name="Google Shape;433;p24"/>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pic>
        <p:nvPicPr>
          <p:cNvPr id="434" name="Google Shape;434;p24"/>
          <p:cNvPicPr preferRelativeResize="0"/>
          <p:nvPr/>
        </p:nvPicPr>
        <p:blipFill rotWithShape="1">
          <a:blip r:embed="rId4">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5"/>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Lucida Sans"/>
              <a:buNone/>
            </a:pPr>
            <a:fld id="{00000000-1234-1234-1234-123412341234}" type="slidenum">
              <a:rPr b="0" i="0" lang="en-US" sz="1000" u="none">
                <a:solidFill>
                  <a:schemeClr val="dk1"/>
                </a:solidFill>
                <a:latin typeface="Lucida Sans"/>
                <a:ea typeface="Lucida Sans"/>
                <a:cs typeface="Lucida Sans"/>
                <a:sym typeface="Lucida Sans"/>
              </a:rPr>
              <a:t>‹#›</a:t>
            </a:fld>
            <a:endParaRPr/>
          </a:p>
        </p:txBody>
      </p:sp>
      <p:sp>
        <p:nvSpPr>
          <p:cNvPr id="441" name="Google Shape;441;p25"/>
          <p:cNvSpPr txBox="1"/>
          <p:nvPr/>
        </p:nvSpPr>
        <p:spPr>
          <a:xfrm>
            <a:off x="2209800" y="2579687"/>
            <a:ext cx="4572000" cy="10779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3200"/>
              <a:buFont typeface="Lucida Sans"/>
              <a:buNone/>
            </a:pPr>
            <a:r>
              <a:rPr b="1" i="0" lang="en-US" sz="3200" u="none">
                <a:solidFill>
                  <a:srgbClr val="C00000"/>
                </a:solidFill>
                <a:latin typeface="Lucida Sans"/>
                <a:ea typeface="Lucida Sans"/>
                <a:cs typeface="Lucida Sans"/>
                <a:sym typeface="Lucida Sans"/>
              </a:rPr>
              <a:t>Applications of  carbon Nanotubes </a:t>
            </a:r>
            <a:endParaRPr/>
          </a:p>
        </p:txBody>
      </p:sp>
      <p:sp>
        <p:nvSpPr>
          <p:cNvPr id="442" name="Google Shape;442;p25"/>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pic>
        <p:nvPicPr>
          <p:cNvPr id="443" name="Google Shape;443;p25"/>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6"/>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Lucida Sans"/>
              <a:buNone/>
            </a:pPr>
            <a:fld id="{00000000-1234-1234-1234-123412341234}" type="slidenum">
              <a:rPr b="0" i="0" lang="en-US" sz="1000" u="none">
                <a:solidFill>
                  <a:schemeClr val="dk1"/>
                </a:solidFill>
                <a:latin typeface="Lucida Sans"/>
                <a:ea typeface="Lucida Sans"/>
                <a:cs typeface="Lucida Sans"/>
                <a:sym typeface="Lucida Sans"/>
              </a:rPr>
              <a:t>‹#›</a:t>
            </a:fld>
            <a:endParaRPr/>
          </a:p>
        </p:txBody>
      </p:sp>
      <p:pic>
        <p:nvPicPr>
          <p:cNvPr id="449" name="Google Shape;449;p26"/>
          <p:cNvPicPr preferRelativeResize="0"/>
          <p:nvPr/>
        </p:nvPicPr>
        <p:blipFill rotWithShape="1">
          <a:blip r:embed="rId3">
            <a:alphaModFix/>
          </a:blip>
          <a:srcRect b="0" l="0" r="0" t="0"/>
          <a:stretch/>
        </p:blipFill>
        <p:spPr>
          <a:xfrm>
            <a:off x="1447800" y="3048000"/>
            <a:ext cx="6172200" cy="3468687"/>
          </a:xfrm>
          <a:prstGeom prst="rect">
            <a:avLst/>
          </a:prstGeom>
          <a:noFill/>
          <a:ln>
            <a:noFill/>
          </a:ln>
        </p:spPr>
      </p:pic>
      <p:sp>
        <p:nvSpPr>
          <p:cNvPr id="450" name="Google Shape;450;p26"/>
          <p:cNvSpPr txBox="1"/>
          <p:nvPr/>
        </p:nvSpPr>
        <p:spPr>
          <a:xfrm>
            <a:off x="0" y="1314450"/>
            <a:ext cx="9144000" cy="1108075"/>
          </a:xfrm>
          <a:prstGeom prst="rect">
            <a:avLst/>
          </a:prstGeom>
          <a:noFill/>
          <a:ln>
            <a:noFill/>
          </a:ln>
        </p:spPr>
        <p:txBody>
          <a:bodyPr anchorCtr="0" anchor="t" bIns="45700" lIns="91425" spcFirstLastPara="1" rIns="91425" wrap="square" tIns="45700">
            <a:spAutoFit/>
          </a:bodyPr>
          <a:lstStyle/>
          <a:p>
            <a:pPr indent="-139700" lvl="0" marL="0" marR="0" rtl="0" algn="just">
              <a:lnSpc>
                <a:spcPct val="100000"/>
              </a:lnSpc>
              <a:spcBef>
                <a:spcPts val="0"/>
              </a:spcBef>
              <a:spcAft>
                <a:spcPts val="0"/>
              </a:spcAft>
              <a:buClr>
                <a:srgbClr val="0000FF"/>
              </a:buClr>
              <a:buSzPts val="2200"/>
              <a:buFont typeface="Noto Sans Symbols"/>
              <a:buChar char="⮚"/>
            </a:pPr>
            <a:r>
              <a:rPr b="0" i="0" lang="en-US" sz="2200" u="none">
                <a:solidFill>
                  <a:srgbClr val="0000FF"/>
                </a:solidFill>
                <a:latin typeface="Times New Roman"/>
                <a:ea typeface="Times New Roman"/>
                <a:cs typeface="Times New Roman"/>
                <a:sym typeface="Times New Roman"/>
              </a:rPr>
              <a:t>Carbon Nanotube can be used as a </a:t>
            </a:r>
            <a:r>
              <a:rPr b="1" i="0" lang="en-US" sz="2200" u="none">
                <a:solidFill>
                  <a:srgbClr val="0000FF"/>
                </a:solidFill>
                <a:latin typeface="Times New Roman"/>
                <a:ea typeface="Times New Roman"/>
                <a:cs typeface="Times New Roman"/>
                <a:sym typeface="Times New Roman"/>
              </a:rPr>
              <a:t>conducting channel </a:t>
            </a:r>
            <a:r>
              <a:rPr b="0" i="0" lang="en-US" sz="2200" u="none">
                <a:solidFill>
                  <a:srgbClr val="0000FF"/>
                </a:solidFill>
                <a:latin typeface="Times New Roman"/>
                <a:ea typeface="Times New Roman"/>
                <a:cs typeface="Times New Roman"/>
                <a:sym typeface="Times New Roman"/>
              </a:rPr>
              <a:t>in Field emission Transistor</a:t>
            </a:r>
            <a:endParaRPr/>
          </a:p>
          <a:p>
            <a:pPr indent="-139700" lvl="0" marL="0" marR="0" rtl="0" algn="just">
              <a:lnSpc>
                <a:spcPct val="100000"/>
              </a:lnSpc>
              <a:spcBef>
                <a:spcPts val="0"/>
              </a:spcBef>
              <a:spcAft>
                <a:spcPts val="0"/>
              </a:spcAft>
              <a:buClr>
                <a:srgbClr val="0000FF"/>
              </a:buClr>
              <a:buSzPts val="2200"/>
              <a:buFont typeface="Noto Sans Symbols"/>
              <a:buChar char="⮚"/>
            </a:pPr>
            <a:r>
              <a:rPr b="0" i="0" lang="en-US" sz="2200" u="none">
                <a:solidFill>
                  <a:srgbClr val="0000FF"/>
                </a:solidFill>
                <a:latin typeface="Times New Roman"/>
                <a:ea typeface="Times New Roman"/>
                <a:cs typeface="Times New Roman"/>
                <a:sym typeface="Times New Roman"/>
              </a:rPr>
              <a:t>CNT conducting channel result the device with low power consumption</a:t>
            </a:r>
            <a:endParaRPr/>
          </a:p>
        </p:txBody>
      </p:sp>
      <p:sp>
        <p:nvSpPr>
          <p:cNvPr id="451" name="Google Shape;451;p26"/>
          <p:cNvSpPr txBox="1"/>
          <p:nvPr/>
        </p:nvSpPr>
        <p:spPr>
          <a:xfrm>
            <a:off x="6477000" y="2438400"/>
            <a:ext cx="2667000"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2000"/>
              <a:buFont typeface="Lucida Sans"/>
              <a:buNone/>
            </a:pPr>
            <a:r>
              <a:rPr b="1" i="0" lang="en-US" sz="2000" u="none">
                <a:solidFill>
                  <a:srgbClr val="006600"/>
                </a:solidFill>
                <a:latin typeface="Lucida Sans"/>
                <a:ea typeface="Lucida Sans"/>
                <a:cs typeface="Lucida Sans"/>
                <a:sym typeface="Lucida Sans"/>
              </a:rPr>
              <a:t>CNT conducting tube  </a:t>
            </a:r>
            <a:endParaRPr/>
          </a:p>
        </p:txBody>
      </p:sp>
      <p:cxnSp>
        <p:nvCxnSpPr>
          <p:cNvPr id="452" name="Google Shape;452;p26"/>
          <p:cNvCxnSpPr/>
          <p:nvPr/>
        </p:nvCxnSpPr>
        <p:spPr>
          <a:xfrm flipH="1" rot="10800000">
            <a:off x="5943600" y="2743200"/>
            <a:ext cx="1600200" cy="1447800"/>
          </a:xfrm>
          <a:prstGeom prst="straightConnector1">
            <a:avLst/>
          </a:prstGeom>
          <a:noFill/>
          <a:ln cap="flat" cmpd="sng" w="9525">
            <a:solidFill>
              <a:schemeClr val="dk1"/>
            </a:solidFill>
            <a:prstDash val="solid"/>
            <a:miter lim="800000"/>
            <a:headEnd len="med" w="med" type="none"/>
            <a:tailEnd len="med" w="med" type="stealth"/>
          </a:ln>
        </p:spPr>
      </p:cxnSp>
      <p:sp>
        <p:nvSpPr>
          <p:cNvPr id="453" name="Google Shape;453;p26"/>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pic>
        <p:nvPicPr>
          <p:cNvPr id="454" name="Google Shape;454;p26"/>
          <p:cNvPicPr preferRelativeResize="0"/>
          <p:nvPr/>
        </p:nvPicPr>
        <p:blipFill rotWithShape="1">
          <a:blip r:embed="rId4">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7"/>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Lucida Sans"/>
              <a:buNone/>
            </a:pPr>
            <a:fld id="{00000000-1234-1234-1234-123412341234}" type="slidenum">
              <a:rPr b="0" i="0" lang="en-US" sz="1000" u="none">
                <a:solidFill>
                  <a:schemeClr val="dk1"/>
                </a:solidFill>
                <a:latin typeface="Lucida Sans"/>
                <a:ea typeface="Lucida Sans"/>
                <a:cs typeface="Lucida Sans"/>
                <a:sym typeface="Lucida Sans"/>
              </a:rPr>
              <a:t>‹#›</a:t>
            </a:fld>
            <a:endParaRPr/>
          </a:p>
        </p:txBody>
      </p:sp>
      <p:sp>
        <p:nvSpPr>
          <p:cNvPr id="460" name="Google Shape;460;p27"/>
          <p:cNvSpPr txBox="1"/>
          <p:nvPr/>
        </p:nvSpPr>
        <p:spPr>
          <a:xfrm>
            <a:off x="457200" y="1524000"/>
            <a:ext cx="8382000" cy="4724400"/>
          </a:xfrm>
          <a:prstGeom prst="rect">
            <a:avLst/>
          </a:prstGeom>
          <a:solidFill>
            <a:schemeClr val="accent1">
              <a:alpha val="45490"/>
            </a:schemeClr>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990000"/>
              </a:buClr>
              <a:buSzPts val="2200"/>
              <a:buFont typeface="Times New Roman"/>
              <a:buNone/>
            </a:pPr>
            <a:r>
              <a:rPr b="1" i="0" lang="en-US" sz="2200" u="none">
                <a:solidFill>
                  <a:srgbClr val="990000"/>
                </a:solidFill>
                <a:latin typeface="Times New Roman"/>
                <a:ea typeface="Times New Roman"/>
                <a:cs typeface="Times New Roman"/>
                <a:sym typeface="Times New Roman"/>
              </a:rPr>
              <a:t>Nanoprobes and sensors</a:t>
            </a:r>
            <a:endParaRPr/>
          </a:p>
          <a:p>
            <a:pPr indent="-342900" lvl="0" marL="342900" marR="0" rtl="0" algn="l">
              <a:lnSpc>
                <a:spcPct val="80000"/>
              </a:lnSpc>
              <a:spcBef>
                <a:spcPts val="440"/>
              </a:spcBef>
              <a:spcAft>
                <a:spcPts val="0"/>
              </a:spcAft>
              <a:buClr>
                <a:schemeClr val="dk1"/>
              </a:buClr>
              <a:buSzPts val="2200"/>
              <a:buFont typeface="Arial"/>
              <a:buNone/>
            </a:pPr>
            <a:r>
              <a:t/>
            </a:r>
            <a:endParaRPr b="0" i="0" sz="2200" u="none">
              <a:solidFill>
                <a:srgbClr val="990000"/>
              </a:solidFill>
              <a:latin typeface="Times New Roman"/>
              <a:ea typeface="Times New Roman"/>
              <a:cs typeface="Times New Roman"/>
              <a:sym typeface="Times New Roman"/>
            </a:endParaRPr>
          </a:p>
          <a:p>
            <a:pPr indent="-342900" lvl="0" marL="342900" marR="0" rtl="0" algn="l">
              <a:lnSpc>
                <a:spcPct val="80000"/>
              </a:lnSpc>
              <a:spcBef>
                <a:spcPts val="440"/>
              </a:spcBef>
              <a:spcAft>
                <a:spcPts val="0"/>
              </a:spcAft>
              <a:buClr>
                <a:srgbClr val="0000FF"/>
              </a:buClr>
              <a:buSzPts val="2200"/>
              <a:buFont typeface="Noto Sans Symbols"/>
              <a:buChar char="⮚"/>
            </a:pPr>
            <a:r>
              <a:rPr b="0" i="0" lang="en-US" sz="2200" u="none">
                <a:solidFill>
                  <a:srgbClr val="0000FF"/>
                </a:solidFill>
                <a:latin typeface="Times New Roman"/>
                <a:ea typeface="Times New Roman"/>
                <a:cs typeface="Times New Roman"/>
                <a:sym typeface="Times New Roman"/>
              </a:rPr>
              <a:t>Because of their flexibility, nanotubes can also be used in scanning probe instruments. </a:t>
            </a:r>
            <a:endParaRPr/>
          </a:p>
          <a:p>
            <a:pPr indent="-342900" lvl="0" marL="342900" marR="0" rtl="0" algn="l">
              <a:lnSpc>
                <a:spcPct val="80000"/>
              </a:lnSpc>
              <a:spcBef>
                <a:spcPts val="440"/>
              </a:spcBef>
              <a:spcAft>
                <a:spcPts val="0"/>
              </a:spcAft>
              <a:buClr>
                <a:srgbClr val="0000FF"/>
              </a:buClr>
              <a:buSzPts val="2200"/>
              <a:buFont typeface="Noto Sans Symbols"/>
              <a:buChar char="⮚"/>
            </a:pPr>
            <a:r>
              <a:rPr b="0" i="0" lang="en-US" sz="2200" u="none">
                <a:solidFill>
                  <a:srgbClr val="0000FF"/>
                </a:solidFill>
                <a:latin typeface="Times New Roman"/>
                <a:ea typeface="Times New Roman"/>
                <a:cs typeface="Times New Roman"/>
                <a:sym typeface="Times New Roman"/>
              </a:rPr>
              <a:t>Since MWNT tips are conducting, they can be used in STM and AFM instruments. </a:t>
            </a:r>
            <a:endParaRPr/>
          </a:p>
          <a:p>
            <a:pPr indent="-342900" lvl="0" marL="342900" marR="0" rtl="0" algn="l">
              <a:lnSpc>
                <a:spcPct val="80000"/>
              </a:lnSpc>
              <a:spcBef>
                <a:spcPts val="440"/>
              </a:spcBef>
              <a:spcAft>
                <a:spcPts val="0"/>
              </a:spcAft>
              <a:buClr>
                <a:srgbClr val="0000FF"/>
              </a:buClr>
              <a:buSzPts val="2200"/>
              <a:buFont typeface="Noto Sans Symbols"/>
              <a:buChar char="⮚"/>
            </a:pPr>
            <a:r>
              <a:rPr b="0" i="0" lang="en-US" sz="2200" u="none">
                <a:solidFill>
                  <a:srgbClr val="0000FF"/>
                </a:solidFill>
                <a:latin typeface="Times New Roman"/>
                <a:ea typeface="Times New Roman"/>
                <a:cs typeface="Times New Roman"/>
                <a:sym typeface="Times New Roman"/>
              </a:rPr>
              <a:t>Advantages are the improved resolution in comparison with conventional Si or metal tips and the tips do not suffer from crashes with the surfaces because of their high elasticity.</a:t>
            </a:r>
            <a:endParaRPr/>
          </a:p>
          <a:p>
            <a:pPr indent="-342900" lvl="0" marL="342900" marR="0" rtl="0" algn="l">
              <a:lnSpc>
                <a:spcPct val="80000"/>
              </a:lnSpc>
              <a:spcBef>
                <a:spcPts val="440"/>
              </a:spcBef>
              <a:spcAft>
                <a:spcPts val="0"/>
              </a:spcAft>
              <a:buClr>
                <a:srgbClr val="0000FF"/>
              </a:buClr>
              <a:buSzPts val="2200"/>
              <a:buFont typeface="Noto Sans Symbols"/>
              <a:buChar char="⮚"/>
            </a:pPr>
            <a:r>
              <a:rPr b="0" i="0" lang="en-US" sz="2200" u="none">
                <a:solidFill>
                  <a:srgbClr val="0000FF"/>
                </a:solidFill>
                <a:latin typeface="Times New Roman"/>
                <a:ea typeface="Times New Roman"/>
                <a:cs typeface="Times New Roman"/>
                <a:sym typeface="Times New Roman"/>
              </a:rPr>
              <a:t>However, Nanotube vibration, due to their large length, will remain an important issue until shorter nanotubes can be grown controllably.</a:t>
            </a:r>
            <a:endParaRPr/>
          </a:p>
          <a:p>
            <a:pPr indent="-342900" lvl="0" marL="342900" marR="0" rtl="0" algn="l">
              <a:lnSpc>
                <a:spcPct val="80000"/>
              </a:lnSpc>
              <a:spcBef>
                <a:spcPts val="440"/>
              </a:spcBef>
              <a:spcAft>
                <a:spcPts val="0"/>
              </a:spcAft>
              <a:buClr>
                <a:srgbClr val="0000FF"/>
              </a:buClr>
              <a:buSzPts val="2200"/>
              <a:buFont typeface="Noto Sans Symbols"/>
              <a:buChar char="⮚"/>
            </a:pPr>
            <a:r>
              <a:rPr b="0" i="0" lang="en-US" sz="2200" u="none">
                <a:solidFill>
                  <a:srgbClr val="0000FF"/>
                </a:solidFill>
                <a:latin typeface="Times New Roman"/>
                <a:ea typeface="Times New Roman"/>
                <a:cs typeface="Times New Roman"/>
                <a:sym typeface="Times New Roman"/>
              </a:rPr>
              <a:t>Nanotube tips can be modified chemically by attachment of functional groups.</a:t>
            </a:r>
            <a:endParaRPr/>
          </a:p>
          <a:p>
            <a:pPr indent="0" lvl="0" marL="0" marR="0" rtl="0" algn="l">
              <a:lnSpc>
                <a:spcPct val="100000"/>
              </a:lnSpc>
              <a:spcBef>
                <a:spcPts val="0"/>
              </a:spcBef>
              <a:spcAft>
                <a:spcPts val="0"/>
              </a:spcAft>
              <a:buNone/>
            </a:pPr>
            <a:r>
              <a:t/>
            </a:r>
            <a:endParaRPr b="0" i="0" sz="2200" u="none">
              <a:solidFill>
                <a:srgbClr val="0000FF"/>
              </a:solidFill>
              <a:latin typeface="Times New Roman"/>
              <a:ea typeface="Times New Roman"/>
              <a:cs typeface="Times New Roman"/>
              <a:sym typeface="Times New Roman"/>
            </a:endParaRPr>
          </a:p>
        </p:txBody>
      </p:sp>
      <p:sp>
        <p:nvSpPr>
          <p:cNvPr id="461" name="Google Shape;461;p27"/>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pic>
        <p:nvPicPr>
          <p:cNvPr id="462" name="Google Shape;462;p27"/>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8"/>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Lucida Sans"/>
              <a:buNone/>
            </a:pPr>
            <a:fld id="{00000000-1234-1234-1234-123412341234}" type="slidenum">
              <a:rPr b="0" i="0" lang="en-US" sz="1000" u="none">
                <a:solidFill>
                  <a:schemeClr val="dk1"/>
                </a:solidFill>
                <a:latin typeface="Lucida Sans"/>
                <a:ea typeface="Lucida Sans"/>
                <a:cs typeface="Lucida Sans"/>
                <a:sym typeface="Lucida Sans"/>
              </a:rPr>
              <a:t>‹#›</a:t>
            </a:fld>
            <a:endParaRPr/>
          </a:p>
        </p:txBody>
      </p:sp>
      <p:sp>
        <p:nvSpPr>
          <p:cNvPr id="468" name="Google Shape;468;p28"/>
          <p:cNvSpPr txBox="1"/>
          <p:nvPr/>
        </p:nvSpPr>
        <p:spPr>
          <a:xfrm>
            <a:off x="304800" y="1600200"/>
            <a:ext cx="8382000" cy="37338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200"/>
              <a:buFont typeface="Times New Roman"/>
              <a:buAutoNum type="arabicPeriod"/>
            </a:pPr>
            <a:r>
              <a:rPr b="0" i="0" lang="en-US" sz="2200" u="none">
                <a:solidFill>
                  <a:schemeClr val="dk1"/>
                </a:solidFill>
                <a:latin typeface="Times New Roman"/>
                <a:ea typeface="Times New Roman"/>
                <a:cs typeface="Times New Roman"/>
                <a:sym typeface="Times New Roman"/>
              </a:rPr>
              <a:t>Electronic Devices</a:t>
            </a:r>
            <a:endParaRPr/>
          </a:p>
          <a:p>
            <a:pPr indent="-514350" lvl="1" marL="971550" marR="0" rtl="0" algn="l">
              <a:lnSpc>
                <a:spcPct val="100000"/>
              </a:lnSpc>
              <a:spcBef>
                <a:spcPts val="44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Nanotube TV’s</a:t>
            </a:r>
            <a:endParaRPr/>
          </a:p>
          <a:p>
            <a:pPr indent="-514350" lvl="1" marL="971550" marR="0" rtl="0" algn="l">
              <a:lnSpc>
                <a:spcPct val="100000"/>
              </a:lnSpc>
              <a:spcBef>
                <a:spcPts val="44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Nano-wiring</a:t>
            </a:r>
            <a:endParaRPr/>
          </a:p>
          <a:p>
            <a:pPr indent="-514350" lvl="0" marL="514350" marR="0" rtl="0" algn="l">
              <a:lnSpc>
                <a:spcPct val="100000"/>
              </a:lnSpc>
              <a:spcBef>
                <a:spcPts val="440"/>
              </a:spcBef>
              <a:spcAft>
                <a:spcPts val="0"/>
              </a:spcAft>
              <a:buClr>
                <a:schemeClr val="dk1"/>
              </a:buClr>
              <a:buSzPts val="2200"/>
              <a:buFont typeface="Times New Roman"/>
              <a:buAutoNum type="arabicPeriod"/>
            </a:pPr>
            <a:r>
              <a:rPr b="0" i="0" lang="en-US" sz="2200" u="none">
                <a:solidFill>
                  <a:schemeClr val="dk1"/>
                </a:solidFill>
                <a:latin typeface="Times New Roman"/>
                <a:ea typeface="Times New Roman"/>
                <a:cs typeface="Times New Roman"/>
                <a:sym typeface="Times New Roman"/>
              </a:rPr>
              <a:t>High Strength Composites</a:t>
            </a:r>
            <a:endParaRPr/>
          </a:p>
          <a:p>
            <a:pPr indent="-514350" lvl="1" marL="971550" marR="0" rtl="0" algn="l">
              <a:lnSpc>
                <a:spcPct val="100000"/>
              </a:lnSpc>
              <a:spcBef>
                <a:spcPts val="44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100 times as strong as steel and 1/6 the weight</a:t>
            </a:r>
            <a:endParaRPr/>
          </a:p>
          <a:p>
            <a:pPr indent="-514350" lvl="0" marL="514350" marR="0" rtl="0" algn="l">
              <a:lnSpc>
                <a:spcPct val="100000"/>
              </a:lnSpc>
              <a:spcBef>
                <a:spcPts val="440"/>
              </a:spcBef>
              <a:spcAft>
                <a:spcPts val="0"/>
              </a:spcAft>
              <a:buClr>
                <a:schemeClr val="dk1"/>
              </a:buClr>
              <a:buSzPts val="2200"/>
              <a:buFont typeface="Times New Roman"/>
              <a:buAutoNum type="arabicPeriod"/>
            </a:pPr>
            <a:r>
              <a:rPr b="0" i="0" lang="en-US" sz="2200" u="none">
                <a:solidFill>
                  <a:schemeClr val="dk1"/>
                </a:solidFill>
                <a:latin typeface="Times New Roman"/>
                <a:ea typeface="Times New Roman"/>
                <a:cs typeface="Times New Roman"/>
                <a:sym typeface="Times New Roman"/>
              </a:rPr>
              <a:t>Conductive Composites</a:t>
            </a:r>
            <a:endParaRPr/>
          </a:p>
          <a:p>
            <a:pPr indent="-514350" lvl="0" marL="514350" marR="0" rtl="0" algn="l">
              <a:lnSpc>
                <a:spcPct val="100000"/>
              </a:lnSpc>
              <a:spcBef>
                <a:spcPts val="440"/>
              </a:spcBef>
              <a:spcAft>
                <a:spcPts val="0"/>
              </a:spcAft>
              <a:buClr>
                <a:schemeClr val="dk1"/>
              </a:buClr>
              <a:buSzPts val="2200"/>
              <a:buFont typeface="Times New Roman"/>
              <a:buAutoNum type="arabicPeriod"/>
            </a:pPr>
            <a:r>
              <a:rPr b="0" i="0" lang="en-US" sz="2200" u="none">
                <a:solidFill>
                  <a:schemeClr val="dk1"/>
                </a:solidFill>
                <a:latin typeface="Times New Roman"/>
                <a:ea typeface="Times New Roman"/>
                <a:cs typeface="Times New Roman"/>
                <a:sym typeface="Times New Roman"/>
              </a:rPr>
              <a:t>Medical Applications</a:t>
            </a:r>
            <a:endParaRPr/>
          </a:p>
          <a:p>
            <a:pPr indent="-514350" lvl="1" marL="971550" marR="0" rtl="0" algn="l">
              <a:lnSpc>
                <a:spcPct val="100000"/>
              </a:lnSpc>
              <a:spcBef>
                <a:spcPts val="44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Encase drug into nanotube capsule for more predictable time release</a:t>
            </a:r>
            <a:endParaRPr/>
          </a:p>
        </p:txBody>
      </p:sp>
      <p:sp>
        <p:nvSpPr>
          <p:cNvPr id="469" name="Google Shape;469;p28"/>
          <p:cNvSpPr txBox="1"/>
          <p:nvPr/>
        </p:nvSpPr>
        <p:spPr>
          <a:xfrm>
            <a:off x="67056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0" name="Google Shape;470;p28"/>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pic>
        <p:nvPicPr>
          <p:cNvPr id="471" name="Google Shape;471;p28"/>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9"/>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Lucida Sans"/>
              <a:buNone/>
            </a:pPr>
            <a:fld id="{00000000-1234-1234-1234-123412341234}" type="slidenum">
              <a:rPr b="0" i="0" lang="en-US" sz="1000" u="none">
                <a:solidFill>
                  <a:schemeClr val="dk1"/>
                </a:solidFill>
                <a:latin typeface="Lucida Sans"/>
                <a:ea typeface="Lucida Sans"/>
                <a:cs typeface="Lucida Sans"/>
                <a:sym typeface="Lucida Sans"/>
              </a:rPr>
              <a:t>‹#›</a:t>
            </a:fld>
            <a:endParaRPr/>
          </a:p>
        </p:txBody>
      </p:sp>
      <p:sp>
        <p:nvSpPr>
          <p:cNvPr id="477" name="Google Shape;477;p29"/>
          <p:cNvSpPr txBox="1"/>
          <p:nvPr/>
        </p:nvSpPr>
        <p:spPr>
          <a:xfrm>
            <a:off x="304800" y="1828800"/>
            <a:ext cx="8458200" cy="3810000"/>
          </a:xfrm>
          <a:prstGeom prst="rect">
            <a:avLst/>
          </a:prstGeom>
          <a:solidFill>
            <a:srgbClr val="CCFFFF">
              <a:alpha val="46666"/>
            </a:srgbClr>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90000"/>
              </a:buClr>
              <a:buSzPts val="1800"/>
              <a:buFont typeface="Lucida Sans"/>
              <a:buNone/>
            </a:pPr>
            <a:r>
              <a:rPr b="1" i="0" lang="en-US" sz="1800" u="none">
                <a:solidFill>
                  <a:srgbClr val="990000"/>
                </a:solidFill>
                <a:latin typeface="Lucida Sans"/>
                <a:ea typeface="Lucida Sans"/>
                <a:cs typeface="Lucida Sans"/>
                <a:sym typeface="Lucida Sans"/>
              </a:rPr>
              <a:t> Composite materials</a:t>
            </a:r>
            <a:endParaRPr b="0" i="0" sz="1800" u="none">
              <a:solidFill>
                <a:srgbClr val="990000"/>
              </a:solidFill>
              <a:latin typeface="Lucida Sans"/>
              <a:ea typeface="Lucida Sans"/>
              <a:cs typeface="Lucida Sans"/>
              <a:sym typeface="Lucida Sans"/>
            </a:endParaRPr>
          </a:p>
          <a:p>
            <a:pPr indent="-342900" lvl="0" marL="342900" marR="0" rtl="0" algn="l">
              <a:lnSpc>
                <a:spcPct val="90000"/>
              </a:lnSpc>
              <a:spcBef>
                <a:spcPts val="440"/>
              </a:spcBef>
              <a:spcAft>
                <a:spcPts val="0"/>
              </a:spcAft>
              <a:buClr>
                <a:srgbClr val="000099"/>
              </a:buClr>
              <a:buSzPts val="2200"/>
              <a:buFont typeface="Times New Roman"/>
              <a:buChar char="•"/>
            </a:pPr>
            <a:r>
              <a:rPr b="0" i="0" lang="en-US" sz="2200" u="none">
                <a:solidFill>
                  <a:srgbClr val="000099"/>
                </a:solidFill>
                <a:latin typeface="Times New Roman"/>
                <a:ea typeface="Times New Roman"/>
                <a:cs typeface="Times New Roman"/>
                <a:sym typeface="Times New Roman"/>
              </a:rPr>
              <a:t>Because of the stiffness of carbon nanotubes, they are ideal candidates for structural applications. </a:t>
            </a:r>
            <a:endParaRPr/>
          </a:p>
          <a:p>
            <a:pPr indent="-342900" lvl="0" marL="342900" marR="0" rtl="0" algn="l">
              <a:lnSpc>
                <a:spcPct val="90000"/>
              </a:lnSpc>
              <a:spcBef>
                <a:spcPts val="440"/>
              </a:spcBef>
              <a:spcAft>
                <a:spcPts val="0"/>
              </a:spcAft>
              <a:buClr>
                <a:srgbClr val="000099"/>
              </a:buClr>
              <a:buSzPts val="2200"/>
              <a:buFont typeface="Times New Roman"/>
              <a:buChar char="•"/>
            </a:pPr>
            <a:r>
              <a:rPr b="0" i="0" lang="en-US" sz="2200" u="none">
                <a:solidFill>
                  <a:srgbClr val="000099"/>
                </a:solidFill>
                <a:latin typeface="Times New Roman"/>
                <a:ea typeface="Times New Roman"/>
                <a:cs typeface="Times New Roman"/>
                <a:sym typeface="Times New Roman"/>
              </a:rPr>
              <a:t>For example, they may be used as reinforcements in high strength, low weight, and high performance composites.</a:t>
            </a:r>
            <a:endParaRPr/>
          </a:p>
          <a:p>
            <a:pPr indent="-342900" lvl="0" marL="342900" marR="0" rtl="0" algn="l">
              <a:lnSpc>
                <a:spcPct val="90000"/>
              </a:lnSpc>
              <a:spcBef>
                <a:spcPts val="440"/>
              </a:spcBef>
              <a:spcAft>
                <a:spcPts val="0"/>
              </a:spcAft>
              <a:buClr>
                <a:srgbClr val="000099"/>
              </a:buClr>
              <a:buSzPts val="2200"/>
              <a:buFont typeface="Times New Roman"/>
              <a:buChar char="•"/>
            </a:pPr>
            <a:r>
              <a:rPr b="0" i="0" lang="en-US" sz="2200" u="none">
                <a:solidFill>
                  <a:srgbClr val="000099"/>
                </a:solidFill>
                <a:latin typeface="Times New Roman"/>
                <a:ea typeface="Times New Roman"/>
                <a:cs typeface="Times New Roman"/>
                <a:sym typeface="Times New Roman"/>
              </a:rPr>
              <a:t>Theoretically, SWNTs could have a Young’s Modulus of 1 TPa. </a:t>
            </a:r>
            <a:endParaRPr/>
          </a:p>
          <a:p>
            <a:pPr indent="-342900" lvl="0" marL="342900" marR="0" rtl="0" algn="l">
              <a:lnSpc>
                <a:spcPct val="90000"/>
              </a:lnSpc>
              <a:spcBef>
                <a:spcPts val="440"/>
              </a:spcBef>
              <a:spcAft>
                <a:spcPts val="0"/>
              </a:spcAft>
              <a:buClr>
                <a:srgbClr val="000099"/>
              </a:buClr>
              <a:buSzPts val="2200"/>
              <a:buFont typeface="Times New Roman"/>
              <a:buChar char="•"/>
            </a:pPr>
            <a:r>
              <a:rPr b="0" i="0" lang="en-US" sz="2200" u="none">
                <a:solidFill>
                  <a:srgbClr val="000099"/>
                </a:solidFill>
                <a:latin typeface="Times New Roman"/>
                <a:ea typeface="Times New Roman"/>
                <a:cs typeface="Times New Roman"/>
                <a:sym typeface="Times New Roman"/>
              </a:rPr>
              <a:t>MWNTs are weaker because the individual cylinders slide with respect to each other. </a:t>
            </a:r>
            <a:endParaRPr/>
          </a:p>
          <a:p>
            <a:pPr indent="-342900" lvl="0" marL="342900" marR="0" rtl="0" algn="l">
              <a:lnSpc>
                <a:spcPct val="90000"/>
              </a:lnSpc>
              <a:spcBef>
                <a:spcPts val="440"/>
              </a:spcBef>
              <a:spcAft>
                <a:spcPts val="0"/>
              </a:spcAft>
              <a:buClr>
                <a:srgbClr val="000099"/>
              </a:buClr>
              <a:buSzPts val="2200"/>
              <a:buFont typeface="Times New Roman"/>
              <a:buChar char="•"/>
            </a:pPr>
            <a:r>
              <a:rPr b="0" i="0" lang="en-US" sz="2200" u="none">
                <a:solidFill>
                  <a:srgbClr val="000099"/>
                </a:solidFill>
                <a:latin typeface="Times New Roman"/>
                <a:ea typeface="Times New Roman"/>
                <a:cs typeface="Times New Roman"/>
                <a:sym typeface="Times New Roman"/>
              </a:rPr>
              <a:t>Ropes of SWNTs are also less strong.</a:t>
            </a:r>
            <a:endParaRPr/>
          </a:p>
          <a:p>
            <a:pPr indent="-342900" lvl="0" marL="342900" marR="0" rtl="0" algn="l">
              <a:lnSpc>
                <a:spcPct val="90000"/>
              </a:lnSpc>
              <a:spcBef>
                <a:spcPts val="560"/>
              </a:spcBef>
              <a:spcAft>
                <a:spcPts val="0"/>
              </a:spcAft>
              <a:buClr>
                <a:srgbClr val="000099"/>
              </a:buClr>
              <a:buSzPts val="2200"/>
              <a:buFont typeface="Times New Roman"/>
              <a:buChar char="•"/>
            </a:pPr>
            <a:r>
              <a:rPr b="0" i="0" lang="en-US" sz="2200" u="none">
                <a:solidFill>
                  <a:srgbClr val="000099"/>
                </a:solidFill>
                <a:latin typeface="Times New Roman"/>
                <a:ea typeface="Times New Roman"/>
                <a:cs typeface="Times New Roman"/>
                <a:sym typeface="Times New Roman"/>
              </a:rPr>
              <a:t> The individual tubes can pull out by shearing and at last the whole rope will break</a:t>
            </a:r>
            <a:r>
              <a:rPr b="0" i="0" lang="en-US" sz="2800" u="none">
                <a:solidFill>
                  <a:srgbClr val="000099"/>
                </a:solidFill>
                <a:latin typeface="Lucida Sans"/>
                <a:ea typeface="Lucida Sans"/>
                <a:cs typeface="Lucida Sans"/>
                <a:sym typeface="Lucida Sans"/>
              </a:rPr>
              <a:t>. </a:t>
            </a:r>
            <a:endParaRPr/>
          </a:p>
        </p:txBody>
      </p:sp>
      <p:sp>
        <p:nvSpPr>
          <p:cNvPr id="478" name="Google Shape;478;p29"/>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pic>
        <p:nvPicPr>
          <p:cNvPr id="479" name="Google Shape;479;p29"/>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
          <p:cNvSpPr txBox="1"/>
          <p:nvPr/>
        </p:nvSpPr>
        <p:spPr>
          <a:xfrm>
            <a:off x="457200" y="13716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4400"/>
              <a:buFont typeface="Lucida Sans"/>
              <a:buNone/>
            </a:pPr>
            <a:r>
              <a:rPr b="1" i="0" lang="en-US" sz="4400" u="none">
                <a:solidFill>
                  <a:srgbClr val="FF0000"/>
                </a:solidFill>
                <a:latin typeface="Lucida Sans"/>
                <a:ea typeface="Lucida Sans"/>
                <a:cs typeface="Lucida Sans"/>
                <a:sym typeface="Lucida Sans"/>
              </a:rPr>
              <a:t>What Are Carbon Nanotubes </a:t>
            </a:r>
            <a:endParaRPr/>
          </a:p>
        </p:txBody>
      </p:sp>
      <p:sp>
        <p:nvSpPr>
          <p:cNvPr id="214" name="Google Shape;214;p3"/>
          <p:cNvSpPr txBox="1"/>
          <p:nvPr/>
        </p:nvSpPr>
        <p:spPr>
          <a:xfrm>
            <a:off x="152400" y="2438400"/>
            <a:ext cx="4038600" cy="40386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1800"/>
              <a:buFont typeface="Noto Sans Symbols"/>
              <a:buChar char="⮚"/>
            </a:pPr>
            <a:r>
              <a:rPr b="0" i="0" lang="en-US" sz="1800" u="none">
                <a:solidFill>
                  <a:srgbClr val="0000FF"/>
                </a:solidFill>
                <a:latin typeface="Lucida Sans"/>
                <a:ea typeface="Lucida Sans"/>
                <a:cs typeface="Lucida Sans"/>
                <a:sym typeface="Lucida Sans"/>
              </a:rPr>
              <a:t>CNT can be described as a sheet of graphite rolled into a cylinder</a:t>
            </a:r>
            <a:endParaRPr/>
          </a:p>
          <a:p>
            <a:pPr indent="-342900" lvl="0" marL="342900" marR="0" rtl="0" algn="l">
              <a:lnSpc>
                <a:spcPct val="100000"/>
              </a:lnSpc>
              <a:spcBef>
                <a:spcPts val="360"/>
              </a:spcBef>
              <a:spcAft>
                <a:spcPts val="0"/>
              </a:spcAft>
              <a:buClr>
                <a:srgbClr val="0000FF"/>
              </a:buClr>
              <a:buSzPts val="1800"/>
              <a:buFont typeface="Noto Sans Symbols"/>
              <a:buChar char="⮚"/>
            </a:pPr>
            <a:r>
              <a:rPr b="0" i="0" lang="en-US" sz="1800" u="none">
                <a:solidFill>
                  <a:srgbClr val="0000FF"/>
                </a:solidFill>
                <a:latin typeface="Lucida Sans"/>
                <a:ea typeface="Lucida Sans"/>
                <a:cs typeface="Lucida Sans"/>
                <a:sym typeface="Lucida Sans"/>
              </a:rPr>
              <a:t>Constructed from hexagonal rings of carbon</a:t>
            </a:r>
            <a:endParaRPr/>
          </a:p>
          <a:p>
            <a:pPr indent="-342900" lvl="0" marL="342900" marR="0" rtl="0" algn="l">
              <a:lnSpc>
                <a:spcPct val="100000"/>
              </a:lnSpc>
              <a:spcBef>
                <a:spcPts val="360"/>
              </a:spcBef>
              <a:spcAft>
                <a:spcPts val="0"/>
              </a:spcAft>
              <a:buClr>
                <a:srgbClr val="0000FF"/>
              </a:buClr>
              <a:buSzPts val="1800"/>
              <a:buFont typeface="Noto Sans Symbols"/>
              <a:buChar char="⮚"/>
            </a:pPr>
            <a:r>
              <a:rPr b="0" i="0" lang="en-US" sz="1800" u="none">
                <a:solidFill>
                  <a:srgbClr val="0000FF"/>
                </a:solidFill>
                <a:latin typeface="Lucida Sans"/>
                <a:ea typeface="Lucida Sans"/>
                <a:cs typeface="Lucida Sans"/>
                <a:sym typeface="Lucida Sans"/>
              </a:rPr>
              <a:t>Can have one layer or multiple layers</a:t>
            </a:r>
            <a:endParaRPr/>
          </a:p>
          <a:p>
            <a:pPr indent="-342900" lvl="0" marL="342900" marR="0" rtl="0" algn="l">
              <a:lnSpc>
                <a:spcPct val="100000"/>
              </a:lnSpc>
              <a:spcBef>
                <a:spcPts val="360"/>
              </a:spcBef>
              <a:spcAft>
                <a:spcPts val="0"/>
              </a:spcAft>
              <a:buClr>
                <a:srgbClr val="0000FF"/>
              </a:buClr>
              <a:buSzPts val="1800"/>
              <a:buFont typeface="Noto Sans Symbols"/>
              <a:buChar char="⮚"/>
            </a:pPr>
            <a:r>
              <a:rPr b="0" i="0" lang="en-US" sz="1800" u="none">
                <a:solidFill>
                  <a:srgbClr val="0000FF"/>
                </a:solidFill>
                <a:latin typeface="Lucida Sans"/>
                <a:ea typeface="Lucida Sans"/>
                <a:cs typeface="Lucida Sans"/>
                <a:sym typeface="Lucida Sans"/>
              </a:rPr>
              <a:t>Can have caps at the ends making them look like pills</a:t>
            </a:r>
            <a:endParaRPr/>
          </a:p>
        </p:txBody>
      </p:sp>
      <p:pic>
        <p:nvPicPr>
          <p:cNvPr descr="10-10" id="215" name="Google Shape;215;p3"/>
          <p:cNvPicPr preferRelativeResize="0"/>
          <p:nvPr/>
        </p:nvPicPr>
        <p:blipFill rotWithShape="1">
          <a:blip r:embed="rId3">
            <a:alphaModFix/>
          </a:blip>
          <a:srcRect b="0" l="0" r="0" t="0"/>
          <a:stretch/>
        </p:blipFill>
        <p:spPr>
          <a:xfrm>
            <a:off x="4267200" y="2743200"/>
            <a:ext cx="4648200" cy="3606800"/>
          </a:xfrm>
          <a:prstGeom prst="rect">
            <a:avLst/>
          </a:prstGeom>
          <a:noFill/>
          <a:ln>
            <a:noFill/>
          </a:ln>
        </p:spPr>
      </p:pic>
      <p:sp>
        <p:nvSpPr>
          <p:cNvPr id="216" name="Google Shape;216;p3"/>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Lucida Sans"/>
              <a:buNone/>
            </a:pPr>
            <a:fld id="{00000000-1234-1234-1234-123412341234}" type="slidenum">
              <a:rPr b="0" i="0" lang="en-US" sz="1000" u="none">
                <a:solidFill>
                  <a:schemeClr val="dk1"/>
                </a:solidFill>
                <a:latin typeface="Lucida Sans"/>
                <a:ea typeface="Lucida Sans"/>
                <a:cs typeface="Lucida Sans"/>
                <a:sym typeface="Lucida Sans"/>
              </a:rPr>
              <a:t>‹#›</a:t>
            </a:fld>
            <a:endParaRPr/>
          </a:p>
        </p:txBody>
      </p:sp>
      <p:pic>
        <p:nvPicPr>
          <p:cNvPr id="217" name="Google Shape;217;p3"/>
          <p:cNvPicPr preferRelativeResize="0"/>
          <p:nvPr/>
        </p:nvPicPr>
        <p:blipFill rotWithShape="1">
          <a:blip r:embed="rId4">
            <a:alphaModFix/>
          </a:blip>
          <a:srcRect b="0" l="0" r="0" t="0"/>
          <a:stretch/>
        </p:blipFill>
        <p:spPr>
          <a:xfrm>
            <a:off x="228600" y="257175"/>
            <a:ext cx="1590675" cy="914400"/>
          </a:xfrm>
          <a:prstGeom prst="rect">
            <a:avLst/>
          </a:prstGeom>
          <a:noFill/>
          <a:ln>
            <a:noFill/>
          </a:ln>
        </p:spPr>
      </p:pic>
      <p:sp>
        <p:nvSpPr>
          <p:cNvPr id="218" name="Google Shape;218;p3"/>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0"/>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Lucida Sans"/>
              <a:buNone/>
            </a:pPr>
            <a:fld id="{00000000-1234-1234-1234-123412341234}" type="slidenum">
              <a:rPr b="0" i="0" lang="en-US" sz="1000" u="none">
                <a:solidFill>
                  <a:schemeClr val="dk1"/>
                </a:solidFill>
                <a:latin typeface="Lucida Sans"/>
                <a:ea typeface="Lucida Sans"/>
                <a:cs typeface="Lucida Sans"/>
                <a:sym typeface="Lucida Sans"/>
              </a:rPr>
              <a:t>‹#›</a:t>
            </a:fld>
            <a:endParaRPr/>
          </a:p>
        </p:txBody>
      </p:sp>
      <p:sp>
        <p:nvSpPr>
          <p:cNvPr id="485" name="Google Shape;485;p30"/>
          <p:cNvSpPr txBox="1"/>
          <p:nvPr/>
        </p:nvSpPr>
        <p:spPr>
          <a:xfrm>
            <a:off x="533400" y="1447800"/>
            <a:ext cx="7772400" cy="4343400"/>
          </a:xfrm>
          <a:prstGeom prst="rect">
            <a:avLst/>
          </a:prstGeom>
          <a:solidFill>
            <a:schemeClr val="accent1">
              <a:alpha val="43529"/>
            </a:schemeClr>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00000"/>
              </a:buClr>
              <a:buSzPts val="2200"/>
              <a:buFont typeface="Times New Roman"/>
              <a:buNone/>
            </a:pPr>
            <a:r>
              <a:rPr b="1" i="0" lang="en-US" sz="2200" u="none">
                <a:solidFill>
                  <a:srgbClr val="C00000"/>
                </a:solidFill>
                <a:latin typeface="Times New Roman"/>
                <a:ea typeface="Times New Roman"/>
                <a:cs typeface="Times New Roman"/>
                <a:sym typeface="Times New Roman"/>
              </a:rPr>
              <a:t>Templates</a:t>
            </a:r>
            <a:endParaRPr b="0" i="0" sz="2200" u="none">
              <a:solidFill>
                <a:srgbClr val="C00000"/>
              </a:solidFill>
              <a:latin typeface="Times New Roman"/>
              <a:ea typeface="Times New Roman"/>
              <a:cs typeface="Times New Roman"/>
              <a:sym typeface="Times New Roman"/>
            </a:endParaRPr>
          </a:p>
          <a:p>
            <a:pPr indent="-342900" lvl="0" marL="342900" marR="0" rtl="0" algn="l">
              <a:lnSpc>
                <a:spcPct val="100000"/>
              </a:lnSpc>
              <a:spcBef>
                <a:spcPts val="440"/>
              </a:spcBef>
              <a:spcAft>
                <a:spcPts val="0"/>
              </a:spcAft>
              <a:buClr>
                <a:srgbClr val="0000FF"/>
              </a:buClr>
              <a:buSzPts val="2200"/>
              <a:buFont typeface="Times New Roman"/>
              <a:buChar char="•"/>
            </a:pPr>
            <a:r>
              <a:rPr b="0" i="0" lang="en-US" sz="2200" u="none">
                <a:solidFill>
                  <a:srgbClr val="0000FF"/>
                </a:solidFill>
                <a:latin typeface="Times New Roman"/>
                <a:ea typeface="Times New Roman"/>
                <a:cs typeface="Times New Roman"/>
                <a:sym typeface="Times New Roman"/>
              </a:rPr>
              <a:t>Because of the small channels, strong capillary forces exist in nanotubes. </a:t>
            </a:r>
            <a:endParaRPr/>
          </a:p>
          <a:p>
            <a:pPr indent="-342900" lvl="0" marL="342900" marR="0" rtl="0" algn="l">
              <a:lnSpc>
                <a:spcPct val="100000"/>
              </a:lnSpc>
              <a:spcBef>
                <a:spcPts val="440"/>
              </a:spcBef>
              <a:spcAft>
                <a:spcPts val="0"/>
              </a:spcAft>
              <a:buClr>
                <a:srgbClr val="0000FF"/>
              </a:buClr>
              <a:buSzPts val="2200"/>
              <a:buFont typeface="Times New Roman"/>
              <a:buChar char="•"/>
            </a:pPr>
            <a:r>
              <a:rPr b="0" i="0" lang="en-US" sz="2200" u="none">
                <a:solidFill>
                  <a:srgbClr val="0000FF"/>
                </a:solidFill>
                <a:latin typeface="Times New Roman"/>
                <a:ea typeface="Times New Roman"/>
                <a:cs typeface="Times New Roman"/>
                <a:sym typeface="Times New Roman"/>
              </a:rPr>
              <a:t>These forces are strong enough to hold gases and fluids in nanotubes. </a:t>
            </a:r>
            <a:endParaRPr/>
          </a:p>
          <a:p>
            <a:pPr indent="-342900" lvl="0" marL="342900" marR="0" rtl="0" algn="l">
              <a:lnSpc>
                <a:spcPct val="100000"/>
              </a:lnSpc>
              <a:spcBef>
                <a:spcPts val="440"/>
              </a:spcBef>
              <a:spcAft>
                <a:spcPts val="0"/>
              </a:spcAft>
              <a:buClr>
                <a:srgbClr val="0000FF"/>
              </a:buClr>
              <a:buSzPts val="2200"/>
              <a:buFont typeface="Times New Roman"/>
              <a:buChar char="•"/>
            </a:pPr>
            <a:r>
              <a:rPr b="0" i="0" lang="en-US" sz="2200" u="none">
                <a:solidFill>
                  <a:srgbClr val="0000FF"/>
                </a:solidFill>
                <a:latin typeface="Times New Roman"/>
                <a:ea typeface="Times New Roman"/>
                <a:cs typeface="Times New Roman"/>
                <a:sym typeface="Times New Roman"/>
              </a:rPr>
              <a:t>In this way, it may be possible to fill the cavities of the nanotubes to create nanowires.</a:t>
            </a:r>
            <a:endParaRPr/>
          </a:p>
        </p:txBody>
      </p:sp>
      <p:sp>
        <p:nvSpPr>
          <p:cNvPr id="486" name="Google Shape;486;p30"/>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pic>
        <p:nvPicPr>
          <p:cNvPr id="487" name="Google Shape;487;p30"/>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descr="nano-tubes" id="223" name="Google Shape;223;p4"/>
          <p:cNvPicPr preferRelativeResize="0"/>
          <p:nvPr/>
        </p:nvPicPr>
        <p:blipFill rotWithShape="1">
          <a:blip r:embed="rId3">
            <a:alphaModFix/>
          </a:blip>
          <a:srcRect b="0" l="0" r="0" t="0"/>
          <a:stretch/>
        </p:blipFill>
        <p:spPr>
          <a:xfrm>
            <a:off x="0" y="0"/>
            <a:ext cx="9144000" cy="6897687"/>
          </a:xfrm>
          <a:prstGeom prst="rect">
            <a:avLst/>
          </a:prstGeom>
          <a:noFill/>
          <a:ln>
            <a:noFill/>
          </a:ln>
        </p:spPr>
      </p:pic>
      <p:sp>
        <p:nvSpPr>
          <p:cNvPr id="224" name="Google Shape;224;p4"/>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lt1"/>
              </a:buClr>
              <a:buSzPts val="3600"/>
              <a:buFont typeface="Lucida Sans"/>
              <a:buNone/>
            </a:pPr>
            <a:r>
              <a:rPr b="1" i="0" lang="en-US" sz="3600" u="none" cap="none" strike="noStrike">
                <a:solidFill>
                  <a:schemeClr val="lt1"/>
                </a:solidFill>
                <a:latin typeface="Lucida Sans"/>
                <a:ea typeface="Lucida Sans"/>
                <a:cs typeface="Lucida Sans"/>
                <a:sym typeface="Lucida Sans"/>
              </a:rPr>
              <a:t>Discovery</a:t>
            </a:r>
            <a:br>
              <a:rPr b="1" i="0" lang="en-US" sz="3600" u="none" cap="none" strike="noStrike">
                <a:solidFill>
                  <a:schemeClr val="lt1"/>
                </a:solidFill>
                <a:latin typeface="Lucida Sans"/>
                <a:ea typeface="Lucida Sans"/>
                <a:cs typeface="Lucida Sans"/>
                <a:sym typeface="Lucida Sans"/>
              </a:rPr>
            </a:br>
            <a:endParaRPr b="1" i="0" sz="3600" u="none" cap="none" strike="noStrike">
              <a:solidFill>
                <a:schemeClr val="lt1"/>
              </a:solidFill>
              <a:latin typeface="Lucida Sans"/>
              <a:ea typeface="Lucida Sans"/>
              <a:cs typeface="Lucida Sans"/>
              <a:sym typeface="Lucida Sans"/>
            </a:endParaRPr>
          </a:p>
        </p:txBody>
      </p:sp>
      <p:sp>
        <p:nvSpPr>
          <p:cNvPr id="225" name="Google Shape;225;p4"/>
          <p:cNvSpPr txBox="1"/>
          <p:nvPr>
            <p:ph idx="1" type="body"/>
          </p:nvPr>
        </p:nvSpPr>
        <p:spPr>
          <a:xfrm>
            <a:off x="457200" y="1600200"/>
            <a:ext cx="4038600" cy="4525962"/>
          </a:xfrm>
          <a:prstGeom prst="rect">
            <a:avLst/>
          </a:prstGeom>
          <a:noFill/>
          <a:ln>
            <a:noFill/>
          </a:ln>
        </p:spPr>
        <p:txBody>
          <a:bodyPr anchorCtr="0" anchor="t" bIns="45700" lIns="91425" spcFirstLastPara="1" rIns="91425" wrap="square" tIns="45700">
            <a:noAutofit/>
          </a:bodyPr>
          <a:lstStyle/>
          <a:p>
            <a:pPr indent="-255587" lvl="0" marL="365125" rtl="0" algn="just">
              <a:lnSpc>
                <a:spcPct val="90000"/>
              </a:lnSpc>
              <a:spcBef>
                <a:spcPts val="0"/>
              </a:spcBef>
              <a:spcAft>
                <a:spcPts val="0"/>
              </a:spcAft>
              <a:buSzPts val="1224"/>
              <a:buNone/>
            </a:pPr>
            <a:r>
              <a:rPr b="0" i="0" lang="en-US" sz="1800" u="none">
                <a:solidFill>
                  <a:schemeClr val="lt1"/>
                </a:solidFill>
                <a:latin typeface="Lucida Sans"/>
                <a:ea typeface="Lucida Sans"/>
                <a:cs typeface="Lucida Sans"/>
                <a:sym typeface="Lucida Sans"/>
              </a:rPr>
              <a:t>    </a:t>
            </a:r>
            <a:r>
              <a:rPr b="0" i="0" lang="en-US" sz="2000" u="none">
                <a:solidFill>
                  <a:schemeClr val="lt1"/>
                </a:solidFill>
                <a:latin typeface="Lucida Sans"/>
                <a:ea typeface="Lucida Sans"/>
                <a:cs typeface="Lucida Sans"/>
                <a:sym typeface="Lucida Sans"/>
              </a:rPr>
              <a:t>They were discovered in 1991 by the Japanese electron microscopist Sumio Iijima who was studying the material deposited on the cathode during the arc-evaporation synthesis of fullerenes. He found that the central core of the cathodic deposit contained a variety of closed graphitic structures including nanoparticles and nanotubes, of a type which had never previously been observed</a:t>
            </a:r>
            <a:r>
              <a:rPr b="0" i="0" lang="en-US" sz="2000" u="none">
                <a:solidFill>
                  <a:schemeClr val="dk1"/>
                </a:solidFill>
                <a:latin typeface="Lucida Sans"/>
                <a:ea typeface="Lucida Sans"/>
                <a:cs typeface="Lucida Sans"/>
                <a:sym typeface="Lucida Sans"/>
              </a:rPr>
              <a:t> </a:t>
            </a:r>
            <a:endParaRPr/>
          </a:p>
        </p:txBody>
      </p:sp>
      <p:pic>
        <p:nvPicPr>
          <p:cNvPr descr="img_myself_01" id="226" name="Google Shape;226;p4"/>
          <p:cNvPicPr preferRelativeResize="0"/>
          <p:nvPr>
            <p:ph idx="1" type="body"/>
          </p:nvPr>
        </p:nvPicPr>
        <p:blipFill rotWithShape="1">
          <a:blip r:embed="rId4">
            <a:alphaModFix/>
          </a:blip>
          <a:srcRect b="0" l="0" r="0" t="0"/>
          <a:stretch/>
        </p:blipFill>
        <p:spPr>
          <a:xfrm>
            <a:off x="4648200" y="1524000"/>
            <a:ext cx="4033837" cy="4419600"/>
          </a:xfrm>
          <a:prstGeom prst="rect">
            <a:avLst/>
          </a:prstGeom>
          <a:noFill/>
          <a:ln>
            <a:noFill/>
          </a:ln>
        </p:spPr>
      </p:pic>
      <p:sp>
        <p:nvSpPr>
          <p:cNvPr id="227" name="Google Shape;227;p4"/>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5"/>
          <p:cNvSpPr txBox="1"/>
          <p:nvPr/>
        </p:nvSpPr>
        <p:spPr>
          <a:xfrm>
            <a:off x="3314700" y="2476500"/>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4" name="Google Shape;234;p5"/>
          <p:cNvSpPr txBox="1"/>
          <p:nvPr/>
        </p:nvSpPr>
        <p:spPr>
          <a:xfrm>
            <a:off x="3048000" y="1752600"/>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35" name="Google Shape;235;p5"/>
          <p:cNvPicPr preferRelativeResize="0"/>
          <p:nvPr/>
        </p:nvPicPr>
        <p:blipFill rotWithShape="1">
          <a:blip r:embed="rId4">
            <a:alphaModFix/>
          </a:blip>
          <a:srcRect b="0" l="0" r="0" t="0"/>
          <a:stretch/>
        </p:blipFill>
        <p:spPr>
          <a:xfrm>
            <a:off x="0" y="3355975"/>
            <a:ext cx="3657600" cy="2435225"/>
          </a:xfrm>
          <a:prstGeom prst="rect">
            <a:avLst/>
          </a:prstGeom>
          <a:noFill/>
          <a:ln>
            <a:noFill/>
          </a:ln>
        </p:spPr>
      </p:pic>
      <p:sp>
        <p:nvSpPr>
          <p:cNvPr id="236" name="Google Shape;236;p5"/>
          <p:cNvSpPr txBox="1"/>
          <p:nvPr/>
        </p:nvSpPr>
        <p:spPr>
          <a:xfrm>
            <a:off x="381000" y="5791200"/>
            <a:ext cx="2438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Lucida Sans"/>
              <a:buNone/>
            </a:pPr>
            <a:r>
              <a:rPr b="0" i="0" lang="en-US" sz="1800" u="none">
                <a:solidFill>
                  <a:schemeClr val="dk1"/>
                </a:solidFill>
                <a:latin typeface="Lucida Sans"/>
                <a:ea typeface="Lucida Sans"/>
                <a:cs typeface="Lucida Sans"/>
                <a:sym typeface="Lucida Sans"/>
              </a:rPr>
              <a:t>Graphite Sheet  </a:t>
            </a:r>
            <a:endParaRPr/>
          </a:p>
        </p:txBody>
      </p:sp>
      <p:sp>
        <p:nvSpPr>
          <p:cNvPr id="237" name="Google Shape;237;p5"/>
          <p:cNvSpPr txBox="1"/>
          <p:nvPr/>
        </p:nvSpPr>
        <p:spPr>
          <a:xfrm>
            <a:off x="5867400" y="5867400"/>
            <a:ext cx="3048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Lucida Sans"/>
              <a:buNone/>
            </a:pPr>
            <a:r>
              <a:rPr b="0" i="0" lang="en-US" sz="1800" u="none">
                <a:solidFill>
                  <a:schemeClr val="dk1"/>
                </a:solidFill>
                <a:latin typeface="Lucida Sans"/>
                <a:ea typeface="Lucida Sans"/>
                <a:cs typeface="Lucida Sans"/>
                <a:sym typeface="Lucida Sans"/>
              </a:rPr>
              <a:t>Carbon Nano Tube</a:t>
            </a:r>
            <a:endParaRPr/>
          </a:p>
        </p:txBody>
      </p:sp>
      <p:sp>
        <p:nvSpPr>
          <p:cNvPr id="238" name="Google Shape;238;p5"/>
          <p:cNvSpPr txBox="1"/>
          <p:nvPr/>
        </p:nvSpPr>
        <p:spPr>
          <a:xfrm>
            <a:off x="152400" y="1447800"/>
            <a:ext cx="8839200" cy="1338262"/>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169862" lvl="0" marL="169862" marR="0" rtl="0" algn="just">
              <a:lnSpc>
                <a:spcPct val="100000"/>
              </a:lnSpc>
              <a:spcBef>
                <a:spcPts val="0"/>
              </a:spcBef>
              <a:spcAft>
                <a:spcPts val="0"/>
              </a:spcAft>
              <a:buClr>
                <a:srgbClr val="0000FF"/>
              </a:buClr>
              <a:buSzPts val="1800"/>
              <a:buFont typeface="Noto Sans Symbols"/>
              <a:buChar char="⮚"/>
            </a:pPr>
            <a:r>
              <a:rPr b="1" i="0" lang="en-US" sz="1800" u="none">
                <a:solidFill>
                  <a:srgbClr val="0000FF"/>
                </a:solidFill>
                <a:latin typeface="Lucida Sans"/>
                <a:ea typeface="Lucida Sans"/>
                <a:cs typeface="Lucida Sans"/>
                <a:sym typeface="Lucida Sans"/>
              </a:rPr>
              <a:t>Carbon Nanotubes are built up using graphite sheet, which is the most stable form of crystalline carbon.</a:t>
            </a:r>
            <a:endParaRPr/>
          </a:p>
          <a:p>
            <a:pPr indent="-169862" lvl="0" marL="169862" marR="0" rtl="0" algn="just">
              <a:lnSpc>
                <a:spcPct val="100000"/>
              </a:lnSpc>
              <a:spcBef>
                <a:spcPts val="900"/>
              </a:spcBef>
              <a:spcAft>
                <a:spcPts val="0"/>
              </a:spcAft>
              <a:buClr>
                <a:srgbClr val="0000FF"/>
              </a:buClr>
              <a:buSzPts val="1800"/>
              <a:buFont typeface="Noto Sans Symbols"/>
              <a:buChar char="⮚"/>
            </a:pPr>
            <a:r>
              <a:rPr b="1" i="0" lang="en-US" sz="1800" u="none">
                <a:solidFill>
                  <a:srgbClr val="0000FF"/>
                </a:solidFill>
                <a:latin typeface="Lucida Sans"/>
                <a:ea typeface="Lucida Sans"/>
                <a:cs typeface="Lucida Sans"/>
                <a:sym typeface="Lucida Sans"/>
              </a:rPr>
              <a:t>A carbon Nanotube is obtained by rolling up a plain graphite sheet into a tubular shape.</a:t>
            </a:r>
            <a:endParaRPr/>
          </a:p>
        </p:txBody>
      </p:sp>
      <p:cxnSp>
        <p:nvCxnSpPr>
          <p:cNvPr id="239" name="Google Shape;239;p5"/>
          <p:cNvCxnSpPr/>
          <p:nvPr/>
        </p:nvCxnSpPr>
        <p:spPr>
          <a:xfrm>
            <a:off x="4267200" y="4191000"/>
            <a:ext cx="609600" cy="0"/>
          </a:xfrm>
          <a:prstGeom prst="straightConnector1">
            <a:avLst/>
          </a:prstGeom>
          <a:noFill/>
          <a:ln cap="flat" cmpd="sng" w="28575">
            <a:solidFill>
              <a:schemeClr val="dk1"/>
            </a:solidFill>
            <a:prstDash val="solid"/>
            <a:miter lim="800000"/>
            <a:headEnd len="med" w="med" type="none"/>
            <a:tailEnd len="med" w="med" type="triangle"/>
          </a:ln>
        </p:spPr>
      </p:cxnSp>
      <p:sp>
        <p:nvSpPr>
          <p:cNvPr id="240" name="Google Shape;240;p5"/>
          <p:cNvSpPr txBox="1"/>
          <p:nvPr/>
        </p:nvSpPr>
        <p:spPr>
          <a:xfrm>
            <a:off x="4114800" y="4419600"/>
            <a:ext cx="914400" cy="320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500"/>
              <a:buFont typeface="Lucida Sans"/>
              <a:buNone/>
            </a:pPr>
            <a:r>
              <a:rPr b="1" i="0" lang="en-US" sz="1500" u="none">
                <a:solidFill>
                  <a:srgbClr val="FF0000"/>
                </a:solidFill>
                <a:latin typeface="Lucida Sans"/>
                <a:ea typeface="Lucida Sans"/>
                <a:cs typeface="Lucida Sans"/>
                <a:sym typeface="Lucida Sans"/>
              </a:rPr>
              <a:t>Roll up</a:t>
            </a:r>
            <a:endParaRPr/>
          </a:p>
        </p:txBody>
      </p:sp>
      <p:graphicFrame>
        <p:nvGraphicFramePr>
          <p:cNvPr id="241" name="Google Shape;241;p5"/>
          <p:cNvGraphicFramePr/>
          <p:nvPr/>
        </p:nvGraphicFramePr>
        <p:xfrm>
          <a:off x="3810000" y="3365500"/>
          <a:ext cx="1828800" cy="1133475"/>
        </p:xfrm>
        <a:graphic>
          <a:graphicData uri="http://schemas.openxmlformats.org/presentationml/2006/ole">
            <mc:AlternateContent>
              <mc:Choice Requires="v">
                <p:oleObj r:id="rId5" imgH="1133475" imgW="1828800" progId="PBrush" spid="_x0000_s1">
                  <p:embed/>
                </p:oleObj>
              </mc:Choice>
              <mc:Fallback>
                <p:oleObj r:id="rId6" imgH="1133475" imgW="1828800" progId="PBrush">
                  <p:embed/>
                  <p:pic>
                    <p:nvPicPr>
                      <p:cNvPr id="241" name="Google Shape;241;p5"/>
                      <p:cNvPicPr preferRelativeResize="0"/>
                      <p:nvPr/>
                    </p:nvPicPr>
                    <p:blipFill rotWithShape="1">
                      <a:blip r:embed="rId7">
                        <a:alphaModFix/>
                      </a:blip>
                      <a:srcRect b="0" l="0" r="0" t="0"/>
                      <a:stretch/>
                    </p:blipFill>
                    <p:spPr>
                      <a:xfrm>
                        <a:off x="3810000" y="3365500"/>
                        <a:ext cx="1828800" cy="1133475"/>
                      </a:xfrm>
                      <a:prstGeom prst="rect">
                        <a:avLst/>
                      </a:prstGeom>
                      <a:noFill/>
                      <a:ln>
                        <a:noFill/>
                      </a:ln>
                    </p:spPr>
                  </p:pic>
                </p:oleObj>
              </mc:Fallback>
            </mc:AlternateContent>
          </a:graphicData>
        </a:graphic>
      </p:graphicFrame>
      <p:pic>
        <p:nvPicPr>
          <p:cNvPr descr="10-10" id="242" name="Google Shape;242;p5"/>
          <p:cNvPicPr preferRelativeResize="0"/>
          <p:nvPr/>
        </p:nvPicPr>
        <p:blipFill rotWithShape="1">
          <a:blip r:embed="rId8">
            <a:alphaModFix/>
          </a:blip>
          <a:srcRect b="0" l="0" r="0" t="0"/>
          <a:stretch/>
        </p:blipFill>
        <p:spPr>
          <a:xfrm>
            <a:off x="5715000" y="3333750"/>
            <a:ext cx="3352800" cy="2232025"/>
          </a:xfrm>
          <a:prstGeom prst="rect">
            <a:avLst/>
          </a:prstGeom>
          <a:noFill/>
          <a:ln>
            <a:noFill/>
          </a:ln>
        </p:spPr>
      </p:pic>
      <p:sp>
        <p:nvSpPr>
          <p:cNvPr id="243" name="Google Shape;243;p5"/>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Lucida Sans"/>
              <a:buNone/>
            </a:pPr>
            <a:fld id="{00000000-1234-1234-1234-123412341234}" type="slidenum">
              <a:rPr b="0" i="0" lang="en-US" sz="1000" u="none">
                <a:solidFill>
                  <a:schemeClr val="dk1"/>
                </a:solidFill>
                <a:latin typeface="Lucida Sans"/>
                <a:ea typeface="Lucida Sans"/>
                <a:cs typeface="Lucida Sans"/>
                <a:sym typeface="Lucida Sans"/>
              </a:rPr>
              <a:t>‹#›</a:t>
            </a:fld>
            <a:endParaRPr/>
          </a:p>
        </p:txBody>
      </p:sp>
      <p:pic>
        <p:nvPicPr>
          <p:cNvPr id="244" name="Google Shape;244;p5"/>
          <p:cNvPicPr preferRelativeResize="0"/>
          <p:nvPr/>
        </p:nvPicPr>
        <p:blipFill rotWithShape="1">
          <a:blip r:embed="rId9">
            <a:alphaModFix/>
          </a:blip>
          <a:srcRect b="0" l="0" r="0" t="0"/>
          <a:stretch/>
        </p:blipFill>
        <p:spPr>
          <a:xfrm>
            <a:off x="228600" y="257175"/>
            <a:ext cx="1590675" cy="914400"/>
          </a:xfrm>
          <a:prstGeom prst="rect">
            <a:avLst/>
          </a:prstGeom>
          <a:noFill/>
          <a:ln>
            <a:noFill/>
          </a:ln>
        </p:spPr>
      </p:pic>
      <p:sp>
        <p:nvSpPr>
          <p:cNvPr id="245" name="Google Shape;245;p5"/>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6"/>
          <p:cNvSpPr txBox="1"/>
          <p:nvPr/>
        </p:nvSpPr>
        <p:spPr>
          <a:xfrm>
            <a:off x="304800" y="3657600"/>
            <a:ext cx="8458200" cy="230822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FF0000"/>
              </a:buClr>
              <a:buSzPts val="1800"/>
              <a:buFont typeface="Lucida Sans"/>
              <a:buNone/>
            </a:pPr>
            <a:r>
              <a:rPr b="0" i="0" lang="en-US" sz="1800" u="none">
                <a:solidFill>
                  <a:srgbClr val="FF0000"/>
                </a:solidFill>
                <a:latin typeface="Lucida Sans"/>
                <a:ea typeface="Lucida Sans"/>
                <a:cs typeface="Lucida Sans"/>
                <a:sym typeface="Lucida Sans"/>
              </a:rPr>
              <a:t>Single-wall</a:t>
            </a:r>
            <a:r>
              <a:rPr b="0" i="0" lang="en-US" sz="1800" u="none">
                <a:solidFill>
                  <a:schemeClr val="dk1"/>
                </a:solidFill>
                <a:latin typeface="Lucida Sans"/>
                <a:ea typeface="Lucida Sans"/>
                <a:cs typeface="Lucida Sans"/>
                <a:sym typeface="Lucida Sans"/>
              </a:rPr>
              <a:t> carbon Nanotubes (SWCNTs) can be considered to be formed by the </a:t>
            </a:r>
            <a:r>
              <a:rPr b="1" i="0" lang="en-US" sz="1800" u="none">
                <a:solidFill>
                  <a:srgbClr val="FF00FF"/>
                </a:solidFill>
                <a:latin typeface="Lucida Sans"/>
                <a:ea typeface="Lucida Sans"/>
                <a:cs typeface="Lucida Sans"/>
                <a:sym typeface="Lucida Sans"/>
              </a:rPr>
              <a:t>rolling of a single layer of graphite</a:t>
            </a:r>
            <a:r>
              <a:rPr b="0" i="0" lang="en-US" sz="1800" u="none">
                <a:solidFill>
                  <a:schemeClr val="dk1"/>
                </a:solidFill>
                <a:latin typeface="Lucida Sans"/>
                <a:ea typeface="Lucida Sans"/>
                <a:cs typeface="Lucida Sans"/>
                <a:sym typeface="Lucida Sans"/>
              </a:rPr>
              <a:t> into a seamless cylinder. </a:t>
            </a:r>
            <a:endParaRPr/>
          </a:p>
          <a:p>
            <a:pPr indent="0" lvl="0" marL="0" marR="0" rtl="0" algn="just">
              <a:lnSpc>
                <a:spcPct val="100000"/>
              </a:lnSpc>
              <a:spcBef>
                <a:spcPts val="0"/>
              </a:spcBef>
              <a:spcAft>
                <a:spcPts val="0"/>
              </a:spcAft>
              <a:buClr>
                <a:schemeClr val="dk1"/>
              </a:buClr>
              <a:buSzPts val="1800"/>
              <a:buFont typeface="Arial"/>
              <a:buNone/>
            </a:pPr>
            <a:r>
              <a:t/>
            </a:r>
            <a:endParaRPr b="0" i="0" sz="1800" u="none">
              <a:solidFill>
                <a:schemeClr val="dk1"/>
              </a:solidFill>
              <a:latin typeface="Lucida Sans"/>
              <a:ea typeface="Lucida Sans"/>
              <a:cs typeface="Lucida Sans"/>
              <a:sym typeface="Lucida Sans"/>
            </a:endParaRPr>
          </a:p>
          <a:p>
            <a:pPr indent="0" lvl="0" marL="0" marR="0" rtl="0" algn="just">
              <a:lnSpc>
                <a:spcPct val="100000"/>
              </a:lnSpc>
              <a:spcBef>
                <a:spcPts val="0"/>
              </a:spcBef>
              <a:spcAft>
                <a:spcPts val="0"/>
              </a:spcAft>
              <a:buClr>
                <a:schemeClr val="dk1"/>
              </a:buClr>
              <a:buSzPts val="1800"/>
              <a:buFont typeface="Lucida Sans"/>
              <a:buNone/>
            </a:pPr>
            <a:r>
              <a:rPr b="0" i="0" lang="en-US" sz="1800" u="none">
                <a:solidFill>
                  <a:schemeClr val="dk1"/>
                </a:solidFill>
                <a:latin typeface="Lucida Sans"/>
                <a:ea typeface="Lucida Sans"/>
                <a:cs typeface="Lucida Sans"/>
                <a:sym typeface="Lucida Sans"/>
              </a:rPr>
              <a:t>A </a:t>
            </a:r>
            <a:r>
              <a:rPr b="0" i="0" lang="en-US" sz="1800" u="none">
                <a:solidFill>
                  <a:srgbClr val="FF0000"/>
                </a:solidFill>
                <a:latin typeface="Lucida Sans"/>
                <a:ea typeface="Lucida Sans"/>
                <a:cs typeface="Lucida Sans"/>
                <a:sym typeface="Lucida Sans"/>
              </a:rPr>
              <a:t>Multiwall</a:t>
            </a:r>
            <a:r>
              <a:rPr b="0" i="0" lang="en-US" sz="1800" u="none">
                <a:solidFill>
                  <a:schemeClr val="dk1"/>
                </a:solidFill>
                <a:latin typeface="Lucida Sans"/>
                <a:ea typeface="Lucida Sans"/>
                <a:cs typeface="Lucida Sans"/>
                <a:sym typeface="Lucida Sans"/>
              </a:rPr>
              <a:t> carbon Nanotube (MWCNT) can similarly be considered to be a </a:t>
            </a:r>
            <a:r>
              <a:rPr b="1" i="0" lang="en-US" sz="1800" u="none">
                <a:solidFill>
                  <a:srgbClr val="FF00FF"/>
                </a:solidFill>
                <a:latin typeface="Lucida Sans"/>
                <a:ea typeface="Lucida Sans"/>
                <a:cs typeface="Lucida Sans"/>
                <a:sym typeface="Lucida Sans"/>
              </a:rPr>
              <a:t>coaxial assembly of cylinders of SWCNTs</a:t>
            </a:r>
            <a:r>
              <a:rPr b="0" i="0" lang="en-US" sz="1800" u="none">
                <a:solidFill>
                  <a:schemeClr val="dk1"/>
                </a:solidFill>
                <a:latin typeface="Lucida Sans"/>
                <a:ea typeface="Lucida Sans"/>
                <a:cs typeface="Lucida Sans"/>
                <a:sym typeface="Lucida Sans"/>
              </a:rPr>
              <a:t>, one within another.</a:t>
            </a:r>
            <a:endParaRPr/>
          </a:p>
          <a:p>
            <a:pPr indent="0" lvl="0" marL="0" marR="0" rtl="0" algn="just">
              <a:lnSpc>
                <a:spcPct val="100000"/>
              </a:lnSpc>
              <a:spcBef>
                <a:spcPts val="0"/>
              </a:spcBef>
              <a:spcAft>
                <a:spcPts val="0"/>
              </a:spcAft>
              <a:buClr>
                <a:schemeClr val="dk1"/>
              </a:buClr>
              <a:buSzPts val="1800"/>
              <a:buFont typeface="Arial"/>
              <a:buNone/>
            </a:pPr>
            <a:r>
              <a:t/>
            </a:r>
            <a:endParaRPr b="0" i="0" sz="1800" u="none">
              <a:solidFill>
                <a:schemeClr val="dk1"/>
              </a:solidFill>
              <a:latin typeface="Lucida Sans"/>
              <a:ea typeface="Lucida Sans"/>
              <a:cs typeface="Lucida Sans"/>
              <a:sym typeface="Lucida Sans"/>
            </a:endParaRPr>
          </a:p>
          <a:p>
            <a:pPr indent="0" lvl="0" marL="0" marR="0" rtl="0" algn="just">
              <a:lnSpc>
                <a:spcPct val="100000"/>
              </a:lnSpc>
              <a:spcBef>
                <a:spcPts val="0"/>
              </a:spcBef>
              <a:spcAft>
                <a:spcPts val="0"/>
              </a:spcAft>
              <a:buClr>
                <a:schemeClr val="dk1"/>
              </a:buClr>
              <a:buSzPts val="1800"/>
              <a:buFont typeface="Lucida Sans"/>
              <a:buNone/>
            </a:pPr>
            <a:r>
              <a:rPr b="0" i="0" lang="en-US" sz="1800" u="none">
                <a:solidFill>
                  <a:schemeClr val="dk1"/>
                </a:solidFill>
                <a:latin typeface="Lucida Sans"/>
                <a:ea typeface="Lucida Sans"/>
                <a:cs typeface="Lucida Sans"/>
                <a:sym typeface="Lucida Sans"/>
              </a:rPr>
              <a:t>The separation between tubes is about equal to that between the layers in natural graphite. Hence, Nanotubes are one-dimensional objects.</a:t>
            </a:r>
            <a:endParaRPr/>
          </a:p>
        </p:txBody>
      </p:sp>
      <p:sp>
        <p:nvSpPr>
          <p:cNvPr id="252" name="Google Shape;252;p6"/>
          <p:cNvSpPr txBox="1"/>
          <p:nvPr/>
        </p:nvSpPr>
        <p:spPr>
          <a:xfrm>
            <a:off x="1143000" y="1600200"/>
            <a:ext cx="6477000" cy="120015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FF"/>
              </a:buClr>
              <a:buSzPts val="1800"/>
              <a:buFont typeface="Lucida Sans"/>
              <a:buNone/>
            </a:pPr>
            <a:r>
              <a:rPr b="0" i="0" lang="en-US" sz="1800" u="none">
                <a:solidFill>
                  <a:srgbClr val="0000FF"/>
                </a:solidFill>
                <a:latin typeface="Lucida Sans"/>
                <a:ea typeface="Lucida Sans"/>
                <a:cs typeface="Lucida Sans"/>
                <a:sym typeface="Lucida Sans"/>
              </a:rPr>
              <a:t>Carbon Nanotube can be classified into Two type</a:t>
            </a:r>
            <a:endParaRPr/>
          </a:p>
          <a:p>
            <a:pPr indent="-457200" lvl="0" marL="457200" marR="0" rtl="0" algn="l">
              <a:lnSpc>
                <a:spcPct val="100000"/>
              </a:lnSpc>
              <a:spcBef>
                <a:spcPts val="900"/>
              </a:spcBef>
              <a:spcAft>
                <a:spcPts val="0"/>
              </a:spcAft>
              <a:buClr>
                <a:srgbClr val="0000FF"/>
              </a:buClr>
              <a:buSzPts val="1800"/>
              <a:buFont typeface="Lucida Sans"/>
              <a:buAutoNum type="arabicPeriod"/>
            </a:pPr>
            <a:r>
              <a:rPr b="0" i="0" lang="en-US" sz="1800" u="none">
                <a:solidFill>
                  <a:srgbClr val="0000FF"/>
                </a:solidFill>
                <a:latin typeface="Lucida Sans"/>
                <a:ea typeface="Lucida Sans"/>
                <a:cs typeface="Lucida Sans"/>
                <a:sym typeface="Lucida Sans"/>
              </a:rPr>
              <a:t>Single wall carbon Nanotube (SWNT)</a:t>
            </a:r>
            <a:endParaRPr/>
          </a:p>
          <a:p>
            <a:pPr indent="-457200" lvl="0" marL="457200" marR="0" rtl="0" algn="l">
              <a:lnSpc>
                <a:spcPct val="100000"/>
              </a:lnSpc>
              <a:spcBef>
                <a:spcPts val="900"/>
              </a:spcBef>
              <a:spcAft>
                <a:spcPts val="0"/>
              </a:spcAft>
              <a:buClr>
                <a:srgbClr val="0000FF"/>
              </a:buClr>
              <a:buSzPts val="1800"/>
              <a:buFont typeface="Lucida Sans"/>
              <a:buAutoNum type="arabicPeriod"/>
            </a:pPr>
            <a:r>
              <a:rPr b="0" i="0" lang="en-US" sz="1800" u="none">
                <a:solidFill>
                  <a:srgbClr val="0000FF"/>
                </a:solidFill>
                <a:latin typeface="Lucida Sans"/>
                <a:ea typeface="Lucida Sans"/>
                <a:cs typeface="Lucida Sans"/>
                <a:sym typeface="Lucida Sans"/>
              </a:rPr>
              <a:t>Multiwall Carbon Nanotube (MWNT)</a:t>
            </a:r>
            <a:endParaRPr/>
          </a:p>
        </p:txBody>
      </p:sp>
      <p:sp>
        <p:nvSpPr>
          <p:cNvPr id="253" name="Google Shape;253;p6"/>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Lucida Sans"/>
              <a:buNone/>
            </a:pPr>
            <a:fld id="{00000000-1234-1234-1234-123412341234}" type="slidenum">
              <a:rPr b="0" i="0" lang="en-US" sz="1000" u="none">
                <a:solidFill>
                  <a:schemeClr val="dk1"/>
                </a:solidFill>
                <a:latin typeface="Lucida Sans"/>
                <a:ea typeface="Lucida Sans"/>
                <a:cs typeface="Lucida Sans"/>
                <a:sym typeface="Lucida Sans"/>
              </a:rPr>
              <a:t>‹#›</a:t>
            </a:fld>
            <a:endParaRPr/>
          </a:p>
        </p:txBody>
      </p:sp>
      <p:sp>
        <p:nvSpPr>
          <p:cNvPr id="254" name="Google Shape;254;p6"/>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pic>
        <p:nvPicPr>
          <p:cNvPr id="255" name="Google Shape;255;p6"/>
          <p:cNvPicPr preferRelativeResize="0"/>
          <p:nvPr/>
        </p:nvPicPr>
        <p:blipFill rotWithShape="1">
          <a:blip r:embed="rId3">
            <a:alphaModFix/>
          </a:blip>
          <a:srcRect b="0" l="0" r="0" t="0"/>
          <a:stretch/>
        </p:blipFill>
        <p:spPr>
          <a:xfrm>
            <a:off x="228600" y="257175"/>
            <a:ext cx="1590675" cy="91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7"/>
          <p:cNvSpPr txBox="1"/>
          <p:nvPr/>
        </p:nvSpPr>
        <p:spPr>
          <a:xfrm>
            <a:off x="381000" y="1219200"/>
            <a:ext cx="4419600" cy="51816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Lucida Sans"/>
              <a:buChar char="•"/>
            </a:pPr>
            <a:r>
              <a:rPr b="1" i="0" lang="en-US" sz="2800" u="none">
                <a:solidFill>
                  <a:schemeClr val="accent2"/>
                </a:solidFill>
                <a:latin typeface="Lucida Sans"/>
                <a:ea typeface="Lucida Sans"/>
                <a:cs typeface="Lucida Sans"/>
                <a:sym typeface="Lucida Sans"/>
              </a:rPr>
              <a:t>MWNT</a:t>
            </a:r>
            <a:endParaRPr/>
          </a:p>
          <a:p>
            <a:pPr indent="-285750" lvl="1" marL="742950" marR="0" rtl="0" algn="l">
              <a:lnSpc>
                <a:spcPct val="100000"/>
              </a:lnSpc>
              <a:spcBef>
                <a:spcPts val="360"/>
              </a:spcBef>
              <a:spcAft>
                <a:spcPts val="0"/>
              </a:spcAft>
              <a:buClr>
                <a:schemeClr val="dk1"/>
              </a:buClr>
              <a:buSzPts val="1800"/>
              <a:buFont typeface="Lucida Sans"/>
              <a:buChar char="–"/>
            </a:pPr>
            <a:r>
              <a:rPr b="0" i="0" lang="en-US" sz="1800" u="none" cap="none" strike="noStrike">
                <a:solidFill>
                  <a:schemeClr val="dk1"/>
                </a:solidFill>
                <a:latin typeface="Lucida Sans"/>
                <a:ea typeface="Lucida Sans"/>
                <a:cs typeface="Lucida Sans"/>
                <a:sym typeface="Lucida Sans"/>
              </a:rPr>
              <a:t>Consist of 2 or more layers of carbon</a:t>
            </a:r>
            <a:endParaRPr/>
          </a:p>
          <a:p>
            <a:pPr indent="-285750" lvl="1" marL="742950" marR="0" rtl="0" algn="l">
              <a:lnSpc>
                <a:spcPct val="100000"/>
              </a:lnSpc>
              <a:spcBef>
                <a:spcPts val="360"/>
              </a:spcBef>
              <a:spcAft>
                <a:spcPts val="0"/>
              </a:spcAft>
              <a:buClr>
                <a:schemeClr val="dk1"/>
              </a:buClr>
              <a:buSzPts val="1800"/>
              <a:buFont typeface="Lucida Sans"/>
              <a:buChar char="–"/>
            </a:pPr>
            <a:r>
              <a:rPr b="0" i="0" lang="en-US" sz="1800" u="none" cap="none" strike="noStrike">
                <a:solidFill>
                  <a:schemeClr val="dk1"/>
                </a:solidFill>
                <a:latin typeface="Lucida Sans"/>
                <a:ea typeface="Lucida Sans"/>
                <a:cs typeface="Lucida Sans"/>
                <a:sym typeface="Lucida Sans"/>
              </a:rPr>
              <a:t>Tend to form unordered clumps</a:t>
            </a:r>
            <a:endParaRPr/>
          </a:p>
          <a:p>
            <a:pPr indent="-342900" lvl="0" marL="342900" marR="0" rtl="0" algn="l">
              <a:lnSpc>
                <a:spcPct val="100000"/>
              </a:lnSpc>
              <a:spcBef>
                <a:spcPts val="560"/>
              </a:spcBef>
              <a:spcAft>
                <a:spcPts val="0"/>
              </a:spcAft>
              <a:buClr>
                <a:srgbClr val="FF00FF"/>
              </a:buClr>
              <a:buSzPts val="2800"/>
              <a:buFont typeface="Lucida Sans"/>
              <a:buChar char="•"/>
            </a:pPr>
            <a:r>
              <a:rPr b="1" i="0" lang="en-US" sz="2800" u="none">
                <a:solidFill>
                  <a:srgbClr val="FF00FF"/>
                </a:solidFill>
                <a:latin typeface="Lucida Sans"/>
                <a:ea typeface="Lucida Sans"/>
                <a:cs typeface="Lucida Sans"/>
                <a:sym typeface="Lucida Sans"/>
              </a:rPr>
              <a:t>SWNT</a:t>
            </a:r>
            <a:endParaRPr/>
          </a:p>
          <a:p>
            <a:pPr indent="-285750" lvl="1" marL="742950" marR="0" rtl="0" algn="l">
              <a:lnSpc>
                <a:spcPct val="100000"/>
              </a:lnSpc>
              <a:spcBef>
                <a:spcPts val="360"/>
              </a:spcBef>
              <a:spcAft>
                <a:spcPts val="0"/>
              </a:spcAft>
              <a:buClr>
                <a:schemeClr val="dk1"/>
              </a:buClr>
              <a:buSzPts val="1800"/>
              <a:buFont typeface="Lucida Sans"/>
              <a:buChar char="–"/>
            </a:pPr>
            <a:r>
              <a:rPr b="0" i="0" lang="en-US" sz="1800" u="none" cap="none" strike="noStrike">
                <a:solidFill>
                  <a:schemeClr val="dk1"/>
                </a:solidFill>
                <a:latin typeface="Lucida Sans"/>
                <a:ea typeface="Lucida Sans"/>
                <a:cs typeface="Lucida Sans"/>
                <a:sym typeface="Lucida Sans"/>
              </a:rPr>
              <a:t>Consist of just one layer of carbon</a:t>
            </a:r>
            <a:endParaRPr/>
          </a:p>
          <a:p>
            <a:pPr indent="-285750" lvl="1" marL="742950" marR="0" rtl="0" algn="l">
              <a:lnSpc>
                <a:spcPct val="100000"/>
              </a:lnSpc>
              <a:spcBef>
                <a:spcPts val="360"/>
              </a:spcBef>
              <a:spcAft>
                <a:spcPts val="0"/>
              </a:spcAft>
              <a:buClr>
                <a:schemeClr val="dk1"/>
              </a:buClr>
              <a:buSzPts val="1800"/>
              <a:buFont typeface="Lucida Sans"/>
              <a:buChar char="–"/>
            </a:pPr>
            <a:r>
              <a:rPr b="0" i="0" lang="en-US" sz="1800" u="none" cap="none" strike="noStrike">
                <a:solidFill>
                  <a:schemeClr val="dk1"/>
                </a:solidFill>
                <a:latin typeface="Lucida Sans"/>
                <a:ea typeface="Lucida Sans"/>
                <a:cs typeface="Lucida Sans"/>
                <a:sym typeface="Lucida Sans"/>
              </a:rPr>
              <a:t>Greater tendency to align into ordered bundles</a:t>
            </a:r>
            <a:endParaRPr/>
          </a:p>
          <a:p>
            <a:pPr indent="-285750" lvl="1" marL="742950" marR="0" rtl="0" algn="l">
              <a:lnSpc>
                <a:spcPct val="100000"/>
              </a:lnSpc>
              <a:spcBef>
                <a:spcPts val="360"/>
              </a:spcBef>
              <a:spcAft>
                <a:spcPts val="0"/>
              </a:spcAft>
              <a:buClr>
                <a:schemeClr val="dk1"/>
              </a:buClr>
              <a:buSzPts val="1800"/>
              <a:buFont typeface="Lucida Sans"/>
              <a:buChar char="–"/>
            </a:pPr>
            <a:r>
              <a:rPr b="0" i="0" lang="en-US" sz="1800" u="none" cap="none" strike="noStrike">
                <a:solidFill>
                  <a:schemeClr val="dk1"/>
                </a:solidFill>
                <a:latin typeface="Lucida Sans"/>
                <a:ea typeface="Lucida Sans"/>
                <a:cs typeface="Lucida Sans"/>
                <a:sym typeface="Lucida Sans"/>
              </a:rPr>
              <a:t>Used to test theory of nanotube properties</a:t>
            </a:r>
            <a:endParaRPr/>
          </a:p>
        </p:txBody>
      </p:sp>
      <p:pic>
        <p:nvPicPr>
          <p:cNvPr id="262" name="Google Shape;262;p7"/>
          <p:cNvPicPr preferRelativeResize="0"/>
          <p:nvPr/>
        </p:nvPicPr>
        <p:blipFill rotWithShape="1">
          <a:blip r:embed="rId3">
            <a:alphaModFix/>
          </a:blip>
          <a:srcRect b="0" l="0" r="0" t="0"/>
          <a:stretch/>
        </p:blipFill>
        <p:spPr>
          <a:xfrm>
            <a:off x="4876800" y="1143000"/>
            <a:ext cx="2667000" cy="2341562"/>
          </a:xfrm>
          <a:prstGeom prst="rect">
            <a:avLst/>
          </a:prstGeom>
          <a:noFill/>
          <a:ln>
            <a:noFill/>
          </a:ln>
        </p:spPr>
      </p:pic>
      <p:pic>
        <p:nvPicPr>
          <p:cNvPr id="263" name="Google Shape;263;p7"/>
          <p:cNvPicPr preferRelativeResize="0"/>
          <p:nvPr/>
        </p:nvPicPr>
        <p:blipFill rotWithShape="1">
          <a:blip r:embed="rId4">
            <a:alphaModFix/>
          </a:blip>
          <a:srcRect b="0" l="0" r="0" t="0"/>
          <a:stretch/>
        </p:blipFill>
        <p:spPr>
          <a:xfrm>
            <a:off x="5029200" y="3733800"/>
            <a:ext cx="2895600" cy="2524125"/>
          </a:xfrm>
          <a:prstGeom prst="rect">
            <a:avLst/>
          </a:prstGeom>
          <a:noFill/>
          <a:ln>
            <a:noFill/>
          </a:ln>
        </p:spPr>
      </p:pic>
      <p:sp>
        <p:nvSpPr>
          <p:cNvPr id="264" name="Google Shape;264;p7"/>
          <p:cNvSpPr txBox="1"/>
          <p:nvPr/>
        </p:nvSpPr>
        <p:spPr>
          <a:xfrm>
            <a:off x="5410200" y="6172200"/>
            <a:ext cx="2667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Lucida Sans"/>
              <a:buNone/>
            </a:pPr>
            <a:r>
              <a:rPr b="0" i="0" lang="en-US" sz="1800" u="none">
                <a:solidFill>
                  <a:schemeClr val="dk1"/>
                </a:solidFill>
                <a:latin typeface="Lucida Sans"/>
                <a:ea typeface="Lucida Sans"/>
                <a:cs typeface="Lucida Sans"/>
                <a:sym typeface="Lucida Sans"/>
              </a:rPr>
              <a:t>Single wall CNT</a:t>
            </a:r>
            <a:endParaRPr/>
          </a:p>
        </p:txBody>
      </p:sp>
      <p:sp>
        <p:nvSpPr>
          <p:cNvPr id="265" name="Google Shape;265;p7"/>
          <p:cNvSpPr txBox="1"/>
          <p:nvPr/>
        </p:nvSpPr>
        <p:spPr>
          <a:xfrm>
            <a:off x="5410200" y="3429000"/>
            <a:ext cx="2286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Lucida Sans"/>
              <a:buNone/>
            </a:pPr>
            <a:r>
              <a:rPr b="0" i="0" lang="en-US" sz="1800" u="none">
                <a:solidFill>
                  <a:schemeClr val="dk1"/>
                </a:solidFill>
                <a:latin typeface="Lucida Sans"/>
                <a:ea typeface="Lucida Sans"/>
                <a:cs typeface="Lucida Sans"/>
                <a:sym typeface="Lucida Sans"/>
              </a:rPr>
              <a:t>Multi wall CNT</a:t>
            </a:r>
            <a:endParaRPr/>
          </a:p>
        </p:txBody>
      </p:sp>
      <p:sp>
        <p:nvSpPr>
          <p:cNvPr id="266" name="Google Shape;266;p7"/>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Lucida Sans"/>
              <a:buNone/>
            </a:pPr>
            <a:fld id="{00000000-1234-1234-1234-123412341234}" type="slidenum">
              <a:rPr b="0" i="0" lang="en-US" sz="1000" u="none">
                <a:solidFill>
                  <a:schemeClr val="dk1"/>
                </a:solidFill>
                <a:latin typeface="Lucida Sans"/>
                <a:ea typeface="Lucida Sans"/>
                <a:cs typeface="Lucida Sans"/>
                <a:sym typeface="Lucida Sans"/>
              </a:rPr>
              <a:t>‹#›</a:t>
            </a:fld>
            <a:endParaRPr/>
          </a:p>
        </p:txBody>
      </p:sp>
      <p:pic>
        <p:nvPicPr>
          <p:cNvPr id="267" name="Google Shape;267;p7"/>
          <p:cNvPicPr preferRelativeResize="0"/>
          <p:nvPr/>
        </p:nvPicPr>
        <p:blipFill rotWithShape="1">
          <a:blip r:embed="rId5">
            <a:alphaModFix/>
          </a:blip>
          <a:srcRect b="0" l="0" r="0" t="0"/>
          <a:stretch/>
        </p:blipFill>
        <p:spPr>
          <a:xfrm>
            <a:off x="228600" y="257175"/>
            <a:ext cx="1590675" cy="914400"/>
          </a:xfrm>
          <a:prstGeom prst="rect">
            <a:avLst/>
          </a:prstGeom>
          <a:noFill/>
          <a:ln>
            <a:noFill/>
          </a:ln>
        </p:spPr>
      </p:pic>
      <p:sp>
        <p:nvSpPr>
          <p:cNvPr id="268" name="Google Shape;268;p7"/>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8"/>
          <p:cNvPicPr preferRelativeResize="0"/>
          <p:nvPr/>
        </p:nvPicPr>
        <p:blipFill rotWithShape="1">
          <a:blip r:embed="rId3">
            <a:alphaModFix/>
          </a:blip>
          <a:srcRect b="0" l="0" r="0" t="0"/>
          <a:stretch/>
        </p:blipFill>
        <p:spPr>
          <a:xfrm>
            <a:off x="609600" y="1600200"/>
            <a:ext cx="7675562" cy="4105275"/>
          </a:xfrm>
          <a:prstGeom prst="rect">
            <a:avLst/>
          </a:prstGeom>
          <a:noFill/>
          <a:ln>
            <a:noFill/>
          </a:ln>
        </p:spPr>
      </p:pic>
      <p:sp>
        <p:nvSpPr>
          <p:cNvPr id="275" name="Google Shape;275;p8"/>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Lucida Sans"/>
              <a:buNone/>
            </a:pPr>
            <a:fld id="{00000000-1234-1234-1234-123412341234}" type="slidenum">
              <a:rPr b="0" i="0" lang="en-US" sz="1000" u="none">
                <a:solidFill>
                  <a:schemeClr val="dk1"/>
                </a:solidFill>
                <a:latin typeface="Lucida Sans"/>
                <a:ea typeface="Lucida Sans"/>
                <a:cs typeface="Lucida Sans"/>
                <a:sym typeface="Lucida Sans"/>
              </a:rPr>
              <a:t>‹#›</a:t>
            </a:fld>
            <a:endParaRPr/>
          </a:p>
        </p:txBody>
      </p:sp>
      <p:sp>
        <p:nvSpPr>
          <p:cNvPr id="276" name="Google Shape;276;p8"/>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pic>
        <p:nvPicPr>
          <p:cNvPr id="277" name="Google Shape;277;p8"/>
          <p:cNvPicPr preferRelativeResize="0"/>
          <p:nvPr/>
        </p:nvPicPr>
        <p:blipFill rotWithShape="1">
          <a:blip r:embed="rId4">
            <a:alphaModFix/>
          </a:blip>
          <a:srcRect b="0" l="0" r="0" t="0"/>
          <a:stretch/>
        </p:blipFill>
        <p:spPr>
          <a:xfrm>
            <a:off x="228600" y="257175"/>
            <a:ext cx="1590675" cy="914400"/>
          </a:xfrm>
          <a:prstGeom prst="rect">
            <a:avLst/>
          </a:prstGeom>
          <a:noFill/>
          <a:ln>
            <a:noFill/>
          </a:ln>
        </p:spPr>
      </p:pic>
      <p:pic>
        <p:nvPicPr>
          <p:cNvPr id="278" name="Google Shape;278;p8"/>
          <p:cNvPicPr preferRelativeResize="0"/>
          <p:nvPr/>
        </p:nvPicPr>
        <p:blipFill rotWithShape="1">
          <a:blip r:embed="rId5">
            <a:alphaModFix/>
          </a:blip>
          <a:srcRect b="0" l="0" r="0" t="0"/>
          <a:stretch/>
        </p:blipFill>
        <p:spPr>
          <a:xfrm>
            <a:off x="7086600" y="180975"/>
            <a:ext cx="1790700" cy="126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9"/>
          <p:cNvSpPr txBox="1"/>
          <p:nvPr/>
        </p:nvSpPr>
        <p:spPr>
          <a:xfrm>
            <a:off x="304800" y="1219200"/>
            <a:ext cx="8305800" cy="24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1800"/>
              <a:buFont typeface="Lucida Sans"/>
              <a:buNone/>
            </a:pPr>
            <a:r>
              <a:rPr b="1" i="0" lang="en-US" sz="1800" u="none">
                <a:solidFill>
                  <a:srgbClr val="C00000"/>
                </a:solidFill>
                <a:latin typeface="Lucida Sans"/>
                <a:ea typeface="Lucida Sans"/>
                <a:cs typeface="Lucida Sans"/>
                <a:sym typeface="Lucida Sans"/>
              </a:rPr>
              <a:t>NANOTUBE GEOMETRY:</a:t>
            </a:r>
            <a:endParaRPr/>
          </a:p>
          <a:p>
            <a:pPr indent="-139700" lvl="0" marL="0" marR="0" rtl="0" algn="l">
              <a:lnSpc>
                <a:spcPct val="100000"/>
              </a:lnSpc>
              <a:spcBef>
                <a:spcPts val="0"/>
              </a:spcBef>
              <a:spcAft>
                <a:spcPts val="0"/>
              </a:spcAft>
              <a:buClr>
                <a:srgbClr val="0000FF"/>
              </a:buClr>
              <a:buSzPts val="2200"/>
              <a:buFont typeface="Noto Sans Symbols"/>
              <a:buChar char="⮚"/>
            </a:pPr>
            <a:r>
              <a:rPr b="0" i="0" lang="en-US" sz="2200" u="none">
                <a:solidFill>
                  <a:srgbClr val="0000FF"/>
                </a:solidFill>
                <a:latin typeface="Times New Roman"/>
                <a:ea typeface="Times New Roman"/>
                <a:cs typeface="Times New Roman"/>
                <a:sym typeface="Times New Roman"/>
              </a:rPr>
              <a:t>There are three unique geometries of carbon nanotubes. The three different</a:t>
            </a:r>
            <a:endParaRPr/>
          </a:p>
          <a:p>
            <a:pPr indent="-139700" lvl="0" marL="0" marR="0" rtl="0" algn="l">
              <a:lnSpc>
                <a:spcPct val="100000"/>
              </a:lnSpc>
              <a:spcBef>
                <a:spcPts val="0"/>
              </a:spcBef>
              <a:spcAft>
                <a:spcPts val="0"/>
              </a:spcAft>
              <a:buClr>
                <a:srgbClr val="0000FF"/>
              </a:buClr>
              <a:buSzPts val="2200"/>
              <a:buFont typeface="Noto Sans Symbols"/>
              <a:buChar char="⮚"/>
            </a:pPr>
            <a:r>
              <a:rPr b="0" i="0" lang="en-US" sz="2200" u="none">
                <a:solidFill>
                  <a:srgbClr val="0000FF"/>
                </a:solidFill>
                <a:latin typeface="Times New Roman"/>
                <a:ea typeface="Times New Roman"/>
                <a:cs typeface="Times New Roman"/>
                <a:sym typeface="Times New Roman"/>
              </a:rPr>
              <a:t>geometries are also referred to as flavors. The three flavors are armchair, zig-zag, and chiral [e.g. zig-zag (n, 0); armchair (n, n); and chiral (n, m)]. These flavors can be</a:t>
            </a:r>
            <a:endParaRPr/>
          </a:p>
          <a:p>
            <a:pPr indent="-139700" lvl="0" marL="0" marR="0" rtl="0" algn="l">
              <a:lnSpc>
                <a:spcPct val="100000"/>
              </a:lnSpc>
              <a:spcBef>
                <a:spcPts val="0"/>
              </a:spcBef>
              <a:spcAft>
                <a:spcPts val="0"/>
              </a:spcAft>
              <a:buClr>
                <a:srgbClr val="0000FF"/>
              </a:buClr>
              <a:buSzPts val="2200"/>
              <a:buFont typeface="Noto Sans Symbols"/>
              <a:buChar char="⮚"/>
            </a:pPr>
            <a:r>
              <a:rPr b="0" i="0" lang="en-US" sz="2200" u="none">
                <a:solidFill>
                  <a:srgbClr val="0000FF"/>
                </a:solidFill>
                <a:latin typeface="Times New Roman"/>
                <a:ea typeface="Times New Roman"/>
                <a:cs typeface="Times New Roman"/>
                <a:sym typeface="Times New Roman"/>
              </a:rPr>
              <a:t>classified by how the carbon sheet is wrapped into a tube</a:t>
            </a:r>
            <a:endParaRPr/>
          </a:p>
        </p:txBody>
      </p:sp>
      <p:pic>
        <p:nvPicPr>
          <p:cNvPr id="284" name="Google Shape;284;p9"/>
          <p:cNvPicPr preferRelativeResize="0"/>
          <p:nvPr/>
        </p:nvPicPr>
        <p:blipFill rotWithShape="1">
          <a:blip r:embed="rId3">
            <a:alphaModFix/>
          </a:blip>
          <a:srcRect b="0" l="0" r="0" t="0"/>
          <a:stretch/>
        </p:blipFill>
        <p:spPr>
          <a:xfrm>
            <a:off x="228600" y="3943350"/>
            <a:ext cx="2641600" cy="1981200"/>
          </a:xfrm>
          <a:prstGeom prst="rect">
            <a:avLst/>
          </a:prstGeom>
          <a:noFill/>
          <a:ln>
            <a:noFill/>
          </a:ln>
        </p:spPr>
      </p:pic>
      <p:pic>
        <p:nvPicPr>
          <p:cNvPr id="285" name="Google Shape;285;p9"/>
          <p:cNvPicPr preferRelativeResize="0"/>
          <p:nvPr>
            <p:ph idx="2" type="chart"/>
          </p:nvPr>
        </p:nvPicPr>
        <p:blipFill rotWithShape="1">
          <a:blip r:embed="rId4">
            <a:alphaModFix/>
          </a:blip>
          <a:srcRect b="0" l="0" r="0" t="0"/>
          <a:stretch/>
        </p:blipFill>
        <p:spPr>
          <a:xfrm>
            <a:off x="3022600" y="3943350"/>
            <a:ext cx="2743200" cy="2057400"/>
          </a:xfrm>
          <a:prstGeom prst="rect">
            <a:avLst/>
          </a:prstGeom>
          <a:noFill/>
          <a:ln>
            <a:noFill/>
          </a:ln>
        </p:spPr>
      </p:pic>
      <p:pic>
        <p:nvPicPr>
          <p:cNvPr id="286" name="Google Shape;286;p9"/>
          <p:cNvPicPr preferRelativeResize="0"/>
          <p:nvPr/>
        </p:nvPicPr>
        <p:blipFill rotWithShape="1">
          <a:blip r:embed="rId5">
            <a:alphaModFix/>
          </a:blip>
          <a:srcRect b="0" l="0" r="0" t="0"/>
          <a:stretch/>
        </p:blipFill>
        <p:spPr>
          <a:xfrm>
            <a:off x="5867400" y="3943350"/>
            <a:ext cx="2971800" cy="2228850"/>
          </a:xfrm>
          <a:prstGeom prst="rect">
            <a:avLst/>
          </a:prstGeom>
          <a:noFill/>
          <a:ln>
            <a:noFill/>
          </a:ln>
        </p:spPr>
      </p:pic>
      <p:pic>
        <p:nvPicPr>
          <p:cNvPr id="287" name="Google Shape;287;p9"/>
          <p:cNvPicPr preferRelativeResize="0"/>
          <p:nvPr/>
        </p:nvPicPr>
        <p:blipFill rotWithShape="1">
          <a:blip r:embed="rId6">
            <a:alphaModFix/>
          </a:blip>
          <a:srcRect b="0" l="0" r="0" t="0"/>
          <a:stretch/>
        </p:blipFill>
        <p:spPr>
          <a:xfrm>
            <a:off x="228600" y="257175"/>
            <a:ext cx="1590675" cy="914400"/>
          </a:xfrm>
          <a:prstGeom prst="rect">
            <a:avLst/>
          </a:prstGeom>
          <a:noFill/>
          <a:ln>
            <a:noFill/>
          </a:ln>
        </p:spPr>
      </p:pic>
      <p:sp>
        <p:nvSpPr>
          <p:cNvPr id="288" name="Google Shape;288;p9"/>
          <p:cNvSpPr txBox="1"/>
          <p:nvPr/>
        </p:nvSpPr>
        <p:spPr>
          <a:xfrm>
            <a:off x="3048000" y="6581775"/>
            <a:ext cx="36576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                     18PYB103J Module-V Lecture-7</a:t>
            </a:r>
            <a:endParaRPr/>
          </a:p>
        </p:txBody>
      </p:sp>
    </p:spTree>
  </p:cSld>
  <p:clrMapOvr>
    <a:masterClrMapping/>
  </p:clrMapOvr>
</p:sld>
</file>

<file path=ppt/theme/theme1.xml><?xml version="1.0" encoding="utf-8"?>
<a:theme xmlns:a="http://schemas.openxmlformats.org/drawingml/2006/main" xmlns:r="http://schemas.openxmlformats.org/officeDocument/2006/relationships" name="8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6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7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2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9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my</dc:creator>
</cp:coreProperties>
</file>