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8" r:id="rId3"/>
    <p:sldId id="267" r:id="rId4"/>
    <p:sldId id="266" r:id="rId5"/>
    <p:sldId id="265" r:id="rId6"/>
    <p:sldId id="294" r:id="rId7"/>
    <p:sldId id="295" r:id="rId8"/>
    <p:sldId id="264" r:id="rId9"/>
    <p:sldId id="263" r:id="rId10"/>
    <p:sldId id="261" r:id="rId11"/>
    <p:sldId id="260" r:id="rId12"/>
    <p:sldId id="259" r:id="rId13"/>
    <p:sldId id="287" r:id="rId14"/>
    <p:sldId id="288" r:id="rId15"/>
    <p:sldId id="289" r:id="rId16"/>
    <p:sldId id="291" r:id="rId17"/>
    <p:sldId id="290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1A56-1140-4DDD-8C34-D25D003B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DE938-6040-42FA-868B-3E391FB44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E21-05BD-42C6-8321-ED394BDF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9897-6E45-4CEF-8EB9-548FAA9E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392A-804C-4A9B-962E-1FB23BD6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5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F4DA-0362-4275-A935-BDC447EF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A9ED6-2247-43BB-9F4A-576BC61A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5B8B-312C-4224-BD4B-887220A3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EC95-52D2-436E-93CE-A0BDE55B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922F-C5DC-4F3D-ACF3-79AEF4DC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5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1E280-33DD-4556-B51A-A9CC51E24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D0F06-DE01-4AA4-88FB-16EF96F2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47E6-AD57-436A-A809-42FBB497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187C-4C76-4A86-A28B-ADCBCFDB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1864-786E-4761-9E5F-7FB812F6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08DA-0858-4124-874B-5EA29840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400F-3786-4976-9141-265BE3FF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18FE-D506-43FC-B6D4-4C1650EC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5BB9-FF85-4173-B880-8608B0A8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186B-FEE4-40F4-86F3-40EF91A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CFA4-1867-4C80-AE1A-F41FAEAE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2C7-FECB-4F5C-A207-830E11A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5EC8-9AEA-43AE-B9EA-6CD0972A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B639-40B1-4BF3-B9E4-0B7A75B3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3FCC-ADD1-4C3B-8584-49C451F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80EE-5FD7-4E37-9A33-2D463F8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67CF-0E35-4EB0-98EA-0A87280DA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77452-964E-400F-B8BA-ECFBE538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6ED9-9483-4DFC-9596-1B5DEBAF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BCA4-01B8-4560-93A9-17F8DC3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0F25-8493-4FA6-8B56-F447A909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FB5C-F06A-4624-B87B-0CD1CB43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495B8-46A0-41FE-9A2E-1BEC6575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0190-0FB1-47FD-8F6B-A1222A3D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662B1-8977-4A20-A0E0-4D69FE1D6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F5543-0669-45C9-969D-6BE8A78D4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5A4E6-ECC0-4624-AFB8-D884D7C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08D59-12BE-4712-96BA-54AA5A49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21797-0320-496B-B455-7FD60A08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8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93EC-D0F4-46BF-8AEB-3ED3B5C6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0EA83-CF67-4EA1-B93B-B7B39794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3E78-6A8D-4EE2-BC8A-01E80477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6A1E2-47F8-46E5-B945-45244517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99F61-551D-4797-879D-FD7C8EBD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43AD4-6038-4FDB-81BE-E405D49E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9F5E-7A57-4EC4-838F-66A26684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2CDA-6C54-46E7-A477-96D01FE7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2354-2F5C-44F0-9722-1DE37F1F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1A3E8-3623-4844-A522-B94ADD6B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EEEF-CC03-40C4-BC89-5C60AA8C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7092-0DE8-42E4-8ECE-5C5287AC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E612-1921-4A85-BBC2-97446155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77D2-4155-46BA-BC6A-34C5DCC4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4E785-C263-47CB-BBAA-42B475875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8E98-7C1B-494D-BBB4-84CDB76A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2A12-796B-4405-96E7-71669E5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C403-A3C4-4F46-95B3-6B2728C9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93E98-9C91-452C-A2B1-D15B6E5E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8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965FC-25C2-4091-B138-4D44551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B0AD8-944B-4465-9177-070C7F05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EC16-AEF0-4DC4-8176-57B4139E9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106C-CE2D-410B-8317-1569F03D0D0B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A180-071D-4733-BA65-6D44B426F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6CE7-7C97-4878-9501-68E03D83E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F943-049C-47BF-8E0E-05A00C944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on_rate" TargetMode="External"/><Relationship Id="rId2" Type="http://schemas.openxmlformats.org/officeDocument/2006/relationships/hyperlink" Target="https://en.wikipedia.org/wiki/Phase_diagr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2C9C9361-61D8-428F-B527-E799E8E79089}"/>
              </a:ext>
            </a:extLst>
          </p:cNvPr>
          <p:cNvSpPr/>
          <p:nvPr/>
        </p:nvSpPr>
        <p:spPr>
          <a:xfrm>
            <a:off x="2216726" y="1428750"/>
            <a:ext cx="7620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4948A50-9BE1-46C5-B3BC-C8C171A5C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991" y="561992"/>
            <a:ext cx="6560819" cy="4547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Corrosion</a:t>
            </a:r>
            <a:r>
              <a:rPr lang="en-SG"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– when it can occur? </a:t>
            </a:r>
            <a:endParaRPr sz="3200" b="1" spc="-4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6AF48D5-5464-47F8-8B06-2702D4EF0A35}"/>
              </a:ext>
            </a:extLst>
          </p:cNvPr>
          <p:cNvSpPr txBox="1"/>
          <p:nvPr/>
        </p:nvSpPr>
        <p:spPr>
          <a:xfrm>
            <a:off x="1939636" y="1497558"/>
            <a:ext cx="8261270" cy="1014164"/>
          </a:xfrm>
          <a:prstGeom prst="rect">
            <a:avLst/>
          </a:prstGeom>
        </p:spPr>
        <p:txBody>
          <a:bodyPr vert="horz" wrap="square" lIns="0" tIns="51856" rIns="0" bIns="0" rtlCol="0">
            <a:spAutoFit/>
          </a:bodyPr>
          <a:lstStyle/>
          <a:p>
            <a:pPr marL="354297" marR="4559" indent="-342900" algn="just">
              <a:lnSpc>
                <a:spcPts val="2522"/>
              </a:lnSpc>
              <a:spcBef>
                <a:spcPts val="408"/>
              </a:spcBef>
              <a:buFont typeface="Wingdings" panose="05000000000000000000" pitchFamily="2" charset="2"/>
              <a:buChar char="q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Corrosion in aqueous solutions can occur if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and only if the following </a:t>
            </a:r>
            <a:r>
              <a:rPr sz="2400" u="heavy" dirty="0"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four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fundamental</a:t>
            </a:r>
            <a:r>
              <a:rPr sz="2400" spc="-126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parameters  are simultaneously</a:t>
            </a:r>
            <a:r>
              <a:rPr sz="2400" spc="-4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present: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762483B0-566E-4291-AAC6-508F54C282A0}"/>
              </a:ext>
            </a:extLst>
          </p:cNvPr>
          <p:cNvSpPr/>
          <p:nvPr/>
        </p:nvSpPr>
        <p:spPr>
          <a:xfrm>
            <a:off x="4455621" y="2904565"/>
            <a:ext cx="226291" cy="524435"/>
          </a:xfrm>
          <a:custGeom>
            <a:avLst/>
            <a:gdLst/>
            <a:ahLst/>
            <a:cxnLst/>
            <a:rect l="l" t="t" r="r" b="b"/>
            <a:pathLst>
              <a:path w="248920" h="594360">
                <a:moveTo>
                  <a:pt x="137159" y="395539"/>
                </a:moveTo>
                <a:lnTo>
                  <a:pt x="137159" y="347472"/>
                </a:lnTo>
                <a:lnTo>
                  <a:pt x="134111" y="341375"/>
                </a:lnTo>
                <a:lnTo>
                  <a:pt x="134111" y="80772"/>
                </a:lnTo>
                <a:lnTo>
                  <a:pt x="132587" y="74675"/>
                </a:lnTo>
                <a:lnTo>
                  <a:pt x="132587" y="70103"/>
                </a:lnTo>
                <a:lnTo>
                  <a:pt x="131063" y="64008"/>
                </a:lnTo>
                <a:lnTo>
                  <a:pt x="129539" y="64008"/>
                </a:lnTo>
                <a:lnTo>
                  <a:pt x="129539" y="60960"/>
                </a:lnTo>
                <a:lnTo>
                  <a:pt x="106275" y="31520"/>
                </a:lnTo>
                <a:lnTo>
                  <a:pt x="74204" y="12806"/>
                </a:lnTo>
                <a:lnTo>
                  <a:pt x="37415" y="2929"/>
                </a:lnTo>
                <a:lnTo>
                  <a:pt x="0" y="0"/>
                </a:lnTo>
                <a:lnTo>
                  <a:pt x="0" y="38100"/>
                </a:lnTo>
                <a:lnTo>
                  <a:pt x="24053" y="39575"/>
                </a:lnTo>
                <a:lnTo>
                  <a:pt x="52220" y="45596"/>
                </a:lnTo>
                <a:lnTo>
                  <a:pt x="77518" y="57013"/>
                </a:lnTo>
                <a:lnTo>
                  <a:pt x="91439" y="72933"/>
                </a:lnTo>
                <a:lnTo>
                  <a:pt x="91439" y="71627"/>
                </a:lnTo>
                <a:lnTo>
                  <a:pt x="94487" y="77724"/>
                </a:lnTo>
                <a:lnTo>
                  <a:pt x="94487" y="74675"/>
                </a:lnTo>
                <a:lnTo>
                  <a:pt x="96011" y="80772"/>
                </a:lnTo>
                <a:lnTo>
                  <a:pt x="96011" y="347472"/>
                </a:lnTo>
                <a:lnTo>
                  <a:pt x="99059" y="353567"/>
                </a:lnTo>
                <a:lnTo>
                  <a:pt x="99059" y="356615"/>
                </a:lnTo>
                <a:lnTo>
                  <a:pt x="102107" y="362712"/>
                </a:lnTo>
                <a:lnTo>
                  <a:pt x="102107" y="364236"/>
                </a:lnTo>
                <a:lnTo>
                  <a:pt x="103631" y="364236"/>
                </a:lnTo>
                <a:lnTo>
                  <a:pt x="103631" y="365760"/>
                </a:lnTo>
                <a:lnTo>
                  <a:pt x="127792" y="390583"/>
                </a:lnTo>
                <a:lnTo>
                  <a:pt x="137159" y="395539"/>
                </a:lnTo>
                <a:close/>
              </a:path>
              <a:path w="248920" h="594360">
                <a:moveTo>
                  <a:pt x="92963" y="74675"/>
                </a:moveTo>
                <a:lnTo>
                  <a:pt x="91439" y="71627"/>
                </a:lnTo>
                <a:lnTo>
                  <a:pt x="91439" y="72933"/>
                </a:lnTo>
                <a:lnTo>
                  <a:pt x="92963" y="74675"/>
                </a:lnTo>
                <a:close/>
              </a:path>
              <a:path w="248920" h="594360">
                <a:moveTo>
                  <a:pt x="96011" y="83820"/>
                </a:moveTo>
                <a:lnTo>
                  <a:pt x="96011" y="80772"/>
                </a:lnTo>
                <a:lnTo>
                  <a:pt x="94487" y="77724"/>
                </a:lnTo>
                <a:lnTo>
                  <a:pt x="96011" y="83820"/>
                </a:lnTo>
                <a:close/>
              </a:path>
              <a:path w="248920" h="594360">
                <a:moveTo>
                  <a:pt x="228599" y="419100"/>
                </a:moveTo>
                <a:lnTo>
                  <a:pt x="194116" y="416457"/>
                </a:lnTo>
                <a:lnTo>
                  <a:pt x="159234" y="407217"/>
                </a:lnTo>
                <a:lnTo>
                  <a:pt x="144917" y="399643"/>
                </a:lnTo>
                <a:lnTo>
                  <a:pt x="122781" y="412696"/>
                </a:lnTo>
                <a:lnTo>
                  <a:pt x="99059" y="441960"/>
                </a:lnTo>
                <a:lnTo>
                  <a:pt x="99059" y="445008"/>
                </a:lnTo>
                <a:lnTo>
                  <a:pt x="96011" y="451103"/>
                </a:lnTo>
                <a:lnTo>
                  <a:pt x="96011" y="594360"/>
                </a:lnTo>
                <a:lnTo>
                  <a:pt x="134111" y="594360"/>
                </a:lnTo>
                <a:lnTo>
                  <a:pt x="134111" y="458724"/>
                </a:lnTo>
                <a:lnTo>
                  <a:pt x="137159" y="452627"/>
                </a:lnTo>
                <a:lnTo>
                  <a:pt x="137159" y="454008"/>
                </a:lnTo>
                <a:lnTo>
                  <a:pt x="151858" y="437927"/>
                </a:lnTo>
                <a:lnTo>
                  <a:pt x="176593" y="426653"/>
                </a:lnTo>
                <a:lnTo>
                  <a:pt x="204090" y="420746"/>
                </a:lnTo>
                <a:lnTo>
                  <a:pt x="228599" y="419100"/>
                </a:lnTo>
                <a:close/>
              </a:path>
              <a:path w="248920" h="594360">
                <a:moveTo>
                  <a:pt x="135635" y="344424"/>
                </a:moveTo>
                <a:lnTo>
                  <a:pt x="134111" y="338327"/>
                </a:lnTo>
                <a:lnTo>
                  <a:pt x="134111" y="341375"/>
                </a:lnTo>
                <a:lnTo>
                  <a:pt x="135635" y="344424"/>
                </a:lnTo>
                <a:close/>
              </a:path>
              <a:path w="248920" h="594360">
                <a:moveTo>
                  <a:pt x="135635" y="455675"/>
                </a:moveTo>
                <a:lnTo>
                  <a:pt x="134111" y="458724"/>
                </a:lnTo>
                <a:lnTo>
                  <a:pt x="134111" y="461772"/>
                </a:lnTo>
                <a:lnTo>
                  <a:pt x="135635" y="455675"/>
                </a:lnTo>
                <a:close/>
              </a:path>
              <a:path w="248920" h="594360">
                <a:moveTo>
                  <a:pt x="228599" y="381000"/>
                </a:moveTo>
                <a:lnTo>
                  <a:pt x="203667" y="379190"/>
                </a:lnTo>
                <a:lnTo>
                  <a:pt x="176807" y="373156"/>
                </a:lnTo>
                <a:lnTo>
                  <a:pt x="152603" y="361899"/>
                </a:lnTo>
                <a:lnTo>
                  <a:pt x="135635" y="344424"/>
                </a:lnTo>
                <a:lnTo>
                  <a:pt x="137159" y="347472"/>
                </a:lnTo>
                <a:lnTo>
                  <a:pt x="137159" y="395539"/>
                </a:lnTo>
                <a:lnTo>
                  <a:pt x="144917" y="399643"/>
                </a:lnTo>
                <a:lnTo>
                  <a:pt x="154614" y="393925"/>
                </a:lnTo>
                <a:lnTo>
                  <a:pt x="191055" y="383931"/>
                </a:lnTo>
                <a:lnTo>
                  <a:pt x="228599" y="381000"/>
                </a:lnTo>
                <a:close/>
              </a:path>
              <a:path w="248920" h="594360">
                <a:moveTo>
                  <a:pt x="137159" y="454008"/>
                </a:moveTo>
                <a:lnTo>
                  <a:pt x="137159" y="452627"/>
                </a:lnTo>
                <a:lnTo>
                  <a:pt x="135635" y="455675"/>
                </a:lnTo>
                <a:lnTo>
                  <a:pt x="137159" y="454008"/>
                </a:lnTo>
                <a:close/>
              </a:path>
              <a:path w="248920" h="594360">
                <a:moveTo>
                  <a:pt x="248411" y="399288"/>
                </a:moveTo>
                <a:lnTo>
                  <a:pt x="246816" y="392572"/>
                </a:lnTo>
                <a:lnTo>
                  <a:pt x="242506" y="386714"/>
                </a:lnTo>
                <a:lnTo>
                  <a:pt x="236196" y="382571"/>
                </a:lnTo>
                <a:lnTo>
                  <a:pt x="228599" y="381000"/>
                </a:lnTo>
                <a:lnTo>
                  <a:pt x="191055" y="383931"/>
                </a:lnTo>
                <a:lnTo>
                  <a:pt x="154614" y="393925"/>
                </a:lnTo>
                <a:lnTo>
                  <a:pt x="144917" y="399643"/>
                </a:lnTo>
                <a:lnTo>
                  <a:pt x="159234" y="407217"/>
                </a:lnTo>
                <a:lnTo>
                  <a:pt x="194116" y="416457"/>
                </a:lnTo>
                <a:lnTo>
                  <a:pt x="228599" y="419100"/>
                </a:lnTo>
                <a:lnTo>
                  <a:pt x="236196" y="417504"/>
                </a:lnTo>
                <a:lnTo>
                  <a:pt x="242506" y="413194"/>
                </a:lnTo>
                <a:lnTo>
                  <a:pt x="246816" y="406884"/>
                </a:lnTo>
                <a:lnTo>
                  <a:pt x="248411" y="3992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6810E78-18E0-44B9-A93A-CA97E0F69860}"/>
              </a:ext>
            </a:extLst>
          </p:cNvPr>
          <p:cNvSpPr txBox="1"/>
          <p:nvPr/>
        </p:nvSpPr>
        <p:spPr>
          <a:xfrm>
            <a:off x="4722555" y="3056071"/>
            <a:ext cx="1638300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Arial"/>
                <a:cs typeface="Arial"/>
              </a:rPr>
              <a:t>2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4" dirty="0">
                <a:latin typeface="Arial"/>
                <a:cs typeface="Arial"/>
              </a:rPr>
              <a:t>electrodes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94C1B3F1-2E37-4CB0-8F65-9A206A0E2037}"/>
              </a:ext>
            </a:extLst>
          </p:cNvPr>
          <p:cNvSpPr/>
          <p:nvPr/>
        </p:nvSpPr>
        <p:spPr>
          <a:xfrm>
            <a:off x="1939636" y="3429000"/>
            <a:ext cx="8312727" cy="32272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411C4D16-D1D4-454F-8495-2A17FE7C8A62}"/>
              </a:ext>
            </a:extLst>
          </p:cNvPr>
          <p:cNvSpPr txBox="1"/>
          <p:nvPr/>
        </p:nvSpPr>
        <p:spPr>
          <a:xfrm>
            <a:off x="2775991" y="2861626"/>
            <a:ext cx="1569604" cy="791696"/>
          </a:xfrm>
          <a:prstGeom prst="rect">
            <a:avLst/>
          </a:prstGeom>
        </p:spPr>
        <p:txBody>
          <a:bodyPr vert="horz" wrap="square" lIns="0" tIns="46727" rIns="0" bIns="0" rtlCol="0">
            <a:spAutoFit/>
          </a:bodyPr>
          <a:lstStyle/>
          <a:p>
            <a:pPr marL="347608" indent="-336211">
              <a:spcBef>
                <a:spcPts val="367"/>
              </a:spcBef>
              <a:buSzPct val="69230"/>
              <a:buAutoNum type="arabicPeriod"/>
              <a:tabLst>
                <a:tab pos="347608" algn="l"/>
                <a:tab pos="348178" algn="l"/>
              </a:tabLst>
            </a:pPr>
            <a:r>
              <a:rPr sz="2300" b="1" dirty="0">
                <a:latin typeface="Arial"/>
                <a:cs typeface="Arial"/>
              </a:rPr>
              <a:t>Anode</a:t>
            </a:r>
            <a:endParaRPr sz="2300">
              <a:latin typeface="Arial"/>
              <a:cs typeface="Arial"/>
            </a:endParaRPr>
          </a:p>
          <a:p>
            <a:pPr marL="347608" indent="-336211">
              <a:spcBef>
                <a:spcPts val="278"/>
              </a:spcBef>
              <a:buSzPct val="69230"/>
              <a:buAutoNum type="arabicPeriod"/>
              <a:tabLst>
                <a:tab pos="347608" algn="l"/>
                <a:tab pos="348178" algn="l"/>
              </a:tabLst>
            </a:pPr>
            <a:r>
              <a:rPr sz="2300" b="1" dirty="0">
                <a:latin typeface="Arial"/>
                <a:cs typeface="Arial"/>
              </a:rPr>
              <a:t>Cathode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3F9F47AE-B7E6-42D1-81E8-52760E19CB92}"/>
              </a:ext>
            </a:extLst>
          </p:cNvPr>
          <p:cNvSpPr txBox="1"/>
          <p:nvPr/>
        </p:nvSpPr>
        <p:spPr>
          <a:xfrm>
            <a:off x="2775991" y="3630798"/>
            <a:ext cx="2688936" cy="791696"/>
          </a:xfrm>
          <a:prstGeom prst="rect">
            <a:avLst/>
          </a:prstGeom>
        </p:spPr>
        <p:txBody>
          <a:bodyPr vert="horz" wrap="square" lIns="0" tIns="46727" rIns="0" bIns="0" rtlCol="0">
            <a:spAutoFit/>
          </a:bodyPr>
          <a:lstStyle/>
          <a:p>
            <a:pPr marL="347608" indent="-336211">
              <a:spcBef>
                <a:spcPts val="367"/>
              </a:spcBef>
              <a:buSzPct val="69230"/>
              <a:buAutoNum type="arabicPeriod" startAt="3"/>
              <a:tabLst>
                <a:tab pos="347608" algn="l"/>
                <a:tab pos="348178" algn="l"/>
              </a:tabLst>
            </a:pPr>
            <a:r>
              <a:rPr sz="2300" b="1" dirty="0">
                <a:latin typeface="Arial"/>
                <a:cs typeface="Arial"/>
              </a:rPr>
              <a:t>Ionic</a:t>
            </a:r>
            <a:r>
              <a:rPr sz="2300" b="1" spc="-22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circuit</a:t>
            </a:r>
            <a:endParaRPr sz="2300">
              <a:latin typeface="Arial"/>
              <a:cs typeface="Arial"/>
            </a:endParaRPr>
          </a:p>
          <a:p>
            <a:pPr marL="347608" indent="-336211">
              <a:spcBef>
                <a:spcPts val="278"/>
              </a:spcBef>
              <a:buSzPct val="69230"/>
              <a:buAutoNum type="arabicPeriod" startAt="3"/>
              <a:tabLst>
                <a:tab pos="347608" algn="l"/>
                <a:tab pos="348178" algn="l"/>
              </a:tabLst>
            </a:pPr>
            <a:r>
              <a:rPr sz="2300" b="1" dirty="0">
                <a:latin typeface="Arial"/>
                <a:cs typeface="Arial"/>
              </a:rPr>
              <a:t>Electrical</a:t>
            </a:r>
            <a:r>
              <a:rPr sz="2300" b="1" spc="-49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circuit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42CBC75F-84EA-42FF-8399-89443E22104B}"/>
              </a:ext>
            </a:extLst>
          </p:cNvPr>
          <p:cNvSpPr txBox="1"/>
          <p:nvPr/>
        </p:nvSpPr>
        <p:spPr>
          <a:xfrm>
            <a:off x="1939636" y="4818968"/>
            <a:ext cx="8312727" cy="693564"/>
          </a:xfrm>
          <a:prstGeom prst="rect">
            <a:avLst/>
          </a:prstGeom>
        </p:spPr>
        <p:txBody>
          <a:bodyPr vert="horz" wrap="square" lIns="0" tIns="51856" rIns="0" bIns="0" rtlCol="0">
            <a:spAutoFit/>
          </a:bodyPr>
          <a:lstStyle/>
          <a:p>
            <a:pPr marL="353728" marR="4559" indent="-342900" algn="just">
              <a:lnSpc>
                <a:spcPts val="2522"/>
              </a:lnSpc>
              <a:spcBef>
                <a:spcPts val="408"/>
              </a:spcBef>
              <a:buFont typeface="Wingdings" panose="05000000000000000000" pitchFamily="2" charset="2"/>
              <a:buChar char="q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elimination of any one of these necessary  four fundamental parameters absolutely</a:t>
            </a:r>
            <a:r>
              <a:rPr sz="2400" spc="-183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400" u="heavy" dirty="0"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prevents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corrosion!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0B7C0170-D9E6-4683-8D0C-4E707091E89B}"/>
              </a:ext>
            </a:extLst>
          </p:cNvPr>
          <p:cNvSpPr/>
          <p:nvPr/>
        </p:nvSpPr>
        <p:spPr>
          <a:xfrm>
            <a:off x="4455621" y="3429001"/>
            <a:ext cx="121919" cy="18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9A1817CF-707B-46C3-A95A-A78DCE134E87}"/>
              </a:ext>
            </a:extLst>
          </p:cNvPr>
          <p:cNvSpPr/>
          <p:nvPr/>
        </p:nvSpPr>
        <p:spPr>
          <a:xfrm>
            <a:off x="5572297" y="3714078"/>
            <a:ext cx="226291" cy="705971"/>
          </a:xfrm>
          <a:custGeom>
            <a:avLst/>
            <a:gdLst/>
            <a:ahLst/>
            <a:cxnLst/>
            <a:rect l="l" t="t" r="r" b="b"/>
            <a:pathLst>
              <a:path w="248920" h="800100">
                <a:moveTo>
                  <a:pt x="137160" y="395389"/>
                </a:moveTo>
                <a:lnTo>
                  <a:pt x="137160" y="347472"/>
                </a:lnTo>
                <a:lnTo>
                  <a:pt x="134112" y="341375"/>
                </a:lnTo>
                <a:lnTo>
                  <a:pt x="134112" y="80772"/>
                </a:lnTo>
                <a:lnTo>
                  <a:pt x="132587" y="74675"/>
                </a:lnTo>
                <a:lnTo>
                  <a:pt x="132587" y="71627"/>
                </a:lnTo>
                <a:lnTo>
                  <a:pt x="131063" y="64007"/>
                </a:lnTo>
                <a:lnTo>
                  <a:pt x="129539" y="62484"/>
                </a:lnTo>
                <a:lnTo>
                  <a:pt x="129539" y="60960"/>
                </a:lnTo>
                <a:lnTo>
                  <a:pt x="126491" y="54863"/>
                </a:lnTo>
                <a:lnTo>
                  <a:pt x="126491" y="53339"/>
                </a:lnTo>
                <a:lnTo>
                  <a:pt x="124967" y="53339"/>
                </a:lnTo>
                <a:lnTo>
                  <a:pt x="102590" y="28201"/>
                </a:lnTo>
                <a:lnTo>
                  <a:pt x="70846" y="11606"/>
                </a:lnTo>
                <a:lnTo>
                  <a:pt x="35303" y="2542"/>
                </a:lnTo>
                <a:lnTo>
                  <a:pt x="1524" y="0"/>
                </a:lnTo>
                <a:lnTo>
                  <a:pt x="0" y="38100"/>
                </a:lnTo>
                <a:lnTo>
                  <a:pt x="26081" y="40202"/>
                </a:lnTo>
                <a:lnTo>
                  <a:pt x="52182" y="45709"/>
                </a:lnTo>
                <a:lnTo>
                  <a:pt x="75864" y="56559"/>
                </a:lnTo>
                <a:lnTo>
                  <a:pt x="92963" y="73193"/>
                </a:lnTo>
                <a:lnTo>
                  <a:pt x="92963" y="71627"/>
                </a:lnTo>
                <a:lnTo>
                  <a:pt x="96012" y="77724"/>
                </a:lnTo>
                <a:lnTo>
                  <a:pt x="96012" y="347472"/>
                </a:lnTo>
                <a:lnTo>
                  <a:pt x="97536" y="347472"/>
                </a:lnTo>
                <a:lnTo>
                  <a:pt x="99060" y="353567"/>
                </a:lnTo>
                <a:lnTo>
                  <a:pt x="99060" y="356615"/>
                </a:lnTo>
                <a:lnTo>
                  <a:pt x="100584" y="356615"/>
                </a:lnTo>
                <a:lnTo>
                  <a:pt x="102108" y="362712"/>
                </a:lnTo>
                <a:lnTo>
                  <a:pt x="103632" y="364236"/>
                </a:lnTo>
                <a:lnTo>
                  <a:pt x="103632" y="365760"/>
                </a:lnTo>
                <a:lnTo>
                  <a:pt x="127492" y="390328"/>
                </a:lnTo>
                <a:lnTo>
                  <a:pt x="137160" y="395389"/>
                </a:lnTo>
                <a:close/>
              </a:path>
              <a:path w="248920" h="800100">
                <a:moveTo>
                  <a:pt x="94487" y="725424"/>
                </a:moveTo>
                <a:lnTo>
                  <a:pt x="75814" y="743785"/>
                </a:lnTo>
                <a:lnTo>
                  <a:pt x="52163" y="754579"/>
                </a:lnTo>
                <a:lnTo>
                  <a:pt x="26002" y="759939"/>
                </a:lnTo>
                <a:lnTo>
                  <a:pt x="0" y="762000"/>
                </a:lnTo>
                <a:lnTo>
                  <a:pt x="1524" y="800100"/>
                </a:lnTo>
                <a:lnTo>
                  <a:pt x="34640" y="797448"/>
                </a:lnTo>
                <a:lnTo>
                  <a:pt x="70699" y="787984"/>
                </a:lnTo>
                <a:lnTo>
                  <a:pt x="92963" y="776455"/>
                </a:lnTo>
                <a:lnTo>
                  <a:pt x="92963" y="728472"/>
                </a:lnTo>
                <a:lnTo>
                  <a:pt x="94487" y="725424"/>
                </a:lnTo>
                <a:close/>
              </a:path>
              <a:path w="248920" h="800100">
                <a:moveTo>
                  <a:pt x="94487" y="74675"/>
                </a:moveTo>
                <a:lnTo>
                  <a:pt x="92963" y="71627"/>
                </a:lnTo>
                <a:lnTo>
                  <a:pt x="92963" y="73193"/>
                </a:lnTo>
                <a:lnTo>
                  <a:pt x="94487" y="74675"/>
                </a:lnTo>
                <a:close/>
              </a:path>
              <a:path w="248920" h="800100">
                <a:moveTo>
                  <a:pt x="228600" y="419216"/>
                </a:moveTo>
                <a:lnTo>
                  <a:pt x="194502" y="416348"/>
                </a:lnTo>
                <a:lnTo>
                  <a:pt x="159291" y="406974"/>
                </a:lnTo>
                <a:lnTo>
                  <a:pt x="145626" y="399821"/>
                </a:lnTo>
                <a:lnTo>
                  <a:pt x="128273" y="409146"/>
                </a:lnTo>
                <a:lnTo>
                  <a:pt x="103632" y="434339"/>
                </a:lnTo>
                <a:lnTo>
                  <a:pt x="103632" y="435863"/>
                </a:lnTo>
                <a:lnTo>
                  <a:pt x="102108" y="435863"/>
                </a:lnTo>
                <a:lnTo>
                  <a:pt x="100584" y="441960"/>
                </a:lnTo>
                <a:lnTo>
                  <a:pt x="99060" y="443484"/>
                </a:lnTo>
                <a:lnTo>
                  <a:pt x="99060" y="445007"/>
                </a:lnTo>
                <a:lnTo>
                  <a:pt x="97536" y="452627"/>
                </a:lnTo>
                <a:lnTo>
                  <a:pt x="96012" y="452627"/>
                </a:lnTo>
                <a:lnTo>
                  <a:pt x="96012" y="722376"/>
                </a:lnTo>
                <a:lnTo>
                  <a:pt x="92963" y="728472"/>
                </a:lnTo>
                <a:lnTo>
                  <a:pt x="92963" y="776455"/>
                </a:lnTo>
                <a:lnTo>
                  <a:pt x="103031" y="771242"/>
                </a:lnTo>
                <a:lnTo>
                  <a:pt x="124967" y="746760"/>
                </a:lnTo>
                <a:lnTo>
                  <a:pt x="126491" y="746760"/>
                </a:lnTo>
                <a:lnTo>
                  <a:pt x="126491" y="743712"/>
                </a:lnTo>
                <a:lnTo>
                  <a:pt x="129539" y="737615"/>
                </a:lnTo>
                <a:lnTo>
                  <a:pt x="131063" y="736091"/>
                </a:lnTo>
                <a:lnTo>
                  <a:pt x="131063" y="734567"/>
                </a:lnTo>
                <a:lnTo>
                  <a:pt x="132587" y="728472"/>
                </a:lnTo>
                <a:lnTo>
                  <a:pt x="132587" y="725424"/>
                </a:lnTo>
                <a:lnTo>
                  <a:pt x="134112" y="717803"/>
                </a:lnTo>
                <a:lnTo>
                  <a:pt x="134112" y="458724"/>
                </a:lnTo>
                <a:lnTo>
                  <a:pt x="137160" y="452627"/>
                </a:lnTo>
                <a:lnTo>
                  <a:pt x="137160" y="454170"/>
                </a:lnTo>
                <a:lnTo>
                  <a:pt x="154089" y="437443"/>
                </a:lnTo>
                <a:lnTo>
                  <a:pt x="177903" y="426548"/>
                </a:lnTo>
                <a:lnTo>
                  <a:pt x="204169" y="421080"/>
                </a:lnTo>
                <a:lnTo>
                  <a:pt x="228600" y="419216"/>
                </a:lnTo>
                <a:close/>
              </a:path>
              <a:path w="248920" h="800100">
                <a:moveTo>
                  <a:pt x="96012" y="80772"/>
                </a:moveTo>
                <a:lnTo>
                  <a:pt x="96012" y="77724"/>
                </a:lnTo>
                <a:lnTo>
                  <a:pt x="94487" y="74675"/>
                </a:lnTo>
                <a:lnTo>
                  <a:pt x="96012" y="80772"/>
                </a:lnTo>
                <a:close/>
              </a:path>
              <a:path w="248920" h="800100">
                <a:moveTo>
                  <a:pt x="96012" y="722376"/>
                </a:moveTo>
                <a:lnTo>
                  <a:pt x="96012" y="719327"/>
                </a:lnTo>
                <a:lnTo>
                  <a:pt x="94487" y="725424"/>
                </a:lnTo>
                <a:lnTo>
                  <a:pt x="96012" y="722376"/>
                </a:lnTo>
                <a:close/>
              </a:path>
              <a:path w="248920" h="800100">
                <a:moveTo>
                  <a:pt x="135636" y="344424"/>
                </a:moveTo>
                <a:lnTo>
                  <a:pt x="134112" y="338327"/>
                </a:lnTo>
                <a:lnTo>
                  <a:pt x="134112" y="341375"/>
                </a:lnTo>
                <a:lnTo>
                  <a:pt x="135636" y="344424"/>
                </a:lnTo>
                <a:close/>
              </a:path>
              <a:path w="248920" h="800100">
                <a:moveTo>
                  <a:pt x="135636" y="455675"/>
                </a:moveTo>
                <a:lnTo>
                  <a:pt x="134112" y="458724"/>
                </a:lnTo>
                <a:lnTo>
                  <a:pt x="134112" y="461772"/>
                </a:lnTo>
                <a:lnTo>
                  <a:pt x="135636" y="455675"/>
                </a:lnTo>
                <a:close/>
              </a:path>
              <a:path w="248920" h="800100">
                <a:moveTo>
                  <a:pt x="248412" y="399288"/>
                </a:moveTo>
                <a:lnTo>
                  <a:pt x="204007" y="379071"/>
                </a:lnTo>
                <a:lnTo>
                  <a:pt x="177879" y="373721"/>
                </a:lnTo>
                <a:lnTo>
                  <a:pt x="154287" y="362883"/>
                </a:lnTo>
                <a:lnTo>
                  <a:pt x="135636" y="344424"/>
                </a:lnTo>
                <a:lnTo>
                  <a:pt x="137160" y="347472"/>
                </a:lnTo>
                <a:lnTo>
                  <a:pt x="137160" y="395389"/>
                </a:lnTo>
                <a:lnTo>
                  <a:pt x="145626" y="399821"/>
                </a:lnTo>
                <a:lnTo>
                  <a:pt x="159096" y="392582"/>
                </a:lnTo>
                <a:lnTo>
                  <a:pt x="193428" y="383562"/>
                </a:lnTo>
                <a:lnTo>
                  <a:pt x="228600" y="381000"/>
                </a:lnTo>
                <a:lnTo>
                  <a:pt x="228600" y="419216"/>
                </a:lnTo>
                <a:lnTo>
                  <a:pt x="230124" y="419100"/>
                </a:lnTo>
                <a:lnTo>
                  <a:pt x="236839" y="417504"/>
                </a:lnTo>
                <a:lnTo>
                  <a:pt x="242696" y="413194"/>
                </a:lnTo>
                <a:lnTo>
                  <a:pt x="246840" y="406884"/>
                </a:lnTo>
                <a:lnTo>
                  <a:pt x="248412" y="399288"/>
                </a:lnTo>
                <a:close/>
              </a:path>
              <a:path w="248920" h="800100">
                <a:moveTo>
                  <a:pt x="137160" y="454170"/>
                </a:moveTo>
                <a:lnTo>
                  <a:pt x="137160" y="452627"/>
                </a:lnTo>
                <a:lnTo>
                  <a:pt x="135636" y="455675"/>
                </a:lnTo>
                <a:lnTo>
                  <a:pt x="137160" y="454170"/>
                </a:lnTo>
                <a:close/>
              </a:path>
              <a:path w="248920" h="800100">
                <a:moveTo>
                  <a:pt x="228600" y="419100"/>
                </a:moveTo>
                <a:lnTo>
                  <a:pt x="228600" y="381000"/>
                </a:lnTo>
                <a:lnTo>
                  <a:pt x="193428" y="383562"/>
                </a:lnTo>
                <a:lnTo>
                  <a:pt x="159096" y="392582"/>
                </a:lnTo>
                <a:lnTo>
                  <a:pt x="145626" y="399821"/>
                </a:lnTo>
                <a:lnTo>
                  <a:pt x="159291" y="406974"/>
                </a:lnTo>
                <a:lnTo>
                  <a:pt x="194502" y="416348"/>
                </a:lnTo>
                <a:lnTo>
                  <a:pt x="228600" y="4191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6704E039-3B83-4DAA-85E0-9078DA8E96BB}"/>
              </a:ext>
            </a:extLst>
          </p:cNvPr>
          <p:cNvSpPr txBox="1"/>
          <p:nvPr/>
        </p:nvSpPr>
        <p:spPr>
          <a:xfrm>
            <a:off x="5850314" y="3877687"/>
            <a:ext cx="1239982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latin typeface="Arial"/>
                <a:cs typeface="Arial"/>
              </a:rPr>
              <a:t>2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circuits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5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7D45AAD-CC67-4BF4-9DC7-8B3A25C10322}"/>
              </a:ext>
            </a:extLst>
          </p:cNvPr>
          <p:cNvSpPr txBox="1">
            <a:spLocks/>
          </p:cNvSpPr>
          <p:nvPr/>
        </p:nvSpPr>
        <p:spPr>
          <a:xfrm>
            <a:off x="1640656" y="279400"/>
            <a:ext cx="9144000" cy="5735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Pourbaix diagram for Iron(Fe)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28AEFAE-B14C-4097-ACFF-83F6A63ED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20595" r="3056" b="4150"/>
          <a:stretch/>
        </p:blipFill>
        <p:spPr bwMode="auto">
          <a:xfrm>
            <a:off x="779198" y="1009436"/>
            <a:ext cx="5527496" cy="483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DC325C0-F247-4419-9F36-1E1DEAB33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" r="49106" b="13682"/>
          <a:stretch/>
        </p:blipFill>
        <p:spPr bwMode="auto">
          <a:xfrm>
            <a:off x="6461989" y="1133366"/>
            <a:ext cx="5527496" cy="471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20106A0-CFC3-48CB-8414-C0025AFD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11483009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Areas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in the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Pourbaix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diagram mark regions where a single species (Fe</a:t>
            </a:r>
            <a:r>
              <a:rPr lang="en-IN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2+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aq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), Fe</a:t>
            </a:r>
            <a:r>
              <a:rPr lang="en-IN" sz="24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</a:t>
            </a:r>
            <a:r>
              <a:rPr lang="en-IN" sz="24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(s), etc.) is stable. More stable species tend to occupy larger areas.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Lines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mark places where two species exist in equilibrium.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Pure redox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reactions are 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horizontal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lines - these reactions are not pH-dependent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Pure acid-base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reactions are 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vertical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lines - these do not depend on potential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Reactions that are 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both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acid-base and redox have a slope of -0.0592 V/pH x #H</a:t>
            </a:r>
            <a:r>
              <a:rPr lang="en-IN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+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⁄#e</a:t>
            </a:r>
            <a:r>
              <a:rPr lang="en-IN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</a:t>
            </a:r>
            <a:b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E2B38A-2DBC-4362-BCA1-B7ABA82D6120}"/>
              </a:ext>
            </a:extLst>
          </p:cNvPr>
          <p:cNvSpPr txBox="1">
            <a:spLocks/>
          </p:cNvSpPr>
          <p:nvPr/>
        </p:nvSpPr>
        <p:spPr>
          <a:xfrm>
            <a:off x="1689652" y="393120"/>
            <a:ext cx="8229600" cy="503951"/>
          </a:xfrm>
          <a:prstGeom prst="rect">
            <a:avLst/>
          </a:prstGeom>
        </p:spPr>
        <p:txBody>
          <a:bodyPr vert="horz" wrap="square" lIns="0" tIns="11397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97">
              <a:spcBef>
                <a:spcPts val="90"/>
              </a:spcBef>
            </a:pPr>
            <a:r>
              <a:rPr lang="en-SG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Pourbaix</a:t>
            </a:r>
            <a:r>
              <a:rPr lang="en-SG" sz="3200" b="1" spc="-8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diagram, Fe system</a:t>
            </a:r>
          </a:p>
        </p:txBody>
      </p:sp>
    </p:spTree>
    <p:extLst>
      <p:ext uri="{BB962C8B-B14F-4D97-AF65-F5344CB8AC3E}">
        <p14:creationId xmlns:p14="http://schemas.microsoft.com/office/powerpoint/2010/main" val="357360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91FD6D8-A984-4CF0-AF10-E7E1CC4D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" y="1087436"/>
            <a:ext cx="5705061" cy="51845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SG" sz="2200" u="sng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diagram defines the following zones of the equilibrium states:</a:t>
            </a:r>
          </a:p>
          <a:p>
            <a:pPr marL="0" indent="0" algn="just">
              <a:buNone/>
            </a:pPr>
            <a:endParaRPr lang="en-SG" sz="2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below the line a-b-j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Solid iron (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immunity zone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 The electrochemical reactions in this zone proceed in the direction of reduction of iron ions. No corrosion occurs in this zone.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a-b-n-c-d-e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Aqueous solution of ion Fe</a:t>
            </a:r>
            <a:r>
              <a:rPr lang="en-SG" sz="22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2+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corrosion zone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 Metallic iron oxidizes in this zone.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e-d-f-g-k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Aqueous solution of ion Fe</a:t>
            </a:r>
            <a:r>
              <a:rPr lang="en-SG" sz="22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3+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(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corrosion zone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 Metallic iron oxidizes (corrodes) in this zone.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CE2912A-0FEC-49D6-BD74-D6E7C6D97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330" y="458018"/>
            <a:ext cx="8229600" cy="4547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Pourbaix</a:t>
            </a:r>
            <a:r>
              <a:rPr sz="3200" b="1" spc="-8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</a:t>
            </a:r>
            <a:r>
              <a:rPr sz="3200" b="1" spc="-4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iagram</a:t>
            </a:r>
            <a:r>
              <a:rPr lang="en-SG"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Fe system</a:t>
            </a:r>
            <a:endParaRPr sz="3200" b="1" spc="-4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2ADAC88-DE6D-44C6-B956-66E1CC22C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20595" r="3056" b="4150"/>
          <a:stretch/>
        </p:blipFill>
        <p:spPr bwMode="auto">
          <a:xfrm>
            <a:off x="6374298" y="1394973"/>
            <a:ext cx="5240774" cy="458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68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EB7BE4-721B-4EC0-8AF2-04FCCD3A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109669"/>
            <a:ext cx="6261653" cy="4857403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h-f-g-m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Aqueous solution of ion FeO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SG" sz="18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2-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corrosion zone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</a:t>
            </a:r>
          </a:p>
          <a:p>
            <a:pPr marL="0" lvl="0" indent="0" algn="just">
              <a:buNone/>
            </a:pPr>
            <a:endParaRPr lang="en-SG" sz="1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c-d-f-h-</a:t>
            </a:r>
            <a:r>
              <a:rPr lang="en-SG" sz="1800" b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Solid ferrous oxide Fe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(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passivation zone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 Iron oxidizes (corrodes) in this zone however the resulted oxide film depresses the oxidation process causing 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passivation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(corrosion protection of the metal due to formation of a film of a solid product of the oxidation reaction</a:t>
            </a:r>
          </a:p>
          <a:p>
            <a:pPr marL="0" lvl="0" indent="0" algn="just">
              <a:buNone/>
            </a:pPr>
            <a:endParaRPr lang="en-SG" sz="1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n-c-</a:t>
            </a:r>
            <a:r>
              <a:rPr lang="en-SG" sz="1800" b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-p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Solid oxide Fe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(Fe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*</a:t>
            </a:r>
            <a:r>
              <a:rPr lang="en-SG" sz="18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FeO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 (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passivation zone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 The oxide film causes passivation.</a:t>
            </a:r>
          </a:p>
          <a:p>
            <a:pPr marL="0" lvl="0" indent="0" algn="just">
              <a:buNone/>
            </a:pPr>
            <a:endParaRPr lang="en-SG" sz="1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b-n-p-j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Solid hydroxide (II) Fe(OH)</a:t>
            </a:r>
            <a:r>
              <a:rPr lang="en-SG" sz="1800" baseline="-25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/ </a:t>
            </a:r>
            <a:r>
              <a:rPr lang="en-SG" sz="18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FeO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*nH2O / green rust (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passivation zone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1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98F58C1-F1B9-4B60-9A17-160E263A64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0069" y="445746"/>
            <a:ext cx="10860157" cy="4547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Pourbaix</a:t>
            </a:r>
            <a:r>
              <a:rPr sz="3200" b="1" spc="-8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</a:t>
            </a:r>
            <a:r>
              <a:rPr sz="3200" b="1" spc="-4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iagram</a:t>
            </a:r>
            <a:r>
              <a:rPr lang="en-SG" sz="3200" b="1" spc="-4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Fe system</a:t>
            </a:r>
            <a:endParaRPr sz="3200" b="1" spc="-4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F369F38-63EC-4C50-8695-397DF0C43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20595" r="3056" b="4150"/>
          <a:stretch/>
        </p:blipFill>
        <p:spPr bwMode="auto">
          <a:xfrm>
            <a:off x="6798368" y="1134943"/>
            <a:ext cx="5240774" cy="458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7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FD4075-1F2E-4421-9301-B36824CF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538"/>
            <a:ext cx="6473687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Horizontal lines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of the Pourbaix diagrams correspond to the redox reactions which are independent of pH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Vertical lines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of the Pourbaix diagrams correspond to the non-redox reactions (electrons are not involved), which are dependent on pH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Diagonal lines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of the Pourbaix diagrams correspond to the redox reactions, which are dependent on PH.	</a:t>
            </a:r>
            <a:b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BF409B3-A764-4607-A50F-26DE3BA69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043" y="435848"/>
            <a:ext cx="8229600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Pourbaix</a:t>
            </a:r>
            <a:r>
              <a:rPr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b="1" spc="-4" dirty="0" err="1"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endParaRPr sz="3200" b="1" spc="-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2FAD748-D5EE-4238-B667-222EE2D6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t="20595" r="3056" b="4150"/>
          <a:stretch/>
        </p:blipFill>
        <p:spPr bwMode="auto">
          <a:xfrm>
            <a:off x="7086669" y="1379538"/>
            <a:ext cx="4648131" cy="406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4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31C75ABC-A782-4E8E-973B-AE2CC8921966}"/>
              </a:ext>
            </a:extLst>
          </p:cNvPr>
          <p:cNvSpPr txBox="1">
            <a:spLocks/>
          </p:cNvSpPr>
          <p:nvPr/>
        </p:nvSpPr>
        <p:spPr>
          <a:xfrm>
            <a:off x="1532841" y="358304"/>
            <a:ext cx="9144000" cy="5735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Pourbaix diagram for Iron(Fe)</a:t>
            </a:r>
          </a:p>
        </p:txBody>
      </p:sp>
      <p:pic>
        <p:nvPicPr>
          <p:cNvPr id="15" name="Picture 3" descr="Image result for pourbaix diagram for Fe">
            <a:extLst>
              <a:ext uri="{FF2B5EF4-FFF2-40B4-BE49-F238E27FC236}">
                <a16:creationId xmlns:a16="http://schemas.microsoft.com/office/drawing/2014/main" id="{B0F3B133-32CE-43E1-8ECF-3D726D21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0402"/>
            <a:ext cx="6230347" cy="433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7F91CF7D-1260-45BF-9A7F-FFA2A29D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63" y="1497957"/>
            <a:ext cx="627359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Examples of equilibria in the iron Pourbaix diagram (numbered on the plot):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+ 2e− → Fe(s)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(pure redox reaction - no pH dependence)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3+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 e− → Fe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2+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(pure redox reaction - no pH dependence)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2Fe</a:t>
            </a:r>
            <a:r>
              <a:rPr lang="en-US" sz="2200" b="1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3+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+ 3H</a:t>
            </a:r>
            <a:r>
              <a:rPr lang="en-US" sz="2200" b="1" baseline="-25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 → Fe</a:t>
            </a:r>
            <a:r>
              <a:rPr lang="en-US" sz="2200" b="1" baseline="-25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baseline="-25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(s) + 6H</a:t>
            </a:r>
            <a:r>
              <a:rPr lang="en-US" sz="2200" b="1" baseline="30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(pure acid-base, no redox)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7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23595-DB90-487B-AADF-8F129E116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35" y="448574"/>
            <a:ext cx="11758411" cy="6201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+ 3H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→ Fe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+ 6H</a:t>
            </a:r>
            <a:r>
              <a:rPr lang="en-US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+ 2e−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(slope = -59.2 x 6/2 = -178 mV/pH)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2Fe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+ H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→ 3Fe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+ 2H</a:t>
            </a:r>
            <a:r>
              <a:rPr lang="en-US" sz="20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+ 2e−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(slope = -59.2 x 2/2 = -59.2 mV/pH)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iquid water is stable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the region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the dotted lines. Below the H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line, water is unstable relative to hydrogen gas, and above the 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line, water is unstable with respect to oxygen.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active metals such as Fe, the region where the pure element is stable is typically below the H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line. This means that iron metal is unstable in contact with water, undergoing reactions: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Fe(s) + 2H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Fe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 acid)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………………………….. (4.5.1)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Fe(s) + 2H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→ Fe(OH)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 + 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 base)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...…………………...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(4.5.2)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Iron (and most other metals) are also thermodynamically unstable in air-saturated water, where the potential of the solution is close to the 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 in the Pourbaix diagram. Here the spontaneous reactions are: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4Fe(s) + 3O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+ 12H + → 4Fe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+ 6H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(in acid)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………………….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(4.5.3)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4Fe(s) + 3O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2Fe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(s) (in base)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…………………………....…. (4.5.4)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4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73546-68FF-4DC8-99F4-431C120BBA05}"/>
              </a:ext>
            </a:extLst>
          </p:cNvPr>
          <p:cNvSpPr/>
          <p:nvPr/>
        </p:nvSpPr>
        <p:spPr>
          <a:xfrm>
            <a:off x="193183" y="162291"/>
            <a:ext cx="11590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 and Passivation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corrosion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iron (and other active metals such as Al) is indeed rapid in parts of the Pourbaix diagram where the element is oxidized to a soluble, ionic product such as Fe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Al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However, solids such as Fe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especially Al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form a protective coating on the metal that greatly impedes the corrosion reaction. This phenomenon is called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passivation.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D8ACF86-23FB-4780-8577-0F9D6EA5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3" y="1793507"/>
            <a:ext cx="83942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a vertical line through the iron Pourbaix diagram at the pH of tap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ater (about 6) and you will discover something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interesting: at slightly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acidic pH, iron is quite unstable with respect to corrosion by the reaction: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Fe(s) + 2H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Fe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H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(4.5.5)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 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in water that contains relatively little oxygen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i.e., in solutions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potential is near the H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line. Saturating the water with air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oxygen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moves the system closer to the 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line, where the most stable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is Fe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 corrosion reaction is: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4Fe(s) + 3O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2Fe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(4.5.6)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oxidation reaction is orders of magnitude slower because the oxide that is formed 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passivates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surface.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 iron corrodes much more slowly in oxygenated solutions.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generally, iron (and other active metals) are passivated whenever they oxidize to produce a solid product, and corrode whenever the product is ionic and soluble.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3" descr="Color-coded-Fe-Pourbaix.png">
            <a:extLst>
              <a:ext uri="{FF2B5EF4-FFF2-40B4-BE49-F238E27FC236}">
                <a16:creationId xmlns:a16="http://schemas.microsoft.com/office/drawing/2014/main" id="{B1A78873-0C55-410C-AF8F-6C0FBD40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5" y="1568220"/>
            <a:ext cx="3530213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81D8DB-A3B7-47F9-8D33-14F4514BC436}"/>
              </a:ext>
            </a:extLst>
          </p:cNvPr>
          <p:cNvSpPr/>
          <p:nvPr/>
        </p:nvSpPr>
        <p:spPr>
          <a:xfrm>
            <a:off x="8812697" y="3901846"/>
            <a:ext cx="3106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yellow part of the diagram, an active metal such as iron can be protected by a second mechanism, which is to bias it so that its potential is below the oxidation potential of the metal.</a:t>
            </a:r>
          </a:p>
        </p:txBody>
      </p:sp>
    </p:spTree>
    <p:extLst>
      <p:ext uri="{BB962C8B-B14F-4D97-AF65-F5344CB8AC3E}">
        <p14:creationId xmlns:p14="http://schemas.microsoft.com/office/powerpoint/2010/main" val="103146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object 3">
            <a:extLst>
              <a:ext uri="{FF2B5EF4-FFF2-40B4-BE49-F238E27FC236}">
                <a16:creationId xmlns:a16="http://schemas.microsoft.com/office/drawing/2014/main" id="{C8D6B2B1-9DAC-46C4-A904-6B57EC0297B7}"/>
              </a:ext>
            </a:extLst>
          </p:cNvPr>
          <p:cNvSpPr/>
          <p:nvPr/>
        </p:nvSpPr>
        <p:spPr>
          <a:xfrm>
            <a:off x="692276" y="1428312"/>
            <a:ext cx="7620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1546C5E8-CB08-44DE-92B1-31BBD31DE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6187" y="471876"/>
            <a:ext cx="6556484" cy="454707"/>
          </a:xfrm>
          <a:prstGeom prst="rect">
            <a:avLst/>
          </a:prstGeom>
          <a:noFill/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Pourbaix </a:t>
            </a:r>
            <a:r>
              <a:rPr lang="en-SG"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b="1" spc="-4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r>
              <a:rPr sz="3200" b="1" spc="-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imitations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949F03FE-2A4F-4BE3-A053-CC34C5719E73}"/>
              </a:ext>
            </a:extLst>
          </p:cNvPr>
          <p:cNvSpPr/>
          <p:nvPr/>
        </p:nvSpPr>
        <p:spPr>
          <a:xfrm>
            <a:off x="415186" y="3428562"/>
            <a:ext cx="8312727" cy="32272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CD6C31E7-5EBC-43D5-A931-194171D51B8D}"/>
              </a:ext>
            </a:extLst>
          </p:cNvPr>
          <p:cNvSpPr/>
          <p:nvPr/>
        </p:nvSpPr>
        <p:spPr>
          <a:xfrm>
            <a:off x="5929298" y="6435328"/>
            <a:ext cx="2169621" cy="22052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5D99B4F8-9901-4A75-BBE4-AFA70CAFB0E2}"/>
              </a:ext>
            </a:extLst>
          </p:cNvPr>
          <p:cNvSpPr txBox="1"/>
          <p:nvPr/>
        </p:nvSpPr>
        <p:spPr>
          <a:xfrm>
            <a:off x="244483" y="1233371"/>
            <a:ext cx="11532331" cy="4625722"/>
          </a:xfrm>
          <a:prstGeom prst="rect">
            <a:avLst/>
          </a:prstGeom>
          <a:noFill/>
        </p:spPr>
        <p:txBody>
          <a:bodyPr vert="horz" wrap="square" lIns="0" tIns="54706" rIns="0" bIns="0" rtlCol="0">
            <a:spAutoFit/>
          </a:bodyPr>
          <a:lstStyle/>
          <a:p>
            <a:pPr marL="354297" marR="4559" indent="-342900" algn="just">
              <a:lnSpc>
                <a:spcPts val="2710"/>
              </a:lnSpc>
              <a:spcBef>
                <a:spcPts val="431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M-H</a:t>
            </a:r>
            <a:r>
              <a:rPr sz="2400" spc="-6" baseline="-2102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diagrams present equilibria among  metal, metal ions and solid oxides in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systems 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where only metal, water, H</a:t>
            </a:r>
            <a:r>
              <a:rPr sz="2400" spc="-6" baseline="25525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+ </a:t>
            </a: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and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OH</a:t>
            </a:r>
            <a:r>
              <a:rPr sz="2400" spc="-6" baseline="25525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exist. </a:t>
            </a:r>
            <a:r>
              <a:rPr sz="2400" b="1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This  is not the real</a:t>
            </a:r>
            <a:r>
              <a:rPr sz="2400" b="1" spc="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2400" b="1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world</a:t>
            </a:r>
            <a:r>
              <a:rPr lang="en-SG" sz="2400" b="1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scenario. Missing out on many things</a:t>
            </a:r>
            <a:r>
              <a:rPr lang="en-SG"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…..</a:t>
            </a:r>
          </a:p>
          <a:p>
            <a:pPr marL="11397" marR="4559" algn="just">
              <a:lnSpc>
                <a:spcPts val="2710"/>
              </a:lnSpc>
              <a:spcBef>
                <a:spcPts val="431"/>
              </a:spcBef>
              <a:tabLst>
                <a:tab pos="318546" algn="l"/>
                <a:tab pos="319685" algn="l"/>
              </a:tabLst>
            </a:pPr>
            <a:endParaRPr lang="en-SG" sz="2400" b="1" spc="-4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68597" marR="4559" indent="-457200" algn="just">
              <a:lnSpc>
                <a:spcPts val="2710"/>
              </a:lnSpc>
              <a:spcBef>
                <a:spcPts val="431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diagrams consider pure metals and aqueous solutions at standard conditions </a:t>
            </a: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ONLY 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(temperature 298K, pressure 1 bar, ion concentration 10</a:t>
            </a:r>
            <a:r>
              <a:rPr lang="en-SG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-6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M). </a:t>
            </a:r>
          </a:p>
          <a:p>
            <a:pPr marL="11397" marR="4559" algn="just">
              <a:lnSpc>
                <a:spcPts val="2710"/>
              </a:lnSpc>
              <a:spcBef>
                <a:spcPts val="431"/>
              </a:spcBef>
              <a:tabLst>
                <a:tab pos="318546" algn="l"/>
                <a:tab pos="319685" algn="l"/>
              </a:tabLst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54297" indent="-342900" algn="just">
              <a:spcBef>
                <a:spcPts val="269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sz="2400" spc="-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Diagram 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is based on </a:t>
            </a:r>
            <a:r>
              <a:rPr sz="2400" u="heavy" spc="-4" dirty="0"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pure</a:t>
            </a:r>
            <a:r>
              <a:rPr sz="2400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metals, </a:t>
            </a:r>
            <a:r>
              <a:rPr sz="2400" b="1" spc="-4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not</a:t>
            </a:r>
            <a:r>
              <a:rPr sz="2400" b="1" spc="9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2400" b="1" spc="-9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alloys</a:t>
            </a:r>
            <a:endParaRPr lang="en-IN" sz="2400" b="1" spc="-9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54297" indent="-342900" algn="just">
              <a:spcBef>
                <a:spcPts val="269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endParaRPr lang="en-IN" sz="2400" b="1" spc="-9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54297" indent="-342900" algn="just">
              <a:spcBef>
                <a:spcPts val="269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en-IN" sz="2400" spc="-4" dirty="0">
                <a:latin typeface="Arial"/>
                <a:cs typeface="Arial"/>
              </a:rPr>
              <a:t>These equilibrium thermodynamic diagrams  </a:t>
            </a:r>
            <a:r>
              <a:rPr lang="en-IN" sz="2400" spc="-9" dirty="0">
                <a:latin typeface="Arial"/>
                <a:cs typeface="Arial"/>
              </a:rPr>
              <a:t>reveal </a:t>
            </a:r>
            <a:r>
              <a:rPr lang="en-IN" sz="2400" b="1" spc="-4" dirty="0">
                <a:latin typeface="Arial"/>
                <a:cs typeface="Arial"/>
              </a:rPr>
              <a:t>nothing </a:t>
            </a:r>
            <a:r>
              <a:rPr lang="en-IN" sz="2400" b="1" spc="-9" dirty="0">
                <a:latin typeface="Arial"/>
                <a:cs typeface="Arial"/>
              </a:rPr>
              <a:t>concerning corrosion</a:t>
            </a:r>
            <a:r>
              <a:rPr lang="en-IN" sz="2400" b="1" spc="121" dirty="0">
                <a:latin typeface="Arial"/>
                <a:cs typeface="Arial"/>
              </a:rPr>
              <a:t> </a:t>
            </a:r>
            <a:r>
              <a:rPr lang="en-IN" sz="2400" b="1" spc="-4" dirty="0">
                <a:latin typeface="Arial"/>
                <a:cs typeface="Arial"/>
              </a:rPr>
              <a:t>kinetics</a:t>
            </a:r>
          </a:p>
          <a:p>
            <a:pPr marL="354297" indent="-342900" algn="just">
              <a:spcBef>
                <a:spcPts val="269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endParaRPr sz="24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A098B45B-EC2E-425C-A10B-9AC7437A5F98}"/>
              </a:ext>
            </a:extLst>
          </p:cNvPr>
          <p:cNvSpPr/>
          <p:nvPr/>
        </p:nvSpPr>
        <p:spPr>
          <a:xfrm>
            <a:off x="2479902" y="1334449"/>
            <a:ext cx="7620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097F642-699D-4084-A2AD-5494CD7C9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0457" y="467691"/>
            <a:ext cx="4813425" cy="4547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</a:t>
            </a:r>
            <a:r>
              <a:rPr sz="3200" b="1" spc="-9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2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-4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eactions</a:t>
            </a:r>
            <a:endParaRPr sz="3200" b="1" spc="-4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73B6ECB-46BE-4B8B-B04E-53ADC043EE5E}"/>
              </a:ext>
            </a:extLst>
          </p:cNvPr>
          <p:cNvSpPr/>
          <p:nvPr/>
        </p:nvSpPr>
        <p:spPr>
          <a:xfrm>
            <a:off x="2202812" y="3334699"/>
            <a:ext cx="8312727" cy="32272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EE8671B-7087-46E4-934D-C7D00EA8B745}"/>
              </a:ext>
            </a:extLst>
          </p:cNvPr>
          <p:cNvSpPr txBox="1"/>
          <p:nvPr/>
        </p:nvSpPr>
        <p:spPr>
          <a:xfrm>
            <a:off x="2588895" y="1401911"/>
            <a:ext cx="7926644" cy="4887332"/>
          </a:xfrm>
          <a:prstGeom prst="rect">
            <a:avLst/>
          </a:prstGeom>
        </p:spPr>
        <p:txBody>
          <a:bodyPr vert="horz" wrap="square" lIns="0" tIns="54706" rIns="0" bIns="0" rtlCol="0">
            <a:spAutoFit/>
          </a:bodyPr>
          <a:lstStyle/>
          <a:p>
            <a:pPr marL="489500" marR="599481" indent="-478103">
              <a:lnSpc>
                <a:spcPts val="2710"/>
              </a:lnSpc>
              <a:spcBef>
                <a:spcPts val="431"/>
              </a:spcBef>
              <a:buFont typeface="Wingdings" panose="05000000000000000000" pitchFamily="2" charset="2"/>
              <a:buChar char="q"/>
              <a:tabLst>
                <a:tab pos="489500" algn="l"/>
                <a:tab pos="490070" algn="l"/>
              </a:tabLst>
            </a:pPr>
            <a:r>
              <a:rPr sz="2400" spc="-4" dirty="0">
                <a:latin typeface="Arial"/>
                <a:cs typeface="Arial"/>
              </a:rPr>
              <a:t>Only one basic metal anodic/oxidation/  “corrosion” reaction:</a:t>
            </a:r>
            <a:endParaRPr sz="2400" dirty="0">
              <a:latin typeface="Arial"/>
              <a:cs typeface="Arial"/>
            </a:endParaRPr>
          </a:p>
          <a:p>
            <a:pPr marL="946519" lvl="1" indent="-524831">
              <a:spcBef>
                <a:spcPts val="251"/>
              </a:spcBef>
              <a:buSzPct val="69230"/>
              <a:buFont typeface="Symbol"/>
              <a:buChar char=""/>
              <a:tabLst>
                <a:tab pos="946519" algn="l"/>
                <a:tab pos="947089" algn="l"/>
              </a:tabLst>
            </a:pPr>
            <a:r>
              <a:rPr sz="2400" dirty="0">
                <a:latin typeface="Arial"/>
                <a:cs typeface="Arial"/>
              </a:rPr>
              <a:t>M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Arial"/>
                <a:cs typeface="Arial"/>
              </a:rPr>
              <a:t>M</a:t>
            </a:r>
            <a:r>
              <a:rPr sz="2400" spc="13" baseline="26143" dirty="0">
                <a:latin typeface="Arial"/>
                <a:cs typeface="Arial"/>
              </a:rPr>
              <a:t>n+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1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baseline="26143" dirty="0">
                <a:latin typeface="Arial"/>
                <a:cs typeface="Arial"/>
              </a:rPr>
              <a:t>-</a:t>
            </a:r>
            <a:endParaRPr lang="en-SG" sz="2400" baseline="26143" dirty="0">
              <a:latin typeface="Arial"/>
              <a:cs typeface="Arial"/>
            </a:endParaRPr>
          </a:p>
          <a:p>
            <a:pPr marL="421688" lvl="1">
              <a:spcBef>
                <a:spcPts val="251"/>
              </a:spcBef>
              <a:buSzPct val="69230"/>
              <a:tabLst>
                <a:tab pos="946519" algn="l"/>
                <a:tab pos="947089" algn="l"/>
              </a:tabLst>
            </a:pPr>
            <a:endParaRPr sz="2400" baseline="26143" dirty="0">
              <a:latin typeface="Arial"/>
              <a:cs typeface="Arial"/>
            </a:endParaRPr>
          </a:p>
          <a:p>
            <a:pPr marL="489500" marR="1024019" indent="-478103">
              <a:lnSpc>
                <a:spcPts val="2710"/>
              </a:lnSpc>
              <a:spcBef>
                <a:spcPts val="637"/>
              </a:spcBef>
              <a:buFont typeface="Wingdings" panose="05000000000000000000" pitchFamily="2" charset="2"/>
              <a:buChar char="q"/>
              <a:tabLst>
                <a:tab pos="489500" algn="l"/>
                <a:tab pos="490070" algn="l"/>
              </a:tabLst>
            </a:pPr>
            <a:r>
              <a:rPr sz="2400" spc="-4" dirty="0">
                <a:latin typeface="Arial"/>
                <a:cs typeface="Arial"/>
              </a:rPr>
              <a:t>Several possible cathodic reduction  reactions in aqueous</a:t>
            </a:r>
            <a:r>
              <a:rPr sz="2400" spc="27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environments:</a:t>
            </a:r>
            <a:endParaRPr sz="2400" dirty="0">
              <a:latin typeface="Arial"/>
              <a:cs typeface="Arial"/>
            </a:endParaRPr>
          </a:p>
          <a:p>
            <a:pPr marL="866170" indent="-444482">
              <a:spcBef>
                <a:spcPts val="238"/>
              </a:spcBef>
              <a:buSzPct val="68750"/>
              <a:buAutoNum type="arabicPeriod"/>
              <a:tabLst>
                <a:tab pos="865601" algn="l"/>
                <a:tab pos="866170" algn="l"/>
              </a:tabLst>
            </a:pPr>
            <a:r>
              <a:rPr sz="2400" spc="-9" dirty="0">
                <a:latin typeface="Arial"/>
                <a:cs typeface="Arial"/>
              </a:rPr>
              <a:t>Hydrogen </a:t>
            </a:r>
            <a:r>
              <a:rPr sz="2400" spc="-4" dirty="0">
                <a:latin typeface="Arial"/>
                <a:cs typeface="Arial"/>
              </a:rPr>
              <a:t>gas generation: </a:t>
            </a:r>
            <a:r>
              <a:rPr sz="2400" spc="-9" dirty="0">
                <a:latin typeface="Arial"/>
                <a:cs typeface="Arial"/>
              </a:rPr>
              <a:t>2H</a:t>
            </a:r>
            <a:r>
              <a:rPr sz="2400" spc="-13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2e</a:t>
            </a:r>
            <a:r>
              <a:rPr sz="2400" spc="-6" baseline="24305" dirty="0">
                <a:latin typeface="Arial"/>
                <a:cs typeface="Arial"/>
              </a:rPr>
              <a:t>- </a:t>
            </a:r>
            <a:r>
              <a:rPr sz="2400" spc="-4" dirty="0">
                <a:latin typeface="Symbol"/>
                <a:cs typeface="Symbol"/>
              </a:rPr>
              <a:t>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spc="-13" baseline="-20833" dirty="0">
                <a:latin typeface="Arial"/>
                <a:cs typeface="Arial"/>
              </a:rPr>
              <a:t>2</a:t>
            </a:r>
            <a:endParaRPr sz="2400" baseline="-20833" dirty="0">
              <a:latin typeface="Arial"/>
              <a:cs typeface="Arial"/>
            </a:endParaRPr>
          </a:p>
          <a:p>
            <a:pPr marL="866170" indent="-444482">
              <a:spcBef>
                <a:spcPts val="260"/>
              </a:spcBef>
              <a:buSzPct val="68750"/>
              <a:buAutoNum type="arabicPeriod"/>
              <a:tabLst>
                <a:tab pos="865601" algn="l"/>
                <a:tab pos="866170" algn="l"/>
              </a:tabLst>
            </a:pPr>
            <a:r>
              <a:rPr sz="2400" dirty="0">
                <a:latin typeface="Arial"/>
                <a:cs typeface="Arial"/>
              </a:rPr>
              <a:t>Water decomposition: </a:t>
            </a:r>
            <a:r>
              <a:rPr sz="2400" spc="-9" dirty="0">
                <a:latin typeface="Arial"/>
                <a:cs typeface="Arial"/>
              </a:rPr>
              <a:t>2H</a:t>
            </a:r>
            <a:r>
              <a:rPr sz="2400" spc="-13" baseline="-20833" dirty="0">
                <a:latin typeface="Arial"/>
                <a:cs typeface="Arial"/>
              </a:rPr>
              <a:t>2</a:t>
            </a:r>
            <a:r>
              <a:rPr sz="2400" spc="-9" dirty="0">
                <a:latin typeface="Arial"/>
                <a:cs typeface="Arial"/>
              </a:rPr>
              <a:t>O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2e</a:t>
            </a:r>
            <a:r>
              <a:rPr sz="2400" spc="-6" baseline="24305" dirty="0">
                <a:latin typeface="Arial"/>
                <a:cs typeface="Arial"/>
              </a:rPr>
              <a:t>-  </a:t>
            </a:r>
            <a:r>
              <a:rPr sz="2400" spc="-4" dirty="0">
                <a:latin typeface="Symbol"/>
                <a:cs typeface="Symbol"/>
              </a:rPr>
              <a:t>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H</a:t>
            </a:r>
            <a:r>
              <a:rPr sz="2400" spc="-13" baseline="-20833" dirty="0">
                <a:latin typeface="Arial"/>
                <a:cs typeface="Arial"/>
              </a:rPr>
              <a:t>2 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6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2(OH)</a:t>
            </a:r>
            <a:r>
              <a:rPr sz="2400" spc="-6" baseline="24305" dirty="0">
                <a:latin typeface="Arial"/>
                <a:cs typeface="Arial"/>
              </a:rPr>
              <a:t>-</a:t>
            </a:r>
            <a:endParaRPr sz="2400" baseline="24305" dirty="0">
              <a:latin typeface="Arial"/>
              <a:cs typeface="Arial"/>
            </a:endParaRPr>
          </a:p>
          <a:p>
            <a:pPr marL="866170" indent="-444482">
              <a:spcBef>
                <a:spcPts val="256"/>
              </a:spcBef>
              <a:buSzPct val="68750"/>
              <a:buAutoNum type="arabicPeriod"/>
              <a:tabLst>
                <a:tab pos="865601" algn="l"/>
                <a:tab pos="866170" algn="l"/>
              </a:tabLst>
            </a:pPr>
            <a:r>
              <a:rPr sz="2400" spc="-9" dirty="0">
                <a:latin typeface="Arial"/>
                <a:cs typeface="Arial"/>
              </a:rPr>
              <a:t>Hydroxyl </a:t>
            </a:r>
            <a:r>
              <a:rPr sz="2400" dirty="0">
                <a:latin typeface="Arial"/>
                <a:cs typeface="Arial"/>
              </a:rPr>
              <a:t>formation: O</a:t>
            </a:r>
            <a:r>
              <a:rPr sz="2400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2H</a:t>
            </a:r>
            <a:r>
              <a:rPr sz="2400" spc="-6" baseline="-20833" dirty="0">
                <a:latin typeface="Arial"/>
                <a:cs typeface="Arial"/>
              </a:rPr>
              <a:t>2</a:t>
            </a:r>
            <a:r>
              <a:rPr sz="2400" spc="-4" dirty="0">
                <a:latin typeface="Arial"/>
                <a:cs typeface="Arial"/>
              </a:rPr>
              <a:t>O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4e</a:t>
            </a:r>
            <a:r>
              <a:rPr sz="2400" spc="-6" baseline="24305" dirty="0">
                <a:latin typeface="Arial"/>
                <a:cs typeface="Arial"/>
              </a:rPr>
              <a:t>-  </a:t>
            </a:r>
            <a:r>
              <a:rPr sz="2400" spc="-4" dirty="0">
                <a:latin typeface="Symbol"/>
                <a:cs typeface="Symbol"/>
              </a:rPr>
              <a:t></a:t>
            </a:r>
            <a:r>
              <a:rPr sz="2400" spc="2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4(OH)</a:t>
            </a:r>
            <a:r>
              <a:rPr sz="2400" baseline="24305" dirty="0">
                <a:latin typeface="Arial"/>
                <a:cs typeface="Arial"/>
              </a:rPr>
              <a:t>-</a:t>
            </a:r>
          </a:p>
          <a:p>
            <a:pPr marL="866170" indent="-444482">
              <a:spcBef>
                <a:spcPts val="260"/>
              </a:spcBef>
              <a:buSzPct val="68750"/>
              <a:buAutoNum type="arabicPeriod"/>
              <a:tabLst>
                <a:tab pos="865601" algn="l"/>
                <a:tab pos="866170" algn="l"/>
              </a:tabLst>
            </a:pPr>
            <a:r>
              <a:rPr sz="2400" dirty="0">
                <a:latin typeface="Arial"/>
                <a:cs typeface="Arial"/>
              </a:rPr>
              <a:t>Water formation: 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-6" baseline="-20833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9" dirty="0">
                <a:latin typeface="Arial"/>
                <a:cs typeface="Arial"/>
              </a:rPr>
              <a:t>4H</a:t>
            </a:r>
            <a:r>
              <a:rPr sz="2400" spc="-13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4e</a:t>
            </a:r>
            <a:r>
              <a:rPr sz="2400" spc="-6" baseline="24305" dirty="0">
                <a:latin typeface="Arial"/>
                <a:cs typeface="Arial"/>
              </a:rPr>
              <a:t>- </a:t>
            </a:r>
            <a:r>
              <a:rPr sz="2400" spc="-4" dirty="0">
                <a:latin typeface="Symbol"/>
                <a:cs typeface="Symbol"/>
              </a:rPr>
              <a:t>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2H</a:t>
            </a:r>
            <a:r>
              <a:rPr sz="2400" spc="-6" baseline="-20833" dirty="0">
                <a:latin typeface="Arial"/>
                <a:cs typeface="Arial"/>
              </a:rPr>
              <a:t>2</a:t>
            </a:r>
            <a:r>
              <a:rPr sz="2400" spc="-4" dirty="0">
                <a:latin typeface="Arial"/>
                <a:cs typeface="Arial"/>
              </a:rPr>
              <a:t>O</a:t>
            </a:r>
            <a:endParaRPr sz="2400" dirty="0">
              <a:latin typeface="Arial"/>
              <a:cs typeface="Arial"/>
            </a:endParaRPr>
          </a:p>
          <a:p>
            <a:pPr marL="866170" indent="-444482">
              <a:spcBef>
                <a:spcPts val="256"/>
              </a:spcBef>
              <a:buSzPct val="68750"/>
              <a:buAutoNum type="arabicPeriod"/>
              <a:tabLst>
                <a:tab pos="865601" algn="l"/>
                <a:tab pos="866170" algn="l"/>
              </a:tabLst>
            </a:pPr>
            <a:r>
              <a:rPr sz="2400" dirty="0">
                <a:latin typeface="Arial"/>
                <a:cs typeface="Arial"/>
              </a:rPr>
              <a:t>Electroplating: </a:t>
            </a:r>
            <a:r>
              <a:rPr sz="2400" spc="-4" dirty="0">
                <a:latin typeface="Arial"/>
                <a:cs typeface="Arial"/>
              </a:rPr>
              <a:t>M</a:t>
            </a:r>
            <a:r>
              <a:rPr sz="2400" spc="-6" baseline="24305" dirty="0">
                <a:latin typeface="Arial"/>
                <a:cs typeface="Arial"/>
              </a:rPr>
              <a:t>n+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ne</a:t>
            </a:r>
            <a:r>
              <a:rPr sz="2400" spc="-6" baseline="24305" dirty="0">
                <a:latin typeface="Arial"/>
                <a:cs typeface="Arial"/>
              </a:rPr>
              <a:t>- </a:t>
            </a:r>
            <a:r>
              <a:rPr sz="2400" spc="-4" dirty="0">
                <a:latin typeface="Symbol"/>
                <a:cs typeface="Symbol"/>
              </a:rPr>
              <a:t>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</a:t>
            </a:r>
          </a:p>
          <a:p>
            <a:pPr marL="1475909" marR="728837" indent="-403453">
              <a:spcBef>
                <a:spcPts val="2208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80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3D0D14FC-3BE7-403F-B801-2D25E5607211}"/>
              </a:ext>
            </a:extLst>
          </p:cNvPr>
          <p:cNvSpPr/>
          <p:nvPr/>
        </p:nvSpPr>
        <p:spPr>
          <a:xfrm>
            <a:off x="692276" y="1428312"/>
            <a:ext cx="10244028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9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7AA217B-768C-4B77-9D8D-0C633C742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5816" y="342527"/>
            <a:ext cx="9583668" cy="5101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600" b="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Corrosion</a:t>
            </a:r>
            <a:r>
              <a:rPr sz="3600" b="1" spc="-8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3600" b="1" spc="-8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hermodynamics</a:t>
            </a:r>
            <a:endParaRPr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54F04D3-FAC1-4721-A6EF-8C475DC21034}"/>
              </a:ext>
            </a:extLst>
          </p:cNvPr>
          <p:cNvSpPr/>
          <p:nvPr/>
        </p:nvSpPr>
        <p:spPr>
          <a:xfrm>
            <a:off x="415186" y="3428562"/>
            <a:ext cx="11175303" cy="32272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9692D54A-C59D-48FC-9FD0-2B646C41DD1D}"/>
              </a:ext>
            </a:extLst>
          </p:cNvPr>
          <p:cNvSpPr txBox="1"/>
          <p:nvPr/>
        </p:nvSpPr>
        <p:spPr>
          <a:xfrm>
            <a:off x="415186" y="921858"/>
            <a:ext cx="11299736" cy="569511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54297" marR="439923" indent="-342900" algn="just">
              <a:spcBef>
                <a:spcPts val="90"/>
              </a:spcBef>
              <a:buFont typeface="Wingdings" panose="05000000000000000000" pitchFamily="2" charset="2"/>
              <a:buChar char="q"/>
              <a:tabLst>
                <a:tab pos="318546" algn="l"/>
                <a:tab pos="319115" algn="l"/>
              </a:tabLst>
            </a:pPr>
            <a:r>
              <a:rPr lang="en-SG" sz="2400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Corrosion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thermodynamically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driven to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sz="2400" spc="-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 overall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energy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8690" lvl="1" indent="-257002" algn="just">
              <a:spcBef>
                <a:spcPts val="467"/>
              </a:spcBef>
              <a:buSzPct val="68181"/>
              <a:buFont typeface="Symbol"/>
              <a:buChar char=""/>
              <a:tabLst>
                <a:tab pos="678690" algn="l"/>
                <a:tab pos="679260" algn="l"/>
              </a:tabLst>
            </a:pP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Involves electron/charge</a:t>
            </a:r>
            <a:r>
              <a:rPr sz="2400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8690" lvl="1" indent="-257002" algn="just">
              <a:spcBef>
                <a:spcPts val="476"/>
              </a:spcBef>
              <a:buSzPct val="68181"/>
              <a:buFont typeface="Symbol"/>
              <a:buChar char=""/>
              <a:tabLst>
                <a:tab pos="678690" algn="l"/>
                <a:tab pos="679260" algn="l"/>
              </a:tabLst>
            </a:pP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Controls the spontaneous direction for</a:t>
            </a:r>
            <a:r>
              <a:rPr sz="2400" spc="11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corrosion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97" marR="453599" indent="-342900" algn="just">
              <a:spcBef>
                <a:spcPts val="520"/>
              </a:spcBef>
              <a:buFont typeface="Wingdings" panose="05000000000000000000" pitchFamily="2" charset="2"/>
              <a:buChar char="q"/>
              <a:tabLst>
                <a:tab pos="318546" algn="l"/>
                <a:tab pos="319115" algn="l"/>
              </a:tabLst>
            </a:pPr>
            <a:r>
              <a:rPr lang="en-SG" sz="2400"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Thermodynamics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provides an understanding of the  energy changes involved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corrosion</a:t>
            </a:r>
            <a:endParaRPr lang="en-US" sz="2400" spc="-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397" marR="453599" algn="just">
              <a:spcBef>
                <a:spcPts val="520"/>
              </a:spcBef>
              <a:tabLst>
                <a:tab pos="318546" algn="l"/>
                <a:tab pos="319115" algn="l"/>
              </a:tabLst>
            </a:pPr>
            <a:endParaRPr lang="en-US" sz="2400" spc="-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97" marR="453599" indent="-342900" algn="just">
              <a:spcBef>
                <a:spcPts val="520"/>
              </a:spcBef>
              <a:buFont typeface="Wingdings" panose="05000000000000000000" pitchFamily="2" charset="2"/>
              <a:buChar char="v"/>
              <a:tabLst>
                <a:tab pos="318546" algn="l"/>
                <a:tab pos="319115" algn="l"/>
              </a:tabLst>
            </a:pPr>
            <a:r>
              <a:rPr lang="en-US" sz="2400" spc="-4" dirty="0">
                <a:latin typeface="Arial" panose="020B0604020202020204" pitchFamily="34" charset="0"/>
                <a:cs typeface="Arial" panose="020B0604020202020204" pitchFamily="34" charset="0"/>
              </a:rPr>
              <a:t>Thermodynamics can indicate </a:t>
            </a:r>
            <a:r>
              <a:rPr lang="en-US" sz="2400" b="1" spc="-4" dirty="0">
                <a:latin typeface="Arial" panose="020B0604020202020204" pitchFamily="34" charset="0"/>
                <a:cs typeface="Arial" panose="020B0604020202020204" pitchFamily="34" charset="0"/>
              </a:rPr>
              <a:t>corrosion is possible</a:t>
            </a:r>
            <a:r>
              <a:rPr lang="en-US" sz="2400" spc="-4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spc="1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4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spc="4" dirty="0">
                <a:latin typeface="Arial" panose="020B0604020202020204" pitchFamily="34" charset="0"/>
                <a:cs typeface="Arial" panose="020B0604020202020204" pitchFamily="34" charset="0"/>
              </a:rPr>
              <a:t>ΔG&lt;0</a:t>
            </a:r>
            <a:r>
              <a:rPr lang="en-US" sz="2400" spc="4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spc="-4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2400" u="heavy" spc="-4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thermodynamics cannot predict the</a:t>
            </a:r>
            <a:r>
              <a:rPr lang="en-US" sz="2400" u="heavy" spc="12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heavy" spc="-4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sz="2400" u="heavy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97" marR="453599" indent="-342900" algn="just">
              <a:spcBef>
                <a:spcPts val="520"/>
              </a:spcBef>
              <a:buFont typeface="Wingdings" panose="05000000000000000000" pitchFamily="2" charset="2"/>
              <a:buChar char="v"/>
              <a:tabLst>
                <a:tab pos="318546" algn="l"/>
                <a:tab pos="319115" algn="l"/>
              </a:tabLst>
            </a:pPr>
            <a:endParaRPr lang="en-US" sz="2400" u="heavy" spc="-4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97" marR="453599" indent="-342900" algn="just">
              <a:spcBef>
                <a:spcPts val="520"/>
              </a:spcBef>
              <a:buFont typeface="Wingdings" panose="05000000000000000000" pitchFamily="2" charset="2"/>
              <a:buChar char="v"/>
              <a:tabLst>
                <a:tab pos="318546" algn="l"/>
                <a:tab pos="319115" algn="l"/>
              </a:tabLst>
            </a:pP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Thermodynamics show how conditions </a:t>
            </a:r>
            <a:r>
              <a:rPr sz="2400" b="1" spc="-4" dirty="0">
                <a:latin typeface="Arial" panose="020B0604020202020204" pitchFamily="34" charset="0"/>
                <a:cs typeface="Arial" panose="020B0604020202020204" pitchFamily="34" charset="0"/>
              </a:rPr>
              <a:t>may be adjusted  to prevent corrosion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400" b="1" u="sng" spc="-4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sz="2400" b="1" u="sng" spc="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4" dirty="0">
                <a:latin typeface="Arial" panose="020B0604020202020204" pitchFamily="34" charset="0"/>
                <a:cs typeface="Arial" panose="020B0604020202020204" pitchFamily="34" charset="0"/>
              </a:rPr>
              <a:t>ΔG&gt;0</a:t>
            </a:r>
            <a:endParaRPr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297" marR="181782" indent="-342900" algn="just">
              <a:spcBef>
                <a:spcPts val="507"/>
              </a:spcBef>
              <a:buFont typeface="Wingdings" panose="05000000000000000000" pitchFamily="2" charset="2"/>
              <a:buChar char="q"/>
              <a:tabLst>
                <a:tab pos="318546" algn="l"/>
                <a:tab pos="319115" algn="l"/>
              </a:tabLst>
            </a:pP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E or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the electron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activity or availability at</a:t>
            </a:r>
            <a:r>
              <a:rPr sz="2400" spc="-1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metal surface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 a profound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effect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corrosion</a:t>
            </a:r>
            <a:r>
              <a:rPr sz="2400" spc="-10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6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5543BB55-9E4E-489C-BE99-B22F2D076FFA}"/>
              </a:ext>
            </a:extLst>
          </p:cNvPr>
          <p:cNvSpPr txBox="1">
            <a:spLocks/>
          </p:cNvSpPr>
          <p:nvPr/>
        </p:nvSpPr>
        <p:spPr>
          <a:xfrm>
            <a:off x="3644348" y="325437"/>
            <a:ext cx="9144000" cy="57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Pourbaix diagram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8DDE69D4-68CC-4716-83F4-317402322C26}"/>
              </a:ext>
            </a:extLst>
          </p:cNvPr>
          <p:cNvSpPr txBox="1"/>
          <p:nvPr/>
        </p:nvSpPr>
        <p:spPr>
          <a:xfrm>
            <a:off x="427787" y="1100973"/>
            <a:ext cx="11578681" cy="290403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54297" marR="411431" indent="-342900" algn="just">
              <a:spcBef>
                <a:spcPts val="601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sz="2400" spc="-4" dirty="0">
                <a:latin typeface="Arial"/>
                <a:cs typeface="Arial"/>
              </a:rPr>
              <a:t>Us</a:t>
            </a:r>
            <a:r>
              <a:rPr lang="en-SG" sz="2400" spc="-4" dirty="0">
                <a:latin typeface="Arial"/>
                <a:cs typeface="Arial"/>
              </a:rPr>
              <a:t>age</a:t>
            </a:r>
            <a:r>
              <a:rPr sz="2400" spc="-4" dirty="0">
                <a:latin typeface="Arial"/>
                <a:cs typeface="Arial"/>
              </a:rPr>
              <a:t> of thermodynamic theory </a:t>
            </a:r>
            <a:r>
              <a:rPr lang="en-SG" sz="2400" spc="-4" dirty="0">
                <a:latin typeface="Arial"/>
                <a:cs typeface="Arial"/>
              </a:rPr>
              <a:t>or in other words the </a:t>
            </a:r>
            <a:r>
              <a:rPr sz="2400" b="1" spc="-4" dirty="0">
                <a:latin typeface="Arial"/>
                <a:cs typeface="Arial"/>
              </a:rPr>
              <a:t>Nernst  equation</a:t>
            </a:r>
            <a:r>
              <a:rPr lang="en-SG" sz="2400" b="1" spc="-4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to create potential</a:t>
            </a:r>
            <a:r>
              <a:rPr lang="en-SG" sz="2400" b="1" spc="-4" dirty="0">
                <a:latin typeface="Arial"/>
                <a:cs typeface="Arial"/>
              </a:rPr>
              <a:t> (E)</a:t>
            </a:r>
            <a:r>
              <a:rPr sz="2400" b="1" spc="-4" dirty="0">
                <a:latin typeface="Arial"/>
                <a:cs typeface="Arial"/>
              </a:rPr>
              <a:t> – </a:t>
            </a:r>
            <a:r>
              <a:rPr sz="2400" b="1" spc="-9" dirty="0">
                <a:latin typeface="Arial"/>
                <a:cs typeface="Arial"/>
              </a:rPr>
              <a:t>pH</a:t>
            </a:r>
            <a:r>
              <a:rPr sz="2400" b="1" spc="94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diagram</a:t>
            </a:r>
            <a:endParaRPr lang="en-SG" sz="2400" b="1" spc="-4" dirty="0">
              <a:latin typeface="Arial"/>
              <a:cs typeface="Arial"/>
            </a:endParaRPr>
          </a:p>
          <a:p>
            <a:pPr marL="11397" marR="411431" algn="just">
              <a:spcBef>
                <a:spcPts val="601"/>
              </a:spcBef>
              <a:tabLst>
                <a:tab pos="318546" algn="l"/>
                <a:tab pos="319685" algn="l"/>
              </a:tabLst>
            </a:pPr>
            <a:endParaRPr sz="2400" dirty="0">
              <a:latin typeface="Arial"/>
              <a:cs typeface="Arial"/>
            </a:endParaRPr>
          </a:p>
          <a:p>
            <a:pPr marL="354297" marR="126506" indent="-342900" algn="just">
              <a:spcBef>
                <a:spcPts val="606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lang="en-SG" sz="2400" spc="-9" dirty="0">
                <a:latin typeface="Arial"/>
                <a:cs typeface="Arial"/>
              </a:rPr>
              <a:t>This is typically comparable </a:t>
            </a:r>
            <a:r>
              <a:rPr sz="2400" spc="-4" dirty="0">
                <a:latin typeface="Arial"/>
                <a:cs typeface="Arial"/>
              </a:rPr>
              <a:t>to the composition – temperature diagrams (phase diagrams) </a:t>
            </a:r>
            <a:r>
              <a:rPr lang="en-SG" sz="2400" spc="-4" dirty="0">
                <a:latin typeface="Arial"/>
                <a:cs typeface="Arial"/>
              </a:rPr>
              <a:t>which is generally </a:t>
            </a:r>
            <a:r>
              <a:rPr sz="2400" spc="-4" dirty="0">
                <a:latin typeface="Arial"/>
                <a:cs typeface="Arial"/>
              </a:rPr>
              <a:t>for alloy</a:t>
            </a:r>
            <a:r>
              <a:rPr sz="2400" spc="72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systems</a:t>
            </a:r>
            <a:endParaRPr lang="en-SG" sz="2400" spc="-9" dirty="0">
              <a:latin typeface="Arial"/>
              <a:cs typeface="Arial"/>
            </a:endParaRPr>
          </a:p>
          <a:p>
            <a:pPr marL="11397" marR="126506" algn="just">
              <a:spcBef>
                <a:spcPts val="606"/>
              </a:spcBef>
              <a:tabLst>
                <a:tab pos="318546" algn="l"/>
                <a:tab pos="319685" algn="l"/>
              </a:tabLst>
            </a:pPr>
            <a:endParaRPr sz="2400" dirty="0">
              <a:latin typeface="Arial"/>
              <a:cs typeface="Arial"/>
            </a:endParaRPr>
          </a:p>
          <a:p>
            <a:pPr marL="354297" indent="-342900" algn="just">
              <a:spcBef>
                <a:spcPts val="601"/>
              </a:spcBef>
              <a:buFont typeface="Wingdings" panose="05000000000000000000" pitchFamily="2" charset="2"/>
              <a:buChar char="q"/>
              <a:tabLst>
                <a:tab pos="318546" algn="l"/>
                <a:tab pos="319685" algn="l"/>
              </a:tabLst>
            </a:pPr>
            <a:r>
              <a:rPr sz="2400" spc="-4" dirty="0">
                <a:latin typeface="Arial"/>
                <a:cs typeface="Arial"/>
              </a:rPr>
              <a:t>Both diagrams are</a:t>
            </a:r>
            <a:r>
              <a:rPr sz="2400" spc="31" dirty="0">
                <a:latin typeface="Arial"/>
                <a:cs typeface="Arial"/>
              </a:rPr>
              <a:t> </a:t>
            </a:r>
            <a:r>
              <a:rPr lang="en-SG" sz="2400" spc="31" dirty="0">
                <a:latin typeface="Arial"/>
                <a:cs typeface="Arial"/>
              </a:rPr>
              <a:t>guide </a:t>
            </a:r>
            <a:r>
              <a:rPr sz="2400" u="sng" spc="-4" dirty="0">
                <a:latin typeface="Arial"/>
                <a:cs typeface="Arial"/>
              </a:rPr>
              <a:t>maps</a:t>
            </a:r>
            <a:endParaRPr sz="2400" u="sng" dirty="0">
              <a:latin typeface="Arial"/>
              <a:cs typeface="Arial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3C6993D-712D-4A83-96FB-093AFB077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20" y="4382029"/>
            <a:ext cx="11303358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Pourbaix Diagrams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plot electrochemical stability for different redox states of an element as a function of </a:t>
            </a:r>
            <a:r>
              <a:rPr lang="en-US" sz="22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pH.</a:t>
            </a:r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Pourbaix diagram can be read much like a standard 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 tooltip="Phase diagram"/>
              </a:rPr>
              <a:t>phase diagram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with a different set of axes. Similarly to phase diagrams, they do not allow for 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 tooltip="Reaction rate"/>
              </a:rPr>
              <a:t>reaction rate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or kinetic effects.</a:t>
            </a:r>
            <a:endParaRPr lang="en-US" sz="2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A7A78E-57BD-4280-8034-07D0C722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9" y="1181893"/>
            <a:ext cx="7386629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Pourbaix diagrams are plotted in the axes Electrode potential of the </a:t>
            </a: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metal vs. pH of the electrolyte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SG" sz="24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Oxidizing conditions are described by the top part of the diagram (</a:t>
            </a: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high positive electrode potential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Reducing conditions are described by the bottom part of the diagram (</a:t>
            </a:r>
            <a:r>
              <a:rPr lang="en-SG" sz="24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high negative electrode potential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Acidic solutions are presented in the left side of the diagram (pH</a:t>
            </a:r>
            <a:r>
              <a:rPr lang="en-SG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lower than 7)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Alkaline solutions are presented in the right side of the diagram (pH</a:t>
            </a:r>
            <a:r>
              <a:rPr lang="en-SG" sz="2400" baseline="30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higher than 7)</a:t>
            </a:r>
            <a:br>
              <a:rPr lang="en-SG" sz="2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</a:br>
            <a:endParaRPr lang="en-SG" sz="2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CA05D1-B092-4D23-A060-C1EF2C9FDDC8}"/>
              </a:ext>
            </a:extLst>
          </p:cNvPr>
          <p:cNvSpPr txBox="1">
            <a:spLocks/>
          </p:cNvSpPr>
          <p:nvPr/>
        </p:nvSpPr>
        <p:spPr>
          <a:xfrm>
            <a:off x="3644348" y="325437"/>
            <a:ext cx="9144000" cy="57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Pourbaix diagram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324F5B-5E75-4925-BA1B-1B9AB820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648" y="553132"/>
            <a:ext cx="502357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1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7AB037-2D9F-47F8-9524-0439968D732B}"/>
              </a:ext>
            </a:extLst>
          </p:cNvPr>
          <p:cNvSpPr txBox="1"/>
          <p:nvPr/>
        </p:nvSpPr>
        <p:spPr>
          <a:xfrm>
            <a:off x="1621655" y="563666"/>
            <a:ext cx="8584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 Pure redox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reactions are 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horizontal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lines - these reactions are not pH-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 dependent</a:t>
            </a:r>
          </a:p>
          <a:p>
            <a:pPr algn="l"/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 Pure acid-base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reactions are 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vertical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lines - these do not depend on potential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Reactions that are 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both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 acid-base and redox have a slope of -0.0592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66836-FD25-470A-B205-AF14CBB6387F}"/>
              </a:ext>
            </a:extLst>
          </p:cNvPr>
          <p:cNvSpPr txBox="1"/>
          <p:nvPr/>
        </p:nvSpPr>
        <p:spPr>
          <a:xfrm>
            <a:off x="1772574" y="2486616"/>
            <a:ext cx="8291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Examples of equilibria in the iron Pourbaix diagram (numbered on the plot)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8FAA0F-632A-4A09-977D-C8E25D4E8B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90332" y="2985481"/>
            <a:ext cx="851368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+2e− ⟶ Fe(s)  (pure redox reaction - no pH dependence)</a:t>
            </a:r>
          </a:p>
          <a:p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+e− ⟶ Fe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(pure redox reaction - no pH dependence)</a:t>
            </a:r>
          </a:p>
          <a:p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2Fe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+3H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⟶ Fe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(s)+6H+ (pure acid-base, no redox)</a:t>
            </a:r>
          </a:p>
          <a:p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2Fe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+3H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⟶ Fe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(s)+6H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(slope = -59.2 x 6/2 = -178 mV/pH)</a:t>
            </a:r>
          </a:p>
          <a:p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2Fe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(s)+H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⟶ 3Fe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+ 2H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+2e</a:t>
            </a:r>
            <a:r>
              <a:rPr lang="en-US" alt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(slope = -59.2 x 2/2 = -59.2 mV/pH)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5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7EB671-583D-4486-B976-FB4F64864B8C}"/>
              </a:ext>
            </a:extLst>
          </p:cNvPr>
          <p:cNvSpPr txBox="1"/>
          <p:nvPr/>
        </p:nvSpPr>
        <p:spPr>
          <a:xfrm>
            <a:off x="1816964" y="695076"/>
            <a:ext cx="86024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active metals such as Fe, the region where the pure element is stable is typically below the H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line. This means that iron metal is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contact with water, undergoing reactions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(s) + 2 H</a:t>
            </a:r>
            <a:r>
              <a:rPr lang="en-I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Fe</a:t>
            </a:r>
            <a:r>
              <a:rPr lang="en-I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acid)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(s) + 2 H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         Fe(OH)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base)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Iron (and most other metals) are also thermodynamically unstable in air-saturated water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4Fe (s) + 3 O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+ 12 H</a:t>
            </a:r>
            <a:r>
              <a:rPr lang="en-I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4 Fe</a:t>
            </a:r>
            <a:r>
              <a:rPr lang="en-I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+ 6H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Fe + 3 O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2Fe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E98C8-EAF8-4DB0-B429-122A434021D6}"/>
              </a:ext>
            </a:extLst>
          </p:cNvPr>
          <p:cNvCxnSpPr>
            <a:cxnSpLocks/>
          </p:cNvCxnSpPr>
          <p:nvPr/>
        </p:nvCxnSpPr>
        <p:spPr>
          <a:xfrm>
            <a:off x="3583619" y="2396971"/>
            <a:ext cx="71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0D963E-6E54-4DAC-B0CA-CC815B32B31D}"/>
              </a:ext>
            </a:extLst>
          </p:cNvPr>
          <p:cNvCxnSpPr>
            <a:cxnSpLocks/>
          </p:cNvCxnSpPr>
          <p:nvPr/>
        </p:nvCxnSpPr>
        <p:spPr>
          <a:xfrm>
            <a:off x="3823317" y="3124940"/>
            <a:ext cx="6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286BC3-6B7B-47E1-8199-50D52F83768A}"/>
              </a:ext>
            </a:extLst>
          </p:cNvPr>
          <p:cNvCxnSpPr>
            <a:cxnSpLocks/>
          </p:cNvCxnSpPr>
          <p:nvPr/>
        </p:nvCxnSpPr>
        <p:spPr>
          <a:xfrm>
            <a:off x="4872362" y="4591240"/>
            <a:ext cx="63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2DB48-DA3E-42E4-991C-989A4F0171E1}"/>
              </a:ext>
            </a:extLst>
          </p:cNvPr>
          <p:cNvCxnSpPr>
            <a:cxnSpLocks/>
          </p:cNvCxnSpPr>
          <p:nvPr/>
        </p:nvCxnSpPr>
        <p:spPr>
          <a:xfrm>
            <a:off x="3462293" y="4983337"/>
            <a:ext cx="84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1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12EA04-6BFF-4B6A-9B53-3DFE2665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7" y="1124744"/>
            <a:ext cx="11589027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Pourbaix diagrams are used to determine the corrosion behavior of a metal in water solutions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In other words, the direction of electro-chemical processes and the equilibrium state of the metal at a certain electrode potential in a water solution at a certain value of pH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Normally, the Pourbaix diagrams are built for the water solutions with the concentrations of metal ions 10</a:t>
            </a:r>
            <a:r>
              <a:rPr lang="en-SG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M and at the temperature 298K (77ºF/25ºC). </a:t>
            </a:r>
            <a:b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A254FB8-3778-4EE1-9086-AC80442615C2}"/>
              </a:ext>
            </a:extLst>
          </p:cNvPr>
          <p:cNvSpPr txBox="1">
            <a:spLocks/>
          </p:cNvSpPr>
          <p:nvPr/>
        </p:nvSpPr>
        <p:spPr>
          <a:xfrm>
            <a:off x="3644348" y="325437"/>
            <a:ext cx="9144000" cy="57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Pourbaix diagram</a:t>
            </a:r>
          </a:p>
        </p:txBody>
      </p:sp>
    </p:spTree>
    <p:extLst>
      <p:ext uri="{BB962C8B-B14F-4D97-AF65-F5344CB8AC3E}">
        <p14:creationId xmlns:p14="http://schemas.microsoft.com/office/powerpoint/2010/main" val="121614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A509AFF-8D3B-4F13-B6ED-240172DC837E}"/>
              </a:ext>
            </a:extLst>
          </p:cNvPr>
          <p:cNvGrpSpPr>
            <a:grpSpLocks/>
          </p:cNvGrpSpPr>
          <p:nvPr/>
        </p:nvGrpSpPr>
        <p:grpSpPr bwMode="auto">
          <a:xfrm>
            <a:off x="0" y="-55563"/>
            <a:ext cx="14444870" cy="357188"/>
            <a:chOff x="0" y="-54977"/>
            <a:chExt cx="10802391" cy="356855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B92E1416-D002-4904-BB3A-31154BE02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76EA07-DA6F-4353-A74D-8D5E5EBE5857}"/>
                  </a:ext>
                </a:extLst>
              </p:cNvPr>
              <p:cNvSpPr/>
              <p:nvPr/>
            </p:nvSpPr>
            <p:spPr>
              <a:xfrm>
                <a:off x="13252" y="-204"/>
                <a:ext cx="12152047" cy="30379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B5B46EF5-30AA-4AEE-BABA-F8ECEFC3B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r>
                  <a:rPr lang="en-IN" altLang="en-US" sz="1600" b="1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 panose="02040503050406030204" pitchFamily="18" charset="0"/>
                  </a:rPr>
                  <a:t>Chemistry</a:t>
                </a: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E7CB33C1-1568-4633-A953-184178365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600" b="1">
                  <a:solidFill>
                    <a:schemeClr val="bg1"/>
                  </a:solidFill>
                  <a:latin typeface="Times New Roman" panose="02020603050405020304" pitchFamily="18" charset="0"/>
                  <a:ea typeface="Garamond" panose="02020404030301010803" pitchFamily="18" charset="0"/>
                  <a:cs typeface="Garamond" panose="02020404030301010803" pitchFamily="18" charset="0"/>
                </a:rPr>
                <a:t>18CYB101J</a:t>
              </a:r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64FE766F-165F-48F9-96BC-C93431E4DA75}"/>
              </a:ext>
            </a:extLst>
          </p:cNvPr>
          <p:cNvGrpSpPr>
            <a:grpSpLocks/>
          </p:cNvGrpSpPr>
          <p:nvPr/>
        </p:nvGrpSpPr>
        <p:grpSpPr bwMode="auto">
          <a:xfrm>
            <a:off x="0" y="6519863"/>
            <a:ext cx="14444870" cy="355600"/>
            <a:chOff x="0" y="-54977"/>
            <a:chExt cx="10802391" cy="35685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DCB139FB-AE1A-47C3-AAF2-A185EBC4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54977"/>
              <a:ext cx="10802391" cy="338554"/>
              <a:chOff x="13252" y="-48612"/>
              <a:chExt cx="14376684" cy="35631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F7F62F-9E5E-4311-A4A2-5E293F297C39}"/>
                  </a:ext>
                </a:extLst>
              </p:cNvPr>
              <p:cNvSpPr/>
              <p:nvPr/>
            </p:nvSpPr>
            <p:spPr>
              <a:xfrm>
                <a:off x="13252" y="11"/>
                <a:ext cx="12152047" cy="30515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N" dirty="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326F72B4-D4AB-45E1-9EDA-7E99B8422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7049" y="-48612"/>
                <a:ext cx="3882887" cy="356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IN" altLang="en-US" sz="16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p:grp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EE47D940-7A01-431F-B531-8E8523B35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6676"/>
              <a:ext cx="1647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IN" altLang="en-US" sz="1600" b="1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3" descr="Image result for pourbaix diagram">
            <a:extLst>
              <a:ext uri="{FF2B5EF4-FFF2-40B4-BE49-F238E27FC236}">
                <a16:creationId xmlns:a16="http://schemas.microsoft.com/office/drawing/2014/main" id="{3ED8DA16-F2F9-4921-83FD-8117A617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2" y="1959061"/>
            <a:ext cx="3524516" cy="30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B4702-A011-44AE-BDB2-19176F261FCF}"/>
              </a:ext>
            </a:extLst>
          </p:cNvPr>
          <p:cNvSpPr txBox="1"/>
          <p:nvPr/>
        </p:nvSpPr>
        <p:spPr>
          <a:xfrm>
            <a:off x="4073816" y="2113348"/>
            <a:ext cx="8075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noted above, these diagrams are essentially phase diagrams that plot the map the conditions of potential and pH (most typically in aqueous solutions) where different redox species are stable.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lines in Pourbaix diagrams represent redox and acid-base reactions, and are the parts of the diagram where two species can exist in equilibrium. 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8155C-CFF6-4CB3-BA28-77E9A96C445E}"/>
              </a:ext>
            </a:extLst>
          </p:cNvPr>
          <p:cNvSpPr txBox="1"/>
          <p:nvPr/>
        </p:nvSpPr>
        <p:spPr>
          <a:xfrm>
            <a:off x="443282" y="5284647"/>
            <a:ext cx="44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Pourbaix diagram of water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E3361B-14B0-482E-BA49-40AD7C19D905}"/>
              </a:ext>
            </a:extLst>
          </p:cNvPr>
          <p:cNvSpPr txBox="1">
            <a:spLocks/>
          </p:cNvSpPr>
          <p:nvPr/>
        </p:nvSpPr>
        <p:spPr>
          <a:xfrm>
            <a:off x="3644348" y="325437"/>
            <a:ext cx="9144000" cy="57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Pourbaix diagram</a:t>
            </a:r>
          </a:p>
        </p:txBody>
      </p:sp>
    </p:spTree>
    <p:extLst>
      <p:ext uri="{BB962C8B-B14F-4D97-AF65-F5344CB8AC3E}">
        <p14:creationId xmlns:p14="http://schemas.microsoft.com/office/powerpoint/2010/main" val="322320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2001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Symbol</vt:lpstr>
      <vt:lpstr>Tahoma</vt:lpstr>
      <vt:lpstr>Times</vt:lpstr>
      <vt:lpstr>Times New Roman</vt:lpstr>
      <vt:lpstr>Wingdings</vt:lpstr>
      <vt:lpstr>Office Theme</vt:lpstr>
      <vt:lpstr>Corrosion – when it can occur? </vt:lpstr>
      <vt:lpstr>Electrode Reactions</vt:lpstr>
      <vt:lpstr>Corrosion 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Pourbaix diagram, Fe system</vt:lpstr>
      <vt:lpstr>Pourbaix diagram, Fe system</vt:lpstr>
      <vt:lpstr>Pourbaix diagram</vt:lpstr>
      <vt:lpstr>PowerPoint Presentation</vt:lpstr>
      <vt:lpstr>PowerPoint Presentation</vt:lpstr>
      <vt:lpstr>PowerPoint Presentation</vt:lpstr>
      <vt:lpstr>Pourbaix diagram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 potential</dc:title>
  <dc:creator>Welcome</dc:creator>
  <cp:lastModifiedBy>Prasant Nayak</cp:lastModifiedBy>
  <cp:revision>8</cp:revision>
  <dcterms:created xsi:type="dcterms:W3CDTF">2021-07-07T20:56:21Z</dcterms:created>
  <dcterms:modified xsi:type="dcterms:W3CDTF">2021-12-17T08:49:37Z</dcterms:modified>
</cp:coreProperties>
</file>