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1" r:id="rId2"/>
    <p:sldId id="256" r:id="rId3"/>
    <p:sldId id="275" r:id="rId4"/>
    <p:sldId id="327" r:id="rId5"/>
    <p:sldId id="276" r:id="rId6"/>
    <p:sldId id="329" r:id="rId7"/>
    <p:sldId id="330" r:id="rId8"/>
    <p:sldId id="277" r:id="rId9"/>
    <p:sldId id="333" r:id="rId10"/>
    <p:sldId id="332" r:id="rId11"/>
    <p:sldId id="278" r:id="rId12"/>
    <p:sldId id="32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9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90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5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7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6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6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8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5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83F9-A2D1-439B-A78F-576DDFC7483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4D3BE-CFE4-45FE-98B7-FA5D6AAAD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106C11-FBF9-4614-84B0-E68BB9D18C34}"/>
              </a:ext>
            </a:extLst>
          </p:cNvPr>
          <p:cNvSpPr txBox="1"/>
          <p:nvPr/>
        </p:nvSpPr>
        <p:spPr>
          <a:xfrm>
            <a:off x="-44389" y="168675"/>
            <a:ext cx="89659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mole of an ideal gas is heated from 100 K to 300 K. Calculate ∆S if </a:t>
            </a:r>
          </a:p>
          <a:p>
            <a:pPr marL="457200" indent="-457200">
              <a:buAutoNum type="alphaLcParenBoth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volume is kept constant and (b) the pressure is kept constant.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3/2 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DBF1A-5056-42E4-85DB-30529963B244}"/>
              </a:ext>
            </a:extLst>
          </p:cNvPr>
          <p:cNvSpPr txBox="1"/>
          <p:nvPr/>
        </p:nvSpPr>
        <p:spPr>
          <a:xfrm>
            <a:off x="506027" y="1979720"/>
            <a:ext cx="7341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(a) ∆S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ln(T2/T1)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=3/2 x 8.314 ln (300/100)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∆S = Cp ln(T2/T1)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=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Cv+R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ln(T2/T1)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(3/2+1)R ln(T2/T1)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77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64EF2-724C-4093-9441-E0672D613463}"/>
              </a:ext>
            </a:extLst>
          </p:cNvPr>
          <p:cNvSpPr txBox="1"/>
          <p:nvPr/>
        </p:nvSpPr>
        <p:spPr>
          <a:xfrm>
            <a:off x="195309" y="177553"/>
            <a:ext cx="84189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Zn rod is placed in 0.1 M solution of zinc sulphate at 25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potential of the electrode at this temperature?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that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Zn2+/Zn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-0.76 V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e               Zn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=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(0.059/2) log (1/0.1)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(-0.76) – 0.0295 log 10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-0.76 – 0.0295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 -0.7895 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729069-CEAB-43F1-A19F-F2CE14C9C4F6}"/>
              </a:ext>
            </a:extLst>
          </p:cNvPr>
          <p:cNvCxnSpPr/>
          <p:nvPr/>
        </p:nvCxnSpPr>
        <p:spPr>
          <a:xfrm>
            <a:off x="1713390" y="1899821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9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C11CE-8DE1-4F3D-9A38-B587627E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6B54-FDAE-4B97-84D6-317732DFA9E8}" type="slidenum">
              <a:rPr lang="en-IN" smtClean="0"/>
              <a:t>11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CB6B8-052F-418A-B694-3BE4645113E3}"/>
              </a:ext>
            </a:extLst>
          </p:cNvPr>
          <p:cNvSpPr txBox="1"/>
          <p:nvPr/>
        </p:nvSpPr>
        <p:spPr>
          <a:xfrm>
            <a:off x="1643271" y="159031"/>
            <a:ext cx="554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EMF measurements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DA1CF-1A63-4E8C-BF33-9E02E5EADAD5}"/>
              </a:ext>
            </a:extLst>
          </p:cNvPr>
          <p:cNvSpPr txBox="1"/>
          <p:nvPr/>
        </p:nvSpPr>
        <p:spPr>
          <a:xfrm>
            <a:off x="145773" y="1126435"/>
            <a:ext cx="8980344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pH by using hydrogen electrode</a:t>
            </a:r>
          </a:p>
          <a:p>
            <a:pPr marL="342900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hydrogen electrode in contact with a solution of 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electrode potential associated with the reaction, 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½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(1 atm) can be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by Nernst equation, i.e.,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2.303 (RT/F) log 1/[H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= 2.303 (RT/F) log [H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{as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=  -2.303 (RT/F) 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= -0.0591 pH  at 25 °C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with a reference electrode, e.g., calomel electrode, the EMF of the cell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determined as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calomel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or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=0.242- (-0.0591 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or 0.0591 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- 0.242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or 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-0.242)/0.0591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evaluated by knowing the value of EMF of the cell.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1B4053-39D3-4A18-A3AB-BC4413507D0D}"/>
              </a:ext>
            </a:extLst>
          </p:cNvPr>
          <p:cNvCxnSpPr>
            <a:cxnSpLocks/>
          </p:cNvCxnSpPr>
          <p:nvPr/>
        </p:nvCxnSpPr>
        <p:spPr>
          <a:xfrm>
            <a:off x="6294292" y="2262004"/>
            <a:ext cx="3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8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E94A1-81F3-4D05-89B4-4C6E957A5820}"/>
              </a:ext>
            </a:extLst>
          </p:cNvPr>
          <p:cNvSpPr txBox="1"/>
          <p:nvPr/>
        </p:nvSpPr>
        <p:spPr>
          <a:xfrm>
            <a:off x="2077375" y="26630"/>
            <a:ext cx="298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Solubility Product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02757-ADEF-4265-B451-0BF5CE381019}"/>
              </a:ext>
            </a:extLst>
          </p:cNvPr>
          <p:cNvSpPr txBox="1"/>
          <p:nvPr/>
        </p:nvSpPr>
        <p:spPr>
          <a:xfrm>
            <a:off x="26629" y="532657"/>
            <a:ext cx="918713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solubility product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sparingly soluble salt forming a saturated solution in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given by the product of concentration of the ions raised to a power equal to the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times ions occur in the equation representing the dissociation of electrolyte.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salt MX is in equilibrium with its ions in a saturated solution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 (s)                      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 X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solubility product of the salt is given by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a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 a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[X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assuming an ideal solution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half-cell reactions are: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LHE:  M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+ e-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RHE: MX (s) + e-             M + X-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Overall: MX (s)             M+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X-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that ∆G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-nFE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-2.303 RT log 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get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nFE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2.303 RT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knowing the value of 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calculated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911E1-CF26-4DC5-B4AD-11DDAAE12C1B}"/>
              </a:ext>
            </a:extLst>
          </p:cNvPr>
          <p:cNvCxnSpPr/>
          <p:nvPr/>
        </p:nvCxnSpPr>
        <p:spPr>
          <a:xfrm>
            <a:off x="1056443" y="2246050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CB2823-C56B-4CFB-B9B0-02EB7C493590}"/>
              </a:ext>
            </a:extLst>
          </p:cNvPr>
          <p:cNvCxnSpPr/>
          <p:nvPr/>
        </p:nvCxnSpPr>
        <p:spPr>
          <a:xfrm flipH="1">
            <a:off x="1056443" y="2361460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18A833-D209-4C98-8AE1-8F99E55377DF}"/>
              </a:ext>
            </a:extLst>
          </p:cNvPr>
          <p:cNvCxnSpPr/>
          <p:nvPr/>
        </p:nvCxnSpPr>
        <p:spPr>
          <a:xfrm>
            <a:off x="1056443" y="4696287"/>
            <a:ext cx="772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A3365-CF08-4875-86E7-0C029212FCF9}"/>
              </a:ext>
            </a:extLst>
          </p:cNvPr>
          <p:cNvCxnSpPr/>
          <p:nvPr/>
        </p:nvCxnSpPr>
        <p:spPr>
          <a:xfrm flipH="1">
            <a:off x="1056443" y="4802819"/>
            <a:ext cx="772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4011EF-8F4C-49CF-B142-DD950F8601D9}"/>
              </a:ext>
            </a:extLst>
          </p:cNvPr>
          <p:cNvCxnSpPr>
            <a:cxnSpLocks/>
          </p:cNvCxnSpPr>
          <p:nvPr/>
        </p:nvCxnSpPr>
        <p:spPr>
          <a:xfrm>
            <a:off x="2077375" y="5024761"/>
            <a:ext cx="63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943FE-BD1C-450B-8B8D-717085ED85E5}"/>
              </a:ext>
            </a:extLst>
          </p:cNvPr>
          <p:cNvCxnSpPr/>
          <p:nvPr/>
        </p:nvCxnSpPr>
        <p:spPr>
          <a:xfrm flipH="1">
            <a:off x="2077375" y="5086905"/>
            <a:ext cx="63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3D70D-2357-4F22-B4CD-E00FEA7FFD75}"/>
              </a:ext>
            </a:extLst>
          </p:cNvPr>
          <p:cNvCxnSpPr/>
          <p:nvPr/>
        </p:nvCxnSpPr>
        <p:spPr>
          <a:xfrm>
            <a:off x="1828800" y="5308847"/>
            <a:ext cx="7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E8B98-5690-408E-ABCF-C2236B51C754}"/>
              </a:ext>
            </a:extLst>
          </p:cNvPr>
          <p:cNvCxnSpPr/>
          <p:nvPr/>
        </p:nvCxnSpPr>
        <p:spPr>
          <a:xfrm flipH="1">
            <a:off x="1766657" y="5397623"/>
            <a:ext cx="781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6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B8BA2-DBA2-4542-AF3D-1F220E4508BE}"/>
              </a:ext>
            </a:extLst>
          </p:cNvPr>
          <p:cNvSpPr txBox="1"/>
          <p:nvPr/>
        </p:nvSpPr>
        <p:spPr>
          <a:xfrm>
            <a:off x="656947" y="1305017"/>
            <a:ext cx="8062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S-7:  Free energy and EMF of cell, Nernst Equation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CFA4D-9B6D-4A00-8CC1-470C8FFEA80E}"/>
              </a:ext>
            </a:extLst>
          </p:cNvPr>
          <p:cNvSpPr txBox="1"/>
          <p:nvPr/>
        </p:nvSpPr>
        <p:spPr>
          <a:xfrm>
            <a:off x="7066623" y="6356414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Dt. 14/12/2021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3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44048-CEFC-4846-8945-A48F8368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6B54-FDAE-4B97-84D6-317732DFA9E8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43AEF-C031-41A3-B0D4-AF1FC766E488}"/>
              </a:ext>
            </a:extLst>
          </p:cNvPr>
          <p:cNvSpPr txBox="1"/>
          <p:nvPr/>
        </p:nvSpPr>
        <p:spPr>
          <a:xfrm>
            <a:off x="1338470" y="66263"/>
            <a:ext cx="503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Electrolytic cell vs Galvanic cell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C53DE-56F0-4871-B1A0-43D76832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65" y="937144"/>
            <a:ext cx="4002887" cy="2945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277E5-FBC5-4E86-9D22-DDE21A87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218" y="589484"/>
            <a:ext cx="4916782" cy="3293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142FA-EA60-4510-BE0F-8E79C9B7F66C}"/>
              </a:ext>
            </a:extLst>
          </p:cNvPr>
          <p:cNvSpPr txBox="1"/>
          <p:nvPr/>
        </p:nvSpPr>
        <p:spPr>
          <a:xfrm>
            <a:off x="26507" y="4651513"/>
            <a:ext cx="4002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anode: Cl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½ Cl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cathode: Na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8A1F8-0494-46B7-AFF7-D065EA19B676}"/>
              </a:ext>
            </a:extLst>
          </p:cNvPr>
          <p:cNvCxnSpPr>
            <a:cxnSpLocks/>
          </p:cNvCxnSpPr>
          <p:nvPr/>
        </p:nvCxnSpPr>
        <p:spPr>
          <a:xfrm>
            <a:off x="2054093" y="5404728"/>
            <a:ext cx="742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1B7BC-99F4-4185-9F40-4F2290CBCD73}"/>
              </a:ext>
            </a:extLst>
          </p:cNvPr>
          <p:cNvCxnSpPr>
            <a:cxnSpLocks/>
          </p:cNvCxnSpPr>
          <p:nvPr/>
        </p:nvCxnSpPr>
        <p:spPr>
          <a:xfrm>
            <a:off x="1451118" y="4841509"/>
            <a:ext cx="742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A343E6-085A-4611-8570-461EB6A0C94D}"/>
              </a:ext>
            </a:extLst>
          </p:cNvPr>
          <p:cNvSpPr txBox="1"/>
          <p:nvPr/>
        </p:nvSpPr>
        <p:spPr>
          <a:xfrm>
            <a:off x="3763620" y="4485858"/>
            <a:ext cx="5459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anode:  Zn (s)                Zn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(aq.) + 2 e-, 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0.76 V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cathode: Cu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(aq.) + 2e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Cu (s), 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0.34 V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reaction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Zn (s) + Cu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(aq.)       Zn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(aq.) + Cu (s)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 potential, 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0.34 + 0.76 = 1.1 V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063A50-B60E-48E3-ACB5-993EAD4B0725}"/>
              </a:ext>
            </a:extLst>
          </p:cNvPr>
          <p:cNvCxnSpPr>
            <a:cxnSpLocks/>
          </p:cNvCxnSpPr>
          <p:nvPr/>
        </p:nvCxnSpPr>
        <p:spPr>
          <a:xfrm>
            <a:off x="5486405" y="4689113"/>
            <a:ext cx="742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D356C8-93D0-4494-B43C-2C0020978057}"/>
              </a:ext>
            </a:extLst>
          </p:cNvPr>
          <p:cNvCxnSpPr>
            <a:cxnSpLocks/>
          </p:cNvCxnSpPr>
          <p:nvPr/>
        </p:nvCxnSpPr>
        <p:spPr>
          <a:xfrm>
            <a:off x="6473694" y="5239077"/>
            <a:ext cx="742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C8B19-7972-4150-892C-2A45E6834A3D}"/>
              </a:ext>
            </a:extLst>
          </p:cNvPr>
          <p:cNvCxnSpPr>
            <a:cxnSpLocks/>
          </p:cNvCxnSpPr>
          <p:nvPr/>
        </p:nvCxnSpPr>
        <p:spPr>
          <a:xfrm flipV="1">
            <a:off x="3870369" y="5574843"/>
            <a:ext cx="51676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16667E-329F-479D-B061-57B9E83DA59D}"/>
              </a:ext>
            </a:extLst>
          </p:cNvPr>
          <p:cNvCxnSpPr>
            <a:cxnSpLocks/>
          </p:cNvCxnSpPr>
          <p:nvPr/>
        </p:nvCxnSpPr>
        <p:spPr>
          <a:xfrm>
            <a:off x="6877880" y="5775788"/>
            <a:ext cx="37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3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6670E-4357-40DF-8E8E-B64497A5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6B54-FDAE-4B97-84D6-317732DFA9E8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4E1862-83F1-4871-A63B-DF4937A38B76}"/>
              </a:ext>
            </a:extLst>
          </p:cNvPr>
          <p:cNvGraphicFramePr>
            <a:graphicFrameLocks noGrp="1"/>
          </p:cNvGraphicFramePr>
          <p:nvPr/>
        </p:nvGraphicFramePr>
        <p:xfrm>
          <a:off x="530087" y="702365"/>
          <a:ext cx="7845287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1477">
                  <a:extLst>
                    <a:ext uri="{9D8B030D-6E8A-4147-A177-3AD203B41FA5}">
                      <a16:colId xmlns:a16="http://schemas.microsoft.com/office/drawing/2014/main" val="1396603283"/>
                    </a:ext>
                  </a:extLst>
                </a:gridCol>
                <a:gridCol w="3893810">
                  <a:extLst>
                    <a:ext uri="{9D8B030D-6E8A-4147-A177-3AD203B41FA5}">
                      <a16:colId xmlns:a16="http://schemas.microsoft.com/office/drawing/2014/main" val="1447965253"/>
                    </a:ext>
                  </a:extLst>
                </a:gridCol>
              </a:tblGrid>
              <a:tr h="5522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Electrolytic cell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Electrochemical cell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94215"/>
                  </a:ext>
                </a:extLst>
              </a:tr>
              <a:tr h="847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energy is converted to chemical energy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Chemical energy is converted into electrical energy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97609"/>
                  </a:ext>
                </a:extLst>
              </a:tr>
              <a:tr h="913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input of energy is required for the redox reactions to proceed in these cells, i.e. the reactions are non-spontaneous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redox reactions that take place in these cells are spontaneous in nature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367616"/>
                  </a:ext>
                </a:extLst>
              </a:tr>
              <a:tr h="1281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Anode is positive and cathode is negative electrode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Anode is negative and cathode is positive electrode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531847"/>
                  </a:ext>
                </a:extLst>
              </a:tr>
              <a:tr h="128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external battery supplies the electrons. The electrons enter through the cathode and come out through the anode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electrons are supplied by species getting oxidized. They move from anode to the cathode in the external circuit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97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F6E2E4-5558-4F68-A788-13A20C48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6B54-FDAE-4B97-84D6-317732DFA9E8}" type="slidenum">
              <a:rPr lang="en-IN" smtClean="0"/>
              <a:t>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298BF-EB00-46E1-9890-D73E303EBDA2}"/>
              </a:ext>
            </a:extLst>
          </p:cNvPr>
          <p:cNvSpPr txBox="1"/>
          <p:nvPr/>
        </p:nvSpPr>
        <p:spPr>
          <a:xfrm>
            <a:off x="2199861" y="185539"/>
            <a:ext cx="467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reversible electrodes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0915C-240D-4EFF-8527-8B98A719797D}"/>
              </a:ext>
            </a:extLst>
          </p:cNvPr>
          <p:cNvSpPr txBox="1"/>
          <p:nvPr/>
        </p:nvSpPr>
        <p:spPr>
          <a:xfrm>
            <a:off x="477078" y="861395"/>
            <a:ext cx="83621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Metal-Metal ion electrodes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metal rod dipped in a solution containing its own 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A Zn rod dipped in a solution of zinc sulphate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Electrode reaction: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z e-                 M (s)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electrodes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Hydrogen electrode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gas bubbled in a solution of an acid (HCl) forms this type of electrode.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e-                    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Metal- insoluble metal salt electrodes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metal and a sparingly soluble salt of the same metal dipped in a solution of a soluble salt having the same anion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Calomel electrode consists of mercury, mercurous chloride (Hg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(s)) and a solution of potassium chloride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e-                2 Hg (l) + 2 Cl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Redox electrodes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is developed in these electrodes due to the presence of ions of the same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 in two different valence states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A platinum wire inserted in a solution containing Fe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3EEF07-E96C-4F5F-B4E5-675BA6712063}"/>
              </a:ext>
            </a:extLst>
          </p:cNvPr>
          <p:cNvGrpSpPr/>
          <p:nvPr/>
        </p:nvGrpSpPr>
        <p:grpSpPr>
          <a:xfrm>
            <a:off x="3882888" y="1563755"/>
            <a:ext cx="675861" cy="185531"/>
            <a:chOff x="3511826" y="2756452"/>
            <a:chExt cx="596348" cy="9276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BBF7C7F-253A-4468-AE66-0D6BF888BED1}"/>
                </a:ext>
              </a:extLst>
            </p:cNvPr>
            <p:cNvCxnSpPr/>
            <p:nvPr/>
          </p:nvCxnSpPr>
          <p:spPr>
            <a:xfrm>
              <a:off x="3511826" y="2756452"/>
              <a:ext cx="596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B97B56-44DC-4186-B858-8E29D11FB591}"/>
                </a:ext>
              </a:extLst>
            </p:cNvPr>
            <p:cNvCxnSpPr/>
            <p:nvPr/>
          </p:nvCxnSpPr>
          <p:spPr>
            <a:xfrm flipH="1">
              <a:off x="3511826" y="2849217"/>
              <a:ext cx="596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A350D0-2999-4C00-B72D-0D9492733062}"/>
              </a:ext>
            </a:extLst>
          </p:cNvPr>
          <p:cNvGrpSpPr/>
          <p:nvPr/>
        </p:nvGrpSpPr>
        <p:grpSpPr>
          <a:xfrm>
            <a:off x="1914944" y="6407420"/>
            <a:ext cx="675861" cy="185531"/>
            <a:chOff x="3511826" y="2756452"/>
            <a:chExt cx="596348" cy="9276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4FE523-9E20-46E8-A443-E5B4F48A3C37}"/>
                </a:ext>
              </a:extLst>
            </p:cNvPr>
            <p:cNvCxnSpPr/>
            <p:nvPr/>
          </p:nvCxnSpPr>
          <p:spPr>
            <a:xfrm>
              <a:off x="3511826" y="2756452"/>
              <a:ext cx="596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08D87A-8599-4FE0-BF8E-2F16029A2446}"/>
                </a:ext>
              </a:extLst>
            </p:cNvPr>
            <p:cNvCxnSpPr/>
            <p:nvPr/>
          </p:nvCxnSpPr>
          <p:spPr>
            <a:xfrm flipH="1">
              <a:off x="3511826" y="2849217"/>
              <a:ext cx="596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4CCAE0-2FE7-4C83-8B17-7E08D03C35EC}"/>
              </a:ext>
            </a:extLst>
          </p:cNvPr>
          <p:cNvGrpSpPr/>
          <p:nvPr/>
        </p:nvGrpSpPr>
        <p:grpSpPr>
          <a:xfrm>
            <a:off x="1895066" y="2902230"/>
            <a:ext cx="675861" cy="185529"/>
            <a:chOff x="3511826" y="2756452"/>
            <a:chExt cx="596348" cy="9276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B5AAB3-1983-4F57-BCB0-3CD87BCD5AAE}"/>
                </a:ext>
              </a:extLst>
            </p:cNvPr>
            <p:cNvCxnSpPr/>
            <p:nvPr/>
          </p:nvCxnSpPr>
          <p:spPr>
            <a:xfrm>
              <a:off x="3511826" y="2756452"/>
              <a:ext cx="596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0343B5-B423-42B2-BAFF-AEE5A707014D}"/>
                </a:ext>
              </a:extLst>
            </p:cNvPr>
            <p:cNvCxnSpPr/>
            <p:nvPr/>
          </p:nvCxnSpPr>
          <p:spPr>
            <a:xfrm flipH="1">
              <a:off x="3511826" y="2849217"/>
              <a:ext cx="596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A996C6-FAF0-41C5-8CBB-114F0CC6D590}"/>
              </a:ext>
            </a:extLst>
          </p:cNvPr>
          <p:cNvGrpSpPr/>
          <p:nvPr/>
        </p:nvGrpSpPr>
        <p:grpSpPr>
          <a:xfrm>
            <a:off x="2047466" y="4830423"/>
            <a:ext cx="675861" cy="185529"/>
            <a:chOff x="3511826" y="2756452"/>
            <a:chExt cx="596348" cy="9276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0D9B704-595D-4C8C-BEB2-DCD0BDF9A8A0}"/>
                </a:ext>
              </a:extLst>
            </p:cNvPr>
            <p:cNvCxnSpPr/>
            <p:nvPr/>
          </p:nvCxnSpPr>
          <p:spPr>
            <a:xfrm>
              <a:off x="3511826" y="2756452"/>
              <a:ext cx="596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6CFF00-9CB2-482D-A894-8A4B1CF68954}"/>
                </a:ext>
              </a:extLst>
            </p:cNvPr>
            <p:cNvCxnSpPr/>
            <p:nvPr/>
          </p:nvCxnSpPr>
          <p:spPr>
            <a:xfrm flipH="1">
              <a:off x="3511826" y="2849217"/>
              <a:ext cx="596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5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3EE876-2AB9-4E49-BA65-B55C5BBB3177}"/>
              </a:ext>
            </a:extLst>
          </p:cNvPr>
          <p:cNvSpPr txBox="1"/>
          <p:nvPr/>
        </p:nvSpPr>
        <p:spPr>
          <a:xfrm>
            <a:off x="1429305" y="204185"/>
            <a:ext cx="407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cell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E2E02-111D-432D-9ADA-BA84025D290D}"/>
              </a:ext>
            </a:extLst>
          </p:cNvPr>
          <p:cNvSpPr txBox="1"/>
          <p:nvPr/>
        </p:nvSpPr>
        <p:spPr>
          <a:xfrm>
            <a:off x="470518" y="1118586"/>
            <a:ext cx="777683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electrode on the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written in the order: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Ion, electrode (e.g., Cu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Cu)  (involving reduction)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Cu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Cu (s)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electrode on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written in the order: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Electrode, ion (e.g., Zn, Zn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(involving oxidation)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Zn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Zn (s)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 reaction: Cu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Zn (s)               Cu(s) + Zn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galvanic cell can be represented as: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Zn (s), Zn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Cu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Cu (s)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86AB93-C7ED-407B-948E-614B5C3688E4}"/>
              </a:ext>
            </a:extLst>
          </p:cNvPr>
          <p:cNvCxnSpPr/>
          <p:nvPr/>
        </p:nvCxnSpPr>
        <p:spPr>
          <a:xfrm>
            <a:off x="2681056" y="2539014"/>
            <a:ext cx="532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2A8C48-5E7C-46BC-A14A-172E4FFEF2B8}"/>
              </a:ext>
            </a:extLst>
          </p:cNvPr>
          <p:cNvCxnSpPr/>
          <p:nvPr/>
        </p:nvCxnSpPr>
        <p:spPr>
          <a:xfrm flipH="1">
            <a:off x="2636668" y="2663301"/>
            <a:ext cx="63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4EB87-B945-47F2-8138-AA05F837E240}"/>
              </a:ext>
            </a:extLst>
          </p:cNvPr>
          <p:cNvCxnSpPr/>
          <p:nvPr/>
        </p:nvCxnSpPr>
        <p:spPr>
          <a:xfrm>
            <a:off x="2636668" y="4367814"/>
            <a:ext cx="63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A7154C-ADE5-487F-BF1C-6B2A7694C83A}"/>
              </a:ext>
            </a:extLst>
          </p:cNvPr>
          <p:cNvCxnSpPr/>
          <p:nvPr/>
        </p:nvCxnSpPr>
        <p:spPr>
          <a:xfrm flipH="1">
            <a:off x="2636668" y="4465468"/>
            <a:ext cx="63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8F22E-6447-440C-85CB-926B5982F9DE}"/>
              </a:ext>
            </a:extLst>
          </p:cNvPr>
          <p:cNvCxnSpPr/>
          <p:nvPr/>
        </p:nvCxnSpPr>
        <p:spPr>
          <a:xfrm>
            <a:off x="4225771" y="4998128"/>
            <a:ext cx="75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96512F-0F95-4D85-AC65-A84A9969F44A}"/>
              </a:ext>
            </a:extLst>
          </p:cNvPr>
          <p:cNvCxnSpPr/>
          <p:nvPr/>
        </p:nvCxnSpPr>
        <p:spPr>
          <a:xfrm flipH="1">
            <a:off x="4225771" y="5095783"/>
            <a:ext cx="75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6D3198-9294-4B0A-BD56-B9A61280B504}"/>
              </a:ext>
            </a:extLst>
          </p:cNvPr>
          <p:cNvSpPr txBox="1"/>
          <p:nvPr/>
        </p:nvSpPr>
        <p:spPr>
          <a:xfrm>
            <a:off x="399495" y="860209"/>
            <a:ext cx="82473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half-cell reaction with a lower reduction potential is subtracted from the one with a higher electrode potential if both half cell reactions are presented as reduction reactions.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Cu (s);   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0.34 V</a:t>
            </a:r>
          </a:p>
          <a:p>
            <a:pPr marL="514350" indent="-514350">
              <a:buAutoNum type="romanLcParenBoth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Zn (s);  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-0.76 V</a:t>
            </a:r>
          </a:p>
          <a:p>
            <a:pPr marL="514350" indent="-514350">
              <a:buAutoNum type="romanLcParenBoth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Subtracting Eq. (ii) from Eq.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get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Zn (s)             Cu(s) + Zn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 potential, 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0.34 – (-0.76) V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= 1.10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4B4EC-702A-4DEF-9925-625B79ADE98B}"/>
              </a:ext>
            </a:extLst>
          </p:cNvPr>
          <p:cNvSpPr txBox="1"/>
          <p:nvPr/>
        </p:nvSpPr>
        <p:spPr>
          <a:xfrm>
            <a:off x="1908699" y="124286"/>
            <a:ext cx="486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cell potential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647F24-111C-4D18-867B-185423451271}"/>
              </a:ext>
            </a:extLst>
          </p:cNvPr>
          <p:cNvCxnSpPr/>
          <p:nvPr/>
        </p:nvCxnSpPr>
        <p:spPr>
          <a:xfrm>
            <a:off x="2894120" y="2902999"/>
            <a:ext cx="64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2AB111-6CBD-4895-8E98-B6589C8C46A2}"/>
              </a:ext>
            </a:extLst>
          </p:cNvPr>
          <p:cNvCxnSpPr/>
          <p:nvPr/>
        </p:nvCxnSpPr>
        <p:spPr>
          <a:xfrm flipH="1">
            <a:off x="2894120" y="3027286"/>
            <a:ext cx="674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C618A-FBF1-42AD-98CE-C008506C1274}"/>
              </a:ext>
            </a:extLst>
          </p:cNvPr>
          <p:cNvCxnSpPr>
            <a:cxnSpLocks/>
          </p:cNvCxnSpPr>
          <p:nvPr/>
        </p:nvCxnSpPr>
        <p:spPr>
          <a:xfrm>
            <a:off x="2894120" y="3657599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9E5DC-8AA3-476E-A648-429B355783E1}"/>
              </a:ext>
            </a:extLst>
          </p:cNvPr>
          <p:cNvCxnSpPr/>
          <p:nvPr/>
        </p:nvCxnSpPr>
        <p:spPr>
          <a:xfrm flipH="1">
            <a:off x="2956264" y="3764132"/>
            <a:ext cx="772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B10626-D9C1-4F19-B80D-DF742F1AB924}"/>
              </a:ext>
            </a:extLst>
          </p:cNvPr>
          <p:cNvCxnSpPr>
            <a:cxnSpLocks/>
          </p:cNvCxnSpPr>
          <p:nvPr/>
        </p:nvCxnSpPr>
        <p:spPr>
          <a:xfrm>
            <a:off x="2787588" y="5086905"/>
            <a:ext cx="80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39E334-7752-4A6A-B750-B5F3D9A19B9B}"/>
              </a:ext>
            </a:extLst>
          </p:cNvPr>
          <p:cNvCxnSpPr/>
          <p:nvPr/>
        </p:nvCxnSpPr>
        <p:spPr>
          <a:xfrm flipH="1">
            <a:off x="2805343" y="5220070"/>
            <a:ext cx="79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8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CD225-3B35-4623-BB30-9AF37AE4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6B54-FDAE-4B97-84D6-317732DFA9E8}" type="slidenum">
              <a:rPr lang="en-IN" smtClean="0"/>
              <a:t>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F8923-1A5D-417F-A7DF-A2DEB24A525E}"/>
              </a:ext>
            </a:extLst>
          </p:cNvPr>
          <p:cNvSpPr txBox="1"/>
          <p:nvPr/>
        </p:nvSpPr>
        <p:spPr>
          <a:xfrm>
            <a:off x="238539" y="106027"/>
            <a:ext cx="876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electrolyte concentration on electrode potential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1D87F-D9A1-4160-B7F6-6475EF3D6A52}"/>
              </a:ext>
            </a:extLst>
          </p:cNvPr>
          <p:cNvSpPr txBox="1"/>
          <p:nvPr/>
        </p:nvSpPr>
        <p:spPr>
          <a:xfrm>
            <a:off x="1" y="728874"/>
            <a:ext cx="937647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 and Helmholtz independently pointed out that the electrical energy of a reversible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originates from the decrease in free energy (-∆G) of the reaction occurring in the cell.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-∆G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 is emf of the cell)</a:t>
            </a:r>
          </a:p>
          <a:p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Nernst Equation: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thermodynamics, it is known that -∆G = -∆G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RT ln Q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Q is reaction quotient of the cell reaction, given by the ratio of concentration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reactants.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nFE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lnQ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or, E= 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(RT/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lnQ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or, E= 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(0.0591/n) log Q at 25 °C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known as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Nernst equation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gives the effect of the concentrations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reactants and products involved in the cell reaction on the EMF of the cell.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electrode reaction, 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ne-          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Nernst equation can be written as,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(2.303 RT/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log ([M]/[M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= 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(2.303 RT/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log (1/[M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= 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+ 2.303 RT/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log [M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standard electrode potential.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8611D4-5613-4C1B-869D-80276E2678C5}"/>
              </a:ext>
            </a:extLst>
          </p:cNvPr>
          <p:cNvCxnSpPr/>
          <p:nvPr/>
        </p:nvCxnSpPr>
        <p:spPr>
          <a:xfrm>
            <a:off x="3975653" y="5208107"/>
            <a:ext cx="41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C08B24-69D4-42B8-B1A6-1261DF9DD558}"/>
              </a:ext>
            </a:extLst>
          </p:cNvPr>
          <p:cNvCxnSpPr/>
          <p:nvPr/>
        </p:nvCxnSpPr>
        <p:spPr>
          <a:xfrm flipH="1">
            <a:off x="3935896" y="5314122"/>
            <a:ext cx="45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9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E0D539-3DD6-4F8B-B9D4-00A0EDEE1047}"/>
              </a:ext>
            </a:extLst>
          </p:cNvPr>
          <p:cNvSpPr txBox="1"/>
          <p:nvPr/>
        </p:nvSpPr>
        <p:spPr>
          <a:xfrm>
            <a:off x="204185" y="1154097"/>
            <a:ext cx="842490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-∆G = -∆ H + T ∆S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- ∆ H  + T   [- (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(∆G)/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T)p]  as   </a:t>
            </a:r>
            <a:r>
              <a:rPr lang="en-IN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- ∆S = (</a:t>
            </a:r>
            <a:r>
              <a:rPr lang="en-IN" sz="2400" i="1" dirty="0">
                <a:latin typeface="Leelawadee" panose="020B0502040204020203" pitchFamily="34" charset="-34"/>
                <a:cs typeface="Leelawadee" panose="020B0502040204020203" pitchFamily="34" charset="-34"/>
              </a:rPr>
              <a:t>d </a:t>
            </a:r>
            <a:r>
              <a:rPr lang="en-IN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(∆G)/</a:t>
            </a:r>
            <a:r>
              <a:rPr lang="en-IN" sz="2400" i="1" dirty="0">
                <a:latin typeface="Leelawadee" panose="020B0502040204020203" pitchFamily="34" charset="-34"/>
                <a:cs typeface="Leelawadee" panose="020B0502040204020203" pitchFamily="34" charset="-34"/>
              </a:rPr>
              <a:t>d</a:t>
            </a:r>
            <a:r>
              <a:rPr lang="en-IN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T)p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- ∆ H –T  [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T)p]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- ∆ H + nFT (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T)p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- (∆ H/nF) + T(</a:t>
            </a: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T)p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IN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IN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IN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IN" dirty="0">
                <a:latin typeface="Leelawadee" panose="020B0502040204020203" pitchFamily="34" charset="-34"/>
                <a:cs typeface="Leelawadee" panose="020B0502040204020203" pitchFamily="34" charset="-34"/>
              </a:rPr>
              <a:t>                                                                     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51F0E-B8B9-4989-874E-161668D5CE42}"/>
              </a:ext>
            </a:extLst>
          </p:cNvPr>
          <p:cNvSpPr txBox="1"/>
          <p:nvPr/>
        </p:nvSpPr>
        <p:spPr>
          <a:xfrm>
            <a:off x="550416" y="301841"/>
            <a:ext cx="775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enthalpy change and emf of cell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9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1577</Words>
  <Application>Microsoft Office PowerPoint</Application>
  <PresentationFormat>On-screen Show (4:3)</PresentationFormat>
  <Paragraphs>177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Leelawadee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Prasant Nayak</cp:lastModifiedBy>
  <cp:revision>28</cp:revision>
  <dcterms:created xsi:type="dcterms:W3CDTF">2021-04-07T05:27:11Z</dcterms:created>
  <dcterms:modified xsi:type="dcterms:W3CDTF">2021-12-15T05:52:36Z</dcterms:modified>
</cp:coreProperties>
</file>