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63" r:id="rId5"/>
    <p:sldId id="258" r:id="rId6"/>
    <p:sldId id="265" r:id="rId7"/>
    <p:sldId id="266" r:id="rId8"/>
    <p:sldId id="260" r:id="rId9"/>
    <p:sldId id="261" r:id="rId10"/>
    <p:sldId id="262" r:id="rId11"/>
    <p:sldId id="264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5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4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2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7952-928C-41AE-BF4C-70B5588F38AE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1594-D4A6-4CA1-87D4-C528D974A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B4887-F1EF-4AB8-B529-931677F01F63}"/>
              </a:ext>
            </a:extLst>
          </p:cNvPr>
          <p:cNvSpPr txBox="1"/>
          <p:nvPr/>
        </p:nvSpPr>
        <p:spPr>
          <a:xfrm>
            <a:off x="1225118" y="1899821"/>
            <a:ext cx="6358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S-9:  Corrosion, Dry and Wet corrosions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5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5DEC0-FBEA-4924-B479-CE51C3EFC020}"/>
              </a:ext>
            </a:extLst>
          </p:cNvPr>
          <p:cNvSpPr txBox="1"/>
          <p:nvPr/>
        </p:nvSpPr>
        <p:spPr>
          <a:xfrm>
            <a:off x="2618913" y="186429"/>
            <a:ext cx="454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cell corrosion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9AF9F-4AF4-4D97-80A9-889969FF7C06}"/>
              </a:ext>
            </a:extLst>
          </p:cNvPr>
          <p:cNvSpPr txBox="1"/>
          <p:nvPr/>
        </p:nvSpPr>
        <p:spPr>
          <a:xfrm>
            <a:off x="26627" y="905522"/>
            <a:ext cx="93594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due to the electrochemical attack on the metal surface exposed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an electrolyte of varying concentration or of varying aeration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part of metal is exposed to a different air concentration from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other part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metal is partially immersed in a conducting solution, the metal part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the solution is more aerated and becomes cathodic.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metal part inside the solution is less aerated and thus becomes anodic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suffers from corrosion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M          M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+ 2e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(oxidation)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cathode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½ O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+ 2e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2OH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26AD9-FA55-414C-BCC9-F6FB1CC83105}"/>
              </a:ext>
            </a:extLst>
          </p:cNvPr>
          <p:cNvCxnSpPr/>
          <p:nvPr/>
        </p:nvCxnSpPr>
        <p:spPr>
          <a:xfrm>
            <a:off x="2183908" y="5539665"/>
            <a:ext cx="43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6C1EF-1ED1-4C77-BDD7-FD48058782E4}"/>
              </a:ext>
            </a:extLst>
          </p:cNvPr>
          <p:cNvCxnSpPr/>
          <p:nvPr/>
        </p:nvCxnSpPr>
        <p:spPr>
          <a:xfrm>
            <a:off x="4039340" y="6303146"/>
            <a:ext cx="97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0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4FC55-5EBA-44DA-9658-B05E1200C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253330"/>
            <a:ext cx="7661429" cy="4943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C47BA-4E42-49B1-A37B-10D07D52B287}"/>
              </a:ext>
            </a:extLst>
          </p:cNvPr>
          <p:cNvSpPr txBox="1"/>
          <p:nvPr/>
        </p:nvSpPr>
        <p:spPr>
          <a:xfrm>
            <a:off x="2618913" y="186429"/>
            <a:ext cx="454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cell corrosion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6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corrosion">
            <a:extLst>
              <a:ext uri="{FF2B5EF4-FFF2-40B4-BE49-F238E27FC236}">
                <a16:creationId xmlns:a16="http://schemas.microsoft.com/office/drawing/2014/main" id="{042E3016-7742-498F-8FB7-36B0C0957A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284085"/>
            <a:ext cx="8291744" cy="59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51293-6F0C-401D-8A0D-16545EB1D365}"/>
              </a:ext>
            </a:extLst>
          </p:cNvPr>
          <p:cNvSpPr txBox="1"/>
          <p:nvPr/>
        </p:nvSpPr>
        <p:spPr>
          <a:xfrm>
            <a:off x="3051699" y="40504"/>
            <a:ext cx="173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BB59F-BF63-4373-A167-7B69692B9C41}"/>
              </a:ext>
            </a:extLst>
          </p:cNvPr>
          <p:cNvSpPr txBox="1"/>
          <p:nvPr/>
        </p:nvSpPr>
        <p:spPr>
          <a:xfrm>
            <a:off x="299621" y="486350"/>
            <a:ext cx="8482614" cy="644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unwanted deterioration of a metal, starting from its surface, as a result of chemical reactions between it and the surrounding environment.</a:t>
            </a:r>
          </a:p>
          <a:p>
            <a:endParaRPr lang="en-US" sz="135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Rusting of iron</a:t>
            </a:r>
          </a:p>
          <a:p>
            <a:endParaRPr lang="en-US" sz="135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5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corrosions involve in the formation of metal oxides. This means that any metal (with the exception of gold) will be oxidized in any environment that contains oxygen.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types of corrosion, including wet corrosion and dry corrosion.</a:t>
            </a:r>
            <a:endParaRPr lang="en-US" sz="240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Dry corrosion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occurs when there is no water or moisture to aid the 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metal gets oxidized with the atmosphere alone. </a:t>
            </a:r>
          </a:p>
          <a:p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 corrosion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metals occurs through electron transfer, involving two processes, oxidation and reduction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26CC9-3942-4D84-A129-B4E433A7A9B2}"/>
              </a:ext>
            </a:extLst>
          </p:cNvPr>
          <p:cNvSpPr txBox="1"/>
          <p:nvPr/>
        </p:nvSpPr>
        <p:spPr>
          <a:xfrm>
            <a:off x="230820" y="1113570"/>
            <a:ext cx="8655728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>
              <a:solidFill>
                <a:srgbClr val="333333"/>
              </a:solidFill>
              <a:latin typeface="Roboto"/>
            </a:endParaRPr>
          </a:p>
          <a:p>
            <a:endParaRPr lang="en-US" sz="1350" dirty="0">
              <a:solidFill>
                <a:srgbClr val="333333"/>
              </a:solidFill>
              <a:latin typeface="Roboto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factors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dictate how corrosive an environment is. 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amount of oxygen available to form corrosion products or the presence of water or moisture which greatly accelerate the rate of corrosion. 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is the presence of other elements, ions and compounds that can limit or enhance corrosion rates. Therefore corrosion rates are often considered in different atmospheres: industrial, rural and marine.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F525D-29F4-4879-91D2-5766FEA2E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319596"/>
            <a:ext cx="7705817" cy="6072326"/>
          </a:xfrm>
        </p:spPr>
      </p:pic>
    </p:spTree>
    <p:extLst>
      <p:ext uri="{BB962C8B-B14F-4D97-AF65-F5344CB8AC3E}">
        <p14:creationId xmlns:p14="http://schemas.microsoft.com/office/powerpoint/2010/main" val="37397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D0A202-2E3B-49AA-B887-97B68A01A639}"/>
              </a:ext>
            </a:extLst>
          </p:cNvPr>
          <p:cNvSpPr txBox="1"/>
          <p:nvPr/>
        </p:nvSpPr>
        <p:spPr>
          <a:xfrm>
            <a:off x="2450237" y="177548"/>
            <a:ext cx="231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Dry corrosion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F4CEA-6E2B-4BC9-A964-9A39A9FDEA99}"/>
              </a:ext>
            </a:extLst>
          </p:cNvPr>
          <p:cNvSpPr txBox="1"/>
          <p:nvPr/>
        </p:nvSpPr>
        <p:spPr>
          <a:xfrm>
            <a:off x="452762" y="781233"/>
            <a:ext cx="8185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corrosion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corrosion is due to the direct chemical attack on the metal surface by the atmospheric gases such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oxygen, halogen, hydrogen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sulphide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sulfur dioxide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types: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Oxidation corrosion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Liquid metal corrosion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Corrosion by other gases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944531-07E5-400E-8B23-A439431C3D56}"/>
              </a:ext>
            </a:extLst>
          </p:cNvPr>
          <p:cNvSpPr txBox="1"/>
          <p:nvPr/>
        </p:nvSpPr>
        <p:spPr>
          <a:xfrm>
            <a:off x="1393794" y="124287"/>
            <a:ext cx="325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Oxidation corrosion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3B19A-3635-43FF-AFBD-B775F097C582}"/>
              </a:ext>
            </a:extLst>
          </p:cNvPr>
          <p:cNvSpPr txBox="1"/>
          <p:nvPr/>
        </p:nvSpPr>
        <p:spPr>
          <a:xfrm>
            <a:off x="266329" y="790112"/>
            <a:ext cx="884729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attack of oxygen on metal surfaces in the absence of moisture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Alkali metals (Li, Na, K etc.) and alkaline metals (Mg, Ca etc.)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rapidly oxidized at low temperature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Oxidation takes place at the surface of metal forming metal 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             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ne-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is converted to oxide by accepting the electron from the metal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 O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nO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+ O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Metal oxide (corrosion product)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D43D2-22CE-4F37-AC70-3BD15ACAE8C6}"/>
              </a:ext>
            </a:extLst>
          </p:cNvPr>
          <p:cNvCxnSpPr>
            <a:cxnSpLocks/>
          </p:cNvCxnSpPr>
          <p:nvPr/>
        </p:nvCxnSpPr>
        <p:spPr>
          <a:xfrm>
            <a:off x="1265068" y="4696287"/>
            <a:ext cx="76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16B21-8E9C-4093-BB27-10F503CAC9EE}"/>
              </a:ext>
            </a:extLst>
          </p:cNvPr>
          <p:cNvCxnSpPr/>
          <p:nvPr/>
        </p:nvCxnSpPr>
        <p:spPr>
          <a:xfrm>
            <a:off x="2352583" y="5788240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55A23-760A-4E3F-B792-78C5705DF5B8}"/>
              </a:ext>
            </a:extLst>
          </p:cNvPr>
          <p:cNvCxnSpPr/>
          <p:nvPr/>
        </p:nvCxnSpPr>
        <p:spPr>
          <a:xfrm>
            <a:off x="1491449" y="6508810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7EB26-6444-42B3-8713-E8FE41D782BD}"/>
              </a:ext>
            </a:extLst>
          </p:cNvPr>
          <p:cNvSpPr txBox="1"/>
          <p:nvPr/>
        </p:nvSpPr>
        <p:spPr>
          <a:xfrm>
            <a:off x="1606858" y="106532"/>
            <a:ext cx="370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 metal corrosion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436B4-FDDF-4D3D-B729-3263B6D420CE}"/>
              </a:ext>
            </a:extLst>
          </p:cNvPr>
          <p:cNvSpPr txBox="1"/>
          <p:nvPr/>
        </p:nvSpPr>
        <p:spPr>
          <a:xfrm>
            <a:off x="44389" y="1012054"/>
            <a:ext cx="94072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liquid metal is allowed to flow over a solid metal at high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is called liquid metal corrosion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due to the chemical action of flowing liquid metal on solid metal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alloy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nuclear reactor, sodium metal is used as the coolant and leads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corrosion of Cd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33A7B-E2A6-4F21-B92C-A60736AFF2DE}"/>
              </a:ext>
            </a:extLst>
          </p:cNvPr>
          <p:cNvSpPr txBox="1"/>
          <p:nvPr/>
        </p:nvSpPr>
        <p:spPr>
          <a:xfrm>
            <a:off x="1759258" y="3801130"/>
            <a:ext cx="399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 by other gases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97987-C7BC-4083-89D6-69210BEC2FD0}"/>
              </a:ext>
            </a:extLst>
          </p:cNvPr>
          <p:cNvSpPr txBox="1"/>
          <p:nvPr/>
        </p:nvSpPr>
        <p:spPr>
          <a:xfrm>
            <a:off x="-17757" y="4350055"/>
            <a:ext cx="927959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gases reacts with certain  metal and forms a protective or non-protective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on metallic  surface. Thus, metals undergo corrosion due to the reaction of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When steel is exposed to hydrogen gas at high temperature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heat               2 H,                C + 4 H             CH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methane gas in the voids of steel develops high pressure, which causes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of steel.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5D25D5-FA8F-45AC-861F-43013400D5E1}"/>
              </a:ext>
            </a:extLst>
          </p:cNvPr>
          <p:cNvCxnSpPr>
            <a:cxnSpLocks/>
          </p:cNvCxnSpPr>
          <p:nvPr/>
        </p:nvCxnSpPr>
        <p:spPr>
          <a:xfrm>
            <a:off x="1118586" y="5885892"/>
            <a:ext cx="75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0D6FA-38AC-4B4C-B54D-5D29B1C9AB88}"/>
              </a:ext>
            </a:extLst>
          </p:cNvPr>
          <p:cNvCxnSpPr/>
          <p:nvPr/>
        </p:nvCxnSpPr>
        <p:spPr>
          <a:xfrm>
            <a:off x="4314547" y="5885892"/>
            <a:ext cx="7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9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96957-81B6-4565-BFBE-C23ABC9E685D}"/>
              </a:ext>
            </a:extLst>
          </p:cNvPr>
          <p:cNvSpPr txBox="1"/>
          <p:nvPr/>
        </p:nvSpPr>
        <p:spPr>
          <a:xfrm>
            <a:off x="2627790" y="79900"/>
            <a:ext cx="234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 corrosion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C358B-1FEA-48D7-A75B-701E39A2613E}"/>
              </a:ext>
            </a:extLst>
          </p:cNvPr>
          <p:cNvSpPr txBox="1"/>
          <p:nvPr/>
        </p:nvSpPr>
        <p:spPr>
          <a:xfrm>
            <a:off x="150920" y="763481"/>
            <a:ext cx="8922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corrosion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corrosion occurs due to the flow of electron from the metal anodic surface towards cathodic area through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conducting solution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corrosion involves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formation of anodic and cathodic areas or parts in contact with each other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presence of a conducting medium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corrosion of anodic areas only</a:t>
            </a:r>
          </a:p>
        </p:txBody>
      </p:sp>
    </p:spTree>
    <p:extLst>
      <p:ext uri="{BB962C8B-B14F-4D97-AF65-F5344CB8AC3E}">
        <p14:creationId xmlns:p14="http://schemas.microsoft.com/office/powerpoint/2010/main" val="420314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8DFC9-6C58-444C-9A8E-2944E5C4E75B}"/>
              </a:ext>
            </a:extLst>
          </p:cNvPr>
          <p:cNvSpPr txBox="1"/>
          <p:nvPr/>
        </p:nvSpPr>
        <p:spPr>
          <a:xfrm>
            <a:off x="994298" y="941032"/>
            <a:ext cx="4589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Galvanic corrosion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Concentration cell corrosion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5AD12-AD11-4AA5-85CF-B3D8E60BDCDB}"/>
              </a:ext>
            </a:extLst>
          </p:cNvPr>
          <p:cNvSpPr txBox="1"/>
          <p:nvPr/>
        </p:nvSpPr>
        <p:spPr>
          <a:xfrm>
            <a:off x="2599740" y="168676"/>
            <a:ext cx="370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Wet corrosion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282BC-E8EE-410E-BF42-2F176335D146}"/>
              </a:ext>
            </a:extLst>
          </p:cNvPr>
          <p:cNvSpPr txBox="1"/>
          <p:nvPr/>
        </p:nvSpPr>
        <p:spPr>
          <a:xfrm>
            <a:off x="186431" y="2290437"/>
            <a:ext cx="86113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Galvanic corrosion</a:t>
            </a: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dissimilar metals (e.g., Zn and Cu) are electrically connected and exposed to an electrolyte, the metal higher in electrochemical series undergoes corrosion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Mechanism: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acidic solution, the corrosion occurs by the hydrogen evolution process, whereas in neutral or slightly alkaline solution, oxygen absorption occurs.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electron-current flows from the anode metal, Zn to cathode metal Cu.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At anode:      Zn              Zn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+ 2e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(oxidation)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16C60-65E8-487C-BE75-65CC5B14A845}"/>
              </a:ext>
            </a:extLst>
          </p:cNvPr>
          <p:cNvCxnSpPr/>
          <p:nvPr/>
        </p:nvCxnSpPr>
        <p:spPr>
          <a:xfrm>
            <a:off x="2148397" y="6292125"/>
            <a:ext cx="7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748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Prasant Nayak</cp:lastModifiedBy>
  <cp:revision>28</cp:revision>
  <dcterms:created xsi:type="dcterms:W3CDTF">2021-04-06T17:16:41Z</dcterms:created>
  <dcterms:modified xsi:type="dcterms:W3CDTF">2021-12-14T09:33:11Z</dcterms:modified>
</cp:coreProperties>
</file>