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E220-7551-FB86-34AB-A73C35AA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5028F-58CA-F553-F5D2-3F4AF155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4105-FBDE-7BAF-9105-53A4605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D267-B179-4D17-B71E-D90EA44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916A-CF28-D677-7B57-970BF5F0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2F4-0490-E024-989C-F0C501FE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A3D50-AE58-A7DF-7A5D-73430576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48F-0587-00EF-DE95-AF479E45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6296-CF05-7E5D-259C-734DC337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114E-7723-F36F-D121-5670E0C6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29639-789C-D313-F9A4-7170B69A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6DEE1-B25D-C857-5A85-A5C80E7F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4504-6DDB-6580-20E3-E5F2D6AD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137B-E936-6A1C-99DF-E1E6DEC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C15C-D719-64C3-666B-0DE448D9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2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F71-3C26-29B3-3A34-F11805F1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1F5E-DD3E-A549-88CE-D7B387AA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73C6-132F-2D51-F38C-8D16E144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C87C-33A5-0D7B-EF6B-3718B523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0B78-C140-4109-3045-A94E5ABF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0F9-CEA5-7209-BAF6-06D604AD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C192-8938-9EFE-01B6-FC3AFF73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753B-8271-AE98-F9E8-1F1AE812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C6E6-4937-D423-44B8-18D3162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B514-3059-6F9D-DA55-FEABCF4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9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81A-90E7-972E-8BFD-3F6A652F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142F-FAB0-EDED-4937-5DCF53B8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63172-CB02-F11F-655B-FAA52C1D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2F825-C552-4FC1-2212-152C2569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53C3-D3D0-81BC-3414-7D4045B6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6DE7-CA5E-61E7-CC06-2DD9D40C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8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6821-547D-66AA-B329-DCDF97E0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8B15-E2FF-7DDF-EFF0-2E0231D3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0645D-72BA-8AEA-3AC0-71429CDD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3367C-CF58-3D74-935F-E84685ACE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1AD27-AFB2-7CA9-984A-77AB2F430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F4AEB-59D6-2376-4233-F22D1F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E90F-0408-2631-0C8D-44815FF8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ED3E-24C5-9A44-F59B-2B1ED9A4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47-9A15-BC0F-F322-4811545E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041DA-0DBF-74AE-78A2-0B78A512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9B6B4-FAAF-4699-D15B-FEA73365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C19EC-E5C2-2572-934B-5DD49E4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AC31-30D9-3A9B-8E6C-3667D7CE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E357-1177-C6F6-416E-F4499D9D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36A1-C355-16B9-BE95-10C145FB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7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1FBC-C772-E7F4-1B8D-E634E343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BDBE-EBCA-6857-293D-64B87751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1F28A-5E65-D7C6-4EA2-994CE466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44B81-1C6B-64D8-B54F-23A34DF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8174-D168-2882-DD97-473D105D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0934-69CB-C144-1FBC-76A3AC1C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5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8EF-4467-3305-89DA-157B4712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59D17-0E10-6744-1455-14D36167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5C97-DA22-5FB4-5CAD-B9B94FB0D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088F-A96B-C010-6A55-5F47A0CD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531B-252E-0864-5041-30AD775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6CD3-6173-CFF5-47E0-C7C4AEC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F2482-FBEC-4AAE-196F-C0293EB9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7D6B-184E-E75A-6C33-C205FA9A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4C70-BA3B-744E-C1FD-D0847474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69FD-BC3B-4F16-AEEE-810E068325BC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FE7D-CA06-DE8B-497F-98C2BBA11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384D-26A7-9E5A-D70A-424C7496A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EE7A-A8CC-48C7-BEF2-997EDE55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Homeomorphis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thworld.wolfram.com/Bijection.html" TargetMode="External"/><Relationship Id="rId4" Type="http://schemas.openxmlformats.org/officeDocument/2006/relationships/hyperlink" Target="https://mathworld.wolfram.com/MetricSpac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BFF4-DDAE-3488-AC33-5EA6409D2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Notation of metric spaces equivalence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BB5B1-E8E9-ED71-58BF-5074BCA00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A0B-A7B2-8B90-E719-12F1B542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86"/>
            <a:ext cx="10515600" cy="705220"/>
          </a:xfrm>
        </p:spPr>
        <p:txBody>
          <a:bodyPr/>
          <a:lstStyle/>
          <a:p>
            <a:r>
              <a:rPr lang="en-US" b="1" dirty="0"/>
              <a:t>Some terms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F61D-4453-8DF2-6E77-6C55B16F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606"/>
            <a:ext cx="10515600" cy="5862007"/>
          </a:xfrm>
        </p:spPr>
        <p:txBody>
          <a:bodyPr/>
          <a:lstStyle/>
          <a:p>
            <a:r>
              <a:rPr lang="en-IN" sz="2200" b="1" dirty="0"/>
              <a:t>Homeomorphism</a:t>
            </a:r>
            <a:endParaRPr lang="en-US" sz="2200" b="1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 correspondence between two figures or surfaces or other geometrical objects, defined by a </a:t>
            </a:r>
            <a:r>
              <a:rPr lang="en-US" sz="2200" b="1" dirty="0"/>
              <a:t>one-to-one mapping </a:t>
            </a:r>
            <a:r>
              <a:rPr lang="en-US" sz="2200" dirty="0"/>
              <a:t>that is </a:t>
            </a:r>
            <a:r>
              <a:rPr lang="en-US" sz="2200" b="1" dirty="0"/>
              <a:t>continuous in both directions</a:t>
            </a:r>
            <a:endParaRPr lang="en-IN" sz="2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Also known as </a:t>
            </a:r>
            <a:r>
              <a:rPr lang="en-IN" sz="2200" b="1" dirty="0"/>
              <a:t>topological isomorphism or bicontinuous function </a:t>
            </a:r>
            <a:r>
              <a:rPr lang="en-IN" sz="2200" dirty="0"/>
              <a:t>is a </a:t>
            </a:r>
            <a:r>
              <a:rPr lang="en-IN" sz="2200" b="1" dirty="0"/>
              <a:t>bijective and continuous function </a:t>
            </a:r>
          </a:p>
          <a:p>
            <a:r>
              <a:rPr lang="en-US" sz="2200" dirty="0"/>
              <a:t>A </a:t>
            </a:r>
            <a:r>
              <a:rPr lang="en-US" sz="2200" b="1" dirty="0"/>
              <a:t>bilipschitz mapping </a:t>
            </a:r>
            <a:r>
              <a:rPr lang="en-US" sz="2200" dirty="0"/>
              <a:t>is </a:t>
            </a:r>
            <a:r>
              <a:rPr lang="en-US" sz="2200" b="1" dirty="0"/>
              <a:t>injective</a:t>
            </a:r>
            <a:r>
              <a:rPr lang="en-US" sz="2200" dirty="0"/>
              <a:t> and is in fact a </a:t>
            </a:r>
            <a:r>
              <a:rPr lang="en-US" sz="2200" b="1" dirty="0"/>
              <a:t>homeomorphism onto its image.</a:t>
            </a:r>
            <a:r>
              <a:rPr lang="en-US" sz="2200" dirty="0"/>
              <a:t> </a:t>
            </a:r>
            <a:endParaRPr lang="en-IN" sz="2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200" dirty="0"/>
              <a:t>A metric space X is </a:t>
            </a:r>
            <a:r>
              <a:rPr lang="en-US" sz="2200" b="1" dirty="0"/>
              <a:t>isometric </a:t>
            </a:r>
            <a:r>
              <a:rPr lang="en-US" sz="2200" dirty="0"/>
              <a:t>to a metric space Y if there is a </a:t>
            </a:r>
            <a:r>
              <a:rPr lang="en-US" sz="2200" b="1" dirty="0"/>
              <a:t>bijection</a:t>
            </a:r>
            <a:r>
              <a:rPr lang="en-US" sz="2200" dirty="0"/>
              <a:t> f between X and Y that </a:t>
            </a:r>
            <a:r>
              <a:rPr lang="en-US" sz="2200" b="1" dirty="0"/>
              <a:t>preserves distances</a:t>
            </a:r>
            <a:r>
              <a:rPr lang="en-US" sz="2200" dirty="0"/>
              <a:t>. (</a:t>
            </a:r>
            <a:r>
              <a:rPr lang="en-US" sz="2200" dirty="0" err="1"/>
              <a:t>i.e</a:t>
            </a:r>
            <a:r>
              <a:rPr lang="en-US" sz="2200" dirty="0"/>
              <a:t>)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E832-ED96-2F10-D966-03443AE0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67" y="3939795"/>
            <a:ext cx="6123551" cy="2520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7D3039E-DD74-8F07-5F10-97CF1CCE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95AA"/>
                </a:solidFill>
                <a:effectLst/>
                <a:latin typeface="Source Sans Pro" panose="020B0503030403020204" pitchFamily="34" charset="0"/>
                <a:hlinkClick r:id="rId4"/>
              </a:rPr>
              <a:t>metric space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isometric to a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95AA"/>
                </a:solidFill>
                <a:effectLst/>
                <a:latin typeface="Source Sans Pro" panose="020B0503030403020204" pitchFamily="34" charset="0"/>
                <a:hlinkClick r:id="rId4"/>
              </a:rPr>
              <a:t>metric space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if there is a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95AA"/>
                </a:solidFill>
                <a:effectLst/>
                <a:latin typeface="Source Sans Pro" panose="020B0503030403020204" pitchFamily="34" charset="0"/>
                <a:hlinkClick r:id="rId5"/>
              </a:rPr>
              <a:t>bijection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between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that preserves distances.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X">
            <a:extLst>
              <a:ext uri="{FF2B5EF4-FFF2-40B4-BE49-F238E27FC236}">
                <a16:creationId xmlns:a16="http://schemas.microsoft.com/office/drawing/2014/main" id="{7CD7FA64-83B6-B366-DAAB-571366C16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538" y="-98425"/>
            <a:ext cx="1428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" descr="Y">
            <a:extLst>
              <a:ext uri="{FF2B5EF4-FFF2-40B4-BE49-F238E27FC236}">
                <a16:creationId xmlns:a16="http://schemas.microsoft.com/office/drawing/2014/main" id="{04CF7BB4-CC8C-C60B-B05A-0661C1CFEC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263" y="-98425"/>
            <a:ext cx="114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f">
            <a:extLst>
              <a:ext uri="{FF2B5EF4-FFF2-40B4-BE49-F238E27FC236}">
                <a16:creationId xmlns:a16="http://schemas.microsoft.com/office/drawing/2014/main" id="{5C905409-CEAB-79F7-D238-07FACEF06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7563" y="-98425"/>
            <a:ext cx="114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X">
            <a:extLst>
              <a:ext uri="{FF2B5EF4-FFF2-40B4-BE49-F238E27FC236}">
                <a16:creationId xmlns:a16="http://schemas.microsoft.com/office/drawing/2014/main" id="{AC8EDDE9-9A1F-C54D-1DEC-F32CF5BF5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4488" y="-98425"/>
            <a:ext cx="1428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Y">
            <a:extLst>
              <a:ext uri="{FF2B5EF4-FFF2-40B4-BE49-F238E27FC236}">
                <a16:creationId xmlns:a16="http://schemas.microsoft.com/office/drawing/2014/main" id="{5E68835D-1AD1-6817-196C-644CBF628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-98425"/>
            <a:ext cx="114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61605-7685-8673-13B6-4EC4C989C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413" y="3334552"/>
            <a:ext cx="2857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559-717F-F9D8-352C-F8A3D963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2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0F30E-464E-4837-6D7C-AAFE5A774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465"/>
                <a:ext cx="10515600" cy="5415516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Various </a:t>
                </a:r>
                <a:r>
                  <a:rPr lang="en-US" sz="2600" b="1" dirty="0"/>
                  <a:t>equivalences between metric spaces </a:t>
                </a:r>
                <a:r>
                  <a:rPr lang="en-US" sz="2600" dirty="0"/>
                  <a:t>are defined by </a:t>
                </a:r>
                <a:r>
                  <a:rPr lang="en-US" sz="2600" b="1" dirty="0"/>
                  <a:t>assuming </a:t>
                </a:r>
                <a:r>
                  <a:rPr lang="en-US" sz="2600" dirty="0"/>
                  <a:t>that the </a:t>
                </a:r>
                <a:r>
                  <a:rPr lang="en-US" sz="2600" b="1" dirty="0"/>
                  <a:t>maps between metric spaces are bijective</a:t>
                </a:r>
                <a:r>
                  <a:rPr lang="en-US" sz="2600" dirty="0"/>
                  <a:t>, with suitable additional requirements when needed.</a:t>
                </a:r>
              </a:p>
              <a:p>
                <a:pPr marL="0" indent="0">
                  <a:buNone/>
                </a:pPr>
                <a:r>
                  <a:rPr lang="en-US" sz="2600" b="1" dirty="0"/>
                  <a:t>Definition</a:t>
                </a:r>
                <a:r>
                  <a:rPr lang="en-US" sz="2600" dirty="0"/>
                  <a:t>: </a:t>
                </a:r>
              </a:p>
              <a:p>
                <a:r>
                  <a:rPr lang="en-US" sz="2600" dirty="0"/>
                  <a:t>Let </a:t>
                </a:r>
                <a:r>
                  <a:rPr lang="en-US" sz="2600" b="1" dirty="0"/>
                  <a:t>(X, d)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be </a:t>
                </a:r>
                <a:r>
                  <a:rPr lang="en-US" sz="2600" b="1" dirty="0"/>
                  <a:t>metric spaces</a:t>
                </a:r>
                <a:r>
                  <a:rPr lang="en-US" sz="2600" dirty="0"/>
                  <a:t>, and 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be a </a:t>
                </a:r>
                <a:r>
                  <a:rPr lang="en-US" sz="2600" b="1" dirty="0"/>
                  <a:t>map</a:t>
                </a:r>
                <a:r>
                  <a:rPr lang="en-US" sz="2600" dirty="0"/>
                  <a:t>. </a:t>
                </a:r>
              </a:p>
              <a:p>
                <a:pPr marL="514350" indent="-514350">
                  <a:buAutoNum type="arabicParenBoth"/>
                </a:pPr>
                <a:r>
                  <a:rPr lang="en-US" sz="2600" dirty="0"/>
                  <a:t>The map f is a </a:t>
                </a:r>
                <a:r>
                  <a:rPr lang="en-US" sz="2600" b="1" dirty="0"/>
                  <a:t>homeomorphism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iff</a:t>
                </a:r>
                <a:r>
                  <a:rPr lang="en-US" sz="2600" dirty="0"/>
                  <a:t> f is </a:t>
                </a:r>
                <a:r>
                  <a:rPr lang="en-US" sz="2600" b="1" dirty="0"/>
                  <a:t>continuous</a:t>
                </a:r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exists,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/>
                  <a:t> is continuous. If a </a:t>
                </a:r>
                <a:r>
                  <a:rPr lang="en-US" sz="2600" b="1" dirty="0"/>
                  <a:t>homeomorphism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exists, then </a:t>
                </a:r>
                <a:r>
                  <a:rPr lang="en-US" sz="2600" b="1" dirty="0"/>
                  <a:t>(X, d)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/>
                  <a:t> are homeomorphic</a:t>
                </a:r>
                <a:r>
                  <a:rPr lang="en-US" sz="2600" dirty="0"/>
                  <a:t>. </a:t>
                </a:r>
              </a:p>
              <a:p>
                <a:pPr marL="514350" indent="-514350">
                  <a:buAutoNum type="arabicParenBoth"/>
                </a:pPr>
                <a:r>
                  <a:rPr lang="en-US" sz="2600" dirty="0"/>
                  <a:t>The map f is a </a:t>
                </a:r>
                <a:r>
                  <a:rPr lang="en-US" sz="2600" b="1" dirty="0"/>
                  <a:t>bi-Lipschitz equivalence </a:t>
                </a:r>
                <a:r>
                  <a:rPr lang="en-US" sz="2600" dirty="0" err="1"/>
                  <a:t>iff</a:t>
                </a:r>
                <a:r>
                  <a:rPr lang="en-US" sz="2600" dirty="0"/>
                  <a:t> </a:t>
                </a:r>
                <a:r>
                  <a:rPr lang="en-US" sz="2600" b="1" dirty="0"/>
                  <a:t>f is surjective and </a:t>
                </a:r>
                <a:r>
                  <a:rPr lang="en-US" sz="2600" b="1" dirty="0" err="1"/>
                  <a:t>biLipschitz</a:t>
                </a:r>
                <a:r>
                  <a:rPr lang="en-US" sz="2600" dirty="0"/>
                  <a:t>. If a </a:t>
                </a:r>
                <a:r>
                  <a:rPr lang="en-US" sz="2600" b="1" dirty="0"/>
                  <a:t>bi-Lipschitz equivalence </a:t>
                </a:r>
                <a:r>
                  <a:rPr lang="en-US" sz="2600" dirty="0"/>
                  <a:t>exists, then </a:t>
                </a:r>
                <a:r>
                  <a:rPr lang="en-US" sz="2600" i="1" dirty="0"/>
                  <a:t>(</a:t>
                </a:r>
                <a:r>
                  <a:rPr lang="en-US" sz="2600" b="1" i="1" dirty="0" err="1"/>
                  <a:t>X,d</a:t>
                </a:r>
                <a:r>
                  <a:rPr lang="en-US" sz="2600" b="1" i="1" dirty="0"/>
                  <a:t>) </a:t>
                </a:r>
                <a:r>
                  <a:rPr lang="en-US" sz="2600" b="1" dirty="0"/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are </a:t>
                </a:r>
                <a:r>
                  <a:rPr lang="en-US" sz="2600" b="1" dirty="0"/>
                  <a:t>bi-Lipschitz equivalent</a:t>
                </a:r>
                <a:r>
                  <a:rPr lang="en-US" sz="2600" dirty="0"/>
                  <a:t>. </a:t>
                </a:r>
              </a:p>
              <a:p>
                <a:pPr marL="514350" indent="-514350">
                  <a:buAutoNum type="arabicParenBoth"/>
                </a:pPr>
                <a:r>
                  <a:rPr lang="en-US" sz="2600" dirty="0"/>
                  <a:t>The spaces (X, d)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are </a:t>
                </a:r>
                <a:r>
                  <a:rPr lang="en-US" sz="2600" b="1" dirty="0"/>
                  <a:t>isometric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iff</a:t>
                </a:r>
                <a:r>
                  <a:rPr lang="en-US" sz="2600" dirty="0"/>
                  <a:t> there exists a </a:t>
                </a:r>
                <a:r>
                  <a:rPr lang="en-US" sz="2600" b="1" dirty="0"/>
                  <a:t>surjective isometry </a:t>
                </a:r>
                <a:r>
                  <a:rPr lang="en-US" sz="2600" dirty="0"/>
                  <a:t>f : (</a:t>
                </a:r>
                <a:r>
                  <a:rPr lang="en-US" sz="2600" dirty="0" err="1"/>
                  <a:t>X,d</a:t>
                </a:r>
                <a:r>
                  <a:rPr lang="en-US" sz="2600" dirty="0"/>
                  <a:t>) →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  <a:endParaRPr lang="en-IN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0F30E-464E-4837-6D7C-AAFE5A774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465"/>
                <a:ext cx="10515600" cy="5415516"/>
              </a:xfrm>
              <a:blipFill>
                <a:blip r:embed="rId2"/>
                <a:stretch>
                  <a:fillRect l="-1101" t="-1687" r="-1333" b="-2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9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AA11-5858-20A7-9844-F901BDAA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CCA03-0350-E745-EECC-5209DCD8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equivalence relations are more precisely related as follows: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i="1" dirty="0"/>
                  <a:t>Let (</a:t>
                </a:r>
                <a:r>
                  <a:rPr lang="en-US" i="1" dirty="0" err="1"/>
                  <a:t>X,d</a:t>
                </a:r>
                <a:r>
                  <a:rPr lang="en-US" i="1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be metric spaces. </a:t>
                </a:r>
              </a:p>
              <a:p>
                <a:pPr marL="514350" indent="-514350">
                  <a:buAutoNum type="arabicParenBoth"/>
                </a:pPr>
                <a:r>
                  <a:rPr lang="en-US" i="1" dirty="0"/>
                  <a:t>If (</a:t>
                </a:r>
                <a:r>
                  <a:rPr lang="en-US" i="1" dirty="0" err="1"/>
                  <a:t>X,d</a:t>
                </a:r>
                <a:r>
                  <a:rPr lang="en-US" i="1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are </a:t>
                </a:r>
                <a:r>
                  <a:rPr lang="en-US" b="1" i="1" dirty="0"/>
                  <a:t>isometric</a:t>
                </a:r>
                <a:r>
                  <a:rPr lang="en-US" i="1" dirty="0"/>
                  <a:t>, then they are </a:t>
                </a:r>
                <a:r>
                  <a:rPr lang="en-US" b="1" i="1" dirty="0"/>
                  <a:t>bi-Lipschitz equivalent</a:t>
                </a:r>
                <a:r>
                  <a:rPr lang="en-US" i="1" dirty="0"/>
                  <a:t>. </a:t>
                </a:r>
              </a:p>
              <a:p>
                <a:pPr marL="514350" indent="-514350">
                  <a:buAutoNum type="arabicParenBoth"/>
                </a:pPr>
                <a:r>
                  <a:rPr lang="en-US" i="1" dirty="0"/>
                  <a:t>If (</a:t>
                </a:r>
                <a:r>
                  <a:rPr lang="en-US" i="1" dirty="0" err="1"/>
                  <a:t>X,d</a:t>
                </a:r>
                <a:r>
                  <a:rPr lang="en-US" i="1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are </a:t>
                </a:r>
                <a:r>
                  <a:rPr lang="en-US" b="1" i="1" dirty="0"/>
                  <a:t>bi-Lipschitz equivalent</a:t>
                </a:r>
                <a:r>
                  <a:rPr lang="en-US" i="1" dirty="0"/>
                  <a:t>, then they are </a:t>
                </a:r>
                <a:r>
                  <a:rPr lang="en-US" b="1" i="1" dirty="0"/>
                  <a:t>homeomorphic</a:t>
                </a:r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CCA03-0350-E745-EECC-5209DCD8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0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ED0-DC75-BAA8-9E48-E2EE62F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20"/>
            <a:ext cx="10515600" cy="5569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Proof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4119F-8C01-AE50-F266-B75F43DC4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1366"/>
                <a:ext cx="10515600" cy="583373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the first part, observe that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 two spaces are isometric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this is the same thing as saying that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 are bi-Lipschitz equivalent with constants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C1 = C2 = 1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the second part, first, observe that if </a:t>
                </a:r>
                <a14:m>
                  <m:oMath xmlns:m="http://schemas.openxmlformats.org/officeDocument/2006/math">
                    <m:r>
                      <a:rPr lang="en-IN" sz="2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bi-Lipschitz equivalence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IN" sz="2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IN" sz="2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injective (one to one)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f(x) = f(y),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2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4119F-8C01-AE50-F266-B75F43DC4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1366"/>
                <a:ext cx="10515600" cy="5833731"/>
              </a:xfrm>
              <a:blipFill>
                <a:blip r:embed="rId2"/>
                <a:stretch>
                  <a:fillRect l="-1043" t="-7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7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334F-7756-82AC-10C6-1B1A01A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41"/>
            <a:ext cx="10515600" cy="783191"/>
          </a:xfrm>
        </p:spPr>
        <p:txBody>
          <a:bodyPr/>
          <a:lstStyle/>
          <a:p>
            <a:r>
              <a:rPr lang="en-US" b="1" dirty="0"/>
              <a:t>Proof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272E6-D465-B706-778E-C4B5F8763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2632"/>
                <a:ext cx="10515600" cy="5104331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IN" sz="2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surjective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𝒇</m:t>
                        </m:r>
                      </m:e>
                      <m:sup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exists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Moreover, for all </a:t>
                </a:r>
                <a14:m>
                  <m:oMath xmlns:m="http://schemas.openxmlformats.org/officeDocument/2006/math"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IN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IN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same as </a:t>
                </a:r>
                <a14:m>
                  <m:oMath xmlns:m="http://schemas.openxmlformats.org/officeDocument/2006/math"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),</m:t>
                        </m:r>
                        <m:sSup>
                          <m:sSup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d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𝒇</m:t>
                        </m:r>
                      </m:e>
                      <m:sup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Lipschitz 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(with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Lipschitz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IN" sz="2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IN" sz="2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𝒇</m:t>
                        </m:r>
                      </m:e>
                      <m:sup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2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continuous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thus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 is a homeomorphism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272E6-D465-B706-778E-C4B5F8763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2632"/>
                <a:ext cx="10515600" cy="5104331"/>
              </a:xfrm>
              <a:blipFill>
                <a:blip r:embed="rId2"/>
                <a:stretch>
                  <a:fillRect l="-928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FC9E-A6E0-59A9-FB05-CC78502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9" y="145312"/>
            <a:ext cx="10515600" cy="8895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Notation of metric spaces equivalence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97B83-1D10-0CE4-B8E7-0C47CF2E6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9896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(1) The </a:t>
                </a:r>
                <a:r>
                  <a:rPr lang="en-IN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Euclidean metric</a:t>
                </a: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metric is related by the inequality,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ra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(2) The </a:t>
                </a:r>
                <a:r>
                  <a:rPr lang="en-IN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taxicab metric</a:t>
                </a: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metric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|</m:t>
                      </m:r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metric is related by the inequality,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ra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(3) The </a:t>
                </a:r>
                <a:r>
                  <a:rPr lang="en-IN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supremum metric</a:t>
                </a:r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sup metric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-metric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(∞)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IN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metric is related by the inequality,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97B83-1D10-0CE4-B8E7-0C47CF2E6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989674"/>
              </a:xfrm>
              <a:blipFill>
                <a:blip r:embed="rId2"/>
                <a:stretch>
                  <a:fillRect l="-638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6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38E-362D-AE62-C352-CBAA286E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5F582-3562-DA88-8589-1FAEDE282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972"/>
                <a:ext cx="10515600" cy="50043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inequalities mean that the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identity map is a bi-Lipschitz equivalence between any pair of these metrics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the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constants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displayed turn out to be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optimal</a:t>
                </a: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Moreover, the identity map is not an isometry between any pair.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instance, for each n &gt; 1, the distance from the origin to the point (1, 1,…,1) is different in all three metrics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IN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inequalities can be visualized by looking at how various spheres are related.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b="1" dirty="0">
                  <a:effectLst/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>
                  <a:buNone/>
                </a:pPr>
                <a:endParaRPr lang="en-IN" sz="1800" b="1" dirty="0"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>
                  <a:buNone/>
                </a:pPr>
                <a:endParaRPr lang="en-IN" sz="1800" b="1" dirty="0">
                  <a:effectLst/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>
                  <a:buNone/>
                </a:pPr>
                <a:endParaRPr lang="en-IN" sz="1800" b="1" dirty="0"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>
                  <a:buNone/>
                </a:pPr>
                <a:endParaRPr lang="en-IN" sz="1800" b="1" dirty="0">
                  <a:effectLst/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 algn="ctr">
                  <a:buNone/>
                </a:pPr>
                <a:endParaRPr lang="en-IN" sz="1800" b="1" dirty="0">
                  <a:effectLst/>
                  <a:latin typeface="NimbusRomNo9L-Regu"/>
                  <a:ea typeface="Calibri" panose="020F0502020204030204" pitchFamily="34" charset="0"/>
                  <a:cs typeface="NimbusRomNo9L-Regu"/>
                </a:endParaRPr>
              </a:p>
              <a:p>
                <a:pPr marL="0" indent="0" algn="ctr">
                  <a:buNone/>
                </a:pPr>
                <a:r>
                  <a:rPr lang="en-IN" sz="2600" b="1" dirty="0">
                    <a:effectLst/>
                    <a:latin typeface="NimbusRomNo9L-Regu"/>
                    <a:ea typeface="Calibri" panose="020F0502020204030204" pitchFamily="34" charset="0"/>
                    <a:cs typeface="NimbusRomNo9L-Regu"/>
                  </a:rPr>
                  <a:t>Bi-Lipschitz equivalence of the </a:t>
                </a:r>
                <a:r>
                  <a:rPr lang="en-IN" sz="2600" b="1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en-IN" sz="2600" b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, 2, </a:t>
                </a:r>
                <a:r>
                  <a:rPr lang="en-IN" sz="2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∞</a:t>
                </a:r>
                <a:r>
                  <a:rPr lang="en-IN" sz="2600" b="1" dirty="0">
                    <a:effectLst/>
                    <a:latin typeface="CMSY1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IN" sz="2600" b="1" dirty="0">
                    <a:effectLst/>
                    <a:latin typeface="NimbusRomNo9L-Regu"/>
                    <a:ea typeface="Calibri" panose="020F0502020204030204" pitchFamily="34" charset="0"/>
                    <a:cs typeface="NimbusRomNo9L-Regu"/>
                  </a:rPr>
                  <a:t>metrics</a:t>
                </a:r>
                <a:endParaRPr lang="en-IN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5F582-3562-DA88-8589-1FAEDE282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972"/>
                <a:ext cx="10515600" cy="5004391"/>
              </a:xfrm>
              <a:blipFill>
                <a:blip r:embed="rId2"/>
                <a:stretch>
                  <a:fillRect l="-812" t="-207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9B8A61-DBD2-BD42-924C-649CCEF7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29" y="3891856"/>
            <a:ext cx="5731510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CMMI12</vt:lpstr>
      <vt:lpstr>CMR12</vt:lpstr>
      <vt:lpstr>CMSY10</vt:lpstr>
      <vt:lpstr>Google Sans</vt:lpstr>
      <vt:lpstr>NimbusRomNo9L-Regu</vt:lpstr>
      <vt:lpstr>Source Sans Pro</vt:lpstr>
      <vt:lpstr>Symbol</vt:lpstr>
      <vt:lpstr>Wingdings</vt:lpstr>
      <vt:lpstr>Office Theme</vt:lpstr>
      <vt:lpstr>Notation of metric spaces equivalence</vt:lpstr>
      <vt:lpstr>Some terms</vt:lpstr>
      <vt:lpstr>PowerPoint Presentation</vt:lpstr>
      <vt:lpstr>PowerPoint Presentation</vt:lpstr>
      <vt:lpstr>Proof</vt:lpstr>
      <vt:lpstr>Proof</vt:lpstr>
      <vt:lpstr>Notation of metric spaces equivalence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of metric spaces equivalence</dc:title>
  <dc:creator>abijahroseline@gmail.com</dc:creator>
  <cp:lastModifiedBy>abijahroseline@gmail.com</cp:lastModifiedBy>
  <cp:revision>12</cp:revision>
  <dcterms:created xsi:type="dcterms:W3CDTF">2023-03-14T14:57:15Z</dcterms:created>
  <dcterms:modified xsi:type="dcterms:W3CDTF">2023-03-15T09:21:59Z</dcterms:modified>
</cp:coreProperties>
</file>