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61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58" r:id="rId10"/>
    <p:sldId id="267" r:id="rId11"/>
    <p:sldId id="268" r:id="rId12"/>
    <p:sldId id="269" r:id="rId13"/>
    <p:sldId id="270" r:id="rId14"/>
    <p:sldId id="262" r:id="rId15"/>
    <p:sldId id="263" r:id="rId16"/>
    <p:sldId id="265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3A3C845-0915-4839-8814-30C32F3347A4}">
          <p14:sldIdLst>
            <p14:sldId id="261"/>
            <p14:sldId id="271"/>
            <p14:sldId id="272"/>
            <p14:sldId id="273"/>
            <p14:sldId id="274"/>
            <p14:sldId id="275"/>
            <p14:sldId id="276"/>
            <p14:sldId id="277"/>
            <p14:sldId id="258"/>
            <p14:sldId id="267"/>
            <p14:sldId id="268"/>
            <p14:sldId id="269"/>
            <p14:sldId id="270"/>
            <p14:sldId id="262"/>
            <p14:sldId id="263"/>
            <p14:sldId id="265"/>
          </p14:sldIdLst>
        </p14:section>
        <p14:section name="Untitled Section" id="{74F3B442-292F-433E-927F-A5AC509D3DC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4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8725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1507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7038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8279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6423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0139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80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609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mbri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mbri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932873" y="1339127"/>
            <a:ext cx="10233891" cy="5226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aseline="30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25" y="0"/>
            <a:ext cx="21240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B60A6-7742-4665-B9AA-319E0F85DB91}"/>
              </a:ext>
            </a:extLst>
          </p:cNvPr>
          <p:cNvSpPr txBox="1"/>
          <p:nvPr/>
        </p:nvSpPr>
        <p:spPr>
          <a:xfrm>
            <a:off x="1101012" y="2093415"/>
            <a:ext cx="7961344" cy="1588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3600" dirty="0"/>
              <a:t> </a:t>
            </a:r>
            <a:r>
              <a:rPr lang="en-US" sz="3600" b="1" dirty="0">
                <a:solidFill>
                  <a:schemeClr val="accent1"/>
                </a:solidFill>
              </a:rPr>
              <a:t>Session Learning Outcome SLO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endParaRPr lang="en-US" sz="3600" b="1" dirty="0">
              <a:solidFill>
                <a:schemeClr val="accent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3600" dirty="0"/>
              <a:t>Topological Spaces</a:t>
            </a: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932873" y="1339127"/>
            <a:ext cx="10233891" cy="5226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aseline="30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25" y="0"/>
            <a:ext cx="21240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6" name="Google Shape;94;p14">
            <a:extLst>
              <a:ext uri="{FF2B5EF4-FFF2-40B4-BE49-F238E27FC236}">
                <a16:creationId xmlns:a16="http://schemas.microsoft.com/office/drawing/2014/main" id="{5D08BC8B-9DF3-44FA-8873-189F2EDCA70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01618" y="217580"/>
            <a:ext cx="8580582" cy="55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 sz="4400" dirty="0"/>
              <a:t>Separation and Connectedness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DE6FE8-82D7-178C-0961-E4149310F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531" y="1183406"/>
            <a:ext cx="9450574" cy="423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24724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932873" y="1339127"/>
            <a:ext cx="10233891" cy="5226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aseline="30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25" y="0"/>
            <a:ext cx="21240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6" name="Google Shape;94;p14">
            <a:extLst>
              <a:ext uri="{FF2B5EF4-FFF2-40B4-BE49-F238E27FC236}">
                <a16:creationId xmlns:a16="http://schemas.microsoft.com/office/drawing/2014/main" id="{5D08BC8B-9DF3-44FA-8873-189F2EDCA70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01618" y="217580"/>
            <a:ext cx="8580582" cy="55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 sz="4400" dirty="0"/>
              <a:t>Connected Spaces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74394-7E0A-255C-CED7-3E90937D8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602" y="1368351"/>
            <a:ext cx="10168679" cy="224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16541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932873" y="1339127"/>
            <a:ext cx="10233891" cy="5226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aseline="30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25" y="0"/>
            <a:ext cx="21240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6" name="Google Shape;94;p14">
            <a:extLst>
              <a:ext uri="{FF2B5EF4-FFF2-40B4-BE49-F238E27FC236}">
                <a16:creationId xmlns:a16="http://schemas.microsoft.com/office/drawing/2014/main" id="{5D08BC8B-9DF3-44FA-8873-189F2EDCA70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01618" y="217580"/>
            <a:ext cx="8580582" cy="55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 sz="4400" dirty="0"/>
              <a:t>Example1 Connected Spaces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EFCD4F-CD46-A3EF-6FB7-E399B4D73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236" y="1056103"/>
            <a:ext cx="9938233" cy="147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25638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932873" y="1339127"/>
            <a:ext cx="10233891" cy="5226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aseline="30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25" y="0"/>
            <a:ext cx="21240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6" name="Google Shape;94;p14">
            <a:extLst>
              <a:ext uri="{FF2B5EF4-FFF2-40B4-BE49-F238E27FC236}">
                <a16:creationId xmlns:a16="http://schemas.microsoft.com/office/drawing/2014/main" id="{5D08BC8B-9DF3-44FA-8873-189F2EDCA70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01618" y="217580"/>
            <a:ext cx="8580582" cy="55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 sz="4400" dirty="0"/>
              <a:t>Example1 Connected Spaces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60A48-11DC-F838-FAB1-7336015E4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618" y="1660848"/>
            <a:ext cx="9560794" cy="255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52904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932873" y="1339127"/>
            <a:ext cx="10233891" cy="5226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aseline="30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25" y="0"/>
            <a:ext cx="21240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6" name="Google Shape;94;p14">
            <a:extLst>
              <a:ext uri="{FF2B5EF4-FFF2-40B4-BE49-F238E27FC236}">
                <a16:creationId xmlns:a16="http://schemas.microsoft.com/office/drawing/2014/main" id="{5D08BC8B-9DF3-44FA-8873-189F2EDCA70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01618" y="217580"/>
            <a:ext cx="8580582" cy="55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 sz="4400" dirty="0"/>
              <a:t>Isometry or Isometric 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103767-8A40-8458-EE76-AEB116161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867" y="1306655"/>
            <a:ext cx="9533293" cy="343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15147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932873" y="1339127"/>
            <a:ext cx="10233891" cy="5226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aseline="30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25" y="0"/>
            <a:ext cx="21240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6" name="Google Shape;94;p14">
            <a:extLst>
              <a:ext uri="{FF2B5EF4-FFF2-40B4-BE49-F238E27FC236}">
                <a16:creationId xmlns:a16="http://schemas.microsoft.com/office/drawing/2014/main" id="{5D08BC8B-9DF3-44FA-8873-189F2EDCA70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01618" y="217580"/>
            <a:ext cx="8580582" cy="55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 sz="4400" dirty="0"/>
              <a:t>Isometry or Isometric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CF390-9A06-F841-1147-F4EB20385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939" y="1035287"/>
            <a:ext cx="9354122" cy="510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75887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932873" y="1339127"/>
            <a:ext cx="10233891" cy="5226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aseline="30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25" y="0"/>
            <a:ext cx="21240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6" name="Google Shape;94;p14">
            <a:extLst>
              <a:ext uri="{FF2B5EF4-FFF2-40B4-BE49-F238E27FC236}">
                <a16:creationId xmlns:a16="http://schemas.microsoft.com/office/drawing/2014/main" id="{5D08BC8B-9DF3-44FA-8873-189F2EDCA70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01618" y="217580"/>
            <a:ext cx="8580582" cy="55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 sz="4400" dirty="0"/>
              <a:t>Isometry or Isometric Map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F0C7A-A2BB-248F-4E93-F2AD38558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996" y="1386663"/>
            <a:ext cx="6790008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33089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5763-294F-4A79-098A-D77F4B103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453" y="177009"/>
            <a:ext cx="10515600" cy="1449368"/>
          </a:xfrm>
        </p:spPr>
        <p:txBody>
          <a:bodyPr/>
          <a:lstStyle/>
          <a:p>
            <a:pPr algn="ctr">
              <a:buSzPts val="4400"/>
            </a:pPr>
            <a:r>
              <a:rPr lang="en-US" sz="4400" dirty="0"/>
              <a:t>Topological space </a:t>
            </a:r>
            <a:endParaRPr lang="en-IN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1A76C-0C2A-1060-A1B1-907A8016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870681"/>
            <a:ext cx="10515600" cy="4218969"/>
          </a:xfrm>
        </p:spPr>
        <p:txBody>
          <a:bodyPr>
            <a:normAutofit fontScale="92500" lnSpcReduction="10000"/>
          </a:bodyPr>
          <a:lstStyle/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 set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 a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member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of a given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collection of subsets of a given set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 collection that has the property of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containing every </a:t>
            </a:r>
            <a:r>
              <a:rPr lang="en-US" b="1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union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its members, every finite </a:t>
            </a:r>
            <a:r>
              <a:rPr lang="en-US" b="1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intersection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its members, the </a:t>
            </a:r>
            <a:r>
              <a:rPr lang="en-US" b="1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empty set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 the whole set itself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A set in which such a collection is given is called a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topological space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 the collection is called a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topology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Open sets: No limit points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Closed sets: A set is closed if and only if it contains all of its </a:t>
            </a:r>
            <a:r>
              <a:rPr lang="en-US" b="1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limit points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topological space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 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geometrical space 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in which 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closeness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is defined but 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cannot necessarily be measured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by a 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numeric distance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More specifically, a 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topological space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is a 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set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whose 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elements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are called 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points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 along with an additional structure called a topology, which can be defined as a 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set of neighborhoods for each point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that satisfy some axioms formalizing the 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concept of closeness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0AB63-E248-3A73-965D-04536D7723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5" name="Google Shape;96;p14">
            <a:extLst>
              <a:ext uri="{FF2B5EF4-FFF2-40B4-BE49-F238E27FC236}">
                <a16:creationId xmlns:a16="http://schemas.microsoft.com/office/drawing/2014/main" id="{6E9076F2-2F6F-5ECF-F79D-94308E058A7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25" y="0"/>
            <a:ext cx="2124075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209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5588D-7582-AA61-2079-6B124255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68" y="404450"/>
            <a:ext cx="10515600" cy="984601"/>
          </a:xfrm>
        </p:spPr>
        <p:txBody>
          <a:bodyPr/>
          <a:lstStyle/>
          <a:p>
            <a:pPr algn="ctr">
              <a:buSzPts val="4400"/>
            </a:pPr>
            <a:r>
              <a:rPr lang="en-IN" sz="4400" dirty="0"/>
              <a:t>Point-Set Topology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B2E08-E7CA-C6B5-B3A8-BE4F051AF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70535"/>
            <a:ext cx="10515600" cy="4519116"/>
          </a:xfrm>
        </p:spPr>
        <p:txBody>
          <a:bodyPr/>
          <a:lstStyle/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fundamental concepts in point-set topology are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continuity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compactness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connectedness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1028700" lvl="1" indent="-342900" algn="just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Continuous functions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intuitively, take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nearby points to nearby points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028700" lvl="1" indent="-342900" algn="just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Compact sets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are those that can be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covered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by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finitely many sets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arbitrarily small size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028700" lvl="1" indent="-342900" algn="just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Connected sets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are sets that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cannot be divided into two pieces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that are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far apart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terms 'nearby', 'arbitrarily small', and 'far apart' can all be made precise by using the concept of </a:t>
            </a:r>
            <a:r>
              <a:rPr lang="en-US" b="1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open sets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1CF68-58B4-7A91-F3AD-C02F96AA40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5" name="Google Shape;96;p14">
            <a:extLst>
              <a:ext uri="{FF2B5EF4-FFF2-40B4-BE49-F238E27FC236}">
                <a16:creationId xmlns:a16="http://schemas.microsoft.com/office/drawing/2014/main" id="{513E8AF5-C8AF-8A61-9402-5383DE64E4A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25" y="0"/>
            <a:ext cx="2124075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126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F400-9430-A714-2D24-03A15BDD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263"/>
            <a:ext cx="10515600" cy="1434021"/>
          </a:xfrm>
        </p:spPr>
        <p:txBody>
          <a:bodyPr>
            <a:normAutofit/>
          </a:bodyPr>
          <a:lstStyle/>
          <a:p>
            <a:pPr algn="ctr">
              <a:buSzPts val="4400"/>
            </a:pPr>
            <a:r>
              <a:rPr lang="en-IN" sz="4400" dirty="0"/>
              <a:t>Examples of topological spaces</a:t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3A991-71AC-6BC0-06D9-B5600B0D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17118"/>
            <a:ext cx="10515600" cy="437253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Discrete topologies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Any set can be given the 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discrete topology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 in which 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every subset is open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The 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only convergent sequences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or nets in this topology are those that are 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eventually constant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</a:p>
          <a:p>
            <a:pPr marL="228600" indent="0"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Trivial topologies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Any set can be given the 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trivial topology 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(also called the 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indiscrete topology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), in which only the 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empty set and the whole space are open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Every sequence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and net in this topology 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converges to every point of the space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This example shows that in general topological spaces, the 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limits of sequences need not be unique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However, often 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topological spaces must be Hausdorff spaces 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where 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limit points are unique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79E63-66CF-BF26-1BED-75098A53C3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Google Shape;96;p14">
            <a:extLst>
              <a:ext uri="{FF2B5EF4-FFF2-40B4-BE49-F238E27FC236}">
                <a16:creationId xmlns:a16="http://schemas.microsoft.com/office/drawing/2014/main" id="{AAC9D748-59DA-155F-A0FF-1A07875A8A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25" y="0"/>
            <a:ext cx="2124075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46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0B16-043B-CB94-A88C-636ADB73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434" y="334649"/>
            <a:ext cx="10515600" cy="130568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90145-6BCE-57DD-6BAF-0049E4A57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79939"/>
            <a:ext cx="10515600" cy="4309711"/>
          </a:xfrm>
        </p:spPr>
        <p:txBody>
          <a:bodyPr/>
          <a:lstStyle/>
          <a:p>
            <a:pPr algn="just">
              <a:lnSpc>
                <a:spcPct val="70000"/>
              </a:lnSpc>
            </a:pPr>
            <a:r>
              <a:rPr lang="en-US" sz="2200" b="1" dirty="0">
                <a:solidFill>
                  <a:srgbClr val="000000"/>
                </a:solidFill>
                <a:latin typeface="Arial" panose="020B0604020202020204" pitchFamily="34" charset="0"/>
              </a:rPr>
              <a:t>Cofinite topology 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Any set can be given the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cofinite topology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which the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 sets are the empty set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and the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sets whose complement is finite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This is the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smallest </a:t>
            </a:r>
            <a:r>
              <a:rPr lang="en-US" b="1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b="1" i="0" u="none" strike="noStrike" baseline="-25000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topology on any infinite set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28600" indent="0" algn="just">
              <a:lnSpc>
                <a:spcPct val="70000"/>
              </a:lnSpc>
            </a:pPr>
            <a:r>
              <a:rPr lang="en-US" sz="2200" b="1" dirty="0">
                <a:solidFill>
                  <a:srgbClr val="000000"/>
                </a:solidFill>
                <a:latin typeface="Arial" panose="020B0604020202020204" pitchFamily="34" charset="0"/>
              </a:rPr>
              <a:t>Cocountable topology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Any set can be given the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cocountable topology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in which a set is defined as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if it is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either empty or its complement is countable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130E7-ABD1-A6ED-A214-3A34E0A474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5" name="Google Shape;96;p14">
            <a:extLst>
              <a:ext uri="{FF2B5EF4-FFF2-40B4-BE49-F238E27FC236}">
                <a16:creationId xmlns:a16="http://schemas.microsoft.com/office/drawing/2014/main" id="{2B37CD20-F2C1-61B0-8885-16D4A5F7D6F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25" y="0"/>
            <a:ext cx="2124075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38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09F2-6290-7AF5-6869-D424496C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393" y="292768"/>
            <a:ext cx="10515600" cy="775196"/>
          </a:xfrm>
        </p:spPr>
        <p:txBody>
          <a:bodyPr>
            <a:normAutofit/>
          </a:bodyPr>
          <a:lstStyle/>
          <a:p>
            <a:endParaRPr lang="en-IN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0B29B-DE04-6BF5-35BB-39E3BDC8F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375091"/>
            <a:ext cx="10515600" cy="4714560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Topologies on the real and complex numbers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There are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many ways to define a topology on 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the set of </a:t>
            </a:r>
            <a:r>
              <a:rPr lang="en-US" b="1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real numbers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standard topology on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generated by the </a:t>
            </a:r>
            <a:r>
              <a:rPr lang="en-US" b="1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open intervals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set of all open intervals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forms a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base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 basis for the topology, meaning that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every open set is a union of some collection of sets from the base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particular, this means that a set is open if there exists an open interval of non-zero radius about every point in the set. 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More generally, the </a:t>
            </a:r>
            <a:r>
              <a:rPr lang="en-US" b="1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Euclidean spaces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R</a:t>
            </a:r>
            <a:r>
              <a:rPr lang="en-US" b="1" i="1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can be given a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topology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the usual topology on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US" b="0" i="1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the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basic open sets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are the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 </a:t>
            </a:r>
            <a:r>
              <a:rPr lang="en-US" b="1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balls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Similarly,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the set of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complex numbers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b="0" i="1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have a standard topology in which the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basic open sets are open balls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D58CD-7234-97F1-A61C-0A747CB8E4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Google Shape;96;p14">
            <a:extLst>
              <a:ext uri="{FF2B5EF4-FFF2-40B4-BE49-F238E27FC236}">
                <a16:creationId xmlns:a16="http://schemas.microsoft.com/office/drawing/2014/main" id="{FC74AD58-0591-13B1-7331-A42D29399E2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25" y="0"/>
            <a:ext cx="2124075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849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3C56-FE87-49DF-134C-7A89298B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91" y="278807"/>
            <a:ext cx="10515600" cy="82405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5CE8A-A1A6-92D8-EC16-7D9F16ED7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319249"/>
            <a:ext cx="10515600" cy="4770401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Metric topology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Every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metric space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can be given a metric topology, in which the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basic open sets are open balls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defined by the metric. 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This is the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standard topology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 any </a:t>
            </a:r>
            <a:r>
              <a:rPr lang="en-US" b="1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normed vector space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 a finite-dimensional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vector space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this topology is the same for all norms.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48FDF-5735-2F5C-C26F-64B75AB428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5" name="Google Shape;96;p14">
            <a:extLst>
              <a:ext uri="{FF2B5EF4-FFF2-40B4-BE49-F238E27FC236}">
                <a16:creationId xmlns:a16="http://schemas.microsoft.com/office/drawing/2014/main" id="{B565075B-65B3-BD76-91DB-04A497680F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25" y="0"/>
            <a:ext cx="2124075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456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E5F6-02D1-AF59-D46C-52B89A6C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2968"/>
            <a:ext cx="10515600" cy="865539"/>
          </a:xfrm>
        </p:spPr>
        <p:txBody>
          <a:bodyPr>
            <a:normAutofit/>
          </a:bodyPr>
          <a:lstStyle/>
          <a:p>
            <a:pPr marL="457200" indent="-228600">
              <a:spcBef>
                <a:spcPts val="1000"/>
              </a:spcBef>
              <a:buClr>
                <a:srgbClr val="888888"/>
              </a:buClr>
              <a:buSzPts val="2400"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Order Topology</a:t>
            </a:r>
            <a:endParaRPr lang="en-IN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EAB3B-A7A9-6A3B-1404-B9AC9328B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368111"/>
            <a:ext cx="10515600" cy="472154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47787-8146-D4EE-78B8-FEFB9E2404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8F36A-F50A-0609-FB88-022BDA234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95" y="1497983"/>
            <a:ext cx="9432987" cy="50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979054" y="1339139"/>
            <a:ext cx="10233891" cy="5226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aseline="30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25" y="0"/>
            <a:ext cx="21240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6" name="Google Shape;94;p14">
            <a:extLst>
              <a:ext uri="{FF2B5EF4-FFF2-40B4-BE49-F238E27FC236}">
                <a16:creationId xmlns:a16="http://schemas.microsoft.com/office/drawing/2014/main" id="{508F02AE-1ACD-4672-BFB2-50CCCC453B4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01618" y="217579"/>
            <a:ext cx="8580582" cy="69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 sz="4400" dirty="0"/>
              <a:t>Hausdorff Space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15D03-0FBB-28D5-7F02-71D02E534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038" y="773573"/>
            <a:ext cx="10405372" cy="558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81106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683</Words>
  <Application>Microsoft Office PowerPoint</Application>
  <PresentationFormat>Widescreen</PresentationFormat>
  <Paragraphs>65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</vt:lpstr>
      <vt:lpstr>Wingdings</vt:lpstr>
      <vt:lpstr>Office Theme</vt:lpstr>
      <vt:lpstr>PowerPoint Presentation</vt:lpstr>
      <vt:lpstr>Topological space </vt:lpstr>
      <vt:lpstr>Point-Set Topology</vt:lpstr>
      <vt:lpstr>Examples of topological spaces </vt:lpstr>
      <vt:lpstr>PowerPoint Presentation</vt:lpstr>
      <vt:lpstr>PowerPoint Presentation</vt:lpstr>
      <vt:lpstr>PowerPoint Presentation</vt:lpstr>
      <vt:lpstr>Order Topology</vt:lpstr>
      <vt:lpstr>Hausdorff Space</vt:lpstr>
      <vt:lpstr>Separation and Connectedness</vt:lpstr>
      <vt:lpstr>Connected Spaces</vt:lpstr>
      <vt:lpstr>Example1 Connected Spaces</vt:lpstr>
      <vt:lpstr>Example1 Connected Spaces</vt:lpstr>
      <vt:lpstr>Isometry or Isometric Map</vt:lpstr>
      <vt:lpstr>Isometry or Isometric Map</vt:lpstr>
      <vt:lpstr>Isometry or Isometric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</dc:title>
  <dc:creator>Suresh</dc:creator>
  <cp:lastModifiedBy>abijahroseline@gmail.com</cp:lastModifiedBy>
  <cp:revision>109</cp:revision>
  <dcterms:modified xsi:type="dcterms:W3CDTF">2023-03-25T17:08:56Z</dcterms:modified>
</cp:coreProperties>
</file>