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3" r:id="rId18"/>
    <p:sldId id="274" r:id="rId19"/>
    <p:sldId id="275" r:id="rId20"/>
    <p:sldId id="276" r:id="rId21"/>
    <p:sldId id="278" r:id="rId22"/>
    <p:sldId id="279" r:id="rId23"/>
    <p:sldId id="280" r:id="rId24"/>
    <p:sldId id="281" r:id="rId25"/>
    <p:sldId id="282" r:id="rId26"/>
    <p:sldId id="320"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3" r:id="rId46"/>
    <p:sldId id="304" r:id="rId47"/>
    <p:sldId id="305" r:id="rId48"/>
    <p:sldId id="306" r:id="rId49"/>
    <p:sldId id="307" r:id="rId50"/>
    <p:sldId id="309" r:id="rId51"/>
    <p:sldId id="310" r:id="rId52"/>
    <p:sldId id="311" r:id="rId53"/>
    <p:sldId id="319" r:id="rId54"/>
    <p:sldId id="312" r:id="rId55"/>
    <p:sldId id="314" r:id="rId56"/>
    <p:sldId id="315" r:id="rId57"/>
    <p:sldId id="316" r:id="rId58"/>
    <p:sldId id="31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3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118BD6-1509-4D79-917A-FD84B6C493B0}" type="datetimeFigureOut">
              <a:rPr lang="en-IN" smtClean="0"/>
              <a:t>25-03-2022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4E53BD-8E5B-4939-8771-0ACEF6F0F45B}" type="slidenum">
              <a:rPr lang="en-IN" smtClean="0"/>
              <a:t>‹#›</a:t>
            </a:fld>
            <a:endParaRPr lang="en-IN"/>
          </a:p>
        </p:txBody>
      </p:sp>
    </p:spTree>
    <p:extLst>
      <p:ext uri="{BB962C8B-B14F-4D97-AF65-F5344CB8AC3E}">
        <p14:creationId xmlns:p14="http://schemas.microsoft.com/office/powerpoint/2010/main" val="2438241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34E53BD-8E5B-4939-8771-0ACEF6F0F45B}" type="slidenum">
              <a:rPr lang="en-IN" smtClean="0"/>
              <a:t>53</a:t>
            </a:fld>
            <a:endParaRPr lang="en-IN"/>
          </a:p>
        </p:txBody>
      </p:sp>
    </p:spTree>
    <p:extLst>
      <p:ext uri="{BB962C8B-B14F-4D97-AF65-F5344CB8AC3E}">
        <p14:creationId xmlns:p14="http://schemas.microsoft.com/office/powerpoint/2010/main" val="384471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1932947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50242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526548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75B40A-D843-416A-98A9-37855DD95413}"/>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9FBE7FC-9221-4BC5-84FD-CEE86A521EB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58F98A6-86A6-4564-B51A-9F5A6D08F34A}"/>
              </a:ext>
            </a:extLst>
          </p:cNvPr>
          <p:cNvSpPr>
            <a:spLocks noGrp="1"/>
          </p:cNvSpPr>
          <p:nvPr>
            <p:ph type="dt" sz="half" idx="10"/>
          </p:nvPr>
        </p:nvSpPr>
        <p:spPr/>
        <p:txBody>
          <a:bodyPr/>
          <a:lstStyle/>
          <a:p>
            <a:fld id="{82EE2C8C-C95C-466F-B478-74CE976A09A2}" type="datetimeFigureOut">
              <a:rPr lang="en-IN" smtClean="0">
                <a:solidFill>
                  <a:prstClr val="black">
                    <a:tint val="75000"/>
                  </a:prstClr>
                </a:solidFill>
              </a:rPr>
              <a:pPr/>
              <a:t>25-03-2022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7979CD1E-3885-47CE-9D84-C298BF1C3F80}"/>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xmlns="" id="{FB1593A0-A7F6-4442-8BDA-73A7E0E180DE}"/>
              </a:ext>
            </a:extLst>
          </p:cNvPr>
          <p:cNvSpPr>
            <a:spLocks noGrp="1"/>
          </p:cNvSpPr>
          <p:nvPr>
            <p:ph type="sldNum" sz="quarter" idx="12"/>
          </p:nvPr>
        </p:nvSpPr>
        <p:spPr/>
        <p:txBody>
          <a:bodyPr/>
          <a:lstStyle/>
          <a:p>
            <a:fld id="{9D245F6C-37D1-404E-BFDD-54AD178B1BB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50072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248A60-077C-4A1B-9CB0-97B690FC3E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8AE0077-92FB-4C71-8925-AB4F3B10C7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8D6C6E8-C4D5-49DF-8904-33CBD085EC24}"/>
              </a:ext>
            </a:extLst>
          </p:cNvPr>
          <p:cNvSpPr>
            <a:spLocks noGrp="1"/>
          </p:cNvSpPr>
          <p:nvPr>
            <p:ph type="dt" sz="half" idx="10"/>
          </p:nvPr>
        </p:nvSpPr>
        <p:spPr/>
        <p:txBody>
          <a:bodyPr/>
          <a:lstStyle/>
          <a:p>
            <a:fld id="{82EE2C8C-C95C-466F-B478-74CE976A09A2}" type="datetimeFigureOut">
              <a:rPr lang="en-IN" smtClean="0">
                <a:solidFill>
                  <a:prstClr val="black">
                    <a:tint val="75000"/>
                  </a:prstClr>
                </a:solidFill>
              </a:rPr>
              <a:pPr/>
              <a:t>25-03-2022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7D48788F-BBCD-45CE-8710-A8584A40B573}"/>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xmlns="" id="{B7313B6D-3D78-44BE-9E26-BCE9353915C9}"/>
              </a:ext>
            </a:extLst>
          </p:cNvPr>
          <p:cNvSpPr>
            <a:spLocks noGrp="1"/>
          </p:cNvSpPr>
          <p:nvPr>
            <p:ph type="sldNum" sz="quarter" idx="12"/>
          </p:nvPr>
        </p:nvSpPr>
        <p:spPr/>
        <p:txBody>
          <a:bodyPr/>
          <a:lstStyle/>
          <a:p>
            <a:fld id="{9D245F6C-37D1-404E-BFDD-54AD178B1BB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98628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58D0EE-7CF3-4A3B-9A69-526219EA0FC6}"/>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ACA8C30-B341-44B5-913E-A69607CC1B2F}"/>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BF8539E-2D51-458D-B530-3AA91E15B8C8}"/>
              </a:ext>
            </a:extLst>
          </p:cNvPr>
          <p:cNvSpPr>
            <a:spLocks noGrp="1"/>
          </p:cNvSpPr>
          <p:nvPr>
            <p:ph type="dt" sz="half" idx="10"/>
          </p:nvPr>
        </p:nvSpPr>
        <p:spPr/>
        <p:txBody>
          <a:bodyPr/>
          <a:lstStyle/>
          <a:p>
            <a:fld id="{82EE2C8C-C95C-466F-B478-74CE976A09A2}" type="datetimeFigureOut">
              <a:rPr lang="en-IN" smtClean="0">
                <a:solidFill>
                  <a:prstClr val="black">
                    <a:tint val="75000"/>
                  </a:prstClr>
                </a:solidFill>
              </a:rPr>
              <a:pPr/>
              <a:t>25-03-2022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6701B9AC-043E-414E-A849-2BAFB0E866C5}"/>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xmlns="" id="{79B48139-9656-4174-82EE-79B63BA34A4F}"/>
              </a:ext>
            </a:extLst>
          </p:cNvPr>
          <p:cNvSpPr>
            <a:spLocks noGrp="1"/>
          </p:cNvSpPr>
          <p:nvPr>
            <p:ph type="sldNum" sz="quarter" idx="12"/>
          </p:nvPr>
        </p:nvSpPr>
        <p:spPr/>
        <p:txBody>
          <a:bodyPr/>
          <a:lstStyle/>
          <a:p>
            <a:fld id="{9D245F6C-37D1-404E-BFDD-54AD178B1BB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50095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B285B0-BFD8-476D-9548-D4FDD55194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8D53A16-6980-4576-A4BF-D30B184B96C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69DFA13-770D-4078-B6C2-EE144215BE3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7A62A0B-0B73-4460-90E5-6EAEF8B0F478}"/>
              </a:ext>
            </a:extLst>
          </p:cNvPr>
          <p:cNvSpPr>
            <a:spLocks noGrp="1"/>
          </p:cNvSpPr>
          <p:nvPr>
            <p:ph type="dt" sz="half" idx="10"/>
          </p:nvPr>
        </p:nvSpPr>
        <p:spPr/>
        <p:txBody>
          <a:bodyPr/>
          <a:lstStyle/>
          <a:p>
            <a:fld id="{82EE2C8C-C95C-466F-B478-74CE976A09A2}" type="datetimeFigureOut">
              <a:rPr lang="en-IN" smtClean="0">
                <a:solidFill>
                  <a:prstClr val="black">
                    <a:tint val="75000"/>
                  </a:prstClr>
                </a:solidFill>
              </a:rPr>
              <a:pPr/>
              <a:t>25-03-2022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xmlns="" id="{CE7854D9-6EFB-4380-9770-343F4C0873C2}"/>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xmlns="" id="{495AF0CC-7ABB-4BF0-8235-CF9A2E150573}"/>
              </a:ext>
            </a:extLst>
          </p:cNvPr>
          <p:cNvSpPr>
            <a:spLocks noGrp="1"/>
          </p:cNvSpPr>
          <p:nvPr>
            <p:ph type="sldNum" sz="quarter" idx="12"/>
          </p:nvPr>
        </p:nvSpPr>
        <p:spPr/>
        <p:txBody>
          <a:bodyPr/>
          <a:lstStyle/>
          <a:p>
            <a:fld id="{9D245F6C-37D1-404E-BFDD-54AD178B1BB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84297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42EB2-2A48-4379-9E61-896A8D08FBB2}"/>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334C5AD-8EB4-4E65-A215-F451EA35567A}"/>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201E40B-C99A-4AC4-83D2-5CEE8A01A04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3CD912F-0DD7-49C4-A87A-C2F9472A67B8}"/>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2536A0F-F593-4A4A-8302-3973F324772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160E62C-5F7F-43ED-8CD5-966B455B0D0A}"/>
              </a:ext>
            </a:extLst>
          </p:cNvPr>
          <p:cNvSpPr>
            <a:spLocks noGrp="1"/>
          </p:cNvSpPr>
          <p:nvPr>
            <p:ph type="dt" sz="half" idx="10"/>
          </p:nvPr>
        </p:nvSpPr>
        <p:spPr/>
        <p:txBody>
          <a:bodyPr/>
          <a:lstStyle/>
          <a:p>
            <a:fld id="{82EE2C8C-C95C-466F-B478-74CE976A09A2}" type="datetimeFigureOut">
              <a:rPr lang="en-IN" smtClean="0">
                <a:solidFill>
                  <a:prstClr val="black">
                    <a:tint val="75000"/>
                  </a:prstClr>
                </a:solidFill>
              </a:rPr>
              <a:pPr/>
              <a:t>25-03-2022</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xmlns="" id="{691DCD2E-3EFB-4942-900C-144333C325C2}"/>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xmlns="" id="{BBE52917-D553-4F68-BBEF-84EA9C38E5DE}"/>
              </a:ext>
            </a:extLst>
          </p:cNvPr>
          <p:cNvSpPr>
            <a:spLocks noGrp="1"/>
          </p:cNvSpPr>
          <p:nvPr>
            <p:ph type="sldNum" sz="quarter" idx="12"/>
          </p:nvPr>
        </p:nvSpPr>
        <p:spPr/>
        <p:txBody>
          <a:bodyPr/>
          <a:lstStyle/>
          <a:p>
            <a:fld id="{9D245F6C-37D1-404E-BFDD-54AD178B1BB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45507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22FEEE-5ECD-4CE1-B003-E4D0D626CA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A2B8074-3C7E-4353-96D3-BBF406D445DC}"/>
              </a:ext>
            </a:extLst>
          </p:cNvPr>
          <p:cNvSpPr>
            <a:spLocks noGrp="1"/>
          </p:cNvSpPr>
          <p:nvPr>
            <p:ph type="dt" sz="half" idx="10"/>
          </p:nvPr>
        </p:nvSpPr>
        <p:spPr/>
        <p:txBody>
          <a:bodyPr/>
          <a:lstStyle/>
          <a:p>
            <a:fld id="{82EE2C8C-C95C-466F-B478-74CE976A09A2}" type="datetimeFigureOut">
              <a:rPr lang="en-IN" smtClean="0">
                <a:solidFill>
                  <a:prstClr val="black">
                    <a:tint val="75000"/>
                  </a:prstClr>
                </a:solidFill>
              </a:rPr>
              <a:pPr/>
              <a:t>25-03-2022</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xmlns="" id="{780FFBB5-D573-4DFD-94C1-8F8F345BC229}"/>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xmlns="" id="{17809975-FBAD-454A-94D8-00A79D557A1F}"/>
              </a:ext>
            </a:extLst>
          </p:cNvPr>
          <p:cNvSpPr>
            <a:spLocks noGrp="1"/>
          </p:cNvSpPr>
          <p:nvPr>
            <p:ph type="sldNum" sz="quarter" idx="12"/>
          </p:nvPr>
        </p:nvSpPr>
        <p:spPr/>
        <p:txBody>
          <a:bodyPr/>
          <a:lstStyle/>
          <a:p>
            <a:fld id="{9D245F6C-37D1-404E-BFDD-54AD178B1BB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46742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228A5CD-74F0-4637-A483-4E9CBA9BD3CC}"/>
              </a:ext>
            </a:extLst>
          </p:cNvPr>
          <p:cNvSpPr>
            <a:spLocks noGrp="1"/>
          </p:cNvSpPr>
          <p:nvPr>
            <p:ph type="dt" sz="half" idx="10"/>
          </p:nvPr>
        </p:nvSpPr>
        <p:spPr/>
        <p:txBody>
          <a:bodyPr/>
          <a:lstStyle/>
          <a:p>
            <a:fld id="{82EE2C8C-C95C-466F-B478-74CE976A09A2}" type="datetimeFigureOut">
              <a:rPr lang="en-IN" smtClean="0">
                <a:solidFill>
                  <a:prstClr val="black">
                    <a:tint val="75000"/>
                  </a:prstClr>
                </a:solidFill>
              </a:rPr>
              <a:pPr/>
              <a:t>25-03-2022</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xmlns="" id="{53388014-3A17-420A-B8B0-38B3AD017A36}"/>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xmlns="" id="{9A042B2D-E332-415A-ACD4-F94FF027A6E1}"/>
              </a:ext>
            </a:extLst>
          </p:cNvPr>
          <p:cNvSpPr>
            <a:spLocks noGrp="1"/>
          </p:cNvSpPr>
          <p:nvPr>
            <p:ph type="sldNum" sz="quarter" idx="12"/>
          </p:nvPr>
        </p:nvSpPr>
        <p:spPr/>
        <p:txBody>
          <a:bodyPr/>
          <a:lstStyle/>
          <a:p>
            <a:fld id="{9D245F6C-37D1-404E-BFDD-54AD178B1BB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707168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6C9D2F-04A9-46BD-953A-CD7617CB26DD}"/>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37EC1A4-1595-4DFC-B2DC-8A54AC71E053}"/>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D192CA5-EE6D-437F-B29A-B803D0FB4AC1}"/>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F84A190-BC54-49DB-B1F9-09057D7CB656}"/>
              </a:ext>
            </a:extLst>
          </p:cNvPr>
          <p:cNvSpPr>
            <a:spLocks noGrp="1"/>
          </p:cNvSpPr>
          <p:nvPr>
            <p:ph type="dt" sz="half" idx="10"/>
          </p:nvPr>
        </p:nvSpPr>
        <p:spPr/>
        <p:txBody>
          <a:bodyPr/>
          <a:lstStyle/>
          <a:p>
            <a:fld id="{82EE2C8C-C95C-466F-B478-74CE976A09A2}" type="datetimeFigureOut">
              <a:rPr lang="en-IN" smtClean="0">
                <a:solidFill>
                  <a:prstClr val="black">
                    <a:tint val="75000"/>
                  </a:prstClr>
                </a:solidFill>
              </a:rPr>
              <a:pPr/>
              <a:t>25-03-2022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xmlns="" id="{02C68C65-4F6C-44F2-86C2-6C10C1C2626A}"/>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xmlns="" id="{98ABB950-E4C2-497F-85D0-A222EAC913DF}"/>
              </a:ext>
            </a:extLst>
          </p:cNvPr>
          <p:cNvSpPr>
            <a:spLocks noGrp="1"/>
          </p:cNvSpPr>
          <p:nvPr>
            <p:ph type="sldNum" sz="quarter" idx="12"/>
          </p:nvPr>
        </p:nvSpPr>
        <p:spPr/>
        <p:txBody>
          <a:bodyPr/>
          <a:lstStyle/>
          <a:p>
            <a:fld id="{9D245F6C-37D1-404E-BFDD-54AD178B1BB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7186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3235571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D5A2EB-F0C4-4074-82EB-6B02B568EFAF}"/>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FE96CBD-4511-49F3-B06B-2FCC45E6B560}"/>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82A0114-A1CB-4999-928F-36FCBEFE8D2B}"/>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8B3F569-74A8-4126-BFBC-B403F5EC8117}"/>
              </a:ext>
            </a:extLst>
          </p:cNvPr>
          <p:cNvSpPr>
            <a:spLocks noGrp="1"/>
          </p:cNvSpPr>
          <p:nvPr>
            <p:ph type="dt" sz="half" idx="10"/>
          </p:nvPr>
        </p:nvSpPr>
        <p:spPr/>
        <p:txBody>
          <a:bodyPr/>
          <a:lstStyle/>
          <a:p>
            <a:fld id="{82EE2C8C-C95C-466F-B478-74CE976A09A2}" type="datetimeFigureOut">
              <a:rPr lang="en-IN" smtClean="0">
                <a:solidFill>
                  <a:prstClr val="black">
                    <a:tint val="75000"/>
                  </a:prstClr>
                </a:solidFill>
              </a:rPr>
              <a:pPr/>
              <a:t>25-03-2022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xmlns="" id="{27C6EB37-26DD-42AC-8DC6-F8DCE19E1AED}"/>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xmlns="" id="{88CD4C33-D12C-4C82-8C6E-F5ECC1238082}"/>
              </a:ext>
            </a:extLst>
          </p:cNvPr>
          <p:cNvSpPr>
            <a:spLocks noGrp="1"/>
          </p:cNvSpPr>
          <p:nvPr>
            <p:ph type="sldNum" sz="quarter" idx="12"/>
          </p:nvPr>
        </p:nvSpPr>
        <p:spPr/>
        <p:txBody>
          <a:bodyPr/>
          <a:lstStyle/>
          <a:p>
            <a:fld id="{9D245F6C-37D1-404E-BFDD-54AD178B1BB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637273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F92B17-094D-460E-A8FB-5E5344C5F7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EDEFD63-AE1F-4FA2-A299-45FB1C74DA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0045DE2-F939-4633-B127-11B037B88028}"/>
              </a:ext>
            </a:extLst>
          </p:cNvPr>
          <p:cNvSpPr>
            <a:spLocks noGrp="1"/>
          </p:cNvSpPr>
          <p:nvPr>
            <p:ph type="dt" sz="half" idx="10"/>
          </p:nvPr>
        </p:nvSpPr>
        <p:spPr/>
        <p:txBody>
          <a:bodyPr/>
          <a:lstStyle/>
          <a:p>
            <a:fld id="{82EE2C8C-C95C-466F-B478-74CE976A09A2}" type="datetimeFigureOut">
              <a:rPr lang="en-IN" smtClean="0">
                <a:solidFill>
                  <a:prstClr val="black">
                    <a:tint val="75000"/>
                  </a:prstClr>
                </a:solidFill>
              </a:rPr>
              <a:pPr/>
              <a:t>25-03-2022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FAACBEA1-D525-4AD6-80D8-B3C1BF4E83C0}"/>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xmlns="" id="{787003AE-AED0-41C9-AC9A-055698CCC3A5}"/>
              </a:ext>
            </a:extLst>
          </p:cNvPr>
          <p:cNvSpPr>
            <a:spLocks noGrp="1"/>
          </p:cNvSpPr>
          <p:nvPr>
            <p:ph type="sldNum" sz="quarter" idx="12"/>
          </p:nvPr>
        </p:nvSpPr>
        <p:spPr/>
        <p:txBody>
          <a:bodyPr/>
          <a:lstStyle/>
          <a:p>
            <a:fld id="{9D245F6C-37D1-404E-BFDD-54AD178B1BB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733397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B557B01-71A1-48C4-8BF0-A563A9E2FCD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31D2154-005E-4D2D-A5DD-892B0321143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CA3A8A4-77D9-448F-B5CB-F1E9ABF4ABEF}"/>
              </a:ext>
            </a:extLst>
          </p:cNvPr>
          <p:cNvSpPr>
            <a:spLocks noGrp="1"/>
          </p:cNvSpPr>
          <p:nvPr>
            <p:ph type="dt" sz="half" idx="10"/>
          </p:nvPr>
        </p:nvSpPr>
        <p:spPr/>
        <p:txBody>
          <a:bodyPr/>
          <a:lstStyle/>
          <a:p>
            <a:fld id="{82EE2C8C-C95C-466F-B478-74CE976A09A2}" type="datetimeFigureOut">
              <a:rPr lang="en-IN" smtClean="0">
                <a:solidFill>
                  <a:prstClr val="black">
                    <a:tint val="75000"/>
                  </a:prstClr>
                </a:solidFill>
              </a:rPr>
              <a:pPr/>
              <a:t>25-03-2022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2374DA76-3350-4F91-810A-1AC7F6DE8824}"/>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xmlns="" id="{5B227BF8-31BE-4D15-B21D-6656D6A9ECD6}"/>
              </a:ext>
            </a:extLst>
          </p:cNvPr>
          <p:cNvSpPr>
            <a:spLocks noGrp="1"/>
          </p:cNvSpPr>
          <p:nvPr>
            <p:ph type="sldNum" sz="quarter" idx="12"/>
          </p:nvPr>
        </p:nvSpPr>
        <p:spPr/>
        <p:txBody>
          <a:bodyPr/>
          <a:lstStyle/>
          <a:p>
            <a:fld id="{9D245F6C-37D1-404E-BFDD-54AD178B1BB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45052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35069-3885-4B7D-9A04-2906EF8E800A}"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90006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3335069-3885-4B7D-9A04-2906EF8E800A}"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356053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335069-3885-4B7D-9A04-2906EF8E800A}" type="datetimeFigureOut">
              <a:rPr lang="en-IN" smtClean="0"/>
              <a:t>25-03-2022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473230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3335069-3885-4B7D-9A04-2906EF8E800A}" type="datetimeFigureOut">
              <a:rPr lang="en-IN" smtClean="0"/>
              <a:t>25-03-2022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150369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35069-3885-4B7D-9A04-2906EF8E800A}" type="datetimeFigureOut">
              <a:rPr lang="en-IN" smtClean="0"/>
              <a:t>25-03-2022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63086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35069-3885-4B7D-9A04-2906EF8E800A}"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505510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35069-3885-4B7D-9A04-2906EF8E800A}"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3489977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35069-3885-4B7D-9A04-2906EF8E800A}" type="datetimeFigureOut">
              <a:rPr lang="en-IN" smtClean="0"/>
              <a:t>25-03-2022</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FDD87-7C2F-4C5E-9655-555442573CB8}" type="slidenum">
              <a:rPr lang="en-IN" smtClean="0"/>
              <a:t>‹#›</a:t>
            </a:fld>
            <a:endParaRPr lang="en-IN"/>
          </a:p>
        </p:txBody>
      </p:sp>
    </p:spTree>
    <p:extLst>
      <p:ext uri="{BB962C8B-B14F-4D97-AF65-F5344CB8AC3E}">
        <p14:creationId xmlns:p14="http://schemas.microsoft.com/office/powerpoint/2010/main" val="259346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A6DA65E-C9E9-4DD5-A8A3-EB4C7DBC3F4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E90D695-D2FC-4524-A6F5-7CD22C6639A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B304391-CD37-436B-8002-5250A48EAA6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E2C8C-C95C-466F-B478-74CE976A09A2}" type="datetimeFigureOut">
              <a:rPr lang="en-IN" smtClean="0">
                <a:solidFill>
                  <a:prstClr val="black">
                    <a:tint val="75000"/>
                  </a:prstClr>
                </a:solidFill>
              </a:rPr>
              <a:pPr/>
              <a:t>25-03-2022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8562B7F5-D205-4AEA-AAC7-0131BE80285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xmlns="" id="{E446638C-43E1-44A0-AAF7-426430238CF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45F6C-37D1-404E-BFDD-54AD178B1BB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067001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hyperlink" Target="https://en.wikipedia.org/wiki/Nick_Bostrom" TargetMode="Externa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hyperlink" Target="https://en.wikipedia.org/wiki/Intelligence_explosion" TargetMode="Externa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upgrad.com/blog/aws-benefits-applications-in-real-worl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0748" y="1124746"/>
            <a:ext cx="7772400" cy="1470025"/>
          </a:xfrm>
        </p:spPr>
        <p:txBody>
          <a:bodyPr/>
          <a:lstStyle/>
          <a:p>
            <a:r>
              <a:rPr lang="en-IN" dirty="0" smtClean="0"/>
              <a:t>PROFESSIONAL ETHICS OF AI</a:t>
            </a:r>
            <a:endParaRPr lang="en-IN" dirty="0"/>
          </a:p>
        </p:txBody>
      </p:sp>
      <p:sp>
        <p:nvSpPr>
          <p:cNvPr id="3" name="Subtitle 2"/>
          <p:cNvSpPr>
            <a:spLocks noGrp="1"/>
          </p:cNvSpPr>
          <p:nvPr>
            <p:ph type="subTitle"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92896"/>
            <a:ext cx="6696744"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635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4. </a:t>
            </a:r>
            <a:r>
              <a:rPr lang="en-IN" b="1" dirty="0" smtClean="0"/>
              <a:t>Human-level</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a:t>This is one of the most important challenges in AI, one that has kept researchers on edge for AI services in companies and start-ups. </a:t>
            </a:r>
            <a:endParaRPr lang="en-IN" dirty="0" smtClean="0"/>
          </a:p>
          <a:p>
            <a:pPr algn="just"/>
            <a:r>
              <a:rPr lang="en-IN" dirty="0" smtClean="0"/>
              <a:t>These </a:t>
            </a:r>
            <a:r>
              <a:rPr lang="en-IN" dirty="0"/>
              <a:t>companies might be boasting of above 90% accuracy, but humans can do better in all of these scenarios. </a:t>
            </a:r>
            <a:endParaRPr lang="en-IN" dirty="0" smtClean="0"/>
          </a:p>
          <a:p>
            <a:pPr algn="just"/>
            <a:r>
              <a:rPr lang="en-IN" dirty="0" smtClean="0"/>
              <a:t>For </a:t>
            </a:r>
            <a:r>
              <a:rPr lang="en-IN" dirty="0"/>
              <a:t>example, let our model predict whether the image is of a dog or a cat. The human can predict the correct output nearly every time, mopping up a stunning accuracy of above 99%.</a:t>
            </a:r>
          </a:p>
        </p:txBody>
      </p:sp>
    </p:spTree>
    <p:extLst>
      <p:ext uri="{BB962C8B-B14F-4D97-AF65-F5344CB8AC3E}">
        <p14:creationId xmlns:p14="http://schemas.microsoft.com/office/powerpoint/2010/main" val="100584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4. </a:t>
            </a:r>
            <a:r>
              <a:rPr lang="en-IN" b="1" dirty="0" smtClean="0"/>
              <a:t>Human-level (CONT..)</a:t>
            </a:r>
            <a:endParaRPr lang="en-IN" dirty="0"/>
          </a:p>
        </p:txBody>
      </p:sp>
      <p:sp>
        <p:nvSpPr>
          <p:cNvPr id="3" name="Content Placeholder 2"/>
          <p:cNvSpPr>
            <a:spLocks noGrp="1"/>
          </p:cNvSpPr>
          <p:nvPr>
            <p:ph idx="1"/>
          </p:nvPr>
        </p:nvSpPr>
        <p:spPr>
          <a:xfrm>
            <a:off x="457200" y="1268760"/>
            <a:ext cx="8229600" cy="5112568"/>
          </a:xfrm>
        </p:spPr>
        <p:txBody>
          <a:bodyPr>
            <a:normAutofit fontScale="85000" lnSpcReduction="10000"/>
          </a:bodyPr>
          <a:lstStyle/>
          <a:p>
            <a:pPr algn="just"/>
            <a:r>
              <a:rPr lang="en-IN" dirty="0"/>
              <a:t>For a deep learning model to perform a similar performance would require unprecedented </a:t>
            </a:r>
            <a:r>
              <a:rPr lang="en-IN" dirty="0" err="1"/>
              <a:t>finetuning</a:t>
            </a:r>
            <a:r>
              <a:rPr lang="en-IN" dirty="0"/>
              <a:t>, </a:t>
            </a:r>
            <a:r>
              <a:rPr lang="en-IN" dirty="0" err="1"/>
              <a:t>hyperparameter</a:t>
            </a:r>
            <a:r>
              <a:rPr lang="en-IN" dirty="0"/>
              <a:t> optimization, large dataset, and a well-defined and accurate algorithm, along with robust computing power, uninterrupted training on train data and testing on test data. </a:t>
            </a:r>
            <a:endParaRPr lang="en-IN" dirty="0" smtClean="0"/>
          </a:p>
          <a:p>
            <a:pPr algn="just"/>
            <a:r>
              <a:rPr lang="en-IN" dirty="0" smtClean="0"/>
              <a:t>One </a:t>
            </a:r>
            <a:r>
              <a:rPr lang="en-IN" dirty="0"/>
              <a:t>way you can avoid doing all the hard work is just by using a service provider, for they can train specific deep learning models using pre-trained models. </a:t>
            </a:r>
            <a:endParaRPr lang="en-IN" dirty="0" smtClean="0"/>
          </a:p>
          <a:p>
            <a:pPr algn="just"/>
            <a:r>
              <a:rPr lang="en-IN" dirty="0" smtClean="0"/>
              <a:t>They </a:t>
            </a:r>
            <a:r>
              <a:rPr lang="en-IN" dirty="0"/>
              <a:t>are trained on millions of images and are fine-tuned for maximum accuracy, but the real problem is that they continue to show errors and would really struggle to reach human-level performance.</a:t>
            </a:r>
          </a:p>
          <a:p>
            <a:pPr marL="0" indent="0">
              <a:buNone/>
            </a:pPr>
            <a:endParaRPr lang="en-IN" dirty="0"/>
          </a:p>
        </p:txBody>
      </p:sp>
    </p:spTree>
    <p:extLst>
      <p:ext uri="{BB962C8B-B14F-4D97-AF65-F5344CB8AC3E}">
        <p14:creationId xmlns:p14="http://schemas.microsoft.com/office/powerpoint/2010/main" val="3961711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5. </a:t>
            </a:r>
            <a:r>
              <a:rPr lang="en-IN" b="1" dirty="0"/>
              <a:t>Data Privacy and </a:t>
            </a:r>
            <a:r>
              <a:rPr lang="en-IN" b="1" dirty="0" smtClean="0"/>
              <a:t>Security</a:t>
            </a:r>
            <a:endParaRPr lang="en-IN" dirty="0"/>
          </a:p>
        </p:txBody>
      </p:sp>
      <p:sp>
        <p:nvSpPr>
          <p:cNvPr id="3" name="Content Placeholder 2"/>
          <p:cNvSpPr>
            <a:spLocks noGrp="1"/>
          </p:cNvSpPr>
          <p:nvPr>
            <p:ph idx="1"/>
          </p:nvPr>
        </p:nvSpPr>
        <p:spPr/>
        <p:txBody>
          <a:bodyPr/>
          <a:lstStyle/>
          <a:p>
            <a:pPr algn="just"/>
            <a:r>
              <a:rPr lang="en-IN" dirty="0"/>
              <a:t>The main factor on which all the deep and machine learning models are based on is the availability of data and resources to train them. </a:t>
            </a:r>
            <a:endParaRPr lang="en-IN" dirty="0" smtClean="0"/>
          </a:p>
          <a:p>
            <a:pPr algn="just"/>
            <a:r>
              <a:rPr lang="en-IN" dirty="0" smtClean="0"/>
              <a:t>Yes</a:t>
            </a:r>
            <a:r>
              <a:rPr lang="en-IN" dirty="0"/>
              <a:t>, we have data, but as this data is generated from millions of users around the globe, there are chances this data can be used for bad purposes.</a:t>
            </a:r>
          </a:p>
        </p:txBody>
      </p:sp>
    </p:spTree>
    <p:extLst>
      <p:ext uri="{BB962C8B-B14F-4D97-AF65-F5344CB8AC3E}">
        <p14:creationId xmlns:p14="http://schemas.microsoft.com/office/powerpoint/2010/main" val="191800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Science and Fiction of AI</a:t>
            </a:r>
            <a:endParaRPr lang="en-IN" dirty="0"/>
          </a:p>
        </p:txBody>
      </p:sp>
      <p:sp>
        <p:nvSpPr>
          <p:cNvPr id="3" name="Content Placeholder 2"/>
          <p:cNvSpPr>
            <a:spLocks noGrp="1"/>
          </p:cNvSpPr>
          <p:nvPr>
            <p:ph idx="1"/>
          </p:nvPr>
        </p:nvSpPr>
        <p:spPr>
          <a:xfrm>
            <a:off x="457200" y="908720"/>
            <a:ext cx="8229600" cy="5616624"/>
          </a:xfrm>
        </p:spPr>
        <p:txBody>
          <a:bodyPr>
            <a:normAutofit fontScale="70000" lnSpcReduction="20000"/>
          </a:bodyPr>
          <a:lstStyle/>
          <a:p>
            <a:pPr algn="just"/>
            <a:r>
              <a:rPr lang="en-IN" dirty="0" smtClean="0"/>
              <a:t>In 1968, the Stanley Kubrick classic “2001” featured the famous example of HAL, a spacecraft’s intelligent control system which turns against its human passengers. </a:t>
            </a:r>
          </a:p>
          <a:p>
            <a:pPr algn="just"/>
            <a:r>
              <a:rPr lang="en-IN" dirty="0" smtClean="0"/>
              <a:t>The Terminator movies (since 1984) are based on the idea that a neural network built for military </a:t>
            </a:r>
            <a:r>
              <a:rPr lang="en-IN" dirty="0" err="1" smtClean="0"/>
              <a:t>defense</a:t>
            </a:r>
            <a:r>
              <a:rPr lang="en-IN" dirty="0" smtClean="0"/>
              <a:t> purposes gains self-awareness and, in order to protect itself from deactivation by its human creators, turns against them. </a:t>
            </a:r>
          </a:p>
          <a:p>
            <a:pPr algn="just"/>
            <a:r>
              <a:rPr lang="en-IN" dirty="0" smtClean="0"/>
              <a:t>The Steven Spielberg’s movie “A.I.” (2001), based on a short story by Brian </a:t>
            </a:r>
            <a:r>
              <a:rPr lang="en-IN" dirty="0" err="1" smtClean="0"/>
              <a:t>Aldiss</a:t>
            </a:r>
            <a:r>
              <a:rPr lang="en-IN" dirty="0" smtClean="0"/>
              <a:t>, explores the nature of an intelligent robotic boy (</a:t>
            </a:r>
            <a:r>
              <a:rPr lang="en-IN" dirty="0" err="1" smtClean="0"/>
              <a:t>Aldiss</a:t>
            </a:r>
            <a:r>
              <a:rPr lang="en-IN" dirty="0" smtClean="0"/>
              <a:t> 2001). </a:t>
            </a:r>
          </a:p>
          <a:p>
            <a:pPr algn="just"/>
            <a:r>
              <a:rPr lang="en-IN" dirty="0" smtClean="0"/>
              <a:t>In the movie “I, Robot” (2004), based on motives from a book by Isaac Asimov, intelligent robots originally meant to protect humans are turning into a menace. </a:t>
            </a:r>
          </a:p>
          <a:p>
            <a:pPr algn="just"/>
            <a:r>
              <a:rPr lang="en-IN" dirty="0" smtClean="0"/>
              <a:t>A more recent example is the TV show “</a:t>
            </a:r>
            <a:r>
              <a:rPr lang="en-IN" dirty="0" err="1" smtClean="0"/>
              <a:t>Westworld</a:t>
            </a:r>
            <a:r>
              <a:rPr lang="en-IN" dirty="0" smtClean="0"/>
              <a:t>” (since 2016) in which androids entertain human guests in a Western theme park. The guests are encouraged to live out their deepest fantasies and desires.</a:t>
            </a:r>
          </a:p>
          <a:p>
            <a:pPr marL="0" indent="0" algn="just">
              <a:buNone/>
            </a:pPr>
            <a:r>
              <a:rPr lang="en-IN" b="1" dirty="0" smtClean="0">
                <a:solidFill>
                  <a:srgbClr val="FF0000"/>
                </a:solidFill>
              </a:rPr>
              <a:t>	https</a:t>
            </a:r>
            <a:r>
              <a:rPr lang="en-IN" b="1" dirty="0">
                <a:solidFill>
                  <a:srgbClr val="FF0000"/>
                </a:solidFill>
              </a:rPr>
              <a:t>://www.youtube.com/watch?v=GtdIh6Jnn2o</a:t>
            </a:r>
          </a:p>
        </p:txBody>
      </p:sp>
    </p:spTree>
    <p:extLst>
      <p:ext uri="{BB962C8B-B14F-4D97-AF65-F5344CB8AC3E}">
        <p14:creationId xmlns:p14="http://schemas.microsoft.com/office/powerpoint/2010/main" val="34376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Science and Fiction of AI</a:t>
            </a:r>
            <a:endParaRPr lang="en-IN" dirty="0"/>
          </a:p>
        </p:txBody>
      </p:sp>
      <p:sp>
        <p:nvSpPr>
          <p:cNvPr id="3" name="Content Placeholder 2"/>
          <p:cNvSpPr>
            <a:spLocks noGrp="1"/>
          </p:cNvSpPr>
          <p:nvPr>
            <p:ph idx="1"/>
          </p:nvPr>
        </p:nvSpPr>
        <p:spPr>
          <a:xfrm>
            <a:off x="467544" y="908720"/>
            <a:ext cx="8352928" cy="5544616"/>
          </a:xfrm>
        </p:spPr>
        <p:txBody>
          <a:bodyPr>
            <a:noAutofit/>
          </a:bodyPr>
          <a:lstStyle/>
          <a:p>
            <a:pPr algn="just"/>
            <a:r>
              <a:rPr lang="en-IN" sz="2800" dirty="0" smtClean="0"/>
              <a:t>Three </a:t>
            </a:r>
            <a:r>
              <a:rPr lang="en-IN" sz="2800" dirty="0"/>
              <a:t>factors that will determine the evolution of A.I. will be financial, technical, and scientific factors. </a:t>
            </a:r>
            <a:endParaRPr lang="en-IN" sz="2800" dirty="0" smtClean="0"/>
          </a:p>
          <a:p>
            <a:pPr algn="just"/>
            <a:endParaRPr lang="en-IN" sz="2800" dirty="0" smtClean="0"/>
          </a:p>
          <a:p>
            <a:pPr algn="just"/>
            <a:r>
              <a:rPr lang="en-IN" sz="2800" dirty="0" smtClean="0"/>
              <a:t>Though </a:t>
            </a:r>
            <a:r>
              <a:rPr lang="en-IN" sz="2800" dirty="0"/>
              <a:t>with new the A.I. advancing and the machines learning to get better over time like Amazon’s </a:t>
            </a:r>
            <a:r>
              <a:rPr lang="en-IN" sz="2800" dirty="0" err="1"/>
              <a:t>Alexa</a:t>
            </a:r>
            <a:r>
              <a:rPr lang="en-IN" sz="2800" dirty="0" smtClean="0"/>
              <a:t>.</a:t>
            </a:r>
          </a:p>
          <a:p>
            <a:pPr algn="just"/>
            <a:endParaRPr lang="en-IN" sz="2800" dirty="0" smtClean="0"/>
          </a:p>
          <a:p>
            <a:pPr algn="just"/>
            <a:r>
              <a:rPr lang="en-IN" sz="2800" dirty="0" smtClean="0"/>
              <a:t> </a:t>
            </a:r>
            <a:r>
              <a:rPr lang="en-IN" sz="2800" dirty="0"/>
              <a:t>Researchers will continue to develop real life Artificial Intelligence to compare, not differ from science fiction A.I. like Marvin or Jarvis from </a:t>
            </a:r>
            <a:r>
              <a:rPr lang="en-IN" sz="2800" dirty="0" smtClean="0"/>
              <a:t>Iron Man</a:t>
            </a:r>
            <a:r>
              <a:rPr lang="en-IN" sz="2800" dirty="0"/>
              <a:t>.</a:t>
            </a:r>
            <a:r>
              <a:rPr lang="en-IN" sz="2800" dirty="0" smtClean="0"/>
              <a:t/>
            </a:r>
            <a:br>
              <a:rPr lang="en-IN" sz="2800" dirty="0" smtClean="0"/>
            </a:br>
            <a:endParaRPr lang="en-IN" sz="2800" dirty="0"/>
          </a:p>
        </p:txBody>
      </p:sp>
    </p:spTree>
    <p:extLst>
      <p:ext uri="{BB962C8B-B14F-4D97-AF65-F5344CB8AC3E}">
        <p14:creationId xmlns:p14="http://schemas.microsoft.com/office/powerpoint/2010/main" val="2365662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ETHICS IN ML</a:t>
            </a:r>
            <a:endParaRPr lang="en-IN" dirty="0"/>
          </a:p>
        </p:txBody>
      </p:sp>
      <p:sp>
        <p:nvSpPr>
          <p:cNvPr id="3" name="Content Placeholder 2"/>
          <p:cNvSpPr>
            <a:spLocks noGrp="1"/>
          </p:cNvSpPr>
          <p:nvPr>
            <p:ph idx="1"/>
          </p:nvPr>
        </p:nvSpPr>
        <p:spPr>
          <a:xfrm>
            <a:off x="457200" y="908720"/>
            <a:ext cx="8229600" cy="5616624"/>
          </a:xfrm>
        </p:spPr>
        <p:txBody>
          <a:bodyPr/>
          <a:lstStyle/>
          <a:p>
            <a:pPr marL="0" indent="0" algn="just">
              <a:buNone/>
            </a:pPr>
            <a:endParaRPr lang="en-IN" dirty="0" smtClean="0"/>
          </a:p>
          <a:p>
            <a:pPr marL="0" indent="0" algn="just">
              <a:buNone/>
            </a:pPr>
            <a:r>
              <a:rPr lang="en-IN" dirty="0" smtClean="0"/>
              <a:t>Morality refers to a complex set of rules, values and norms that determine or are supposed to determine people’s actions, whereas ethics refers to the theory of morality. </a:t>
            </a:r>
          </a:p>
          <a:p>
            <a:pPr marL="0" indent="0" algn="just">
              <a:buNone/>
            </a:pPr>
            <a:r>
              <a:rPr lang="en-IN" dirty="0" smtClean="0"/>
              <a:t>It could also be said that ethics is concerned more with principles, general judgements and norms than with subjective or personal judgements and values.</a:t>
            </a:r>
            <a:endParaRPr lang="en-IN" dirty="0"/>
          </a:p>
          <a:p>
            <a:pPr marL="0" indent="0">
              <a:buNone/>
            </a:pPr>
            <a:endParaRPr lang="en-IN" dirty="0"/>
          </a:p>
        </p:txBody>
      </p:sp>
    </p:spTree>
    <p:extLst>
      <p:ext uri="{BB962C8B-B14F-4D97-AF65-F5344CB8AC3E}">
        <p14:creationId xmlns:p14="http://schemas.microsoft.com/office/powerpoint/2010/main" val="3648547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ETHICS IN ML (Contd..)</a:t>
            </a:r>
            <a:endParaRPr lang="en-IN" dirty="0"/>
          </a:p>
        </p:txBody>
      </p:sp>
      <p:sp>
        <p:nvSpPr>
          <p:cNvPr id="3" name="Content Placeholder 2"/>
          <p:cNvSpPr>
            <a:spLocks noGrp="1"/>
          </p:cNvSpPr>
          <p:nvPr>
            <p:ph idx="1"/>
          </p:nvPr>
        </p:nvSpPr>
        <p:spPr>
          <a:xfrm>
            <a:off x="539553" y="1274030"/>
            <a:ext cx="4402832" cy="5179306"/>
          </a:xfrm>
        </p:spPr>
        <p:txBody>
          <a:bodyPr>
            <a:noAutofit/>
          </a:bodyPr>
          <a:lstStyle/>
          <a:p>
            <a:pPr algn="just"/>
            <a:r>
              <a:rPr lang="en-IN" sz="1800" dirty="0" smtClean="0"/>
              <a:t>The main difference between humans making moral decisions and machines making moral decisions is that machines do not have “phenomenology” or “feelings” in the same way as humans do (Moor 2006). </a:t>
            </a:r>
          </a:p>
          <a:p>
            <a:pPr algn="just"/>
            <a:r>
              <a:rPr lang="en-IN" sz="1800" dirty="0" smtClean="0"/>
              <a:t>They do not have “moral intuition” or “acculturation” either. Machines can process data that represents feelings (</a:t>
            </a:r>
            <a:r>
              <a:rPr lang="en-IN" sz="1800" dirty="0" err="1" smtClean="0"/>
              <a:t>Sloman</a:t>
            </a:r>
            <a:r>
              <a:rPr lang="en-IN" sz="1800" dirty="0" smtClean="0"/>
              <a:t> and </a:t>
            </a:r>
            <a:r>
              <a:rPr lang="en-IN" sz="1800" dirty="0" err="1" smtClean="0"/>
              <a:t>Croucher</a:t>
            </a:r>
            <a:r>
              <a:rPr lang="en-IN" sz="1800" dirty="0" smtClean="0"/>
              <a:t> 1981), however, no one, as yet, supposes that computers can actually feel and be conscious like people. </a:t>
            </a:r>
          </a:p>
          <a:p>
            <a:pPr algn="just"/>
            <a:r>
              <a:rPr lang="en-IN" sz="1800" dirty="0" smtClean="0"/>
              <a:t>Lifelike robots have been developed (e.g. Hanson Robotics Sophia) but these robots do not possess phenomenal consciousness or actual feelings of pleasure or pain.</a:t>
            </a:r>
            <a:endParaRPr lang="en-IN" sz="1800" dirty="0"/>
          </a:p>
        </p:txBody>
      </p:sp>
      <p:pic>
        <p:nvPicPr>
          <p:cNvPr id="3074" name="Picture 2" descr="Sophia (robot)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5" y="1772816"/>
            <a:ext cx="3230716"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619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ETHICS IN ML -examples</a:t>
            </a:r>
            <a:endParaRPr lang="en-IN" dirty="0"/>
          </a:p>
        </p:txBody>
      </p:sp>
      <p:sp>
        <p:nvSpPr>
          <p:cNvPr id="3" name="Content Placeholder 2"/>
          <p:cNvSpPr>
            <a:spLocks noGrp="1"/>
          </p:cNvSpPr>
          <p:nvPr>
            <p:ph idx="1"/>
          </p:nvPr>
        </p:nvSpPr>
        <p:spPr>
          <a:xfrm>
            <a:off x="467544" y="1484784"/>
            <a:ext cx="8229600" cy="4929411"/>
          </a:xfrm>
        </p:spPr>
        <p:txBody>
          <a:bodyPr>
            <a:normAutofit fontScale="92500" lnSpcReduction="20000"/>
          </a:bodyPr>
          <a:lstStyle/>
          <a:p>
            <a:pPr algn="just"/>
            <a:r>
              <a:rPr lang="en-IN" dirty="0" smtClean="0"/>
              <a:t>The process for an ethical AI embedded in a robot starts with sensor input. We assume sensor input can be converted into symbols and that these symbols are input into a moral cognition portion of the robot’s control system. </a:t>
            </a:r>
          </a:p>
          <a:p>
            <a:pPr algn="just"/>
            <a:r>
              <a:rPr lang="en-IN" dirty="0" smtClean="0"/>
              <a:t>The moral cognition system must determine how the robot should act. We use the term symbol grounding to refer to the conversion of raw sensor data to symbols. Symbols are used to represent objects and events, properties of objects and events, and relations between objects and events.</a:t>
            </a:r>
            <a:endParaRPr lang="en-IN" dirty="0"/>
          </a:p>
        </p:txBody>
      </p:sp>
    </p:spTree>
    <p:extLst>
      <p:ext uri="{BB962C8B-B14F-4D97-AF65-F5344CB8AC3E}">
        <p14:creationId xmlns:p14="http://schemas.microsoft.com/office/powerpoint/2010/main" val="3278529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ETHICS IN ML -examples</a:t>
            </a:r>
            <a:endParaRPr lang="en-IN" dirty="0"/>
          </a:p>
        </p:txBody>
      </p:sp>
      <p:sp>
        <p:nvSpPr>
          <p:cNvPr id="3" name="Content Placeholder 2"/>
          <p:cNvSpPr>
            <a:spLocks noGrp="1"/>
          </p:cNvSpPr>
          <p:nvPr>
            <p:ph idx="1"/>
          </p:nvPr>
        </p:nvSpPr>
        <p:spPr/>
        <p:txBody>
          <a:bodyPr>
            <a:normAutofit fontScale="92500"/>
          </a:bodyPr>
          <a:lstStyle/>
          <a:p>
            <a:pPr algn="just"/>
            <a:r>
              <a:rPr lang="en-IN" dirty="0" smtClean="0"/>
              <a:t>Reasoning in an AI typically involves the use of logic. Logic is truth-preserving inference. </a:t>
            </a:r>
          </a:p>
          <a:p>
            <a:pPr algn="just"/>
            <a:r>
              <a:rPr lang="en-IN" dirty="0" smtClean="0"/>
              <a:t>The most famous example of logical deduction comes from Aristotle. From two premises, “Socrates is a man” and “all men are mortal” the conclusion “Socrates is mortal” can be proved. </a:t>
            </a:r>
          </a:p>
          <a:p>
            <a:pPr algn="just"/>
            <a:r>
              <a:rPr lang="en-IN" dirty="0" smtClean="0"/>
              <a:t>With the right logical rules, the premises we may need to deduce action will be based on symbols sensed in the environment by the robot.</a:t>
            </a:r>
            <a:endParaRPr lang="en-IN" dirty="0"/>
          </a:p>
        </p:txBody>
      </p:sp>
    </p:spTree>
    <p:extLst>
      <p:ext uri="{BB962C8B-B14F-4D97-AF65-F5344CB8AC3E}">
        <p14:creationId xmlns:p14="http://schemas.microsoft.com/office/powerpoint/2010/main" val="3876272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ETHICS IN ML -examples</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t>we can assume that our robot is tasked with issuing tickets to speeding cars. We can also assume that the minimal input the system needs to issue a ticket is the symbol representing the vehicle (e.g. the license plate number) and a symbol representing whether or not the vehicle was speeding (Speeding or NOT Speeding). </a:t>
            </a:r>
          </a:p>
          <a:p>
            <a:pPr algn="just"/>
            <a:r>
              <a:rPr lang="en-IN" dirty="0" smtClean="0"/>
              <a:t>A logical rule of inference can be stated as “If driver X is speeding then the robot U is obligated to issue a ticket to driver X.” </a:t>
            </a:r>
          </a:p>
          <a:p>
            <a:pPr algn="just"/>
            <a:r>
              <a:rPr lang="en-IN" dirty="0" smtClean="0"/>
              <a:t>In much the same was as we can deduce “Socrates is a mortal” from two premises, we can derive a conclusion such as “the robot U is obligated to issue ticket” from the rule of inference above and a statement like “the driver of car X is speeding.” </a:t>
            </a:r>
            <a:endParaRPr lang="en-IN" dirty="0"/>
          </a:p>
        </p:txBody>
      </p:sp>
    </p:spTree>
    <p:extLst>
      <p:ext uri="{BB962C8B-B14F-4D97-AF65-F5344CB8AC3E}">
        <p14:creationId xmlns:p14="http://schemas.microsoft.com/office/powerpoint/2010/main" val="208051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dirty="0" smtClean="0"/>
              <a:t>WHAT IS ARTIFICIAL INTELLIGENCE?</a:t>
            </a:r>
            <a:endParaRPr lang="en-IN" dirty="0"/>
          </a:p>
        </p:txBody>
      </p:sp>
      <p:sp>
        <p:nvSpPr>
          <p:cNvPr id="3" name="Content Placeholder 2"/>
          <p:cNvSpPr>
            <a:spLocks noGrp="1"/>
          </p:cNvSpPr>
          <p:nvPr>
            <p:ph idx="1"/>
          </p:nvPr>
        </p:nvSpPr>
        <p:spPr>
          <a:xfrm>
            <a:off x="457200" y="1268760"/>
            <a:ext cx="8229600" cy="5256584"/>
          </a:xfrm>
        </p:spPr>
        <p:txBody>
          <a:bodyPr>
            <a:normAutofit fontScale="92500" lnSpcReduction="20000"/>
          </a:bodyPr>
          <a:lstStyle/>
          <a:p>
            <a:pPr algn="just"/>
            <a:r>
              <a:rPr lang="en-IN" dirty="0" smtClean="0"/>
              <a:t>One </a:t>
            </a:r>
            <a:r>
              <a:rPr lang="en-IN" dirty="0"/>
              <a:t>of the booming technologies of computer science is Artificial Intelligence which is ready to create a new revolution in the world by making intelligent machines</a:t>
            </a:r>
            <a:r>
              <a:rPr lang="en-IN" dirty="0" smtClean="0"/>
              <a:t>.</a:t>
            </a:r>
          </a:p>
          <a:p>
            <a:pPr algn="just"/>
            <a:r>
              <a:rPr lang="en-IN" dirty="0" smtClean="0"/>
              <a:t>The </a:t>
            </a:r>
            <a:r>
              <a:rPr lang="en-IN" dirty="0"/>
              <a:t>Artificial Intelligence is now all around us. It is currently working with a variety of subfields, ranging from general to specific, such as self-driving cars, playing chess, proving theorems, playing music, Painting, etc.</a:t>
            </a:r>
          </a:p>
          <a:p>
            <a:pPr algn="just"/>
            <a:r>
              <a:rPr lang="en-IN" dirty="0"/>
              <a:t>AI is one of the fascinating and universal fields of Computer science which has a great scope in future. AI holds a tendency to cause a machine to work as a human.</a:t>
            </a:r>
          </a:p>
          <a:p>
            <a:pPr marL="0" indent="0">
              <a:buNone/>
            </a:pPr>
            <a:endParaRPr lang="en-IN" dirty="0"/>
          </a:p>
        </p:txBody>
      </p:sp>
    </p:spTree>
    <p:extLst>
      <p:ext uri="{BB962C8B-B14F-4D97-AF65-F5344CB8AC3E}">
        <p14:creationId xmlns:p14="http://schemas.microsoft.com/office/powerpoint/2010/main" val="3986122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Ethics in Domain-Specific AI Algorithms </a:t>
            </a:r>
            <a:endParaRPr lang="en-IN" dirty="0"/>
          </a:p>
        </p:txBody>
      </p:sp>
      <p:sp>
        <p:nvSpPr>
          <p:cNvPr id="3" name="Content Placeholder 2"/>
          <p:cNvSpPr>
            <a:spLocks noGrp="1"/>
          </p:cNvSpPr>
          <p:nvPr>
            <p:ph idx="1"/>
          </p:nvPr>
        </p:nvSpPr>
        <p:spPr>
          <a:xfrm>
            <a:off x="457200" y="1600200"/>
            <a:ext cx="8229600" cy="4997152"/>
          </a:xfrm>
        </p:spPr>
        <p:txBody>
          <a:bodyPr>
            <a:normAutofit fontScale="70000" lnSpcReduction="20000"/>
          </a:bodyPr>
          <a:lstStyle/>
          <a:p>
            <a:pPr algn="just"/>
            <a:r>
              <a:rPr lang="en-IN" dirty="0"/>
              <a:t>A</a:t>
            </a:r>
            <a:r>
              <a:rPr lang="en-IN" dirty="0" smtClean="0"/>
              <a:t> bank using a machine learning algorithm to recommend mortgage applications for approval. A rejected applicant brings a lawsuit against the bank, alleging that the algorithm is discriminating racially against mortgage applicants. </a:t>
            </a:r>
          </a:p>
          <a:p>
            <a:pPr algn="just"/>
            <a:endParaRPr lang="en-IN" dirty="0" smtClean="0"/>
          </a:p>
          <a:p>
            <a:pPr algn="just"/>
            <a:r>
              <a:rPr lang="en-IN" dirty="0" smtClean="0"/>
              <a:t>The bank replies that this is impossible, since the algorithm is deliberately blinded to the race of the applicants. Indeed, that was part of the bank’s rationale for implementing the system.</a:t>
            </a:r>
          </a:p>
          <a:p>
            <a:pPr algn="just"/>
            <a:endParaRPr lang="en-IN" dirty="0" smtClean="0"/>
          </a:p>
          <a:p>
            <a:pPr algn="just"/>
            <a:r>
              <a:rPr lang="en-IN" dirty="0" smtClean="0"/>
              <a:t> Even so, statistics show that the bank’s approval rate for black applicants has been steadily dropping. Submitting ten apparently equally qualified genuine applicants (as determined by a separate panel of human judges) shows that the algorithm accepts white applicants and rejects black applicants. </a:t>
            </a:r>
            <a:endParaRPr lang="en-IN" dirty="0"/>
          </a:p>
        </p:txBody>
      </p:sp>
    </p:spTree>
    <p:extLst>
      <p:ext uri="{BB962C8B-B14F-4D97-AF65-F5344CB8AC3E}">
        <p14:creationId xmlns:p14="http://schemas.microsoft.com/office/powerpoint/2010/main" val="1744442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Ethics in Domain-Specific AI Algorithms </a:t>
            </a:r>
            <a:endParaRPr lang="en-IN" dirty="0"/>
          </a:p>
        </p:txBody>
      </p:sp>
      <p:sp>
        <p:nvSpPr>
          <p:cNvPr id="3" name="Content Placeholder 2"/>
          <p:cNvSpPr>
            <a:spLocks noGrp="1"/>
          </p:cNvSpPr>
          <p:nvPr>
            <p:ph idx="1"/>
          </p:nvPr>
        </p:nvSpPr>
        <p:spPr>
          <a:xfrm>
            <a:off x="457200" y="1600200"/>
            <a:ext cx="8229600" cy="4997152"/>
          </a:xfrm>
        </p:spPr>
        <p:txBody>
          <a:bodyPr>
            <a:normAutofit fontScale="70000" lnSpcReduction="20000"/>
          </a:bodyPr>
          <a:lstStyle/>
          <a:p>
            <a:pPr algn="just"/>
            <a:r>
              <a:rPr lang="en-IN" dirty="0" smtClean="0"/>
              <a:t>If the machine learning algorithm is based on a complicated neural network, or a genetic algorithm produced by directed evolution, then it may prove nearly impossible to understand why, or even how, the algorithm is judging applicants based on their race. </a:t>
            </a:r>
          </a:p>
          <a:p>
            <a:pPr algn="just"/>
            <a:endParaRPr lang="en-IN" dirty="0" smtClean="0"/>
          </a:p>
          <a:p>
            <a:pPr algn="just"/>
            <a:r>
              <a:rPr lang="en-IN" dirty="0" smtClean="0"/>
              <a:t>On the other hand, a machine learner based on decision trees or Bayesian networks is much more transparent to programmer inspection (Hastie, </a:t>
            </a:r>
            <a:r>
              <a:rPr lang="en-IN" dirty="0" err="1" smtClean="0"/>
              <a:t>Tibshirani</a:t>
            </a:r>
            <a:r>
              <a:rPr lang="en-IN" dirty="0" smtClean="0"/>
              <a:t>, and Friedman 2001), which may enable an auditor to discover that the AI algorithm uses the address information of applicants who were born or previously resided in predominantly poverty-stricken areas.</a:t>
            </a:r>
          </a:p>
          <a:p>
            <a:pPr marL="0" indent="0" algn="just">
              <a:buNone/>
            </a:pPr>
            <a:endParaRPr lang="en-IN" dirty="0" smtClean="0"/>
          </a:p>
          <a:p>
            <a:pPr algn="just"/>
            <a:r>
              <a:rPr lang="en-IN" dirty="0" smtClean="0"/>
              <a:t>It will become increasingly important to develop AI algorithms that are not just powerful and scalable, but also </a:t>
            </a:r>
            <a:r>
              <a:rPr lang="en-IN" dirty="0" smtClean="0">
                <a:solidFill>
                  <a:srgbClr val="FF0000"/>
                </a:solidFill>
              </a:rPr>
              <a:t>transparent to inspection</a:t>
            </a:r>
            <a:r>
              <a:rPr lang="en-IN" dirty="0" smtClean="0"/>
              <a:t>—to name one of many socially important properties. </a:t>
            </a:r>
            <a:endParaRPr lang="en-IN" dirty="0"/>
          </a:p>
        </p:txBody>
      </p:sp>
    </p:spTree>
    <p:extLst>
      <p:ext uri="{BB962C8B-B14F-4D97-AF65-F5344CB8AC3E}">
        <p14:creationId xmlns:p14="http://schemas.microsoft.com/office/powerpoint/2010/main" val="821695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Ethics in Domain-Specific AI Algorithms </a:t>
            </a:r>
            <a:endParaRPr lang="en-IN" dirty="0"/>
          </a:p>
        </p:txBody>
      </p:sp>
      <p:sp>
        <p:nvSpPr>
          <p:cNvPr id="3" name="Content Placeholder 2"/>
          <p:cNvSpPr>
            <a:spLocks noGrp="1"/>
          </p:cNvSpPr>
          <p:nvPr>
            <p:ph idx="1"/>
          </p:nvPr>
        </p:nvSpPr>
        <p:spPr>
          <a:xfrm>
            <a:off x="457200" y="1600200"/>
            <a:ext cx="8229600" cy="4997152"/>
          </a:xfrm>
        </p:spPr>
        <p:txBody>
          <a:bodyPr>
            <a:normAutofit/>
          </a:bodyPr>
          <a:lstStyle/>
          <a:p>
            <a:pPr algn="just"/>
            <a:r>
              <a:rPr lang="en-IN" dirty="0" smtClean="0"/>
              <a:t>It will also become increasingly important that AI algorithms be </a:t>
            </a:r>
            <a:r>
              <a:rPr lang="en-IN" dirty="0" smtClean="0">
                <a:solidFill>
                  <a:srgbClr val="FF0000"/>
                </a:solidFill>
              </a:rPr>
              <a:t>robust against manipulation</a:t>
            </a:r>
            <a:r>
              <a:rPr lang="en-IN" dirty="0" smtClean="0"/>
              <a:t>.</a:t>
            </a:r>
          </a:p>
          <a:p>
            <a:pPr marL="0" indent="0" algn="just">
              <a:buNone/>
            </a:pPr>
            <a:r>
              <a:rPr lang="en-IN" dirty="0" smtClean="0"/>
              <a:t> </a:t>
            </a:r>
          </a:p>
          <a:p>
            <a:pPr algn="just"/>
            <a:r>
              <a:rPr lang="en-IN" dirty="0" smtClean="0"/>
              <a:t>A machine vision system to scan airline luggage for bombs must be robust against human adversaries deliberately searching for exploitable flaws in the algorithm</a:t>
            </a:r>
            <a:r>
              <a:rPr lang="en-IN" dirty="0"/>
              <a:t>.</a:t>
            </a:r>
            <a:endParaRPr lang="en-IN" dirty="0" smtClean="0"/>
          </a:p>
        </p:txBody>
      </p:sp>
    </p:spTree>
    <p:extLst>
      <p:ext uri="{BB962C8B-B14F-4D97-AF65-F5344CB8AC3E}">
        <p14:creationId xmlns:p14="http://schemas.microsoft.com/office/powerpoint/2010/main" val="2537590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IN" dirty="0" smtClean="0"/>
              <a:t>Ethics in Domain-Specific AI Algorithms </a:t>
            </a:r>
            <a:endParaRPr lang="en-IN" dirty="0"/>
          </a:p>
        </p:txBody>
      </p:sp>
      <p:sp>
        <p:nvSpPr>
          <p:cNvPr id="3" name="Content Placeholder 2"/>
          <p:cNvSpPr>
            <a:spLocks noGrp="1"/>
          </p:cNvSpPr>
          <p:nvPr>
            <p:ph idx="1"/>
          </p:nvPr>
        </p:nvSpPr>
        <p:spPr>
          <a:xfrm>
            <a:off x="539552" y="1340768"/>
            <a:ext cx="8229600" cy="4997152"/>
          </a:xfrm>
        </p:spPr>
        <p:txBody>
          <a:bodyPr>
            <a:noAutofit/>
          </a:bodyPr>
          <a:lstStyle/>
          <a:p>
            <a:pPr algn="just"/>
            <a:r>
              <a:rPr lang="en-IN" sz="2000" dirty="0" smtClean="0"/>
              <a:t>Another important social criterion for dealing with organizations is being able to find the person responsible for getting something done. </a:t>
            </a:r>
          </a:p>
          <a:p>
            <a:pPr marL="0" indent="0" algn="just">
              <a:buNone/>
            </a:pPr>
            <a:endParaRPr lang="en-IN" sz="2000" dirty="0" smtClean="0"/>
          </a:p>
          <a:p>
            <a:pPr algn="just"/>
            <a:r>
              <a:rPr lang="en-IN" sz="2000" dirty="0" smtClean="0"/>
              <a:t>When an AI system fails at its assigned task, who takes the blame? The programmers? The end-users? </a:t>
            </a:r>
          </a:p>
          <a:p>
            <a:pPr marL="0" indent="0" algn="just">
              <a:buNone/>
            </a:pPr>
            <a:endParaRPr lang="en-IN" sz="2000" dirty="0" smtClean="0"/>
          </a:p>
          <a:p>
            <a:pPr algn="just"/>
            <a:r>
              <a:rPr lang="en-IN" sz="2000" dirty="0" smtClean="0"/>
              <a:t>Modern bureaucrats often take refuge in established procedures that distribute responsibility so widely that no one person can be identified to blame for the catastrophes that result (Howard 1994).</a:t>
            </a:r>
          </a:p>
          <a:p>
            <a:pPr marL="0" indent="0" algn="just">
              <a:buNone/>
            </a:pPr>
            <a:r>
              <a:rPr lang="en-IN" sz="2000" dirty="0" smtClean="0"/>
              <a:t> </a:t>
            </a:r>
          </a:p>
          <a:p>
            <a:pPr algn="just"/>
            <a:r>
              <a:rPr lang="en-IN" sz="2000" dirty="0" smtClean="0"/>
              <a:t>The provably disinterested judgment of an expert system could turn out to be an even better refuge. Even if an AI system is designed with a user override, one must consider the career incentive of a bureaucrat who will be personally blamed if the override goes wrong, and who would much prefer to blame the AI for any difficult decision with a negative outcome.</a:t>
            </a:r>
            <a:endParaRPr lang="en-IN" sz="2000" dirty="0"/>
          </a:p>
        </p:txBody>
      </p:sp>
    </p:spTree>
    <p:extLst>
      <p:ext uri="{BB962C8B-B14F-4D97-AF65-F5344CB8AC3E}">
        <p14:creationId xmlns:p14="http://schemas.microsoft.com/office/powerpoint/2010/main" val="1876532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IN" dirty="0" smtClean="0"/>
              <a:t>ARTIFICIAL GENERAL INTELLIGENCE</a:t>
            </a:r>
            <a:endParaRPr lang="en-IN" dirty="0"/>
          </a:p>
        </p:txBody>
      </p:sp>
      <p:sp>
        <p:nvSpPr>
          <p:cNvPr id="3" name="Content Placeholder 2"/>
          <p:cNvSpPr>
            <a:spLocks noGrp="1"/>
          </p:cNvSpPr>
          <p:nvPr>
            <p:ph idx="1"/>
          </p:nvPr>
        </p:nvSpPr>
        <p:spPr>
          <a:xfrm>
            <a:off x="539552" y="1340768"/>
            <a:ext cx="8229600" cy="5400600"/>
          </a:xfrm>
        </p:spPr>
        <p:txBody>
          <a:bodyPr>
            <a:noAutofit/>
          </a:bodyPr>
          <a:lstStyle/>
          <a:p>
            <a:pPr marL="0" indent="0" algn="just">
              <a:buNone/>
            </a:pPr>
            <a:r>
              <a:rPr lang="en-IN" sz="2400" dirty="0"/>
              <a:t>AGI is a kind of artificial intelligence we see in the movies, like the robots from </a:t>
            </a:r>
            <a:r>
              <a:rPr lang="en-IN" sz="2400" dirty="0" err="1"/>
              <a:t>Westworld</a:t>
            </a:r>
            <a:r>
              <a:rPr lang="en-IN" sz="2400" dirty="0"/>
              <a:t> or star trek: The Next Generation. AGI is a machine with general intelligence much like a human being, to solve any problem. </a:t>
            </a:r>
            <a:endParaRPr lang="en-IN" sz="2400" dirty="0" smtClean="0"/>
          </a:p>
          <a:p>
            <a:pPr marL="0" indent="0" algn="just">
              <a:buNone/>
            </a:pPr>
            <a:endParaRPr lang="en-IN" sz="2400" dirty="0" smtClean="0"/>
          </a:p>
          <a:p>
            <a:pPr marL="0" indent="0" algn="just">
              <a:buNone/>
            </a:pPr>
            <a:r>
              <a:rPr lang="en-IN" sz="2400" dirty="0"/>
              <a:t>Artificial general intelligence</a:t>
            </a:r>
            <a:r>
              <a:rPr lang="en-IN" sz="2400" b="1" dirty="0"/>
              <a:t> </a:t>
            </a:r>
            <a:r>
              <a:rPr lang="en-IN" sz="2400" dirty="0"/>
              <a:t>is also called strong AI or deep AI. This is a concept of the machine with general intelligence that mimics human intelligence, with the ability to think, understand, learn and apply its intelligence to solve any problem as humans do in any given situation</a:t>
            </a:r>
            <a:r>
              <a:rPr lang="en-IN" sz="2400" dirty="0" smtClean="0"/>
              <a:t>.</a:t>
            </a:r>
          </a:p>
          <a:p>
            <a:pPr marL="0" indent="0" algn="just">
              <a:buNone/>
            </a:pPr>
            <a:r>
              <a:rPr lang="en-IN" sz="2400" dirty="0" smtClean="0"/>
              <a:t/>
            </a:r>
            <a:br>
              <a:rPr lang="en-IN" sz="2400" dirty="0" smtClean="0"/>
            </a:br>
            <a:r>
              <a:rPr lang="en-IN" sz="2400" dirty="0"/>
              <a:t>Strong AI uses the theory of mind AI framework not to replicate or simulate, it’s about training machines to understand humans to differentiate needs, emotions, beliefs, and thought processes.</a:t>
            </a:r>
          </a:p>
        </p:txBody>
      </p:sp>
    </p:spTree>
    <p:extLst>
      <p:ext uri="{BB962C8B-B14F-4D97-AF65-F5344CB8AC3E}">
        <p14:creationId xmlns:p14="http://schemas.microsoft.com/office/powerpoint/2010/main" val="3523444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37531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IN" b="1" dirty="0" smtClean="0"/>
              <a:t>Requirements </a:t>
            </a:r>
            <a:r>
              <a:rPr lang="en-IN" b="1" dirty="0"/>
              <a:t>of artificial general </a:t>
            </a:r>
            <a:r>
              <a:rPr lang="en-IN" b="1" dirty="0" smtClean="0"/>
              <a:t>intelligence</a:t>
            </a:r>
            <a:endParaRPr lang="en-IN" dirty="0"/>
          </a:p>
        </p:txBody>
      </p:sp>
      <p:sp>
        <p:nvSpPr>
          <p:cNvPr id="3" name="Content Placeholder 2"/>
          <p:cNvSpPr>
            <a:spLocks noGrp="1"/>
          </p:cNvSpPr>
          <p:nvPr>
            <p:ph idx="1"/>
          </p:nvPr>
        </p:nvSpPr>
        <p:spPr>
          <a:xfrm>
            <a:off x="539552" y="1340768"/>
            <a:ext cx="8229600" cy="5400600"/>
          </a:xfrm>
        </p:spPr>
        <p:txBody>
          <a:bodyPr>
            <a:noAutofit/>
          </a:bodyPr>
          <a:lstStyle/>
          <a:p>
            <a:pPr marL="0" indent="0">
              <a:buNone/>
            </a:pPr>
            <a:r>
              <a:rPr lang="en-IN" sz="2400" dirty="0" smtClean="0"/>
              <a:t>There </a:t>
            </a:r>
            <a:r>
              <a:rPr lang="en-IN" sz="2400" dirty="0"/>
              <a:t>are several characteristics that AGI systems should have as you see in all humans.</a:t>
            </a:r>
          </a:p>
          <a:p>
            <a:r>
              <a:rPr lang="en-IN" sz="2400" dirty="0"/>
              <a:t>Common Sense</a:t>
            </a:r>
          </a:p>
          <a:p>
            <a:r>
              <a:rPr lang="en-IN" sz="2400" dirty="0"/>
              <a:t>Background Knowledge</a:t>
            </a:r>
          </a:p>
          <a:p>
            <a:r>
              <a:rPr lang="en-IN" sz="2400" dirty="0"/>
              <a:t>Transfer Learning</a:t>
            </a:r>
          </a:p>
          <a:p>
            <a:r>
              <a:rPr lang="en-IN" sz="2400" dirty="0"/>
              <a:t>Abstraction</a:t>
            </a:r>
          </a:p>
          <a:p>
            <a:r>
              <a:rPr lang="en-IN" sz="2400" dirty="0"/>
              <a:t>Causality </a:t>
            </a:r>
            <a:endParaRPr lang="en-IN" sz="2400" dirty="0" smtClean="0"/>
          </a:p>
          <a:p>
            <a:pPr marL="0" indent="0">
              <a:buNone/>
            </a:pPr>
            <a:endParaRPr lang="en-IN" sz="2400" dirty="0"/>
          </a:p>
          <a:p>
            <a:pPr marL="0" indent="0" algn="just">
              <a:buNone/>
            </a:pPr>
            <a:endParaRPr lang="en-IN" sz="2400" dirty="0"/>
          </a:p>
        </p:txBody>
      </p:sp>
    </p:spTree>
    <p:extLst>
      <p:ext uri="{BB962C8B-B14F-4D97-AF65-F5344CB8AC3E}">
        <p14:creationId xmlns:p14="http://schemas.microsoft.com/office/powerpoint/2010/main" val="375846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MACHINES WITH MORAL STATUS</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dirty="0" err="1" smtClean="0"/>
              <a:t>Scheessele</a:t>
            </a:r>
            <a:r>
              <a:rPr lang="en-IN" sz="2400" dirty="0" smtClean="0"/>
              <a:t> (2018) offers a pyramid to understand the hierarchical degrees of moral status:</a:t>
            </a:r>
          </a:p>
          <a:p>
            <a:pPr marL="0" indent="0" algn="just">
              <a:buNone/>
            </a:pPr>
            <a:r>
              <a:rPr lang="en-IN" sz="2400" dirty="0" smtClean="0"/>
              <a:t>The pyramid is divided into four regions: </a:t>
            </a:r>
          </a:p>
          <a:p>
            <a:pPr marL="0" indent="0" algn="just">
              <a:buNone/>
            </a:pPr>
            <a:endParaRPr lang="en-IN" sz="2400" dirty="0" smtClean="0"/>
          </a:p>
          <a:p>
            <a:pPr marL="0" indent="0" algn="just">
              <a:buNone/>
            </a:pPr>
            <a:r>
              <a:rPr lang="en-IN" sz="2400" dirty="0" smtClean="0"/>
              <a:t>(1) F for full moral status; </a:t>
            </a:r>
          </a:p>
          <a:p>
            <a:pPr marL="0" indent="0" algn="just">
              <a:buNone/>
            </a:pPr>
            <a:r>
              <a:rPr lang="en-IN" sz="2400" dirty="0" smtClean="0"/>
              <a:t>(2) SF for significant-full moral status; </a:t>
            </a:r>
          </a:p>
          <a:p>
            <a:pPr marL="0" indent="0" algn="just">
              <a:buNone/>
            </a:pPr>
            <a:r>
              <a:rPr lang="en-IN" sz="2400" dirty="0" smtClean="0"/>
              <a:t>(3) MS for minimal-significant moral status; </a:t>
            </a:r>
          </a:p>
          <a:p>
            <a:pPr marL="0" indent="0" algn="just">
              <a:buNone/>
            </a:pPr>
            <a:r>
              <a:rPr lang="en-IN" sz="2400" dirty="0" smtClean="0"/>
              <a:t>(4) NM for negligible-minimal moral status.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669750"/>
            <a:ext cx="2967608" cy="2775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0056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MACHINES WITH MORAL STATUS(Contd..)</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An entity that meets a particular threshold will also meet all of the lower thresholds. </a:t>
            </a:r>
          </a:p>
          <a:p>
            <a:pPr algn="just"/>
            <a:r>
              <a:rPr lang="en-IN" dirty="0" smtClean="0"/>
              <a:t>Philosophers mainly disagree over whether AGI would be in the “F” full moral status region or “SF” significant-full moral status region. </a:t>
            </a:r>
          </a:p>
          <a:p>
            <a:pPr algn="just"/>
            <a:r>
              <a:rPr lang="en-IN" dirty="0" smtClean="0">
                <a:solidFill>
                  <a:srgbClr val="FF0000"/>
                </a:solidFill>
              </a:rPr>
              <a:t>An AGI with full moral status would be both a moral agent and a moral patient, meaning it is subject to moral obligations and other moral expectations in addition to having its interests considered for its own sake. </a:t>
            </a:r>
          </a:p>
          <a:p>
            <a:pPr algn="just"/>
            <a:r>
              <a:rPr lang="en-IN" dirty="0" smtClean="0"/>
              <a:t>Put simply, an AGI with full moral status would be held morally and individually responsible for its acts.</a:t>
            </a:r>
          </a:p>
          <a:p>
            <a:pPr marL="0" indent="0">
              <a:buNone/>
            </a:pPr>
            <a:endParaRPr lang="en-IN" dirty="0"/>
          </a:p>
        </p:txBody>
      </p:sp>
    </p:spTree>
    <p:extLst>
      <p:ext uri="{BB962C8B-B14F-4D97-AF65-F5344CB8AC3E}">
        <p14:creationId xmlns:p14="http://schemas.microsoft.com/office/powerpoint/2010/main" val="3881047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MINDS WITH EXOTIC PROPERTIES</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IN" b="1" dirty="0" smtClean="0"/>
              <a:t>Read:</a:t>
            </a:r>
          </a:p>
          <a:p>
            <a:pPr marL="0" indent="0" algn="just">
              <a:buNone/>
            </a:pPr>
            <a:r>
              <a:rPr lang="en-IN" dirty="0"/>
              <a:t> Whether it's news articles, </a:t>
            </a:r>
            <a:r>
              <a:rPr lang="en-IN" dirty="0" err="1"/>
              <a:t>weblinks</a:t>
            </a:r>
            <a:r>
              <a:rPr lang="en-IN" dirty="0"/>
              <a:t>, books, emails, legal documents, audio and image files, and more, automatic text summarization by artificial intelligence and machine learning reads communication and reports back the essential information. </a:t>
            </a:r>
            <a:endParaRPr lang="en-IN" dirty="0" smtClean="0"/>
          </a:p>
          <a:p>
            <a:pPr marL="0" indent="0" algn="just">
              <a:buNone/>
            </a:pPr>
            <a:r>
              <a:rPr lang="en-IN" dirty="0" smtClean="0"/>
              <a:t>Currently</a:t>
            </a:r>
            <a:r>
              <a:rPr lang="en-IN" dirty="0"/>
              <a:t>, </a:t>
            </a:r>
            <a:r>
              <a:rPr lang="en-IN" dirty="0" err="1"/>
              <a:t>SummarizeBot</a:t>
            </a:r>
            <a:r>
              <a:rPr lang="en-IN" dirty="0"/>
              <a:t> can be used in Facebook Messenger or Slack and relies on natural language processing, machine learning, artificial intelligence, and </a:t>
            </a:r>
            <a:r>
              <a:rPr lang="en-IN" dirty="0" err="1"/>
              <a:t>blockchain</a:t>
            </a:r>
            <a:r>
              <a:rPr lang="en-IN" dirty="0"/>
              <a:t> technologies</a:t>
            </a:r>
            <a:r>
              <a:rPr lang="en-IN" dirty="0" smtClean="0"/>
              <a:t>.</a:t>
            </a:r>
          </a:p>
          <a:p>
            <a:pPr marL="0" indent="0" algn="just">
              <a:buNone/>
            </a:pPr>
            <a:r>
              <a:rPr lang="en-IN" dirty="0" smtClean="0">
                <a:solidFill>
                  <a:srgbClr val="FF0000"/>
                </a:solidFill>
              </a:rPr>
              <a:t>                  https</a:t>
            </a:r>
            <a:r>
              <a:rPr lang="en-IN" dirty="0">
                <a:solidFill>
                  <a:srgbClr val="FF0000"/>
                </a:solidFill>
              </a:rPr>
              <a:t>://quillbot.com/summarize</a:t>
            </a:r>
          </a:p>
        </p:txBody>
      </p:sp>
    </p:spTree>
    <p:extLst>
      <p:ext uri="{BB962C8B-B14F-4D97-AF65-F5344CB8AC3E}">
        <p14:creationId xmlns:p14="http://schemas.microsoft.com/office/powerpoint/2010/main" val="96578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 OF AI</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a:t>Artificial Intelligence is composed of two words </a:t>
            </a:r>
            <a:r>
              <a:rPr lang="en-IN" b="1" dirty="0"/>
              <a:t>Artificial</a:t>
            </a:r>
            <a:r>
              <a:rPr lang="en-IN" dirty="0"/>
              <a:t> and </a:t>
            </a:r>
            <a:r>
              <a:rPr lang="en-IN" b="1" dirty="0"/>
              <a:t>Intelligence</a:t>
            </a:r>
            <a:r>
              <a:rPr lang="en-IN" dirty="0"/>
              <a:t>, where Artificial defines </a:t>
            </a:r>
            <a:r>
              <a:rPr lang="en-IN" i="1" dirty="0"/>
              <a:t>"man-made,"</a:t>
            </a:r>
            <a:r>
              <a:rPr lang="en-IN" dirty="0"/>
              <a:t> and intelligence defines </a:t>
            </a:r>
            <a:r>
              <a:rPr lang="en-IN" i="1" dirty="0"/>
              <a:t>"thinking power"</a:t>
            </a:r>
            <a:r>
              <a:rPr lang="en-IN" dirty="0"/>
              <a:t>, hence AI means </a:t>
            </a:r>
            <a:r>
              <a:rPr lang="en-IN" i="1" dirty="0"/>
              <a:t>"a man-made thinking power."</a:t>
            </a:r>
            <a:endParaRPr lang="en-IN" dirty="0"/>
          </a:p>
          <a:p>
            <a:pPr algn="just"/>
            <a:r>
              <a:rPr lang="en-IN" dirty="0"/>
              <a:t>So, we can define AI as</a:t>
            </a:r>
            <a:r>
              <a:rPr lang="en-IN" dirty="0" smtClean="0"/>
              <a:t>:</a:t>
            </a:r>
          </a:p>
          <a:p>
            <a:pPr marL="0" indent="0" algn="just">
              <a:buNone/>
            </a:pPr>
            <a:r>
              <a:rPr lang="en-IN" dirty="0"/>
              <a:t> "It is a branch of computer science by which we can create intelligent machines which can behave like a human, think like humans, and able to make decisions." </a:t>
            </a:r>
          </a:p>
          <a:p>
            <a:pPr marL="0" indent="0">
              <a:buNone/>
            </a:pPr>
            <a:endParaRPr lang="en-IN" dirty="0"/>
          </a:p>
        </p:txBody>
      </p:sp>
    </p:spTree>
    <p:extLst>
      <p:ext uri="{BB962C8B-B14F-4D97-AF65-F5344CB8AC3E}">
        <p14:creationId xmlns:p14="http://schemas.microsoft.com/office/powerpoint/2010/main" val="42153002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MINDS WITH EXOTIC PROPERTIES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Write</a:t>
            </a:r>
            <a:r>
              <a:rPr lang="en-IN" b="1" dirty="0" smtClean="0"/>
              <a:t>:</a:t>
            </a:r>
          </a:p>
          <a:p>
            <a:pPr algn="just"/>
            <a:r>
              <a:rPr lang="en-IN" dirty="0" smtClean="0"/>
              <a:t>AI </a:t>
            </a:r>
            <a:r>
              <a:rPr lang="en-IN" dirty="0"/>
              <a:t>is able to expand beyond this to more creative writing as well. </a:t>
            </a:r>
            <a:endParaRPr lang="en-IN" dirty="0" smtClean="0"/>
          </a:p>
          <a:p>
            <a:pPr algn="just"/>
            <a:r>
              <a:rPr lang="en-IN" dirty="0" smtClean="0"/>
              <a:t>Many </a:t>
            </a:r>
            <a:r>
              <a:rPr lang="en-IN" dirty="0"/>
              <a:t>marketers are turning to artificial intelligence to craft their social media posts. Even a novel has even been generated by artificial intelligence that was short-listed for an award</a:t>
            </a:r>
            <a:r>
              <a:rPr lang="en-IN" dirty="0" smtClean="0"/>
              <a:t>.                        </a:t>
            </a:r>
            <a:r>
              <a:rPr lang="en-IN" dirty="0" smtClean="0">
                <a:solidFill>
                  <a:srgbClr val="FF0000"/>
                </a:solidFill>
              </a:rPr>
              <a:t>“</a:t>
            </a:r>
            <a:r>
              <a:rPr lang="en-IN" b="1" i="1" dirty="0" smtClean="0">
                <a:solidFill>
                  <a:srgbClr val="FF0000"/>
                </a:solidFill>
              </a:rPr>
              <a:t>The </a:t>
            </a:r>
            <a:r>
              <a:rPr lang="en-IN" b="1" i="1" dirty="0">
                <a:solidFill>
                  <a:srgbClr val="FF0000"/>
                </a:solidFill>
              </a:rPr>
              <a:t>Day A Computer Writes A </a:t>
            </a:r>
            <a:r>
              <a:rPr lang="en-IN" b="1" i="1" dirty="0" smtClean="0">
                <a:solidFill>
                  <a:srgbClr val="FF0000"/>
                </a:solidFill>
              </a:rPr>
              <a:t>Novel”</a:t>
            </a:r>
            <a:endParaRPr lang="en-IN" b="1" dirty="0" smtClean="0">
              <a:solidFill>
                <a:srgbClr val="FF0000"/>
              </a:solidFill>
            </a:endParaRPr>
          </a:p>
          <a:p>
            <a:pPr marL="0" indent="0" algn="ctr">
              <a:buNone/>
            </a:pPr>
            <a:r>
              <a:rPr lang="en-IN" b="1" dirty="0" smtClean="0">
                <a:solidFill>
                  <a:schemeClr val="tx2">
                    <a:lumMod val="75000"/>
                  </a:schemeClr>
                </a:solidFill>
              </a:rPr>
              <a:t>https</a:t>
            </a:r>
            <a:r>
              <a:rPr lang="en-IN" b="1" dirty="0">
                <a:solidFill>
                  <a:schemeClr val="tx2">
                    <a:lumMod val="75000"/>
                  </a:schemeClr>
                </a:solidFill>
              </a:rPr>
              <a:t>://medium.com/the-research-nest/interesting-novels-written-by-artificial-intelligence-d407e330fe07</a:t>
            </a:r>
          </a:p>
        </p:txBody>
      </p:sp>
    </p:spTree>
    <p:extLst>
      <p:ext uri="{BB962C8B-B14F-4D97-AF65-F5344CB8AC3E}">
        <p14:creationId xmlns:p14="http://schemas.microsoft.com/office/powerpoint/2010/main" val="2543492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MINDS WITH EXOTIC PROPERTIES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 </a:t>
            </a:r>
            <a:r>
              <a:rPr lang="en-IN" b="1" dirty="0" smtClean="0"/>
              <a:t>See:</a:t>
            </a:r>
          </a:p>
          <a:p>
            <a:pPr algn="just"/>
            <a:r>
              <a:rPr lang="en-IN" dirty="0"/>
              <a:t>Machine vision is when computers can “see” the world, </a:t>
            </a:r>
            <a:r>
              <a:rPr lang="en-IN" dirty="0" err="1"/>
              <a:t>analyze</a:t>
            </a:r>
            <a:r>
              <a:rPr lang="en-IN" dirty="0"/>
              <a:t> visual data, and make decisions about it. </a:t>
            </a:r>
            <a:endParaRPr lang="en-IN" dirty="0" smtClean="0"/>
          </a:p>
          <a:p>
            <a:pPr algn="just"/>
            <a:r>
              <a:rPr lang="en-IN" dirty="0" smtClean="0"/>
              <a:t>There </a:t>
            </a:r>
            <a:r>
              <a:rPr lang="en-IN" dirty="0"/>
              <a:t>are so many amazing ways machine vision is used today, including enabling self-driving cars, facial recognition for police work, payment portals, and more. </a:t>
            </a:r>
            <a:endParaRPr lang="en-IN" dirty="0" smtClean="0"/>
          </a:p>
          <a:p>
            <a:pPr algn="just"/>
            <a:r>
              <a:rPr lang="en-IN" dirty="0" smtClean="0"/>
              <a:t>In </a:t>
            </a:r>
            <a:r>
              <a:rPr lang="en-IN" dirty="0"/>
              <a:t>manufacturing, the ability for machines to see helps in predictive maintenance and product quality control.</a:t>
            </a:r>
            <a:endParaRPr lang="en-IN" b="1" dirty="0" smtClean="0"/>
          </a:p>
        </p:txBody>
      </p:sp>
    </p:spTree>
    <p:extLst>
      <p:ext uri="{BB962C8B-B14F-4D97-AF65-F5344CB8AC3E}">
        <p14:creationId xmlns:p14="http://schemas.microsoft.com/office/powerpoint/2010/main" val="287385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MINDS WITH EXOTIC PROPERTIES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 </a:t>
            </a:r>
            <a:r>
              <a:rPr lang="en-IN" b="1" dirty="0"/>
              <a:t>Hear and understand</a:t>
            </a:r>
            <a:r>
              <a:rPr lang="en-IN" b="1" dirty="0" smtClean="0"/>
              <a:t>:</a:t>
            </a:r>
          </a:p>
          <a:p>
            <a:pPr algn="just"/>
            <a:r>
              <a:rPr lang="en-IN" dirty="0"/>
              <a:t>Did you know artificial intelligence is able to detect gunshots, </a:t>
            </a:r>
            <a:r>
              <a:rPr lang="en-IN" dirty="0" err="1"/>
              <a:t>analyze</a:t>
            </a:r>
            <a:r>
              <a:rPr lang="en-IN" dirty="0"/>
              <a:t> the sound, and then alert relevant agencies? This is one of the mind-blowing things AI can do when it hears and understands sounds. </a:t>
            </a:r>
            <a:endParaRPr lang="en-IN" dirty="0" smtClean="0"/>
          </a:p>
          <a:p>
            <a:pPr algn="just"/>
            <a:r>
              <a:rPr lang="en-IN" dirty="0" smtClean="0"/>
              <a:t>Business </a:t>
            </a:r>
            <a:r>
              <a:rPr lang="en-IN" dirty="0"/>
              <a:t>professionals love the convenience, efficiency, and accuracy provided by AI through automated meeting minutes.  </a:t>
            </a:r>
            <a:endParaRPr lang="en-IN" b="1" dirty="0" smtClean="0"/>
          </a:p>
        </p:txBody>
      </p:sp>
    </p:spTree>
    <p:extLst>
      <p:ext uri="{BB962C8B-B14F-4D97-AF65-F5344CB8AC3E}">
        <p14:creationId xmlns:p14="http://schemas.microsoft.com/office/powerpoint/2010/main" val="857915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MINDS WITH EXOTIC PROPERTIES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 </a:t>
            </a:r>
            <a:r>
              <a:rPr lang="en-IN" b="1" dirty="0"/>
              <a:t>Speak</a:t>
            </a:r>
            <a:r>
              <a:rPr lang="en-IN" b="1" dirty="0" smtClean="0"/>
              <a:t>:</a:t>
            </a:r>
          </a:p>
          <a:p>
            <a:pPr algn="just"/>
            <a:r>
              <a:rPr lang="en-IN" dirty="0"/>
              <a:t>Artificial intelligence can also speak. While it’s helpful (and fun) to have </a:t>
            </a:r>
            <a:r>
              <a:rPr lang="en-IN" dirty="0" err="1"/>
              <a:t>Alexa</a:t>
            </a:r>
            <a:r>
              <a:rPr lang="en-IN" dirty="0"/>
              <a:t> and Google Maps respond to your queries and give you directions, Google Duplex takes it one step further and uses AI to schedule appointments and complete tasks over the phone in very conversational language. </a:t>
            </a:r>
            <a:endParaRPr lang="en-IN" dirty="0" smtClean="0"/>
          </a:p>
          <a:p>
            <a:pPr algn="just"/>
            <a:r>
              <a:rPr lang="en-IN" dirty="0" smtClean="0"/>
              <a:t>It </a:t>
            </a:r>
            <a:r>
              <a:rPr lang="en-IN" dirty="0"/>
              <a:t>can respond accurately to the responses given by the humans it’s talking to as well. </a:t>
            </a:r>
            <a:endParaRPr lang="en-IN" b="1" dirty="0" smtClean="0"/>
          </a:p>
        </p:txBody>
      </p:sp>
    </p:spTree>
    <p:extLst>
      <p:ext uri="{BB962C8B-B14F-4D97-AF65-F5344CB8AC3E}">
        <p14:creationId xmlns:p14="http://schemas.microsoft.com/office/powerpoint/2010/main" val="1359868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MINDS WITH EXOTIC PROPERTIES</a:t>
            </a:r>
            <a:endParaRPr lang="en-IN" dirty="0"/>
          </a:p>
        </p:txBody>
      </p:sp>
      <p:sp>
        <p:nvSpPr>
          <p:cNvPr id="3" name="Content Placeholder 2"/>
          <p:cNvSpPr>
            <a:spLocks noGrp="1"/>
          </p:cNvSpPr>
          <p:nvPr>
            <p:ph idx="1"/>
          </p:nvPr>
        </p:nvSpPr>
        <p:spPr>
          <a:xfrm>
            <a:off x="457200" y="1600200"/>
            <a:ext cx="8229600" cy="4997152"/>
          </a:xfrm>
        </p:spPr>
        <p:txBody>
          <a:bodyPr>
            <a:normAutofit fontScale="85000" lnSpcReduction="20000"/>
          </a:bodyPr>
          <a:lstStyle/>
          <a:p>
            <a:pPr marL="0" indent="0">
              <a:buNone/>
            </a:pPr>
            <a:r>
              <a:rPr lang="en-IN" dirty="0"/>
              <a:t> </a:t>
            </a:r>
            <a:r>
              <a:rPr lang="en-IN" b="1" dirty="0"/>
              <a:t>Smell</a:t>
            </a:r>
            <a:r>
              <a:rPr lang="en-IN" b="1" dirty="0" smtClean="0"/>
              <a:t>:</a:t>
            </a:r>
          </a:p>
          <a:p>
            <a:pPr algn="just"/>
            <a:r>
              <a:rPr lang="en-IN" dirty="0"/>
              <a:t>There are artificial intelligence researchers who are currently developing </a:t>
            </a:r>
            <a:r>
              <a:rPr lang="en-IN" dirty="0">
                <a:solidFill>
                  <a:srgbClr val="FF0000"/>
                </a:solidFill>
              </a:rPr>
              <a:t>AI models that will be able to detect illnesses—just by smelling a human's breath. </a:t>
            </a:r>
            <a:endParaRPr lang="en-IN" dirty="0" smtClean="0">
              <a:solidFill>
                <a:srgbClr val="FF0000"/>
              </a:solidFill>
            </a:endParaRPr>
          </a:p>
          <a:p>
            <a:pPr algn="just"/>
            <a:r>
              <a:rPr lang="en-IN" dirty="0" smtClean="0"/>
              <a:t>It </a:t>
            </a:r>
            <a:r>
              <a:rPr lang="en-IN" dirty="0"/>
              <a:t>can detect chemicals called aldehydes that are associated with human illnesses and stress, including cancer, diabetes, brain injuries, and detecting the "woody, musky </a:t>
            </a:r>
            <a:r>
              <a:rPr lang="en-IN" dirty="0" err="1"/>
              <a:t>odor</a:t>
            </a:r>
            <a:r>
              <a:rPr lang="en-IN" dirty="0"/>
              <a:t>" emitted from Parkinson's disease even before any other symptoms are identified</a:t>
            </a:r>
            <a:r>
              <a:rPr lang="en-IN" dirty="0" smtClean="0"/>
              <a:t>.</a:t>
            </a:r>
          </a:p>
          <a:p>
            <a:pPr algn="just"/>
            <a:r>
              <a:rPr lang="en-IN" dirty="0" smtClean="0"/>
              <a:t> </a:t>
            </a:r>
            <a:r>
              <a:rPr lang="en-IN" dirty="0"/>
              <a:t>Artificially intelligent bots could identify gas leaks or other caustic chemicals, as well. IBM is even using AI to develop new perfumes.</a:t>
            </a:r>
            <a:endParaRPr lang="en-IN" b="1" dirty="0" smtClean="0"/>
          </a:p>
        </p:txBody>
      </p:sp>
    </p:spTree>
    <p:extLst>
      <p:ext uri="{BB962C8B-B14F-4D97-AF65-F5344CB8AC3E}">
        <p14:creationId xmlns:p14="http://schemas.microsoft.com/office/powerpoint/2010/main" val="1309566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MINDS WITH EXOTIC PROPERTIES</a:t>
            </a:r>
            <a:endParaRPr lang="en-IN" dirty="0"/>
          </a:p>
        </p:txBody>
      </p:sp>
      <p:sp>
        <p:nvSpPr>
          <p:cNvPr id="3" name="Content Placeholder 2"/>
          <p:cNvSpPr>
            <a:spLocks noGrp="1"/>
          </p:cNvSpPr>
          <p:nvPr>
            <p:ph idx="1"/>
          </p:nvPr>
        </p:nvSpPr>
        <p:spPr>
          <a:xfrm>
            <a:off x="457200" y="1196752"/>
            <a:ext cx="8229600" cy="5400600"/>
          </a:xfrm>
        </p:spPr>
        <p:txBody>
          <a:bodyPr>
            <a:normAutofit fontScale="92500"/>
          </a:bodyPr>
          <a:lstStyle/>
          <a:p>
            <a:pPr marL="0" indent="0">
              <a:buNone/>
            </a:pPr>
            <a:r>
              <a:rPr lang="en-IN" dirty="0"/>
              <a:t> </a:t>
            </a:r>
            <a:r>
              <a:rPr lang="en-IN" b="1" dirty="0"/>
              <a:t>Touch</a:t>
            </a:r>
            <a:r>
              <a:rPr lang="en-IN" b="1" dirty="0" smtClean="0"/>
              <a:t>:</a:t>
            </a:r>
          </a:p>
          <a:p>
            <a:pPr algn="just"/>
            <a:r>
              <a:rPr lang="en-IN" dirty="0"/>
              <a:t>Using sensors and cameras, there's a robot that can identify "supermarket ripe" raspberries and even pick them and place them into a basket! </a:t>
            </a:r>
            <a:endParaRPr lang="en-IN" dirty="0" smtClean="0"/>
          </a:p>
          <a:p>
            <a:pPr algn="just"/>
            <a:r>
              <a:rPr lang="en-IN" dirty="0" smtClean="0"/>
              <a:t>Its </a:t>
            </a:r>
            <a:r>
              <a:rPr lang="en-IN" dirty="0"/>
              <a:t>creator says that it will eventually be able to pick one raspberry every 10 seconds for 20 hours a day! The next step for AI tactile development is to link touch with other senses</a:t>
            </a:r>
            <a:r>
              <a:rPr lang="en-IN" dirty="0" smtClean="0"/>
              <a:t>.</a:t>
            </a:r>
          </a:p>
          <a:p>
            <a:pPr marL="0" indent="0" algn="just">
              <a:buNone/>
            </a:pPr>
            <a:r>
              <a:rPr lang="en-IN" b="1" dirty="0">
                <a:solidFill>
                  <a:srgbClr val="FF0000"/>
                </a:solidFill>
              </a:rPr>
              <a:t>https://www.youtube.com/watch?v=AcfVlBlapks</a:t>
            </a:r>
            <a:endParaRPr lang="en-IN" b="1" dirty="0" smtClean="0">
              <a:solidFill>
                <a:srgbClr val="FF0000"/>
              </a:solidFill>
            </a:endParaRPr>
          </a:p>
          <a:p>
            <a:pPr algn="just"/>
            <a:endParaRPr lang="en-IN" b="1" dirty="0" smtClean="0"/>
          </a:p>
        </p:txBody>
      </p:sp>
    </p:spTree>
    <p:extLst>
      <p:ext uri="{BB962C8B-B14F-4D97-AF65-F5344CB8AC3E}">
        <p14:creationId xmlns:p14="http://schemas.microsoft.com/office/powerpoint/2010/main" val="3666673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MINDS WITH EXOTIC PROPERTIES</a:t>
            </a:r>
            <a:endParaRPr lang="en-IN" dirty="0"/>
          </a:p>
        </p:txBody>
      </p:sp>
      <p:sp>
        <p:nvSpPr>
          <p:cNvPr id="3" name="Content Placeholder 2"/>
          <p:cNvSpPr>
            <a:spLocks noGrp="1"/>
          </p:cNvSpPr>
          <p:nvPr>
            <p:ph idx="1"/>
          </p:nvPr>
        </p:nvSpPr>
        <p:spPr>
          <a:xfrm>
            <a:off x="457200" y="1600200"/>
            <a:ext cx="8229600" cy="4997152"/>
          </a:xfrm>
        </p:spPr>
        <p:txBody>
          <a:bodyPr>
            <a:normAutofit/>
          </a:bodyPr>
          <a:lstStyle/>
          <a:p>
            <a:pPr marL="0" indent="0">
              <a:buNone/>
            </a:pPr>
            <a:r>
              <a:rPr lang="en-IN" dirty="0"/>
              <a:t> </a:t>
            </a:r>
            <a:r>
              <a:rPr lang="en-IN" b="1" dirty="0"/>
              <a:t>Move</a:t>
            </a:r>
            <a:r>
              <a:rPr lang="en-IN" b="1" dirty="0" smtClean="0"/>
              <a:t>:</a:t>
            </a:r>
          </a:p>
          <a:p>
            <a:r>
              <a:rPr lang="en-IN" dirty="0"/>
              <a:t>Artificial intelligence propels all kinds of movement from autonomous vehicles to drones to robots. </a:t>
            </a:r>
            <a:endParaRPr lang="en-IN" dirty="0" smtClean="0"/>
          </a:p>
          <a:p>
            <a:r>
              <a:rPr lang="en-IN" dirty="0" smtClean="0"/>
              <a:t>The</a:t>
            </a:r>
            <a:r>
              <a:rPr lang="en-IN" dirty="0"/>
              <a:t> Alter 3 production at Tokyo’s New National Theatre features robots that can generate motion autonomously</a:t>
            </a:r>
            <a:r>
              <a:rPr lang="en-IN" dirty="0" smtClean="0"/>
              <a:t>.</a:t>
            </a:r>
          </a:p>
          <a:p>
            <a:pPr marL="0" indent="0">
              <a:buNone/>
            </a:pPr>
            <a:r>
              <a:rPr lang="en-IN" b="1" dirty="0" smtClean="0">
                <a:solidFill>
                  <a:srgbClr val="FF0000"/>
                </a:solidFill>
              </a:rPr>
              <a:t>	</a:t>
            </a:r>
            <a:r>
              <a:rPr lang="en-IN" b="1" dirty="0">
                <a:solidFill>
                  <a:srgbClr val="FF0000"/>
                </a:solidFill>
              </a:rPr>
              <a:t>https://www.youtube.com/watch?v=neM</a:t>
            </a:r>
            <a:r>
              <a:rPr lang="en-IN" b="1" dirty="0" smtClean="0">
                <a:solidFill>
                  <a:srgbClr val="FF0000"/>
                </a:solidFill>
              </a:rPr>
              <a:t>	5hUftbmg </a:t>
            </a:r>
            <a:r>
              <a:rPr lang="en-IN" dirty="0"/>
              <a:t> </a:t>
            </a:r>
            <a:endParaRPr lang="en-IN" b="1" dirty="0" smtClean="0"/>
          </a:p>
        </p:txBody>
      </p:sp>
    </p:spTree>
    <p:extLst>
      <p:ext uri="{BB962C8B-B14F-4D97-AF65-F5344CB8AC3E}">
        <p14:creationId xmlns:p14="http://schemas.microsoft.com/office/powerpoint/2010/main" val="1994800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MINDS WITH EXOTIC PROPERTIES</a:t>
            </a:r>
            <a:endParaRPr lang="en-IN"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marL="0" indent="0">
              <a:buNone/>
            </a:pPr>
            <a:r>
              <a:rPr lang="en-IN" dirty="0"/>
              <a:t> </a:t>
            </a:r>
            <a:r>
              <a:rPr lang="en-IN" b="1" dirty="0"/>
              <a:t>Understand emotions</a:t>
            </a:r>
            <a:r>
              <a:rPr lang="en-IN" b="1" dirty="0" smtClean="0"/>
              <a:t>:</a:t>
            </a:r>
          </a:p>
          <a:p>
            <a:pPr algn="just"/>
            <a:r>
              <a:rPr lang="en-IN" dirty="0"/>
              <a:t>Market research is being aided by AI tools that track a person’s emotions as they watch videos</a:t>
            </a:r>
            <a:r>
              <a:rPr lang="en-IN" dirty="0" smtClean="0"/>
              <a:t>.</a:t>
            </a:r>
          </a:p>
          <a:p>
            <a:pPr algn="just"/>
            <a:r>
              <a:rPr lang="en-IN" dirty="0" smtClean="0"/>
              <a:t> </a:t>
            </a:r>
            <a:r>
              <a:rPr lang="en-IN" dirty="0"/>
              <a:t>Artificial emotional intelligence can gather data from a person's facial expressions, body language, and more, </a:t>
            </a:r>
            <a:r>
              <a:rPr lang="en-IN" dirty="0" err="1"/>
              <a:t>analyze</a:t>
            </a:r>
            <a:r>
              <a:rPr lang="en-IN" dirty="0"/>
              <a:t> it against an emotion database to determine what emotion is likely being expressed, and then determine an action based on that info. </a:t>
            </a:r>
            <a:r>
              <a:rPr lang="en-IN" b="1" dirty="0"/>
              <a:t> </a:t>
            </a:r>
            <a:endParaRPr lang="en-IN" b="1" dirty="0" smtClean="0"/>
          </a:p>
        </p:txBody>
      </p:sp>
    </p:spTree>
    <p:extLst>
      <p:ext uri="{BB962C8B-B14F-4D97-AF65-F5344CB8AC3E}">
        <p14:creationId xmlns:p14="http://schemas.microsoft.com/office/powerpoint/2010/main" val="33059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MINDS WITH EXOTIC PROPERTIES</a:t>
            </a:r>
            <a:endParaRPr lang="en-IN" dirty="0"/>
          </a:p>
        </p:txBody>
      </p:sp>
      <p:sp>
        <p:nvSpPr>
          <p:cNvPr id="3" name="Content Placeholder 2"/>
          <p:cNvSpPr>
            <a:spLocks noGrp="1"/>
          </p:cNvSpPr>
          <p:nvPr>
            <p:ph idx="1"/>
          </p:nvPr>
        </p:nvSpPr>
        <p:spPr>
          <a:xfrm>
            <a:off x="457200" y="1600200"/>
            <a:ext cx="8229600" cy="4997152"/>
          </a:xfrm>
        </p:spPr>
        <p:txBody>
          <a:bodyPr>
            <a:normAutofit/>
          </a:bodyPr>
          <a:lstStyle/>
          <a:p>
            <a:pPr marL="0" indent="0">
              <a:buNone/>
            </a:pPr>
            <a:r>
              <a:rPr lang="en-IN" dirty="0"/>
              <a:t> </a:t>
            </a:r>
            <a:r>
              <a:rPr lang="en-IN" b="1" dirty="0"/>
              <a:t>Play games</a:t>
            </a:r>
            <a:r>
              <a:rPr lang="en-IN" b="1" dirty="0" smtClean="0"/>
              <a:t>:</a:t>
            </a:r>
          </a:p>
          <a:p>
            <a:pPr algn="just"/>
            <a:r>
              <a:rPr lang="en-IN" dirty="0"/>
              <a:t>It's not all serious business with artificial intelligence—it can learn to play games such as chess, Go, and poker (which was an incredible feat)! And, turns out that AI can learn to play these games plus compete and even beat humans at them!</a:t>
            </a:r>
            <a:endParaRPr lang="en-IN" b="1" dirty="0" smtClean="0"/>
          </a:p>
        </p:txBody>
      </p:sp>
    </p:spTree>
    <p:extLst>
      <p:ext uri="{BB962C8B-B14F-4D97-AF65-F5344CB8AC3E}">
        <p14:creationId xmlns:p14="http://schemas.microsoft.com/office/powerpoint/2010/main" val="2582038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MINDS WITH EXOTIC PROPERTIES</a:t>
            </a:r>
            <a:endParaRPr lang="en-IN" dirty="0"/>
          </a:p>
        </p:txBody>
      </p:sp>
      <p:sp>
        <p:nvSpPr>
          <p:cNvPr id="3" name="Content Placeholder 2"/>
          <p:cNvSpPr>
            <a:spLocks noGrp="1"/>
          </p:cNvSpPr>
          <p:nvPr>
            <p:ph idx="1"/>
          </p:nvPr>
        </p:nvSpPr>
        <p:spPr>
          <a:xfrm>
            <a:off x="457200" y="1600200"/>
            <a:ext cx="8229600" cy="4997152"/>
          </a:xfrm>
        </p:spPr>
        <p:txBody>
          <a:bodyPr>
            <a:normAutofit/>
          </a:bodyPr>
          <a:lstStyle/>
          <a:p>
            <a:pPr marL="0" indent="0">
              <a:buNone/>
            </a:pPr>
            <a:r>
              <a:rPr lang="en-IN" dirty="0"/>
              <a:t> </a:t>
            </a:r>
            <a:r>
              <a:rPr lang="en-IN" b="1" dirty="0"/>
              <a:t>Create</a:t>
            </a:r>
            <a:r>
              <a:rPr lang="en-IN" b="1" dirty="0" smtClean="0"/>
              <a:t>:</a:t>
            </a:r>
          </a:p>
          <a:p>
            <a:pPr algn="just"/>
            <a:r>
              <a:rPr lang="en-IN" dirty="0"/>
              <a:t>Artificial intelligence can even master creative processes, including making visual art, writing poetry, composing music, and taking photographs. </a:t>
            </a:r>
            <a:endParaRPr lang="en-IN" dirty="0" smtClean="0"/>
          </a:p>
          <a:p>
            <a:pPr algn="just"/>
            <a:r>
              <a:rPr lang="en-IN" dirty="0" smtClean="0"/>
              <a:t>Google's </a:t>
            </a:r>
            <a:r>
              <a:rPr lang="en-IN" dirty="0"/>
              <a:t>AI was even able to create its own AI “child”—that outperformed human-made counterparts.</a:t>
            </a:r>
            <a:endParaRPr lang="en-IN" b="1" dirty="0" smtClean="0"/>
          </a:p>
        </p:txBody>
      </p:sp>
    </p:spTree>
    <p:extLst>
      <p:ext uri="{BB962C8B-B14F-4D97-AF65-F5344CB8AC3E}">
        <p14:creationId xmlns:p14="http://schemas.microsoft.com/office/powerpoint/2010/main" val="118107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Artificial Intelligence?</a:t>
            </a:r>
          </a:p>
        </p:txBody>
      </p:sp>
      <p:sp>
        <p:nvSpPr>
          <p:cNvPr id="3" name="Content Placeholder 2"/>
          <p:cNvSpPr>
            <a:spLocks noGrp="1"/>
          </p:cNvSpPr>
          <p:nvPr>
            <p:ph idx="1"/>
          </p:nvPr>
        </p:nvSpPr>
        <p:spPr/>
        <p:txBody>
          <a:bodyPr>
            <a:normAutofit fontScale="85000" lnSpcReduction="20000"/>
          </a:bodyPr>
          <a:lstStyle/>
          <a:p>
            <a:pPr algn="just"/>
            <a:r>
              <a:rPr lang="en-IN" dirty="0"/>
              <a:t>With the help of AI, you can create such software or devices which can solve real-world problems very easily and with accuracy such as health issues, marketing, traffic issues, etc.</a:t>
            </a:r>
          </a:p>
          <a:p>
            <a:pPr algn="just"/>
            <a:r>
              <a:rPr lang="en-IN" dirty="0"/>
              <a:t>With the help of AI, you can create your personal virtual Assistant, such as </a:t>
            </a:r>
            <a:r>
              <a:rPr lang="en-IN" dirty="0" err="1"/>
              <a:t>Cortana</a:t>
            </a:r>
            <a:r>
              <a:rPr lang="en-IN" dirty="0"/>
              <a:t>, Google Assistant, </a:t>
            </a:r>
            <a:r>
              <a:rPr lang="en-IN" dirty="0" err="1"/>
              <a:t>Siri</a:t>
            </a:r>
            <a:r>
              <a:rPr lang="en-IN" dirty="0"/>
              <a:t>, etc.</a:t>
            </a:r>
          </a:p>
          <a:p>
            <a:pPr algn="just"/>
            <a:r>
              <a:rPr lang="en-IN" dirty="0"/>
              <a:t>With the help of AI, you can build such Robots which can work in an environment where survival of humans can be at risk.</a:t>
            </a:r>
          </a:p>
          <a:p>
            <a:pPr algn="just"/>
            <a:r>
              <a:rPr lang="en-IN" dirty="0"/>
              <a:t>AI opens a path for other new technologies, new devices, and new Opportunities.</a:t>
            </a:r>
          </a:p>
          <a:p>
            <a:pPr marL="0" indent="0">
              <a:buNone/>
            </a:pPr>
            <a:endParaRPr lang="en-IN" dirty="0"/>
          </a:p>
        </p:txBody>
      </p:sp>
    </p:spTree>
    <p:extLst>
      <p:ext uri="{BB962C8B-B14F-4D97-AF65-F5344CB8AC3E}">
        <p14:creationId xmlns:p14="http://schemas.microsoft.com/office/powerpoint/2010/main" val="3582780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MINDS WITH EXOTIC PROPERTIES</a:t>
            </a:r>
            <a:endParaRPr lang="en-IN" dirty="0"/>
          </a:p>
        </p:txBody>
      </p:sp>
      <p:sp>
        <p:nvSpPr>
          <p:cNvPr id="3" name="Content Placeholder 2"/>
          <p:cNvSpPr>
            <a:spLocks noGrp="1"/>
          </p:cNvSpPr>
          <p:nvPr>
            <p:ph idx="1"/>
          </p:nvPr>
        </p:nvSpPr>
        <p:spPr>
          <a:xfrm>
            <a:off x="457200" y="1600200"/>
            <a:ext cx="8229600" cy="4997152"/>
          </a:xfrm>
        </p:spPr>
        <p:txBody>
          <a:bodyPr>
            <a:normAutofit fontScale="92500" lnSpcReduction="10000"/>
          </a:bodyPr>
          <a:lstStyle/>
          <a:p>
            <a:pPr marL="0" indent="0">
              <a:buNone/>
            </a:pPr>
            <a:r>
              <a:rPr lang="en-IN" dirty="0"/>
              <a:t> </a:t>
            </a:r>
            <a:r>
              <a:rPr lang="en-IN" b="1" dirty="0"/>
              <a:t>Read your mind</a:t>
            </a:r>
            <a:r>
              <a:rPr lang="en-IN" b="1" dirty="0" smtClean="0"/>
              <a:t>:</a:t>
            </a:r>
          </a:p>
          <a:p>
            <a:pPr algn="just"/>
            <a:r>
              <a:rPr lang="en-IN" u="sng" dirty="0"/>
              <a:t>AI that can read your mind</a:t>
            </a:r>
            <a:r>
              <a:rPr lang="en-IN" dirty="0"/>
              <a:t>! It can interpret brain signals and then create speech</a:t>
            </a:r>
            <a:r>
              <a:rPr lang="en-IN" dirty="0" smtClean="0"/>
              <a:t>.</a:t>
            </a:r>
          </a:p>
          <a:p>
            <a:pPr algn="just"/>
            <a:r>
              <a:rPr lang="en-IN" dirty="0" smtClean="0"/>
              <a:t> </a:t>
            </a:r>
            <a:r>
              <a:rPr lang="en-IN" dirty="0"/>
              <a:t>Impressive and life-changing for those with speech impairment, but a little bit unnerving when you consider the mind-reading aspect of the skill. </a:t>
            </a:r>
            <a:endParaRPr lang="en-IN" dirty="0" smtClean="0"/>
          </a:p>
          <a:p>
            <a:pPr algn="just"/>
            <a:r>
              <a:rPr lang="en-IN" dirty="0" smtClean="0"/>
              <a:t>It's </a:t>
            </a:r>
            <a:r>
              <a:rPr lang="en-IN" dirty="0"/>
              <a:t>no surprise that some of the biggest tech giants, including Facebook and </a:t>
            </a:r>
            <a:r>
              <a:rPr lang="en-IN" dirty="0" err="1"/>
              <a:t>Elon</a:t>
            </a:r>
            <a:r>
              <a:rPr lang="en-IN" dirty="0"/>
              <a:t> Musk have their own projects underway to capitalize on AI's mind-reading potential.</a:t>
            </a:r>
            <a:endParaRPr lang="en-IN" b="1" dirty="0" smtClean="0"/>
          </a:p>
        </p:txBody>
      </p:sp>
    </p:spTree>
    <p:extLst>
      <p:ext uri="{BB962C8B-B14F-4D97-AF65-F5344CB8AC3E}">
        <p14:creationId xmlns:p14="http://schemas.microsoft.com/office/powerpoint/2010/main" val="1259676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DDF8B1-12D3-4FE9-9D36-4EEBB063F46F}"/>
              </a:ext>
            </a:extLst>
          </p:cNvPr>
          <p:cNvSpPr>
            <a:spLocks noGrp="1"/>
          </p:cNvSpPr>
          <p:nvPr>
            <p:ph type="title"/>
          </p:nvPr>
        </p:nvSpPr>
        <p:spPr/>
        <p:txBody>
          <a:bodyPr/>
          <a:lstStyle/>
          <a:p>
            <a:r>
              <a:rPr lang="en-IN" dirty="0"/>
              <a:t>                      </a:t>
            </a:r>
            <a:r>
              <a:rPr lang="en-IN" dirty="0" err="1"/>
              <a:t>SuperIntelligence</a:t>
            </a:r>
            <a:endParaRPr lang="en-IN" dirty="0"/>
          </a:p>
        </p:txBody>
      </p:sp>
      <p:pic>
        <p:nvPicPr>
          <p:cNvPr id="5" name="Picture 4">
            <a:extLst>
              <a:ext uri="{FF2B5EF4-FFF2-40B4-BE49-F238E27FC236}">
                <a16:creationId xmlns:a16="http://schemas.microsoft.com/office/drawing/2014/main" xmlns="" id="{40012B16-33B8-4B08-9C0F-7A86B64FC92C}"/>
              </a:ext>
            </a:extLst>
          </p:cNvPr>
          <p:cNvPicPr>
            <a:picLocks noChangeAspect="1"/>
          </p:cNvPicPr>
          <p:nvPr/>
        </p:nvPicPr>
        <p:blipFill>
          <a:blip r:embed="rId2"/>
          <a:stretch>
            <a:fillRect/>
          </a:stretch>
        </p:blipFill>
        <p:spPr>
          <a:xfrm>
            <a:off x="2438683" y="2211974"/>
            <a:ext cx="4296836" cy="3659908"/>
          </a:xfrm>
          <a:prstGeom prst="rect">
            <a:avLst/>
          </a:prstGeom>
        </p:spPr>
      </p:pic>
    </p:spTree>
    <p:extLst>
      <p:ext uri="{BB962C8B-B14F-4D97-AF65-F5344CB8AC3E}">
        <p14:creationId xmlns:p14="http://schemas.microsoft.com/office/powerpoint/2010/main" val="35617004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DE9F6-8401-4B58-AF46-A05E90810A14}"/>
              </a:ext>
            </a:extLst>
          </p:cNvPr>
          <p:cNvSpPr>
            <a:spLocks noGrp="1"/>
          </p:cNvSpPr>
          <p:nvPr>
            <p:ph type="title"/>
          </p:nvPr>
        </p:nvSpPr>
        <p:spPr/>
        <p:txBody>
          <a:bodyPr/>
          <a:lstStyle/>
          <a:p>
            <a:r>
              <a:rPr lang="en-IN" dirty="0"/>
              <a:t>                        Superintelligence</a:t>
            </a:r>
          </a:p>
        </p:txBody>
      </p:sp>
      <p:sp>
        <p:nvSpPr>
          <p:cNvPr id="4" name="TextBox 3">
            <a:extLst>
              <a:ext uri="{FF2B5EF4-FFF2-40B4-BE49-F238E27FC236}">
                <a16:creationId xmlns:a16="http://schemas.microsoft.com/office/drawing/2014/main" xmlns="" id="{61EB3EC9-D2BA-4ED2-842C-BB9FB8692014}"/>
              </a:ext>
            </a:extLst>
          </p:cNvPr>
          <p:cNvSpPr txBox="1"/>
          <p:nvPr/>
        </p:nvSpPr>
        <p:spPr>
          <a:xfrm>
            <a:off x="467544" y="1340768"/>
            <a:ext cx="8384722" cy="4249240"/>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n-IN" sz="2400" dirty="0">
                <a:solidFill>
                  <a:prstClr val="black"/>
                </a:solidFill>
                <a:ea typeface="Calibri" panose="020F0502020204030204" pitchFamily="34" charset="0"/>
                <a:cs typeface="Times New Roman" panose="02020603050405020304" pitchFamily="18" charset="0"/>
              </a:rPr>
              <a:t>A </a:t>
            </a:r>
            <a:r>
              <a:rPr lang="en-IN" sz="2400" i="1" dirty="0">
                <a:solidFill>
                  <a:prstClr val="black"/>
                </a:solidFill>
                <a:ea typeface="Calibri" panose="020F0502020204030204" pitchFamily="34" charset="0"/>
                <a:cs typeface="Times New Roman" panose="02020603050405020304" pitchFamily="18" charset="0"/>
              </a:rPr>
              <a:t>superintelligence</a:t>
            </a:r>
            <a:r>
              <a:rPr lang="en-IN" sz="2400" dirty="0">
                <a:solidFill>
                  <a:prstClr val="black"/>
                </a:solidFill>
                <a:ea typeface="Calibri" panose="020F0502020204030204" pitchFamily="34" charset="0"/>
                <a:cs typeface="Times New Roman" panose="02020603050405020304" pitchFamily="18" charset="0"/>
              </a:rPr>
              <a:t> is </a:t>
            </a:r>
            <a:r>
              <a:rPr lang="en-IN" sz="2400" dirty="0" smtClean="0">
                <a:solidFill>
                  <a:prstClr val="black"/>
                </a:solidFill>
                <a:ea typeface="Calibri" panose="020F0502020204030204" pitchFamily="34" charset="0"/>
                <a:cs typeface="Times New Roman" panose="02020603050405020304" pitchFamily="18" charset="0"/>
              </a:rPr>
              <a:t>an agent </a:t>
            </a:r>
            <a:r>
              <a:rPr lang="en-IN" sz="2400" dirty="0">
                <a:solidFill>
                  <a:prstClr val="black"/>
                </a:solidFill>
                <a:ea typeface="Calibri" panose="020F0502020204030204" pitchFamily="34" charset="0"/>
                <a:cs typeface="Times New Roman" panose="02020603050405020304" pitchFamily="18" charset="0"/>
              </a:rPr>
              <a:t>that </a:t>
            </a:r>
            <a:r>
              <a:rPr lang="en-IN" sz="2400" dirty="0" smtClean="0">
                <a:solidFill>
                  <a:prstClr val="black"/>
                </a:solidFill>
                <a:ea typeface="Calibri" panose="020F0502020204030204" pitchFamily="34" charset="0"/>
                <a:cs typeface="Times New Roman" panose="02020603050405020304" pitchFamily="18" charset="0"/>
              </a:rPr>
              <a:t>possesses </a:t>
            </a:r>
            <a:r>
              <a:rPr lang="en-IN" sz="2400" dirty="0">
                <a:solidFill>
                  <a:prstClr val="black"/>
                </a:solidFill>
                <a:ea typeface="Calibri" panose="020F0502020204030204" pitchFamily="34" charset="0"/>
                <a:cs typeface="Times New Roman" panose="02020603050405020304" pitchFamily="18" charset="0"/>
              </a:rPr>
              <a:t>intelligence far surpassing that of the </a:t>
            </a:r>
            <a:r>
              <a:rPr lang="en-IN" sz="2400" dirty="0" smtClean="0">
                <a:solidFill>
                  <a:prstClr val="black"/>
                </a:solidFill>
                <a:ea typeface="Calibri" panose="020F0502020204030204" pitchFamily="34" charset="0"/>
                <a:cs typeface="Times New Roman" panose="02020603050405020304" pitchFamily="18" charset="0"/>
              </a:rPr>
              <a:t>brightest </a:t>
            </a:r>
            <a:r>
              <a:rPr lang="en-IN" sz="2400" dirty="0">
                <a:solidFill>
                  <a:prstClr val="black"/>
                </a:solidFill>
                <a:ea typeface="Calibri" panose="020F0502020204030204" pitchFamily="34" charset="0"/>
                <a:cs typeface="Times New Roman" panose="02020603050405020304" pitchFamily="18" charset="0"/>
              </a:rPr>
              <a:t>and most gifted human minds.</a:t>
            </a:r>
          </a:p>
          <a:p>
            <a:pPr marL="342900" indent="-342900" algn="just">
              <a:lnSpc>
                <a:spcPct val="107000"/>
              </a:lnSpc>
              <a:spcAft>
                <a:spcPts val="800"/>
              </a:spcAft>
              <a:buFont typeface="Arial" panose="020B0604020202020204" pitchFamily="34" charset="0"/>
              <a:buChar char="•"/>
            </a:pPr>
            <a:r>
              <a:rPr lang="en-US" sz="2400" dirty="0">
                <a:solidFill>
                  <a:prstClr val="black"/>
                </a:solidFill>
              </a:rPr>
              <a:t>Superintelligence" may also refer to a property of </a:t>
            </a:r>
            <a:r>
              <a:rPr lang="en-US" sz="2400" dirty="0" smtClean="0">
                <a:solidFill>
                  <a:prstClr val="black"/>
                </a:solidFill>
              </a:rPr>
              <a:t>problem-solving </a:t>
            </a:r>
            <a:r>
              <a:rPr lang="en-US" sz="2400" dirty="0">
                <a:solidFill>
                  <a:prstClr val="black"/>
                </a:solidFill>
              </a:rPr>
              <a:t>systems (e.g., superintelligent language </a:t>
            </a:r>
            <a:r>
              <a:rPr lang="en-US" sz="2400" dirty="0" smtClean="0">
                <a:solidFill>
                  <a:prstClr val="black"/>
                </a:solidFill>
              </a:rPr>
              <a:t>translators </a:t>
            </a:r>
            <a:r>
              <a:rPr lang="en-US" sz="2400" dirty="0">
                <a:solidFill>
                  <a:prstClr val="black"/>
                </a:solidFill>
              </a:rPr>
              <a:t>or engineering assistants) whether or not these </a:t>
            </a:r>
            <a:r>
              <a:rPr lang="en-US" sz="2400" dirty="0" smtClean="0">
                <a:solidFill>
                  <a:prstClr val="black"/>
                </a:solidFill>
              </a:rPr>
              <a:t>high-level </a:t>
            </a:r>
            <a:r>
              <a:rPr lang="en-US" sz="2400" dirty="0">
                <a:solidFill>
                  <a:prstClr val="black"/>
                </a:solidFill>
              </a:rPr>
              <a:t>intellectual competencies are embodied in </a:t>
            </a:r>
            <a:r>
              <a:rPr lang="en-US" sz="2400" dirty="0" smtClean="0">
                <a:solidFill>
                  <a:prstClr val="black"/>
                </a:solidFill>
              </a:rPr>
              <a:t>agents </a:t>
            </a:r>
            <a:r>
              <a:rPr lang="en-US" sz="2400" dirty="0">
                <a:solidFill>
                  <a:prstClr val="black"/>
                </a:solidFill>
              </a:rPr>
              <a:t>that act in the world. </a:t>
            </a:r>
          </a:p>
          <a:p>
            <a:pPr marL="342900" indent="-342900" algn="just">
              <a:lnSpc>
                <a:spcPct val="107000"/>
              </a:lnSpc>
              <a:spcAft>
                <a:spcPts val="800"/>
              </a:spcAft>
              <a:buFont typeface="Arial" panose="020B0604020202020204" pitchFamily="34" charset="0"/>
              <a:buChar char="•"/>
            </a:pPr>
            <a:r>
              <a:rPr lang="en-US" sz="2400" dirty="0">
                <a:solidFill>
                  <a:prstClr val="black"/>
                </a:solidFill>
                <a:hlinkClick r:id="rId2" tooltip="Nick Bostrom"/>
              </a:rPr>
              <a:t>Nick Bostrom</a:t>
            </a:r>
            <a:r>
              <a:rPr lang="en-US" sz="2400" dirty="0">
                <a:solidFill>
                  <a:prstClr val="black"/>
                </a:solidFill>
              </a:rPr>
              <a:t> defines </a:t>
            </a:r>
            <a:r>
              <a:rPr lang="en-US" sz="2400" i="1" dirty="0">
                <a:solidFill>
                  <a:prstClr val="black"/>
                </a:solidFill>
              </a:rPr>
              <a:t>superintelligence</a:t>
            </a:r>
            <a:r>
              <a:rPr lang="en-US" sz="2400" dirty="0">
                <a:solidFill>
                  <a:prstClr val="black"/>
                </a:solidFill>
              </a:rPr>
              <a:t> as "any </a:t>
            </a:r>
            <a:r>
              <a:rPr lang="en-US" sz="2400" dirty="0" smtClean="0">
                <a:solidFill>
                  <a:prstClr val="black"/>
                </a:solidFill>
              </a:rPr>
              <a:t>intellect that </a:t>
            </a:r>
            <a:r>
              <a:rPr lang="en-US" sz="2400" dirty="0">
                <a:solidFill>
                  <a:prstClr val="black"/>
                </a:solidFill>
              </a:rPr>
              <a:t>greatly exceeds the </a:t>
            </a:r>
            <a:r>
              <a:rPr lang="en-US" sz="2400" dirty="0" smtClean="0">
                <a:solidFill>
                  <a:prstClr val="black"/>
                </a:solidFill>
              </a:rPr>
              <a:t>performance </a:t>
            </a:r>
            <a:r>
              <a:rPr lang="en-US" sz="2400" dirty="0">
                <a:solidFill>
                  <a:prstClr val="black"/>
                </a:solidFill>
              </a:rPr>
              <a:t>of humans in virtually all domains of interest".</a:t>
            </a:r>
            <a:endParaRPr lang="en-IN" sz="240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95588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BD6FD7-10E6-4F4E-A3FF-7F9947E39557}"/>
              </a:ext>
            </a:extLst>
          </p:cNvPr>
          <p:cNvSpPr>
            <a:spLocks noGrp="1"/>
          </p:cNvSpPr>
          <p:nvPr>
            <p:ph type="title"/>
          </p:nvPr>
        </p:nvSpPr>
        <p:spPr>
          <a:xfrm>
            <a:off x="628650" y="365126"/>
            <a:ext cx="8191822" cy="1325563"/>
          </a:xfrm>
        </p:spPr>
        <p:txBody>
          <a:bodyPr>
            <a:normAutofit fontScale="90000"/>
          </a:bodyPr>
          <a:lstStyle/>
          <a:p>
            <a:r>
              <a:rPr lang="en-IN" b="1" dirty="0"/>
              <a:t> </a:t>
            </a:r>
            <a:r>
              <a:rPr lang="en-IN" b="1" dirty="0" smtClean="0"/>
              <a:t>Feasibility </a:t>
            </a:r>
            <a:r>
              <a:rPr lang="en-IN" b="1" dirty="0"/>
              <a:t>of artificial superintelligence</a:t>
            </a:r>
            <a:br>
              <a:rPr lang="en-IN" b="1" dirty="0"/>
            </a:br>
            <a:endParaRPr lang="en-IN" dirty="0"/>
          </a:p>
        </p:txBody>
      </p:sp>
      <p:sp>
        <p:nvSpPr>
          <p:cNvPr id="3" name="Content Placeholder 2">
            <a:extLst>
              <a:ext uri="{FF2B5EF4-FFF2-40B4-BE49-F238E27FC236}">
                <a16:creationId xmlns:a16="http://schemas.microsoft.com/office/drawing/2014/main" xmlns="" id="{3ADA75A1-28BA-4ACE-B4CC-6B610B41A1C3}"/>
              </a:ext>
            </a:extLst>
          </p:cNvPr>
          <p:cNvSpPr>
            <a:spLocks noGrp="1"/>
          </p:cNvSpPr>
          <p:nvPr>
            <p:ph idx="1"/>
          </p:nvPr>
        </p:nvSpPr>
        <p:spPr>
          <a:xfrm>
            <a:off x="683568" y="1052736"/>
            <a:ext cx="7886700" cy="5616624"/>
          </a:xfrm>
        </p:spPr>
        <p:txBody>
          <a:bodyPr>
            <a:noAutofit/>
          </a:bodyPr>
          <a:lstStyle/>
          <a:p>
            <a:pPr algn="just"/>
            <a:r>
              <a:rPr lang="en-US" sz="3000" dirty="0"/>
              <a:t>AI can achieve </a:t>
            </a:r>
            <a:r>
              <a:rPr lang="en-US" sz="3000" i="1" dirty="0"/>
              <a:t>equivalence</a:t>
            </a:r>
            <a:r>
              <a:rPr lang="en-US" sz="3000" dirty="0"/>
              <a:t> to human intelligence, that it can be </a:t>
            </a:r>
            <a:r>
              <a:rPr lang="en-US" sz="3000" i="1" dirty="0"/>
              <a:t>extended</a:t>
            </a:r>
            <a:r>
              <a:rPr lang="en-US" sz="3000" dirty="0"/>
              <a:t> to surpass human intelligence, and that it can be further </a:t>
            </a:r>
            <a:r>
              <a:rPr lang="en-US" sz="3000" i="1" dirty="0"/>
              <a:t>amplified</a:t>
            </a:r>
            <a:r>
              <a:rPr lang="en-US" sz="3000" dirty="0"/>
              <a:t> to completely dominate humans across arbitrary tasks-David Charmers</a:t>
            </a:r>
          </a:p>
          <a:p>
            <a:pPr algn="just"/>
            <a:r>
              <a:rPr lang="en-US" sz="3000" dirty="0"/>
              <a:t>If research into strong AI produced sufficiently intelligent software, it would be able to reprogram and improve itself – a feature called "recursive self-improvement". It would then be even better at improving itself, and could continue doing so in a rapidly increasing cycle, leading to a superintelligence. This scenario is known as an </a:t>
            </a:r>
            <a:r>
              <a:rPr lang="en-US" sz="3000" dirty="0">
                <a:hlinkClick r:id="rId2" tooltip="Intelligence explosion"/>
              </a:rPr>
              <a:t>intelligence explosion</a:t>
            </a:r>
            <a:r>
              <a:rPr lang="en-US" sz="3000" dirty="0"/>
              <a:t>. </a:t>
            </a:r>
            <a:endParaRPr lang="en-IN" sz="3000" dirty="0"/>
          </a:p>
        </p:txBody>
      </p:sp>
      <p:sp>
        <p:nvSpPr>
          <p:cNvPr id="11" name="Rectangle 6">
            <a:extLst>
              <a:ext uri="{FF2B5EF4-FFF2-40B4-BE49-F238E27FC236}">
                <a16:creationId xmlns:a16="http://schemas.microsoft.com/office/drawing/2014/main" xmlns="" id="{E79AD513-6920-451E-9B09-369F6E3D8521}"/>
              </a:ext>
            </a:extLst>
          </p:cNvPr>
          <p:cNvSpPr>
            <a:spLocks noChangeArrowheads="1"/>
          </p:cNvSpPr>
          <p:nvPr/>
        </p:nvSpPr>
        <p:spPr bwMode="auto">
          <a:xfrm>
            <a:off x="1" y="-176728"/>
            <a:ext cx="184731" cy="3693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solidFill>
                <a:prstClr val="black"/>
              </a:solidFill>
            </a:endParaRPr>
          </a:p>
        </p:txBody>
      </p:sp>
    </p:spTree>
    <p:extLst>
      <p:ext uri="{BB962C8B-B14F-4D97-AF65-F5344CB8AC3E}">
        <p14:creationId xmlns:p14="http://schemas.microsoft.com/office/powerpoint/2010/main" val="13030874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DFEBA-BC8A-4592-B443-A12FA0E43B6F}"/>
              </a:ext>
            </a:extLst>
          </p:cNvPr>
          <p:cNvSpPr>
            <a:spLocks noGrp="1"/>
          </p:cNvSpPr>
          <p:nvPr>
            <p:ph type="title"/>
          </p:nvPr>
        </p:nvSpPr>
        <p:spPr/>
        <p:txBody>
          <a:bodyPr/>
          <a:lstStyle/>
          <a:p>
            <a:r>
              <a:rPr lang="en-IN" dirty="0"/>
              <a:t>       </a:t>
            </a:r>
            <a:r>
              <a:rPr lang="en-IN" dirty="0" smtClean="0"/>
              <a:t>Potential </a:t>
            </a:r>
            <a:r>
              <a:rPr lang="en-IN" dirty="0"/>
              <a:t>threats to humanity</a:t>
            </a:r>
          </a:p>
        </p:txBody>
      </p:sp>
      <p:sp>
        <p:nvSpPr>
          <p:cNvPr id="3" name="Content Placeholder 2">
            <a:extLst>
              <a:ext uri="{FF2B5EF4-FFF2-40B4-BE49-F238E27FC236}">
                <a16:creationId xmlns:a16="http://schemas.microsoft.com/office/drawing/2014/main" xmlns="" id="{74205DDC-8806-4424-9E0D-AFA8827BB39E}"/>
              </a:ext>
            </a:extLst>
          </p:cNvPr>
          <p:cNvSpPr>
            <a:spLocks noGrp="1"/>
          </p:cNvSpPr>
          <p:nvPr>
            <p:ph idx="1"/>
          </p:nvPr>
        </p:nvSpPr>
        <p:spPr>
          <a:xfrm>
            <a:off x="611560" y="1412776"/>
            <a:ext cx="7886700" cy="6480720"/>
          </a:xfrm>
        </p:spPr>
        <p:txBody>
          <a:bodyPr>
            <a:noAutofit/>
          </a:bodyPr>
          <a:lstStyle/>
          <a:p>
            <a:pPr algn="just"/>
            <a:r>
              <a:rPr lang="en-US" dirty="0"/>
              <a:t>Superintelligence may be able to seize power over its environment and prevent humans from shutting it down. Since a superintelligent AI will likely have the ability to not fear death and instead consider it an avoidable situation which can be predicted and avoided by simply disabling the power button.</a:t>
            </a:r>
            <a:endParaRPr lang="en-US" baseline="30000" dirty="0"/>
          </a:p>
          <a:p>
            <a:pPr algn="just"/>
            <a:r>
              <a:rPr lang="en-US" dirty="0"/>
              <a:t>Potential AI control strategies include </a:t>
            </a:r>
          </a:p>
          <a:p>
            <a:pPr marL="0" indent="0" algn="just">
              <a:buNone/>
            </a:pPr>
            <a:r>
              <a:rPr lang="en-US" dirty="0"/>
              <a:t> </a:t>
            </a:r>
            <a:r>
              <a:rPr lang="en-US" dirty="0">
                <a:sym typeface="Wingdings" panose="05000000000000000000" pitchFamily="2" charset="2"/>
              </a:rPr>
              <a:t></a:t>
            </a:r>
            <a:r>
              <a:rPr lang="en-US" dirty="0"/>
              <a:t> "capability control" (limiting an AI's ability to influence the world) </a:t>
            </a:r>
          </a:p>
          <a:p>
            <a:pPr marL="0" indent="0" algn="just">
              <a:buNone/>
            </a:pPr>
            <a:r>
              <a:rPr lang="en-US" dirty="0"/>
              <a:t>    "motivational control" (building an AI whose goals are aligned with human values). </a:t>
            </a:r>
            <a:endParaRPr lang="en-IN" dirty="0"/>
          </a:p>
        </p:txBody>
      </p:sp>
    </p:spTree>
    <p:extLst>
      <p:ext uri="{BB962C8B-B14F-4D97-AF65-F5344CB8AC3E}">
        <p14:creationId xmlns:p14="http://schemas.microsoft.com/office/powerpoint/2010/main" val="40537425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C29750-594A-4B9F-878F-D62DF04DCAA6}"/>
              </a:ext>
            </a:extLst>
          </p:cNvPr>
          <p:cNvSpPr>
            <a:spLocks noGrp="1"/>
          </p:cNvSpPr>
          <p:nvPr>
            <p:ph type="title"/>
          </p:nvPr>
        </p:nvSpPr>
        <p:spPr/>
        <p:txBody>
          <a:bodyPr/>
          <a:lstStyle/>
          <a:p>
            <a:r>
              <a:rPr lang="en-IN" dirty="0"/>
              <a:t>Benefits and Risks of Artificial Intelligence</a:t>
            </a:r>
          </a:p>
        </p:txBody>
      </p:sp>
      <p:pic>
        <p:nvPicPr>
          <p:cNvPr id="5" name="Content Placeholder 4">
            <a:extLst>
              <a:ext uri="{FF2B5EF4-FFF2-40B4-BE49-F238E27FC236}">
                <a16:creationId xmlns:a16="http://schemas.microsoft.com/office/drawing/2014/main" xmlns="" id="{1EC8600F-B82F-4E29-B0A1-5E1F5D391F7F}"/>
              </a:ext>
            </a:extLst>
          </p:cNvPr>
          <p:cNvPicPr>
            <a:picLocks noGrp="1" noChangeAspect="1"/>
          </p:cNvPicPr>
          <p:nvPr>
            <p:ph idx="1"/>
          </p:nvPr>
        </p:nvPicPr>
        <p:blipFill>
          <a:blip r:embed="rId2"/>
          <a:stretch>
            <a:fillRect/>
          </a:stretch>
        </p:blipFill>
        <p:spPr>
          <a:xfrm>
            <a:off x="755576" y="1628800"/>
            <a:ext cx="7650651" cy="4797426"/>
          </a:xfrm>
        </p:spPr>
      </p:pic>
    </p:spTree>
    <p:extLst>
      <p:ext uri="{BB962C8B-B14F-4D97-AF65-F5344CB8AC3E}">
        <p14:creationId xmlns:p14="http://schemas.microsoft.com/office/powerpoint/2010/main" val="3991685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0D9015-8B89-4704-B4EC-C41D43A9DA61}"/>
              </a:ext>
            </a:extLst>
          </p:cNvPr>
          <p:cNvSpPr>
            <a:spLocks noGrp="1"/>
          </p:cNvSpPr>
          <p:nvPr>
            <p:ph type="title"/>
          </p:nvPr>
        </p:nvSpPr>
        <p:spPr/>
        <p:txBody>
          <a:bodyPr/>
          <a:lstStyle/>
          <a:p>
            <a:r>
              <a:rPr lang="en-IN" dirty="0"/>
              <a:t>Benefits of AI</a:t>
            </a:r>
          </a:p>
        </p:txBody>
      </p:sp>
      <p:sp>
        <p:nvSpPr>
          <p:cNvPr id="3" name="Content Placeholder 2">
            <a:extLst>
              <a:ext uri="{FF2B5EF4-FFF2-40B4-BE49-F238E27FC236}">
                <a16:creationId xmlns:a16="http://schemas.microsoft.com/office/drawing/2014/main" xmlns="" id="{006091D6-7E25-4C51-AEC4-D7D0D2F64674}"/>
              </a:ext>
            </a:extLst>
          </p:cNvPr>
          <p:cNvSpPr>
            <a:spLocks noGrp="1"/>
          </p:cNvSpPr>
          <p:nvPr>
            <p:ph idx="1"/>
          </p:nvPr>
        </p:nvSpPr>
        <p:spPr>
          <a:xfrm>
            <a:off x="628650" y="1412776"/>
            <a:ext cx="7886700" cy="5256584"/>
          </a:xfrm>
        </p:spPr>
        <p:txBody>
          <a:bodyPr>
            <a:normAutofit lnSpcReduction="10000"/>
          </a:bodyPr>
          <a:lstStyle/>
          <a:p>
            <a:pPr marL="0" indent="0" algn="just">
              <a:buNone/>
            </a:pPr>
            <a:r>
              <a:rPr lang="en-US" b="1" dirty="0">
                <a:effectLst/>
              </a:rPr>
              <a:t>1. Increase work efficiency</a:t>
            </a:r>
          </a:p>
          <a:p>
            <a:pPr algn="just"/>
            <a:r>
              <a:rPr lang="en-US" dirty="0">
                <a:effectLst/>
              </a:rPr>
              <a:t>AI-powered machines are great at doing a particular repetitive task with amazing efficiency. The simple reason is that they remove human errors from their tasks to achieve accurate results every time they do that specific task.</a:t>
            </a:r>
          </a:p>
          <a:p>
            <a:pPr algn="just"/>
            <a:r>
              <a:rPr lang="en-US" dirty="0">
                <a:effectLst/>
              </a:rPr>
              <a:t>Moreover, such machines can work 24X7, unlike humans. Thus, they eliminate the need to deploy two sets of employees working day and night shifts to work on important tasks. For example, </a:t>
            </a:r>
            <a:r>
              <a:rPr lang="en-US" b="1" dirty="0">
                <a:solidFill>
                  <a:srgbClr val="FF0000"/>
                </a:solidFill>
                <a:effectLst/>
              </a:rPr>
              <a:t>AI-powered chat assistants</a:t>
            </a:r>
            <a:r>
              <a:rPr lang="en-US" dirty="0">
                <a:effectLst/>
              </a:rPr>
              <a:t> can answer customer queries and provide support to visitors every minute of the day and boost the sales of a company.</a:t>
            </a:r>
          </a:p>
          <a:p>
            <a:pPr marL="0" indent="0">
              <a:buNone/>
            </a:pPr>
            <a:endParaRPr lang="en-IN" dirty="0"/>
          </a:p>
        </p:txBody>
      </p:sp>
    </p:spTree>
    <p:extLst>
      <p:ext uri="{BB962C8B-B14F-4D97-AF65-F5344CB8AC3E}">
        <p14:creationId xmlns:p14="http://schemas.microsoft.com/office/powerpoint/2010/main" val="22085623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47E639-FD61-4178-842C-4C6336D08BE0}"/>
              </a:ext>
            </a:extLst>
          </p:cNvPr>
          <p:cNvSpPr>
            <a:spLocks noGrp="1"/>
          </p:cNvSpPr>
          <p:nvPr>
            <p:ph type="title"/>
          </p:nvPr>
        </p:nvSpPr>
        <p:spPr/>
        <p:txBody>
          <a:bodyPr/>
          <a:lstStyle/>
          <a:p>
            <a:r>
              <a:rPr lang="en-IN" dirty="0"/>
              <a:t>Benefits of AI</a:t>
            </a:r>
          </a:p>
        </p:txBody>
      </p:sp>
      <p:sp>
        <p:nvSpPr>
          <p:cNvPr id="3" name="Content Placeholder 2">
            <a:extLst>
              <a:ext uri="{FF2B5EF4-FFF2-40B4-BE49-F238E27FC236}">
                <a16:creationId xmlns:a16="http://schemas.microsoft.com/office/drawing/2014/main" xmlns="" id="{E92030F6-1596-4907-8334-BEA01D7BE585}"/>
              </a:ext>
            </a:extLst>
          </p:cNvPr>
          <p:cNvSpPr>
            <a:spLocks noGrp="1"/>
          </p:cNvSpPr>
          <p:nvPr>
            <p:ph idx="1"/>
          </p:nvPr>
        </p:nvSpPr>
        <p:spPr/>
        <p:txBody>
          <a:bodyPr>
            <a:normAutofit fontScale="92500" lnSpcReduction="10000"/>
          </a:bodyPr>
          <a:lstStyle/>
          <a:p>
            <a:pPr marL="0" indent="0" algn="just">
              <a:buNone/>
            </a:pPr>
            <a:r>
              <a:rPr lang="en-US" b="1" dirty="0">
                <a:effectLst/>
              </a:rPr>
              <a:t>2. Work with high accuracy</a:t>
            </a:r>
          </a:p>
          <a:p>
            <a:pPr algn="just"/>
            <a:r>
              <a:rPr lang="en-US" dirty="0">
                <a:solidFill>
                  <a:srgbClr val="FF0000"/>
                </a:solidFill>
                <a:effectLst/>
              </a:rPr>
              <a:t>Scientists</a:t>
            </a:r>
            <a:r>
              <a:rPr lang="en-US" dirty="0">
                <a:effectLst/>
              </a:rPr>
              <a:t> are working to teach artificial intelligence powered machines to solve complex equations and perform critical tasks on their own so that the results obtained have higher accuracy as compared to their human counterparts.</a:t>
            </a:r>
          </a:p>
          <a:p>
            <a:pPr algn="just"/>
            <a:r>
              <a:rPr lang="en-US" dirty="0">
                <a:effectLst/>
              </a:rPr>
              <a:t>Their high accuracy has made these machines indispensable to work in the medical field particularly, owing to the criticality of the tasks. Robots are getting better at diagnosing serious conditions in the human body and performing delicate surgeries to minimize the risk of human lives.</a:t>
            </a:r>
          </a:p>
          <a:p>
            <a:pPr marL="0" indent="0">
              <a:buNone/>
            </a:pPr>
            <a:endParaRPr lang="en-IN" dirty="0"/>
          </a:p>
        </p:txBody>
      </p:sp>
    </p:spTree>
    <p:extLst>
      <p:ext uri="{BB962C8B-B14F-4D97-AF65-F5344CB8AC3E}">
        <p14:creationId xmlns:p14="http://schemas.microsoft.com/office/powerpoint/2010/main" val="7831074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F5AB4-F3A8-4201-9509-7D1930C4B899}"/>
              </a:ext>
            </a:extLst>
          </p:cNvPr>
          <p:cNvSpPr>
            <a:spLocks noGrp="1"/>
          </p:cNvSpPr>
          <p:nvPr>
            <p:ph type="title"/>
          </p:nvPr>
        </p:nvSpPr>
        <p:spPr/>
        <p:txBody>
          <a:bodyPr/>
          <a:lstStyle/>
          <a:p>
            <a:r>
              <a:rPr lang="en-IN" dirty="0"/>
              <a:t>Benefits of AI</a:t>
            </a:r>
          </a:p>
        </p:txBody>
      </p:sp>
      <p:sp>
        <p:nvSpPr>
          <p:cNvPr id="3" name="Content Placeholder 2">
            <a:extLst>
              <a:ext uri="{FF2B5EF4-FFF2-40B4-BE49-F238E27FC236}">
                <a16:creationId xmlns:a16="http://schemas.microsoft.com/office/drawing/2014/main" xmlns="" id="{61C9D71D-C899-4AA9-B01B-BA55AB19C1C2}"/>
              </a:ext>
            </a:extLst>
          </p:cNvPr>
          <p:cNvSpPr>
            <a:spLocks noGrp="1"/>
          </p:cNvSpPr>
          <p:nvPr>
            <p:ph idx="1"/>
          </p:nvPr>
        </p:nvSpPr>
        <p:spPr/>
        <p:txBody>
          <a:bodyPr>
            <a:normAutofit/>
          </a:bodyPr>
          <a:lstStyle/>
          <a:p>
            <a:pPr marL="0" indent="0" algn="just">
              <a:buNone/>
            </a:pPr>
            <a:r>
              <a:rPr lang="en-US" b="1" dirty="0">
                <a:effectLst/>
              </a:rPr>
              <a:t>3. Reduce the cost of training and operation</a:t>
            </a:r>
          </a:p>
          <a:p>
            <a:pPr marL="0" indent="0" algn="just">
              <a:buNone/>
            </a:pPr>
            <a:r>
              <a:rPr lang="en-US" dirty="0">
                <a:effectLst/>
              </a:rPr>
              <a:t>AI uses machine learning algorithms like Deep Learning and neural networks to learn new things like humans do. This way they eliminate the need to write new code every time we need them to learn new things.</a:t>
            </a:r>
          </a:p>
          <a:p>
            <a:pPr marL="0" indent="0">
              <a:buNone/>
            </a:pPr>
            <a:endParaRPr lang="en-IN" dirty="0"/>
          </a:p>
        </p:txBody>
      </p:sp>
    </p:spTree>
    <p:extLst>
      <p:ext uri="{BB962C8B-B14F-4D97-AF65-F5344CB8AC3E}">
        <p14:creationId xmlns:p14="http://schemas.microsoft.com/office/powerpoint/2010/main" val="23078324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5B6569-791D-4531-91C6-E3AB973EF4D5}"/>
              </a:ext>
            </a:extLst>
          </p:cNvPr>
          <p:cNvSpPr>
            <a:spLocks noGrp="1"/>
          </p:cNvSpPr>
          <p:nvPr>
            <p:ph type="title"/>
          </p:nvPr>
        </p:nvSpPr>
        <p:spPr/>
        <p:txBody>
          <a:bodyPr/>
          <a:lstStyle/>
          <a:p>
            <a:r>
              <a:rPr lang="en-IN" dirty="0"/>
              <a:t>Other benefits</a:t>
            </a:r>
          </a:p>
        </p:txBody>
      </p:sp>
      <p:sp>
        <p:nvSpPr>
          <p:cNvPr id="3" name="Content Placeholder 2">
            <a:extLst>
              <a:ext uri="{FF2B5EF4-FFF2-40B4-BE49-F238E27FC236}">
                <a16:creationId xmlns:a16="http://schemas.microsoft.com/office/drawing/2014/main" xmlns="" id="{0E2A83C3-C1E7-4543-8F47-A3B8E2F6FC1F}"/>
              </a:ext>
            </a:extLst>
          </p:cNvPr>
          <p:cNvSpPr>
            <a:spLocks noGrp="1"/>
          </p:cNvSpPr>
          <p:nvPr>
            <p:ph idx="1"/>
          </p:nvPr>
        </p:nvSpPr>
        <p:spPr>
          <a:xfrm>
            <a:off x="628650" y="1762872"/>
            <a:ext cx="7886700" cy="4351338"/>
          </a:xfrm>
        </p:spPr>
        <p:txBody>
          <a:bodyPr>
            <a:normAutofit/>
          </a:bodyPr>
          <a:lstStyle/>
          <a:p>
            <a:pPr marL="0" indent="0">
              <a:buNone/>
            </a:pPr>
            <a:r>
              <a:rPr lang="en-US" dirty="0"/>
              <a:t>AI has an impact on</a:t>
            </a:r>
          </a:p>
          <a:p>
            <a:pPr marL="0" indent="0">
              <a:buNone/>
            </a:pPr>
            <a:r>
              <a:rPr lang="en-US" dirty="0"/>
              <a:t>1. Economics </a:t>
            </a:r>
          </a:p>
          <a:p>
            <a:pPr marL="0" indent="0">
              <a:buNone/>
            </a:pPr>
            <a:r>
              <a:rPr lang="en-US" dirty="0"/>
              <a:t>2. Law </a:t>
            </a:r>
          </a:p>
          <a:p>
            <a:pPr marL="0" indent="0">
              <a:buNone/>
            </a:pPr>
            <a:r>
              <a:rPr lang="en-US" dirty="0"/>
              <a:t>3. Technical Areas</a:t>
            </a:r>
          </a:p>
          <a:p>
            <a:pPr marL="0" indent="0">
              <a:buNone/>
            </a:pPr>
            <a:r>
              <a:rPr lang="en-US" dirty="0"/>
              <a:t>4. Validity, security, and control</a:t>
            </a:r>
          </a:p>
          <a:p>
            <a:pPr marL="0" indent="0">
              <a:buNone/>
            </a:pPr>
            <a:r>
              <a:rPr lang="en-US" dirty="0"/>
              <a:t>5. It controls your car, your airplane, your pacemaker, your automated trading system, or your power </a:t>
            </a:r>
            <a:r>
              <a:rPr lang="en-US" dirty="0" smtClean="0"/>
              <a:t>grid</a:t>
            </a:r>
            <a:endParaRPr lang="en-US" dirty="0"/>
          </a:p>
        </p:txBody>
      </p:sp>
    </p:spTree>
    <p:extLst>
      <p:ext uri="{BB962C8B-B14F-4D97-AF65-F5344CB8AC3E}">
        <p14:creationId xmlns:p14="http://schemas.microsoft.com/office/powerpoint/2010/main" val="20083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Goals of Artificial Intelligence</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a:t>Replicate human intelligence</a:t>
            </a:r>
          </a:p>
          <a:p>
            <a:pPr algn="just"/>
            <a:r>
              <a:rPr lang="en-IN" dirty="0"/>
              <a:t>Solve Knowledge-intensive tasks</a:t>
            </a:r>
          </a:p>
          <a:p>
            <a:pPr algn="just"/>
            <a:r>
              <a:rPr lang="en-IN" dirty="0"/>
              <a:t>An intelligent connection of perception and action</a:t>
            </a:r>
          </a:p>
          <a:p>
            <a:pPr algn="just"/>
            <a:r>
              <a:rPr lang="en-IN" dirty="0"/>
              <a:t>Building a machine which can perform tasks that requires human intelligence such as:</a:t>
            </a:r>
          </a:p>
          <a:p>
            <a:pPr lvl="1" algn="just"/>
            <a:r>
              <a:rPr lang="en-IN" dirty="0"/>
              <a:t>Proving a theorem</a:t>
            </a:r>
          </a:p>
          <a:p>
            <a:pPr lvl="1" algn="just"/>
            <a:r>
              <a:rPr lang="en-IN" dirty="0"/>
              <a:t>Playing chess</a:t>
            </a:r>
          </a:p>
          <a:p>
            <a:pPr lvl="1" algn="just"/>
            <a:r>
              <a:rPr lang="en-IN" dirty="0"/>
              <a:t>Plan some surgical operation</a:t>
            </a:r>
          </a:p>
          <a:p>
            <a:pPr lvl="1" algn="just"/>
            <a:r>
              <a:rPr lang="en-IN" dirty="0"/>
              <a:t>Driving a car in traffic</a:t>
            </a:r>
          </a:p>
          <a:p>
            <a:pPr algn="just"/>
            <a:r>
              <a:rPr lang="en-IN" dirty="0"/>
              <a:t>Creating some system which can exhibit intelligent </a:t>
            </a:r>
            <a:r>
              <a:rPr lang="en-IN" dirty="0" err="1"/>
              <a:t>behavior</a:t>
            </a:r>
            <a:r>
              <a:rPr lang="en-IN" dirty="0"/>
              <a:t>, learn new things by itself, demonstrate, explain, and can advise to its user.</a:t>
            </a:r>
          </a:p>
          <a:p>
            <a:pPr marL="0" indent="0">
              <a:buNone/>
            </a:pPr>
            <a:endParaRPr lang="en-IN" dirty="0"/>
          </a:p>
        </p:txBody>
      </p:sp>
    </p:spTree>
    <p:extLst>
      <p:ext uri="{BB962C8B-B14F-4D97-AF65-F5344CB8AC3E}">
        <p14:creationId xmlns:p14="http://schemas.microsoft.com/office/powerpoint/2010/main" val="1600632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1E6416-E329-440E-83A4-DC18ACAE6405}"/>
              </a:ext>
            </a:extLst>
          </p:cNvPr>
          <p:cNvSpPr>
            <a:spLocks noGrp="1"/>
          </p:cNvSpPr>
          <p:nvPr>
            <p:ph type="title"/>
          </p:nvPr>
        </p:nvSpPr>
        <p:spPr/>
        <p:txBody>
          <a:bodyPr/>
          <a:lstStyle/>
          <a:p>
            <a:r>
              <a:rPr lang="en-IN" dirty="0"/>
              <a:t>                                Risks of AI</a:t>
            </a:r>
          </a:p>
        </p:txBody>
      </p:sp>
      <p:pic>
        <p:nvPicPr>
          <p:cNvPr id="5" name="Content Placeholder 4">
            <a:extLst>
              <a:ext uri="{FF2B5EF4-FFF2-40B4-BE49-F238E27FC236}">
                <a16:creationId xmlns:a16="http://schemas.microsoft.com/office/drawing/2014/main" xmlns="" id="{C90BF4EE-F2B3-46AD-A625-E018EA813DC3}"/>
              </a:ext>
            </a:extLst>
          </p:cNvPr>
          <p:cNvPicPr>
            <a:picLocks noGrp="1" noChangeAspect="1"/>
          </p:cNvPicPr>
          <p:nvPr>
            <p:ph idx="1"/>
          </p:nvPr>
        </p:nvPicPr>
        <p:blipFill>
          <a:blip r:embed="rId2"/>
          <a:stretch>
            <a:fillRect/>
          </a:stretch>
        </p:blipFill>
        <p:spPr>
          <a:xfrm>
            <a:off x="1459709" y="1784784"/>
            <a:ext cx="6224584" cy="4672636"/>
          </a:xfrm>
        </p:spPr>
      </p:pic>
    </p:spTree>
    <p:extLst>
      <p:ext uri="{BB962C8B-B14F-4D97-AF65-F5344CB8AC3E}">
        <p14:creationId xmlns:p14="http://schemas.microsoft.com/office/powerpoint/2010/main" val="4077506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8BC26-A192-4C44-9D57-3EB777C124FB}"/>
              </a:ext>
            </a:extLst>
          </p:cNvPr>
          <p:cNvSpPr>
            <a:spLocks noGrp="1"/>
          </p:cNvSpPr>
          <p:nvPr>
            <p:ph type="title"/>
          </p:nvPr>
        </p:nvSpPr>
        <p:spPr>
          <a:xfrm>
            <a:off x="413147" y="132899"/>
            <a:ext cx="7886700" cy="1325563"/>
          </a:xfrm>
        </p:spPr>
        <p:txBody>
          <a:bodyPr/>
          <a:lstStyle/>
          <a:p>
            <a:r>
              <a:rPr lang="en-IN" dirty="0"/>
              <a:t>          Risks of Artificial Intelligence</a:t>
            </a:r>
          </a:p>
        </p:txBody>
      </p:sp>
      <p:sp>
        <p:nvSpPr>
          <p:cNvPr id="3" name="Content Placeholder 2">
            <a:extLst>
              <a:ext uri="{FF2B5EF4-FFF2-40B4-BE49-F238E27FC236}">
                <a16:creationId xmlns:a16="http://schemas.microsoft.com/office/drawing/2014/main" xmlns="" id="{A8FC2756-06AD-4F38-82BC-099B199BEAFB}"/>
              </a:ext>
            </a:extLst>
          </p:cNvPr>
          <p:cNvSpPr>
            <a:spLocks noGrp="1"/>
          </p:cNvSpPr>
          <p:nvPr>
            <p:ph idx="1"/>
          </p:nvPr>
        </p:nvSpPr>
        <p:spPr>
          <a:xfrm>
            <a:off x="484415" y="1248232"/>
            <a:ext cx="8175171" cy="4983389"/>
          </a:xfrm>
        </p:spPr>
        <p:txBody>
          <a:bodyPr>
            <a:normAutofit fontScale="25000" lnSpcReduction="20000"/>
          </a:bodyPr>
          <a:lstStyle/>
          <a:p>
            <a:pPr marL="0" indent="0">
              <a:buNone/>
            </a:pPr>
            <a:r>
              <a:rPr lang="en-US" sz="9600" b="1" dirty="0">
                <a:effectLst/>
              </a:rPr>
              <a:t>How can AI be dangerous</a:t>
            </a:r>
            <a:r>
              <a:rPr lang="en-US" sz="9600" b="1" dirty="0" smtClean="0">
                <a:effectLst/>
              </a:rPr>
              <a:t>?</a:t>
            </a:r>
          </a:p>
          <a:p>
            <a:pPr marL="0" indent="0">
              <a:buNone/>
            </a:pPr>
            <a:endParaRPr lang="en-US" sz="9000" b="1" dirty="0">
              <a:effectLst/>
            </a:endParaRPr>
          </a:p>
          <a:p>
            <a:pPr>
              <a:buFont typeface="+mj-lt"/>
              <a:buAutoNum type="arabicPeriod"/>
            </a:pPr>
            <a:r>
              <a:rPr lang="en-US" sz="9000" b="1" dirty="0">
                <a:effectLst/>
              </a:rPr>
              <a:t>The AI is programmed to do something devastating:</a:t>
            </a:r>
          </a:p>
          <a:p>
            <a:pPr algn="just"/>
            <a:r>
              <a:rPr lang="en-US" sz="11200" dirty="0"/>
              <a:t>It may be like weapons in the hands of the wrong person- leads to mass casualties and AI war.</a:t>
            </a:r>
            <a:endParaRPr lang="en-US" sz="11200" b="1" dirty="0">
              <a:effectLst/>
            </a:endParaRPr>
          </a:p>
          <a:p>
            <a:pPr algn="just"/>
            <a:r>
              <a:rPr lang="en-US" sz="11200" b="0" dirty="0">
                <a:effectLst/>
              </a:rPr>
              <a:t>Autonomous weapons are artificial intelligence systems that are programmed to kill.</a:t>
            </a:r>
          </a:p>
          <a:p>
            <a:pPr algn="just"/>
            <a:r>
              <a:rPr lang="en-US" sz="11200" b="0" dirty="0">
                <a:effectLst/>
              </a:rPr>
              <a:t>To avoid being thwarted by the enemy, these weapons would be designed to be extremely difficult to simply “turn off,” so humans could plausibly lose control of such a situation. </a:t>
            </a:r>
          </a:p>
          <a:p>
            <a:pPr algn="just"/>
            <a:r>
              <a:rPr lang="en-US" sz="11200" b="0" dirty="0">
                <a:effectLst/>
              </a:rPr>
              <a:t>This risk is one that’s present even with narrow AI, but grows as levels of AI intelligence and autonomy increase</a:t>
            </a:r>
            <a:r>
              <a:rPr lang="en-US" sz="11200" b="0" dirty="0" smtClean="0">
                <a:effectLst/>
              </a:rPr>
              <a:t>.</a:t>
            </a:r>
            <a:endParaRPr lang="en-US" sz="11200" b="0" dirty="0">
              <a:effectLst/>
            </a:endParaRPr>
          </a:p>
        </p:txBody>
      </p:sp>
    </p:spTree>
    <p:extLst>
      <p:ext uri="{BB962C8B-B14F-4D97-AF65-F5344CB8AC3E}">
        <p14:creationId xmlns:p14="http://schemas.microsoft.com/office/powerpoint/2010/main" val="2353584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8BC26-A192-4C44-9D57-3EB777C124FB}"/>
              </a:ext>
            </a:extLst>
          </p:cNvPr>
          <p:cNvSpPr>
            <a:spLocks noGrp="1"/>
          </p:cNvSpPr>
          <p:nvPr>
            <p:ph type="title"/>
          </p:nvPr>
        </p:nvSpPr>
        <p:spPr>
          <a:xfrm>
            <a:off x="413147" y="132899"/>
            <a:ext cx="7886700" cy="1325563"/>
          </a:xfrm>
        </p:spPr>
        <p:txBody>
          <a:bodyPr/>
          <a:lstStyle/>
          <a:p>
            <a:r>
              <a:rPr lang="en-IN" dirty="0"/>
              <a:t>          Risks of Artificial Intelligence</a:t>
            </a:r>
          </a:p>
        </p:txBody>
      </p:sp>
      <p:sp>
        <p:nvSpPr>
          <p:cNvPr id="3" name="Content Placeholder 2">
            <a:extLst>
              <a:ext uri="{FF2B5EF4-FFF2-40B4-BE49-F238E27FC236}">
                <a16:creationId xmlns:a16="http://schemas.microsoft.com/office/drawing/2014/main" xmlns="" id="{A8FC2756-06AD-4F38-82BC-099B199BEAFB}"/>
              </a:ext>
            </a:extLst>
          </p:cNvPr>
          <p:cNvSpPr>
            <a:spLocks noGrp="1"/>
          </p:cNvSpPr>
          <p:nvPr>
            <p:ph idx="1"/>
          </p:nvPr>
        </p:nvSpPr>
        <p:spPr>
          <a:xfrm>
            <a:off x="484415" y="1248232"/>
            <a:ext cx="8175171" cy="4983389"/>
          </a:xfrm>
        </p:spPr>
        <p:txBody>
          <a:bodyPr>
            <a:normAutofit fontScale="40000" lnSpcReduction="20000"/>
          </a:bodyPr>
          <a:lstStyle/>
          <a:p>
            <a:pPr marL="0" indent="0" algn="just">
              <a:buNone/>
            </a:pPr>
            <a:r>
              <a:rPr lang="en-US" sz="9600" b="1" dirty="0">
                <a:effectLst/>
              </a:rPr>
              <a:t>How can AI be dangerous</a:t>
            </a:r>
            <a:r>
              <a:rPr lang="en-US" sz="9600" b="1" dirty="0" smtClean="0">
                <a:effectLst/>
              </a:rPr>
              <a:t>?</a:t>
            </a:r>
          </a:p>
          <a:p>
            <a:pPr marL="0" indent="0" algn="just">
              <a:buNone/>
            </a:pPr>
            <a:r>
              <a:rPr lang="en-US" sz="9000" b="1" dirty="0"/>
              <a:t>2. The AI is programmed to do something beneficial, but it develops a destructive method for achieving its goal:</a:t>
            </a:r>
          </a:p>
          <a:p>
            <a:pPr marL="0" indent="0" algn="just">
              <a:buNone/>
            </a:pPr>
            <a:r>
              <a:rPr lang="en-US" sz="9000" dirty="0"/>
              <a:t>AI goal  is not aligned with the human goal:</a:t>
            </a:r>
          </a:p>
          <a:p>
            <a:pPr marL="0" indent="0" algn="just">
              <a:buNone/>
            </a:pPr>
            <a:r>
              <a:rPr lang="en-US" sz="9000" dirty="0" err="1"/>
              <a:t>Eg</a:t>
            </a:r>
            <a:r>
              <a:rPr lang="en-US" sz="9000" dirty="0"/>
              <a:t> : AI Cars literally follow our instructions and lack in understanding human emotions.</a:t>
            </a:r>
          </a:p>
          <a:p>
            <a:pPr marL="0" indent="0" algn="just">
              <a:buNone/>
            </a:pPr>
            <a:r>
              <a:rPr lang="en-US" sz="9000" dirty="0"/>
              <a:t> </a:t>
            </a:r>
          </a:p>
          <a:p>
            <a:pPr marL="0" indent="0">
              <a:buNone/>
            </a:pPr>
            <a:endParaRPr lang="en-IN" sz="9600" dirty="0"/>
          </a:p>
          <a:p>
            <a:pPr marL="0" indent="0">
              <a:buNone/>
            </a:pPr>
            <a:endParaRPr lang="en-US" sz="9000" b="1" dirty="0">
              <a:effectLst/>
            </a:endParaRPr>
          </a:p>
        </p:txBody>
      </p:sp>
    </p:spTree>
    <p:extLst>
      <p:ext uri="{BB962C8B-B14F-4D97-AF65-F5344CB8AC3E}">
        <p14:creationId xmlns:p14="http://schemas.microsoft.com/office/powerpoint/2010/main" val="2592589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4F067E-AFD5-410A-87AB-409FB161549A}"/>
              </a:ext>
            </a:extLst>
          </p:cNvPr>
          <p:cNvSpPr>
            <a:spLocks noGrp="1"/>
          </p:cNvSpPr>
          <p:nvPr>
            <p:ph type="title"/>
          </p:nvPr>
        </p:nvSpPr>
        <p:spPr/>
        <p:txBody>
          <a:bodyPr/>
          <a:lstStyle/>
          <a:p>
            <a:r>
              <a:rPr lang="en-IN" dirty="0"/>
              <a:t>    </a:t>
            </a:r>
            <a:r>
              <a:rPr lang="en-IN" dirty="0" smtClean="0"/>
              <a:t> </a:t>
            </a:r>
            <a:r>
              <a:rPr lang="en-IN" dirty="0"/>
              <a:t>Types of Artificial Intelligence</a:t>
            </a:r>
          </a:p>
        </p:txBody>
      </p:sp>
      <p:sp>
        <p:nvSpPr>
          <p:cNvPr id="3" name="Content Placeholder 2">
            <a:extLst>
              <a:ext uri="{FF2B5EF4-FFF2-40B4-BE49-F238E27FC236}">
                <a16:creationId xmlns:a16="http://schemas.microsoft.com/office/drawing/2014/main" xmlns="" id="{54BD2FBF-3D5A-4157-8D09-5502CBC2E0FA}"/>
              </a:ext>
            </a:extLst>
          </p:cNvPr>
          <p:cNvSpPr>
            <a:spLocks noGrp="1"/>
          </p:cNvSpPr>
          <p:nvPr>
            <p:ph idx="1"/>
          </p:nvPr>
        </p:nvSpPr>
        <p:spPr/>
        <p:txBody>
          <a:bodyPr/>
          <a:lstStyle/>
          <a:p>
            <a:pPr marL="0" indent="0">
              <a:buNone/>
            </a:pPr>
            <a:r>
              <a:rPr lang="en-IN" dirty="0"/>
              <a:t>Types of AI</a:t>
            </a:r>
          </a:p>
          <a:p>
            <a:pPr marL="0" indent="0">
              <a:buNone/>
            </a:pPr>
            <a:r>
              <a:rPr lang="en-IN" dirty="0"/>
              <a:t>1. Narrow AI(Weak AI)</a:t>
            </a:r>
          </a:p>
          <a:p>
            <a:r>
              <a:rPr lang="en-IN" dirty="0"/>
              <a:t>It is designed to perform a narrow task. </a:t>
            </a:r>
          </a:p>
          <a:p>
            <a:r>
              <a:rPr lang="en-IN" dirty="0"/>
              <a:t>It </a:t>
            </a:r>
            <a:r>
              <a:rPr lang="en-US" b="0" dirty="0">
                <a:effectLst/>
              </a:rPr>
              <a:t>outperforms humans at whatever its specific task is, like playing chess or solving equations</a:t>
            </a:r>
            <a:endParaRPr lang="en-IN" dirty="0"/>
          </a:p>
          <a:p>
            <a:pPr marL="0" indent="0">
              <a:buNone/>
            </a:pPr>
            <a:r>
              <a:rPr lang="en-IN" dirty="0" err="1"/>
              <a:t>Eg</a:t>
            </a:r>
            <a:r>
              <a:rPr lang="en-IN" dirty="0"/>
              <a:t>: Face Recognition, Internet search</a:t>
            </a:r>
          </a:p>
          <a:p>
            <a:pPr marL="0" indent="0">
              <a:buNone/>
            </a:pPr>
            <a:r>
              <a:rPr lang="en-IN" dirty="0"/>
              <a:t>2. General AI(Strong AI)</a:t>
            </a:r>
          </a:p>
          <a:p>
            <a:r>
              <a:rPr lang="en-US" b="0" dirty="0">
                <a:effectLst/>
              </a:rPr>
              <a:t>AGI would outperform </a:t>
            </a:r>
            <a:r>
              <a:rPr lang="en-US" b="0" dirty="0" smtClean="0">
                <a:effectLst/>
              </a:rPr>
              <a:t>the humans.</a:t>
            </a: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17289453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BFF9CD-6F93-4204-B80A-E38AC7D4183B}"/>
              </a:ext>
            </a:extLst>
          </p:cNvPr>
          <p:cNvSpPr>
            <a:spLocks noGrp="1"/>
          </p:cNvSpPr>
          <p:nvPr>
            <p:ph type="title"/>
          </p:nvPr>
        </p:nvSpPr>
        <p:spPr/>
        <p:txBody>
          <a:bodyPr/>
          <a:lstStyle/>
          <a:p>
            <a:r>
              <a:rPr lang="en-US" b="1" dirty="0"/>
              <a:t>Top Myths About Advanced AI</a:t>
            </a:r>
            <a:br>
              <a:rPr lang="en-US" b="1" dirty="0"/>
            </a:br>
            <a:endParaRPr lang="en-IN" dirty="0"/>
          </a:p>
        </p:txBody>
      </p:sp>
      <p:pic>
        <p:nvPicPr>
          <p:cNvPr id="5" name="Content Placeholder 4">
            <a:extLst>
              <a:ext uri="{FF2B5EF4-FFF2-40B4-BE49-F238E27FC236}">
                <a16:creationId xmlns:a16="http://schemas.microsoft.com/office/drawing/2014/main" xmlns="" id="{16D22203-A330-4D6A-BEC2-FE82124EE889}"/>
              </a:ext>
            </a:extLst>
          </p:cNvPr>
          <p:cNvPicPr>
            <a:picLocks noGrp="1" noChangeAspect="1"/>
          </p:cNvPicPr>
          <p:nvPr>
            <p:ph idx="1"/>
          </p:nvPr>
        </p:nvPicPr>
        <p:blipFill>
          <a:blip r:embed="rId2"/>
          <a:stretch>
            <a:fillRect/>
          </a:stretch>
        </p:blipFill>
        <p:spPr>
          <a:xfrm>
            <a:off x="544286" y="1494020"/>
            <a:ext cx="7602519" cy="4732609"/>
          </a:xfrm>
        </p:spPr>
      </p:pic>
    </p:spTree>
    <p:extLst>
      <p:ext uri="{BB962C8B-B14F-4D97-AF65-F5344CB8AC3E}">
        <p14:creationId xmlns:p14="http://schemas.microsoft.com/office/powerpoint/2010/main" val="3971035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89BBD-6A23-4C35-808D-D23A220FA229}"/>
              </a:ext>
            </a:extLst>
          </p:cNvPr>
          <p:cNvSpPr>
            <a:spLocks noGrp="1"/>
          </p:cNvSpPr>
          <p:nvPr>
            <p:ph type="title"/>
          </p:nvPr>
        </p:nvSpPr>
        <p:spPr/>
        <p:txBody>
          <a:bodyPr/>
          <a:lstStyle/>
          <a:p>
            <a:r>
              <a:rPr lang="en-US" b="1" dirty="0"/>
              <a:t>Top Myths About Advanced AI</a:t>
            </a:r>
            <a:br>
              <a:rPr lang="en-US" b="1" dirty="0"/>
            </a:br>
            <a:endParaRPr lang="en-IN" dirty="0"/>
          </a:p>
        </p:txBody>
      </p:sp>
      <p:pic>
        <p:nvPicPr>
          <p:cNvPr id="5" name="Content Placeholder 4">
            <a:extLst>
              <a:ext uri="{FF2B5EF4-FFF2-40B4-BE49-F238E27FC236}">
                <a16:creationId xmlns:a16="http://schemas.microsoft.com/office/drawing/2014/main" xmlns="" id="{5140255B-6C6E-443B-A6A7-04851281DD5D}"/>
              </a:ext>
            </a:extLst>
          </p:cNvPr>
          <p:cNvPicPr>
            <a:picLocks noGrp="1" noChangeAspect="1"/>
          </p:cNvPicPr>
          <p:nvPr>
            <p:ph idx="1"/>
          </p:nvPr>
        </p:nvPicPr>
        <p:blipFill>
          <a:blip r:embed="rId2"/>
          <a:stretch>
            <a:fillRect/>
          </a:stretch>
        </p:blipFill>
        <p:spPr>
          <a:xfrm>
            <a:off x="394785" y="1690689"/>
            <a:ext cx="8200276" cy="4535941"/>
          </a:xfrm>
        </p:spPr>
      </p:pic>
    </p:spTree>
    <p:extLst>
      <p:ext uri="{BB962C8B-B14F-4D97-AF65-F5344CB8AC3E}">
        <p14:creationId xmlns:p14="http://schemas.microsoft.com/office/powerpoint/2010/main" val="21020184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51DE38-1F8D-4191-9B47-63CC70A5E4BA}"/>
              </a:ext>
            </a:extLst>
          </p:cNvPr>
          <p:cNvSpPr>
            <a:spLocks noGrp="1"/>
          </p:cNvSpPr>
          <p:nvPr>
            <p:ph type="title"/>
          </p:nvPr>
        </p:nvSpPr>
        <p:spPr/>
        <p:txBody>
          <a:bodyPr/>
          <a:lstStyle/>
          <a:p>
            <a:r>
              <a:rPr lang="en-US" b="1" dirty="0"/>
              <a:t>Top Myths About Advanced AI</a:t>
            </a:r>
            <a:br>
              <a:rPr lang="en-US" b="1" dirty="0"/>
            </a:br>
            <a:endParaRPr lang="en-IN" dirty="0"/>
          </a:p>
        </p:txBody>
      </p:sp>
      <p:pic>
        <p:nvPicPr>
          <p:cNvPr id="5" name="Content Placeholder 4">
            <a:extLst>
              <a:ext uri="{FF2B5EF4-FFF2-40B4-BE49-F238E27FC236}">
                <a16:creationId xmlns:a16="http://schemas.microsoft.com/office/drawing/2014/main" xmlns="" id="{4EDA9052-7B5C-4ED4-8ACA-70DBE6697FE1}"/>
              </a:ext>
            </a:extLst>
          </p:cNvPr>
          <p:cNvPicPr>
            <a:picLocks noGrp="1" noChangeAspect="1"/>
          </p:cNvPicPr>
          <p:nvPr>
            <p:ph idx="1"/>
          </p:nvPr>
        </p:nvPicPr>
        <p:blipFill>
          <a:blip r:embed="rId2"/>
          <a:stretch>
            <a:fillRect/>
          </a:stretch>
        </p:blipFill>
        <p:spPr>
          <a:xfrm>
            <a:off x="820451" y="1825625"/>
            <a:ext cx="7503100" cy="4351338"/>
          </a:xfrm>
        </p:spPr>
      </p:pic>
    </p:spTree>
    <p:extLst>
      <p:ext uri="{BB962C8B-B14F-4D97-AF65-F5344CB8AC3E}">
        <p14:creationId xmlns:p14="http://schemas.microsoft.com/office/powerpoint/2010/main" val="17059935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3102C-E05A-4631-80D3-33A6EF0A7AD2}"/>
              </a:ext>
            </a:extLst>
          </p:cNvPr>
          <p:cNvSpPr>
            <a:spLocks noGrp="1"/>
          </p:cNvSpPr>
          <p:nvPr>
            <p:ph type="title"/>
          </p:nvPr>
        </p:nvSpPr>
        <p:spPr/>
        <p:txBody>
          <a:bodyPr/>
          <a:lstStyle/>
          <a:p>
            <a:r>
              <a:rPr lang="en-US" b="1" dirty="0"/>
              <a:t>Top Myths About Advanced AI</a:t>
            </a:r>
            <a:br>
              <a:rPr lang="en-US" b="1" dirty="0"/>
            </a:br>
            <a:endParaRPr lang="en-IN" dirty="0"/>
          </a:p>
        </p:txBody>
      </p:sp>
      <p:pic>
        <p:nvPicPr>
          <p:cNvPr id="5" name="Content Placeholder 4">
            <a:extLst>
              <a:ext uri="{FF2B5EF4-FFF2-40B4-BE49-F238E27FC236}">
                <a16:creationId xmlns:a16="http://schemas.microsoft.com/office/drawing/2014/main" xmlns="" id="{EE88869C-1150-4D97-AF83-181DD06A3E95}"/>
              </a:ext>
            </a:extLst>
          </p:cNvPr>
          <p:cNvPicPr>
            <a:picLocks noGrp="1" noChangeAspect="1"/>
          </p:cNvPicPr>
          <p:nvPr>
            <p:ph idx="1"/>
          </p:nvPr>
        </p:nvPicPr>
        <p:blipFill>
          <a:blip r:embed="rId2"/>
          <a:stretch>
            <a:fillRect/>
          </a:stretch>
        </p:blipFill>
        <p:spPr>
          <a:xfrm>
            <a:off x="628650" y="2802086"/>
            <a:ext cx="7886700" cy="2398415"/>
          </a:xfrm>
        </p:spPr>
      </p:pic>
    </p:spTree>
    <p:extLst>
      <p:ext uri="{BB962C8B-B14F-4D97-AF65-F5344CB8AC3E}">
        <p14:creationId xmlns:p14="http://schemas.microsoft.com/office/powerpoint/2010/main" val="182736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127"/>
            <a:ext cx="8229600" cy="1143000"/>
          </a:xfrm>
        </p:spPr>
        <p:txBody>
          <a:bodyPr/>
          <a:lstStyle/>
          <a:p>
            <a:r>
              <a:rPr lang="en-IN" dirty="0" smtClean="0"/>
              <a:t>WHAT IS HARD FOR AI?</a:t>
            </a:r>
            <a:endParaRPr lang="en-IN" dirty="0"/>
          </a:p>
        </p:txBody>
      </p:sp>
      <p:sp>
        <p:nvSpPr>
          <p:cNvPr id="3" name="Content Placeholder 2"/>
          <p:cNvSpPr>
            <a:spLocks noGrp="1"/>
          </p:cNvSpPr>
          <p:nvPr>
            <p:ph idx="1"/>
          </p:nvPr>
        </p:nvSpPr>
        <p:spPr>
          <a:xfrm>
            <a:off x="457200" y="1196752"/>
            <a:ext cx="8229600" cy="5256584"/>
          </a:xfrm>
        </p:spPr>
        <p:txBody>
          <a:bodyPr/>
          <a:lstStyle/>
          <a:p>
            <a:pPr marL="0" indent="0" algn="just">
              <a:buNone/>
            </a:pPr>
            <a:endParaRPr lang="en-IN" b="1" dirty="0" smtClean="0"/>
          </a:p>
          <a:p>
            <a:pPr marL="0" indent="0" algn="just">
              <a:buNone/>
            </a:pPr>
            <a:r>
              <a:rPr lang="en-IN" b="1" dirty="0" smtClean="0"/>
              <a:t>Computing </a:t>
            </a:r>
            <a:r>
              <a:rPr lang="en-IN" b="1" dirty="0"/>
              <a:t>Power</a:t>
            </a:r>
          </a:p>
          <a:p>
            <a:pPr marL="0" indent="0" algn="just">
              <a:buNone/>
            </a:pPr>
            <a:r>
              <a:rPr lang="en-IN" b="1" dirty="0"/>
              <a:t>Trust Deficit</a:t>
            </a:r>
          </a:p>
          <a:p>
            <a:pPr marL="0" indent="0" algn="just">
              <a:buNone/>
            </a:pPr>
            <a:r>
              <a:rPr lang="en-IN" b="1" dirty="0"/>
              <a:t>Limited Knowledge</a:t>
            </a:r>
          </a:p>
          <a:p>
            <a:pPr marL="0" indent="0" algn="just">
              <a:buNone/>
            </a:pPr>
            <a:r>
              <a:rPr lang="en-IN" b="1" dirty="0"/>
              <a:t>Human-level</a:t>
            </a:r>
          </a:p>
          <a:p>
            <a:pPr marL="0" indent="0" algn="just">
              <a:buNone/>
            </a:pPr>
            <a:r>
              <a:rPr lang="en-IN" b="1" dirty="0"/>
              <a:t>Data Privacy and Security</a:t>
            </a:r>
          </a:p>
          <a:p>
            <a:pPr marL="0" indent="0">
              <a:buNone/>
            </a:pPr>
            <a:endParaRPr lang="en-IN" dirty="0"/>
          </a:p>
        </p:txBody>
      </p:sp>
      <p:pic>
        <p:nvPicPr>
          <p:cNvPr id="4" name="Picture 2" descr="https://www.upgrad.com/blog/wp-content/uploads/2020/07/qw-300x1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340768"/>
            <a:ext cx="3960440"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591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IN" b="1" dirty="0" smtClean="0"/>
              <a:t>1. Computing Power</a:t>
            </a:r>
            <a:endParaRPr lang="en-IN" dirty="0"/>
          </a:p>
        </p:txBody>
      </p:sp>
      <p:sp>
        <p:nvSpPr>
          <p:cNvPr id="3" name="Content Placeholder 2"/>
          <p:cNvSpPr>
            <a:spLocks noGrp="1"/>
          </p:cNvSpPr>
          <p:nvPr>
            <p:ph idx="1"/>
          </p:nvPr>
        </p:nvSpPr>
        <p:spPr>
          <a:xfrm>
            <a:off x="467545" y="1124744"/>
            <a:ext cx="8064896" cy="5328592"/>
          </a:xfrm>
        </p:spPr>
        <p:txBody>
          <a:bodyPr>
            <a:normAutofit fontScale="92500"/>
          </a:bodyPr>
          <a:lstStyle/>
          <a:p>
            <a:pPr algn="just"/>
            <a:r>
              <a:rPr lang="en-IN" dirty="0"/>
              <a:t>Machine Learning and Deep Learning are the stepping stones of this Artificial Intelligence, and they demand an ever-increasing number of cores and GPUs to work efficiently. </a:t>
            </a:r>
            <a:endParaRPr lang="en-IN" dirty="0" smtClean="0"/>
          </a:p>
          <a:p>
            <a:pPr algn="just"/>
            <a:r>
              <a:rPr lang="en-IN" dirty="0" smtClean="0"/>
              <a:t>There </a:t>
            </a:r>
            <a:r>
              <a:rPr lang="en-IN" dirty="0"/>
              <a:t>are various domains where we have ideas and knowledge to implement deep learning frameworks such as asteroid tracking, healthcare deployment, tracing of cosmic bodies, and much more.</a:t>
            </a:r>
          </a:p>
          <a:p>
            <a:pPr algn="just"/>
            <a:r>
              <a:rPr lang="en-IN" dirty="0"/>
              <a:t>They require a supercomputer’s computing power, and yes, supercomputers aren’t cheap. </a:t>
            </a:r>
          </a:p>
          <a:p>
            <a:pPr marL="0" indent="0">
              <a:buNone/>
            </a:pPr>
            <a:endParaRPr lang="en-IN" dirty="0"/>
          </a:p>
        </p:txBody>
      </p:sp>
    </p:spTree>
    <p:extLst>
      <p:ext uri="{BB962C8B-B14F-4D97-AF65-F5344CB8AC3E}">
        <p14:creationId xmlns:p14="http://schemas.microsoft.com/office/powerpoint/2010/main" val="4155311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2. Trust Deficit</a:t>
            </a:r>
            <a:endParaRPr lang="en-IN" dirty="0"/>
          </a:p>
        </p:txBody>
      </p:sp>
      <p:sp>
        <p:nvSpPr>
          <p:cNvPr id="3" name="Content Placeholder 2"/>
          <p:cNvSpPr>
            <a:spLocks noGrp="1"/>
          </p:cNvSpPr>
          <p:nvPr>
            <p:ph idx="1"/>
          </p:nvPr>
        </p:nvSpPr>
        <p:spPr>
          <a:xfrm>
            <a:off x="457200" y="1268760"/>
            <a:ext cx="8229600" cy="5328592"/>
          </a:xfrm>
        </p:spPr>
        <p:txBody>
          <a:bodyPr>
            <a:normAutofit fontScale="92500" lnSpcReduction="20000"/>
          </a:bodyPr>
          <a:lstStyle/>
          <a:p>
            <a:pPr algn="just"/>
            <a:r>
              <a:rPr lang="en-IN" dirty="0"/>
              <a:t>One of the most important factors that are a cause of worry for the AI is the unknown nature of how deep learning models predict the output</a:t>
            </a:r>
            <a:r>
              <a:rPr lang="en-IN" dirty="0" smtClean="0"/>
              <a:t>.</a:t>
            </a:r>
          </a:p>
          <a:p>
            <a:pPr algn="just"/>
            <a:endParaRPr lang="en-IN" dirty="0"/>
          </a:p>
          <a:p>
            <a:pPr algn="just"/>
            <a:r>
              <a:rPr lang="en-IN" dirty="0" smtClean="0"/>
              <a:t> </a:t>
            </a:r>
            <a:r>
              <a:rPr lang="en-IN" dirty="0"/>
              <a:t>How a specific set of inputs can devise a solution for different kinds of problems is difficult to understand for a layman. </a:t>
            </a:r>
            <a:endParaRPr lang="en-IN" dirty="0" smtClean="0"/>
          </a:p>
          <a:p>
            <a:pPr marL="0" indent="0" algn="just">
              <a:buNone/>
            </a:pPr>
            <a:endParaRPr lang="en-IN" dirty="0"/>
          </a:p>
          <a:p>
            <a:pPr algn="just"/>
            <a:r>
              <a:rPr lang="en-IN" dirty="0"/>
              <a:t>Many people in the world don’t even know the use or existence of Artificial Intelligence, and how it is integrated into everyday items they interact with such as smartphones, Smart TVs, Banking, and even cars (at some level of automation).</a:t>
            </a:r>
          </a:p>
          <a:p>
            <a:pPr marL="0" indent="0">
              <a:buNone/>
            </a:pPr>
            <a:endParaRPr lang="en-IN" dirty="0"/>
          </a:p>
        </p:txBody>
      </p:sp>
    </p:spTree>
    <p:extLst>
      <p:ext uri="{BB962C8B-B14F-4D97-AF65-F5344CB8AC3E}">
        <p14:creationId xmlns:p14="http://schemas.microsoft.com/office/powerpoint/2010/main" val="3587332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3. </a:t>
            </a:r>
            <a:r>
              <a:rPr lang="en-IN" b="1" dirty="0"/>
              <a:t>Limited </a:t>
            </a:r>
            <a:r>
              <a:rPr lang="en-IN" b="1" dirty="0" smtClean="0"/>
              <a:t>Knowledge</a:t>
            </a:r>
            <a:endParaRPr lang="en-IN" dirty="0"/>
          </a:p>
        </p:txBody>
      </p:sp>
      <p:sp>
        <p:nvSpPr>
          <p:cNvPr id="3" name="Content Placeholder 2"/>
          <p:cNvSpPr>
            <a:spLocks noGrp="1"/>
          </p:cNvSpPr>
          <p:nvPr>
            <p:ph idx="1"/>
          </p:nvPr>
        </p:nvSpPr>
        <p:spPr>
          <a:xfrm>
            <a:off x="539552" y="1268760"/>
            <a:ext cx="8229600" cy="5328592"/>
          </a:xfrm>
        </p:spPr>
        <p:txBody>
          <a:bodyPr>
            <a:normAutofit fontScale="77500" lnSpcReduction="20000"/>
          </a:bodyPr>
          <a:lstStyle/>
          <a:p>
            <a:pPr algn="just"/>
            <a:r>
              <a:rPr lang="en-IN" dirty="0"/>
              <a:t>Although there are many places in the market where we can use Artificial Intelligence as a better alternative to the traditional systems. </a:t>
            </a:r>
            <a:endParaRPr lang="en-IN" dirty="0" smtClean="0"/>
          </a:p>
          <a:p>
            <a:pPr algn="just"/>
            <a:r>
              <a:rPr lang="en-IN" dirty="0" smtClean="0"/>
              <a:t>The </a:t>
            </a:r>
            <a:r>
              <a:rPr lang="en-IN" dirty="0"/>
              <a:t>real problem is the knowledge of Artificial Intelligence. Apart from technology enthusiasts, college students, and researchers, there are only a limited number of people who are aware of the potential of AI.</a:t>
            </a:r>
          </a:p>
          <a:p>
            <a:pPr algn="just"/>
            <a:r>
              <a:rPr lang="en-IN" dirty="0"/>
              <a:t>For example, there are many </a:t>
            </a:r>
            <a:r>
              <a:rPr lang="en-IN" b="1" dirty="0"/>
              <a:t>SMEs (Small and Medium Enterprises)</a:t>
            </a:r>
            <a:r>
              <a:rPr lang="en-IN" dirty="0"/>
              <a:t> which can have their work scheduled or learn innovative ways to increase their production, manage resources, sell and manage products online, learn and understand consumer </a:t>
            </a:r>
            <a:r>
              <a:rPr lang="en-IN" dirty="0" err="1"/>
              <a:t>behavior</a:t>
            </a:r>
            <a:r>
              <a:rPr lang="en-IN" dirty="0"/>
              <a:t> and react to the market effectively and efficiently. </a:t>
            </a:r>
            <a:endParaRPr lang="en-IN" dirty="0" smtClean="0"/>
          </a:p>
          <a:p>
            <a:pPr algn="just"/>
            <a:r>
              <a:rPr lang="en-IN" dirty="0" smtClean="0"/>
              <a:t>They </a:t>
            </a:r>
            <a:r>
              <a:rPr lang="en-IN" dirty="0"/>
              <a:t>are also not aware of service providers such as Google Cloud, </a:t>
            </a:r>
            <a:r>
              <a:rPr lang="en-IN" dirty="0">
                <a:hlinkClick r:id="rId2"/>
              </a:rPr>
              <a:t>Amazon Web Services</a:t>
            </a:r>
            <a:r>
              <a:rPr lang="en-IN" dirty="0"/>
              <a:t>, and others in the tech industry.</a:t>
            </a:r>
          </a:p>
          <a:p>
            <a:pPr marL="0" indent="0">
              <a:buNone/>
            </a:pPr>
            <a:endParaRPr lang="en-IN" dirty="0"/>
          </a:p>
        </p:txBody>
      </p:sp>
    </p:spTree>
    <p:extLst>
      <p:ext uri="{BB962C8B-B14F-4D97-AF65-F5344CB8AC3E}">
        <p14:creationId xmlns:p14="http://schemas.microsoft.com/office/powerpoint/2010/main" val="3302518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TotalTime>
  <Words>2865</Words>
  <Application>Microsoft Office PowerPoint</Application>
  <PresentationFormat>On-screen Show (4:3)</PresentationFormat>
  <Paragraphs>253</Paragraphs>
  <Slides>57</Slides>
  <Notes>1</Notes>
  <HiddenSlides>0</HiddenSlides>
  <MMClips>0</MMClips>
  <ScaleCrop>false</ScaleCrop>
  <HeadingPairs>
    <vt:vector size="4" baseType="variant">
      <vt:variant>
        <vt:lpstr>Theme</vt:lpstr>
      </vt:variant>
      <vt:variant>
        <vt:i4>2</vt:i4>
      </vt:variant>
      <vt:variant>
        <vt:lpstr>Slide Titles</vt:lpstr>
      </vt:variant>
      <vt:variant>
        <vt:i4>57</vt:i4>
      </vt:variant>
    </vt:vector>
  </HeadingPairs>
  <TitlesOfParts>
    <vt:vector size="59" baseType="lpstr">
      <vt:lpstr>Office Theme</vt:lpstr>
      <vt:lpstr>1_Office Theme</vt:lpstr>
      <vt:lpstr>PROFESSIONAL ETHICS OF AI</vt:lpstr>
      <vt:lpstr>WHAT IS ARTIFICIAL INTELLIGENCE?</vt:lpstr>
      <vt:lpstr>DEFINITION OF AI</vt:lpstr>
      <vt:lpstr>Why Artificial Intelligence?</vt:lpstr>
      <vt:lpstr>Goals of Artificial Intelligence </vt:lpstr>
      <vt:lpstr>WHAT IS HARD FOR AI?</vt:lpstr>
      <vt:lpstr>1. Computing Power</vt:lpstr>
      <vt:lpstr>2. Trust Deficit</vt:lpstr>
      <vt:lpstr>3. Limited Knowledge</vt:lpstr>
      <vt:lpstr>4. Human-level</vt:lpstr>
      <vt:lpstr>4. Human-level (CONT..)</vt:lpstr>
      <vt:lpstr>5. Data Privacy and Security</vt:lpstr>
      <vt:lpstr>Science and Fiction of AI</vt:lpstr>
      <vt:lpstr>Science and Fiction of AI</vt:lpstr>
      <vt:lpstr>ETHICS IN ML</vt:lpstr>
      <vt:lpstr>ETHICS IN ML (Contd..)</vt:lpstr>
      <vt:lpstr>ETHICS IN ML -examples</vt:lpstr>
      <vt:lpstr>ETHICS IN ML -examples</vt:lpstr>
      <vt:lpstr>ETHICS IN ML -examples</vt:lpstr>
      <vt:lpstr>Ethics in Domain-Specific AI Algorithms </vt:lpstr>
      <vt:lpstr>Ethics in Domain-Specific AI Algorithms </vt:lpstr>
      <vt:lpstr>Ethics in Domain-Specific AI Algorithms </vt:lpstr>
      <vt:lpstr>Ethics in Domain-Specific AI Algorithms </vt:lpstr>
      <vt:lpstr>ARTIFICIAL GENERAL INTELLIGENCE</vt:lpstr>
      <vt:lpstr>PowerPoint Presentation</vt:lpstr>
      <vt:lpstr>Requirements of artificial general intelligence</vt:lpstr>
      <vt:lpstr>MACHINES WITH MORAL STATUS</vt:lpstr>
      <vt:lpstr>MACHINES WITH MORAL STATUS(Contd..)</vt:lpstr>
      <vt:lpstr>MINDS WITH EXOTIC PROPERTIES</vt:lpstr>
      <vt:lpstr>MINDS WITH EXOTIC PROPERTIES</vt:lpstr>
      <vt:lpstr>MINDS WITH EXOTIC PROPERTIES</vt:lpstr>
      <vt:lpstr>MINDS WITH EXOTIC PROPERTIES</vt:lpstr>
      <vt:lpstr>MINDS WITH EXOTIC PROPERTIES</vt:lpstr>
      <vt:lpstr>MINDS WITH EXOTIC PROPERTIES</vt:lpstr>
      <vt:lpstr>MINDS WITH EXOTIC PROPERTIES</vt:lpstr>
      <vt:lpstr>MINDS WITH EXOTIC PROPERTIES</vt:lpstr>
      <vt:lpstr>MINDS WITH EXOTIC PROPERTIES</vt:lpstr>
      <vt:lpstr>MINDS WITH EXOTIC PROPERTIES</vt:lpstr>
      <vt:lpstr>MINDS WITH EXOTIC PROPERTIES</vt:lpstr>
      <vt:lpstr>MINDS WITH EXOTIC PROPERTIES</vt:lpstr>
      <vt:lpstr>                      SuperIntelligence</vt:lpstr>
      <vt:lpstr>                        Superintelligence</vt:lpstr>
      <vt:lpstr> Feasibility of artificial superintelligence </vt:lpstr>
      <vt:lpstr>       Potential threats to humanity</vt:lpstr>
      <vt:lpstr>Benefits and Risks of Artificial Intelligence</vt:lpstr>
      <vt:lpstr>Benefits of AI</vt:lpstr>
      <vt:lpstr>Benefits of AI</vt:lpstr>
      <vt:lpstr>Benefits of AI</vt:lpstr>
      <vt:lpstr>Other benefits</vt:lpstr>
      <vt:lpstr>                                Risks of AI</vt:lpstr>
      <vt:lpstr>          Risks of Artificial Intelligence</vt:lpstr>
      <vt:lpstr>          Risks of Artificial Intelligence</vt:lpstr>
      <vt:lpstr>     Types of Artificial Intelligence</vt:lpstr>
      <vt:lpstr>Top Myths About Advanced AI </vt:lpstr>
      <vt:lpstr>Top Myths About Advanced AI </vt:lpstr>
      <vt:lpstr>Top Myths About Advanced AI </vt:lpstr>
      <vt:lpstr>Top Myths About Advanced AI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ETHICS OF AI</dc:title>
  <dc:creator>DELL</dc:creator>
  <cp:lastModifiedBy>DELL</cp:lastModifiedBy>
  <cp:revision>43</cp:revision>
  <dcterms:created xsi:type="dcterms:W3CDTF">2022-03-01T03:48:27Z</dcterms:created>
  <dcterms:modified xsi:type="dcterms:W3CDTF">2022-03-25T09:52:41Z</dcterms:modified>
</cp:coreProperties>
</file>