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6" r:id="rId18"/>
    <p:sldId id="278" r:id="rId19"/>
    <p:sldId id="279" r:id="rId20"/>
    <p:sldId id="280" r:id="rId21"/>
    <p:sldId id="287" r:id="rId22"/>
    <p:sldId id="288" r:id="rId23"/>
    <p:sldId id="289" r:id="rId24"/>
    <p:sldId id="290" r:id="rId25"/>
    <p:sldId id="291" r:id="rId26"/>
    <p:sldId id="292" r:id="rId27"/>
    <p:sldId id="293" r:id="rId28"/>
    <p:sldId id="294"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18BD6-1509-4D79-917A-FD84B6C493B0}" type="datetimeFigureOut">
              <a:rPr lang="en-IN" smtClean="0"/>
              <a:t>15-06-2022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E53BD-8E5B-4939-8771-0ACEF6F0F45B}" type="slidenum">
              <a:rPr lang="en-IN" smtClean="0"/>
              <a:t>‹#›</a:t>
            </a:fld>
            <a:endParaRPr lang="en-IN"/>
          </a:p>
        </p:txBody>
      </p:sp>
    </p:spTree>
    <p:extLst>
      <p:ext uri="{BB962C8B-B14F-4D97-AF65-F5344CB8AC3E}">
        <p14:creationId xmlns:p14="http://schemas.microsoft.com/office/powerpoint/2010/main" val="243824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93294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24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52654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23557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35069-3885-4B7D-9A04-2906EF8E800A}"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9000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335069-3885-4B7D-9A04-2906EF8E800A}"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5605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335069-3885-4B7D-9A04-2906EF8E800A}"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4732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335069-3885-4B7D-9A04-2906EF8E800A}"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50369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35069-3885-4B7D-9A04-2906EF8E800A}"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6308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551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48997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35069-3885-4B7D-9A04-2906EF8E800A}" type="datetimeFigureOut">
              <a:rPr lang="en-IN" smtClean="0"/>
              <a:t>15-06-2022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FDD87-7C2F-4C5E-9655-555442573CB8}" type="slidenum">
              <a:rPr lang="en-IN" smtClean="0"/>
              <a:t>‹#›</a:t>
            </a:fld>
            <a:endParaRPr lang="en-IN"/>
          </a:p>
        </p:txBody>
      </p:sp>
    </p:spTree>
    <p:extLst>
      <p:ext uri="{BB962C8B-B14F-4D97-AF65-F5344CB8AC3E}">
        <p14:creationId xmlns:p14="http://schemas.microsoft.com/office/powerpoint/2010/main" val="259346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16832"/>
            <a:ext cx="7772400" cy="1470025"/>
          </a:xfrm>
        </p:spPr>
        <p:txBody>
          <a:bodyPr/>
          <a:lstStyle/>
          <a:p>
            <a:r>
              <a:rPr lang="en-IN" b="1" dirty="0" smtClean="0"/>
              <a:t>UNIT – IV – RISKS OF AI</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98635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b="1" dirty="0"/>
              <a:t>Safety Risk</a:t>
            </a:r>
          </a:p>
        </p:txBody>
      </p:sp>
      <p:sp>
        <p:nvSpPr>
          <p:cNvPr id="3" name="Content Placeholder 2"/>
          <p:cNvSpPr>
            <a:spLocks noGrp="1"/>
          </p:cNvSpPr>
          <p:nvPr>
            <p:ph idx="1"/>
          </p:nvPr>
        </p:nvSpPr>
        <p:spPr>
          <a:xfrm>
            <a:off x="457200" y="1124744"/>
            <a:ext cx="8229600" cy="5328592"/>
          </a:xfrm>
        </p:spPr>
        <p:txBody>
          <a:bodyPr>
            <a:normAutofit/>
          </a:bodyPr>
          <a:lstStyle/>
          <a:p>
            <a:pPr algn="just"/>
            <a:r>
              <a:rPr lang="en-IN" dirty="0"/>
              <a:t>Robots that control industrial production present physical risks to the people that work around them. </a:t>
            </a:r>
            <a:endParaRPr lang="en-IN" dirty="0" smtClean="0"/>
          </a:p>
          <a:p>
            <a:pPr algn="just"/>
            <a:r>
              <a:rPr lang="en-IN" dirty="0" smtClean="0"/>
              <a:t>People </a:t>
            </a:r>
            <a:r>
              <a:rPr lang="en-IN" dirty="0"/>
              <a:t>may be harmed by force of collisions or harmed by the objects that a robot carries or moves. </a:t>
            </a:r>
            <a:endParaRPr lang="en-IN" dirty="0" smtClean="0"/>
          </a:p>
          <a:p>
            <a:pPr algn="just"/>
            <a:r>
              <a:rPr lang="en-IN" dirty="0" smtClean="0"/>
              <a:t>Autonomous </a:t>
            </a:r>
            <a:r>
              <a:rPr lang="en-IN" dirty="0"/>
              <a:t>vehicles have, on occasion, caused accidents that have led to fatalities. </a:t>
            </a:r>
            <a:r>
              <a:rPr lang="en-IN" dirty="0" err="1"/>
              <a:t>Uber</a:t>
            </a:r>
            <a:r>
              <a:rPr lang="en-IN" dirty="0"/>
              <a:t> and Tesla AVs have been involved in fatal collisions.</a:t>
            </a:r>
          </a:p>
        </p:txBody>
      </p:sp>
    </p:spTree>
    <p:extLst>
      <p:ext uri="{BB962C8B-B14F-4D97-AF65-F5344CB8AC3E}">
        <p14:creationId xmlns:p14="http://schemas.microsoft.com/office/powerpoint/2010/main" val="256472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t>Ethical Risks of AI</a:t>
            </a:r>
          </a:p>
        </p:txBody>
      </p:sp>
      <p:sp>
        <p:nvSpPr>
          <p:cNvPr id="3" name="Content Placeholder 2"/>
          <p:cNvSpPr>
            <a:spLocks noGrp="1"/>
          </p:cNvSpPr>
          <p:nvPr>
            <p:ph idx="1"/>
          </p:nvPr>
        </p:nvSpPr>
        <p:spPr>
          <a:xfrm>
            <a:off x="251520" y="1124744"/>
            <a:ext cx="8640960" cy="5544616"/>
          </a:xfrm>
        </p:spPr>
        <p:txBody>
          <a:bodyPr>
            <a:normAutofit fontScale="92500" lnSpcReduction="20000"/>
          </a:bodyPr>
          <a:lstStyle/>
          <a:p>
            <a:pPr marL="0" indent="0" algn="just">
              <a:buNone/>
            </a:pPr>
            <a:r>
              <a:rPr lang="en-IN" dirty="0"/>
              <a:t>There are ethical risks for AI and robotic technologies. Managing them becomes a crucial task for managers in the globalised economy</a:t>
            </a:r>
            <a:r>
              <a:rPr lang="en-IN" dirty="0" smtClean="0"/>
              <a:t>.</a:t>
            </a:r>
          </a:p>
          <a:p>
            <a:pPr marL="0" indent="0" algn="just">
              <a:buNone/>
            </a:pPr>
            <a:r>
              <a:rPr lang="en-IN" b="1" dirty="0"/>
              <a:t>Reputational Risk </a:t>
            </a:r>
            <a:r>
              <a:rPr lang="en-IN" b="1" dirty="0" smtClean="0"/>
              <a:t>:</a:t>
            </a:r>
          </a:p>
          <a:p>
            <a:pPr algn="just"/>
            <a:r>
              <a:rPr lang="en-IN" dirty="0"/>
              <a:t>Systems that appear biased or prejudiced can cause great reputational damage. Hot topics in this area include facial recognition and loan approval systems. </a:t>
            </a:r>
            <a:endParaRPr lang="en-IN" dirty="0" smtClean="0"/>
          </a:p>
          <a:p>
            <a:pPr algn="just"/>
            <a:r>
              <a:rPr lang="en-IN" dirty="0" smtClean="0"/>
              <a:t>However </a:t>
            </a:r>
            <a:r>
              <a:rPr lang="en-IN" dirty="0"/>
              <a:t>a spirited campaign of “testing, naming and shaming” has dramatically increased the ability of commercial systems to correctly recognise the faces of females and minorities (</a:t>
            </a:r>
            <a:r>
              <a:rPr lang="en-IN" dirty="0" err="1"/>
              <a:t>Buolamwini</a:t>
            </a:r>
            <a:r>
              <a:rPr lang="en-IN" dirty="0"/>
              <a:t> and </a:t>
            </a:r>
            <a:r>
              <a:rPr lang="en-IN" dirty="0" err="1"/>
              <a:t>Raji</a:t>
            </a:r>
            <a:r>
              <a:rPr lang="en-IN" dirty="0"/>
              <a:t> 2019). </a:t>
            </a:r>
            <a:endParaRPr lang="en-IN" dirty="0" smtClean="0"/>
          </a:p>
          <a:p>
            <a:pPr marL="0" indent="0" algn="just">
              <a:buNone/>
            </a:pPr>
            <a:endParaRPr lang="en-IN" dirty="0"/>
          </a:p>
        </p:txBody>
      </p:sp>
    </p:spTree>
    <p:extLst>
      <p:ext uri="{BB962C8B-B14F-4D97-AF65-F5344CB8AC3E}">
        <p14:creationId xmlns:p14="http://schemas.microsoft.com/office/powerpoint/2010/main" val="241681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Legal Risk</a:t>
            </a:r>
          </a:p>
        </p:txBody>
      </p:sp>
      <p:sp>
        <p:nvSpPr>
          <p:cNvPr id="3" name="Content Placeholder 2"/>
          <p:cNvSpPr>
            <a:spLocks noGrp="1"/>
          </p:cNvSpPr>
          <p:nvPr>
            <p:ph idx="1"/>
          </p:nvPr>
        </p:nvSpPr>
        <p:spPr/>
        <p:txBody>
          <a:bodyPr>
            <a:normAutofit lnSpcReduction="10000"/>
          </a:bodyPr>
          <a:lstStyle/>
          <a:p>
            <a:pPr algn="just"/>
            <a:r>
              <a:rPr lang="en-IN" dirty="0"/>
              <a:t>Legal risk encompasses situations where a system becomes too successful and is viewed as causing an anti-competitive environment. </a:t>
            </a:r>
            <a:endParaRPr lang="en-IN" dirty="0" smtClean="0"/>
          </a:p>
          <a:p>
            <a:pPr algn="just"/>
            <a:r>
              <a:rPr lang="en-IN" dirty="0" smtClean="0"/>
              <a:t>In </a:t>
            </a:r>
            <a:r>
              <a:rPr lang="en-IN" dirty="0"/>
              <a:t>2004, Microsoft, for example, was fined EUR 497 million by the European Union for anticompetitive behaviour. </a:t>
            </a:r>
            <a:endParaRPr lang="en-IN" dirty="0" smtClean="0"/>
          </a:p>
          <a:p>
            <a:pPr algn="just"/>
            <a:r>
              <a:rPr lang="en-IN" dirty="0" smtClean="0"/>
              <a:t>In </a:t>
            </a:r>
            <a:r>
              <a:rPr lang="en-IN" dirty="0"/>
              <a:t>2018, the European Commission imposed a record fine of USD 5 billion on Google for antitrust violations of the Android technology.</a:t>
            </a:r>
          </a:p>
        </p:txBody>
      </p:sp>
    </p:spTree>
    <p:extLst>
      <p:ext uri="{BB962C8B-B14F-4D97-AF65-F5344CB8AC3E}">
        <p14:creationId xmlns:p14="http://schemas.microsoft.com/office/powerpoint/2010/main" val="193553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Risk</a:t>
            </a:r>
          </a:p>
        </p:txBody>
      </p:sp>
      <p:sp>
        <p:nvSpPr>
          <p:cNvPr id="3" name="Content Placeholder 2"/>
          <p:cNvSpPr>
            <a:spLocks noGrp="1"/>
          </p:cNvSpPr>
          <p:nvPr>
            <p:ph idx="1"/>
          </p:nvPr>
        </p:nvSpPr>
        <p:spPr/>
        <p:txBody>
          <a:bodyPr>
            <a:normAutofit fontScale="85000" lnSpcReduction="20000"/>
          </a:bodyPr>
          <a:lstStyle/>
          <a:p>
            <a:pPr algn="just"/>
            <a:r>
              <a:rPr lang="en-IN" dirty="0"/>
              <a:t>Similarly system failures can cause environmental disasters. The </a:t>
            </a:r>
            <a:r>
              <a:rPr lang="en-IN" dirty="0">
                <a:solidFill>
                  <a:srgbClr val="FF0000"/>
                </a:solidFill>
              </a:rPr>
              <a:t>Bhopal disaster </a:t>
            </a:r>
            <a:r>
              <a:rPr lang="en-IN" dirty="0"/>
              <a:t>in India, for example, was the result of a gas leak at an Union Carbide factory in Bhopal India. </a:t>
            </a:r>
            <a:endParaRPr lang="en-IN" dirty="0" smtClean="0"/>
          </a:p>
          <a:p>
            <a:pPr algn="just"/>
            <a:r>
              <a:rPr lang="en-IN" dirty="0" smtClean="0"/>
              <a:t>The </a:t>
            </a:r>
            <a:r>
              <a:rPr lang="en-IN" dirty="0"/>
              <a:t>leak resulted in an explosion and release of methyl </a:t>
            </a:r>
            <a:r>
              <a:rPr lang="en-IN" dirty="0" err="1"/>
              <a:t>isocyanate</a:t>
            </a:r>
            <a:r>
              <a:rPr lang="en-IN" dirty="0"/>
              <a:t>. The immediate explosion caused the death of nearly 4,000 people. The gas release however may have harmed more than half a million people. </a:t>
            </a:r>
            <a:endParaRPr lang="en-IN" dirty="0" smtClean="0"/>
          </a:p>
          <a:p>
            <a:pPr algn="just"/>
            <a:r>
              <a:rPr lang="en-IN" dirty="0" smtClean="0"/>
              <a:t>Several </a:t>
            </a:r>
            <a:r>
              <a:rPr lang="en-IN" dirty="0"/>
              <a:t>thousand would eventually be determined to have suffered permanent damage from exposure to the toxic substance. Union Carbide eventually paid approximately USD 470 million in fines and restitution.</a:t>
            </a:r>
          </a:p>
        </p:txBody>
      </p:sp>
    </p:spTree>
    <p:extLst>
      <p:ext uri="{BB962C8B-B14F-4D97-AF65-F5344CB8AC3E}">
        <p14:creationId xmlns:p14="http://schemas.microsoft.com/office/powerpoint/2010/main" val="234255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Social Risk</a:t>
            </a:r>
          </a:p>
        </p:txBody>
      </p:sp>
      <p:sp>
        <p:nvSpPr>
          <p:cNvPr id="3" name="Content Placeholder 2"/>
          <p:cNvSpPr>
            <a:spLocks noGrp="1"/>
          </p:cNvSpPr>
          <p:nvPr>
            <p:ph idx="1"/>
          </p:nvPr>
        </p:nvSpPr>
        <p:spPr>
          <a:xfrm>
            <a:off x="457200" y="1268760"/>
            <a:ext cx="8229600" cy="5256584"/>
          </a:xfrm>
        </p:spPr>
        <p:txBody>
          <a:bodyPr>
            <a:normAutofit fontScale="92500" lnSpcReduction="10000"/>
          </a:bodyPr>
          <a:lstStyle/>
          <a:p>
            <a:pPr algn="just"/>
            <a:r>
              <a:rPr lang="en-IN" dirty="0"/>
              <a:t>Social risk includes actions that may include the people, society or communities around the business. </a:t>
            </a:r>
            <a:endParaRPr lang="en-IN" dirty="0" smtClean="0"/>
          </a:p>
          <a:p>
            <a:pPr algn="just"/>
            <a:r>
              <a:rPr lang="en-IN" dirty="0" smtClean="0"/>
              <a:t>Social </a:t>
            </a:r>
            <a:r>
              <a:rPr lang="en-IN" dirty="0"/>
              <a:t>risks related to AI may include technology induced increased social isolation, increased inequality, and local community issues surrounding the acceptable uses of technology and AI. </a:t>
            </a:r>
            <a:endParaRPr lang="en-IN" dirty="0" smtClean="0"/>
          </a:p>
          <a:p>
            <a:pPr algn="just"/>
            <a:r>
              <a:rPr lang="en-IN" dirty="0" smtClean="0"/>
              <a:t>For </a:t>
            </a:r>
            <a:r>
              <a:rPr lang="en-IN" dirty="0"/>
              <a:t>example, the use of </a:t>
            </a:r>
            <a:r>
              <a:rPr lang="en-IN" dirty="0">
                <a:solidFill>
                  <a:srgbClr val="FF0000"/>
                </a:solidFill>
              </a:rPr>
              <a:t>Google goggles </a:t>
            </a:r>
            <a:r>
              <a:rPr lang="en-IN" dirty="0"/>
              <a:t>generated numerous issues surrounding the privacy and the use of an integrated camera in private places. </a:t>
            </a:r>
          </a:p>
        </p:txBody>
      </p:sp>
    </p:spTree>
    <p:extLst>
      <p:ext uri="{BB962C8B-B14F-4D97-AF65-F5344CB8AC3E}">
        <p14:creationId xmlns:p14="http://schemas.microsoft.com/office/powerpoint/2010/main" val="25558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Business Ethics for AI Companies</a:t>
            </a:r>
          </a:p>
        </p:txBody>
      </p:sp>
      <p:sp>
        <p:nvSpPr>
          <p:cNvPr id="3" name="Content Placeholder 2"/>
          <p:cNvSpPr>
            <a:spLocks noGrp="1"/>
          </p:cNvSpPr>
          <p:nvPr>
            <p:ph idx="1"/>
          </p:nvPr>
        </p:nvSpPr>
        <p:spPr>
          <a:xfrm>
            <a:off x="467544" y="1412776"/>
            <a:ext cx="8229600" cy="5616624"/>
          </a:xfrm>
        </p:spPr>
        <p:txBody>
          <a:bodyPr/>
          <a:lstStyle/>
          <a:p>
            <a:pPr marL="0" indent="0" algn="just">
              <a:buNone/>
            </a:pPr>
            <a:r>
              <a:rPr lang="en-IN" dirty="0"/>
              <a:t>Business ethics in a global environment has, to a significant part, become an instance of risk management for AI companies. Mechanisms like reputation, stock prices and legal fines exhibit a business case for ethics and may help to convince companies to be active in this </a:t>
            </a:r>
            <a:r>
              <a:rPr lang="en-IN" dirty="0" smtClean="0"/>
              <a:t>area.</a:t>
            </a:r>
          </a:p>
          <a:p>
            <a:pPr marL="0" indent="0">
              <a:buNone/>
            </a:pPr>
            <a:endParaRPr lang="en-IN" dirty="0"/>
          </a:p>
        </p:txBody>
      </p:sp>
    </p:spTree>
    <p:extLst>
      <p:ext uri="{BB962C8B-B14F-4D97-AF65-F5344CB8AC3E}">
        <p14:creationId xmlns:p14="http://schemas.microsoft.com/office/powerpoint/2010/main" val="139117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t>Companies can do a lot of things on their own, but they cannot do everything. In some sectors of the industry, it will be more difficult for a company to take responsibility on their own. </a:t>
            </a:r>
            <a:endParaRPr lang="en-IN" dirty="0" smtClean="0"/>
          </a:p>
          <a:p>
            <a:pPr marL="0" indent="0" algn="just">
              <a:buNone/>
            </a:pPr>
            <a:r>
              <a:rPr lang="en-IN" dirty="0" smtClean="0"/>
              <a:t>Consider </a:t>
            </a:r>
            <a:r>
              <a:rPr lang="en-IN" dirty="0"/>
              <a:t>the banking sector. Broadly speaking, there is not as much room for direct action by banks as in other industries, simply because the banking sector is very tightly regulated. </a:t>
            </a:r>
            <a:endParaRPr lang="en-IN" dirty="0" smtClean="0"/>
          </a:p>
        </p:txBody>
      </p:sp>
    </p:spTree>
    <p:extLst>
      <p:ext uri="{BB962C8B-B14F-4D97-AF65-F5344CB8AC3E}">
        <p14:creationId xmlns:p14="http://schemas.microsoft.com/office/powerpoint/2010/main" val="129448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Risks of AI to Workers</a:t>
            </a:r>
          </a:p>
        </p:txBody>
      </p:sp>
      <p:sp>
        <p:nvSpPr>
          <p:cNvPr id="3" name="Content Placeholder 2"/>
          <p:cNvSpPr>
            <a:spLocks noGrp="1"/>
          </p:cNvSpPr>
          <p:nvPr>
            <p:ph idx="1"/>
          </p:nvPr>
        </p:nvSpPr>
        <p:spPr>
          <a:xfrm>
            <a:off x="457200" y="980728"/>
            <a:ext cx="8229600" cy="5616624"/>
          </a:xfrm>
        </p:spPr>
        <p:txBody>
          <a:bodyPr>
            <a:normAutofit lnSpcReduction="10000"/>
          </a:bodyPr>
          <a:lstStyle/>
          <a:p>
            <a:pPr algn="just"/>
            <a:r>
              <a:rPr lang="en-IN" dirty="0"/>
              <a:t>Many writers have predicted the emergence of “mass technological unemployment” resulting from the increasing use of AI and robots. </a:t>
            </a:r>
            <a:endParaRPr lang="en-IN" dirty="0" smtClean="0"/>
          </a:p>
          <a:p>
            <a:pPr algn="just"/>
            <a:r>
              <a:rPr lang="en-IN" dirty="0" smtClean="0"/>
              <a:t>The </a:t>
            </a:r>
            <a:r>
              <a:rPr lang="en-IN" dirty="0"/>
              <a:t>pessimistic line is that humans will all eventually be made redundant by machines. For example, Frey and Osborne’s projections have been widely criticised. </a:t>
            </a:r>
            <a:endParaRPr lang="en-IN" dirty="0" smtClean="0"/>
          </a:p>
          <a:p>
            <a:pPr algn="just"/>
            <a:r>
              <a:rPr lang="en-IN" dirty="0" smtClean="0"/>
              <a:t>They </a:t>
            </a:r>
            <a:r>
              <a:rPr lang="en-IN" dirty="0"/>
              <a:t>predicted that nearly half the jobs in the workforce were vulnerable to automation over the next 20–30 years. </a:t>
            </a:r>
          </a:p>
        </p:txBody>
      </p:sp>
    </p:spTree>
    <p:extLst>
      <p:ext uri="{BB962C8B-B14F-4D97-AF65-F5344CB8AC3E}">
        <p14:creationId xmlns:p14="http://schemas.microsoft.com/office/powerpoint/2010/main" val="80024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b="1" dirty="0"/>
              <a:t>Psychological Aspects of AI</a:t>
            </a:r>
          </a:p>
        </p:txBody>
      </p:sp>
      <p:sp>
        <p:nvSpPr>
          <p:cNvPr id="3" name="Content Placeholder 2"/>
          <p:cNvSpPr>
            <a:spLocks noGrp="1"/>
          </p:cNvSpPr>
          <p:nvPr>
            <p:ph idx="1"/>
          </p:nvPr>
        </p:nvSpPr>
        <p:spPr>
          <a:xfrm>
            <a:off x="457200" y="1124744"/>
            <a:ext cx="8229600" cy="5400600"/>
          </a:xfrm>
        </p:spPr>
        <p:txBody>
          <a:bodyPr/>
          <a:lstStyle/>
          <a:p>
            <a:pPr marL="0" indent="0" algn="just">
              <a:buNone/>
            </a:pPr>
            <a:r>
              <a:rPr lang="en-IN" dirty="0"/>
              <a:t>In this chapter we discuss how people relate to robots and autonomous systems from a psychological point of view. </a:t>
            </a:r>
            <a:endParaRPr lang="en-IN" dirty="0" smtClean="0"/>
          </a:p>
          <a:p>
            <a:pPr marL="0" indent="0" algn="just">
              <a:buNone/>
            </a:pPr>
            <a:r>
              <a:rPr lang="en-IN" dirty="0" smtClean="0"/>
              <a:t>Humans </a:t>
            </a:r>
            <a:r>
              <a:rPr lang="en-IN" dirty="0"/>
              <a:t>tend to anthropomorphise them and form unidirectional relationships. The trust in these relationships is the basis for persuasion and manipulation that can be used for good and evil.</a:t>
            </a:r>
          </a:p>
        </p:txBody>
      </p:sp>
    </p:spTree>
    <p:extLst>
      <p:ext uri="{BB962C8B-B14F-4D97-AF65-F5344CB8AC3E}">
        <p14:creationId xmlns:p14="http://schemas.microsoft.com/office/powerpoint/2010/main" val="15071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6120680"/>
          </a:xfrm>
        </p:spPr>
        <p:txBody>
          <a:bodyPr>
            <a:normAutofit fontScale="85000" lnSpcReduction="20000"/>
          </a:bodyPr>
          <a:lstStyle/>
          <a:p>
            <a:pPr marL="0" indent="0">
              <a:buNone/>
            </a:pPr>
            <a:r>
              <a:rPr lang="en-IN" b="1" dirty="0" smtClean="0"/>
              <a:t>Problems </a:t>
            </a:r>
            <a:r>
              <a:rPr lang="en-IN" b="1" dirty="0"/>
              <a:t>of </a:t>
            </a:r>
            <a:r>
              <a:rPr lang="en-IN" b="1" dirty="0" smtClean="0"/>
              <a:t>Anthropomorphisation:</a:t>
            </a:r>
          </a:p>
          <a:p>
            <a:pPr algn="just"/>
            <a:r>
              <a:rPr lang="en-IN" dirty="0"/>
              <a:t>Humans interact with robots and AI systems as if they are social actors. This effect has called as the “</a:t>
            </a:r>
            <a:r>
              <a:rPr lang="en-IN" dirty="0">
                <a:solidFill>
                  <a:srgbClr val="FF0000"/>
                </a:solidFill>
              </a:rPr>
              <a:t>Media Equatio</a:t>
            </a:r>
            <a:r>
              <a:rPr lang="en-IN" dirty="0"/>
              <a:t>n</a:t>
            </a:r>
            <a:r>
              <a:rPr lang="en-IN" dirty="0" smtClean="0"/>
              <a:t>”. </a:t>
            </a:r>
          </a:p>
          <a:p>
            <a:pPr algn="just"/>
            <a:r>
              <a:rPr lang="en-IN" dirty="0" smtClean="0"/>
              <a:t>People </a:t>
            </a:r>
            <a:r>
              <a:rPr lang="en-IN" dirty="0"/>
              <a:t>treat robots with politeness and apply social norms and values to their interaction </a:t>
            </a:r>
            <a:r>
              <a:rPr lang="en-IN" dirty="0" smtClean="0"/>
              <a:t>partner. </a:t>
            </a:r>
          </a:p>
          <a:p>
            <a:pPr algn="just"/>
            <a:r>
              <a:rPr lang="en-IN" dirty="0" smtClean="0"/>
              <a:t>Through </a:t>
            </a:r>
            <a:r>
              <a:rPr lang="en-IN" dirty="0"/>
              <a:t>repeated interaction, humans can form friendships and even intimate relationships with machines. This anthropomorphisation is arguably hard-wired into our minds and might have an evolutionary </a:t>
            </a:r>
            <a:r>
              <a:rPr lang="en-IN" dirty="0" smtClean="0"/>
              <a:t>basis. </a:t>
            </a:r>
          </a:p>
          <a:p>
            <a:pPr algn="just"/>
            <a:r>
              <a:rPr lang="en-IN" dirty="0" smtClean="0"/>
              <a:t>Even </a:t>
            </a:r>
            <a:r>
              <a:rPr lang="en-IN" dirty="0"/>
              <a:t>if the designers and engineers did not intend the robot to exhibit social signals, users might still perceive them. The human mind is wired to detect social signals and to interpret even the slightest behaviour as an indicator of some underlying motivation.</a:t>
            </a:r>
            <a:endParaRPr lang="en-IN" dirty="0" smtClean="0"/>
          </a:p>
          <a:p>
            <a:pPr marL="0" indent="0">
              <a:buNone/>
            </a:pPr>
            <a:endParaRPr lang="en-IN" dirty="0"/>
          </a:p>
        </p:txBody>
      </p:sp>
    </p:spTree>
    <p:extLst>
      <p:ext uri="{BB962C8B-B14F-4D97-AF65-F5344CB8AC3E}">
        <p14:creationId xmlns:p14="http://schemas.microsoft.com/office/powerpoint/2010/main" val="28303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8204448" cy="1008111"/>
          </a:xfrm>
        </p:spPr>
        <p:txBody>
          <a:bodyPr>
            <a:normAutofit fontScale="90000"/>
          </a:bodyPr>
          <a:lstStyle/>
          <a:p>
            <a:r>
              <a:rPr lang="en-IN" b="1" dirty="0"/>
              <a:t>Risks in the business of Artificial</a:t>
            </a:r>
            <a:br>
              <a:rPr lang="en-IN" b="1" dirty="0"/>
            </a:br>
            <a:r>
              <a:rPr lang="en-IN" b="1" dirty="0"/>
              <a:t>Intelligence</a:t>
            </a:r>
          </a:p>
        </p:txBody>
      </p:sp>
      <p:sp>
        <p:nvSpPr>
          <p:cNvPr id="3" name="Subtitle 2"/>
          <p:cNvSpPr>
            <a:spLocks noGrp="1"/>
          </p:cNvSpPr>
          <p:nvPr>
            <p:ph type="subTitle" idx="1"/>
          </p:nvPr>
        </p:nvSpPr>
        <p:spPr>
          <a:xfrm>
            <a:off x="323528" y="2060848"/>
            <a:ext cx="8352928" cy="5184576"/>
          </a:xfrm>
        </p:spPr>
        <p:txBody>
          <a:bodyPr>
            <a:noAutofit/>
          </a:bodyPr>
          <a:lstStyle/>
          <a:p>
            <a:pPr algn="just"/>
            <a:r>
              <a:rPr lang="en-IN" sz="2300" dirty="0">
                <a:solidFill>
                  <a:schemeClr val="tx1"/>
                </a:solidFill>
                <a:latin typeface="Times New Roman" pitchFamily="18" charset="0"/>
                <a:cs typeface="Times New Roman" pitchFamily="18" charset="0"/>
              </a:rPr>
              <a:t>This chapter discusses the general risks that businesses face before </a:t>
            </a:r>
            <a:r>
              <a:rPr lang="en-IN" sz="2300" dirty="0" smtClean="0">
                <a:solidFill>
                  <a:schemeClr val="tx1"/>
                </a:solidFill>
                <a:latin typeface="Times New Roman" pitchFamily="18" charset="0"/>
                <a:cs typeface="Times New Roman" pitchFamily="18" charset="0"/>
              </a:rPr>
              <a:t>considering specific </a:t>
            </a:r>
            <a:r>
              <a:rPr lang="en-IN" sz="2300" dirty="0">
                <a:solidFill>
                  <a:schemeClr val="tx1"/>
                </a:solidFill>
                <a:latin typeface="Times New Roman" pitchFamily="18" charset="0"/>
                <a:cs typeface="Times New Roman" pitchFamily="18" charset="0"/>
              </a:rPr>
              <a:t>ethical risks that companies developing AI systems and robots </a:t>
            </a:r>
            <a:r>
              <a:rPr lang="en-IN" sz="2300" dirty="0" smtClean="0">
                <a:solidFill>
                  <a:schemeClr val="tx1"/>
                </a:solidFill>
                <a:latin typeface="Times New Roman" pitchFamily="18" charset="0"/>
                <a:cs typeface="Times New Roman" pitchFamily="18" charset="0"/>
              </a:rPr>
              <a:t>need to </a:t>
            </a:r>
            <a:r>
              <a:rPr lang="en-IN" sz="2300" dirty="0">
                <a:solidFill>
                  <a:schemeClr val="tx1"/>
                </a:solidFill>
                <a:latin typeface="Times New Roman" pitchFamily="18" charset="0"/>
                <a:cs typeface="Times New Roman" pitchFamily="18" charset="0"/>
              </a:rPr>
              <a:t>consider. Guidance on how to manage these risks is provided.</a:t>
            </a:r>
          </a:p>
        </p:txBody>
      </p:sp>
    </p:spTree>
    <p:extLst>
      <p:ext uri="{BB962C8B-B14F-4D97-AF65-F5344CB8AC3E}">
        <p14:creationId xmlns:p14="http://schemas.microsoft.com/office/powerpoint/2010/main" val="105856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smtClean="0"/>
              <a:t>Cont..</a:t>
            </a:r>
            <a:endParaRPr lang="en-IN" b="1" dirty="0"/>
          </a:p>
        </p:txBody>
      </p:sp>
      <p:sp>
        <p:nvSpPr>
          <p:cNvPr id="3" name="Content Placeholder 2"/>
          <p:cNvSpPr>
            <a:spLocks noGrp="1"/>
          </p:cNvSpPr>
          <p:nvPr>
            <p:ph idx="1"/>
          </p:nvPr>
        </p:nvSpPr>
        <p:spPr>
          <a:xfrm>
            <a:off x="457200" y="1196752"/>
            <a:ext cx="8229600" cy="5400600"/>
          </a:xfrm>
        </p:spPr>
        <p:txBody>
          <a:bodyPr/>
          <a:lstStyle/>
          <a:p>
            <a:pPr marL="0" indent="0" algn="just">
              <a:buNone/>
            </a:pPr>
            <a:r>
              <a:rPr lang="en-IN" dirty="0"/>
              <a:t>To accomplish such good social interaction skills, AI systems need to be able to sense and represent social norms, the cultural context and the values of the people (and other agents) with which they </a:t>
            </a:r>
            <a:r>
              <a:rPr lang="en-IN" dirty="0" smtClean="0"/>
              <a:t>interact.</a:t>
            </a:r>
            <a:endParaRPr lang="en-IN" dirty="0"/>
          </a:p>
        </p:txBody>
      </p:sp>
    </p:spTree>
    <p:extLst>
      <p:ext uri="{BB962C8B-B14F-4D97-AF65-F5344CB8AC3E}">
        <p14:creationId xmlns:p14="http://schemas.microsoft.com/office/powerpoint/2010/main" val="392636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smtClean="0"/>
              <a:t>PRIVACY ISSUES OF AI</a:t>
            </a:r>
            <a:endParaRPr lang="en-IN" b="1" dirty="0"/>
          </a:p>
        </p:txBody>
      </p:sp>
      <p:sp>
        <p:nvSpPr>
          <p:cNvPr id="3" name="Content Placeholder 2"/>
          <p:cNvSpPr>
            <a:spLocks noGrp="1"/>
          </p:cNvSpPr>
          <p:nvPr>
            <p:ph idx="1"/>
          </p:nvPr>
        </p:nvSpPr>
        <p:spPr>
          <a:xfrm>
            <a:off x="457200" y="1124744"/>
            <a:ext cx="8229600" cy="5400600"/>
          </a:xfrm>
        </p:spPr>
        <p:txBody>
          <a:bodyPr>
            <a:normAutofit fontScale="92500" lnSpcReduction="20000"/>
          </a:bodyPr>
          <a:lstStyle/>
          <a:p>
            <a:pPr algn="just"/>
            <a:r>
              <a:rPr lang="en-IN" dirty="0"/>
              <a:t>In its most basic form, privacy is the right to not be observed. People often act in a manner so as to increase their own privacy. </a:t>
            </a:r>
            <a:endParaRPr lang="en-IN" dirty="0" smtClean="0"/>
          </a:p>
          <a:p>
            <a:pPr algn="just"/>
            <a:r>
              <a:rPr lang="en-IN" dirty="0" smtClean="0"/>
              <a:t>For </a:t>
            </a:r>
            <a:r>
              <a:rPr lang="en-IN" dirty="0"/>
              <a:t>instance, shutting doors, wearing sun glasses, or clothing that is less revealing are simply subtle ways that humans actively moderate their own privacy. </a:t>
            </a:r>
            <a:endParaRPr lang="en-IN" dirty="0" smtClean="0"/>
          </a:p>
          <a:p>
            <a:pPr algn="just"/>
            <a:r>
              <a:rPr lang="en-IN" dirty="0" smtClean="0"/>
              <a:t>Privacy </a:t>
            </a:r>
            <a:r>
              <a:rPr lang="en-IN" dirty="0"/>
              <a:t>is valuable for a number of important reasons: It allows people to make their own, non-coerced decisions, to better calculate their behaviour and be strategic in their social interactions, and also to take decisions and actions that do not conform to certain social norms.</a:t>
            </a:r>
          </a:p>
        </p:txBody>
      </p:sp>
    </p:spTree>
    <p:extLst>
      <p:ext uri="{BB962C8B-B14F-4D97-AF65-F5344CB8AC3E}">
        <p14:creationId xmlns:p14="http://schemas.microsoft.com/office/powerpoint/2010/main" val="118558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Cont..</a:t>
            </a:r>
            <a:endParaRPr lang="en-IN" b="1" dirty="0"/>
          </a:p>
        </p:txBody>
      </p:sp>
      <p:sp>
        <p:nvSpPr>
          <p:cNvPr id="3" name="Content Placeholder 2"/>
          <p:cNvSpPr>
            <a:spLocks noGrp="1"/>
          </p:cNvSpPr>
          <p:nvPr>
            <p:ph idx="1"/>
          </p:nvPr>
        </p:nvSpPr>
        <p:spPr>
          <a:xfrm>
            <a:off x="457200" y="1124744"/>
            <a:ext cx="8229600" cy="5328592"/>
          </a:xfrm>
        </p:spPr>
        <p:txBody>
          <a:bodyPr>
            <a:normAutofit fontScale="92500" lnSpcReduction="10000"/>
          </a:bodyPr>
          <a:lstStyle/>
          <a:p>
            <a:pPr marL="0" indent="0">
              <a:buNone/>
            </a:pPr>
            <a:r>
              <a:rPr lang="en-IN" b="1" dirty="0"/>
              <a:t>Private Data Collection and Its </a:t>
            </a:r>
            <a:r>
              <a:rPr lang="en-IN" b="1" dirty="0" smtClean="0"/>
              <a:t>Dangers:</a:t>
            </a:r>
          </a:p>
          <a:p>
            <a:pPr algn="just"/>
            <a:r>
              <a:rPr lang="en-IN" dirty="0"/>
              <a:t>Gathering personal data has become dramatically easier with the arrival of certain key technologies, such as smartphones, surveillance cameras and of course, the Internet. </a:t>
            </a:r>
            <a:endParaRPr lang="en-IN" dirty="0" smtClean="0"/>
          </a:p>
          <a:p>
            <a:pPr algn="just"/>
            <a:r>
              <a:rPr lang="en-IN" dirty="0" smtClean="0"/>
              <a:t>These </a:t>
            </a:r>
            <a:r>
              <a:rPr lang="en-IN" dirty="0"/>
              <a:t>days it is in principle possible to track every step users take and every restaurant they visit. People take photos of the food they eat and post them online. </a:t>
            </a:r>
            <a:endParaRPr lang="en-IN" dirty="0" smtClean="0"/>
          </a:p>
          <a:p>
            <a:pPr algn="just"/>
            <a:r>
              <a:rPr lang="en-IN" dirty="0" smtClean="0"/>
              <a:t>Within </a:t>
            </a:r>
            <a:r>
              <a:rPr lang="en-IN" dirty="0"/>
              <a:t>the framework of the Self Optimisation movement people feverishly collect personal data in an attempt to change their lives for the better. </a:t>
            </a:r>
            <a:endParaRPr lang="en-IN" dirty="0" smtClean="0"/>
          </a:p>
        </p:txBody>
      </p:sp>
    </p:spTree>
    <p:extLst>
      <p:ext uri="{BB962C8B-B14F-4D97-AF65-F5344CB8AC3E}">
        <p14:creationId xmlns:p14="http://schemas.microsoft.com/office/powerpoint/2010/main" val="984953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p:txBody>
          <a:bodyPr>
            <a:normAutofit fontScale="92500"/>
          </a:bodyPr>
          <a:lstStyle/>
          <a:p>
            <a:pPr algn="just"/>
            <a:r>
              <a:rPr lang="en-IN" dirty="0"/>
              <a:t>Much of this data is now being uploaded to cloud computers, which has significantly increased the possibility for tracking private information. </a:t>
            </a:r>
            <a:endParaRPr lang="en-IN" dirty="0" smtClean="0"/>
          </a:p>
          <a:p>
            <a:pPr algn="just"/>
            <a:r>
              <a:rPr lang="en-IN" dirty="0" smtClean="0"/>
              <a:t>Moreover</a:t>
            </a:r>
            <a:r>
              <a:rPr lang="en-IN" dirty="0"/>
              <a:t>, users of social networks voluntarily upload very private data and seem to deliberately ignore that by uploading data they often transfer the copyright of this data to the platform provider. Facebook and others own the data and use it and even sell it to others.</a:t>
            </a:r>
          </a:p>
          <a:p>
            <a:pPr marL="0" indent="0">
              <a:buNone/>
            </a:pPr>
            <a:endParaRPr lang="en-IN" dirty="0"/>
          </a:p>
        </p:txBody>
      </p:sp>
    </p:spTree>
    <p:extLst>
      <p:ext uri="{BB962C8B-B14F-4D97-AF65-F5344CB8AC3E}">
        <p14:creationId xmlns:p14="http://schemas.microsoft.com/office/powerpoint/2010/main" val="4026799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p:txBody>
          <a:bodyPr>
            <a:normAutofit fontScale="92500" lnSpcReduction="20000"/>
          </a:bodyPr>
          <a:lstStyle/>
          <a:p>
            <a:pPr marL="514350" indent="-514350">
              <a:buAutoNum type="alphaLcParenR"/>
            </a:pPr>
            <a:r>
              <a:rPr lang="en-IN" dirty="0" smtClean="0"/>
              <a:t>Persistence Surveillance:</a:t>
            </a:r>
          </a:p>
          <a:p>
            <a:pPr algn="just"/>
            <a:r>
              <a:rPr lang="en-IN" dirty="0"/>
              <a:t>Persistent surveillance is the constant observation of a person, place or thing. Within the military and policing fields, persistent surveillance is a commonplace technique for gathering information about an enemy or suspect. </a:t>
            </a:r>
            <a:endParaRPr lang="en-IN" dirty="0" smtClean="0"/>
          </a:p>
          <a:p>
            <a:pPr algn="just"/>
            <a:r>
              <a:rPr lang="en-IN" dirty="0" smtClean="0"/>
              <a:t>Yet</a:t>
            </a:r>
            <a:r>
              <a:rPr lang="en-IN" dirty="0"/>
              <a:t>, with the development of so-called digital assistants such as Amazon’s </a:t>
            </a:r>
            <a:r>
              <a:rPr lang="en-IN" dirty="0" err="1"/>
              <a:t>Alexa</a:t>
            </a:r>
            <a:r>
              <a:rPr lang="en-IN" dirty="0"/>
              <a:t> </a:t>
            </a:r>
            <a:r>
              <a:rPr lang="en-IN" dirty="0" smtClean="0"/>
              <a:t>and </a:t>
            </a:r>
            <a:r>
              <a:rPr lang="en-IN" dirty="0"/>
              <a:t>Google Home, similar elements have become a product feature.</a:t>
            </a:r>
          </a:p>
        </p:txBody>
      </p:sp>
    </p:spTree>
    <p:extLst>
      <p:ext uri="{BB962C8B-B14F-4D97-AF65-F5344CB8AC3E}">
        <p14:creationId xmlns:p14="http://schemas.microsoft.com/office/powerpoint/2010/main" val="182695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p:txBody>
          <a:bodyPr>
            <a:normAutofit/>
          </a:bodyPr>
          <a:lstStyle/>
          <a:p>
            <a:pPr marL="0" indent="0" algn="just">
              <a:buNone/>
            </a:pPr>
            <a:r>
              <a:rPr lang="en-IN" dirty="0"/>
              <a:t>These systems stream audio data from the home to the parent company where the data is stored, collected, and analysed. </a:t>
            </a:r>
            <a:endParaRPr lang="en-IN" dirty="0" smtClean="0"/>
          </a:p>
          <a:p>
            <a:pPr marL="0" indent="0" algn="just">
              <a:buNone/>
            </a:pPr>
            <a:r>
              <a:rPr lang="en-IN" dirty="0" smtClean="0"/>
              <a:t>Not </a:t>
            </a:r>
            <a:r>
              <a:rPr lang="en-IN" dirty="0"/>
              <a:t>only is this data quickly examined for requests from the product, but it might theoretically also be used to observe users and their environment in ways that are unknown to them. </a:t>
            </a:r>
          </a:p>
        </p:txBody>
      </p:sp>
    </p:spTree>
    <p:extLst>
      <p:ext uri="{BB962C8B-B14F-4D97-AF65-F5344CB8AC3E}">
        <p14:creationId xmlns:p14="http://schemas.microsoft.com/office/powerpoint/2010/main" val="79327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p:txBody>
          <a:bodyPr>
            <a:normAutofit/>
          </a:bodyPr>
          <a:lstStyle/>
          <a:p>
            <a:pPr marL="0" indent="0" algn="just">
              <a:buNone/>
            </a:pPr>
            <a:r>
              <a:rPr lang="en-IN" dirty="0"/>
              <a:t>Amazon has put a number of features in place to limit the data collecting ability of its devices</a:t>
            </a:r>
            <a:r>
              <a:rPr lang="en-IN" dirty="0" smtClean="0"/>
              <a:t>.</a:t>
            </a:r>
          </a:p>
          <a:p>
            <a:pPr marL="0" indent="0" algn="just">
              <a:buNone/>
            </a:pPr>
            <a:r>
              <a:rPr lang="en-IN" dirty="0" smtClean="0"/>
              <a:t> </a:t>
            </a:r>
            <a:r>
              <a:rPr lang="en-IN" dirty="0"/>
              <a:t>According to Amazon, features such as using the word “</a:t>
            </a:r>
            <a:r>
              <a:rPr lang="en-IN" dirty="0" err="1"/>
              <a:t>Alexa</a:t>
            </a:r>
            <a:r>
              <a:rPr lang="en-IN" dirty="0"/>
              <a:t>” to wake the device up prevents the device from being used as a means for persistent </a:t>
            </a:r>
            <a:r>
              <a:rPr lang="en-IN" dirty="0" smtClean="0"/>
              <a:t>surveillance. </a:t>
            </a:r>
            <a:endParaRPr lang="en-IN" dirty="0"/>
          </a:p>
        </p:txBody>
      </p:sp>
    </p:spTree>
    <p:extLst>
      <p:ext uri="{BB962C8B-B14F-4D97-AF65-F5344CB8AC3E}">
        <p14:creationId xmlns:p14="http://schemas.microsoft.com/office/powerpoint/2010/main" val="294949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a:xfrm>
            <a:off x="457200" y="1268760"/>
            <a:ext cx="8229600" cy="5256584"/>
          </a:xfrm>
        </p:spPr>
        <p:txBody>
          <a:bodyPr>
            <a:normAutofit fontScale="85000" lnSpcReduction="10000"/>
          </a:bodyPr>
          <a:lstStyle/>
          <a:p>
            <a:pPr marL="0" indent="0" algn="just">
              <a:buNone/>
            </a:pPr>
            <a:r>
              <a:rPr lang="en-IN" dirty="0"/>
              <a:t>Another prominent example of private data collection is the “Hello Barbie” doll built by Mattel. </a:t>
            </a:r>
            <a:endParaRPr lang="en-IN" dirty="0" smtClean="0"/>
          </a:p>
          <a:p>
            <a:pPr marL="0" indent="0" algn="just">
              <a:buNone/>
            </a:pPr>
            <a:r>
              <a:rPr lang="en-IN" dirty="0" smtClean="0"/>
              <a:t>It </a:t>
            </a:r>
            <a:r>
              <a:rPr lang="en-IN" dirty="0"/>
              <a:t>uses cloud-based speech recognition, conversation management and speech synthesis. While this is not unlike </a:t>
            </a:r>
            <a:r>
              <a:rPr lang="en-IN" dirty="0" err="1"/>
              <a:t>Alexa</a:t>
            </a:r>
            <a:r>
              <a:rPr lang="en-IN" dirty="0"/>
              <a:t> or Google Home, “Hello Barbie” was targeted at young girls. </a:t>
            </a:r>
            <a:endParaRPr lang="en-IN" dirty="0" smtClean="0"/>
          </a:p>
          <a:p>
            <a:pPr marL="0" indent="0" algn="just">
              <a:buNone/>
            </a:pPr>
            <a:r>
              <a:rPr lang="en-IN" dirty="0" smtClean="0"/>
              <a:t>They </a:t>
            </a:r>
            <a:r>
              <a:rPr lang="en-IN" dirty="0"/>
              <a:t>were encouraged to talk with Barbie about their lives, and since they might not have been aware of the technical and social implications, they would likely have shared unfiltered thoughts with Mattel. </a:t>
            </a:r>
            <a:endParaRPr lang="en-IN" dirty="0" smtClean="0"/>
          </a:p>
          <a:p>
            <a:pPr marL="0" indent="0" algn="just">
              <a:buNone/>
            </a:pPr>
            <a:r>
              <a:rPr lang="en-IN" dirty="0" smtClean="0"/>
              <a:t>Of </a:t>
            </a:r>
            <a:r>
              <a:rPr lang="en-IN" dirty="0"/>
              <a:t>course, Mattel vowed to respect the privacy of its customers, but it remains a question of trust whether parents believed </a:t>
            </a:r>
            <a:r>
              <a:rPr lang="en-IN" dirty="0" smtClean="0"/>
              <a:t>them.</a:t>
            </a:r>
            <a:endParaRPr lang="en-IN" dirty="0"/>
          </a:p>
          <a:p>
            <a:pPr marL="0" indent="0">
              <a:buNone/>
            </a:pPr>
            <a:endParaRPr lang="en-IN" dirty="0"/>
          </a:p>
        </p:txBody>
      </p:sp>
    </p:spTree>
    <p:extLst>
      <p:ext uri="{BB962C8B-B14F-4D97-AF65-F5344CB8AC3E}">
        <p14:creationId xmlns:p14="http://schemas.microsoft.com/office/powerpoint/2010/main" val="1548416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smtClean="0"/>
              <a:t>Cont..</a:t>
            </a:r>
            <a:endParaRPr lang="en-IN" b="1" dirty="0"/>
          </a:p>
        </p:txBody>
      </p:sp>
      <p:sp>
        <p:nvSpPr>
          <p:cNvPr id="3" name="Content Placeholder 2"/>
          <p:cNvSpPr>
            <a:spLocks noGrp="1"/>
          </p:cNvSpPr>
          <p:nvPr>
            <p:ph idx="1"/>
          </p:nvPr>
        </p:nvSpPr>
        <p:spPr>
          <a:xfrm>
            <a:off x="457200" y="908720"/>
            <a:ext cx="8229600" cy="5688632"/>
          </a:xfrm>
        </p:spPr>
        <p:txBody>
          <a:bodyPr>
            <a:normAutofit lnSpcReduction="10000"/>
          </a:bodyPr>
          <a:lstStyle/>
          <a:p>
            <a:pPr marL="0" indent="0">
              <a:buNone/>
            </a:pPr>
            <a:r>
              <a:rPr lang="en-IN" dirty="0"/>
              <a:t>b) </a:t>
            </a:r>
            <a:r>
              <a:rPr lang="en-IN" b="1" dirty="0"/>
              <a:t>Auto Insurance </a:t>
            </a:r>
            <a:r>
              <a:rPr lang="en-IN" b="1" dirty="0" smtClean="0"/>
              <a:t>Discrimination:</a:t>
            </a:r>
          </a:p>
          <a:p>
            <a:pPr algn="just"/>
            <a:r>
              <a:rPr lang="en-IN" dirty="0"/>
              <a:t>Lack of privacy and the amount of data collected may lead to different rules being applied to different groups. </a:t>
            </a:r>
            <a:endParaRPr lang="en-IN" dirty="0" smtClean="0"/>
          </a:p>
          <a:p>
            <a:pPr algn="just"/>
            <a:r>
              <a:rPr lang="en-IN" dirty="0" smtClean="0"/>
              <a:t>Insurance </a:t>
            </a:r>
            <a:r>
              <a:rPr lang="en-IN" dirty="0"/>
              <a:t>companies, for example, value data in order to predict the cost of a policy and to assign premiums. </a:t>
            </a:r>
            <a:endParaRPr lang="en-IN" dirty="0" smtClean="0"/>
          </a:p>
          <a:p>
            <a:pPr algn="just"/>
            <a:r>
              <a:rPr lang="en-IN" dirty="0" smtClean="0"/>
              <a:t>Auto </a:t>
            </a:r>
            <a:r>
              <a:rPr lang="en-IN" dirty="0"/>
              <a:t>insurance companies use data to evaluate the driving behaviour of their drivers and to assign them to risk classes. AI use could lead to bias and discrimination here.</a:t>
            </a:r>
          </a:p>
        </p:txBody>
      </p:sp>
    </p:spTree>
    <p:extLst>
      <p:ext uri="{BB962C8B-B14F-4D97-AF65-F5344CB8AC3E}">
        <p14:creationId xmlns:p14="http://schemas.microsoft.com/office/powerpoint/2010/main" val="19222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a:t>
            </a:r>
            <a:endParaRPr lang="en-IN" b="1"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smtClean="0"/>
              <a:t>c) The </a:t>
            </a:r>
            <a:r>
              <a:rPr lang="en-IN" b="1" dirty="0"/>
              <a:t>Chinese Social Credit </a:t>
            </a:r>
            <a:r>
              <a:rPr lang="en-IN" b="1" dirty="0" smtClean="0"/>
              <a:t>System:</a:t>
            </a:r>
          </a:p>
          <a:p>
            <a:pPr marL="0" indent="0">
              <a:buNone/>
            </a:pPr>
            <a:endParaRPr lang="en-IN" b="1" dirty="0" smtClean="0"/>
          </a:p>
          <a:p>
            <a:pPr marL="0" indent="0" algn="just">
              <a:buNone/>
            </a:pPr>
            <a:r>
              <a:rPr lang="en-IN" dirty="0"/>
              <a:t>The Chinese government started work on a Social Credit System in 2014 that collects vast amounts of information about its citizens. </a:t>
            </a:r>
            <a:endParaRPr lang="en-IN" dirty="0" smtClean="0"/>
          </a:p>
          <a:p>
            <a:pPr marL="0" indent="0" algn="just">
              <a:buNone/>
            </a:pPr>
            <a:r>
              <a:rPr lang="en-IN" dirty="0" smtClean="0"/>
              <a:t>While </a:t>
            </a:r>
            <a:r>
              <a:rPr lang="en-IN" dirty="0"/>
              <a:t>credit rating agencies have been operating for far longer, the Chinese government intends to extend the reach of its data collection far beyond what other organisations typically cover. </a:t>
            </a:r>
            <a:endParaRPr lang="en-IN" dirty="0" smtClean="0"/>
          </a:p>
          <a:p>
            <a:pPr marL="0" indent="0" algn="just">
              <a:buNone/>
            </a:pPr>
            <a:r>
              <a:rPr lang="en-IN" dirty="0" smtClean="0"/>
              <a:t>The </a:t>
            </a:r>
            <a:r>
              <a:rPr lang="en-IN" dirty="0"/>
              <a:t>Chinese Social Credit System is already operational to the level of providing a financial credit score. In the future, it is intended to consider more private data, such as web browsing behaviour, and calculate how good a citizen is.</a:t>
            </a:r>
            <a:endParaRPr lang="en-IN" b="1" dirty="0"/>
          </a:p>
        </p:txBody>
      </p:sp>
    </p:spTree>
    <p:extLst>
      <p:ext uri="{BB962C8B-B14F-4D97-AF65-F5344CB8AC3E}">
        <p14:creationId xmlns:p14="http://schemas.microsoft.com/office/powerpoint/2010/main" val="283106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8204448" cy="1008111"/>
          </a:xfrm>
        </p:spPr>
        <p:txBody>
          <a:bodyPr>
            <a:normAutofit fontScale="90000"/>
          </a:bodyPr>
          <a:lstStyle/>
          <a:p>
            <a:r>
              <a:rPr lang="en-IN" b="1" dirty="0"/>
              <a:t>Risks in the business of Artificial</a:t>
            </a:r>
            <a:br>
              <a:rPr lang="en-IN" b="1" dirty="0"/>
            </a:br>
            <a:r>
              <a:rPr lang="en-IN" b="1" dirty="0"/>
              <a:t>Intelligence</a:t>
            </a:r>
          </a:p>
        </p:txBody>
      </p:sp>
      <p:sp>
        <p:nvSpPr>
          <p:cNvPr id="3" name="Subtitle 2"/>
          <p:cNvSpPr>
            <a:spLocks noGrp="1"/>
          </p:cNvSpPr>
          <p:nvPr>
            <p:ph type="subTitle" idx="1"/>
          </p:nvPr>
        </p:nvSpPr>
        <p:spPr>
          <a:xfrm>
            <a:off x="323528" y="1412776"/>
            <a:ext cx="8352928" cy="5184576"/>
          </a:xfrm>
        </p:spPr>
        <p:txBody>
          <a:bodyPr>
            <a:noAutofit/>
          </a:bodyPr>
          <a:lstStyle/>
          <a:p>
            <a:pPr algn="just"/>
            <a:r>
              <a:rPr lang="en-IN" sz="2300" dirty="0" smtClean="0">
                <a:solidFill>
                  <a:schemeClr val="tx1"/>
                </a:solidFill>
                <a:latin typeface="Times New Roman" pitchFamily="18" charset="0"/>
                <a:cs typeface="Times New Roman" pitchFamily="18" charset="0"/>
              </a:rPr>
              <a:t>The development </a:t>
            </a:r>
            <a:r>
              <a:rPr lang="en-IN" sz="2300" dirty="0">
                <a:solidFill>
                  <a:schemeClr val="tx1"/>
                </a:solidFill>
                <a:latin typeface="Times New Roman" pitchFamily="18" charset="0"/>
                <a:cs typeface="Times New Roman" pitchFamily="18" charset="0"/>
              </a:rPr>
              <a:t>of advanced technology capable of psychologically influencing </a:t>
            </a:r>
            <a:r>
              <a:rPr lang="en-IN" sz="2300" dirty="0" smtClean="0">
                <a:solidFill>
                  <a:schemeClr val="tx1"/>
                </a:solidFill>
                <a:latin typeface="Times New Roman" pitchFamily="18" charset="0"/>
                <a:cs typeface="Times New Roman" pitchFamily="18" charset="0"/>
              </a:rPr>
              <a:t>people is </a:t>
            </a:r>
            <a:r>
              <a:rPr lang="en-IN" sz="2300" dirty="0">
                <a:solidFill>
                  <a:schemeClr val="tx1"/>
                </a:solidFill>
                <a:latin typeface="Times New Roman" pitchFamily="18" charset="0"/>
                <a:cs typeface="Times New Roman" pitchFamily="18" charset="0"/>
              </a:rPr>
              <a:t>also a risk. In the globalised world however, such risks might turn into </a:t>
            </a:r>
            <a:r>
              <a:rPr lang="en-IN" sz="2300" dirty="0" smtClean="0">
                <a:solidFill>
                  <a:schemeClr val="tx1"/>
                </a:solidFill>
                <a:latin typeface="Times New Roman" pitchFamily="18" charset="0"/>
                <a:cs typeface="Times New Roman" pitchFamily="18" charset="0"/>
              </a:rPr>
              <a:t>economic risks </a:t>
            </a:r>
            <a:r>
              <a:rPr lang="en-IN" sz="2300" dirty="0">
                <a:solidFill>
                  <a:schemeClr val="tx1"/>
                </a:solidFill>
                <a:latin typeface="Times New Roman" pitchFamily="18" charset="0"/>
                <a:cs typeface="Times New Roman" pitchFamily="18" charset="0"/>
              </a:rPr>
              <a:t>eventually. There are several mechanisms through which this can occur</a:t>
            </a:r>
            <a:r>
              <a:rPr lang="en-IN" sz="2300" dirty="0" smtClean="0">
                <a:solidFill>
                  <a:schemeClr val="tx1"/>
                </a:solidFill>
                <a:latin typeface="Times New Roman" pitchFamily="18" charset="0"/>
                <a:cs typeface="Times New Roman" pitchFamily="18" charset="0"/>
              </a:rPr>
              <a:t>:</a:t>
            </a:r>
          </a:p>
          <a:p>
            <a:pPr algn="just"/>
            <a:r>
              <a:rPr lang="en-IN" sz="2300" b="1" dirty="0" smtClean="0">
                <a:solidFill>
                  <a:schemeClr val="tx1"/>
                </a:solidFill>
                <a:latin typeface="Times New Roman" pitchFamily="18" charset="0"/>
                <a:cs typeface="Times New Roman" pitchFamily="18" charset="0"/>
              </a:rPr>
              <a:t>1. Ethical </a:t>
            </a:r>
            <a:r>
              <a:rPr lang="en-IN" sz="2300" b="1" dirty="0">
                <a:solidFill>
                  <a:schemeClr val="tx1"/>
                </a:solidFill>
                <a:latin typeface="Times New Roman" pitchFamily="18" charset="0"/>
                <a:cs typeface="Times New Roman" pitchFamily="18" charset="0"/>
              </a:rPr>
              <a:t>risk to </a:t>
            </a:r>
            <a:r>
              <a:rPr lang="en-IN" sz="2300" b="1" dirty="0" smtClean="0">
                <a:solidFill>
                  <a:schemeClr val="tx1"/>
                </a:solidFill>
                <a:latin typeface="Times New Roman" pitchFamily="18" charset="0"/>
                <a:cs typeface="Times New Roman" pitchFamily="18" charset="0"/>
              </a:rPr>
              <a:t>reputation:</a:t>
            </a:r>
            <a:endParaRPr lang="en-IN" sz="2300" b="1" dirty="0">
              <a:solidFill>
                <a:schemeClr val="tx1"/>
              </a:solidFill>
              <a:latin typeface="Times New Roman" pitchFamily="18" charset="0"/>
              <a:cs typeface="Times New Roman" pitchFamily="18" charset="0"/>
            </a:endParaRPr>
          </a:p>
          <a:p>
            <a:pPr algn="just"/>
            <a:r>
              <a:rPr lang="en-IN" sz="2300" dirty="0">
                <a:solidFill>
                  <a:schemeClr val="tx1"/>
                </a:solidFill>
                <a:latin typeface="Times New Roman" pitchFamily="18" charset="0"/>
                <a:cs typeface="Times New Roman" pitchFamily="18" charset="0"/>
              </a:rPr>
              <a:t>The reputation of a company may get damaged significantly. This is something </a:t>
            </a:r>
            <a:r>
              <a:rPr lang="en-IN" sz="2300" dirty="0" smtClean="0">
                <a:solidFill>
                  <a:schemeClr val="tx1"/>
                </a:solidFill>
                <a:latin typeface="Times New Roman" pitchFamily="18" charset="0"/>
                <a:cs typeface="Times New Roman" pitchFamily="18" charset="0"/>
              </a:rPr>
              <a:t>not to </a:t>
            </a:r>
            <a:r>
              <a:rPr lang="en-IN" sz="2300" dirty="0">
                <a:solidFill>
                  <a:schemeClr val="tx1"/>
                </a:solidFill>
                <a:latin typeface="Times New Roman" pitchFamily="18" charset="0"/>
                <a:cs typeface="Times New Roman" pitchFamily="18" charset="0"/>
              </a:rPr>
              <a:t>be underestimated. The brand of large companies is often their most </a:t>
            </a:r>
            <a:r>
              <a:rPr lang="en-IN" sz="2300" dirty="0" smtClean="0">
                <a:solidFill>
                  <a:schemeClr val="tx1"/>
                </a:solidFill>
                <a:latin typeface="Times New Roman" pitchFamily="18" charset="0"/>
                <a:cs typeface="Times New Roman" pitchFamily="18" charset="0"/>
              </a:rPr>
              <a:t>important asset</a:t>
            </a:r>
            <a:r>
              <a:rPr lang="en-IN" sz="2300" dirty="0">
                <a:solidFill>
                  <a:schemeClr val="tx1"/>
                </a:solidFill>
                <a:latin typeface="Times New Roman" pitchFamily="18" charset="0"/>
                <a:cs typeface="Times New Roman" pitchFamily="18" charset="0"/>
              </a:rPr>
              <a:t>. For example, in 2018, the value of the brand Apple was estimated to </a:t>
            </a:r>
            <a:r>
              <a:rPr lang="en-IN" sz="2300" dirty="0" smtClean="0">
                <a:solidFill>
                  <a:schemeClr val="tx1"/>
                </a:solidFill>
                <a:latin typeface="Times New Roman" pitchFamily="18" charset="0"/>
                <a:cs typeface="Times New Roman" pitchFamily="18" charset="0"/>
              </a:rPr>
              <a:t>be USD </a:t>
            </a:r>
            <a:r>
              <a:rPr lang="en-IN" sz="2300" dirty="0">
                <a:solidFill>
                  <a:schemeClr val="tx1"/>
                </a:solidFill>
                <a:latin typeface="Times New Roman" pitchFamily="18" charset="0"/>
                <a:cs typeface="Times New Roman" pitchFamily="18" charset="0"/>
              </a:rPr>
              <a:t>182 billion by Forbes. BMW’s brand was valued at USD 31.4 billion. </a:t>
            </a:r>
            <a:r>
              <a:rPr lang="en-IN" sz="2300" dirty="0" smtClean="0">
                <a:solidFill>
                  <a:schemeClr val="tx1"/>
                </a:solidFill>
                <a:latin typeface="Times New Roman" pitchFamily="18" charset="0"/>
                <a:cs typeface="Times New Roman" pitchFamily="18" charset="0"/>
              </a:rPr>
              <a:t>It would </a:t>
            </a:r>
            <a:r>
              <a:rPr lang="en-IN" sz="2300" dirty="0">
                <a:solidFill>
                  <a:schemeClr val="tx1"/>
                </a:solidFill>
                <a:latin typeface="Times New Roman" pitchFamily="18" charset="0"/>
                <a:cs typeface="Times New Roman" pitchFamily="18" charset="0"/>
              </a:rPr>
              <a:t>be foolish for such a company to damage their brand for very </a:t>
            </a:r>
            <a:r>
              <a:rPr lang="en-IN" sz="2300" dirty="0" smtClean="0">
                <a:solidFill>
                  <a:schemeClr val="tx1"/>
                </a:solidFill>
                <a:latin typeface="Times New Roman" pitchFamily="18" charset="0"/>
                <a:cs typeface="Times New Roman" pitchFamily="18" charset="0"/>
              </a:rPr>
              <a:t>short-run purposes</a:t>
            </a:r>
            <a:r>
              <a:rPr lang="en-IN" sz="2300" dirty="0">
                <a:solidFill>
                  <a:schemeClr val="tx1"/>
                </a:solidFill>
                <a:latin typeface="Times New Roman" pitchFamily="18" charset="0"/>
                <a:cs typeface="Times New Roman" pitchFamily="18" charset="0"/>
              </a:rPr>
              <a:t>.</a:t>
            </a:r>
          </a:p>
          <a:p>
            <a:pPr algn="just"/>
            <a:endParaRPr lang="en-IN"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5450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Risks in the business of Artificial</a:t>
            </a:r>
            <a:br>
              <a:rPr lang="en-IN" b="1" dirty="0"/>
            </a:br>
            <a:r>
              <a:rPr lang="en-IN" b="1" dirty="0"/>
              <a:t>Intelligence</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dirty="0">
                <a:latin typeface="Times New Roman" pitchFamily="18" charset="0"/>
                <a:cs typeface="Times New Roman" pitchFamily="18" charset="0"/>
              </a:rPr>
              <a:t>2. Ethical risk to stock price</a:t>
            </a:r>
          </a:p>
          <a:p>
            <a:pPr marL="0" indent="0" algn="just">
              <a:buNone/>
            </a:pPr>
            <a:r>
              <a:rPr lang="en-IN" dirty="0">
                <a:latin typeface="Times New Roman" pitchFamily="18" charset="0"/>
                <a:cs typeface="Times New Roman" pitchFamily="18" charset="0"/>
              </a:rPr>
              <a:t>The stock price of a company might be affected greatly by ethical scandals. BP</a:t>
            </a:r>
            <a:r>
              <a:rPr lang="en-IN" dirty="0" smtClean="0">
                <a:latin typeface="Times New Roman" pitchFamily="18" charset="0"/>
                <a:cs typeface="Times New Roman" pitchFamily="18" charset="0"/>
              </a:rPr>
              <a:t>, for </a:t>
            </a:r>
            <a:r>
              <a:rPr lang="en-IN" dirty="0">
                <a:latin typeface="Times New Roman" pitchFamily="18" charset="0"/>
                <a:cs typeface="Times New Roman" pitchFamily="18" charset="0"/>
              </a:rPr>
              <a:t>example, suffered great value to its stock price as a result of the </a:t>
            </a:r>
            <a:r>
              <a:rPr lang="en-IN" dirty="0" err="1" smtClean="0">
                <a:latin typeface="Times New Roman" pitchFamily="18" charset="0"/>
                <a:cs typeface="Times New Roman" pitchFamily="18" charset="0"/>
              </a:rPr>
              <a:t>Deepwater</a:t>
            </a:r>
            <a:r>
              <a:rPr lang="en-IN" dirty="0" smtClean="0">
                <a:latin typeface="Times New Roman" pitchFamily="18" charset="0"/>
                <a:cs typeface="Times New Roman" pitchFamily="18" charset="0"/>
              </a:rPr>
              <a:t> Horizon </a:t>
            </a:r>
            <a:r>
              <a:rPr lang="en-IN" dirty="0">
                <a:latin typeface="Times New Roman" pitchFamily="18" charset="0"/>
                <a:cs typeface="Times New Roman" pitchFamily="18" charset="0"/>
              </a:rPr>
              <a:t>disaster in the Gulf of Mexico. In the month following this crisis, </a:t>
            </a:r>
            <a:r>
              <a:rPr lang="en-IN" dirty="0" smtClean="0">
                <a:latin typeface="Times New Roman" pitchFamily="18" charset="0"/>
                <a:cs typeface="Times New Roman" pitchFamily="18" charset="0"/>
              </a:rPr>
              <a:t>its stock </a:t>
            </a:r>
            <a:r>
              <a:rPr lang="en-IN" dirty="0">
                <a:latin typeface="Times New Roman" pitchFamily="18" charset="0"/>
                <a:cs typeface="Times New Roman" pitchFamily="18" charset="0"/>
              </a:rPr>
              <a:t>price fell from USD 60 to USD 27 in a month. A fall in stock price can </a:t>
            </a:r>
            <a:r>
              <a:rPr lang="en-IN" dirty="0" smtClean="0">
                <a:latin typeface="Times New Roman" pitchFamily="18" charset="0"/>
                <a:cs typeface="Times New Roman" pitchFamily="18" charset="0"/>
              </a:rPr>
              <a:t>be something </a:t>
            </a:r>
            <a:r>
              <a:rPr lang="en-IN" dirty="0">
                <a:latin typeface="Times New Roman" pitchFamily="18" charset="0"/>
                <a:cs typeface="Times New Roman" pitchFamily="18" charset="0"/>
              </a:rPr>
              <a:t>that destroys careers or leads to takeovers of the entire company. </a:t>
            </a:r>
            <a:r>
              <a:rPr lang="en-IN" dirty="0" smtClean="0">
                <a:latin typeface="Times New Roman" pitchFamily="18" charset="0"/>
                <a:cs typeface="Times New Roman" pitchFamily="18" charset="0"/>
              </a:rPr>
              <a:t>So this </a:t>
            </a:r>
            <a:r>
              <a:rPr lang="en-IN" dirty="0">
                <a:latin typeface="Times New Roman" pitchFamily="18" charset="0"/>
                <a:cs typeface="Times New Roman" pitchFamily="18" charset="0"/>
              </a:rPr>
              <a:t>is something successful CEOs will seek to avoid.</a:t>
            </a:r>
            <a:endParaRPr lang="en-IN" dirty="0"/>
          </a:p>
        </p:txBody>
      </p:sp>
    </p:spTree>
    <p:extLst>
      <p:ext uri="{BB962C8B-B14F-4D97-AF65-F5344CB8AC3E}">
        <p14:creationId xmlns:p14="http://schemas.microsoft.com/office/powerpoint/2010/main" val="389027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Risks in the business of Artificial</a:t>
            </a:r>
            <a:br>
              <a:rPr lang="en-IN" b="1" dirty="0"/>
            </a:br>
            <a:r>
              <a:rPr lang="en-IN" b="1" dirty="0"/>
              <a:t>Intelligence</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b="1" dirty="0">
                <a:latin typeface="Times New Roman" pitchFamily="18" charset="0"/>
                <a:cs typeface="Times New Roman" pitchFamily="18" charset="0"/>
              </a:rPr>
              <a:t>3. Ethical risk of legal fines</a:t>
            </a:r>
          </a:p>
          <a:p>
            <a:pPr marL="0" indent="0" algn="just">
              <a:buNone/>
            </a:pPr>
            <a:r>
              <a:rPr lang="en-IN" dirty="0" smtClean="0">
                <a:latin typeface="Times New Roman" pitchFamily="18" charset="0"/>
                <a:cs typeface="Times New Roman" pitchFamily="18" charset="0"/>
              </a:rPr>
              <a:t>Finally</a:t>
            </a:r>
            <a:r>
              <a:rPr lang="en-IN" dirty="0">
                <a:latin typeface="Times New Roman" pitchFamily="18" charset="0"/>
                <a:cs typeface="Times New Roman" pitchFamily="18" charset="0"/>
              </a:rPr>
              <a:t>, underestimating ethical risks can lead to significant legal fines. This </a:t>
            </a:r>
            <a:r>
              <a:rPr lang="en-IN" dirty="0" smtClean="0">
                <a:latin typeface="Times New Roman" pitchFamily="18" charset="0"/>
                <a:cs typeface="Times New Roman" pitchFamily="18" charset="0"/>
              </a:rPr>
              <a:t>is something </a:t>
            </a:r>
            <a:r>
              <a:rPr lang="en-IN" dirty="0">
                <a:latin typeface="Times New Roman" pitchFamily="18" charset="0"/>
                <a:cs typeface="Times New Roman" pitchFamily="18" charset="0"/>
              </a:rPr>
              <a:t>that a number of large companies had to learn the hard way. For example, in the aftermath of the </a:t>
            </a:r>
            <a:r>
              <a:rPr lang="en-IN" dirty="0" err="1">
                <a:latin typeface="Times New Roman" pitchFamily="18" charset="0"/>
                <a:cs typeface="Times New Roman" pitchFamily="18" charset="0"/>
              </a:rPr>
              <a:t>Deepwater</a:t>
            </a:r>
            <a:r>
              <a:rPr lang="en-IN" dirty="0">
                <a:latin typeface="Times New Roman" pitchFamily="18" charset="0"/>
                <a:cs typeface="Times New Roman" pitchFamily="18" charset="0"/>
              </a:rPr>
              <a:t> Horizon scandal, </a:t>
            </a:r>
            <a:r>
              <a:rPr lang="en-IN" dirty="0" smtClean="0">
                <a:latin typeface="Times New Roman" pitchFamily="18" charset="0"/>
                <a:cs typeface="Times New Roman" pitchFamily="18" charset="0"/>
              </a:rPr>
              <a:t>its </a:t>
            </a:r>
            <a:r>
              <a:rPr lang="en-IN" dirty="0">
                <a:latin typeface="Times New Roman" pitchFamily="18" charset="0"/>
                <a:cs typeface="Times New Roman" pitchFamily="18" charset="0"/>
              </a:rPr>
              <a:t>been forced to </a:t>
            </a:r>
            <a:r>
              <a:rPr lang="en-IN" dirty="0" smtClean="0">
                <a:latin typeface="Times New Roman" pitchFamily="18" charset="0"/>
                <a:cs typeface="Times New Roman" pitchFamily="18" charset="0"/>
              </a:rPr>
              <a:t>pay more </a:t>
            </a:r>
            <a:r>
              <a:rPr lang="en-IN" dirty="0">
                <a:latin typeface="Times New Roman" pitchFamily="18" charset="0"/>
                <a:cs typeface="Times New Roman" pitchFamily="18" charset="0"/>
              </a:rPr>
              <a:t>than USD 65 billion in damages, fines and clean up costs. Also, </a:t>
            </a:r>
            <a:r>
              <a:rPr lang="en-IN" dirty="0" smtClean="0">
                <a:latin typeface="Times New Roman" pitchFamily="18" charset="0"/>
                <a:cs typeface="Times New Roman" pitchFamily="18" charset="0"/>
              </a:rPr>
              <a:t>Siemens had</a:t>
            </a:r>
            <a:r>
              <a:rPr lang="en-IN" dirty="0">
                <a:latin typeface="Times New Roman" pitchFamily="18" charset="0"/>
                <a:cs typeface="Times New Roman" pitchFamily="18" charset="0"/>
              </a:rPr>
              <a:t>, before 2006, completely underestimated the issue of systematic </a:t>
            </a:r>
            <a:r>
              <a:rPr lang="en-IN" dirty="0" smtClean="0">
                <a:latin typeface="Times New Roman" pitchFamily="18" charset="0"/>
                <a:cs typeface="Times New Roman" pitchFamily="18" charset="0"/>
              </a:rPr>
              <a:t>corruption within </a:t>
            </a:r>
            <a:r>
              <a:rPr lang="en-IN" dirty="0">
                <a:latin typeface="Times New Roman" pitchFamily="18" charset="0"/>
                <a:cs typeface="Times New Roman" pitchFamily="18" charset="0"/>
              </a:rPr>
              <a:t>their company. This risk was not regarded as significant, as it did not </a:t>
            </a:r>
            <a:r>
              <a:rPr lang="en-IN" dirty="0" smtClean="0">
                <a:latin typeface="Times New Roman" pitchFamily="18" charset="0"/>
                <a:cs typeface="Times New Roman" pitchFamily="18" charset="0"/>
              </a:rPr>
              <a:t>result in </a:t>
            </a:r>
            <a:r>
              <a:rPr lang="en-IN" dirty="0">
                <a:latin typeface="Times New Roman" pitchFamily="18" charset="0"/>
                <a:cs typeface="Times New Roman" pitchFamily="18" charset="0"/>
              </a:rPr>
              <a:t>economic problems. </a:t>
            </a:r>
            <a:endParaRPr lang="en-IN" dirty="0"/>
          </a:p>
        </p:txBody>
      </p:sp>
    </p:spTree>
    <p:extLst>
      <p:ext uri="{BB962C8B-B14F-4D97-AF65-F5344CB8AC3E}">
        <p14:creationId xmlns:p14="http://schemas.microsoft.com/office/powerpoint/2010/main" val="172924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General Business Risks</a:t>
            </a:r>
          </a:p>
        </p:txBody>
      </p:sp>
      <p:sp>
        <p:nvSpPr>
          <p:cNvPr id="3" name="Content Placeholder 2"/>
          <p:cNvSpPr>
            <a:spLocks noGrp="1"/>
          </p:cNvSpPr>
          <p:nvPr>
            <p:ph idx="1"/>
          </p:nvPr>
        </p:nvSpPr>
        <p:spPr/>
        <p:txBody>
          <a:bodyPr/>
          <a:lstStyle/>
          <a:p>
            <a:r>
              <a:rPr lang="en-IN" dirty="0" smtClean="0"/>
              <a:t>Functional</a:t>
            </a:r>
          </a:p>
          <a:p>
            <a:r>
              <a:rPr lang="en-IN" dirty="0"/>
              <a:t>Systemic </a:t>
            </a:r>
            <a:r>
              <a:rPr lang="en-IN" dirty="0" smtClean="0"/>
              <a:t>Risk</a:t>
            </a:r>
          </a:p>
          <a:p>
            <a:r>
              <a:rPr lang="en-IN" dirty="0"/>
              <a:t>Risk of </a:t>
            </a:r>
            <a:r>
              <a:rPr lang="en-IN" dirty="0" smtClean="0"/>
              <a:t>Fraud</a:t>
            </a:r>
          </a:p>
          <a:p>
            <a:r>
              <a:rPr lang="en-IN" dirty="0"/>
              <a:t>Safety Risk</a:t>
            </a:r>
          </a:p>
        </p:txBody>
      </p:sp>
    </p:spTree>
    <p:extLst>
      <p:ext uri="{BB962C8B-B14F-4D97-AF65-F5344CB8AC3E}">
        <p14:creationId xmlns:p14="http://schemas.microsoft.com/office/powerpoint/2010/main" val="257095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Business Risks</a:t>
            </a:r>
          </a:p>
        </p:txBody>
      </p:sp>
      <p:sp>
        <p:nvSpPr>
          <p:cNvPr id="3" name="Content Placeholder 2"/>
          <p:cNvSpPr>
            <a:spLocks noGrp="1"/>
          </p:cNvSpPr>
          <p:nvPr>
            <p:ph idx="1"/>
          </p:nvPr>
        </p:nvSpPr>
        <p:spPr>
          <a:xfrm>
            <a:off x="457200" y="1600202"/>
            <a:ext cx="8363272" cy="4853134"/>
          </a:xfrm>
        </p:spPr>
        <p:txBody>
          <a:bodyPr>
            <a:normAutofit fontScale="92500" lnSpcReduction="10000"/>
          </a:bodyPr>
          <a:lstStyle/>
          <a:p>
            <a:pPr marL="0" indent="0" algn="just">
              <a:buNone/>
            </a:pPr>
            <a:r>
              <a:rPr lang="en-IN" b="1" dirty="0" smtClean="0"/>
              <a:t>Functional:</a:t>
            </a:r>
          </a:p>
          <a:p>
            <a:pPr marL="0" indent="0" algn="just">
              <a:buNone/>
            </a:pPr>
            <a:r>
              <a:rPr lang="en-IN" dirty="0"/>
              <a:t>Functional risk is simply the </a:t>
            </a:r>
            <a:r>
              <a:rPr lang="en-IN" dirty="0">
                <a:solidFill>
                  <a:srgbClr val="FF0000"/>
                </a:solidFill>
              </a:rPr>
              <a:t>risk of the functionality of the system failing</a:t>
            </a:r>
            <a:r>
              <a:rPr lang="en-IN" dirty="0"/>
              <a:t>. </a:t>
            </a:r>
            <a:r>
              <a:rPr lang="en-IN" dirty="0" smtClean="0"/>
              <a:t>For example</a:t>
            </a:r>
            <a:r>
              <a:rPr lang="en-IN" dirty="0"/>
              <a:t>, in any software and hardware system there is always the risk that </a:t>
            </a:r>
            <a:r>
              <a:rPr lang="en-IN" dirty="0" smtClean="0"/>
              <a:t>the system </a:t>
            </a:r>
            <a:r>
              <a:rPr lang="en-IN" dirty="0"/>
              <a:t>may fail when released to the general public. A component may fail in </a:t>
            </a:r>
            <a:r>
              <a:rPr lang="en-IN" dirty="0" smtClean="0"/>
              <a:t>certain unanticipated </a:t>
            </a:r>
            <a:r>
              <a:rPr lang="en-IN" dirty="0"/>
              <a:t>situations. </a:t>
            </a:r>
          </a:p>
          <a:p>
            <a:pPr algn="just"/>
            <a:r>
              <a:rPr lang="en-IN" dirty="0"/>
              <a:t>Systemic Risk</a:t>
            </a:r>
          </a:p>
          <a:p>
            <a:pPr algn="just"/>
            <a:r>
              <a:rPr lang="en-IN" dirty="0"/>
              <a:t>Risk of Fraud</a:t>
            </a:r>
          </a:p>
          <a:p>
            <a:pPr algn="just"/>
            <a:r>
              <a:rPr lang="en-IN" dirty="0"/>
              <a:t>Safety Risk</a:t>
            </a:r>
          </a:p>
          <a:p>
            <a:endParaRPr lang="en-IN" dirty="0"/>
          </a:p>
        </p:txBody>
      </p:sp>
    </p:spTree>
    <p:extLst>
      <p:ext uri="{BB962C8B-B14F-4D97-AF65-F5344CB8AC3E}">
        <p14:creationId xmlns:p14="http://schemas.microsoft.com/office/powerpoint/2010/main" val="20024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Systemic Risk</a:t>
            </a:r>
          </a:p>
        </p:txBody>
      </p:sp>
      <p:sp>
        <p:nvSpPr>
          <p:cNvPr id="3" name="Content Placeholder 2"/>
          <p:cNvSpPr>
            <a:spLocks noGrp="1"/>
          </p:cNvSpPr>
          <p:nvPr>
            <p:ph idx="1"/>
          </p:nvPr>
        </p:nvSpPr>
        <p:spPr>
          <a:xfrm>
            <a:off x="539552" y="1268760"/>
            <a:ext cx="8229600" cy="5328592"/>
          </a:xfrm>
        </p:spPr>
        <p:txBody>
          <a:bodyPr/>
          <a:lstStyle/>
          <a:p>
            <a:pPr marL="0" indent="0" algn="just">
              <a:buNone/>
            </a:pPr>
            <a:r>
              <a:rPr lang="en-IN" dirty="0"/>
              <a:t>Systemic risks are </a:t>
            </a:r>
            <a:r>
              <a:rPr lang="en-IN" dirty="0">
                <a:solidFill>
                  <a:srgbClr val="FF0000"/>
                </a:solidFill>
              </a:rPr>
              <a:t>risks that affect a whole system</a:t>
            </a:r>
            <a:r>
              <a:rPr lang="en-IN" dirty="0"/>
              <a:t>. Systemic risk in finance, for example, is the risk of the entire financial system collapsing. The Global Financial Crisis of 2007–08 was caused by widespread loan defaults in the US subprime market.</a:t>
            </a:r>
          </a:p>
        </p:txBody>
      </p:sp>
    </p:spTree>
    <p:extLst>
      <p:ext uri="{BB962C8B-B14F-4D97-AF65-F5344CB8AC3E}">
        <p14:creationId xmlns:p14="http://schemas.microsoft.com/office/powerpoint/2010/main" val="970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b="1" dirty="0"/>
              <a:t>Risk of Fraud</a:t>
            </a:r>
          </a:p>
        </p:txBody>
      </p:sp>
      <p:sp>
        <p:nvSpPr>
          <p:cNvPr id="3" name="Content Placeholder 2"/>
          <p:cNvSpPr>
            <a:spLocks noGrp="1"/>
          </p:cNvSpPr>
          <p:nvPr>
            <p:ph idx="1"/>
          </p:nvPr>
        </p:nvSpPr>
        <p:spPr>
          <a:xfrm>
            <a:off x="457200" y="1124744"/>
            <a:ext cx="8229600" cy="5328592"/>
          </a:xfrm>
        </p:spPr>
        <p:txBody>
          <a:bodyPr>
            <a:normAutofit fontScale="85000" lnSpcReduction="10000"/>
          </a:bodyPr>
          <a:lstStyle/>
          <a:p>
            <a:pPr algn="just"/>
            <a:r>
              <a:rPr lang="en-IN" dirty="0"/>
              <a:t>Computer systems have been used to perpetrate fraud. One of the largest was the </a:t>
            </a:r>
            <a:r>
              <a:rPr lang="en-IN" dirty="0" err="1"/>
              <a:t>Dieselgate</a:t>
            </a:r>
            <a:r>
              <a:rPr lang="en-IN" dirty="0"/>
              <a:t> scandal. </a:t>
            </a:r>
            <a:endParaRPr lang="en-IN" dirty="0" smtClean="0"/>
          </a:p>
          <a:p>
            <a:pPr algn="just"/>
            <a:r>
              <a:rPr lang="en-IN" dirty="0" smtClean="0"/>
              <a:t>Volkswagen </a:t>
            </a:r>
            <a:r>
              <a:rPr lang="en-IN" dirty="0"/>
              <a:t>deliberately designed their emissions reduction system to only function during laboratory tests. As a result of this criminal deception their cars passed tests in labs but emitted up to forty times these volumes on the road. </a:t>
            </a:r>
            <a:endParaRPr lang="en-IN" dirty="0" smtClean="0"/>
          </a:p>
          <a:p>
            <a:pPr algn="just"/>
            <a:r>
              <a:rPr lang="en-IN" dirty="0" smtClean="0"/>
              <a:t>Even </a:t>
            </a:r>
            <a:r>
              <a:rPr lang="en-IN" dirty="0"/>
              <a:t>so, Volkswagen promoted their fraudulently obtained “green” credentials. The software used to detect the laboratory test was relatively simple and used parameters, such as the </a:t>
            </a:r>
            <a:r>
              <a:rPr lang="en-IN" dirty="0">
                <a:solidFill>
                  <a:srgbClr val="FF0000"/>
                </a:solidFill>
              </a:rPr>
              <a:t>steering wheel inclination </a:t>
            </a:r>
            <a:r>
              <a:rPr lang="en-IN" dirty="0"/>
              <a:t>(</a:t>
            </a:r>
            <a:r>
              <a:rPr lang="en-IN" dirty="0" err="1"/>
              <a:t>Contag</a:t>
            </a:r>
            <a:r>
              <a:rPr lang="en-IN" dirty="0"/>
              <a:t> et al. 2017). Still, this is an example of how a computer system can be used in large scale frauds.</a:t>
            </a:r>
          </a:p>
        </p:txBody>
      </p:sp>
    </p:spTree>
    <p:extLst>
      <p:ext uri="{BB962C8B-B14F-4D97-AF65-F5344CB8AC3E}">
        <p14:creationId xmlns:p14="http://schemas.microsoft.com/office/powerpoint/2010/main" val="176366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3012</TotalTime>
  <Words>2209</Words>
  <Application>Microsoft Office PowerPoint</Application>
  <PresentationFormat>On-screen Show (4:3)</PresentationFormat>
  <Paragraphs>108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 – IV – RISKS OF AI</vt:lpstr>
      <vt:lpstr>Risks in the business of Artificial Intelligence</vt:lpstr>
      <vt:lpstr>Risks in the business of Artificial Intelligence</vt:lpstr>
      <vt:lpstr>Risks in the business of Artificial Intelligence</vt:lpstr>
      <vt:lpstr>Risks in the business of Artificial Intelligence</vt:lpstr>
      <vt:lpstr>General Business Risks</vt:lpstr>
      <vt:lpstr>General Business Risks</vt:lpstr>
      <vt:lpstr>Systemic Risk</vt:lpstr>
      <vt:lpstr>Risk of Fraud</vt:lpstr>
      <vt:lpstr>Safety Risk</vt:lpstr>
      <vt:lpstr>Ethical Risks of AI</vt:lpstr>
      <vt:lpstr>Legal Risk</vt:lpstr>
      <vt:lpstr>Environmental Risk</vt:lpstr>
      <vt:lpstr> Social Risk</vt:lpstr>
      <vt:lpstr>Business Ethics for AI Companies</vt:lpstr>
      <vt:lpstr>Cont..</vt:lpstr>
      <vt:lpstr>Risks of AI to Workers</vt:lpstr>
      <vt:lpstr>Psychological Aspects of AI</vt:lpstr>
      <vt:lpstr>PowerPoint Presentation</vt:lpstr>
      <vt:lpstr>Cont..</vt:lpstr>
      <vt:lpstr>PRIVACY ISSUES OF AI</vt:lpstr>
      <vt:lpstr>Cont..</vt:lpstr>
      <vt:lpstr>Cont..</vt:lpstr>
      <vt:lpstr>Cont..</vt:lpstr>
      <vt:lpstr>Cont..</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OF AI</dc:title>
  <dc:creator>DELL</dc:creator>
  <cp:lastModifiedBy>DELL</cp:lastModifiedBy>
  <cp:revision>106</cp:revision>
  <dcterms:created xsi:type="dcterms:W3CDTF">2022-03-01T03:48:27Z</dcterms:created>
  <dcterms:modified xsi:type="dcterms:W3CDTF">2022-06-15T08:11:58Z</dcterms:modified>
</cp:coreProperties>
</file>