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5.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63" r:id="rId2"/>
    <p:sldId id="310" r:id="rId3"/>
    <p:sldId id="296" r:id="rId4"/>
    <p:sldId id="297" r:id="rId5"/>
    <p:sldId id="298" r:id="rId6"/>
    <p:sldId id="299" r:id="rId7"/>
    <p:sldId id="300" r:id="rId8"/>
    <p:sldId id="262" r:id="rId9"/>
    <p:sldId id="301" r:id="rId10"/>
    <p:sldId id="302" r:id="rId11"/>
    <p:sldId id="303" r:id="rId12"/>
    <p:sldId id="304" r:id="rId13"/>
    <p:sldId id="305" r:id="rId14"/>
    <p:sldId id="306" r:id="rId15"/>
    <p:sldId id="307" r:id="rId16"/>
    <p:sldId id="308" r:id="rId17"/>
    <p:sldId id="309" r:id="rId18"/>
    <p:sldId id="272" r:id="rId19"/>
    <p:sldId id="265" r:id="rId20"/>
    <p:sldId id="295" r:id="rId21"/>
    <p:sldId id="311" r:id="rId22"/>
    <p:sldId id="312" r:id="rId23"/>
    <p:sldId id="313" r:id="rId24"/>
    <p:sldId id="314" r:id="rId25"/>
    <p:sldId id="315" r:id="rId26"/>
    <p:sldId id="334" r:id="rId27"/>
    <p:sldId id="287" r:id="rId28"/>
    <p:sldId id="288" r:id="rId29"/>
    <p:sldId id="335" r:id="rId30"/>
    <p:sldId id="336" r:id="rId31"/>
    <p:sldId id="337" r:id="rId32"/>
    <p:sldId id="338" r:id="rId33"/>
    <p:sldId id="368" r:id="rId34"/>
    <p:sldId id="369" r:id="rId35"/>
    <p:sldId id="370" r:id="rId36"/>
    <p:sldId id="371" r:id="rId37"/>
    <p:sldId id="339" r:id="rId38"/>
    <p:sldId id="340" r:id="rId39"/>
    <p:sldId id="341" r:id="rId40"/>
    <p:sldId id="343" r:id="rId41"/>
    <p:sldId id="347" r:id="rId42"/>
    <p:sldId id="342" r:id="rId43"/>
    <p:sldId id="344" r:id="rId44"/>
    <p:sldId id="345" r:id="rId45"/>
    <p:sldId id="346" r:id="rId46"/>
    <p:sldId id="348" r:id="rId47"/>
    <p:sldId id="350" r:id="rId48"/>
    <p:sldId id="349" r:id="rId49"/>
    <p:sldId id="35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2" d="100"/>
          <a:sy n="82" d="100"/>
        </p:scale>
        <p:origin x="5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656CC-9262-45F4-9091-05A699D81AC2}" type="datetimeFigureOut">
              <a:rPr lang="en-IN" smtClean="0"/>
              <a:t>09-03-2023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628C0-783B-4845-BE08-6A3A1FA787BB}" type="slidenum">
              <a:rPr lang="en-IN" smtClean="0"/>
              <a:t>‹#›</a:t>
            </a:fld>
            <a:endParaRPr lang="en-IN"/>
          </a:p>
        </p:txBody>
      </p:sp>
    </p:spTree>
    <p:extLst>
      <p:ext uri="{BB962C8B-B14F-4D97-AF65-F5344CB8AC3E}">
        <p14:creationId xmlns:p14="http://schemas.microsoft.com/office/powerpoint/2010/main" val="139295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52B6D9F-3FFC-4B7B-A47D-F1B2EA8B768A}" type="slidenum">
              <a:rPr lang="en-IN" smtClean="0"/>
              <a:t>1</a:t>
            </a:fld>
            <a:endParaRPr lang="en-IN"/>
          </a:p>
        </p:txBody>
      </p:sp>
    </p:spTree>
    <p:extLst>
      <p:ext uri="{BB962C8B-B14F-4D97-AF65-F5344CB8AC3E}">
        <p14:creationId xmlns:p14="http://schemas.microsoft.com/office/powerpoint/2010/main" val="173414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3402511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169877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788684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66721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4181806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138788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145379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928426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367393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628761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434929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832441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915274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923922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542514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612041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458465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629842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997495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764293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07049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361791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427842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22015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47088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238116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76949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03269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1900767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a:p>
        </p:txBody>
      </p:sp>
    </p:spTree>
    <p:extLst>
      <p:ext uri="{BB962C8B-B14F-4D97-AF65-F5344CB8AC3E}">
        <p14:creationId xmlns:p14="http://schemas.microsoft.com/office/powerpoint/2010/main" val="425847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27EA3F-CFEB-4A23-A652-4967021A8354}"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149841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27EA3F-CFEB-4A23-A652-4967021A8354}"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41822833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27EA3F-CFEB-4A23-A652-4967021A8354}"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2487557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4210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81B0D"/>
                </a:solidFill>
                <a:latin typeface="Century"/>
                <a:cs typeface="Century"/>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286625" y="1952942"/>
            <a:ext cx="3806190" cy="4417060"/>
          </a:xfrm>
          <a:prstGeom prst="rect">
            <a:avLst/>
          </a:prstGeom>
        </p:spPr>
        <p:txBody>
          <a:bodyPr wrap="square" lIns="0" tIns="0" rIns="0" bIns="0">
            <a:spAutoFit/>
          </a:bodyPr>
          <a:lstStyle>
            <a:lvl1pPr>
              <a:defRPr sz="2750" b="0" i="0">
                <a:solidFill>
                  <a:srgbClr val="181B0D"/>
                </a:solidFill>
                <a:latin typeface="Century"/>
                <a:cs typeface="Century"/>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519300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27EA3F-CFEB-4A23-A652-4967021A8354}"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24824903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27EA3F-CFEB-4A23-A652-4967021A8354}"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258554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A27EA3F-CFEB-4A23-A652-4967021A8354}"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10897924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A27EA3F-CFEB-4A23-A652-4967021A8354}"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37890059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A27EA3F-CFEB-4A23-A652-4967021A8354}" type="datetimeFigureOut">
              <a:rPr lang="en-IN" smtClean="0"/>
              <a:t>09-03-2023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16031655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7EA3F-CFEB-4A23-A652-4967021A8354}" type="datetimeFigureOut">
              <a:rPr lang="en-IN" smtClean="0"/>
              <a:t>09-03-2023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3184925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27EA3F-CFEB-4A23-A652-4967021A8354}"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31321392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27EA3F-CFEB-4A23-A652-4967021A8354}"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9C78FD-3676-4262-8623-CA1BA4C6293E}" type="slidenum">
              <a:rPr lang="en-IN" smtClean="0"/>
              <a:t>‹#›</a:t>
            </a:fld>
            <a:endParaRPr lang="en-IN"/>
          </a:p>
        </p:txBody>
      </p:sp>
    </p:spTree>
    <p:extLst>
      <p:ext uri="{BB962C8B-B14F-4D97-AF65-F5344CB8AC3E}">
        <p14:creationId xmlns:p14="http://schemas.microsoft.com/office/powerpoint/2010/main" val="10719875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7EA3F-CFEB-4A23-A652-4967021A8354}" type="datetimeFigureOut">
              <a:rPr lang="en-IN" smtClean="0"/>
              <a:t>09-03-2023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C78FD-3676-4262-8623-CA1BA4C6293E}" type="slidenum">
              <a:rPr lang="en-IN" smtClean="0"/>
              <a:t>‹#›</a:t>
            </a:fld>
            <a:endParaRPr lang="en-IN"/>
          </a:p>
        </p:txBody>
      </p:sp>
    </p:spTree>
    <p:extLst>
      <p:ext uri="{BB962C8B-B14F-4D97-AF65-F5344CB8AC3E}">
        <p14:creationId xmlns:p14="http://schemas.microsoft.com/office/powerpoint/2010/main" val="879199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4634" y="0"/>
            <a:ext cx="12193057" cy="6858000"/>
          </a:xfrm>
          <a:prstGeom prst="rect">
            <a:avLst/>
          </a:prstGeom>
        </p:spPr>
      </p:pic>
      <p:sp>
        <p:nvSpPr>
          <p:cNvPr id="24" name="TextBox 23"/>
          <p:cNvSpPr txBox="1"/>
          <p:nvPr/>
        </p:nvSpPr>
        <p:spPr>
          <a:xfrm>
            <a:off x="743003" y="2351782"/>
            <a:ext cx="10736318" cy="584775"/>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3200" b="1" kern="0" dirty="0">
                <a:solidFill>
                  <a:prstClr val="white"/>
                </a:solidFill>
              </a:rPr>
              <a:t>18CSC207J – Advanced Programming Practice</a:t>
            </a:r>
            <a:endParaRPr lang="es-UY" sz="2400" b="1" kern="0" dirty="0">
              <a:solidFill>
                <a:prstClr val="white"/>
              </a:solidFill>
            </a:endParaRPr>
          </a:p>
        </p:txBody>
      </p:sp>
      <p:sp>
        <p:nvSpPr>
          <p:cNvPr id="4" name="Footer Placeholder 3"/>
          <p:cNvSpPr txBox="1">
            <a:spLocks/>
          </p:cNvSpPr>
          <p:nvPr/>
        </p:nvSpPr>
        <p:spPr>
          <a:xfrm>
            <a:off x="4513007" y="6356350"/>
            <a:ext cx="7954456" cy="501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dirty="0" err="1">
                <a:solidFill>
                  <a:schemeClr val="bg1"/>
                </a:solidFill>
              </a:rPr>
              <a:t>C.Arun</a:t>
            </a:r>
            <a:r>
              <a:rPr lang="en-US" b="1" i="1" dirty="0">
                <a:solidFill>
                  <a:schemeClr val="bg1"/>
                </a:solidFill>
              </a:rPr>
              <a:t>, Asst. Prof. </a:t>
            </a:r>
            <a:r>
              <a:rPr lang="en-US" b="1" i="1" dirty="0" err="1">
                <a:solidFill>
                  <a:schemeClr val="bg1"/>
                </a:solidFill>
              </a:rPr>
              <a:t>Dept</a:t>
            </a:r>
            <a:r>
              <a:rPr lang="en-US" b="1" i="1" dirty="0">
                <a:solidFill>
                  <a:schemeClr val="bg1"/>
                </a:solidFill>
              </a:rPr>
              <a:t> of Software Engineering, School of Computing, SRMIST</a:t>
            </a:r>
            <a:endParaRPr lang="en-IN" b="1" i="1" dirty="0">
              <a:solidFill>
                <a:schemeClr val="bg1"/>
              </a:solidFill>
            </a:endParaRPr>
          </a:p>
        </p:txBody>
      </p:sp>
    </p:spTree>
    <p:extLst>
      <p:ext uri="{BB962C8B-B14F-4D97-AF65-F5344CB8AC3E}">
        <p14:creationId xmlns:p14="http://schemas.microsoft.com/office/powerpoint/2010/main" val="3660583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4564" y="73024"/>
            <a:ext cx="3557904" cy="701040"/>
          </a:xfrm>
          <a:prstGeom prst="rect">
            <a:avLst/>
          </a:prstGeom>
        </p:spPr>
        <p:txBody>
          <a:bodyPr vert="horz" wrap="square" lIns="0" tIns="16510" rIns="0" bIns="0" rtlCol="0">
            <a:spAutoFit/>
          </a:bodyPr>
          <a:lstStyle/>
          <a:p>
            <a:pPr marL="12700">
              <a:lnSpc>
                <a:spcPct val="100000"/>
              </a:lnSpc>
              <a:spcBef>
                <a:spcPts val="130"/>
              </a:spcBef>
            </a:pPr>
            <a:r>
              <a:rPr b="0" spc="20" dirty="0">
                <a:latin typeface="Century"/>
                <a:cs typeface="Century"/>
              </a:rPr>
              <a:t>Highlights</a:t>
            </a:r>
            <a:r>
              <a:rPr b="0" spc="-345" dirty="0">
                <a:latin typeface="Century"/>
                <a:cs typeface="Century"/>
              </a:rPr>
              <a:t> </a:t>
            </a:r>
            <a:r>
              <a:rPr b="0" spc="30" dirty="0">
                <a:latin typeface="Century"/>
                <a:cs typeface="Century"/>
              </a:rPr>
              <a:t>on</a:t>
            </a:r>
          </a:p>
        </p:txBody>
      </p:sp>
      <p:sp>
        <p:nvSpPr>
          <p:cNvPr id="3" name="object 3"/>
          <p:cNvSpPr txBox="1"/>
          <p:nvPr/>
        </p:nvSpPr>
        <p:spPr>
          <a:xfrm>
            <a:off x="964564" y="1161161"/>
            <a:ext cx="4998720" cy="5218430"/>
          </a:xfrm>
          <a:prstGeom prst="rect">
            <a:avLst/>
          </a:prstGeom>
        </p:spPr>
        <p:txBody>
          <a:bodyPr vert="horz" wrap="square" lIns="0" tIns="16510" rIns="0" bIns="0" rtlCol="0">
            <a:spAutoFit/>
          </a:bodyPr>
          <a:lstStyle/>
          <a:p>
            <a:pPr marL="393700" indent="-381000">
              <a:lnSpc>
                <a:spcPct val="100000"/>
              </a:lnSpc>
              <a:spcBef>
                <a:spcPts val="130"/>
              </a:spcBef>
              <a:buFont typeface="Franklin Gothic Book"/>
              <a:buChar char="■"/>
              <a:tabLst>
                <a:tab pos="393065" algn="l"/>
                <a:tab pos="393700" algn="l"/>
              </a:tabLst>
            </a:pPr>
            <a:r>
              <a:rPr sz="2750" spc="20" dirty="0">
                <a:solidFill>
                  <a:srgbClr val="181B0D"/>
                </a:solidFill>
                <a:latin typeface="Century"/>
                <a:cs typeface="Century"/>
              </a:rPr>
              <a:t>Assignment,</a:t>
            </a:r>
            <a:endParaRPr sz="2750">
              <a:latin typeface="Century"/>
              <a:cs typeface="Century"/>
            </a:endParaRPr>
          </a:p>
          <a:p>
            <a:pPr>
              <a:lnSpc>
                <a:spcPct val="100000"/>
              </a:lnSpc>
              <a:buClr>
                <a:srgbClr val="181B0D"/>
              </a:buClr>
              <a:buFont typeface="Franklin Gothic Book"/>
              <a:buChar char="■"/>
            </a:pPr>
            <a:endParaRPr sz="2500">
              <a:latin typeface="Century"/>
              <a:cs typeface="Century"/>
            </a:endParaRPr>
          </a:p>
          <a:p>
            <a:pPr marL="393700" indent="-381000">
              <a:lnSpc>
                <a:spcPct val="100000"/>
              </a:lnSpc>
              <a:spcBef>
                <a:spcPts val="5"/>
              </a:spcBef>
              <a:buFont typeface="Franklin Gothic Book"/>
              <a:buChar char="■"/>
              <a:tabLst>
                <a:tab pos="393065" algn="l"/>
                <a:tab pos="393700" algn="l"/>
                <a:tab pos="1842135" algn="l"/>
              </a:tabLst>
            </a:pPr>
            <a:r>
              <a:rPr sz="2750" spc="15" dirty="0">
                <a:solidFill>
                  <a:srgbClr val="181B0D"/>
                </a:solidFill>
                <a:latin typeface="Century"/>
                <a:cs typeface="Century"/>
              </a:rPr>
              <a:t>goto	</a:t>
            </a:r>
            <a:r>
              <a:rPr sz="2750" spc="20" dirty="0">
                <a:solidFill>
                  <a:srgbClr val="181B0D"/>
                </a:solidFill>
                <a:latin typeface="Century"/>
                <a:cs typeface="Century"/>
              </a:rPr>
              <a:t>commands</a:t>
            </a:r>
            <a:endParaRPr sz="2750">
              <a:latin typeface="Century"/>
              <a:cs typeface="Century"/>
            </a:endParaRPr>
          </a:p>
          <a:p>
            <a:pPr marL="393700" indent="-381000">
              <a:lnSpc>
                <a:spcPct val="100000"/>
              </a:lnSpc>
              <a:spcBef>
                <a:spcPts val="2930"/>
              </a:spcBef>
              <a:buFont typeface="Franklin Gothic Book"/>
              <a:buChar char="■"/>
              <a:tabLst>
                <a:tab pos="393065" algn="l"/>
                <a:tab pos="393700" algn="l"/>
                <a:tab pos="2757170" algn="l"/>
              </a:tabLst>
            </a:pPr>
            <a:r>
              <a:rPr sz="2750" spc="5" dirty="0">
                <a:solidFill>
                  <a:srgbClr val="181B0D"/>
                </a:solidFill>
                <a:latin typeface="Century"/>
                <a:cs typeface="Century"/>
              </a:rPr>
              <a:t>structured	</a:t>
            </a:r>
            <a:r>
              <a:rPr sz="2750" spc="15" dirty="0">
                <a:solidFill>
                  <a:srgbClr val="181B0D"/>
                </a:solidFill>
                <a:latin typeface="Century"/>
                <a:cs typeface="Century"/>
              </a:rPr>
              <a:t>programming</a:t>
            </a:r>
            <a:endParaRPr sz="2750">
              <a:latin typeface="Century"/>
              <a:cs typeface="Century"/>
            </a:endParaRPr>
          </a:p>
          <a:p>
            <a:pPr marL="393700" indent="-381000">
              <a:lnSpc>
                <a:spcPct val="100000"/>
              </a:lnSpc>
              <a:spcBef>
                <a:spcPts val="2935"/>
              </a:spcBef>
              <a:buFont typeface="Franklin Gothic Book"/>
              <a:buChar char="■"/>
              <a:tabLst>
                <a:tab pos="393065" algn="l"/>
                <a:tab pos="393700" algn="l"/>
              </a:tabLst>
            </a:pPr>
            <a:r>
              <a:rPr sz="2750" spc="30" dirty="0">
                <a:solidFill>
                  <a:srgbClr val="181B0D"/>
                </a:solidFill>
                <a:latin typeface="Century"/>
                <a:cs typeface="Century"/>
              </a:rPr>
              <a:t>Command</a:t>
            </a:r>
            <a:endParaRPr sz="2750">
              <a:latin typeface="Century"/>
              <a:cs typeface="Century"/>
            </a:endParaRPr>
          </a:p>
          <a:p>
            <a:pPr marL="393700" indent="-381000">
              <a:lnSpc>
                <a:spcPct val="100000"/>
              </a:lnSpc>
              <a:spcBef>
                <a:spcPts val="2930"/>
              </a:spcBef>
              <a:buFont typeface="Franklin Gothic Book"/>
              <a:buChar char="■"/>
              <a:tabLst>
                <a:tab pos="393065" algn="l"/>
                <a:tab pos="393700" algn="l"/>
              </a:tabLst>
            </a:pPr>
            <a:r>
              <a:rPr sz="2750" spc="15" dirty="0">
                <a:solidFill>
                  <a:srgbClr val="181B0D"/>
                </a:solidFill>
                <a:latin typeface="Century"/>
                <a:cs typeface="Century"/>
              </a:rPr>
              <a:t>Statement</a:t>
            </a:r>
            <a:endParaRPr sz="2750">
              <a:latin typeface="Century"/>
              <a:cs typeface="Century"/>
            </a:endParaRPr>
          </a:p>
          <a:p>
            <a:pPr marL="393700" indent="-381000">
              <a:lnSpc>
                <a:spcPct val="100000"/>
              </a:lnSpc>
              <a:spcBef>
                <a:spcPts val="2940"/>
              </a:spcBef>
              <a:buFont typeface="Franklin Gothic Book"/>
              <a:buChar char="■"/>
              <a:tabLst>
                <a:tab pos="393065" algn="l"/>
                <a:tab pos="393700" algn="l"/>
              </a:tabLst>
            </a:pPr>
            <a:r>
              <a:rPr sz="2750" spc="10" dirty="0">
                <a:solidFill>
                  <a:srgbClr val="181B0D"/>
                </a:solidFill>
                <a:latin typeface="Century"/>
                <a:cs typeface="Century"/>
              </a:rPr>
              <a:t>Procedure</a:t>
            </a:r>
            <a:endParaRPr sz="2750">
              <a:latin typeface="Century"/>
              <a:cs typeface="Century"/>
            </a:endParaRPr>
          </a:p>
          <a:p>
            <a:pPr>
              <a:lnSpc>
                <a:spcPct val="100000"/>
              </a:lnSpc>
              <a:buClr>
                <a:srgbClr val="181B0D"/>
              </a:buClr>
              <a:buFont typeface="Franklin Gothic Book"/>
              <a:buChar char="■"/>
            </a:pPr>
            <a:endParaRPr sz="2500">
              <a:latin typeface="Century"/>
              <a:cs typeface="Century"/>
            </a:endParaRPr>
          </a:p>
          <a:p>
            <a:pPr marL="393700" indent="-381000">
              <a:lnSpc>
                <a:spcPct val="100000"/>
              </a:lnSpc>
              <a:buFont typeface="Franklin Gothic Book"/>
              <a:buChar char="■"/>
              <a:tabLst>
                <a:tab pos="393065" algn="l"/>
                <a:tab pos="393700" algn="l"/>
              </a:tabLst>
            </a:pPr>
            <a:r>
              <a:rPr sz="2750" spc="15" dirty="0">
                <a:solidFill>
                  <a:srgbClr val="181B0D"/>
                </a:solidFill>
                <a:latin typeface="Century"/>
                <a:cs typeface="Century"/>
              </a:rPr>
              <a:t>Control-flow</a:t>
            </a:r>
            <a:endParaRPr sz="2750">
              <a:latin typeface="Century"/>
              <a:cs typeface="Century"/>
            </a:endParaRPr>
          </a:p>
        </p:txBody>
      </p:sp>
      <p:sp>
        <p:nvSpPr>
          <p:cNvPr id="4" name="object 4"/>
          <p:cNvSpPr txBox="1"/>
          <p:nvPr/>
        </p:nvSpPr>
        <p:spPr>
          <a:xfrm>
            <a:off x="7286625" y="1151255"/>
            <a:ext cx="2211070" cy="449580"/>
          </a:xfrm>
          <a:prstGeom prst="rect">
            <a:avLst/>
          </a:prstGeom>
        </p:spPr>
        <p:txBody>
          <a:bodyPr vert="horz" wrap="square" lIns="0" tIns="16510" rIns="0" bIns="0" rtlCol="0">
            <a:spAutoFit/>
          </a:bodyPr>
          <a:lstStyle/>
          <a:p>
            <a:pPr marL="393700" indent="-381635">
              <a:lnSpc>
                <a:spcPct val="100000"/>
              </a:lnSpc>
              <a:spcBef>
                <a:spcPts val="130"/>
              </a:spcBef>
              <a:buFont typeface="Franklin Gothic Book"/>
              <a:buChar char="■"/>
              <a:tabLst>
                <a:tab pos="393700" algn="l"/>
                <a:tab pos="394335" algn="l"/>
              </a:tabLst>
            </a:pPr>
            <a:r>
              <a:rPr sz="2750" spc="10" dirty="0">
                <a:solidFill>
                  <a:srgbClr val="181B0D"/>
                </a:solidFill>
                <a:latin typeface="Century"/>
                <a:cs typeface="Century"/>
              </a:rPr>
              <a:t>Imperative</a:t>
            </a:r>
            <a:endParaRPr sz="2750">
              <a:latin typeface="Century"/>
              <a:cs typeface="Century"/>
            </a:endParaRPr>
          </a:p>
        </p:txBody>
      </p:sp>
      <p:sp>
        <p:nvSpPr>
          <p:cNvPr id="5" name="object 5"/>
          <p:cNvSpPr txBox="1"/>
          <p:nvPr/>
        </p:nvSpPr>
        <p:spPr>
          <a:xfrm>
            <a:off x="10031730" y="1151255"/>
            <a:ext cx="1534795" cy="449580"/>
          </a:xfrm>
          <a:prstGeom prst="rect">
            <a:avLst/>
          </a:prstGeom>
        </p:spPr>
        <p:txBody>
          <a:bodyPr vert="horz" wrap="square" lIns="0" tIns="16510" rIns="0" bIns="0" rtlCol="0">
            <a:spAutoFit/>
          </a:bodyPr>
          <a:lstStyle/>
          <a:p>
            <a:pPr marL="12700">
              <a:lnSpc>
                <a:spcPct val="100000"/>
              </a:lnSpc>
              <a:spcBef>
                <a:spcPts val="130"/>
              </a:spcBef>
            </a:pPr>
            <a:r>
              <a:rPr sz="2750" spc="35" dirty="0">
                <a:solidFill>
                  <a:srgbClr val="181B0D"/>
                </a:solidFill>
                <a:latin typeface="Century"/>
                <a:cs typeface="Century"/>
              </a:rPr>
              <a:t>lan</a:t>
            </a:r>
            <a:r>
              <a:rPr sz="2750" spc="20" dirty="0">
                <a:solidFill>
                  <a:srgbClr val="181B0D"/>
                </a:solidFill>
                <a:latin typeface="Century"/>
                <a:cs typeface="Century"/>
              </a:rPr>
              <a:t>g</a:t>
            </a:r>
            <a:r>
              <a:rPr sz="2750" spc="40" dirty="0">
                <a:solidFill>
                  <a:srgbClr val="181B0D"/>
                </a:solidFill>
                <a:latin typeface="Century"/>
                <a:cs typeface="Century"/>
              </a:rPr>
              <a:t>ua</a:t>
            </a:r>
            <a:r>
              <a:rPr sz="2750" spc="20" dirty="0">
                <a:solidFill>
                  <a:srgbClr val="181B0D"/>
                </a:solidFill>
                <a:latin typeface="Century"/>
                <a:cs typeface="Century"/>
              </a:rPr>
              <a:t>g</a:t>
            </a:r>
            <a:r>
              <a:rPr sz="2750" spc="15" dirty="0">
                <a:solidFill>
                  <a:srgbClr val="181B0D"/>
                </a:solidFill>
                <a:latin typeface="Century"/>
                <a:cs typeface="Century"/>
              </a:rPr>
              <a:t>e</a:t>
            </a:r>
            <a:endParaRPr sz="2750">
              <a:latin typeface="Century"/>
              <a:cs typeface="Century"/>
            </a:endParaRPr>
          </a:p>
        </p:txBody>
      </p:sp>
      <p:sp>
        <p:nvSpPr>
          <p:cNvPr id="6" name="object 6"/>
          <p:cNvSpPr txBox="1">
            <a:spLocks noGrp="1"/>
          </p:cNvSpPr>
          <p:nvPr>
            <p:ph sz="half" idx="3"/>
          </p:nvPr>
        </p:nvSpPr>
        <p:spPr>
          <a:prstGeom prst="rect">
            <a:avLst/>
          </a:prstGeom>
        </p:spPr>
        <p:txBody>
          <a:bodyPr vert="horz" wrap="square" lIns="0" tIns="15875" rIns="0" bIns="0" rtlCol="0">
            <a:spAutoFit/>
          </a:bodyPr>
          <a:lstStyle/>
          <a:p>
            <a:pPr marL="393700" indent="-381635">
              <a:lnSpc>
                <a:spcPct val="100000"/>
              </a:lnSpc>
              <a:spcBef>
                <a:spcPts val="125"/>
              </a:spcBef>
              <a:buFont typeface="Franklin Gothic Book"/>
              <a:buChar char="■"/>
              <a:tabLst>
                <a:tab pos="393700" algn="l"/>
                <a:tab pos="394335" algn="l"/>
              </a:tabLst>
            </a:pPr>
            <a:r>
              <a:rPr spc="15" dirty="0"/>
              <a:t>Assertions</a:t>
            </a:r>
          </a:p>
          <a:p>
            <a:pPr marL="393700" indent="-381635">
              <a:lnSpc>
                <a:spcPct val="100000"/>
              </a:lnSpc>
              <a:spcBef>
                <a:spcPts val="2935"/>
              </a:spcBef>
              <a:buFont typeface="Franklin Gothic Book"/>
              <a:buChar char="■"/>
              <a:tabLst>
                <a:tab pos="393700" algn="l"/>
                <a:tab pos="394335" algn="l"/>
              </a:tabLst>
            </a:pPr>
            <a:r>
              <a:rPr spc="20" dirty="0"/>
              <a:t>Axiomatic</a:t>
            </a:r>
            <a:r>
              <a:rPr spc="-20" dirty="0"/>
              <a:t> </a:t>
            </a:r>
            <a:r>
              <a:rPr spc="15" dirty="0"/>
              <a:t>semantics</a:t>
            </a:r>
          </a:p>
          <a:p>
            <a:pPr marL="393700" indent="-381635">
              <a:lnSpc>
                <a:spcPct val="100000"/>
              </a:lnSpc>
              <a:spcBef>
                <a:spcPts val="2935"/>
              </a:spcBef>
              <a:buFont typeface="Franklin Gothic Book"/>
              <a:buChar char="■"/>
              <a:tabLst>
                <a:tab pos="393700" algn="l"/>
                <a:tab pos="394335" algn="l"/>
              </a:tabLst>
            </a:pPr>
            <a:r>
              <a:rPr spc="-5" dirty="0"/>
              <a:t>State</a:t>
            </a:r>
          </a:p>
          <a:p>
            <a:pPr marL="393700" indent="-381635">
              <a:lnSpc>
                <a:spcPct val="100000"/>
              </a:lnSpc>
              <a:spcBef>
                <a:spcPts val="2930"/>
              </a:spcBef>
              <a:buFont typeface="Franklin Gothic Book"/>
              <a:buChar char="■"/>
              <a:tabLst>
                <a:tab pos="393700" algn="l"/>
                <a:tab pos="394335" algn="l"/>
              </a:tabLst>
            </a:pPr>
            <a:r>
              <a:rPr dirty="0"/>
              <a:t>Variables</a:t>
            </a:r>
          </a:p>
          <a:p>
            <a:pPr marL="393700" indent="-381635">
              <a:lnSpc>
                <a:spcPct val="100000"/>
              </a:lnSpc>
              <a:spcBef>
                <a:spcPts val="2935"/>
              </a:spcBef>
              <a:buFont typeface="Franklin Gothic Book"/>
              <a:buChar char="■"/>
              <a:tabLst>
                <a:tab pos="393700" algn="l"/>
                <a:tab pos="394335" algn="l"/>
              </a:tabLst>
            </a:pPr>
            <a:r>
              <a:rPr spc="5" dirty="0"/>
              <a:t>Instructions</a:t>
            </a:r>
          </a:p>
          <a:p>
            <a:pPr>
              <a:lnSpc>
                <a:spcPct val="100000"/>
              </a:lnSpc>
              <a:buClr>
                <a:srgbClr val="181B0D"/>
              </a:buClr>
              <a:buFont typeface="Franklin Gothic Book"/>
              <a:buChar char="■"/>
            </a:pPr>
            <a:endParaRPr sz="2500"/>
          </a:p>
          <a:p>
            <a:pPr marL="393700" indent="-381635">
              <a:lnSpc>
                <a:spcPct val="100000"/>
              </a:lnSpc>
              <a:spcBef>
                <a:spcPts val="5"/>
              </a:spcBef>
              <a:buFont typeface="Franklin Gothic Book"/>
              <a:buChar char="■"/>
              <a:tabLst>
                <a:tab pos="393700" algn="l"/>
                <a:tab pos="394335" algn="l"/>
                <a:tab pos="1842135" algn="l"/>
              </a:tabLst>
            </a:pPr>
            <a:r>
              <a:rPr spc="15" dirty="0"/>
              <a:t>Control	</a:t>
            </a:r>
            <a:r>
              <a:rPr dirty="0"/>
              <a:t>structures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633793"/>
            <a:ext cx="6856095" cy="701040"/>
          </a:xfrm>
          <a:prstGeom prst="rect">
            <a:avLst/>
          </a:prstGeom>
        </p:spPr>
        <p:txBody>
          <a:bodyPr vert="horz" wrap="square" lIns="0" tIns="16510" rIns="0" bIns="0" rtlCol="0">
            <a:spAutoFit/>
          </a:bodyPr>
          <a:lstStyle/>
          <a:p>
            <a:pPr marL="12700">
              <a:lnSpc>
                <a:spcPct val="100000"/>
              </a:lnSpc>
              <a:spcBef>
                <a:spcPts val="130"/>
              </a:spcBef>
            </a:pPr>
            <a:r>
              <a:rPr b="0" spc="20" dirty="0">
                <a:latin typeface="Century"/>
                <a:cs typeface="Century"/>
              </a:rPr>
              <a:t>Declarative </a:t>
            </a:r>
            <a:r>
              <a:rPr b="0" spc="25" dirty="0">
                <a:latin typeface="Century"/>
                <a:cs typeface="Century"/>
              </a:rPr>
              <a:t>Vs</a:t>
            </a:r>
            <a:r>
              <a:rPr b="0" spc="-445" dirty="0">
                <a:latin typeface="Century"/>
                <a:cs typeface="Century"/>
              </a:rPr>
              <a:t> </a:t>
            </a:r>
            <a:r>
              <a:rPr b="0" spc="15" dirty="0">
                <a:latin typeface="Century"/>
                <a:cs typeface="Century"/>
              </a:rPr>
              <a:t>Imperative</a:t>
            </a:r>
          </a:p>
        </p:txBody>
      </p:sp>
      <p:sp>
        <p:nvSpPr>
          <p:cNvPr id="3" name="object 3"/>
          <p:cNvSpPr/>
          <p:nvPr/>
        </p:nvSpPr>
        <p:spPr>
          <a:xfrm>
            <a:off x="1771650" y="1533525"/>
            <a:ext cx="8829675" cy="51720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633793"/>
            <a:ext cx="6856095" cy="701040"/>
          </a:xfrm>
          <a:prstGeom prst="rect">
            <a:avLst/>
          </a:prstGeom>
        </p:spPr>
        <p:txBody>
          <a:bodyPr vert="horz" wrap="square" lIns="0" tIns="16510" rIns="0" bIns="0" rtlCol="0">
            <a:spAutoFit/>
          </a:bodyPr>
          <a:lstStyle/>
          <a:p>
            <a:pPr marL="12700">
              <a:lnSpc>
                <a:spcPct val="100000"/>
              </a:lnSpc>
              <a:spcBef>
                <a:spcPts val="130"/>
              </a:spcBef>
            </a:pPr>
            <a:r>
              <a:rPr b="0" spc="20" dirty="0">
                <a:latin typeface="Century"/>
                <a:cs typeface="Century"/>
              </a:rPr>
              <a:t>Declarative </a:t>
            </a:r>
            <a:r>
              <a:rPr b="0" spc="25" dirty="0">
                <a:latin typeface="Century"/>
                <a:cs typeface="Century"/>
              </a:rPr>
              <a:t>Vs</a:t>
            </a:r>
            <a:r>
              <a:rPr b="0" spc="-445" dirty="0">
                <a:latin typeface="Century"/>
                <a:cs typeface="Century"/>
              </a:rPr>
              <a:t> </a:t>
            </a:r>
            <a:r>
              <a:rPr b="0" spc="15" dirty="0">
                <a:latin typeface="Century"/>
                <a:cs typeface="Century"/>
              </a:rPr>
              <a:t>Imperative</a:t>
            </a:r>
          </a:p>
        </p:txBody>
      </p:sp>
      <p:sp>
        <p:nvSpPr>
          <p:cNvPr id="3" name="object 3"/>
          <p:cNvSpPr txBox="1"/>
          <p:nvPr/>
        </p:nvSpPr>
        <p:spPr>
          <a:xfrm>
            <a:off x="964564" y="1536128"/>
            <a:ext cx="2095500" cy="426084"/>
          </a:xfrm>
          <a:prstGeom prst="rect">
            <a:avLst/>
          </a:prstGeom>
        </p:spPr>
        <p:txBody>
          <a:bodyPr vert="horz" wrap="square" lIns="0" tIns="15875" rIns="0" bIns="0" rtlCol="0">
            <a:spAutoFit/>
          </a:bodyPr>
          <a:lstStyle/>
          <a:p>
            <a:pPr marL="12700">
              <a:lnSpc>
                <a:spcPct val="100000"/>
              </a:lnSpc>
              <a:spcBef>
                <a:spcPts val="125"/>
              </a:spcBef>
            </a:pPr>
            <a:r>
              <a:rPr sz="2600" b="1" spc="10" dirty="0">
                <a:solidFill>
                  <a:srgbClr val="181B0D"/>
                </a:solidFill>
                <a:latin typeface="Century"/>
                <a:cs typeface="Century"/>
              </a:rPr>
              <a:t>#</a:t>
            </a:r>
            <a:r>
              <a:rPr sz="2600" b="1" spc="-95" dirty="0">
                <a:solidFill>
                  <a:srgbClr val="181B0D"/>
                </a:solidFill>
                <a:latin typeface="Century"/>
                <a:cs typeface="Century"/>
              </a:rPr>
              <a:t> </a:t>
            </a:r>
            <a:r>
              <a:rPr sz="2600" b="1" spc="20" dirty="0">
                <a:solidFill>
                  <a:srgbClr val="181B0D"/>
                </a:solidFill>
                <a:latin typeface="Century"/>
                <a:cs typeface="Century"/>
              </a:rPr>
              <a:t>Declarative</a:t>
            </a:r>
            <a:endParaRPr sz="2600">
              <a:latin typeface="Century"/>
              <a:cs typeface="Century"/>
            </a:endParaRPr>
          </a:p>
        </p:txBody>
      </p:sp>
      <p:sp>
        <p:nvSpPr>
          <p:cNvPr id="4" name="object 4"/>
          <p:cNvSpPr txBox="1"/>
          <p:nvPr/>
        </p:nvSpPr>
        <p:spPr>
          <a:xfrm>
            <a:off x="964564" y="3319145"/>
            <a:ext cx="2019935" cy="426720"/>
          </a:xfrm>
          <a:prstGeom prst="rect">
            <a:avLst/>
          </a:prstGeom>
        </p:spPr>
        <p:txBody>
          <a:bodyPr vert="horz" wrap="square" lIns="0" tIns="16510" rIns="0" bIns="0" rtlCol="0">
            <a:spAutoFit/>
          </a:bodyPr>
          <a:lstStyle/>
          <a:p>
            <a:pPr marL="12700">
              <a:lnSpc>
                <a:spcPct val="100000"/>
              </a:lnSpc>
              <a:spcBef>
                <a:spcPts val="130"/>
              </a:spcBef>
            </a:pPr>
            <a:r>
              <a:rPr sz="2600" b="1" spc="15" dirty="0">
                <a:solidFill>
                  <a:srgbClr val="181B0D"/>
                </a:solidFill>
                <a:latin typeface="Century"/>
                <a:cs typeface="Century"/>
              </a:rPr>
              <a:t>#</a:t>
            </a:r>
            <a:r>
              <a:rPr sz="2600" b="1" spc="-95" dirty="0">
                <a:solidFill>
                  <a:srgbClr val="181B0D"/>
                </a:solidFill>
                <a:latin typeface="Century"/>
                <a:cs typeface="Century"/>
              </a:rPr>
              <a:t> </a:t>
            </a:r>
            <a:r>
              <a:rPr sz="2600" b="1" spc="20" dirty="0">
                <a:solidFill>
                  <a:srgbClr val="181B0D"/>
                </a:solidFill>
                <a:latin typeface="Century"/>
                <a:cs typeface="Century"/>
              </a:rPr>
              <a:t>Imperative</a:t>
            </a:r>
            <a:endParaRPr sz="2600">
              <a:latin typeface="Century"/>
              <a:cs typeface="Century"/>
            </a:endParaRPr>
          </a:p>
        </p:txBody>
      </p:sp>
      <p:sp>
        <p:nvSpPr>
          <p:cNvPr id="5" name="object 5"/>
          <p:cNvSpPr/>
          <p:nvPr/>
        </p:nvSpPr>
        <p:spPr>
          <a:xfrm>
            <a:off x="828675" y="2028825"/>
            <a:ext cx="9915525" cy="11430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28675" y="3886200"/>
            <a:ext cx="4914900" cy="254317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743950" y="3819523"/>
            <a:ext cx="561975" cy="292417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181B0D"/>
          </a:solidFill>
        </p:spPr>
        <p:txBody>
          <a:bodyPr wrap="square" lIns="0" tIns="0" rIns="0" bIns="0" rtlCol="0"/>
          <a:lstStyle/>
          <a:p>
            <a:endParaRPr/>
          </a:p>
        </p:txBody>
      </p:sp>
      <p:sp>
        <p:nvSpPr>
          <p:cNvPr id="3" name="object 3"/>
          <p:cNvSpPr/>
          <p:nvPr/>
        </p:nvSpPr>
        <p:spPr>
          <a:xfrm>
            <a:off x="8153400" y="5715000"/>
            <a:ext cx="3276600" cy="381000"/>
          </a:xfrm>
          <a:custGeom>
            <a:avLst/>
            <a:gdLst/>
            <a:ahLst/>
            <a:cxnLst/>
            <a:rect l="l" t="t" r="r" b="b"/>
            <a:pathLst>
              <a:path w="3276600" h="381000">
                <a:moveTo>
                  <a:pt x="0" y="381000"/>
                </a:moveTo>
                <a:lnTo>
                  <a:pt x="3276600" y="381000"/>
                </a:lnTo>
                <a:lnTo>
                  <a:pt x="3276600" y="0"/>
                </a:lnTo>
                <a:lnTo>
                  <a:pt x="0" y="0"/>
                </a:lnTo>
                <a:lnTo>
                  <a:pt x="0" y="381000"/>
                </a:lnTo>
                <a:close/>
              </a:path>
            </a:pathLst>
          </a:custGeom>
          <a:solidFill>
            <a:srgbClr val="EEECE2"/>
          </a:solidFill>
        </p:spPr>
        <p:txBody>
          <a:bodyPr wrap="square" lIns="0" tIns="0" rIns="0" bIns="0" rtlCol="0"/>
          <a:lstStyle/>
          <a:p>
            <a:endParaRPr/>
          </a:p>
        </p:txBody>
      </p:sp>
      <p:sp>
        <p:nvSpPr>
          <p:cNvPr id="4" name="object 4"/>
          <p:cNvSpPr/>
          <p:nvPr/>
        </p:nvSpPr>
        <p:spPr>
          <a:xfrm>
            <a:off x="11024107" y="1686560"/>
            <a:ext cx="406400" cy="4028440"/>
          </a:xfrm>
          <a:custGeom>
            <a:avLst/>
            <a:gdLst/>
            <a:ahLst/>
            <a:cxnLst/>
            <a:rect l="l" t="t" r="r" b="b"/>
            <a:pathLst>
              <a:path w="406400" h="4028440">
                <a:moveTo>
                  <a:pt x="0" y="4028440"/>
                </a:moveTo>
                <a:lnTo>
                  <a:pt x="405892" y="4028440"/>
                </a:lnTo>
                <a:lnTo>
                  <a:pt x="405892" y="0"/>
                </a:lnTo>
                <a:lnTo>
                  <a:pt x="0" y="0"/>
                </a:lnTo>
                <a:lnTo>
                  <a:pt x="0" y="4028440"/>
                </a:lnTo>
                <a:close/>
              </a:path>
            </a:pathLst>
          </a:custGeom>
          <a:solidFill>
            <a:srgbClr val="EEECE2"/>
          </a:solidFill>
        </p:spPr>
        <p:txBody>
          <a:bodyPr wrap="square" lIns="0" tIns="0" rIns="0" bIns="0" rtlCol="0"/>
          <a:lstStyle/>
          <a:p>
            <a:endParaRPr/>
          </a:p>
        </p:txBody>
      </p:sp>
      <p:sp>
        <p:nvSpPr>
          <p:cNvPr id="5" name="object 5"/>
          <p:cNvSpPr txBox="1">
            <a:spLocks noGrp="1"/>
          </p:cNvSpPr>
          <p:nvPr>
            <p:ph type="title"/>
          </p:nvPr>
        </p:nvSpPr>
        <p:spPr>
          <a:xfrm>
            <a:off x="7326376" y="2989833"/>
            <a:ext cx="2976245" cy="1124585"/>
          </a:xfrm>
          <a:prstGeom prst="rect">
            <a:avLst/>
          </a:prstGeom>
        </p:spPr>
        <p:txBody>
          <a:bodyPr vert="horz" wrap="square" lIns="0" tIns="13970" rIns="0" bIns="0" rtlCol="0">
            <a:spAutoFit/>
          </a:bodyPr>
          <a:lstStyle/>
          <a:p>
            <a:pPr marL="12700">
              <a:lnSpc>
                <a:spcPct val="100000"/>
              </a:lnSpc>
              <a:spcBef>
                <a:spcPts val="110"/>
              </a:spcBef>
            </a:pPr>
            <a:r>
              <a:rPr sz="7200" b="0" spc="5" dirty="0">
                <a:solidFill>
                  <a:srgbClr val="EEECE2"/>
                </a:solidFill>
                <a:latin typeface="Century"/>
                <a:cs typeface="Century"/>
              </a:rPr>
              <a:t>DEMO</a:t>
            </a:r>
            <a:endParaRPr sz="7200">
              <a:latin typeface="Century"/>
              <a:cs typeface="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65" dirty="0"/>
              <a:t>An</a:t>
            </a:r>
            <a:r>
              <a:rPr spc="-190" dirty="0"/>
              <a:t> </a:t>
            </a:r>
            <a:r>
              <a:rPr spc="25" dirty="0"/>
              <a:t>algorithm</a:t>
            </a:r>
            <a:r>
              <a:rPr spc="-295" dirty="0"/>
              <a:t> </a:t>
            </a:r>
            <a:r>
              <a:rPr spc="45" dirty="0"/>
              <a:t>to</a:t>
            </a:r>
            <a:r>
              <a:rPr spc="-70" dirty="0"/>
              <a:t> </a:t>
            </a:r>
            <a:r>
              <a:rPr spc="60" dirty="0"/>
              <a:t>add</a:t>
            </a:r>
            <a:r>
              <a:rPr spc="-250" dirty="0"/>
              <a:t> </a:t>
            </a:r>
            <a:r>
              <a:rPr spc="60" dirty="0"/>
              <a:t>two</a:t>
            </a:r>
            <a:r>
              <a:rPr spc="-220" dirty="0"/>
              <a:t> </a:t>
            </a:r>
            <a:r>
              <a:rPr spc="25" dirty="0"/>
              <a:t>numbers</a:t>
            </a:r>
          </a:p>
        </p:txBody>
      </p:sp>
      <p:sp>
        <p:nvSpPr>
          <p:cNvPr id="3" name="object 3"/>
          <p:cNvSpPr/>
          <p:nvPr/>
        </p:nvSpPr>
        <p:spPr>
          <a:xfrm>
            <a:off x="1104900" y="1504950"/>
            <a:ext cx="10239375" cy="5353050"/>
          </a:xfrm>
          <a:custGeom>
            <a:avLst/>
            <a:gdLst/>
            <a:ahLst/>
            <a:cxnLst/>
            <a:rect l="l" t="t" r="r" b="b"/>
            <a:pathLst>
              <a:path w="10239375" h="5353050">
                <a:moveTo>
                  <a:pt x="10239375" y="5353046"/>
                </a:moveTo>
                <a:lnTo>
                  <a:pt x="10239375" y="0"/>
                </a:lnTo>
                <a:lnTo>
                  <a:pt x="0" y="0"/>
                </a:lnTo>
                <a:lnTo>
                  <a:pt x="0" y="5353046"/>
                </a:lnTo>
                <a:lnTo>
                  <a:pt x="10239375" y="5353046"/>
                </a:lnTo>
                <a:close/>
              </a:path>
            </a:pathLst>
          </a:custGeom>
          <a:solidFill>
            <a:srgbClr val="EEEEF0"/>
          </a:solidFill>
        </p:spPr>
        <p:txBody>
          <a:bodyPr wrap="square" lIns="0" tIns="0" rIns="0" bIns="0" rtlCol="0"/>
          <a:lstStyle/>
          <a:p>
            <a:endParaRPr/>
          </a:p>
        </p:txBody>
      </p:sp>
      <p:sp>
        <p:nvSpPr>
          <p:cNvPr id="4" name="object 4"/>
          <p:cNvSpPr txBox="1"/>
          <p:nvPr/>
        </p:nvSpPr>
        <p:spPr>
          <a:xfrm>
            <a:off x="846455" y="718373"/>
            <a:ext cx="10176510" cy="5927725"/>
          </a:xfrm>
          <a:prstGeom prst="rect">
            <a:avLst/>
          </a:prstGeom>
        </p:spPr>
        <p:txBody>
          <a:bodyPr vert="horz" wrap="square" lIns="0" tIns="133985" rIns="0" bIns="0" rtlCol="0">
            <a:spAutoFit/>
          </a:bodyPr>
          <a:lstStyle/>
          <a:p>
            <a:pPr marL="12700">
              <a:lnSpc>
                <a:spcPct val="100000"/>
              </a:lnSpc>
              <a:spcBef>
                <a:spcPts val="1055"/>
              </a:spcBef>
            </a:pPr>
            <a:r>
              <a:rPr sz="4400" b="1" spc="30" dirty="0">
                <a:solidFill>
                  <a:srgbClr val="181B0D"/>
                </a:solidFill>
                <a:latin typeface="Century"/>
                <a:cs typeface="Century"/>
              </a:rPr>
              <a:t>entered </a:t>
            </a:r>
            <a:r>
              <a:rPr sz="4400" b="1" spc="50" dirty="0">
                <a:solidFill>
                  <a:srgbClr val="181B0D"/>
                </a:solidFill>
                <a:latin typeface="Century"/>
                <a:cs typeface="Century"/>
              </a:rPr>
              <a:t>by</a:t>
            </a:r>
            <a:r>
              <a:rPr sz="4400" b="1" spc="-440" dirty="0">
                <a:solidFill>
                  <a:srgbClr val="181B0D"/>
                </a:solidFill>
                <a:latin typeface="Century"/>
                <a:cs typeface="Century"/>
              </a:rPr>
              <a:t> </a:t>
            </a:r>
            <a:r>
              <a:rPr sz="4400" b="1" spc="45" dirty="0">
                <a:solidFill>
                  <a:srgbClr val="181B0D"/>
                </a:solidFill>
                <a:latin typeface="Century"/>
                <a:cs typeface="Century"/>
              </a:rPr>
              <a:t>user</a:t>
            </a:r>
            <a:endParaRPr sz="4400">
              <a:latin typeface="Century"/>
              <a:cs typeface="Century"/>
            </a:endParaRPr>
          </a:p>
          <a:p>
            <a:pPr marL="260350">
              <a:lnSpc>
                <a:spcPct val="100000"/>
              </a:lnSpc>
              <a:spcBef>
                <a:spcPts val="715"/>
              </a:spcBef>
            </a:pPr>
            <a:r>
              <a:rPr sz="3200" spc="20" dirty="0">
                <a:solidFill>
                  <a:srgbClr val="24282F"/>
                </a:solidFill>
                <a:latin typeface="Century"/>
                <a:cs typeface="Century"/>
              </a:rPr>
              <a:t>Step </a:t>
            </a:r>
            <a:r>
              <a:rPr sz="3200" spc="10" dirty="0">
                <a:solidFill>
                  <a:srgbClr val="24282F"/>
                </a:solidFill>
                <a:latin typeface="Century"/>
                <a:cs typeface="Century"/>
              </a:rPr>
              <a:t>1:</a:t>
            </a:r>
            <a:r>
              <a:rPr sz="3200" spc="-210" dirty="0">
                <a:solidFill>
                  <a:srgbClr val="24282F"/>
                </a:solidFill>
                <a:latin typeface="Century"/>
                <a:cs typeface="Century"/>
              </a:rPr>
              <a:t> </a:t>
            </a:r>
            <a:r>
              <a:rPr sz="3200" spc="10" dirty="0">
                <a:solidFill>
                  <a:srgbClr val="24282F"/>
                </a:solidFill>
                <a:latin typeface="Century"/>
                <a:cs typeface="Century"/>
              </a:rPr>
              <a:t>Start</a:t>
            </a:r>
            <a:endParaRPr sz="3200">
              <a:latin typeface="Century"/>
              <a:cs typeface="Century"/>
            </a:endParaRPr>
          </a:p>
          <a:p>
            <a:pPr marL="260350" marR="875665">
              <a:lnSpc>
                <a:spcPts val="5780"/>
              </a:lnSpc>
              <a:spcBef>
                <a:spcPts val="445"/>
              </a:spcBef>
            </a:pPr>
            <a:r>
              <a:rPr sz="3200" spc="20" dirty="0">
                <a:solidFill>
                  <a:srgbClr val="24282F"/>
                </a:solidFill>
                <a:latin typeface="Century"/>
                <a:cs typeface="Century"/>
              </a:rPr>
              <a:t>Step </a:t>
            </a:r>
            <a:r>
              <a:rPr sz="3200" spc="10" dirty="0">
                <a:solidFill>
                  <a:srgbClr val="24282F"/>
                </a:solidFill>
                <a:latin typeface="Century"/>
                <a:cs typeface="Century"/>
              </a:rPr>
              <a:t>2: Declare </a:t>
            </a:r>
            <a:r>
              <a:rPr sz="3200" spc="20" dirty="0">
                <a:solidFill>
                  <a:srgbClr val="24282F"/>
                </a:solidFill>
                <a:latin typeface="Century"/>
                <a:cs typeface="Century"/>
              </a:rPr>
              <a:t>variables</a:t>
            </a:r>
            <a:r>
              <a:rPr sz="3200" spc="-685" dirty="0">
                <a:solidFill>
                  <a:srgbClr val="24282F"/>
                </a:solidFill>
                <a:latin typeface="Century"/>
                <a:cs typeface="Century"/>
              </a:rPr>
              <a:t> </a:t>
            </a:r>
            <a:r>
              <a:rPr sz="3200" dirty="0">
                <a:solidFill>
                  <a:srgbClr val="24282F"/>
                </a:solidFill>
                <a:latin typeface="Century"/>
                <a:cs typeface="Century"/>
              </a:rPr>
              <a:t>num1, num2 </a:t>
            </a:r>
            <a:r>
              <a:rPr sz="3200" spc="5" dirty="0">
                <a:solidFill>
                  <a:srgbClr val="24282F"/>
                </a:solidFill>
                <a:latin typeface="Century"/>
                <a:cs typeface="Century"/>
              </a:rPr>
              <a:t>and sum.  </a:t>
            </a:r>
            <a:r>
              <a:rPr sz="3200" spc="20" dirty="0">
                <a:solidFill>
                  <a:srgbClr val="24282F"/>
                </a:solidFill>
                <a:latin typeface="Century"/>
                <a:cs typeface="Century"/>
              </a:rPr>
              <a:t>Step </a:t>
            </a:r>
            <a:r>
              <a:rPr sz="3200" spc="10" dirty="0">
                <a:solidFill>
                  <a:srgbClr val="24282F"/>
                </a:solidFill>
                <a:latin typeface="Century"/>
                <a:cs typeface="Century"/>
              </a:rPr>
              <a:t>3: </a:t>
            </a:r>
            <a:r>
              <a:rPr sz="3200" spc="20" dirty="0">
                <a:solidFill>
                  <a:srgbClr val="24282F"/>
                </a:solidFill>
                <a:latin typeface="Century"/>
                <a:cs typeface="Century"/>
              </a:rPr>
              <a:t>Read </a:t>
            </a:r>
            <a:r>
              <a:rPr sz="3200" spc="15" dirty="0">
                <a:solidFill>
                  <a:srgbClr val="24282F"/>
                </a:solidFill>
                <a:latin typeface="Century"/>
                <a:cs typeface="Century"/>
              </a:rPr>
              <a:t>values </a:t>
            </a:r>
            <a:r>
              <a:rPr sz="3200" dirty="0">
                <a:solidFill>
                  <a:srgbClr val="24282F"/>
                </a:solidFill>
                <a:latin typeface="Century"/>
                <a:cs typeface="Century"/>
              </a:rPr>
              <a:t>num1 </a:t>
            </a:r>
            <a:r>
              <a:rPr sz="3200" spc="5" dirty="0">
                <a:solidFill>
                  <a:srgbClr val="24282F"/>
                </a:solidFill>
                <a:latin typeface="Century"/>
                <a:cs typeface="Century"/>
              </a:rPr>
              <a:t>and</a:t>
            </a:r>
            <a:r>
              <a:rPr sz="3200" spc="-550" dirty="0">
                <a:solidFill>
                  <a:srgbClr val="24282F"/>
                </a:solidFill>
                <a:latin typeface="Century"/>
                <a:cs typeface="Century"/>
              </a:rPr>
              <a:t> </a:t>
            </a:r>
            <a:r>
              <a:rPr sz="3200" dirty="0">
                <a:solidFill>
                  <a:srgbClr val="24282F"/>
                </a:solidFill>
                <a:latin typeface="Century"/>
                <a:cs typeface="Century"/>
              </a:rPr>
              <a:t>num2.</a:t>
            </a:r>
            <a:endParaRPr sz="3200">
              <a:latin typeface="Century"/>
              <a:cs typeface="Century"/>
            </a:endParaRPr>
          </a:p>
          <a:p>
            <a:pPr marL="260350">
              <a:lnSpc>
                <a:spcPct val="100000"/>
              </a:lnSpc>
              <a:spcBef>
                <a:spcPts val="1425"/>
              </a:spcBef>
            </a:pPr>
            <a:r>
              <a:rPr sz="3200" spc="20" dirty="0">
                <a:solidFill>
                  <a:srgbClr val="24282F"/>
                </a:solidFill>
                <a:latin typeface="Century"/>
                <a:cs typeface="Century"/>
              </a:rPr>
              <a:t>Step</a:t>
            </a:r>
            <a:r>
              <a:rPr sz="3200" spc="-130" dirty="0">
                <a:solidFill>
                  <a:srgbClr val="24282F"/>
                </a:solidFill>
                <a:latin typeface="Century"/>
                <a:cs typeface="Century"/>
              </a:rPr>
              <a:t> </a:t>
            </a:r>
            <a:r>
              <a:rPr sz="3200" spc="10" dirty="0">
                <a:solidFill>
                  <a:srgbClr val="24282F"/>
                </a:solidFill>
                <a:latin typeface="Century"/>
                <a:cs typeface="Century"/>
              </a:rPr>
              <a:t>4:</a:t>
            </a:r>
            <a:r>
              <a:rPr sz="3200" spc="-210" dirty="0">
                <a:solidFill>
                  <a:srgbClr val="24282F"/>
                </a:solidFill>
                <a:latin typeface="Century"/>
                <a:cs typeface="Century"/>
              </a:rPr>
              <a:t> </a:t>
            </a:r>
            <a:r>
              <a:rPr sz="3200" spc="15" dirty="0">
                <a:solidFill>
                  <a:srgbClr val="24282F"/>
                </a:solidFill>
                <a:latin typeface="Century"/>
                <a:cs typeface="Century"/>
              </a:rPr>
              <a:t>Add</a:t>
            </a:r>
            <a:r>
              <a:rPr sz="3200" spc="-50" dirty="0">
                <a:solidFill>
                  <a:srgbClr val="24282F"/>
                </a:solidFill>
                <a:latin typeface="Century"/>
                <a:cs typeface="Century"/>
              </a:rPr>
              <a:t> </a:t>
            </a:r>
            <a:r>
              <a:rPr sz="3200" dirty="0">
                <a:solidFill>
                  <a:srgbClr val="24282F"/>
                </a:solidFill>
                <a:latin typeface="Century"/>
                <a:cs typeface="Century"/>
              </a:rPr>
              <a:t>num1</a:t>
            </a:r>
            <a:r>
              <a:rPr sz="3200" spc="-60" dirty="0">
                <a:solidFill>
                  <a:srgbClr val="24282F"/>
                </a:solidFill>
                <a:latin typeface="Century"/>
                <a:cs typeface="Century"/>
              </a:rPr>
              <a:t> </a:t>
            </a:r>
            <a:r>
              <a:rPr sz="3200" spc="5" dirty="0">
                <a:solidFill>
                  <a:srgbClr val="24282F"/>
                </a:solidFill>
                <a:latin typeface="Century"/>
                <a:cs typeface="Century"/>
              </a:rPr>
              <a:t>and</a:t>
            </a:r>
            <a:r>
              <a:rPr sz="3200" spc="-50" dirty="0">
                <a:solidFill>
                  <a:srgbClr val="24282F"/>
                </a:solidFill>
                <a:latin typeface="Century"/>
                <a:cs typeface="Century"/>
              </a:rPr>
              <a:t> </a:t>
            </a:r>
            <a:r>
              <a:rPr sz="3200" dirty="0">
                <a:solidFill>
                  <a:srgbClr val="24282F"/>
                </a:solidFill>
                <a:latin typeface="Century"/>
                <a:cs typeface="Century"/>
              </a:rPr>
              <a:t>num2 </a:t>
            </a:r>
            <a:r>
              <a:rPr sz="3200" spc="10" dirty="0">
                <a:solidFill>
                  <a:srgbClr val="24282F"/>
                </a:solidFill>
                <a:latin typeface="Century"/>
                <a:cs typeface="Century"/>
              </a:rPr>
              <a:t>and</a:t>
            </a:r>
            <a:r>
              <a:rPr sz="3200" spc="-50" dirty="0">
                <a:solidFill>
                  <a:srgbClr val="24282F"/>
                </a:solidFill>
                <a:latin typeface="Century"/>
                <a:cs typeface="Century"/>
              </a:rPr>
              <a:t> </a:t>
            </a:r>
            <a:r>
              <a:rPr sz="3200" spc="15" dirty="0">
                <a:solidFill>
                  <a:srgbClr val="24282F"/>
                </a:solidFill>
                <a:latin typeface="Century"/>
                <a:cs typeface="Century"/>
              </a:rPr>
              <a:t>assign</a:t>
            </a:r>
            <a:r>
              <a:rPr sz="3200" spc="-175" dirty="0">
                <a:solidFill>
                  <a:srgbClr val="24282F"/>
                </a:solidFill>
                <a:latin typeface="Century"/>
                <a:cs typeface="Century"/>
              </a:rPr>
              <a:t> </a:t>
            </a:r>
            <a:r>
              <a:rPr sz="3200" spc="10" dirty="0">
                <a:solidFill>
                  <a:srgbClr val="24282F"/>
                </a:solidFill>
                <a:latin typeface="Century"/>
                <a:cs typeface="Century"/>
              </a:rPr>
              <a:t>the</a:t>
            </a:r>
            <a:r>
              <a:rPr sz="3200" spc="-35" dirty="0">
                <a:solidFill>
                  <a:srgbClr val="24282F"/>
                </a:solidFill>
                <a:latin typeface="Century"/>
                <a:cs typeface="Century"/>
              </a:rPr>
              <a:t> </a:t>
            </a:r>
            <a:r>
              <a:rPr sz="3200" spc="15" dirty="0">
                <a:solidFill>
                  <a:srgbClr val="24282F"/>
                </a:solidFill>
                <a:latin typeface="Century"/>
                <a:cs typeface="Century"/>
              </a:rPr>
              <a:t>result</a:t>
            </a:r>
            <a:r>
              <a:rPr sz="3200" spc="-125" dirty="0">
                <a:solidFill>
                  <a:srgbClr val="24282F"/>
                </a:solidFill>
                <a:latin typeface="Century"/>
                <a:cs typeface="Century"/>
              </a:rPr>
              <a:t> </a:t>
            </a:r>
            <a:r>
              <a:rPr sz="3200" spc="20" dirty="0">
                <a:solidFill>
                  <a:srgbClr val="24282F"/>
                </a:solidFill>
                <a:latin typeface="Century"/>
                <a:cs typeface="Century"/>
              </a:rPr>
              <a:t>to</a:t>
            </a:r>
            <a:endParaRPr sz="3200">
              <a:latin typeface="Century"/>
              <a:cs typeface="Century"/>
            </a:endParaRPr>
          </a:p>
          <a:p>
            <a:pPr marL="260350">
              <a:lnSpc>
                <a:spcPct val="100000"/>
              </a:lnSpc>
              <a:spcBef>
                <a:spcPts val="1945"/>
              </a:spcBef>
            </a:pPr>
            <a:r>
              <a:rPr sz="3200" spc="5" dirty="0">
                <a:solidFill>
                  <a:srgbClr val="24282F"/>
                </a:solidFill>
                <a:latin typeface="Century"/>
                <a:cs typeface="Century"/>
              </a:rPr>
              <a:t>sum.</a:t>
            </a:r>
            <a:r>
              <a:rPr sz="3200" spc="-70" dirty="0">
                <a:solidFill>
                  <a:srgbClr val="24282F"/>
                </a:solidFill>
                <a:latin typeface="Century"/>
                <a:cs typeface="Century"/>
              </a:rPr>
              <a:t> </a:t>
            </a:r>
            <a:r>
              <a:rPr sz="3200" dirty="0">
                <a:solidFill>
                  <a:srgbClr val="24282F"/>
                </a:solidFill>
                <a:latin typeface="Century"/>
                <a:cs typeface="Century"/>
              </a:rPr>
              <a:t>sum←num1+num2</a:t>
            </a:r>
            <a:endParaRPr sz="3200">
              <a:latin typeface="Century"/>
              <a:cs typeface="Century"/>
            </a:endParaRPr>
          </a:p>
          <a:p>
            <a:pPr marL="260350">
              <a:lnSpc>
                <a:spcPct val="100000"/>
              </a:lnSpc>
              <a:spcBef>
                <a:spcPts val="1945"/>
              </a:spcBef>
            </a:pPr>
            <a:r>
              <a:rPr sz="3200" spc="20" dirty="0">
                <a:solidFill>
                  <a:srgbClr val="24282F"/>
                </a:solidFill>
                <a:latin typeface="Century"/>
                <a:cs typeface="Century"/>
              </a:rPr>
              <a:t>Step </a:t>
            </a:r>
            <a:r>
              <a:rPr sz="3200" spc="5" dirty="0">
                <a:solidFill>
                  <a:srgbClr val="24282F"/>
                </a:solidFill>
                <a:latin typeface="Century"/>
                <a:cs typeface="Century"/>
              </a:rPr>
              <a:t>5: </a:t>
            </a:r>
            <a:r>
              <a:rPr sz="3200" spc="15" dirty="0">
                <a:solidFill>
                  <a:srgbClr val="24282F"/>
                </a:solidFill>
                <a:latin typeface="Century"/>
                <a:cs typeface="Century"/>
              </a:rPr>
              <a:t>Display</a:t>
            </a:r>
            <a:r>
              <a:rPr sz="3200" spc="-360" dirty="0">
                <a:solidFill>
                  <a:srgbClr val="24282F"/>
                </a:solidFill>
                <a:latin typeface="Century"/>
                <a:cs typeface="Century"/>
              </a:rPr>
              <a:t> </a:t>
            </a:r>
            <a:r>
              <a:rPr sz="3200" spc="10" dirty="0">
                <a:solidFill>
                  <a:srgbClr val="24282F"/>
                </a:solidFill>
                <a:latin typeface="Century"/>
                <a:cs typeface="Century"/>
              </a:rPr>
              <a:t>sum</a:t>
            </a:r>
            <a:endParaRPr sz="3200">
              <a:latin typeface="Century"/>
              <a:cs typeface="Century"/>
            </a:endParaRPr>
          </a:p>
          <a:p>
            <a:pPr marL="260350">
              <a:lnSpc>
                <a:spcPct val="100000"/>
              </a:lnSpc>
              <a:spcBef>
                <a:spcPts val="2995"/>
              </a:spcBef>
            </a:pPr>
            <a:r>
              <a:rPr sz="3200" spc="20" dirty="0">
                <a:solidFill>
                  <a:srgbClr val="24282F"/>
                </a:solidFill>
                <a:latin typeface="Century"/>
                <a:cs typeface="Century"/>
              </a:rPr>
              <a:t>Step </a:t>
            </a:r>
            <a:r>
              <a:rPr sz="3200" spc="5" dirty="0">
                <a:solidFill>
                  <a:srgbClr val="24282F"/>
                </a:solidFill>
                <a:latin typeface="Century"/>
                <a:cs typeface="Century"/>
              </a:rPr>
              <a:t>6:</a:t>
            </a:r>
            <a:r>
              <a:rPr sz="3200" spc="-210" dirty="0">
                <a:solidFill>
                  <a:srgbClr val="24282F"/>
                </a:solidFill>
                <a:latin typeface="Century"/>
                <a:cs typeface="Century"/>
              </a:rPr>
              <a:t> </a:t>
            </a:r>
            <a:r>
              <a:rPr sz="3200" spc="20" dirty="0">
                <a:solidFill>
                  <a:srgbClr val="24282F"/>
                </a:solidFill>
                <a:latin typeface="Century"/>
                <a:cs typeface="Century"/>
              </a:rPr>
              <a:t>Stop</a:t>
            </a:r>
            <a:endParaRPr sz="3200">
              <a:latin typeface="Century"/>
              <a:cs typeface="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6455" y="235013"/>
            <a:ext cx="9973310" cy="701040"/>
          </a:xfrm>
          <a:prstGeom prst="rect">
            <a:avLst/>
          </a:prstGeom>
        </p:spPr>
        <p:txBody>
          <a:bodyPr vert="horz" wrap="square" lIns="0" tIns="16510" rIns="0" bIns="0" rtlCol="0">
            <a:spAutoFit/>
          </a:bodyPr>
          <a:lstStyle/>
          <a:p>
            <a:pPr marL="12700">
              <a:lnSpc>
                <a:spcPct val="100000"/>
              </a:lnSpc>
              <a:spcBef>
                <a:spcPts val="130"/>
              </a:spcBef>
            </a:pPr>
            <a:r>
              <a:rPr spc="25" dirty="0"/>
              <a:t>Addition</a:t>
            </a:r>
            <a:r>
              <a:rPr spc="-265" dirty="0"/>
              <a:t> </a:t>
            </a:r>
            <a:r>
              <a:rPr spc="60" dirty="0"/>
              <a:t>two</a:t>
            </a:r>
            <a:r>
              <a:rPr spc="-225" dirty="0"/>
              <a:t> </a:t>
            </a:r>
            <a:r>
              <a:rPr spc="25" dirty="0"/>
              <a:t>numbers</a:t>
            </a:r>
            <a:r>
              <a:rPr spc="-280" dirty="0"/>
              <a:t> </a:t>
            </a:r>
            <a:r>
              <a:rPr spc="30" dirty="0"/>
              <a:t>entered</a:t>
            </a:r>
            <a:r>
              <a:rPr spc="-254" dirty="0"/>
              <a:t> </a:t>
            </a:r>
            <a:r>
              <a:rPr spc="50" dirty="0"/>
              <a:t>by</a:t>
            </a:r>
            <a:r>
              <a:rPr spc="-90" dirty="0"/>
              <a:t> </a:t>
            </a:r>
            <a:r>
              <a:rPr spc="45" dirty="0"/>
              <a:t>user</a:t>
            </a:r>
          </a:p>
        </p:txBody>
      </p:sp>
      <p:sp>
        <p:nvSpPr>
          <p:cNvPr id="3" name="object 3"/>
          <p:cNvSpPr/>
          <p:nvPr/>
        </p:nvSpPr>
        <p:spPr>
          <a:xfrm>
            <a:off x="1133475" y="1152525"/>
            <a:ext cx="8829675" cy="32575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448175" y="4419600"/>
            <a:ext cx="4629150" cy="216217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112013"/>
            <a:ext cx="8681720" cy="1176020"/>
          </a:xfrm>
          <a:prstGeom prst="rect">
            <a:avLst/>
          </a:prstGeom>
        </p:spPr>
        <p:txBody>
          <a:bodyPr vert="horz" wrap="square" lIns="0" tIns="83185" rIns="0" bIns="0" rtlCol="0">
            <a:spAutoFit/>
          </a:bodyPr>
          <a:lstStyle/>
          <a:p>
            <a:pPr marL="12700" marR="5080">
              <a:lnSpc>
                <a:spcPts val="4280"/>
              </a:lnSpc>
              <a:spcBef>
                <a:spcPts val="655"/>
              </a:spcBef>
            </a:pPr>
            <a:r>
              <a:rPr sz="3950" b="0" spc="5" dirty="0">
                <a:latin typeface="Century"/>
                <a:cs typeface="Century"/>
              </a:rPr>
              <a:t>An </a:t>
            </a:r>
            <a:r>
              <a:rPr sz="3950" b="0" spc="15" dirty="0">
                <a:latin typeface="Century"/>
                <a:cs typeface="Century"/>
              </a:rPr>
              <a:t>Algorithm </a:t>
            </a:r>
            <a:r>
              <a:rPr sz="3950" b="0" spc="20" dirty="0">
                <a:latin typeface="Century"/>
                <a:cs typeface="Century"/>
              </a:rPr>
              <a:t>to Get </a:t>
            </a:r>
            <a:r>
              <a:rPr sz="3950" b="0" spc="15" dirty="0">
                <a:latin typeface="Century"/>
                <a:cs typeface="Century"/>
              </a:rPr>
              <a:t>n </a:t>
            </a:r>
            <a:r>
              <a:rPr sz="3950" b="0" spc="-40" dirty="0">
                <a:latin typeface="Century"/>
                <a:cs typeface="Century"/>
              </a:rPr>
              <a:t>number, </a:t>
            </a:r>
            <a:r>
              <a:rPr sz="3950" b="0" spc="5" dirty="0">
                <a:latin typeface="Century"/>
                <a:cs typeface="Century"/>
              </a:rPr>
              <a:t>print  </a:t>
            </a:r>
            <a:r>
              <a:rPr sz="3950" b="0" spc="10" dirty="0">
                <a:latin typeface="Century"/>
                <a:cs typeface="Century"/>
              </a:rPr>
              <a:t>the same </a:t>
            </a:r>
            <a:r>
              <a:rPr sz="3950" b="0" spc="-10" dirty="0">
                <a:latin typeface="Century"/>
                <a:cs typeface="Century"/>
              </a:rPr>
              <a:t>and </a:t>
            </a:r>
            <a:r>
              <a:rPr sz="3950" b="0" spc="10" dirty="0">
                <a:latin typeface="Century"/>
                <a:cs typeface="Century"/>
              </a:rPr>
              <a:t>find </a:t>
            </a:r>
            <a:r>
              <a:rPr sz="3950" b="0" spc="-5" dirty="0">
                <a:latin typeface="Century"/>
                <a:cs typeface="Century"/>
              </a:rPr>
              <a:t>Sum </a:t>
            </a:r>
            <a:r>
              <a:rPr sz="3950" b="0" spc="25" dirty="0">
                <a:latin typeface="Century"/>
                <a:cs typeface="Century"/>
              </a:rPr>
              <a:t>of </a:t>
            </a:r>
            <a:r>
              <a:rPr sz="3950" b="0" spc="15" dirty="0">
                <a:latin typeface="Century"/>
                <a:cs typeface="Century"/>
              </a:rPr>
              <a:t>n</a:t>
            </a:r>
            <a:r>
              <a:rPr sz="3950" b="0" spc="320" dirty="0">
                <a:latin typeface="Century"/>
                <a:cs typeface="Century"/>
              </a:rPr>
              <a:t> </a:t>
            </a:r>
            <a:r>
              <a:rPr sz="3950" b="0" spc="5" dirty="0">
                <a:latin typeface="Century"/>
                <a:cs typeface="Century"/>
              </a:rPr>
              <a:t>numbers</a:t>
            </a:r>
            <a:endParaRPr sz="3950">
              <a:latin typeface="Century"/>
              <a:cs typeface="Century"/>
            </a:endParaRPr>
          </a:p>
        </p:txBody>
      </p:sp>
      <p:sp>
        <p:nvSpPr>
          <p:cNvPr id="3" name="object 3"/>
          <p:cNvSpPr txBox="1"/>
          <p:nvPr/>
        </p:nvSpPr>
        <p:spPr>
          <a:xfrm>
            <a:off x="1451610" y="1465643"/>
            <a:ext cx="6965315" cy="4832985"/>
          </a:xfrm>
          <a:prstGeom prst="rect">
            <a:avLst/>
          </a:prstGeom>
        </p:spPr>
        <p:txBody>
          <a:bodyPr vert="horz" wrap="square" lIns="0" tIns="123190" rIns="0" bIns="0" rtlCol="0">
            <a:spAutoFit/>
          </a:bodyPr>
          <a:lstStyle/>
          <a:p>
            <a:pPr marL="12700">
              <a:lnSpc>
                <a:spcPct val="100000"/>
              </a:lnSpc>
              <a:spcBef>
                <a:spcPts val="970"/>
              </a:spcBef>
            </a:pPr>
            <a:r>
              <a:rPr sz="2150" spc="5" dirty="0">
                <a:solidFill>
                  <a:srgbClr val="24282F"/>
                </a:solidFill>
                <a:latin typeface="Century"/>
                <a:cs typeface="Century"/>
              </a:rPr>
              <a:t>Step </a:t>
            </a:r>
            <a:r>
              <a:rPr sz="2150" dirty="0">
                <a:solidFill>
                  <a:srgbClr val="24282F"/>
                </a:solidFill>
                <a:latin typeface="Century"/>
                <a:cs typeface="Century"/>
              </a:rPr>
              <a:t>1:</a:t>
            </a:r>
            <a:r>
              <a:rPr sz="2150" spc="90" dirty="0">
                <a:solidFill>
                  <a:srgbClr val="24282F"/>
                </a:solidFill>
                <a:latin typeface="Century"/>
                <a:cs typeface="Century"/>
              </a:rPr>
              <a:t> </a:t>
            </a:r>
            <a:r>
              <a:rPr sz="2150" dirty="0">
                <a:solidFill>
                  <a:srgbClr val="24282F"/>
                </a:solidFill>
                <a:latin typeface="Century"/>
                <a:cs typeface="Century"/>
              </a:rPr>
              <a:t>Start</a:t>
            </a:r>
            <a:endParaRPr sz="2150">
              <a:latin typeface="Century"/>
              <a:cs typeface="Century"/>
            </a:endParaRPr>
          </a:p>
          <a:p>
            <a:pPr marL="12700">
              <a:lnSpc>
                <a:spcPct val="100000"/>
              </a:lnSpc>
              <a:spcBef>
                <a:spcPts val="875"/>
              </a:spcBef>
            </a:pPr>
            <a:r>
              <a:rPr sz="2150" spc="5" dirty="0">
                <a:solidFill>
                  <a:srgbClr val="24282F"/>
                </a:solidFill>
                <a:latin typeface="Century"/>
                <a:cs typeface="Century"/>
              </a:rPr>
              <a:t>Step </a:t>
            </a:r>
            <a:r>
              <a:rPr sz="2150" dirty="0">
                <a:solidFill>
                  <a:srgbClr val="24282F"/>
                </a:solidFill>
                <a:latin typeface="Century"/>
                <a:cs typeface="Century"/>
              </a:rPr>
              <a:t>2: </a:t>
            </a:r>
            <a:r>
              <a:rPr sz="2150" spc="15" dirty="0">
                <a:solidFill>
                  <a:srgbClr val="24282F"/>
                </a:solidFill>
                <a:latin typeface="Century"/>
                <a:cs typeface="Century"/>
              </a:rPr>
              <a:t>Declare </a:t>
            </a:r>
            <a:r>
              <a:rPr sz="2150" spc="5" dirty="0">
                <a:solidFill>
                  <a:srgbClr val="24282F"/>
                </a:solidFill>
                <a:latin typeface="Century"/>
                <a:cs typeface="Century"/>
              </a:rPr>
              <a:t>variable </a:t>
            </a:r>
            <a:r>
              <a:rPr sz="2150" spc="10" dirty="0">
                <a:solidFill>
                  <a:srgbClr val="24282F"/>
                </a:solidFill>
                <a:latin typeface="Century"/>
                <a:cs typeface="Century"/>
              </a:rPr>
              <a:t>sum </a:t>
            </a:r>
            <a:r>
              <a:rPr sz="2150" spc="15" dirty="0">
                <a:solidFill>
                  <a:srgbClr val="24282F"/>
                </a:solidFill>
                <a:latin typeface="Century"/>
                <a:cs typeface="Century"/>
              </a:rPr>
              <a:t>=</a:t>
            </a:r>
            <a:r>
              <a:rPr sz="2150" spc="305" dirty="0">
                <a:solidFill>
                  <a:srgbClr val="24282F"/>
                </a:solidFill>
                <a:latin typeface="Century"/>
                <a:cs typeface="Century"/>
              </a:rPr>
              <a:t> </a:t>
            </a:r>
            <a:r>
              <a:rPr sz="2150" dirty="0">
                <a:solidFill>
                  <a:srgbClr val="24282F"/>
                </a:solidFill>
                <a:latin typeface="Century"/>
                <a:cs typeface="Century"/>
              </a:rPr>
              <a:t>0.</a:t>
            </a:r>
            <a:endParaRPr sz="2150">
              <a:latin typeface="Century"/>
              <a:cs typeface="Century"/>
            </a:endParaRPr>
          </a:p>
          <a:p>
            <a:pPr marL="12700">
              <a:lnSpc>
                <a:spcPct val="100000"/>
              </a:lnSpc>
              <a:spcBef>
                <a:spcPts val="875"/>
              </a:spcBef>
            </a:pPr>
            <a:r>
              <a:rPr sz="2150" spc="5" dirty="0">
                <a:solidFill>
                  <a:srgbClr val="24282F"/>
                </a:solidFill>
                <a:latin typeface="Century"/>
                <a:cs typeface="Century"/>
              </a:rPr>
              <a:t>Step </a:t>
            </a:r>
            <a:r>
              <a:rPr sz="2150" dirty="0">
                <a:solidFill>
                  <a:srgbClr val="24282F"/>
                </a:solidFill>
                <a:latin typeface="Century"/>
                <a:cs typeface="Century"/>
              </a:rPr>
              <a:t>3: </a:t>
            </a:r>
            <a:r>
              <a:rPr sz="2150" spc="30" dirty="0">
                <a:solidFill>
                  <a:srgbClr val="24282F"/>
                </a:solidFill>
                <a:latin typeface="Century"/>
                <a:cs typeface="Century"/>
              </a:rPr>
              <a:t>Get </a:t>
            </a:r>
            <a:r>
              <a:rPr sz="2150" spc="5" dirty="0">
                <a:solidFill>
                  <a:srgbClr val="24282F"/>
                </a:solidFill>
                <a:latin typeface="Century"/>
                <a:cs typeface="Century"/>
              </a:rPr>
              <a:t>the </a:t>
            </a:r>
            <a:r>
              <a:rPr sz="2150" spc="10" dirty="0">
                <a:solidFill>
                  <a:srgbClr val="24282F"/>
                </a:solidFill>
                <a:latin typeface="Century"/>
                <a:cs typeface="Century"/>
              </a:rPr>
              <a:t>value </a:t>
            </a:r>
            <a:r>
              <a:rPr sz="2150" spc="20" dirty="0">
                <a:solidFill>
                  <a:srgbClr val="24282F"/>
                </a:solidFill>
                <a:latin typeface="Century"/>
                <a:cs typeface="Century"/>
              </a:rPr>
              <a:t>of </a:t>
            </a:r>
            <a:r>
              <a:rPr sz="2150" dirty="0">
                <a:solidFill>
                  <a:srgbClr val="24282F"/>
                </a:solidFill>
                <a:latin typeface="Century"/>
                <a:cs typeface="Century"/>
              </a:rPr>
              <a:t>limit</a:t>
            </a:r>
            <a:r>
              <a:rPr sz="2150" spc="175" dirty="0">
                <a:solidFill>
                  <a:srgbClr val="24282F"/>
                </a:solidFill>
                <a:latin typeface="Century"/>
                <a:cs typeface="Century"/>
              </a:rPr>
              <a:t> </a:t>
            </a:r>
            <a:r>
              <a:rPr sz="2150" dirty="0">
                <a:solidFill>
                  <a:srgbClr val="24282F"/>
                </a:solidFill>
                <a:latin typeface="Century"/>
                <a:cs typeface="Century"/>
              </a:rPr>
              <a:t>“n”.</a:t>
            </a:r>
            <a:endParaRPr sz="2150">
              <a:latin typeface="Century"/>
              <a:cs typeface="Century"/>
            </a:endParaRPr>
          </a:p>
          <a:p>
            <a:pPr marL="12700" marR="5080">
              <a:lnSpc>
                <a:spcPct val="132400"/>
              </a:lnSpc>
              <a:spcBef>
                <a:spcPts val="35"/>
              </a:spcBef>
            </a:pPr>
            <a:r>
              <a:rPr sz="2150" spc="10" dirty="0">
                <a:solidFill>
                  <a:srgbClr val="24282F"/>
                </a:solidFill>
                <a:latin typeface="Century"/>
                <a:cs typeface="Century"/>
              </a:rPr>
              <a:t>Step </a:t>
            </a:r>
            <a:r>
              <a:rPr sz="2150" dirty="0">
                <a:solidFill>
                  <a:srgbClr val="24282F"/>
                </a:solidFill>
                <a:latin typeface="Century"/>
                <a:cs typeface="Century"/>
              </a:rPr>
              <a:t>4: </a:t>
            </a:r>
            <a:r>
              <a:rPr sz="2150" spc="15" dirty="0">
                <a:solidFill>
                  <a:srgbClr val="24282F"/>
                </a:solidFill>
                <a:latin typeface="Century"/>
                <a:cs typeface="Century"/>
              </a:rPr>
              <a:t>If </a:t>
            </a:r>
            <a:r>
              <a:rPr sz="2150" dirty="0">
                <a:solidFill>
                  <a:srgbClr val="24282F"/>
                </a:solidFill>
                <a:latin typeface="Century"/>
                <a:cs typeface="Century"/>
              </a:rPr>
              <a:t>limit is </a:t>
            </a:r>
            <a:r>
              <a:rPr sz="2150" spc="20" dirty="0">
                <a:solidFill>
                  <a:srgbClr val="24282F"/>
                </a:solidFill>
                <a:latin typeface="Century"/>
                <a:cs typeface="Century"/>
              </a:rPr>
              <a:t>reached, goto </a:t>
            </a:r>
            <a:r>
              <a:rPr sz="2150" spc="10" dirty="0">
                <a:solidFill>
                  <a:srgbClr val="24282F"/>
                </a:solidFill>
                <a:latin typeface="Century"/>
                <a:cs typeface="Century"/>
              </a:rPr>
              <a:t>Step </a:t>
            </a:r>
            <a:r>
              <a:rPr sz="2150" spc="15" dirty="0">
                <a:solidFill>
                  <a:srgbClr val="24282F"/>
                </a:solidFill>
                <a:latin typeface="Century"/>
                <a:cs typeface="Century"/>
              </a:rPr>
              <a:t>7 </a:t>
            </a:r>
            <a:r>
              <a:rPr sz="2150" spc="5" dirty="0">
                <a:solidFill>
                  <a:srgbClr val="24282F"/>
                </a:solidFill>
                <a:latin typeface="Century"/>
                <a:cs typeface="Century"/>
              </a:rPr>
              <a:t>else </a:t>
            </a:r>
            <a:r>
              <a:rPr sz="2150" spc="20" dirty="0">
                <a:solidFill>
                  <a:srgbClr val="24282F"/>
                </a:solidFill>
                <a:latin typeface="Century"/>
                <a:cs typeface="Century"/>
              </a:rPr>
              <a:t>goto </a:t>
            </a:r>
            <a:r>
              <a:rPr sz="2150" spc="10" dirty="0">
                <a:solidFill>
                  <a:srgbClr val="24282F"/>
                </a:solidFill>
                <a:latin typeface="Century"/>
                <a:cs typeface="Century"/>
              </a:rPr>
              <a:t>Step </a:t>
            </a:r>
            <a:r>
              <a:rPr sz="2150" spc="15" dirty="0">
                <a:solidFill>
                  <a:srgbClr val="24282F"/>
                </a:solidFill>
                <a:latin typeface="Century"/>
                <a:cs typeface="Century"/>
              </a:rPr>
              <a:t>5  </a:t>
            </a:r>
            <a:r>
              <a:rPr sz="2150" spc="5" dirty="0">
                <a:solidFill>
                  <a:srgbClr val="24282F"/>
                </a:solidFill>
                <a:latin typeface="Century"/>
                <a:cs typeface="Century"/>
              </a:rPr>
              <a:t>Step </a:t>
            </a:r>
            <a:r>
              <a:rPr sz="2150" dirty="0">
                <a:solidFill>
                  <a:srgbClr val="24282F"/>
                </a:solidFill>
                <a:latin typeface="Century"/>
                <a:cs typeface="Century"/>
              </a:rPr>
              <a:t>5: </a:t>
            </a:r>
            <a:r>
              <a:rPr sz="2150" spc="30" dirty="0">
                <a:solidFill>
                  <a:srgbClr val="24282F"/>
                </a:solidFill>
                <a:latin typeface="Century"/>
                <a:cs typeface="Century"/>
              </a:rPr>
              <a:t>Get </a:t>
            </a:r>
            <a:r>
              <a:rPr sz="2150" spc="5" dirty="0">
                <a:solidFill>
                  <a:srgbClr val="24282F"/>
                </a:solidFill>
                <a:latin typeface="Century"/>
                <a:cs typeface="Century"/>
              </a:rPr>
              <a:t>the </a:t>
            </a:r>
            <a:r>
              <a:rPr sz="2150" spc="20" dirty="0">
                <a:solidFill>
                  <a:srgbClr val="24282F"/>
                </a:solidFill>
                <a:latin typeface="Century"/>
                <a:cs typeface="Century"/>
              </a:rPr>
              <a:t>number </a:t>
            </a:r>
            <a:r>
              <a:rPr sz="2150" spc="25" dirty="0">
                <a:solidFill>
                  <a:srgbClr val="24282F"/>
                </a:solidFill>
                <a:latin typeface="Century"/>
                <a:cs typeface="Century"/>
              </a:rPr>
              <a:t>from </a:t>
            </a:r>
            <a:r>
              <a:rPr sz="2150" spc="15" dirty="0">
                <a:solidFill>
                  <a:srgbClr val="24282F"/>
                </a:solidFill>
                <a:latin typeface="Century"/>
                <a:cs typeface="Century"/>
              </a:rPr>
              <a:t>user </a:t>
            </a:r>
            <a:r>
              <a:rPr sz="2150" spc="10" dirty="0">
                <a:solidFill>
                  <a:srgbClr val="24282F"/>
                </a:solidFill>
                <a:latin typeface="Century"/>
                <a:cs typeface="Century"/>
              </a:rPr>
              <a:t>and </a:t>
            </a:r>
            <a:r>
              <a:rPr sz="2150" spc="15" dirty="0">
                <a:solidFill>
                  <a:srgbClr val="24282F"/>
                </a:solidFill>
                <a:latin typeface="Century"/>
                <a:cs typeface="Century"/>
              </a:rPr>
              <a:t>add </a:t>
            </a:r>
            <a:r>
              <a:rPr sz="2150" spc="-5" dirty="0">
                <a:solidFill>
                  <a:srgbClr val="24282F"/>
                </a:solidFill>
                <a:latin typeface="Century"/>
                <a:cs typeface="Century"/>
              </a:rPr>
              <a:t>it to </a:t>
            </a:r>
            <a:r>
              <a:rPr sz="2150" spc="5" dirty="0">
                <a:solidFill>
                  <a:srgbClr val="24282F"/>
                </a:solidFill>
                <a:latin typeface="Century"/>
                <a:cs typeface="Century"/>
              </a:rPr>
              <a:t>sum  Step </a:t>
            </a:r>
            <a:r>
              <a:rPr sz="2150" dirty="0">
                <a:solidFill>
                  <a:srgbClr val="24282F"/>
                </a:solidFill>
                <a:latin typeface="Century"/>
                <a:cs typeface="Century"/>
              </a:rPr>
              <a:t>6: </a:t>
            </a:r>
            <a:r>
              <a:rPr sz="2150" spc="20" dirty="0">
                <a:solidFill>
                  <a:srgbClr val="24282F"/>
                </a:solidFill>
                <a:latin typeface="Century"/>
                <a:cs typeface="Century"/>
              </a:rPr>
              <a:t>Goto </a:t>
            </a:r>
            <a:r>
              <a:rPr sz="2150" spc="5" dirty="0">
                <a:solidFill>
                  <a:srgbClr val="24282F"/>
                </a:solidFill>
                <a:latin typeface="Century"/>
                <a:cs typeface="Century"/>
              </a:rPr>
              <a:t>Step</a:t>
            </a:r>
            <a:r>
              <a:rPr sz="2150" spc="140" dirty="0">
                <a:solidFill>
                  <a:srgbClr val="24282F"/>
                </a:solidFill>
                <a:latin typeface="Century"/>
                <a:cs typeface="Century"/>
              </a:rPr>
              <a:t> </a:t>
            </a:r>
            <a:r>
              <a:rPr sz="2150" spc="15" dirty="0">
                <a:solidFill>
                  <a:srgbClr val="24282F"/>
                </a:solidFill>
                <a:latin typeface="Century"/>
                <a:cs typeface="Century"/>
              </a:rPr>
              <a:t>4</a:t>
            </a:r>
            <a:endParaRPr sz="2150">
              <a:latin typeface="Century"/>
              <a:cs typeface="Century"/>
            </a:endParaRPr>
          </a:p>
          <a:p>
            <a:pPr marL="12700" marR="5080">
              <a:lnSpc>
                <a:spcPts val="3460"/>
              </a:lnSpc>
              <a:spcBef>
                <a:spcPts val="254"/>
              </a:spcBef>
            </a:pPr>
            <a:r>
              <a:rPr sz="2150" spc="5" dirty="0">
                <a:solidFill>
                  <a:srgbClr val="24282F"/>
                </a:solidFill>
                <a:latin typeface="Century"/>
                <a:cs typeface="Century"/>
              </a:rPr>
              <a:t>Step </a:t>
            </a:r>
            <a:r>
              <a:rPr sz="2150" dirty="0">
                <a:solidFill>
                  <a:srgbClr val="24282F"/>
                </a:solidFill>
                <a:latin typeface="Century"/>
                <a:cs typeface="Century"/>
              </a:rPr>
              <a:t>7: </a:t>
            </a:r>
            <a:r>
              <a:rPr sz="2150" spc="15" dirty="0">
                <a:solidFill>
                  <a:srgbClr val="24282F"/>
                </a:solidFill>
                <a:latin typeface="Century"/>
                <a:cs typeface="Century"/>
              </a:rPr>
              <a:t>If </a:t>
            </a:r>
            <a:r>
              <a:rPr sz="2150" dirty="0">
                <a:solidFill>
                  <a:srgbClr val="24282F"/>
                </a:solidFill>
                <a:latin typeface="Century"/>
                <a:cs typeface="Century"/>
              </a:rPr>
              <a:t>limit is </a:t>
            </a:r>
            <a:r>
              <a:rPr sz="2150" spc="20" dirty="0">
                <a:solidFill>
                  <a:srgbClr val="24282F"/>
                </a:solidFill>
                <a:latin typeface="Century"/>
                <a:cs typeface="Century"/>
              </a:rPr>
              <a:t>reached, goto </a:t>
            </a:r>
            <a:r>
              <a:rPr sz="2150" spc="10" dirty="0">
                <a:solidFill>
                  <a:srgbClr val="24282F"/>
                </a:solidFill>
                <a:latin typeface="Century"/>
                <a:cs typeface="Century"/>
              </a:rPr>
              <a:t>Step </a:t>
            </a:r>
            <a:r>
              <a:rPr sz="2150" spc="15" dirty="0">
                <a:solidFill>
                  <a:srgbClr val="24282F"/>
                </a:solidFill>
                <a:latin typeface="Century"/>
                <a:cs typeface="Century"/>
              </a:rPr>
              <a:t>9 </a:t>
            </a:r>
            <a:r>
              <a:rPr sz="2150" spc="5" dirty="0">
                <a:solidFill>
                  <a:srgbClr val="24282F"/>
                </a:solidFill>
                <a:latin typeface="Century"/>
                <a:cs typeface="Century"/>
              </a:rPr>
              <a:t>else </a:t>
            </a:r>
            <a:r>
              <a:rPr sz="2150" spc="20" dirty="0">
                <a:solidFill>
                  <a:srgbClr val="24282F"/>
                </a:solidFill>
                <a:latin typeface="Century"/>
                <a:cs typeface="Century"/>
              </a:rPr>
              <a:t>goto </a:t>
            </a:r>
            <a:r>
              <a:rPr sz="2150" spc="5" dirty="0">
                <a:solidFill>
                  <a:srgbClr val="24282F"/>
                </a:solidFill>
                <a:latin typeface="Century"/>
                <a:cs typeface="Century"/>
              </a:rPr>
              <a:t>Step </a:t>
            </a:r>
            <a:r>
              <a:rPr sz="2150" spc="15" dirty="0">
                <a:solidFill>
                  <a:srgbClr val="24282F"/>
                </a:solidFill>
                <a:latin typeface="Century"/>
                <a:cs typeface="Century"/>
              </a:rPr>
              <a:t>8  </a:t>
            </a:r>
            <a:r>
              <a:rPr sz="2150" spc="5" dirty="0">
                <a:solidFill>
                  <a:srgbClr val="24282F"/>
                </a:solidFill>
                <a:latin typeface="Century"/>
                <a:cs typeface="Century"/>
              </a:rPr>
              <a:t>Step </a:t>
            </a:r>
            <a:r>
              <a:rPr sz="2150" dirty="0">
                <a:solidFill>
                  <a:srgbClr val="24282F"/>
                </a:solidFill>
                <a:latin typeface="Century"/>
                <a:cs typeface="Century"/>
              </a:rPr>
              <a:t>8: </a:t>
            </a:r>
            <a:r>
              <a:rPr sz="2150" spc="5" dirty="0">
                <a:solidFill>
                  <a:srgbClr val="24282F"/>
                </a:solidFill>
                <a:latin typeface="Century"/>
                <a:cs typeface="Century"/>
              </a:rPr>
              <a:t>Print </a:t>
            </a:r>
            <a:r>
              <a:rPr sz="2150" spc="10" dirty="0">
                <a:solidFill>
                  <a:srgbClr val="24282F"/>
                </a:solidFill>
                <a:latin typeface="Century"/>
                <a:cs typeface="Century"/>
              </a:rPr>
              <a:t>the</a:t>
            </a:r>
            <a:r>
              <a:rPr sz="2150" spc="175" dirty="0">
                <a:solidFill>
                  <a:srgbClr val="24282F"/>
                </a:solidFill>
                <a:latin typeface="Century"/>
                <a:cs typeface="Century"/>
              </a:rPr>
              <a:t> </a:t>
            </a:r>
            <a:r>
              <a:rPr sz="2150" spc="20" dirty="0">
                <a:solidFill>
                  <a:srgbClr val="24282F"/>
                </a:solidFill>
                <a:latin typeface="Century"/>
                <a:cs typeface="Century"/>
              </a:rPr>
              <a:t>numbers</a:t>
            </a:r>
            <a:endParaRPr sz="2150">
              <a:latin typeface="Century"/>
              <a:cs typeface="Century"/>
            </a:endParaRPr>
          </a:p>
          <a:p>
            <a:pPr marL="12700">
              <a:lnSpc>
                <a:spcPct val="100000"/>
              </a:lnSpc>
              <a:spcBef>
                <a:spcPts val="535"/>
              </a:spcBef>
            </a:pPr>
            <a:r>
              <a:rPr sz="2150" spc="5" dirty="0">
                <a:solidFill>
                  <a:srgbClr val="24282F"/>
                </a:solidFill>
                <a:latin typeface="Century"/>
                <a:cs typeface="Century"/>
              </a:rPr>
              <a:t>Step </a:t>
            </a:r>
            <a:r>
              <a:rPr sz="2150" dirty="0">
                <a:solidFill>
                  <a:srgbClr val="24282F"/>
                </a:solidFill>
                <a:latin typeface="Century"/>
                <a:cs typeface="Century"/>
              </a:rPr>
              <a:t>9: </a:t>
            </a:r>
            <a:r>
              <a:rPr sz="2150" spc="20" dirty="0">
                <a:solidFill>
                  <a:srgbClr val="24282F"/>
                </a:solidFill>
                <a:latin typeface="Century"/>
                <a:cs typeface="Century"/>
              </a:rPr>
              <a:t>Goto </a:t>
            </a:r>
            <a:r>
              <a:rPr sz="2150" spc="5" dirty="0">
                <a:solidFill>
                  <a:srgbClr val="24282F"/>
                </a:solidFill>
                <a:latin typeface="Century"/>
                <a:cs typeface="Century"/>
              </a:rPr>
              <a:t>Step</a:t>
            </a:r>
            <a:r>
              <a:rPr sz="2150" spc="140" dirty="0">
                <a:solidFill>
                  <a:srgbClr val="24282F"/>
                </a:solidFill>
                <a:latin typeface="Century"/>
                <a:cs typeface="Century"/>
              </a:rPr>
              <a:t> </a:t>
            </a:r>
            <a:r>
              <a:rPr sz="2150" spc="15" dirty="0">
                <a:solidFill>
                  <a:srgbClr val="24282F"/>
                </a:solidFill>
                <a:latin typeface="Century"/>
                <a:cs typeface="Century"/>
              </a:rPr>
              <a:t>7</a:t>
            </a:r>
            <a:endParaRPr sz="2150">
              <a:latin typeface="Century"/>
              <a:cs typeface="Century"/>
            </a:endParaRPr>
          </a:p>
          <a:p>
            <a:pPr marL="12700" marR="4366260">
              <a:lnSpc>
                <a:spcPct val="133900"/>
              </a:lnSpc>
            </a:pPr>
            <a:r>
              <a:rPr sz="2150" spc="5" dirty="0">
                <a:solidFill>
                  <a:srgbClr val="24282F"/>
                </a:solidFill>
                <a:latin typeface="Century"/>
                <a:cs typeface="Century"/>
              </a:rPr>
              <a:t>Step </a:t>
            </a:r>
            <a:r>
              <a:rPr sz="2150" dirty="0">
                <a:solidFill>
                  <a:srgbClr val="24282F"/>
                </a:solidFill>
                <a:latin typeface="Century"/>
                <a:cs typeface="Century"/>
              </a:rPr>
              <a:t>9: </a:t>
            </a:r>
            <a:r>
              <a:rPr sz="2150" spc="5" dirty="0">
                <a:solidFill>
                  <a:srgbClr val="24282F"/>
                </a:solidFill>
                <a:latin typeface="Century"/>
                <a:cs typeface="Century"/>
              </a:rPr>
              <a:t>Display </a:t>
            </a:r>
            <a:r>
              <a:rPr sz="2150" spc="10" dirty="0">
                <a:solidFill>
                  <a:srgbClr val="24282F"/>
                </a:solidFill>
                <a:latin typeface="Century"/>
                <a:cs typeface="Century"/>
              </a:rPr>
              <a:t>sum  </a:t>
            </a:r>
            <a:r>
              <a:rPr sz="2150" spc="5" dirty="0">
                <a:solidFill>
                  <a:srgbClr val="24282F"/>
                </a:solidFill>
                <a:latin typeface="Century"/>
                <a:cs typeface="Century"/>
              </a:rPr>
              <a:t>Step </a:t>
            </a:r>
            <a:r>
              <a:rPr sz="2150" dirty="0">
                <a:solidFill>
                  <a:srgbClr val="24282F"/>
                </a:solidFill>
                <a:latin typeface="Century"/>
                <a:cs typeface="Century"/>
              </a:rPr>
              <a:t>10:</a:t>
            </a:r>
            <a:r>
              <a:rPr sz="2150" spc="85" dirty="0">
                <a:solidFill>
                  <a:srgbClr val="24282F"/>
                </a:solidFill>
                <a:latin typeface="Century"/>
                <a:cs typeface="Century"/>
              </a:rPr>
              <a:t> </a:t>
            </a:r>
            <a:r>
              <a:rPr sz="2150" spc="5" dirty="0">
                <a:solidFill>
                  <a:srgbClr val="24282F"/>
                </a:solidFill>
                <a:latin typeface="Century"/>
                <a:cs typeface="Century"/>
              </a:rPr>
              <a:t>Stop</a:t>
            </a:r>
            <a:endParaRPr sz="2150">
              <a:latin typeface="Century"/>
              <a:cs typeface="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1050" y="200025"/>
            <a:ext cx="10944225" cy="42291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439025" y="2133600"/>
            <a:ext cx="3886200" cy="458152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7725" y="552450"/>
            <a:ext cx="11191875" cy="26574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47725" y="4095750"/>
            <a:ext cx="10753725" cy="15621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633793"/>
            <a:ext cx="6856095" cy="701040"/>
          </a:xfrm>
          <a:prstGeom prst="rect">
            <a:avLst/>
          </a:prstGeom>
        </p:spPr>
        <p:txBody>
          <a:bodyPr vert="horz" wrap="square" lIns="0" tIns="16510" rIns="0" bIns="0" rtlCol="0">
            <a:spAutoFit/>
          </a:bodyPr>
          <a:lstStyle/>
          <a:p>
            <a:pPr marL="12700">
              <a:lnSpc>
                <a:spcPct val="100000"/>
              </a:lnSpc>
              <a:spcBef>
                <a:spcPts val="130"/>
              </a:spcBef>
            </a:pPr>
            <a:r>
              <a:rPr b="0" spc="20" dirty="0">
                <a:latin typeface="Century"/>
                <a:cs typeface="Century"/>
              </a:rPr>
              <a:t>Declarative </a:t>
            </a:r>
            <a:r>
              <a:rPr b="0" spc="25" dirty="0">
                <a:latin typeface="Century"/>
                <a:cs typeface="Century"/>
              </a:rPr>
              <a:t>Vs</a:t>
            </a:r>
            <a:r>
              <a:rPr b="0" spc="-445" dirty="0">
                <a:latin typeface="Century"/>
                <a:cs typeface="Century"/>
              </a:rPr>
              <a:t> </a:t>
            </a:r>
            <a:r>
              <a:rPr b="0" spc="15" dirty="0">
                <a:latin typeface="Century"/>
                <a:cs typeface="Century"/>
              </a:rPr>
              <a:t>Imperative</a:t>
            </a:r>
          </a:p>
        </p:txBody>
      </p:sp>
      <p:sp>
        <p:nvSpPr>
          <p:cNvPr id="3" name="object 3"/>
          <p:cNvSpPr/>
          <p:nvPr/>
        </p:nvSpPr>
        <p:spPr>
          <a:xfrm>
            <a:off x="1771650" y="1533525"/>
            <a:ext cx="8829675" cy="5172075"/>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468"/>
            <a:ext cx="12192000" cy="6857999"/>
          </a:xfrm>
          <a:prstGeom prst="rect">
            <a:avLst/>
          </a:prstGeom>
          <a:blipFill>
            <a:blip r:embed="rId3" cstate="print"/>
            <a:stretch>
              <a:fillRect/>
            </a:stretch>
          </a:blipFill>
        </p:spPr>
        <p:txBody>
          <a:bodyPr wrap="square" lIns="0" tIns="0" rIns="0" bIns="0" rtlCol="0"/>
          <a:lstStyle/>
          <a:p>
            <a:endParaRPr sz="2250" dirty="0"/>
          </a:p>
        </p:txBody>
      </p:sp>
      <p:sp>
        <p:nvSpPr>
          <p:cNvPr id="3" name="TextBox 2"/>
          <p:cNvSpPr txBox="1"/>
          <p:nvPr/>
        </p:nvSpPr>
        <p:spPr>
          <a:xfrm>
            <a:off x="3905250" y="3130924"/>
            <a:ext cx="4857750" cy="1169551"/>
          </a:xfrm>
          <a:prstGeom prst="rect">
            <a:avLst/>
          </a:prstGeom>
          <a:solidFill>
            <a:srgbClr val="009BD2"/>
          </a:solidFill>
        </p:spPr>
        <p:txBody>
          <a:bodyPr wrap="square" rtlCol="0">
            <a:spAutoFit/>
          </a:bodyPr>
          <a:lstStyle/>
          <a:p>
            <a:pPr algn="ctr"/>
            <a:r>
              <a:rPr lang="en-US" sz="3500" b="1" dirty="0">
                <a:solidFill>
                  <a:schemeClr val="bg1"/>
                </a:solidFill>
                <a:latin typeface="Candara" pitchFamily="34" charset="0"/>
              </a:rPr>
              <a:t>Imperative Programming Paradigm</a:t>
            </a:r>
          </a:p>
        </p:txBody>
      </p:sp>
    </p:spTree>
    <p:extLst>
      <p:ext uri="{BB962C8B-B14F-4D97-AF65-F5344CB8AC3E}">
        <p14:creationId xmlns:p14="http://schemas.microsoft.com/office/powerpoint/2010/main" val="3868941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633793"/>
            <a:ext cx="6856095" cy="701040"/>
          </a:xfrm>
          <a:prstGeom prst="rect">
            <a:avLst/>
          </a:prstGeom>
        </p:spPr>
        <p:txBody>
          <a:bodyPr vert="horz" wrap="square" lIns="0" tIns="16510" rIns="0" bIns="0" rtlCol="0">
            <a:spAutoFit/>
          </a:bodyPr>
          <a:lstStyle/>
          <a:p>
            <a:pPr marL="12700">
              <a:lnSpc>
                <a:spcPct val="100000"/>
              </a:lnSpc>
              <a:spcBef>
                <a:spcPts val="130"/>
              </a:spcBef>
            </a:pPr>
            <a:r>
              <a:rPr b="0" spc="20" dirty="0">
                <a:latin typeface="Century"/>
                <a:cs typeface="Century"/>
              </a:rPr>
              <a:t>Declarative </a:t>
            </a:r>
            <a:r>
              <a:rPr b="0" spc="25" dirty="0">
                <a:latin typeface="Century"/>
                <a:cs typeface="Century"/>
              </a:rPr>
              <a:t>Vs</a:t>
            </a:r>
            <a:r>
              <a:rPr b="0" spc="-445" dirty="0">
                <a:latin typeface="Century"/>
                <a:cs typeface="Century"/>
              </a:rPr>
              <a:t> </a:t>
            </a:r>
            <a:r>
              <a:rPr b="0" spc="15" dirty="0">
                <a:latin typeface="Century"/>
                <a:cs typeface="Century"/>
              </a:rPr>
              <a:t>Imperative</a:t>
            </a:r>
          </a:p>
        </p:txBody>
      </p:sp>
      <p:sp>
        <p:nvSpPr>
          <p:cNvPr id="3" name="object 3"/>
          <p:cNvSpPr txBox="1"/>
          <p:nvPr/>
        </p:nvSpPr>
        <p:spPr>
          <a:xfrm>
            <a:off x="964564" y="1536128"/>
            <a:ext cx="2095500" cy="426084"/>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2600" b="1" i="0" u="none" strike="noStrike" kern="1200" cap="none" spc="10" normalizeH="0" baseline="0" noProof="0" dirty="0">
                <a:ln>
                  <a:noFill/>
                </a:ln>
                <a:solidFill>
                  <a:srgbClr val="181B0D"/>
                </a:solidFill>
                <a:effectLst/>
                <a:uLnTx/>
                <a:uFillTx/>
                <a:latin typeface="Century"/>
                <a:ea typeface="+mn-ea"/>
                <a:cs typeface="Century"/>
              </a:rPr>
              <a:t>#</a:t>
            </a:r>
            <a:r>
              <a:rPr kumimoji="0" sz="2600" b="1" i="0" u="none" strike="noStrike" kern="1200" cap="none" spc="-95" normalizeH="0" baseline="0" noProof="0" dirty="0">
                <a:ln>
                  <a:noFill/>
                </a:ln>
                <a:solidFill>
                  <a:srgbClr val="181B0D"/>
                </a:solidFill>
                <a:effectLst/>
                <a:uLnTx/>
                <a:uFillTx/>
                <a:latin typeface="Century"/>
                <a:ea typeface="+mn-ea"/>
                <a:cs typeface="Century"/>
              </a:rPr>
              <a:t> </a:t>
            </a:r>
            <a:r>
              <a:rPr kumimoji="0" sz="2600" b="1" i="0" u="none" strike="noStrike" kern="1200" cap="none" spc="20" normalizeH="0" baseline="0" noProof="0" dirty="0">
                <a:ln>
                  <a:noFill/>
                </a:ln>
                <a:solidFill>
                  <a:srgbClr val="181B0D"/>
                </a:solidFill>
                <a:effectLst/>
                <a:uLnTx/>
                <a:uFillTx/>
                <a:latin typeface="Century"/>
                <a:ea typeface="+mn-ea"/>
                <a:cs typeface="Century"/>
              </a:rPr>
              <a:t>Declarative</a:t>
            </a:r>
            <a:endParaRPr kumimoji="0" sz="2600" b="0" i="0" u="none" strike="noStrike" kern="1200" cap="none" spc="0" normalizeH="0" baseline="0" noProof="0">
              <a:ln>
                <a:noFill/>
              </a:ln>
              <a:solidFill>
                <a:prstClr val="black"/>
              </a:solidFill>
              <a:effectLst/>
              <a:uLnTx/>
              <a:uFillTx/>
              <a:latin typeface="Century"/>
              <a:ea typeface="+mn-ea"/>
              <a:cs typeface="Century"/>
            </a:endParaRPr>
          </a:p>
        </p:txBody>
      </p:sp>
      <p:sp>
        <p:nvSpPr>
          <p:cNvPr id="4" name="object 4"/>
          <p:cNvSpPr txBox="1"/>
          <p:nvPr/>
        </p:nvSpPr>
        <p:spPr>
          <a:xfrm>
            <a:off x="964564" y="3319145"/>
            <a:ext cx="2019935" cy="426720"/>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2600" b="1" i="0" u="none" strike="noStrike" kern="1200" cap="none" spc="15" normalizeH="0" baseline="0" noProof="0" dirty="0">
                <a:ln>
                  <a:noFill/>
                </a:ln>
                <a:solidFill>
                  <a:srgbClr val="181B0D"/>
                </a:solidFill>
                <a:effectLst/>
                <a:uLnTx/>
                <a:uFillTx/>
                <a:latin typeface="Century"/>
                <a:ea typeface="+mn-ea"/>
                <a:cs typeface="Century"/>
              </a:rPr>
              <a:t>#</a:t>
            </a:r>
            <a:r>
              <a:rPr kumimoji="0" sz="2600" b="1" i="0" u="none" strike="noStrike" kern="1200" cap="none" spc="-95" normalizeH="0" baseline="0" noProof="0" dirty="0">
                <a:ln>
                  <a:noFill/>
                </a:ln>
                <a:solidFill>
                  <a:srgbClr val="181B0D"/>
                </a:solidFill>
                <a:effectLst/>
                <a:uLnTx/>
                <a:uFillTx/>
                <a:latin typeface="Century"/>
                <a:ea typeface="+mn-ea"/>
                <a:cs typeface="Century"/>
              </a:rPr>
              <a:t> </a:t>
            </a:r>
            <a:r>
              <a:rPr kumimoji="0" sz="2600" b="1" i="0" u="none" strike="noStrike" kern="1200" cap="none" spc="20" normalizeH="0" baseline="0" noProof="0" dirty="0">
                <a:ln>
                  <a:noFill/>
                </a:ln>
                <a:solidFill>
                  <a:srgbClr val="181B0D"/>
                </a:solidFill>
                <a:effectLst/>
                <a:uLnTx/>
                <a:uFillTx/>
                <a:latin typeface="Century"/>
                <a:ea typeface="+mn-ea"/>
                <a:cs typeface="Century"/>
              </a:rPr>
              <a:t>Imperative</a:t>
            </a:r>
            <a:endParaRPr kumimoji="0" sz="2600" b="0" i="0" u="none" strike="noStrike" kern="1200" cap="none" spc="0" normalizeH="0" baseline="0" noProof="0">
              <a:ln>
                <a:noFill/>
              </a:ln>
              <a:solidFill>
                <a:prstClr val="black"/>
              </a:solidFill>
              <a:effectLst/>
              <a:uLnTx/>
              <a:uFillTx/>
              <a:latin typeface="Century"/>
              <a:ea typeface="+mn-ea"/>
              <a:cs typeface="Century"/>
            </a:endParaRPr>
          </a:p>
        </p:txBody>
      </p:sp>
      <p:sp>
        <p:nvSpPr>
          <p:cNvPr id="5" name="object 5"/>
          <p:cNvSpPr/>
          <p:nvPr/>
        </p:nvSpPr>
        <p:spPr>
          <a:xfrm>
            <a:off x="828675" y="2028825"/>
            <a:ext cx="9915525" cy="11430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828675" y="3886200"/>
            <a:ext cx="4914900" cy="2543175"/>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8743950" y="3819523"/>
            <a:ext cx="561975" cy="2924175"/>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468"/>
            <a:ext cx="12192000" cy="6857999"/>
          </a:xfrm>
          <a:prstGeom prst="rect">
            <a:avLst/>
          </a:prstGeom>
          <a:blipFill>
            <a:blip r:embed="rId3" cstate="print"/>
            <a:stretch>
              <a:fillRect/>
            </a:stretch>
          </a:blipFill>
        </p:spPr>
        <p:txBody>
          <a:bodyPr wrap="square" lIns="0" tIns="0" rIns="0" bIns="0" rtlCol="0"/>
          <a:lstStyle/>
          <a:p>
            <a:endParaRPr sz="2250" dirty="0"/>
          </a:p>
        </p:txBody>
      </p:sp>
      <p:sp>
        <p:nvSpPr>
          <p:cNvPr id="3" name="TextBox 2"/>
          <p:cNvSpPr txBox="1"/>
          <p:nvPr/>
        </p:nvSpPr>
        <p:spPr>
          <a:xfrm>
            <a:off x="3905250" y="3130924"/>
            <a:ext cx="4857750" cy="1169551"/>
          </a:xfrm>
          <a:prstGeom prst="rect">
            <a:avLst/>
          </a:prstGeom>
          <a:solidFill>
            <a:srgbClr val="009BD2"/>
          </a:solidFill>
        </p:spPr>
        <p:txBody>
          <a:bodyPr wrap="square" rtlCol="0">
            <a:spAutoFit/>
          </a:bodyPr>
          <a:lstStyle/>
          <a:p>
            <a:pPr algn="ctr"/>
            <a:r>
              <a:rPr lang="en-US" sz="3500" b="1" dirty="0">
                <a:solidFill>
                  <a:schemeClr val="bg1"/>
                </a:solidFill>
                <a:latin typeface="Candara" pitchFamily="34" charset="0"/>
              </a:rPr>
              <a:t>Parallel &amp; Concurrent Programming Paradigm</a:t>
            </a:r>
          </a:p>
        </p:txBody>
      </p:sp>
    </p:spTree>
    <p:extLst>
      <p:ext uri="{BB962C8B-B14F-4D97-AF65-F5344CB8AC3E}">
        <p14:creationId xmlns:p14="http://schemas.microsoft.com/office/powerpoint/2010/main" val="49851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60263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dirty="0"/>
          </a:p>
        </p:txBody>
      </p:sp>
      <p:sp>
        <p:nvSpPr>
          <p:cNvPr id="9" name="object 9"/>
          <p:cNvSpPr txBox="1"/>
          <p:nvPr/>
        </p:nvSpPr>
        <p:spPr>
          <a:xfrm>
            <a:off x="122557" y="71678"/>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638365"/>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dirty="0"/>
          </a:p>
        </p:txBody>
      </p:sp>
      <p:grpSp>
        <p:nvGrpSpPr>
          <p:cNvPr id="2" name="Group 27"/>
          <p:cNvGrpSpPr/>
          <p:nvPr/>
        </p:nvGrpSpPr>
        <p:grpSpPr>
          <a:xfrm>
            <a:off x="31953" y="685411"/>
            <a:ext cx="12105504" cy="5885723"/>
            <a:chOff x="152400" y="1228244"/>
            <a:chExt cx="9296400" cy="869562"/>
          </a:xfrm>
        </p:grpSpPr>
        <p:sp>
          <p:nvSpPr>
            <p:cNvPr id="29" name="Rectangle 28"/>
            <p:cNvSpPr/>
            <p:nvPr/>
          </p:nvSpPr>
          <p:spPr>
            <a:xfrm>
              <a:off x="152400" y="1228244"/>
              <a:ext cx="9296400" cy="869562"/>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30" name="object 12"/>
            <p:cNvSpPr txBox="1"/>
            <p:nvPr/>
          </p:nvSpPr>
          <p:spPr>
            <a:xfrm>
              <a:off x="261541" y="1262536"/>
              <a:ext cx="9071457" cy="358086"/>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system is said to be parallel if it can support two or more actions executing simultaneously i.e.,  multiple actions are simultaneously executed in parallel systems.</a:t>
              </a:r>
            </a:p>
            <a:p>
              <a:pPr marL="285750" indent="-285750" algn="just" fontAlgn="base">
                <a:lnSpc>
                  <a:spcPct val="150000"/>
                </a:lnSpc>
                <a:buFont typeface="Arial" panose="020B0604020202020204" pitchFamily="34" charset="0"/>
                <a:buChar char="•"/>
              </a:pPr>
              <a:r>
                <a:rPr lang="en-IN" sz="1750" dirty="0"/>
                <a:t>The evolution of parallel processing, even if slow, gave rise to a considerable variety of programming paradigms.</a:t>
              </a:r>
            </a:p>
            <a:p>
              <a:pPr marL="285750" lvl="1" indent="-285750" algn="just" fontAlgn="base">
                <a:lnSpc>
                  <a:spcPct val="150000"/>
                </a:lnSpc>
                <a:buFont typeface="Arial" panose="020B0604020202020204" pitchFamily="34" charset="0"/>
                <a:buChar char="•"/>
              </a:pPr>
              <a:r>
                <a:rPr lang="en-IN" sz="1750" dirty="0"/>
                <a:t>Parallelism Types:</a:t>
              </a:r>
            </a:p>
            <a:p>
              <a:pPr marL="742950" lvl="2" indent="-285750" algn="just" fontAlgn="base">
                <a:lnSpc>
                  <a:spcPct val="150000"/>
                </a:lnSpc>
                <a:buFont typeface="Arial" panose="020B0604020202020204" pitchFamily="34" charset="0"/>
                <a:buChar char="•"/>
              </a:pPr>
              <a:r>
                <a:rPr lang="en-IN" sz="1750" dirty="0"/>
                <a:t>Explicit Parallelism</a:t>
              </a:r>
            </a:p>
            <a:p>
              <a:pPr marL="742950" lvl="2" indent="-285750" algn="just" fontAlgn="base">
                <a:lnSpc>
                  <a:spcPct val="150000"/>
                </a:lnSpc>
                <a:buFont typeface="Arial" panose="020B0604020202020204" pitchFamily="34" charset="0"/>
                <a:buChar char="•"/>
              </a:pPr>
              <a:r>
                <a:rPr lang="en-IN" sz="1750" dirty="0"/>
                <a:t>Implicit Parallelism</a:t>
              </a:r>
              <a:endParaRPr lang="en-US" sz="1750" dirty="0"/>
            </a:p>
          </p:txBody>
        </p:sp>
      </p:grpSp>
      <p:pic>
        <p:nvPicPr>
          <p:cNvPr id="4" name="Picture 3"/>
          <p:cNvPicPr>
            <a:picLocks noChangeAspect="1"/>
          </p:cNvPicPr>
          <p:nvPr/>
        </p:nvPicPr>
        <p:blipFill>
          <a:blip r:embed="rId3"/>
          <a:stretch>
            <a:fillRect/>
          </a:stretch>
        </p:blipFill>
        <p:spPr>
          <a:xfrm>
            <a:off x="786657" y="4775106"/>
            <a:ext cx="3905250" cy="1514475"/>
          </a:xfrm>
          <a:prstGeom prst="rect">
            <a:avLst/>
          </a:prstGeom>
        </p:spPr>
      </p:pic>
      <p:pic>
        <p:nvPicPr>
          <p:cNvPr id="6" name="Picture 5"/>
          <p:cNvPicPr>
            <a:picLocks noChangeAspect="1"/>
          </p:cNvPicPr>
          <p:nvPr/>
        </p:nvPicPr>
        <p:blipFill>
          <a:blip r:embed="rId4"/>
          <a:stretch>
            <a:fillRect/>
          </a:stretch>
        </p:blipFill>
        <p:spPr>
          <a:xfrm>
            <a:off x="7156355" y="3084418"/>
            <a:ext cx="4333875" cy="3381375"/>
          </a:xfrm>
          <a:prstGeom prst="rect">
            <a:avLst/>
          </a:prstGeom>
        </p:spPr>
      </p:pic>
      <p:sp>
        <p:nvSpPr>
          <p:cNvPr id="7" name="TextBox 6"/>
          <p:cNvSpPr txBox="1"/>
          <p:nvPr/>
        </p:nvSpPr>
        <p:spPr>
          <a:xfrm>
            <a:off x="1210235" y="4061012"/>
            <a:ext cx="3361765" cy="369332"/>
          </a:xfrm>
          <a:prstGeom prst="rect">
            <a:avLst/>
          </a:prstGeom>
          <a:noFill/>
        </p:spPr>
        <p:txBody>
          <a:bodyPr wrap="square" rtlCol="0">
            <a:spAutoFit/>
          </a:bodyPr>
          <a:lstStyle/>
          <a:p>
            <a:r>
              <a:rPr lang="en-IN" b="1" dirty="0"/>
              <a:t>Shared memory Architecture</a:t>
            </a:r>
          </a:p>
        </p:txBody>
      </p:sp>
      <p:sp>
        <p:nvSpPr>
          <p:cNvPr id="12" name="TextBox 11"/>
          <p:cNvSpPr txBox="1"/>
          <p:nvPr/>
        </p:nvSpPr>
        <p:spPr>
          <a:xfrm>
            <a:off x="7749988" y="2489033"/>
            <a:ext cx="3361765" cy="369332"/>
          </a:xfrm>
          <a:prstGeom prst="rect">
            <a:avLst/>
          </a:prstGeom>
          <a:noFill/>
        </p:spPr>
        <p:txBody>
          <a:bodyPr wrap="square" rtlCol="0">
            <a:spAutoFit/>
          </a:bodyPr>
          <a:lstStyle/>
          <a:p>
            <a:r>
              <a:rPr lang="en-IN" b="1" dirty="0"/>
              <a:t>Message Passing Architecture</a:t>
            </a:r>
          </a:p>
        </p:txBody>
      </p:sp>
    </p:spTree>
    <p:extLst>
      <p:ext uri="{BB962C8B-B14F-4D97-AF65-F5344CB8AC3E}">
        <p14:creationId xmlns:p14="http://schemas.microsoft.com/office/powerpoint/2010/main" val="2102530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Explicit parallelism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812590" cy="4401782"/>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Explicit Parallelism  is characterized by the presence of explicit constructs in the programming language, aimed at describing (to a certain degree of detail) the way in which the parallel computation will take place. </a:t>
            </a:r>
          </a:p>
          <a:p>
            <a:pPr marL="285750" indent="-285750" algn="just" fontAlgn="base">
              <a:lnSpc>
                <a:spcPct val="150000"/>
              </a:lnSpc>
              <a:buFont typeface="Arial" panose="020B0604020202020204" pitchFamily="34" charset="0"/>
              <a:buChar char="•"/>
            </a:pPr>
            <a:r>
              <a:rPr lang="en-IN" sz="1750" dirty="0"/>
              <a:t>A wide range of solutions exists within this framework.</a:t>
            </a:r>
          </a:p>
          <a:p>
            <a:pPr marL="742950" lvl="1" indent="-285750" algn="just" fontAlgn="base">
              <a:lnSpc>
                <a:spcPct val="150000"/>
              </a:lnSpc>
              <a:buFont typeface="Arial" panose="020B0604020202020204" pitchFamily="34" charset="0"/>
              <a:buChar char="•"/>
            </a:pPr>
            <a:r>
              <a:rPr lang="en-IN" sz="1750" dirty="0"/>
              <a:t>One extreme is represented by the ``ancient'' use of basic, low level mechanisms to deal with parallelism--like fork/join primitives, semaphores, etc--eventually added to existing programming languages. </a:t>
            </a:r>
          </a:p>
          <a:p>
            <a:pPr marL="742950" lvl="1" indent="-285750" algn="just" fontAlgn="base">
              <a:lnSpc>
                <a:spcPct val="150000"/>
              </a:lnSpc>
              <a:buFont typeface="Arial" panose="020B0604020202020204" pitchFamily="34" charset="0"/>
              <a:buChar char="•"/>
            </a:pPr>
            <a:r>
              <a:rPr lang="en-IN" sz="1750" b="1" dirty="0"/>
              <a:t>Advantages</a:t>
            </a:r>
          </a:p>
          <a:p>
            <a:pPr marL="1200150" lvl="2" indent="-285750" algn="just" fontAlgn="base">
              <a:lnSpc>
                <a:spcPct val="150000"/>
              </a:lnSpc>
              <a:buFont typeface="Arial" panose="020B0604020202020204" pitchFamily="34" charset="0"/>
              <a:buChar char="•"/>
            </a:pPr>
            <a:r>
              <a:rPr lang="en-IN" sz="1750" dirty="0"/>
              <a:t>allows the highest degree of flexibility (any form of parallel control can be implemented in terms of the basic low level primitives gif)</a:t>
            </a:r>
          </a:p>
          <a:p>
            <a:pPr marL="742950" lvl="1" indent="-285750" algn="just" fontAlgn="base">
              <a:lnSpc>
                <a:spcPct val="150000"/>
              </a:lnSpc>
              <a:buFont typeface="Arial" panose="020B0604020202020204" pitchFamily="34" charset="0"/>
              <a:buChar char="•"/>
            </a:pPr>
            <a:r>
              <a:rPr lang="en-IN" sz="1750" dirty="0"/>
              <a:t>Disadvantage</a:t>
            </a:r>
          </a:p>
          <a:p>
            <a:pPr marL="1200150" lvl="2" indent="-285750" algn="just" fontAlgn="base">
              <a:lnSpc>
                <a:spcPct val="150000"/>
              </a:lnSpc>
              <a:buFont typeface="Arial" panose="020B0604020202020204" pitchFamily="34" charset="0"/>
              <a:buChar char="•"/>
            </a:pPr>
            <a:r>
              <a:rPr lang="en-IN" sz="1750" dirty="0"/>
              <a:t>Leaves the additional layer of complexity on the shoulders of the programmer, making his task extremely complicated.</a:t>
            </a:r>
          </a:p>
        </p:txBody>
      </p:sp>
    </p:spTree>
    <p:extLst>
      <p:ext uri="{BB962C8B-B14F-4D97-AF65-F5344CB8AC3E}">
        <p14:creationId xmlns:p14="http://schemas.microsoft.com/office/powerpoint/2010/main" val="427414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4" y="59054"/>
            <a:ext cx="8274059"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Implicit Parallelism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8" name="object 12"/>
          <p:cNvSpPr txBox="1"/>
          <p:nvPr/>
        </p:nvSpPr>
        <p:spPr>
          <a:xfrm>
            <a:off x="189705" y="625866"/>
            <a:ext cx="11812590" cy="5209696"/>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Allows programmers to write their programs without any concern about the exploitation of parallelism. </a:t>
            </a:r>
          </a:p>
          <a:p>
            <a:pPr marL="742950" lvl="1" indent="-285750" algn="just" fontAlgn="base">
              <a:lnSpc>
                <a:spcPct val="150000"/>
              </a:lnSpc>
              <a:buFont typeface="Arial" panose="020B0604020202020204" pitchFamily="34" charset="0"/>
              <a:buChar char="•"/>
            </a:pPr>
            <a:r>
              <a:rPr lang="en-IN" sz="1750" dirty="0"/>
              <a:t>Parallelism is performed by the compiler and/or the runtime system. </a:t>
            </a:r>
          </a:p>
          <a:p>
            <a:pPr marL="742950" lvl="1" indent="-285750" algn="just" fontAlgn="base">
              <a:lnSpc>
                <a:spcPct val="150000"/>
              </a:lnSpc>
              <a:buFont typeface="Arial" panose="020B0604020202020204" pitchFamily="34" charset="0"/>
              <a:buChar char="•"/>
            </a:pPr>
            <a:r>
              <a:rPr lang="en-IN" sz="1750" dirty="0"/>
              <a:t>Parallelism is transparent to the programmer maintaining the complexity of software development at the same level of standard sequential programming.</a:t>
            </a:r>
          </a:p>
          <a:p>
            <a:pPr marL="285750" indent="-285750" algn="just" fontAlgn="base">
              <a:lnSpc>
                <a:spcPct val="150000"/>
              </a:lnSpc>
              <a:buFont typeface="Arial" panose="020B0604020202020204" pitchFamily="34" charset="0"/>
              <a:buChar char="•"/>
            </a:pPr>
            <a:r>
              <a:rPr lang="en-IN" sz="1750" dirty="0"/>
              <a:t>Extracting parallelism implicitly is not an easy task. For imperative programming languages, the complexity of the problem is almost prohibitively and allows positive results only for restricted sets of applications (e.g., applications which perform intensive operations on arrays.</a:t>
            </a:r>
          </a:p>
          <a:p>
            <a:pPr marL="285750" indent="-285750" algn="just" fontAlgn="base">
              <a:lnSpc>
                <a:spcPct val="150000"/>
              </a:lnSpc>
              <a:buFont typeface="Arial" panose="020B0604020202020204" pitchFamily="34" charset="0"/>
              <a:buChar char="•"/>
            </a:pPr>
            <a:r>
              <a:rPr lang="en-IN" sz="1750" dirty="0"/>
              <a:t>Declarative Programming languages, and in particular Functional and Logic languages, are characterized by a very high level of abstraction, allowing the programmer to focus on what the problem is and leaving implicit details of how the problem should be solved. </a:t>
            </a:r>
          </a:p>
          <a:p>
            <a:pPr marL="285750" indent="-285750" algn="just" fontAlgn="base">
              <a:lnSpc>
                <a:spcPct val="150000"/>
              </a:lnSpc>
              <a:buFont typeface="Arial" panose="020B0604020202020204" pitchFamily="34" charset="0"/>
              <a:buChar char="•"/>
            </a:pPr>
            <a:r>
              <a:rPr lang="en-IN" sz="1750" dirty="0"/>
              <a:t>Declarative languages have opened new doors to automatic exploitation of parallelism. Their focusing on a high level description of the problem and their mathematical nature turned into positive properties for implicit exploitation of parallelism.</a:t>
            </a:r>
          </a:p>
        </p:txBody>
      </p:sp>
    </p:spTree>
    <p:extLst>
      <p:ext uri="{BB962C8B-B14F-4D97-AF65-F5344CB8AC3E}">
        <p14:creationId xmlns:p14="http://schemas.microsoft.com/office/powerpoint/2010/main" val="18720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Methods for parallelism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697495" cy="3635611"/>
          </a:xfrm>
          <a:prstGeom prst="rect">
            <a:avLst/>
          </a:prstGeom>
        </p:spPr>
        <p:txBody>
          <a:bodyPr vert="horz" wrap="square" lIns="0" tIns="0" rIns="0" bIns="0" numCol="1" rtlCol="0">
            <a:spAutoFit/>
          </a:bodyPr>
          <a:lstStyle/>
          <a:p>
            <a:pPr algn="just" fontAlgn="base">
              <a:lnSpc>
                <a:spcPct val="150000"/>
              </a:lnSpc>
            </a:pPr>
            <a:r>
              <a:rPr lang="en-IN" sz="1750" dirty="0"/>
              <a:t>There are many methods of programming parallel computers. Two of the most common are message passing and data parallel. </a:t>
            </a:r>
          </a:p>
          <a:p>
            <a:pPr marL="342900" indent="-342900" algn="just" fontAlgn="base">
              <a:lnSpc>
                <a:spcPct val="150000"/>
              </a:lnSpc>
              <a:buFont typeface="+mj-lt"/>
              <a:buAutoNum type="arabicPeriod"/>
            </a:pPr>
            <a:r>
              <a:rPr lang="en-IN" sz="1750" dirty="0"/>
              <a:t>Message Passing - the user makes calls to libraries to explicitly share information between processors. </a:t>
            </a:r>
          </a:p>
          <a:p>
            <a:pPr marL="342900" indent="-342900" algn="just" fontAlgn="base">
              <a:lnSpc>
                <a:spcPct val="150000"/>
              </a:lnSpc>
              <a:buFont typeface="+mj-lt"/>
              <a:buAutoNum type="arabicPeriod"/>
            </a:pPr>
            <a:r>
              <a:rPr lang="en-IN" sz="1750" dirty="0"/>
              <a:t>Data Parallel - data partitioning determines parallelism </a:t>
            </a:r>
          </a:p>
          <a:p>
            <a:pPr marL="342900" indent="-342900" algn="just" fontAlgn="base">
              <a:lnSpc>
                <a:spcPct val="150000"/>
              </a:lnSpc>
              <a:buFont typeface="+mj-lt"/>
              <a:buAutoNum type="arabicPeriod"/>
            </a:pPr>
            <a:r>
              <a:rPr lang="en-IN" sz="1750" dirty="0"/>
              <a:t>Shared Memory - multiple processes sharing common memory space </a:t>
            </a:r>
          </a:p>
          <a:p>
            <a:pPr marL="342900" indent="-342900" algn="just" fontAlgn="base">
              <a:lnSpc>
                <a:spcPct val="150000"/>
              </a:lnSpc>
              <a:buFont typeface="+mj-lt"/>
              <a:buAutoNum type="arabicPeriod"/>
            </a:pPr>
            <a:r>
              <a:rPr lang="en-IN" sz="1750" dirty="0"/>
              <a:t>Remote Memory Operation - set of processes in which a process can access the memory of another process without its participation </a:t>
            </a:r>
          </a:p>
          <a:p>
            <a:pPr marL="342900" indent="-342900" algn="just" fontAlgn="base">
              <a:lnSpc>
                <a:spcPct val="150000"/>
              </a:lnSpc>
              <a:buFont typeface="+mj-lt"/>
              <a:buAutoNum type="arabicPeriod"/>
            </a:pPr>
            <a:r>
              <a:rPr lang="en-IN" sz="1750" dirty="0"/>
              <a:t>Threads - a single process having multiple (concurrent) execution paths </a:t>
            </a:r>
          </a:p>
          <a:p>
            <a:pPr marL="342900" indent="-342900" algn="just" fontAlgn="base">
              <a:lnSpc>
                <a:spcPct val="150000"/>
              </a:lnSpc>
              <a:buFont typeface="+mj-lt"/>
              <a:buAutoNum type="arabicPeriod"/>
            </a:pPr>
            <a:r>
              <a:rPr lang="en-IN" sz="1750" dirty="0"/>
              <a:t>Combined Models - composed of two or more of the above. </a:t>
            </a:r>
          </a:p>
          <a:p>
            <a:pPr algn="just" fontAlgn="base">
              <a:lnSpc>
                <a:spcPct val="150000"/>
              </a:lnSpc>
            </a:pPr>
            <a:endParaRPr lang="en-IN" sz="1750" b="1" dirty="0"/>
          </a:p>
        </p:txBody>
      </p:sp>
    </p:spTree>
    <p:extLst>
      <p:ext uri="{BB962C8B-B14F-4D97-AF65-F5344CB8AC3E}">
        <p14:creationId xmlns:p14="http://schemas.microsoft.com/office/powerpoint/2010/main" val="297055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Methods for parallelism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76565" y="545184"/>
            <a:ext cx="12060892" cy="6059351"/>
          </a:xfrm>
          <a:prstGeom prst="rect">
            <a:avLst/>
          </a:prstGeom>
        </p:spPr>
        <p:txBody>
          <a:bodyPr vert="horz" wrap="square" lIns="0" tIns="0" rIns="0" bIns="0" numCol="1" rtlCol="0">
            <a:spAutoFit/>
          </a:bodyPr>
          <a:lstStyle/>
          <a:p>
            <a:pPr algn="just" fontAlgn="base">
              <a:lnSpc>
                <a:spcPct val="150000"/>
              </a:lnSpc>
            </a:pPr>
            <a:r>
              <a:rPr lang="en-IN" sz="1750" b="1" dirty="0"/>
              <a:t>Message Passing: </a:t>
            </a:r>
          </a:p>
          <a:p>
            <a:pPr marL="742950" lvl="1" indent="-285750" algn="just" fontAlgn="base">
              <a:lnSpc>
                <a:spcPct val="150000"/>
              </a:lnSpc>
              <a:buFont typeface="Arial" panose="020B0604020202020204" pitchFamily="34" charset="0"/>
              <a:buChar char="•"/>
            </a:pPr>
            <a:r>
              <a:rPr lang="en-IN" sz="1750" dirty="0"/>
              <a:t>Each Processor has direct access only to its local memory</a:t>
            </a:r>
          </a:p>
          <a:p>
            <a:pPr marL="742950" lvl="1" indent="-285750" algn="just" fontAlgn="base">
              <a:lnSpc>
                <a:spcPct val="150000"/>
              </a:lnSpc>
              <a:buFont typeface="Arial" panose="020B0604020202020204" pitchFamily="34" charset="0"/>
              <a:buChar char="•"/>
            </a:pPr>
            <a:r>
              <a:rPr lang="en-IN" sz="1750" dirty="0"/>
              <a:t>Processors are connected via high-speed interconnect</a:t>
            </a:r>
          </a:p>
          <a:p>
            <a:pPr marL="742950" lvl="1" indent="-285750" algn="just" fontAlgn="base">
              <a:lnSpc>
                <a:spcPct val="150000"/>
              </a:lnSpc>
              <a:buFont typeface="Arial" panose="020B0604020202020204" pitchFamily="34" charset="0"/>
              <a:buChar char="•"/>
            </a:pPr>
            <a:r>
              <a:rPr lang="en-IN" sz="1750" dirty="0"/>
              <a:t>Data exchange is done via explicit processor-to-processor communication </a:t>
            </a:r>
            <a:r>
              <a:rPr lang="en-IN" sz="1750" dirty="0" err="1"/>
              <a:t>i.e</a:t>
            </a:r>
            <a:r>
              <a:rPr lang="en-IN" sz="1750" dirty="0"/>
              <a:t> processes communicate by sending and receiving messages  : send/receive messages</a:t>
            </a:r>
          </a:p>
          <a:p>
            <a:pPr marL="800100" lvl="1" indent="-342900" algn="just" fontAlgn="base">
              <a:lnSpc>
                <a:spcPct val="150000"/>
              </a:lnSpc>
              <a:buFont typeface="Arial" panose="020B0604020202020204" pitchFamily="34" charset="0"/>
              <a:buChar char="•"/>
            </a:pPr>
            <a:r>
              <a:rPr lang="en-IN" sz="1750" dirty="0"/>
              <a:t>Data transfer requires cooperative operations to be performed by each process (a send operation must have matching receive)</a:t>
            </a:r>
          </a:p>
          <a:p>
            <a:pPr algn="just" fontAlgn="base">
              <a:lnSpc>
                <a:spcPct val="150000"/>
              </a:lnSpc>
            </a:pPr>
            <a:r>
              <a:rPr lang="en-IN" sz="1750" b="1" dirty="0"/>
              <a:t>Data Parallel: </a:t>
            </a:r>
          </a:p>
          <a:p>
            <a:pPr marL="800100" lvl="1" indent="-342900" algn="just" fontAlgn="base">
              <a:lnSpc>
                <a:spcPct val="150000"/>
              </a:lnSpc>
              <a:buFont typeface="Arial" panose="020B0604020202020204" pitchFamily="34" charset="0"/>
              <a:buChar char="•"/>
            </a:pPr>
            <a:r>
              <a:rPr lang="en-IN" sz="1750" dirty="0"/>
              <a:t>Each process works on a different part of the same data structure </a:t>
            </a:r>
          </a:p>
          <a:p>
            <a:pPr marL="800100" lvl="1" indent="-342900" algn="just" fontAlgn="base">
              <a:lnSpc>
                <a:spcPct val="150000"/>
              </a:lnSpc>
              <a:buFont typeface="Arial" panose="020B0604020202020204" pitchFamily="34" charset="0"/>
              <a:buChar char="•"/>
            </a:pPr>
            <a:r>
              <a:rPr lang="en-IN" sz="1750" dirty="0"/>
              <a:t>Processors have direct access to global memory and I/O  through bus or fast switching network</a:t>
            </a:r>
          </a:p>
          <a:p>
            <a:pPr marL="800100" lvl="1" indent="-342900" algn="just" fontAlgn="base">
              <a:lnSpc>
                <a:spcPct val="150000"/>
              </a:lnSpc>
              <a:buFont typeface="Arial" panose="020B0604020202020204" pitchFamily="34" charset="0"/>
              <a:buChar char="•"/>
            </a:pPr>
            <a:r>
              <a:rPr lang="en-IN" sz="1750" dirty="0"/>
              <a:t>Each processor also has its own memory (cache)</a:t>
            </a:r>
          </a:p>
          <a:p>
            <a:pPr marL="800100" lvl="1" indent="-342900" algn="just" fontAlgn="base">
              <a:lnSpc>
                <a:spcPct val="150000"/>
              </a:lnSpc>
              <a:buFont typeface="Arial" panose="020B0604020202020204" pitchFamily="34" charset="0"/>
              <a:buChar char="•"/>
            </a:pPr>
            <a:r>
              <a:rPr lang="en-IN" sz="1750" dirty="0"/>
              <a:t>Data structures are shared in global address space</a:t>
            </a:r>
          </a:p>
          <a:p>
            <a:pPr marL="800100" lvl="1" indent="-342900" algn="just" fontAlgn="base">
              <a:lnSpc>
                <a:spcPct val="150000"/>
              </a:lnSpc>
              <a:buFont typeface="Arial" panose="020B0604020202020204" pitchFamily="34" charset="0"/>
              <a:buChar char="•"/>
            </a:pPr>
            <a:r>
              <a:rPr lang="en-IN" sz="1750" dirty="0"/>
              <a:t>Concurrent access to shared memory must be coordinated</a:t>
            </a:r>
          </a:p>
          <a:p>
            <a:pPr marL="800100" lvl="1" indent="-342900" algn="just" fontAlgn="base">
              <a:lnSpc>
                <a:spcPct val="150000"/>
              </a:lnSpc>
              <a:buFont typeface="Arial" panose="020B0604020202020204" pitchFamily="34" charset="0"/>
              <a:buChar char="•"/>
            </a:pPr>
            <a:r>
              <a:rPr lang="en-IN" sz="1750" dirty="0"/>
              <a:t>All message passing is done invisibly to the programmer </a:t>
            </a:r>
          </a:p>
          <a:p>
            <a:pPr algn="just" fontAlgn="base">
              <a:lnSpc>
                <a:spcPct val="150000"/>
              </a:lnSpc>
            </a:pPr>
            <a:endParaRPr lang="en-IN" sz="1750" b="1" dirty="0"/>
          </a:p>
        </p:txBody>
      </p:sp>
    </p:spTree>
    <p:extLst>
      <p:ext uri="{BB962C8B-B14F-4D97-AF65-F5344CB8AC3E}">
        <p14:creationId xmlns:p14="http://schemas.microsoft.com/office/powerpoint/2010/main" val="1158663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Steps in Parallelism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43248" y="95822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189705" y="625866"/>
            <a:ext cx="11751283" cy="1574085"/>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Identify parallelism, by recognizing the components of the program execution that will be (potentially) performed by different processors;</a:t>
            </a:r>
          </a:p>
          <a:p>
            <a:pPr marL="285750" indent="-285750" algn="just" fontAlgn="base">
              <a:lnSpc>
                <a:spcPct val="150000"/>
              </a:lnSpc>
              <a:buFont typeface="Arial" panose="020B0604020202020204" pitchFamily="34" charset="0"/>
              <a:buChar char="•"/>
            </a:pPr>
            <a:r>
              <a:rPr lang="en-IN" sz="1750" dirty="0"/>
              <a:t>Start and stop parallel executions;</a:t>
            </a:r>
          </a:p>
          <a:p>
            <a:pPr marL="285750" indent="-285750" algn="just" fontAlgn="base">
              <a:lnSpc>
                <a:spcPct val="150000"/>
              </a:lnSpc>
              <a:buFont typeface="Arial" panose="020B0604020202020204" pitchFamily="34" charset="0"/>
              <a:buChar char="•"/>
            </a:pPr>
            <a:r>
              <a:rPr lang="en-IN" sz="1750" dirty="0"/>
              <a:t>Coordinate the parallel executions (e.g., specify and implement interactions between concurrent components).</a:t>
            </a:r>
          </a:p>
        </p:txBody>
      </p:sp>
    </p:spTree>
    <p:extLst>
      <p:ext uri="{BB962C8B-B14F-4D97-AF65-F5344CB8AC3E}">
        <p14:creationId xmlns:p14="http://schemas.microsoft.com/office/powerpoint/2010/main" val="2756123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426173"/>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76565" y="59054"/>
            <a:ext cx="7637880"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Ways for Parallelism</a:t>
            </a:r>
            <a:endParaRPr sz="2400" b="1" dirty="0">
              <a:latin typeface="Arial"/>
              <a:cs typeface="Arial"/>
            </a:endParaRPr>
          </a:p>
        </p:txBody>
      </p:sp>
      <p:sp>
        <p:nvSpPr>
          <p:cNvPr id="27" name="object 20"/>
          <p:cNvSpPr/>
          <p:nvPr/>
        </p:nvSpPr>
        <p:spPr>
          <a:xfrm flipV="1">
            <a:off x="0" y="6694032"/>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29" name="Rectangle 28"/>
          <p:cNvSpPr/>
          <p:nvPr/>
        </p:nvSpPr>
        <p:spPr>
          <a:xfrm>
            <a:off x="31953" y="490867"/>
            <a:ext cx="12105504" cy="61188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7" name="object 12"/>
          <p:cNvSpPr txBox="1"/>
          <p:nvPr/>
        </p:nvSpPr>
        <p:spPr>
          <a:xfrm>
            <a:off x="95576" y="504843"/>
            <a:ext cx="11991159" cy="3635611"/>
          </a:xfrm>
          <a:prstGeom prst="rect">
            <a:avLst/>
          </a:prstGeom>
        </p:spPr>
        <p:txBody>
          <a:bodyPr vert="horz" wrap="square" lIns="0" tIns="0" rIns="0" bIns="0" numCol="1" rtlCol="0">
            <a:spAutoFit/>
          </a:bodyPr>
          <a:lstStyle/>
          <a:p>
            <a:pPr algn="just" fontAlgn="base">
              <a:lnSpc>
                <a:spcPct val="150000"/>
              </a:lnSpc>
            </a:pPr>
            <a:r>
              <a:rPr lang="en-IN" sz="1750" b="1" dirty="0"/>
              <a:t>Functional Decomposition (Functional Parallelism) </a:t>
            </a:r>
          </a:p>
          <a:p>
            <a:pPr marL="742950" lvl="1" indent="-285750" algn="just" fontAlgn="base">
              <a:lnSpc>
                <a:spcPct val="150000"/>
              </a:lnSpc>
              <a:buFont typeface="Arial" panose="020B0604020202020204" pitchFamily="34" charset="0"/>
              <a:buChar char="•"/>
            </a:pPr>
            <a:r>
              <a:rPr lang="en-IN" sz="1750" dirty="0"/>
              <a:t>Decomposing the problem into different tasks which can be distributed to multiple processors for simultaneous execution </a:t>
            </a:r>
          </a:p>
          <a:p>
            <a:pPr marL="742950" lvl="1" indent="-285750" algn="just" fontAlgn="base">
              <a:lnSpc>
                <a:spcPct val="150000"/>
              </a:lnSpc>
              <a:buFont typeface="Arial" panose="020B0604020202020204" pitchFamily="34" charset="0"/>
              <a:buChar char="•"/>
            </a:pPr>
            <a:r>
              <a:rPr lang="en-IN" sz="1750" dirty="0"/>
              <a:t>Good to use when there is non static structure or fixed determination of number of calculations to be performed</a:t>
            </a:r>
          </a:p>
          <a:p>
            <a:pPr algn="just" fontAlgn="base">
              <a:lnSpc>
                <a:spcPct val="150000"/>
              </a:lnSpc>
            </a:pPr>
            <a:r>
              <a:rPr lang="en-IN" sz="1750" b="1" dirty="0"/>
              <a:t>Domain Decomposition (Data Parallelism) </a:t>
            </a:r>
          </a:p>
          <a:p>
            <a:pPr marL="742950" lvl="1" indent="-285750" algn="just" fontAlgn="base">
              <a:lnSpc>
                <a:spcPct val="150000"/>
              </a:lnSpc>
              <a:buFont typeface="Arial" panose="020B0604020202020204" pitchFamily="34" charset="0"/>
              <a:buChar char="•"/>
            </a:pPr>
            <a:r>
              <a:rPr lang="en-IN" sz="1750" dirty="0"/>
              <a:t>Partitioning the problem's data domain and distributing portions to multiple processors for simultaneous execution </a:t>
            </a:r>
          </a:p>
          <a:p>
            <a:pPr marL="742950" lvl="1" indent="-285750" algn="just" fontAlgn="base">
              <a:lnSpc>
                <a:spcPct val="150000"/>
              </a:lnSpc>
              <a:buFont typeface="Arial" panose="020B0604020202020204" pitchFamily="34" charset="0"/>
              <a:buChar char="•"/>
            </a:pPr>
            <a:r>
              <a:rPr lang="en-IN" sz="1750" dirty="0"/>
              <a:t>Good to use for problems where: </a:t>
            </a:r>
          </a:p>
          <a:p>
            <a:pPr marL="1200150" lvl="2" indent="-285750" algn="just" fontAlgn="base">
              <a:lnSpc>
                <a:spcPct val="150000"/>
              </a:lnSpc>
              <a:buFont typeface="Arial" panose="020B0604020202020204" pitchFamily="34" charset="0"/>
              <a:buChar char="•"/>
            </a:pPr>
            <a:r>
              <a:rPr lang="en-IN" sz="1750" dirty="0"/>
              <a:t>data is static (factoring and solving large matrix or finite difference calculations) </a:t>
            </a:r>
          </a:p>
          <a:p>
            <a:pPr marL="1200150" lvl="2" indent="-285750" algn="just" fontAlgn="base">
              <a:lnSpc>
                <a:spcPct val="150000"/>
              </a:lnSpc>
              <a:buFont typeface="Arial" panose="020B0604020202020204" pitchFamily="34" charset="0"/>
              <a:buChar char="•"/>
            </a:pPr>
            <a:r>
              <a:rPr lang="en-IN" sz="1750" dirty="0"/>
              <a:t>dynamic data structure tied to single entity where entity can be subsetted (large multi-body problems) </a:t>
            </a:r>
          </a:p>
          <a:p>
            <a:pPr marL="742950" lvl="1" indent="-285750" algn="just" fontAlgn="base">
              <a:lnSpc>
                <a:spcPct val="150000"/>
              </a:lnSpc>
              <a:buFont typeface="Arial" panose="020B0604020202020204" pitchFamily="34" charset="0"/>
              <a:buChar char="•"/>
            </a:pPr>
            <a:r>
              <a:rPr lang="en-IN" sz="1750" dirty="0"/>
              <a:t>domain is fixed but computation within various regions of the domain is dynamic (fluid vortices models) </a:t>
            </a:r>
          </a:p>
        </p:txBody>
      </p:sp>
      <p:pic>
        <p:nvPicPr>
          <p:cNvPr id="2" name="Picture 1"/>
          <p:cNvPicPr>
            <a:picLocks noChangeAspect="1"/>
          </p:cNvPicPr>
          <p:nvPr/>
        </p:nvPicPr>
        <p:blipFill>
          <a:blip r:embed="rId3"/>
          <a:stretch>
            <a:fillRect/>
          </a:stretch>
        </p:blipFill>
        <p:spPr>
          <a:xfrm>
            <a:off x="673703" y="4111305"/>
            <a:ext cx="3893597" cy="2582727"/>
          </a:xfrm>
          <a:prstGeom prst="rect">
            <a:avLst/>
          </a:prstGeom>
        </p:spPr>
      </p:pic>
      <p:pic>
        <p:nvPicPr>
          <p:cNvPr id="4" name="Picture 3"/>
          <p:cNvPicPr>
            <a:picLocks noChangeAspect="1"/>
          </p:cNvPicPr>
          <p:nvPr/>
        </p:nvPicPr>
        <p:blipFill>
          <a:blip r:embed="rId4"/>
          <a:stretch>
            <a:fillRect/>
          </a:stretch>
        </p:blipFill>
        <p:spPr>
          <a:xfrm>
            <a:off x="7048780" y="4111305"/>
            <a:ext cx="4136641" cy="2327581"/>
          </a:xfrm>
          <a:prstGeom prst="rect">
            <a:avLst/>
          </a:prstGeom>
        </p:spPr>
      </p:pic>
    </p:spTree>
    <p:extLst>
      <p:ext uri="{BB962C8B-B14F-4D97-AF65-F5344CB8AC3E}">
        <p14:creationId xmlns:p14="http://schemas.microsoft.com/office/powerpoint/2010/main" val="320939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5410175"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Parallel Programming Paradigm</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457385"/>
            </a:xfrm>
            <a:prstGeom prst="rect">
              <a:avLst/>
            </a:prstGeom>
          </p:spPr>
          <p:txBody>
            <a:bodyPr vert="horz" wrap="square" lIns="0" tIns="0" rIns="0" bIns="0" numCol="1" rtlCol="0">
              <a:spAutoFit/>
            </a:bodyPr>
            <a:lstStyle/>
            <a:p>
              <a:pPr marL="357188" indent="-357188" algn="just" fontAlgn="base">
                <a:lnSpc>
                  <a:spcPct val="150000"/>
                </a:lnSpc>
                <a:buFont typeface="Arial" panose="020B0604020202020204" pitchFamily="34" charset="0"/>
                <a:buChar char="•"/>
              </a:pPr>
              <a:r>
                <a:rPr lang="en-IN" sz="1750" dirty="0"/>
                <a:t>Phase parallel</a:t>
              </a:r>
            </a:p>
            <a:p>
              <a:pPr marL="357188" indent="-357188" algn="just" fontAlgn="base">
                <a:lnSpc>
                  <a:spcPct val="150000"/>
                </a:lnSpc>
                <a:buFont typeface="Arial" panose="020B0604020202020204" pitchFamily="34" charset="0"/>
                <a:buChar char="•"/>
              </a:pPr>
              <a:r>
                <a:rPr lang="en-IN" sz="1750" dirty="0"/>
                <a:t>Divide and conquer</a:t>
              </a:r>
            </a:p>
            <a:p>
              <a:pPr marL="357188" indent="-357188" algn="just" fontAlgn="base">
                <a:lnSpc>
                  <a:spcPct val="150000"/>
                </a:lnSpc>
                <a:buFont typeface="Arial" panose="020B0604020202020204" pitchFamily="34" charset="0"/>
                <a:buChar char="•"/>
              </a:pPr>
              <a:r>
                <a:rPr lang="en-IN" sz="1750" dirty="0"/>
                <a:t>Pipeline</a:t>
              </a:r>
            </a:p>
            <a:p>
              <a:pPr marL="357188" indent="-357188" algn="just" fontAlgn="base">
                <a:lnSpc>
                  <a:spcPct val="150000"/>
                </a:lnSpc>
                <a:buFont typeface="Arial" panose="020B0604020202020204" pitchFamily="34" charset="0"/>
                <a:buChar char="•"/>
              </a:pPr>
              <a:r>
                <a:rPr lang="en-IN" sz="1750" dirty="0"/>
                <a:t>Process farm</a:t>
              </a:r>
            </a:p>
            <a:p>
              <a:pPr marL="357188" indent="-357188" algn="just" fontAlgn="base">
                <a:lnSpc>
                  <a:spcPct val="150000"/>
                </a:lnSpc>
                <a:buFont typeface="Arial" panose="020B0604020202020204" pitchFamily="34" charset="0"/>
                <a:buChar char="•"/>
              </a:pPr>
              <a:r>
                <a:rPr lang="en-IN" sz="1750" dirty="0"/>
                <a:t>Work pool</a:t>
              </a:r>
            </a:p>
            <a:p>
              <a:pPr algn="just" fontAlgn="base">
                <a:lnSpc>
                  <a:spcPct val="150000"/>
                </a:lnSpc>
              </a:pPr>
              <a:r>
                <a:rPr lang="en-IN" sz="1750" b="1" dirty="0"/>
                <a:t>Note:</a:t>
              </a:r>
            </a:p>
            <a:p>
              <a:pPr marL="357188" indent="-357188" algn="just" fontAlgn="base">
                <a:lnSpc>
                  <a:spcPct val="150000"/>
                </a:lnSpc>
                <a:buFont typeface="Arial" panose="020B0604020202020204" pitchFamily="34" charset="0"/>
                <a:buChar char="•"/>
              </a:pPr>
              <a:r>
                <a:rPr lang="en-IN" sz="1750" dirty="0"/>
                <a:t>The parallel program consists of number of super steps, and each super step has two phases : computation phase and interaction phase </a:t>
              </a:r>
              <a:endParaRPr lang="en-US" sz="1750" dirty="0"/>
            </a:p>
          </p:txBody>
        </p:sp>
      </p:grpSp>
    </p:spTree>
    <p:extLst>
      <p:ext uri="{BB962C8B-B14F-4D97-AF65-F5344CB8AC3E}">
        <p14:creationId xmlns:p14="http://schemas.microsoft.com/office/powerpoint/2010/main" val="355101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633793"/>
            <a:ext cx="1647189" cy="701040"/>
          </a:xfrm>
          <a:prstGeom prst="rect">
            <a:avLst/>
          </a:prstGeom>
        </p:spPr>
        <p:txBody>
          <a:bodyPr vert="horz" wrap="square" lIns="0" tIns="16510" rIns="0" bIns="0" rtlCol="0">
            <a:spAutoFit/>
          </a:bodyPr>
          <a:lstStyle/>
          <a:p>
            <a:pPr marL="12700">
              <a:lnSpc>
                <a:spcPct val="100000"/>
              </a:lnSpc>
              <a:spcBef>
                <a:spcPts val="130"/>
              </a:spcBef>
            </a:pPr>
            <a:r>
              <a:rPr b="0" spc="-390" dirty="0">
                <a:latin typeface="Century"/>
                <a:cs typeface="Century"/>
              </a:rPr>
              <a:t>T</a:t>
            </a:r>
            <a:r>
              <a:rPr b="0" spc="45" dirty="0">
                <a:latin typeface="Century"/>
                <a:cs typeface="Century"/>
              </a:rPr>
              <a:t>o</a:t>
            </a:r>
            <a:r>
              <a:rPr b="0" spc="10" dirty="0">
                <a:latin typeface="Century"/>
                <a:cs typeface="Century"/>
              </a:rPr>
              <a:t>p</a:t>
            </a:r>
            <a:r>
              <a:rPr b="0" spc="40" dirty="0">
                <a:latin typeface="Century"/>
                <a:cs typeface="Century"/>
              </a:rPr>
              <a:t>i</a:t>
            </a:r>
            <a:r>
              <a:rPr b="0" spc="-10" dirty="0">
                <a:latin typeface="Century"/>
                <a:cs typeface="Century"/>
              </a:rPr>
              <a:t>c</a:t>
            </a:r>
            <a:r>
              <a:rPr b="0" spc="15" dirty="0">
                <a:latin typeface="Century"/>
                <a:cs typeface="Century"/>
              </a:rPr>
              <a:t>s</a:t>
            </a:r>
          </a:p>
        </p:txBody>
      </p:sp>
      <p:sp>
        <p:nvSpPr>
          <p:cNvPr id="3" name="object 3"/>
          <p:cNvSpPr txBox="1"/>
          <p:nvPr/>
        </p:nvSpPr>
        <p:spPr>
          <a:xfrm>
            <a:off x="1451610" y="1811019"/>
            <a:ext cx="9627870" cy="3625850"/>
          </a:xfrm>
          <a:prstGeom prst="rect">
            <a:avLst/>
          </a:prstGeom>
        </p:spPr>
        <p:txBody>
          <a:bodyPr vert="horz" wrap="square" lIns="0" tIns="16510" rIns="0" bIns="0" rtlCol="0">
            <a:spAutoFit/>
          </a:bodyPr>
          <a:lstStyle/>
          <a:p>
            <a:pPr marL="393700" indent="-381635">
              <a:lnSpc>
                <a:spcPct val="100000"/>
              </a:lnSpc>
              <a:spcBef>
                <a:spcPts val="130"/>
              </a:spcBef>
              <a:buFont typeface="Franklin Gothic Book"/>
              <a:buChar char="■"/>
              <a:tabLst>
                <a:tab pos="393700" algn="l"/>
                <a:tab pos="394335" algn="l"/>
              </a:tabLst>
            </a:pPr>
            <a:r>
              <a:rPr sz="2750" spc="15" dirty="0">
                <a:solidFill>
                  <a:srgbClr val="181B0D"/>
                </a:solidFill>
                <a:latin typeface="Century"/>
                <a:cs typeface="Century"/>
              </a:rPr>
              <a:t>Program </a:t>
            </a:r>
            <a:r>
              <a:rPr sz="2750" spc="5" dirty="0">
                <a:solidFill>
                  <a:srgbClr val="181B0D"/>
                </a:solidFill>
                <a:latin typeface="Century"/>
                <a:cs typeface="Century"/>
              </a:rPr>
              <a:t>state, </a:t>
            </a:r>
            <a:r>
              <a:rPr sz="2750" spc="10" dirty="0">
                <a:solidFill>
                  <a:srgbClr val="181B0D"/>
                </a:solidFill>
                <a:latin typeface="Century"/>
                <a:cs typeface="Century"/>
              </a:rPr>
              <a:t>instructions </a:t>
            </a:r>
            <a:r>
              <a:rPr sz="2750" spc="-5" dirty="0">
                <a:solidFill>
                  <a:srgbClr val="181B0D"/>
                </a:solidFill>
                <a:latin typeface="Century"/>
                <a:cs typeface="Century"/>
              </a:rPr>
              <a:t>to </a:t>
            </a:r>
            <a:r>
              <a:rPr sz="2750" spc="20" dirty="0">
                <a:solidFill>
                  <a:srgbClr val="181B0D"/>
                </a:solidFill>
                <a:latin typeface="Century"/>
                <a:cs typeface="Century"/>
              </a:rPr>
              <a:t>change </a:t>
            </a:r>
            <a:r>
              <a:rPr sz="2750" spc="10" dirty="0">
                <a:solidFill>
                  <a:srgbClr val="181B0D"/>
                </a:solidFill>
                <a:latin typeface="Century"/>
                <a:cs typeface="Century"/>
              </a:rPr>
              <a:t>the program</a:t>
            </a:r>
            <a:r>
              <a:rPr sz="2750" spc="355" dirty="0">
                <a:solidFill>
                  <a:srgbClr val="181B0D"/>
                </a:solidFill>
                <a:latin typeface="Century"/>
                <a:cs typeface="Century"/>
              </a:rPr>
              <a:t> </a:t>
            </a:r>
            <a:r>
              <a:rPr sz="2750" dirty="0">
                <a:solidFill>
                  <a:srgbClr val="181B0D"/>
                </a:solidFill>
                <a:latin typeface="Century"/>
                <a:cs typeface="Century"/>
              </a:rPr>
              <a:t>state</a:t>
            </a:r>
            <a:endParaRPr sz="2750">
              <a:latin typeface="Century"/>
              <a:cs typeface="Century"/>
            </a:endParaRPr>
          </a:p>
          <a:p>
            <a:pPr>
              <a:lnSpc>
                <a:spcPct val="100000"/>
              </a:lnSpc>
              <a:buClr>
                <a:srgbClr val="181B0D"/>
              </a:buClr>
              <a:buFont typeface="Franklin Gothic Book"/>
              <a:buChar char="■"/>
            </a:pPr>
            <a:endParaRPr sz="2500">
              <a:latin typeface="Century"/>
              <a:cs typeface="Century"/>
            </a:endParaRPr>
          </a:p>
          <a:p>
            <a:pPr marL="393700" indent="-381635">
              <a:lnSpc>
                <a:spcPct val="100000"/>
              </a:lnSpc>
              <a:spcBef>
                <a:spcPts val="5"/>
              </a:spcBef>
              <a:buFont typeface="Franklin Gothic Book"/>
              <a:buChar char="■"/>
              <a:tabLst>
                <a:tab pos="393700" algn="l"/>
                <a:tab pos="394335" algn="l"/>
              </a:tabLst>
            </a:pPr>
            <a:r>
              <a:rPr sz="2750" spc="30" dirty="0">
                <a:solidFill>
                  <a:srgbClr val="181B0D"/>
                </a:solidFill>
                <a:latin typeface="Century"/>
                <a:cs typeface="Century"/>
              </a:rPr>
              <a:t>Combining </a:t>
            </a:r>
            <a:r>
              <a:rPr sz="2750" spc="15" dirty="0">
                <a:solidFill>
                  <a:srgbClr val="181B0D"/>
                </a:solidFill>
                <a:latin typeface="Century"/>
                <a:cs typeface="Century"/>
              </a:rPr>
              <a:t>Algorithms </a:t>
            </a:r>
            <a:r>
              <a:rPr sz="2750" spc="30" dirty="0">
                <a:solidFill>
                  <a:srgbClr val="181B0D"/>
                </a:solidFill>
                <a:latin typeface="Century"/>
                <a:cs typeface="Century"/>
              </a:rPr>
              <a:t>and </a:t>
            </a:r>
            <a:r>
              <a:rPr sz="2750" spc="15" dirty="0">
                <a:solidFill>
                  <a:srgbClr val="181B0D"/>
                </a:solidFill>
                <a:latin typeface="Century"/>
                <a:cs typeface="Century"/>
              </a:rPr>
              <a:t>Data</a:t>
            </a:r>
            <a:r>
              <a:rPr sz="2750" spc="-220" dirty="0">
                <a:solidFill>
                  <a:srgbClr val="181B0D"/>
                </a:solidFill>
                <a:latin typeface="Century"/>
                <a:cs typeface="Century"/>
              </a:rPr>
              <a:t> </a:t>
            </a:r>
            <a:r>
              <a:rPr sz="2750" dirty="0">
                <a:solidFill>
                  <a:srgbClr val="181B0D"/>
                </a:solidFill>
                <a:latin typeface="Century"/>
                <a:cs typeface="Century"/>
              </a:rPr>
              <a:t>Structures</a:t>
            </a:r>
            <a:endParaRPr sz="2750">
              <a:latin typeface="Century"/>
              <a:cs typeface="Century"/>
            </a:endParaRPr>
          </a:p>
          <a:p>
            <a:pPr marL="393700" indent="-381635">
              <a:lnSpc>
                <a:spcPct val="100000"/>
              </a:lnSpc>
              <a:spcBef>
                <a:spcPts val="2930"/>
              </a:spcBef>
              <a:buFont typeface="Franklin Gothic Book"/>
              <a:buChar char="■"/>
              <a:tabLst>
                <a:tab pos="393700" algn="l"/>
                <a:tab pos="394335" algn="l"/>
              </a:tabLst>
            </a:pPr>
            <a:r>
              <a:rPr sz="2750" spc="10" dirty="0">
                <a:solidFill>
                  <a:srgbClr val="181B0D"/>
                </a:solidFill>
                <a:latin typeface="Century"/>
                <a:cs typeface="Century"/>
              </a:rPr>
              <a:t>Imperative </a:t>
            </a:r>
            <a:r>
              <a:rPr sz="2750" spc="20" dirty="0">
                <a:solidFill>
                  <a:srgbClr val="181B0D"/>
                </a:solidFill>
                <a:latin typeface="Century"/>
                <a:cs typeface="Century"/>
              </a:rPr>
              <a:t>Vs </a:t>
            </a:r>
            <a:r>
              <a:rPr sz="2750" spc="15" dirty="0">
                <a:solidFill>
                  <a:srgbClr val="181B0D"/>
                </a:solidFill>
                <a:latin typeface="Century"/>
                <a:cs typeface="Century"/>
              </a:rPr>
              <a:t>Declarative</a:t>
            </a:r>
            <a:r>
              <a:rPr sz="2750" spc="125" dirty="0">
                <a:solidFill>
                  <a:srgbClr val="181B0D"/>
                </a:solidFill>
                <a:latin typeface="Century"/>
                <a:cs typeface="Century"/>
              </a:rPr>
              <a:t> </a:t>
            </a:r>
            <a:r>
              <a:rPr sz="2750" spc="20" dirty="0">
                <a:solidFill>
                  <a:srgbClr val="181B0D"/>
                </a:solidFill>
                <a:latin typeface="Century"/>
                <a:cs typeface="Century"/>
              </a:rPr>
              <a:t>Programming</a:t>
            </a:r>
            <a:endParaRPr sz="2750">
              <a:latin typeface="Century"/>
              <a:cs typeface="Century"/>
            </a:endParaRPr>
          </a:p>
          <a:p>
            <a:pPr marL="393700" indent="-381635">
              <a:lnSpc>
                <a:spcPct val="100000"/>
              </a:lnSpc>
              <a:spcBef>
                <a:spcPts val="2935"/>
              </a:spcBef>
              <a:buFont typeface="Franklin Gothic Book"/>
              <a:buChar char="■"/>
              <a:tabLst>
                <a:tab pos="393700" algn="l"/>
                <a:tab pos="394335" algn="l"/>
              </a:tabLst>
            </a:pPr>
            <a:r>
              <a:rPr sz="2750" spc="20" dirty="0">
                <a:solidFill>
                  <a:srgbClr val="181B0D"/>
                </a:solidFill>
                <a:latin typeface="Century"/>
                <a:cs typeface="Century"/>
              </a:rPr>
              <a:t>Other </a:t>
            </a:r>
            <a:r>
              <a:rPr sz="2750" spc="25" dirty="0">
                <a:solidFill>
                  <a:srgbClr val="181B0D"/>
                </a:solidFill>
                <a:latin typeface="Century"/>
                <a:cs typeface="Century"/>
              </a:rPr>
              <a:t>Languages: </a:t>
            </a:r>
            <a:r>
              <a:rPr sz="2750" spc="-70" dirty="0">
                <a:solidFill>
                  <a:srgbClr val="181B0D"/>
                </a:solidFill>
                <a:latin typeface="Century"/>
                <a:cs typeface="Century"/>
              </a:rPr>
              <a:t>PHP, </a:t>
            </a:r>
            <a:r>
              <a:rPr sz="2750" spc="-35" dirty="0">
                <a:solidFill>
                  <a:srgbClr val="181B0D"/>
                </a:solidFill>
                <a:latin typeface="Century"/>
                <a:cs typeface="Century"/>
              </a:rPr>
              <a:t>Ruby, </a:t>
            </a:r>
            <a:r>
              <a:rPr sz="2750" spc="15" dirty="0">
                <a:solidFill>
                  <a:srgbClr val="181B0D"/>
                </a:solidFill>
                <a:latin typeface="Century"/>
                <a:cs typeface="Century"/>
              </a:rPr>
              <a:t>Perl,</a:t>
            </a:r>
            <a:r>
              <a:rPr sz="2750" dirty="0">
                <a:solidFill>
                  <a:srgbClr val="181B0D"/>
                </a:solidFill>
                <a:latin typeface="Century"/>
                <a:cs typeface="Century"/>
              </a:rPr>
              <a:t> </a:t>
            </a:r>
            <a:r>
              <a:rPr sz="2750" spc="5" dirty="0">
                <a:solidFill>
                  <a:srgbClr val="181B0D"/>
                </a:solidFill>
                <a:latin typeface="Century"/>
                <a:cs typeface="Century"/>
              </a:rPr>
              <a:t>Swift</a:t>
            </a:r>
            <a:endParaRPr sz="2750">
              <a:latin typeface="Century"/>
              <a:cs typeface="Century"/>
            </a:endParaRPr>
          </a:p>
          <a:p>
            <a:pPr marL="393700" indent="-381635">
              <a:lnSpc>
                <a:spcPct val="100000"/>
              </a:lnSpc>
              <a:spcBef>
                <a:spcPts val="2935"/>
              </a:spcBef>
              <a:buFont typeface="Franklin Gothic Book"/>
              <a:buChar char="■"/>
              <a:tabLst>
                <a:tab pos="393700" algn="l"/>
                <a:tab pos="394335" algn="l"/>
              </a:tabLst>
            </a:pPr>
            <a:r>
              <a:rPr sz="2750" spc="30" dirty="0">
                <a:solidFill>
                  <a:srgbClr val="181B0D"/>
                </a:solidFill>
                <a:latin typeface="Century"/>
                <a:cs typeface="Century"/>
              </a:rPr>
              <a:t>Demo: </a:t>
            </a:r>
            <a:r>
              <a:rPr sz="2750" spc="10" dirty="0">
                <a:solidFill>
                  <a:srgbClr val="181B0D"/>
                </a:solidFill>
                <a:latin typeface="Century"/>
                <a:cs typeface="Century"/>
              </a:rPr>
              <a:t>Imperative </a:t>
            </a:r>
            <a:r>
              <a:rPr sz="2750" spc="20" dirty="0">
                <a:solidFill>
                  <a:srgbClr val="181B0D"/>
                </a:solidFill>
                <a:latin typeface="Century"/>
                <a:cs typeface="Century"/>
              </a:rPr>
              <a:t>Programming in</a:t>
            </a:r>
            <a:r>
              <a:rPr sz="2750" spc="50" dirty="0">
                <a:solidFill>
                  <a:srgbClr val="181B0D"/>
                </a:solidFill>
                <a:latin typeface="Century"/>
                <a:cs typeface="Century"/>
              </a:rPr>
              <a:t> </a:t>
            </a:r>
            <a:r>
              <a:rPr sz="2750" spc="20" dirty="0">
                <a:solidFill>
                  <a:srgbClr val="181B0D"/>
                </a:solidFill>
                <a:latin typeface="Century"/>
                <a:cs typeface="Century"/>
              </a:rPr>
              <a:t>Python</a:t>
            </a:r>
            <a:endParaRPr sz="2750">
              <a:latin typeface="Century"/>
              <a:cs typeface="Centur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10" y="50767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39281" y="103044"/>
            <a:ext cx="4695566"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Phase Parallel Model</a:t>
            </a:r>
            <a:endParaRPr sz="2563" dirty="0">
              <a:latin typeface="Arial"/>
              <a:cs typeface="Arial"/>
            </a:endParaRPr>
          </a:p>
        </p:txBody>
      </p:sp>
      <p:sp>
        <p:nvSpPr>
          <p:cNvPr id="27" name="object 20"/>
          <p:cNvSpPr/>
          <p:nvPr/>
        </p:nvSpPr>
        <p:spPr>
          <a:xfrm flipV="1">
            <a:off x="0" y="673548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30" name="object 12"/>
          <p:cNvSpPr txBox="1"/>
          <p:nvPr/>
        </p:nvSpPr>
        <p:spPr>
          <a:xfrm>
            <a:off x="174073" y="760876"/>
            <a:ext cx="11812590" cy="403957"/>
          </a:xfrm>
          <a:prstGeom prst="rect">
            <a:avLst/>
          </a:prstGeom>
        </p:spPr>
        <p:txBody>
          <a:bodyPr vert="horz" wrap="square" lIns="0" tIns="0" rIns="0" bIns="0" numCol="1" rtlCol="0">
            <a:spAutoFit/>
          </a:bodyPr>
          <a:lstStyle/>
          <a:p>
            <a:pPr fontAlgn="base">
              <a:lnSpc>
                <a:spcPct val="150000"/>
              </a:lnSpc>
            </a:pPr>
            <a:endParaRPr lang="en-US" sz="1750" dirty="0"/>
          </a:p>
        </p:txBody>
      </p:sp>
      <p:grpSp>
        <p:nvGrpSpPr>
          <p:cNvPr id="10" name="Group 27"/>
          <p:cNvGrpSpPr/>
          <p:nvPr/>
        </p:nvGrpSpPr>
        <p:grpSpPr>
          <a:xfrm>
            <a:off x="31953" y="558228"/>
            <a:ext cx="12105504" cy="6158960"/>
            <a:chOff x="152400" y="1253946"/>
            <a:chExt cx="9296400" cy="823265"/>
          </a:xfrm>
        </p:grpSpPr>
        <p:sp>
          <p:nvSpPr>
            <p:cNvPr id="11" name="Rectangle 10"/>
            <p:cNvSpPr/>
            <p:nvPr/>
          </p:nvSpPr>
          <p:spPr>
            <a:xfrm>
              <a:off x="152400" y="1253946"/>
              <a:ext cx="9296400" cy="82326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12" name="object 12"/>
            <p:cNvSpPr txBox="1"/>
            <p:nvPr/>
          </p:nvSpPr>
          <p:spPr>
            <a:xfrm>
              <a:off x="201008" y="1264318"/>
              <a:ext cx="4842337" cy="539967"/>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The phase-parallel model offers a paradigm that is widely used in parallel programming.</a:t>
              </a:r>
            </a:p>
            <a:p>
              <a:pPr marL="285750" indent="-285750" algn="just" fontAlgn="base">
                <a:lnSpc>
                  <a:spcPct val="150000"/>
                </a:lnSpc>
                <a:buFont typeface="Arial" panose="020B0604020202020204" pitchFamily="34" charset="0"/>
                <a:buChar char="•"/>
              </a:pPr>
              <a:r>
                <a:rPr lang="en-IN" sz="1750" dirty="0"/>
                <a:t>The parallel program consists of a number of </a:t>
              </a:r>
              <a:r>
                <a:rPr lang="en-IN" sz="1750" dirty="0" err="1"/>
                <a:t>supersteps</a:t>
              </a:r>
              <a:r>
                <a:rPr lang="en-IN" sz="1750" dirty="0"/>
                <a:t>, and each has two phases.</a:t>
              </a:r>
            </a:p>
            <a:p>
              <a:pPr marL="742950" lvl="1" indent="-285750" algn="just" fontAlgn="base">
                <a:lnSpc>
                  <a:spcPct val="150000"/>
                </a:lnSpc>
                <a:buFont typeface="Arial" panose="020B0604020202020204" pitchFamily="34" charset="0"/>
                <a:buChar char="•"/>
              </a:pPr>
              <a:r>
                <a:rPr lang="en-IN" sz="1750" dirty="0"/>
                <a:t>In a computation phase, multiple processes each perform an independent computation C.</a:t>
              </a:r>
            </a:p>
            <a:p>
              <a:pPr marL="742950" lvl="1" indent="-285750" algn="just" fontAlgn="base">
                <a:lnSpc>
                  <a:spcPct val="150000"/>
                </a:lnSpc>
                <a:buFont typeface="Arial" panose="020B0604020202020204" pitchFamily="34" charset="0"/>
                <a:buChar char="•"/>
              </a:pPr>
              <a:r>
                <a:rPr lang="en-IN" sz="1750" dirty="0"/>
                <a:t>In the subsequent interaction phase, the processes perform one or more synchronous interaction operations, such as a barrier or a blocking communication.</a:t>
              </a:r>
            </a:p>
            <a:p>
              <a:pPr marL="742950" lvl="1" indent="-285750" algn="just" fontAlgn="base">
                <a:lnSpc>
                  <a:spcPct val="150000"/>
                </a:lnSpc>
                <a:buFont typeface="Arial" panose="020B0604020202020204" pitchFamily="34" charset="0"/>
                <a:buChar char="•"/>
              </a:pPr>
              <a:r>
                <a:rPr lang="en-IN" sz="1750" dirty="0"/>
                <a:t>Then next superstep is executed.</a:t>
              </a:r>
            </a:p>
          </p:txBody>
        </p:sp>
      </p:grpSp>
      <p:pic>
        <p:nvPicPr>
          <p:cNvPr id="4" name="Picture 3"/>
          <p:cNvPicPr>
            <a:picLocks noChangeAspect="1"/>
          </p:cNvPicPr>
          <p:nvPr/>
        </p:nvPicPr>
        <p:blipFill>
          <a:blip r:embed="rId3"/>
          <a:stretch>
            <a:fillRect/>
          </a:stretch>
        </p:blipFill>
        <p:spPr>
          <a:xfrm>
            <a:off x="7145054" y="760876"/>
            <a:ext cx="4248150" cy="3524250"/>
          </a:xfrm>
          <a:prstGeom prst="rect">
            <a:avLst/>
          </a:prstGeom>
        </p:spPr>
      </p:pic>
    </p:spTree>
    <p:extLst>
      <p:ext uri="{BB962C8B-B14F-4D97-AF65-F5344CB8AC3E}">
        <p14:creationId xmlns:p14="http://schemas.microsoft.com/office/powerpoint/2010/main" val="3594899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10" y="50767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39280" y="76150"/>
            <a:ext cx="7249025"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Divide and Conquer  &amp; Pipeline model</a:t>
            </a:r>
            <a:endParaRPr sz="2563" dirty="0">
              <a:latin typeface="Arial"/>
              <a:cs typeface="Arial"/>
            </a:endParaRPr>
          </a:p>
        </p:txBody>
      </p:sp>
      <p:sp>
        <p:nvSpPr>
          <p:cNvPr id="27" name="object 20"/>
          <p:cNvSpPr/>
          <p:nvPr/>
        </p:nvSpPr>
        <p:spPr>
          <a:xfrm flipV="1">
            <a:off x="0" y="673548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30" name="object 12"/>
          <p:cNvSpPr txBox="1"/>
          <p:nvPr/>
        </p:nvSpPr>
        <p:spPr>
          <a:xfrm>
            <a:off x="174073" y="760876"/>
            <a:ext cx="11812590" cy="403957"/>
          </a:xfrm>
          <a:prstGeom prst="rect">
            <a:avLst/>
          </a:prstGeom>
        </p:spPr>
        <p:txBody>
          <a:bodyPr vert="horz" wrap="square" lIns="0" tIns="0" rIns="0" bIns="0" numCol="1" rtlCol="0">
            <a:spAutoFit/>
          </a:bodyPr>
          <a:lstStyle/>
          <a:p>
            <a:pPr fontAlgn="base">
              <a:lnSpc>
                <a:spcPct val="150000"/>
              </a:lnSpc>
            </a:pPr>
            <a:endParaRPr lang="en-US" sz="1750" dirty="0"/>
          </a:p>
        </p:txBody>
      </p:sp>
      <p:grpSp>
        <p:nvGrpSpPr>
          <p:cNvPr id="10" name="Group 27"/>
          <p:cNvGrpSpPr/>
          <p:nvPr/>
        </p:nvGrpSpPr>
        <p:grpSpPr>
          <a:xfrm>
            <a:off x="31953" y="558228"/>
            <a:ext cx="12105504" cy="6158960"/>
            <a:chOff x="152400" y="1253946"/>
            <a:chExt cx="9296400" cy="823265"/>
          </a:xfrm>
        </p:grpSpPr>
        <p:sp>
          <p:nvSpPr>
            <p:cNvPr id="11" name="Rectangle 10"/>
            <p:cNvSpPr/>
            <p:nvPr/>
          </p:nvSpPr>
          <p:spPr>
            <a:xfrm>
              <a:off x="152400" y="1253946"/>
              <a:ext cx="9296400" cy="82326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12" name="object 12"/>
            <p:cNvSpPr txBox="1"/>
            <p:nvPr/>
          </p:nvSpPr>
          <p:spPr>
            <a:xfrm>
              <a:off x="201008" y="1264318"/>
              <a:ext cx="4842337" cy="755954"/>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A parent process divides its workload into several smaller pieces and assigns them to a number of child processes.</a:t>
              </a:r>
            </a:p>
            <a:p>
              <a:pPr marL="285750" indent="-285750" algn="just" fontAlgn="base">
                <a:lnSpc>
                  <a:spcPct val="150000"/>
                </a:lnSpc>
                <a:buFont typeface="Arial" panose="020B0604020202020204" pitchFamily="34" charset="0"/>
                <a:buChar char="•"/>
              </a:pPr>
              <a:r>
                <a:rPr lang="en-IN" sz="1750" dirty="0"/>
                <a:t>The child processes then compute their workload in parallel and the results are merged by the parent.</a:t>
              </a:r>
            </a:p>
            <a:p>
              <a:pPr marL="285750" indent="-285750" algn="just" fontAlgn="base">
                <a:lnSpc>
                  <a:spcPct val="150000"/>
                </a:lnSpc>
                <a:buFont typeface="Arial" panose="020B0604020202020204" pitchFamily="34" charset="0"/>
                <a:buChar char="•"/>
              </a:pPr>
              <a:r>
                <a:rPr lang="en-IN" sz="1750" dirty="0"/>
                <a:t>The dividing and the merging procedures are done recursively.</a:t>
              </a:r>
            </a:p>
            <a:p>
              <a:pPr marL="285750" indent="-285750" algn="just" fontAlgn="base">
                <a:lnSpc>
                  <a:spcPct val="150000"/>
                </a:lnSpc>
                <a:buFont typeface="Arial" panose="020B0604020202020204" pitchFamily="34" charset="0"/>
                <a:buChar char="•"/>
              </a:pPr>
              <a:r>
                <a:rPr lang="en-IN" sz="1750" dirty="0"/>
                <a:t>This paradigm is very natural for computations such as quick sort.</a:t>
              </a:r>
            </a:p>
            <a:p>
              <a:pPr marL="285750" indent="-285750" algn="just" fontAlgn="base">
                <a:lnSpc>
                  <a:spcPct val="150000"/>
                </a:lnSpc>
                <a:buFont typeface="Arial" panose="020B0604020202020204" pitchFamily="34" charset="0"/>
                <a:buChar char="•"/>
              </a:pPr>
              <a:endParaRPr lang="en-IN" sz="1750" dirty="0"/>
            </a:p>
            <a:p>
              <a:pPr algn="just" fontAlgn="base">
                <a:lnSpc>
                  <a:spcPct val="150000"/>
                </a:lnSpc>
              </a:pPr>
              <a:r>
                <a:rPr lang="en-IN" sz="1750" b="1" dirty="0"/>
                <a:t>Pipeline</a:t>
              </a:r>
            </a:p>
            <a:p>
              <a:pPr marL="285750" indent="-285750" algn="just" fontAlgn="base">
                <a:lnSpc>
                  <a:spcPct val="150000"/>
                </a:lnSpc>
                <a:buFont typeface="Arial" panose="020B0604020202020204" pitchFamily="34" charset="0"/>
                <a:buChar char="•"/>
              </a:pPr>
              <a:r>
                <a:rPr lang="en-IN" sz="1750" dirty="0"/>
                <a:t>In pipeline paradigm, a number of processes form a virtual pipeline.</a:t>
              </a:r>
            </a:p>
            <a:p>
              <a:pPr marL="285750" indent="-285750" algn="just" fontAlgn="base">
                <a:lnSpc>
                  <a:spcPct val="150000"/>
                </a:lnSpc>
                <a:buFont typeface="Arial" panose="020B0604020202020204" pitchFamily="34" charset="0"/>
                <a:buChar char="•"/>
              </a:pPr>
              <a:r>
                <a:rPr lang="en-IN" sz="1750" dirty="0"/>
                <a:t>A continuous data stream is fed into the pipeline, and the processes execute at different pipeline stages simultaneously in an overlapped fashion.</a:t>
              </a:r>
            </a:p>
            <a:p>
              <a:pPr marL="285750" indent="-285750" algn="just" fontAlgn="base">
                <a:lnSpc>
                  <a:spcPct val="150000"/>
                </a:lnSpc>
                <a:buFont typeface="Arial" panose="020B0604020202020204" pitchFamily="34" charset="0"/>
                <a:buChar char="•"/>
              </a:pPr>
              <a:endParaRPr lang="en-IN" sz="1750" dirty="0"/>
            </a:p>
          </p:txBody>
        </p:sp>
      </p:grpSp>
      <p:pic>
        <p:nvPicPr>
          <p:cNvPr id="2" name="Picture 1"/>
          <p:cNvPicPr>
            <a:picLocks noChangeAspect="1"/>
          </p:cNvPicPr>
          <p:nvPr/>
        </p:nvPicPr>
        <p:blipFill>
          <a:blip r:embed="rId3"/>
          <a:stretch>
            <a:fillRect/>
          </a:stretch>
        </p:blipFill>
        <p:spPr>
          <a:xfrm>
            <a:off x="8313364" y="558228"/>
            <a:ext cx="3304894" cy="2742359"/>
          </a:xfrm>
          <a:prstGeom prst="rect">
            <a:avLst/>
          </a:prstGeom>
        </p:spPr>
      </p:pic>
      <p:pic>
        <p:nvPicPr>
          <p:cNvPr id="5" name="Picture 4"/>
          <p:cNvPicPr>
            <a:picLocks noChangeAspect="1"/>
          </p:cNvPicPr>
          <p:nvPr/>
        </p:nvPicPr>
        <p:blipFill>
          <a:blip r:embed="rId4"/>
          <a:stretch>
            <a:fillRect/>
          </a:stretch>
        </p:blipFill>
        <p:spPr>
          <a:xfrm rot="16200000">
            <a:off x="8355569" y="3023169"/>
            <a:ext cx="1752600" cy="3438525"/>
          </a:xfrm>
          <a:prstGeom prst="rect">
            <a:avLst/>
          </a:prstGeom>
        </p:spPr>
      </p:pic>
    </p:spTree>
    <p:extLst>
      <p:ext uri="{BB962C8B-B14F-4D97-AF65-F5344CB8AC3E}">
        <p14:creationId xmlns:p14="http://schemas.microsoft.com/office/powerpoint/2010/main" val="2046015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10" y="507676"/>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39280" y="103044"/>
            <a:ext cx="5729507"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Process Farm  &amp; Work Pool Model</a:t>
            </a:r>
            <a:endParaRPr sz="2563" dirty="0">
              <a:latin typeface="Arial"/>
              <a:cs typeface="Arial"/>
            </a:endParaRPr>
          </a:p>
        </p:txBody>
      </p:sp>
      <p:sp>
        <p:nvSpPr>
          <p:cNvPr id="27" name="object 20"/>
          <p:cNvSpPr/>
          <p:nvPr/>
        </p:nvSpPr>
        <p:spPr>
          <a:xfrm flipV="1">
            <a:off x="0" y="673548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sp>
        <p:nvSpPr>
          <p:cNvPr id="30" name="object 12"/>
          <p:cNvSpPr txBox="1"/>
          <p:nvPr/>
        </p:nvSpPr>
        <p:spPr>
          <a:xfrm>
            <a:off x="174073" y="760876"/>
            <a:ext cx="11812590" cy="403957"/>
          </a:xfrm>
          <a:prstGeom prst="rect">
            <a:avLst/>
          </a:prstGeom>
        </p:spPr>
        <p:txBody>
          <a:bodyPr vert="horz" wrap="square" lIns="0" tIns="0" rIns="0" bIns="0" numCol="1" rtlCol="0">
            <a:spAutoFit/>
          </a:bodyPr>
          <a:lstStyle/>
          <a:p>
            <a:pPr fontAlgn="base">
              <a:lnSpc>
                <a:spcPct val="150000"/>
              </a:lnSpc>
            </a:pPr>
            <a:endParaRPr lang="en-US" sz="1750" dirty="0"/>
          </a:p>
        </p:txBody>
      </p:sp>
      <p:grpSp>
        <p:nvGrpSpPr>
          <p:cNvPr id="10" name="Group 27"/>
          <p:cNvGrpSpPr/>
          <p:nvPr/>
        </p:nvGrpSpPr>
        <p:grpSpPr>
          <a:xfrm>
            <a:off x="31953" y="558227"/>
            <a:ext cx="12105504" cy="6158960"/>
            <a:chOff x="152400" y="1253946"/>
            <a:chExt cx="9296400" cy="823265"/>
          </a:xfrm>
        </p:grpSpPr>
        <p:sp>
          <p:nvSpPr>
            <p:cNvPr id="11" name="Rectangle 10"/>
            <p:cNvSpPr/>
            <p:nvPr/>
          </p:nvSpPr>
          <p:spPr>
            <a:xfrm>
              <a:off x="152400" y="1253946"/>
              <a:ext cx="9296400" cy="823265"/>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12" name="object 12"/>
            <p:cNvSpPr txBox="1"/>
            <p:nvPr/>
          </p:nvSpPr>
          <p:spPr>
            <a:xfrm>
              <a:off x="201007" y="1264318"/>
              <a:ext cx="5987518" cy="809950"/>
            </a:xfrm>
            <a:prstGeom prst="rect">
              <a:avLst/>
            </a:prstGeom>
          </p:spPr>
          <p:txBody>
            <a:bodyPr vert="horz" wrap="square" lIns="0" tIns="0" rIns="0" bIns="0" numCol="1" rtlCol="0">
              <a:spAutoFit/>
            </a:bodyPr>
            <a:lstStyle/>
            <a:p>
              <a:pPr marL="285750" indent="-285750" algn="just" fontAlgn="base">
                <a:lnSpc>
                  <a:spcPct val="150000"/>
                </a:lnSpc>
                <a:buFont typeface="Arial" panose="020B0604020202020204" pitchFamily="34" charset="0"/>
                <a:buChar char="•"/>
              </a:pPr>
              <a:r>
                <a:rPr lang="en-IN" sz="1750" dirty="0"/>
                <a:t>This paradigm is also known as the master-slave paradigm.</a:t>
              </a:r>
            </a:p>
            <a:p>
              <a:pPr marL="285750" indent="-285750" algn="just" fontAlgn="base">
                <a:lnSpc>
                  <a:spcPct val="150000"/>
                </a:lnSpc>
                <a:buFont typeface="Arial" panose="020B0604020202020204" pitchFamily="34" charset="0"/>
                <a:buChar char="•"/>
              </a:pPr>
              <a:r>
                <a:rPr lang="en-IN" sz="1750" dirty="0"/>
                <a:t>A master process executes the essentially sequential part of the parallel program and spawns a number of slave processes to execute the parallel workload.</a:t>
              </a:r>
            </a:p>
            <a:p>
              <a:pPr marL="285750" indent="-285750" algn="just" fontAlgn="base">
                <a:lnSpc>
                  <a:spcPct val="150000"/>
                </a:lnSpc>
                <a:buFont typeface="Arial" panose="020B0604020202020204" pitchFamily="34" charset="0"/>
                <a:buChar char="•"/>
              </a:pPr>
              <a:r>
                <a:rPr lang="en-IN" sz="1750" dirty="0"/>
                <a:t>When a slave finishes its workload, it informs the master which assigns a new workload to the slave.</a:t>
              </a:r>
            </a:p>
            <a:p>
              <a:pPr marL="285750" indent="-285750" algn="just" fontAlgn="base">
                <a:lnSpc>
                  <a:spcPct val="150000"/>
                </a:lnSpc>
                <a:buFont typeface="Arial" panose="020B0604020202020204" pitchFamily="34" charset="0"/>
                <a:buChar char="•"/>
              </a:pPr>
              <a:r>
                <a:rPr lang="en-IN" sz="1750" dirty="0"/>
                <a:t>This is a very simple paradigm, where the coordination is done by the master. </a:t>
              </a:r>
            </a:p>
            <a:p>
              <a:pPr marL="285750" indent="-285750" algn="just" fontAlgn="base">
                <a:lnSpc>
                  <a:spcPct val="150000"/>
                </a:lnSpc>
                <a:buFont typeface="Arial" panose="020B0604020202020204" pitchFamily="34" charset="0"/>
                <a:buChar char="•"/>
              </a:pPr>
              <a:r>
                <a:rPr lang="en-IN" sz="1750" dirty="0"/>
                <a:t>This paradigm is often used in a shared variable model.</a:t>
              </a:r>
            </a:p>
            <a:p>
              <a:pPr marL="285750" indent="-285750" algn="just" fontAlgn="base">
                <a:lnSpc>
                  <a:spcPct val="150000"/>
                </a:lnSpc>
                <a:buFont typeface="Arial" panose="020B0604020202020204" pitchFamily="34" charset="0"/>
                <a:buChar char="•"/>
              </a:pPr>
              <a:r>
                <a:rPr lang="en-IN" sz="1750" dirty="0"/>
                <a:t>A </a:t>
              </a:r>
              <a:r>
                <a:rPr lang="en-IN" sz="1750" b="1" dirty="0"/>
                <a:t>pool of works </a:t>
              </a:r>
              <a:r>
                <a:rPr lang="en-IN" sz="1750" dirty="0"/>
                <a:t>is realized in a global data structure.</a:t>
              </a:r>
            </a:p>
            <a:p>
              <a:pPr marL="285750" indent="-285750" algn="just" fontAlgn="base">
                <a:lnSpc>
                  <a:spcPct val="150000"/>
                </a:lnSpc>
                <a:buFont typeface="Arial" panose="020B0604020202020204" pitchFamily="34" charset="0"/>
                <a:buChar char="•"/>
              </a:pPr>
              <a:r>
                <a:rPr lang="en-IN" sz="1750" dirty="0"/>
                <a:t>A number of processes are created. Initially, there may be just one piece of work in the pool.</a:t>
              </a:r>
            </a:p>
            <a:p>
              <a:pPr marL="285750" indent="-285750" algn="just" fontAlgn="base">
                <a:lnSpc>
                  <a:spcPct val="150000"/>
                </a:lnSpc>
                <a:buFont typeface="Arial" panose="020B0604020202020204" pitchFamily="34" charset="0"/>
                <a:buChar char="•"/>
              </a:pPr>
              <a:r>
                <a:rPr lang="en-IN" sz="1750" dirty="0"/>
                <a:t>Any free process fetches a piece of work from the pool and executes it, producing zero, one, or more new work pieces put into the pool. The parallel program ends when the work pool becomes empty.</a:t>
              </a:r>
            </a:p>
            <a:p>
              <a:pPr marL="285750" indent="-285750" algn="just" fontAlgn="base">
                <a:lnSpc>
                  <a:spcPct val="150000"/>
                </a:lnSpc>
                <a:buFont typeface="Arial" panose="020B0604020202020204" pitchFamily="34" charset="0"/>
                <a:buChar char="•"/>
              </a:pPr>
              <a:r>
                <a:rPr lang="en-IN" sz="1750" dirty="0"/>
                <a:t>This paradigm facilitates load balancing, as the workload is dynamically allocated to free processes.</a:t>
              </a:r>
            </a:p>
          </p:txBody>
        </p:sp>
      </p:grpSp>
      <p:pic>
        <p:nvPicPr>
          <p:cNvPr id="2" name="Picture 1"/>
          <p:cNvPicPr>
            <a:picLocks noChangeAspect="1"/>
          </p:cNvPicPr>
          <p:nvPr/>
        </p:nvPicPr>
        <p:blipFill>
          <a:blip r:embed="rId3"/>
          <a:stretch>
            <a:fillRect/>
          </a:stretch>
        </p:blipFill>
        <p:spPr>
          <a:xfrm>
            <a:off x="8699384" y="707088"/>
            <a:ext cx="3400425" cy="2581275"/>
          </a:xfrm>
          <a:prstGeom prst="rect">
            <a:avLst/>
          </a:prstGeom>
        </p:spPr>
      </p:pic>
      <p:pic>
        <p:nvPicPr>
          <p:cNvPr id="5" name="Picture 4"/>
          <p:cNvPicPr>
            <a:picLocks noChangeAspect="1"/>
          </p:cNvPicPr>
          <p:nvPr/>
        </p:nvPicPr>
        <p:blipFill rotWithShape="1">
          <a:blip r:embed="rId4"/>
          <a:srcRect t="2366"/>
          <a:stretch/>
        </p:blipFill>
        <p:spPr>
          <a:xfrm>
            <a:off x="9052391" y="3939987"/>
            <a:ext cx="2505075" cy="2417907"/>
          </a:xfrm>
          <a:prstGeom prst="rect">
            <a:avLst/>
          </a:prstGeom>
        </p:spPr>
      </p:pic>
    </p:spTree>
    <p:extLst>
      <p:ext uri="{BB962C8B-B14F-4D97-AF65-F5344CB8AC3E}">
        <p14:creationId xmlns:p14="http://schemas.microsoft.com/office/powerpoint/2010/main" val="2148654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5410175"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Parallel Program using Python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571732"/>
            </a:xfrm>
            <a:prstGeom prst="rect">
              <a:avLst/>
            </a:prstGeom>
          </p:spPr>
          <p:txBody>
            <a:bodyPr vert="horz" wrap="square" lIns="0" tIns="0" rIns="0" bIns="0" numCol="1" rtlCol="0">
              <a:spAutoFit/>
            </a:bodyPr>
            <a:lstStyle/>
            <a:p>
              <a:pPr marL="357188" indent="-357188" algn="just" fontAlgn="base">
                <a:lnSpc>
                  <a:spcPct val="150000"/>
                </a:lnSpc>
                <a:buFont typeface="Arial" panose="020B0604020202020204" pitchFamily="34" charset="0"/>
                <a:buChar char="•"/>
              </a:pPr>
              <a:r>
                <a:rPr lang="en-US" sz="1750" dirty="0"/>
                <a:t>Multitasking, in general, is the capability of performing multiple tasks simultaneously. Multithreading refers to concurrently executing multiple threads by rapidly switching the control of the CPU between threads (called context switching).</a:t>
              </a:r>
            </a:p>
            <a:p>
              <a:pPr marL="357188" indent="-357188" algn="just" fontAlgn="base">
                <a:lnSpc>
                  <a:spcPct val="150000"/>
                </a:lnSpc>
                <a:buFont typeface="Arial" panose="020B0604020202020204" pitchFamily="34" charset="0"/>
                <a:buChar char="•"/>
              </a:pPr>
              <a:r>
                <a:rPr lang="en-US" sz="1750" dirty="0"/>
                <a:t>Python Global Interpreter Lock limits one thread to run at a time even if the machine contains multiple processors.</a:t>
              </a:r>
            </a:p>
            <a:p>
              <a:pPr marL="357188" indent="-357188" algn="just" fontAlgn="base">
                <a:lnSpc>
                  <a:spcPct val="150000"/>
                </a:lnSpc>
                <a:buFont typeface="Arial" panose="020B0604020202020204" pitchFamily="34" charset="0"/>
                <a:buChar char="•"/>
              </a:pPr>
              <a:r>
                <a:rPr lang="en-US" sz="1750" dirty="0"/>
                <a:t>There are two types of multitasking in an OS: </a:t>
              </a:r>
            </a:p>
            <a:p>
              <a:pPr marL="814388" lvl="1" indent="-357188" algn="just" fontAlgn="base">
                <a:lnSpc>
                  <a:spcPct val="150000"/>
                </a:lnSpc>
                <a:buFont typeface="+mj-lt"/>
                <a:buAutoNum type="arabicPeriod"/>
              </a:pPr>
              <a:r>
                <a:rPr lang="en-US" sz="1750" dirty="0"/>
                <a:t>Process-based</a:t>
              </a:r>
            </a:p>
            <a:p>
              <a:pPr marL="814388" lvl="1" indent="-357188" algn="just" fontAlgn="base">
                <a:lnSpc>
                  <a:spcPct val="150000"/>
                </a:lnSpc>
                <a:buFont typeface="+mj-lt"/>
                <a:buAutoNum type="arabicPeriod"/>
              </a:pPr>
              <a:r>
                <a:rPr lang="en-US" sz="1750" dirty="0"/>
                <a:t>Thread-based</a:t>
              </a:r>
              <a:endParaRPr lang="en-IN" sz="1750" dirty="0"/>
            </a:p>
            <a:p>
              <a:pPr marL="357188" indent="-357188" algn="just" fontAlgn="base">
                <a:lnSpc>
                  <a:spcPct val="150000"/>
                </a:lnSpc>
                <a:buFont typeface="Arial" panose="020B0604020202020204" pitchFamily="34" charset="0"/>
                <a:buChar char="•"/>
              </a:pPr>
              <a:r>
                <a:rPr lang="en-US" sz="1750" dirty="0"/>
                <a:t>Threads in Python can be created in three ways:</a:t>
              </a:r>
            </a:p>
            <a:p>
              <a:pPr marL="814388" lvl="1" indent="-357188" algn="just" fontAlgn="base">
                <a:lnSpc>
                  <a:spcPct val="150000"/>
                </a:lnSpc>
                <a:buFont typeface="Arial" panose="020B0604020202020204" pitchFamily="34" charset="0"/>
                <a:buChar char="•"/>
              </a:pPr>
              <a:r>
                <a:rPr lang="en-US" sz="1750" dirty="0"/>
                <a:t>Without creating a class</a:t>
              </a:r>
            </a:p>
            <a:p>
              <a:pPr marL="814388" lvl="1" indent="-357188" algn="just" fontAlgn="base">
                <a:lnSpc>
                  <a:spcPct val="150000"/>
                </a:lnSpc>
                <a:buFont typeface="Arial" panose="020B0604020202020204" pitchFamily="34" charset="0"/>
                <a:buChar char="•"/>
              </a:pPr>
              <a:r>
                <a:rPr lang="en-US" sz="1750" dirty="0"/>
                <a:t>By extending Thread class</a:t>
              </a:r>
            </a:p>
            <a:p>
              <a:pPr marL="814388" lvl="1" indent="-357188" algn="just" fontAlgn="base">
                <a:lnSpc>
                  <a:spcPct val="150000"/>
                </a:lnSpc>
                <a:buFont typeface="Arial" panose="020B0604020202020204" pitchFamily="34" charset="0"/>
                <a:buChar char="•"/>
              </a:pPr>
              <a:r>
                <a:rPr lang="en-US" sz="1750" dirty="0"/>
                <a:t>Without extending Thread class</a:t>
              </a:r>
              <a:endParaRPr lang="en-IN" sz="1750" dirty="0"/>
            </a:p>
          </p:txBody>
        </p:sp>
      </p:grpSp>
      <p:pic>
        <p:nvPicPr>
          <p:cNvPr id="4" name="Picture 3"/>
          <p:cNvPicPr>
            <a:picLocks noChangeAspect="1"/>
          </p:cNvPicPr>
          <p:nvPr/>
        </p:nvPicPr>
        <p:blipFill>
          <a:blip r:embed="rId3"/>
          <a:stretch>
            <a:fillRect/>
          </a:stretch>
        </p:blipFill>
        <p:spPr>
          <a:xfrm>
            <a:off x="5094204" y="2871767"/>
            <a:ext cx="6645077" cy="3452325"/>
          </a:xfrm>
          <a:prstGeom prst="rect">
            <a:avLst/>
          </a:prstGeom>
        </p:spPr>
      </p:pic>
    </p:spTree>
    <p:extLst>
      <p:ext uri="{BB962C8B-B14F-4D97-AF65-F5344CB8AC3E}">
        <p14:creationId xmlns:p14="http://schemas.microsoft.com/office/powerpoint/2010/main" val="2521134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5410175"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Parallel Program using Python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686078"/>
            </a:xfrm>
            <a:prstGeom prst="rect">
              <a:avLst/>
            </a:prstGeom>
          </p:spPr>
          <p:txBody>
            <a:bodyPr vert="horz" wrap="square" lIns="0" tIns="0" rIns="0" bIns="0" numCol="1" rtlCol="0">
              <a:spAutoFit/>
            </a:bodyPr>
            <a:lstStyle/>
            <a:p>
              <a:pPr marL="357188" indent="-357188" algn="just" fontAlgn="base">
                <a:lnSpc>
                  <a:spcPct val="150000"/>
                </a:lnSpc>
                <a:buFont typeface="Arial" panose="020B0604020202020204" pitchFamily="34" charset="0"/>
                <a:buChar char="•"/>
              </a:pPr>
              <a:r>
                <a:rPr lang="en-IN" sz="1750" dirty="0"/>
                <a:t>A thread is basically an independent flow of execution. A single process can consist of multiple threads. Each thread in a program performs a particular task. For Example, when you are playing a game say FIFA on your PC, the game as a whole is a single process, but it consists of several threads responsible for playing the music, taking input from the user, running the opponent synchronously, etc. </a:t>
              </a:r>
            </a:p>
            <a:p>
              <a:pPr marL="357188" indent="-357188" algn="just" fontAlgn="base">
                <a:lnSpc>
                  <a:spcPct val="150000"/>
                </a:lnSpc>
                <a:buFont typeface="Arial" panose="020B0604020202020204" pitchFamily="34" charset="0"/>
                <a:buChar char="•"/>
              </a:pPr>
              <a:r>
                <a:rPr lang="en-IN" sz="1750" dirty="0"/>
                <a:t>Threading is that it allows a user to run different parts of the program in a concurrent manner and make the design of the program simpler. </a:t>
              </a:r>
            </a:p>
            <a:p>
              <a:pPr marL="357188" indent="-357188" algn="just" fontAlgn="base">
                <a:lnSpc>
                  <a:spcPct val="150000"/>
                </a:lnSpc>
                <a:buFont typeface="Arial" panose="020B0604020202020204" pitchFamily="34" charset="0"/>
                <a:buChar char="•"/>
              </a:pPr>
              <a:r>
                <a:rPr lang="en-IN" sz="1750" dirty="0"/>
                <a:t>Multithreading in Python can be achieved by importing the threading module.</a:t>
              </a:r>
            </a:p>
            <a:p>
              <a:pPr algn="just" fontAlgn="base">
                <a:lnSpc>
                  <a:spcPct val="150000"/>
                </a:lnSpc>
              </a:pPr>
              <a:endParaRPr lang="en-IN" sz="1750" b="1" dirty="0"/>
            </a:p>
            <a:p>
              <a:pPr algn="just" fontAlgn="base">
                <a:lnSpc>
                  <a:spcPct val="150000"/>
                </a:lnSpc>
              </a:pPr>
              <a:r>
                <a:rPr lang="en-IN" sz="1750" b="1" dirty="0"/>
                <a:t>Example:</a:t>
              </a:r>
            </a:p>
            <a:p>
              <a:pPr algn="just" fontAlgn="base">
                <a:lnSpc>
                  <a:spcPct val="150000"/>
                </a:lnSpc>
              </a:pPr>
              <a:r>
                <a:rPr lang="en-IN" sz="1750" dirty="0"/>
                <a:t>	</a:t>
              </a:r>
              <a:r>
                <a:rPr lang="en-IN" sz="1750" i="1" dirty="0"/>
                <a:t>import threading</a:t>
              </a:r>
            </a:p>
            <a:p>
              <a:pPr algn="just" fontAlgn="base">
                <a:lnSpc>
                  <a:spcPct val="150000"/>
                </a:lnSpc>
              </a:pPr>
              <a:r>
                <a:rPr lang="en-IN" sz="1750" i="1" dirty="0"/>
                <a:t>	from threading import *</a:t>
              </a:r>
            </a:p>
            <a:p>
              <a:pPr algn="just" fontAlgn="base">
                <a:lnSpc>
                  <a:spcPct val="150000"/>
                </a:lnSpc>
              </a:pPr>
              <a:endParaRPr lang="en-IN" sz="1750" dirty="0"/>
            </a:p>
          </p:txBody>
        </p:sp>
      </p:grpSp>
    </p:spTree>
    <p:extLst>
      <p:ext uri="{BB962C8B-B14F-4D97-AF65-F5344CB8AC3E}">
        <p14:creationId xmlns:p14="http://schemas.microsoft.com/office/powerpoint/2010/main" val="737653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000"/>
          </a:p>
        </p:txBody>
      </p:sp>
      <p:sp>
        <p:nvSpPr>
          <p:cNvPr id="9" name="object 9"/>
          <p:cNvSpPr txBox="1"/>
          <p:nvPr/>
        </p:nvSpPr>
        <p:spPr>
          <a:xfrm>
            <a:off x="89671" y="44591"/>
            <a:ext cx="5410175" cy="369332"/>
          </a:xfrm>
          <a:prstGeom prst="rect">
            <a:avLst/>
          </a:prstGeom>
        </p:spPr>
        <p:txBody>
          <a:bodyPr vert="horz" wrap="square" lIns="0" tIns="0" rIns="0" bIns="0" rtlCol="0">
            <a:spAutoFit/>
          </a:bodyPr>
          <a:lstStyle/>
          <a:p>
            <a:pPr marL="15875"/>
            <a:r>
              <a:rPr lang="en-US" sz="2400" b="1" spc="13" dirty="0">
                <a:solidFill>
                  <a:srgbClr val="010103"/>
                </a:solidFill>
                <a:latin typeface="Arial"/>
                <a:cs typeface="Arial"/>
              </a:rPr>
              <a:t>Parallel Program using Python</a:t>
            </a:r>
            <a:endParaRPr sz="2400"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000"/>
          </a:p>
        </p:txBody>
      </p:sp>
      <p:grpSp>
        <p:nvGrpSpPr>
          <p:cNvPr id="2" name="Group 27"/>
          <p:cNvGrpSpPr/>
          <p:nvPr/>
        </p:nvGrpSpPr>
        <p:grpSpPr>
          <a:xfrm>
            <a:off x="0" y="586964"/>
            <a:ext cx="12180863" cy="6766203"/>
            <a:chOff x="127862" y="1268442"/>
            <a:chExt cx="9354272" cy="1091182"/>
          </a:xfrm>
        </p:grpSpPr>
        <p:sp>
          <p:nvSpPr>
            <p:cNvPr id="29" name="Rectangle 28"/>
            <p:cNvSpPr/>
            <p:nvPr/>
          </p:nvSpPr>
          <p:spPr>
            <a:xfrm>
              <a:off x="127862" y="1268442"/>
              <a:ext cx="9296400" cy="960236"/>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object 12"/>
            <p:cNvSpPr txBox="1"/>
            <p:nvPr/>
          </p:nvSpPr>
          <p:spPr>
            <a:xfrm>
              <a:off x="127862" y="1281925"/>
              <a:ext cx="9354272" cy="1077699"/>
            </a:xfrm>
            <a:prstGeom prst="rect">
              <a:avLst/>
            </a:prstGeom>
          </p:spPr>
          <p:txBody>
            <a:bodyPr vert="horz" wrap="square" lIns="0" tIns="0" rIns="0" bIns="0" numCol="3" rtlCol="0">
              <a:spAutoFit/>
            </a:bodyPr>
            <a:lstStyle/>
            <a:p>
              <a:pPr algn="just" fontAlgn="base">
                <a:lnSpc>
                  <a:spcPct val="150000"/>
                </a:lnSpc>
              </a:pPr>
              <a:r>
                <a:rPr lang="en-US" sz="1600" b="1" dirty="0"/>
                <a:t>Model 1</a:t>
              </a:r>
            </a:p>
            <a:p>
              <a:pPr algn="just" fontAlgn="base">
                <a:lnSpc>
                  <a:spcPct val="150000"/>
                </a:lnSpc>
              </a:pPr>
              <a:r>
                <a:rPr lang="en-US" sz="1600" b="1" dirty="0"/>
                <a:t>Without creating a class</a:t>
              </a:r>
            </a:p>
            <a:p>
              <a:pPr algn="just" fontAlgn="base">
                <a:lnSpc>
                  <a:spcPct val="150000"/>
                </a:lnSpc>
              </a:pPr>
              <a:r>
                <a:rPr lang="en-US" sz="1600" dirty="0"/>
                <a:t>step1 : Import modules</a:t>
              </a:r>
            </a:p>
            <a:p>
              <a:pPr algn="just" fontAlgn="base">
                <a:lnSpc>
                  <a:spcPct val="150000"/>
                </a:lnSpc>
              </a:pPr>
              <a:r>
                <a:rPr lang="en-US" sz="1600" dirty="0"/>
                <a:t>step2 : Define the role of thread</a:t>
              </a:r>
            </a:p>
            <a:p>
              <a:pPr algn="just" fontAlgn="base">
                <a:lnSpc>
                  <a:spcPct val="150000"/>
                </a:lnSpc>
              </a:pPr>
              <a:r>
                <a:rPr lang="en-US" sz="1600" dirty="0"/>
                <a:t>step3 : Instantiate the thread by specifying target</a:t>
              </a:r>
            </a:p>
            <a:p>
              <a:pPr algn="just" fontAlgn="base">
                <a:lnSpc>
                  <a:spcPct val="150000"/>
                </a:lnSpc>
              </a:pPr>
              <a:r>
                <a:rPr lang="en-US" sz="1600" dirty="0"/>
                <a:t>step4 : Start the Thread.</a:t>
              </a:r>
            </a:p>
            <a:p>
              <a:pPr algn="just" fontAlgn="base">
                <a:lnSpc>
                  <a:spcPct val="150000"/>
                </a:lnSpc>
              </a:pPr>
              <a:endParaRPr lang="en-US" sz="1600" dirty="0"/>
            </a:p>
            <a:p>
              <a:pPr algn="just" fontAlgn="base">
                <a:lnSpc>
                  <a:spcPct val="150000"/>
                </a:lnSpc>
              </a:pPr>
              <a:r>
                <a:rPr lang="en-US" sz="1600" dirty="0"/>
                <a:t>from threading import *</a:t>
              </a:r>
            </a:p>
            <a:p>
              <a:pPr algn="just" fontAlgn="base">
                <a:lnSpc>
                  <a:spcPct val="150000"/>
                </a:lnSpc>
              </a:pPr>
              <a:r>
                <a:rPr lang="en-US" sz="1600" dirty="0" err="1"/>
                <a:t>def</a:t>
              </a:r>
              <a:r>
                <a:rPr lang="en-US" sz="1600" dirty="0"/>
                <a:t> fun():</a:t>
              </a:r>
            </a:p>
            <a:p>
              <a:pPr algn="just" fontAlgn="base">
                <a:lnSpc>
                  <a:spcPct val="150000"/>
                </a:lnSpc>
              </a:pPr>
              <a:r>
                <a:rPr lang="en-US" sz="1600" dirty="0"/>
                <a:t>	…….</a:t>
              </a:r>
            </a:p>
            <a:p>
              <a:pPr algn="just" fontAlgn="base">
                <a:lnSpc>
                  <a:spcPct val="150000"/>
                </a:lnSpc>
              </a:pPr>
              <a:r>
                <a:rPr lang="en-US" sz="1600" dirty="0"/>
                <a:t>child = Thread(target = fun)</a:t>
              </a:r>
            </a:p>
            <a:p>
              <a:pPr algn="just" fontAlgn="base">
                <a:lnSpc>
                  <a:spcPct val="150000"/>
                </a:lnSpc>
              </a:pPr>
              <a:r>
                <a:rPr lang="en-US" sz="1600" dirty="0" err="1"/>
                <a:t>child.start</a:t>
              </a:r>
              <a:r>
                <a:rPr lang="en-US" sz="1600" dirty="0"/>
                <a:t>()</a:t>
              </a:r>
            </a:p>
            <a:p>
              <a:pPr algn="just" fontAlgn="base">
                <a:lnSpc>
                  <a:spcPct val="150000"/>
                </a:lnSpc>
              </a:pPr>
              <a:endParaRPr lang="en-IN" sz="1600" b="1" dirty="0"/>
            </a:p>
            <a:p>
              <a:pPr algn="just" fontAlgn="base">
                <a:lnSpc>
                  <a:spcPct val="150000"/>
                </a:lnSpc>
              </a:pPr>
              <a:endParaRPr lang="en-IN" sz="1600" b="1" dirty="0"/>
            </a:p>
            <a:p>
              <a:pPr algn="just" fontAlgn="base">
                <a:lnSpc>
                  <a:spcPct val="150000"/>
                </a:lnSpc>
              </a:pPr>
              <a:endParaRPr lang="en-IN" sz="1600" b="1" dirty="0"/>
            </a:p>
            <a:p>
              <a:pPr algn="just" fontAlgn="base">
                <a:lnSpc>
                  <a:spcPct val="150000"/>
                </a:lnSpc>
              </a:pPr>
              <a:endParaRPr lang="en-IN" sz="1600" b="1" dirty="0"/>
            </a:p>
            <a:p>
              <a:pPr algn="just" fontAlgn="base">
                <a:lnSpc>
                  <a:spcPct val="150000"/>
                </a:lnSpc>
              </a:pPr>
              <a:endParaRPr lang="en-IN" sz="1600" b="1" dirty="0"/>
            </a:p>
            <a:p>
              <a:pPr algn="just" fontAlgn="base">
                <a:lnSpc>
                  <a:spcPct val="150000"/>
                </a:lnSpc>
              </a:pPr>
              <a:endParaRPr lang="en-IN" sz="1600" b="1" dirty="0"/>
            </a:p>
            <a:p>
              <a:pPr algn="just" fontAlgn="base">
                <a:lnSpc>
                  <a:spcPct val="150000"/>
                </a:lnSpc>
              </a:pPr>
              <a:r>
                <a:rPr lang="en-IN" sz="1600" b="1" dirty="0"/>
                <a:t>Model 2:</a:t>
              </a:r>
            </a:p>
            <a:p>
              <a:pPr algn="just" fontAlgn="base">
                <a:lnSpc>
                  <a:spcPct val="150000"/>
                </a:lnSpc>
              </a:pPr>
              <a:r>
                <a:rPr lang="en-US" sz="1600" b="1" dirty="0"/>
                <a:t>By Extending thread class</a:t>
              </a:r>
            </a:p>
            <a:p>
              <a:pPr algn="just" fontAlgn="base">
                <a:lnSpc>
                  <a:spcPct val="150000"/>
                </a:lnSpc>
              </a:pPr>
              <a:r>
                <a:rPr lang="en-US" sz="1600" dirty="0"/>
                <a:t>step1 : import Modules</a:t>
              </a:r>
            </a:p>
            <a:p>
              <a:pPr algn="just" fontAlgn="base">
                <a:lnSpc>
                  <a:spcPct val="150000"/>
                </a:lnSpc>
              </a:pPr>
              <a:r>
                <a:rPr lang="en-US" sz="1600" dirty="0"/>
                <a:t>Step2 : Extending (inherit) a class from Thread</a:t>
              </a:r>
            </a:p>
            <a:p>
              <a:pPr algn="just" fontAlgn="base">
                <a:lnSpc>
                  <a:spcPct val="150000"/>
                </a:lnSpc>
              </a:pPr>
              <a:r>
                <a:rPr lang="en-US" sz="1600" dirty="0"/>
                <a:t>step3 : Override Run method</a:t>
              </a:r>
            </a:p>
            <a:p>
              <a:pPr algn="just" fontAlgn="base">
                <a:lnSpc>
                  <a:spcPct val="150000"/>
                </a:lnSpc>
              </a:pPr>
              <a:r>
                <a:rPr lang="en-US" sz="1600" dirty="0"/>
                <a:t>step4 : </a:t>
              </a:r>
              <a:r>
                <a:rPr lang="en-US" sz="1600" dirty="0" err="1"/>
                <a:t>Instantitate</a:t>
              </a:r>
              <a:r>
                <a:rPr lang="en-US" sz="1600" dirty="0"/>
                <a:t> the </a:t>
              </a:r>
              <a:r>
                <a:rPr lang="en-US" sz="1600" dirty="0" err="1"/>
                <a:t>obj</a:t>
              </a:r>
              <a:r>
                <a:rPr lang="en-US" sz="1600" dirty="0"/>
                <a:t> for extended class</a:t>
              </a:r>
            </a:p>
            <a:p>
              <a:pPr algn="just" fontAlgn="base">
                <a:lnSpc>
                  <a:spcPct val="150000"/>
                </a:lnSpc>
              </a:pPr>
              <a:r>
                <a:rPr lang="en-US" sz="1600" dirty="0"/>
                <a:t>step5 : call the start method</a:t>
              </a:r>
            </a:p>
            <a:p>
              <a:pPr algn="just" fontAlgn="base">
                <a:lnSpc>
                  <a:spcPct val="150000"/>
                </a:lnSpc>
              </a:pPr>
              <a:endParaRPr lang="en-US" sz="1600" dirty="0"/>
            </a:p>
            <a:p>
              <a:pPr algn="just" fontAlgn="base">
                <a:lnSpc>
                  <a:spcPct val="150000"/>
                </a:lnSpc>
              </a:pPr>
              <a:r>
                <a:rPr lang="en-US" sz="1600" dirty="0"/>
                <a:t>import threading</a:t>
              </a:r>
            </a:p>
            <a:p>
              <a:pPr algn="just" fontAlgn="base">
                <a:lnSpc>
                  <a:spcPct val="150000"/>
                </a:lnSpc>
              </a:pPr>
              <a:r>
                <a:rPr lang="en-US" sz="1600" dirty="0"/>
                <a:t>class test(Thread):</a:t>
              </a:r>
            </a:p>
            <a:p>
              <a:pPr algn="just" fontAlgn="base">
                <a:lnSpc>
                  <a:spcPct val="150000"/>
                </a:lnSpc>
              </a:pPr>
              <a:r>
                <a:rPr lang="en-US" sz="1600" dirty="0"/>
                <a:t>	</a:t>
              </a:r>
              <a:r>
                <a:rPr lang="en-US" sz="1600" dirty="0" err="1"/>
                <a:t>def</a:t>
              </a:r>
              <a:r>
                <a:rPr lang="en-US" sz="1600" dirty="0"/>
                <a:t> run(self):</a:t>
              </a:r>
            </a:p>
            <a:p>
              <a:pPr algn="just" fontAlgn="base">
                <a:lnSpc>
                  <a:spcPct val="150000"/>
                </a:lnSpc>
              </a:pPr>
              <a:r>
                <a:rPr lang="en-US" sz="1600" dirty="0"/>
                <a:t>		print("User threads")</a:t>
              </a:r>
            </a:p>
            <a:p>
              <a:pPr algn="just" fontAlgn="base">
                <a:lnSpc>
                  <a:spcPct val="150000"/>
                </a:lnSpc>
              </a:pPr>
              <a:endParaRPr lang="en-US" sz="1600" dirty="0"/>
            </a:p>
            <a:p>
              <a:pPr algn="just" fontAlgn="base">
                <a:lnSpc>
                  <a:spcPct val="150000"/>
                </a:lnSpc>
              </a:pPr>
              <a:r>
                <a:rPr lang="en-US" sz="1600" dirty="0" err="1"/>
                <a:t>ob</a:t>
              </a:r>
              <a:r>
                <a:rPr lang="en-US" sz="1600" dirty="0"/>
                <a:t>=test()</a:t>
              </a:r>
            </a:p>
            <a:p>
              <a:pPr algn="just" fontAlgn="base">
                <a:lnSpc>
                  <a:spcPct val="150000"/>
                </a:lnSpc>
              </a:pPr>
              <a:r>
                <a:rPr lang="en-US" sz="1600" dirty="0" err="1"/>
                <a:t>ob.start</a:t>
              </a:r>
              <a:r>
                <a:rPr lang="en-US" sz="1600" dirty="0"/>
                <a:t>()</a:t>
              </a:r>
            </a:p>
            <a:p>
              <a:pPr algn="just" fontAlgn="base">
                <a:lnSpc>
                  <a:spcPct val="150000"/>
                </a:lnSpc>
              </a:pPr>
              <a:endParaRPr lang="en-US" sz="1600" dirty="0"/>
            </a:p>
            <a:p>
              <a:pPr algn="just" fontAlgn="base">
                <a:lnSpc>
                  <a:spcPct val="150000"/>
                </a:lnSpc>
              </a:pPr>
              <a:endParaRPr lang="en-US" sz="1600" dirty="0"/>
            </a:p>
            <a:p>
              <a:pPr algn="just" fontAlgn="base">
                <a:lnSpc>
                  <a:spcPct val="150000"/>
                </a:lnSpc>
              </a:pPr>
              <a:endParaRPr lang="en-US" sz="1600" b="1" dirty="0"/>
            </a:p>
            <a:p>
              <a:pPr algn="just" fontAlgn="base">
                <a:lnSpc>
                  <a:spcPct val="150000"/>
                </a:lnSpc>
              </a:pPr>
              <a:r>
                <a:rPr lang="en-US" sz="1600" b="1" dirty="0"/>
                <a:t>Model 3</a:t>
              </a:r>
            </a:p>
            <a:p>
              <a:pPr algn="just" fontAlgn="base">
                <a:lnSpc>
                  <a:spcPct val="150000"/>
                </a:lnSpc>
              </a:pPr>
              <a:r>
                <a:rPr lang="en-US" sz="1600" b="1" dirty="0"/>
                <a:t>Without Extending thread class:</a:t>
              </a:r>
            </a:p>
            <a:p>
              <a:pPr algn="just" fontAlgn="base">
                <a:lnSpc>
                  <a:spcPct val="150000"/>
                </a:lnSpc>
              </a:pPr>
              <a:r>
                <a:rPr lang="en-US" sz="1600" dirty="0"/>
                <a:t>step1 : create class</a:t>
              </a:r>
            </a:p>
            <a:p>
              <a:pPr algn="just" fontAlgn="base">
                <a:lnSpc>
                  <a:spcPct val="150000"/>
                </a:lnSpc>
              </a:pPr>
              <a:r>
                <a:rPr lang="en-US" sz="1600" dirty="0"/>
                <a:t>step2 : define method</a:t>
              </a:r>
            </a:p>
            <a:p>
              <a:pPr algn="just" fontAlgn="base">
                <a:lnSpc>
                  <a:spcPct val="150000"/>
                </a:lnSpc>
              </a:pPr>
              <a:r>
                <a:rPr lang="en-US" sz="1600" dirty="0"/>
                <a:t>step3 : Create object for the class</a:t>
              </a:r>
            </a:p>
            <a:p>
              <a:pPr algn="just" fontAlgn="base">
                <a:lnSpc>
                  <a:spcPct val="150000"/>
                </a:lnSpc>
              </a:pPr>
              <a:r>
                <a:rPr lang="en-US" sz="1600" dirty="0"/>
                <a:t>step4 : Instantiate the Thread by passing target method</a:t>
              </a:r>
            </a:p>
            <a:p>
              <a:pPr algn="just" fontAlgn="base">
                <a:lnSpc>
                  <a:spcPct val="150000"/>
                </a:lnSpc>
              </a:pPr>
              <a:r>
                <a:rPr lang="en-US" sz="1600" dirty="0"/>
                <a:t>step5 : class Start method</a:t>
              </a:r>
            </a:p>
            <a:p>
              <a:pPr algn="just" fontAlgn="base">
                <a:lnSpc>
                  <a:spcPct val="150000"/>
                </a:lnSpc>
              </a:pPr>
              <a:r>
                <a:rPr lang="en-US" sz="1600" dirty="0"/>
                <a:t>from threading import *</a:t>
              </a:r>
            </a:p>
            <a:p>
              <a:pPr algn="just" fontAlgn="base">
                <a:lnSpc>
                  <a:spcPct val="150000"/>
                </a:lnSpc>
              </a:pPr>
              <a:r>
                <a:rPr lang="en-US" sz="1600" dirty="0"/>
                <a:t>class Test:</a:t>
              </a:r>
            </a:p>
            <a:p>
              <a:pPr algn="just" fontAlgn="base">
                <a:lnSpc>
                  <a:spcPct val="150000"/>
                </a:lnSpc>
              </a:pPr>
              <a:r>
                <a:rPr lang="en-US" sz="1600" dirty="0"/>
                <a:t>    </a:t>
              </a:r>
              <a:r>
                <a:rPr lang="en-US" sz="1600" dirty="0" err="1"/>
                <a:t>def</a:t>
              </a:r>
              <a:r>
                <a:rPr lang="en-US" sz="1600" dirty="0"/>
                <a:t> </a:t>
              </a:r>
              <a:r>
                <a:rPr lang="en-US" sz="1600" dirty="0" err="1"/>
                <a:t>func</a:t>
              </a:r>
              <a:r>
                <a:rPr lang="en-US" sz="1600" dirty="0"/>
                <a:t>(self):</a:t>
              </a:r>
            </a:p>
            <a:p>
              <a:pPr algn="just" fontAlgn="base">
                <a:lnSpc>
                  <a:spcPct val="150000"/>
                </a:lnSpc>
              </a:pPr>
              <a:r>
                <a:rPr lang="en-US" sz="1600" dirty="0"/>
                <a:t>        print("Child Thread")</a:t>
              </a:r>
            </a:p>
            <a:p>
              <a:pPr algn="just" fontAlgn="base">
                <a:lnSpc>
                  <a:spcPct val="150000"/>
                </a:lnSpc>
              </a:pPr>
              <a:endParaRPr lang="en-US" sz="1600" dirty="0"/>
            </a:p>
            <a:p>
              <a:pPr algn="just" fontAlgn="base">
                <a:lnSpc>
                  <a:spcPct val="150000"/>
                </a:lnSpc>
              </a:pPr>
              <a:r>
                <a:rPr lang="en-US" sz="1600" dirty="0" err="1"/>
                <a:t>ob</a:t>
              </a:r>
              <a:r>
                <a:rPr lang="en-US" sz="1600" dirty="0"/>
                <a:t>=Test()</a:t>
              </a:r>
            </a:p>
            <a:p>
              <a:pPr algn="just" fontAlgn="base">
                <a:lnSpc>
                  <a:spcPct val="150000"/>
                </a:lnSpc>
              </a:pPr>
              <a:r>
                <a:rPr lang="en-US" sz="1600" dirty="0"/>
                <a:t>child = Thread(target= </a:t>
              </a:r>
              <a:r>
                <a:rPr lang="en-US" sz="1600" dirty="0" err="1"/>
                <a:t>ob.func</a:t>
              </a:r>
              <a:r>
                <a:rPr lang="en-US" sz="1600" dirty="0"/>
                <a:t>)</a:t>
              </a:r>
            </a:p>
            <a:p>
              <a:pPr algn="just" fontAlgn="base">
                <a:lnSpc>
                  <a:spcPct val="150000"/>
                </a:lnSpc>
              </a:pPr>
              <a:r>
                <a:rPr lang="en-US" sz="1600" dirty="0" err="1"/>
                <a:t>child.start</a:t>
              </a:r>
              <a:r>
                <a:rPr lang="en-US" sz="1600" dirty="0"/>
                <a:t>()</a:t>
              </a:r>
              <a:endParaRPr lang="en-IN" sz="1600" dirty="0"/>
            </a:p>
          </p:txBody>
        </p:sp>
      </p:grpSp>
    </p:spTree>
    <p:extLst>
      <p:ext uri="{BB962C8B-B14F-4D97-AF65-F5344CB8AC3E}">
        <p14:creationId xmlns:p14="http://schemas.microsoft.com/office/powerpoint/2010/main" val="2303799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6996929"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Parallel program using Threads in Python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96725" y="1268442"/>
              <a:ext cx="4454207" cy="784089"/>
            </a:xfrm>
            <a:prstGeom prst="rect">
              <a:avLst/>
            </a:prstGeom>
          </p:spPr>
          <p:txBody>
            <a:bodyPr vert="horz" wrap="square" lIns="0" tIns="0" rIns="0" bIns="0" numCol="1" rtlCol="0">
              <a:spAutoFit/>
            </a:bodyPr>
            <a:lstStyle/>
            <a:p>
              <a:pPr algn="just" fontAlgn="base">
                <a:lnSpc>
                  <a:spcPct val="150000"/>
                </a:lnSpc>
              </a:pPr>
              <a:r>
                <a:rPr lang="en-IN" sz="1600" dirty="0"/>
                <a:t># simplest way to use a Thread is to instantiate it with a target function and call start() to let it begin working.</a:t>
              </a:r>
            </a:p>
            <a:p>
              <a:pPr algn="just" fontAlgn="base">
                <a:lnSpc>
                  <a:spcPct val="150000"/>
                </a:lnSpc>
              </a:pPr>
              <a:r>
                <a:rPr lang="en-IN" sz="1600" dirty="0"/>
                <a:t>from threading import Thread,current_thread</a:t>
              </a:r>
            </a:p>
            <a:p>
              <a:pPr algn="just" fontAlgn="base">
                <a:lnSpc>
                  <a:spcPct val="150000"/>
                </a:lnSpc>
              </a:pPr>
              <a:r>
                <a:rPr lang="en-IN" sz="1600" dirty="0"/>
                <a:t>print(</a:t>
              </a:r>
              <a:r>
                <a:rPr lang="en-IN" sz="1600" dirty="0" err="1"/>
                <a:t>current_thread</a:t>
              </a:r>
              <a:r>
                <a:rPr lang="en-IN" sz="1600" dirty="0"/>
                <a:t>().getName())</a:t>
              </a:r>
            </a:p>
            <a:p>
              <a:pPr algn="just" fontAlgn="base">
                <a:lnSpc>
                  <a:spcPct val="150000"/>
                </a:lnSpc>
              </a:pPr>
              <a:r>
                <a:rPr lang="en-IN" sz="1600" dirty="0"/>
                <a:t>def </a:t>
              </a:r>
              <a:r>
                <a:rPr lang="en-IN" sz="1600" dirty="0" err="1"/>
                <a:t>mt</a:t>
              </a:r>
              <a:r>
                <a:rPr lang="en-IN" sz="1600" dirty="0"/>
                <a:t>():</a:t>
              </a:r>
            </a:p>
            <a:p>
              <a:pPr algn="just" fontAlgn="base">
                <a:lnSpc>
                  <a:spcPct val="150000"/>
                </a:lnSpc>
              </a:pPr>
              <a:r>
                <a:rPr lang="en-IN" sz="1600" dirty="0"/>
                <a:t>    print("Child Thread")</a:t>
              </a:r>
            </a:p>
            <a:p>
              <a:pPr algn="just" fontAlgn="base">
                <a:lnSpc>
                  <a:spcPct val="150000"/>
                </a:lnSpc>
              </a:pPr>
              <a:r>
                <a:rPr lang="en-IN" sz="1600" dirty="0"/>
                <a:t>    for </a:t>
              </a:r>
              <a:r>
                <a:rPr lang="en-IN" sz="1600" dirty="0" err="1"/>
                <a:t>i</a:t>
              </a:r>
              <a:r>
                <a:rPr lang="en-IN" sz="1600" dirty="0"/>
                <a:t> in range(11,20):</a:t>
              </a:r>
            </a:p>
            <a:p>
              <a:pPr algn="just" fontAlgn="base">
                <a:lnSpc>
                  <a:spcPct val="150000"/>
                </a:lnSpc>
              </a:pPr>
              <a:r>
                <a:rPr lang="en-IN" sz="1600" dirty="0"/>
                <a:t>            print(</a:t>
              </a:r>
              <a:r>
                <a:rPr lang="en-IN" sz="1600" dirty="0" err="1"/>
                <a:t>i</a:t>
              </a:r>
              <a:r>
                <a:rPr lang="en-IN" sz="1600" dirty="0"/>
                <a:t>*2)</a:t>
              </a:r>
            </a:p>
            <a:p>
              <a:pPr algn="just" fontAlgn="base">
                <a:lnSpc>
                  <a:spcPct val="150000"/>
                </a:lnSpc>
              </a:pPr>
              <a:r>
                <a:rPr lang="en-IN" sz="1600" dirty="0"/>
                <a:t>def </a:t>
              </a:r>
              <a:r>
                <a:rPr lang="en-IN" sz="1600" dirty="0" err="1"/>
                <a:t>disp</a:t>
              </a:r>
              <a:r>
                <a:rPr lang="en-IN" sz="1600" dirty="0"/>
                <a:t>():</a:t>
              </a:r>
            </a:p>
            <a:p>
              <a:pPr algn="just" fontAlgn="base">
                <a:lnSpc>
                  <a:spcPct val="150000"/>
                </a:lnSpc>
              </a:pPr>
              <a:r>
                <a:rPr lang="en-IN" sz="1600" dirty="0"/>
                <a:t>   for </a:t>
              </a:r>
              <a:r>
                <a:rPr lang="en-IN" sz="1600" dirty="0" err="1"/>
                <a:t>i</a:t>
              </a:r>
              <a:r>
                <a:rPr lang="en-IN" sz="1600" dirty="0"/>
                <a:t> in range(10):</a:t>
              </a:r>
            </a:p>
            <a:p>
              <a:pPr algn="just" fontAlgn="base">
                <a:lnSpc>
                  <a:spcPct val="150000"/>
                </a:lnSpc>
              </a:pPr>
              <a:r>
                <a:rPr lang="en-IN" sz="1600" dirty="0"/>
                <a:t>            print(</a:t>
              </a:r>
              <a:r>
                <a:rPr lang="en-IN" sz="1600" dirty="0" err="1"/>
                <a:t>i</a:t>
              </a:r>
              <a:r>
                <a:rPr lang="en-IN" sz="1600" dirty="0"/>
                <a:t>*2)	</a:t>
              </a:r>
            </a:p>
            <a:p>
              <a:pPr algn="just" fontAlgn="base">
                <a:lnSpc>
                  <a:spcPct val="150000"/>
                </a:lnSpc>
              </a:pPr>
              <a:r>
                <a:rPr lang="en-IN" sz="1600" dirty="0"/>
                <a:t>child=Thread(target=</a:t>
              </a:r>
              <a:r>
                <a:rPr lang="en-IN" sz="1600" dirty="0" err="1"/>
                <a:t>mt</a:t>
              </a:r>
              <a:r>
                <a:rPr lang="en-IN" sz="1600" dirty="0"/>
                <a:t>)</a:t>
              </a:r>
            </a:p>
            <a:p>
              <a:pPr algn="just" fontAlgn="base">
                <a:lnSpc>
                  <a:spcPct val="150000"/>
                </a:lnSpc>
              </a:pPr>
              <a:r>
                <a:rPr lang="en-IN" sz="1600" dirty="0" err="1"/>
                <a:t>child.start</a:t>
              </a:r>
              <a:r>
                <a:rPr lang="en-IN" sz="1600" dirty="0"/>
                <a:t>()</a:t>
              </a:r>
            </a:p>
            <a:p>
              <a:pPr algn="just" fontAlgn="base">
                <a:lnSpc>
                  <a:spcPct val="150000"/>
                </a:lnSpc>
              </a:pPr>
              <a:r>
                <a:rPr lang="en-IN" sz="1600" dirty="0" err="1"/>
                <a:t>disp</a:t>
              </a:r>
              <a:r>
                <a:rPr lang="en-IN" sz="1600" dirty="0"/>
                <a:t>()</a:t>
              </a:r>
            </a:p>
            <a:p>
              <a:pPr algn="just" fontAlgn="base">
                <a:lnSpc>
                  <a:spcPct val="150000"/>
                </a:lnSpc>
              </a:pPr>
              <a:r>
                <a:rPr lang="en-IN" sz="1600" dirty="0"/>
                <a:t>print("Executing thread name :",</a:t>
              </a:r>
              <a:r>
                <a:rPr lang="en-IN" sz="1600" dirty="0" err="1"/>
                <a:t>current_thread</a:t>
              </a:r>
              <a:r>
                <a:rPr lang="en-IN" sz="1600" dirty="0"/>
                <a:t>().getName())</a:t>
              </a:r>
            </a:p>
          </p:txBody>
        </p:sp>
      </p:grpSp>
      <p:sp>
        <p:nvSpPr>
          <p:cNvPr id="8" name="object 12"/>
          <p:cNvSpPr txBox="1"/>
          <p:nvPr/>
        </p:nvSpPr>
        <p:spPr>
          <a:xfrm>
            <a:off x="6657129" y="793153"/>
            <a:ext cx="5325773" cy="3593869"/>
          </a:xfrm>
          <a:prstGeom prst="rect">
            <a:avLst/>
          </a:prstGeom>
        </p:spPr>
        <p:txBody>
          <a:bodyPr vert="horz" wrap="square" lIns="0" tIns="0" rIns="0" bIns="0" numCol="1" rtlCol="0">
            <a:spAutoFit/>
          </a:bodyPr>
          <a:lstStyle/>
          <a:p>
            <a:pPr algn="just" fontAlgn="base">
              <a:lnSpc>
                <a:spcPct val="150000"/>
              </a:lnSpc>
            </a:pPr>
            <a:r>
              <a:rPr lang="en-IN" sz="1750" dirty="0"/>
              <a:t>from threading import Thread,current_thread</a:t>
            </a:r>
          </a:p>
          <a:p>
            <a:pPr algn="just" fontAlgn="base">
              <a:lnSpc>
                <a:spcPct val="150000"/>
              </a:lnSpc>
            </a:pPr>
            <a:r>
              <a:rPr lang="en-IN" sz="1750" dirty="0"/>
              <a:t>class </a:t>
            </a:r>
            <a:r>
              <a:rPr lang="en-IN" sz="1750" dirty="0" err="1"/>
              <a:t>mythread</a:t>
            </a:r>
            <a:r>
              <a:rPr lang="en-IN" sz="1750" dirty="0"/>
              <a:t>(Thread):</a:t>
            </a:r>
          </a:p>
          <a:p>
            <a:pPr algn="just" fontAlgn="base">
              <a:lnSpc>
                <a:spcPct val="150000"/>
              </a:lnSpc>
            </a:pPr>
            <a:r>
              <a:rPr lang="en-IN" sz="1750" dirty="0"/>
              <a:t>    def run(self):</a:t>
            </a:r>
          </a:p>
          <a:p>
            <a:pPr algn="just" fontAlgn="base">
              <a:lnSpc>
                <a:spcPct val="150000"/>
              </a:lnSpc>
            </a:pPr>
            <a:r>
              <a:rPr lang="en-IN" sz="1750" dirty="0"/>
              <a:t>        for x in range(7):</a:t>
            </a:r>
          </a:p>
          <a:p>
            <a:pPr algn="just" fontAlgn="base">
              <a:lnSpc>
                <a:spcPct val="150000"/>
              </a:lnSpc>
            </a:pPr>
            <a:r>
              <a:rPr lang="en-IN" sz="1750" dirty="0"/>
              <a:t>            print("Hi from child")</a:t>
            </a:r>
          </a:p>
          <a:p>
            <a:pPr algn="just" fontAlgn="base">
              <a:lnSpc>
                <a:spcPct val="150000"/>
              </a:lnSpc>
            </a:pPr>
            <a:r>
              <a:rPr lang="en-IN" sz="1750" dirty="0"/>
              <a:t>a = </a:t>
            </a:r>
            <a:r>
              <a:rPr lang="en-IN" sz="1750" dirty="0" err="1"/>
              <a:t>mythread</a:t>
            </a:r>
            <a:r>
              <a:rPr lang="en-IN" sz="1750" dirty="0"/>
              <a:t>()</a:t>
            </a:r>
          </a:p>
          <a:p>
            <a:pPr algn="just" fontAlgn="base">
              <a:lnSpc>
                <a:spcPct val="150000"/>
              </a:lnSpc>
            </a:pPr>
            <a:r>
              <a:rPr lang="en-IN" sz="1750" dirty="0" err="1"/>
              <a:t>a.start</a:t>
            </a:r>
            <a:r>
              <a:rPr lang="en-IN" sz="1750" dirty="0"/>
              <a:t>()</a:t>
            </a:r>
          </a:p>
          <a:p>
            <a:pPr algn="just" fontAlgn="base">
              <a:lnSpc>
                <a:spcPct val="150000"/>
              </a:lnSpc>
            </a:pPr>
            <a:r>
              <a:rPr lang="en-IN" sz="1750" dirty="0" err="1"/>
              <a:t>a.join</a:t>
            </a:r>
            <a:r>
              <a:rPr lang="en-IN" sz="1750" dirty="0"/>
              <a:t>()</a:t>
            </a:r>
          </a:p>
          <a:p>
            <a:pPr algn="just" fontAlgn="base">
              <a:lnSpc>
                <a:spcPct val="150000"/>
              </a:lnSpc>
            </a:pPr>
            <a:r>
              <a:rPr lang="en-IN" sz="1750" dirty="0"/>
              <a:t>print("Bye from",</a:t>
            </a:r>
            <a:r>
              <a:rPr lang="en-IN" sz="1750" dirty="0" err="1"/>
              <a:t>current_thread</a:t>
            </a:r>
            <a:r>
              <a:rPr lang="en-IN" sz="1750" dirty="0"/>
              <a:t>().getName())</a:t>
            </a:r>
          </a:p>
        </p:txBody>
      </p:sp>
    </p:spTree>
    <p:extLst>
      <p:ext uri="{BB962C8B-B14F-4D97-AF65-F5344CB8AC3E}">
        <p14:creationId xmlns:p14="http://schemas.microsoft.com/office/powerpoint/2010/main" val="2606029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6996929"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Parallel program using Process in Python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434237" y="1295087"/>
              <a:ext cx="4454207" cy="627271"/>
            </a:xfrm>
            <a:prstGeom prst="rect">
              <a:avLst/>
            </a:prstGeom>
          </p:spPr>
          <p:txBody>
            <a:bodyPr vert="horz" wrap="square" lIns="0" tIns="0" rIns="0" bIns="0" numCol="1" rtlCol="0">
              <a:spAutoFit/>
            </a:bodyPr>
            <a:lstStyle/>
            <a:p>
              <a:pPr algn="just" fontAlgn="base">
                <a:lnSpc>
                  <a:spcPct val="150000"/>
                </a:lnSpc>
              </a:pPr>
              <a:r>
                <a:rPr lang="en-IN" sz="1600" dirty="0"/>
                <a:t>import multiprocessing</a:t>
              </a:r>
            </a:p>
            <a:p>
              <a:pPr algn="just" fontAlgn="base">
                <a:lnSpc>
                  <a:spcPct val="150000"/>
                </a:lnSpc>
              </a:pPr>
              <a:r>
                <a:rPr lang="en-IN" sz="1600" dirty="0"/>
                <a:t>def worker(</a:t>
              </a:r>
              <a:r>
                <a:rPr lang="en-IN" sz="1600" dirty="0" err="1"/>
                <a:t>num</a:t>
              </a:r>
              <a:r>
                <a:rPr lang="en-IN" sz="1600" dirty="0"/>
                <a:t>):</a:t>
              </a:r>
            </a:p>
            <a:p>
              <a:pPr algn="just" fontAlgn="base">
                <a:lnSpc>
                  <a:spcPct val="150000"/>
                </a:lnSpc>
              </a:pPr>
              <a:r>
                <a:rPr lang="en-IN" sz="1600" dirty="0"/>
                <a:t>    print('Worker:', </a:t>
              </a:r>
              <a:r>
                <a:rPr lang="en-IN" sz="1600" dirty="0" err="1"/>
                <a:t>num</a:t>
              </a:r>
              <a:r>
                <a:rPr lang="en-IN" sz="1600" dirty="0"/>
                <a:t>)</a:t>
              </a:r>
            </a:p>
            <a:p>
              <a:pPr algn="just" fontAlgn="base">
                <a:lnSpc>
                  <a:spcPct val="150000"/>
                </a:lnSpc>
              </a:pPr>
              <a:r>
                <a:rPr lang="en-IN" sz="1600" dirty="0"/>
                <a:t>    for </a:t>
              </a:r>
              <a:r>
                <a:rPr lang="en-IN" sz="1600" dirty="0" err="1"/>
                <a:t>i</a:t>
              </a:r>
              <a:r>
                <a:rPr lang="en-IN" sz="1600" dirty="0"/>
                <a:t> in range(</a:t>
              </a:r>
              <a:r>
                <a:rPr lang="en-IN" sz="1600" dirty="0" err="1"/>
                <a:t>num</a:t>
              </a:r>
              <a:r>
                <a:rPr lang="en-IN" sz="1600" dirty="0"/>
                <a:t>):</a:t>
              </a:r>
            </a:p>
            <a:p>
              <a:pPr algn="just" fontAlgn="base">
                <a:lnSpc>
                  <a:spcPct val="150000"/>
                </a:lnSpc>
              </a:pPr>
              <a:r>
                <a:rPr lang="en-IN" sz="1600" dirty="0"/>
                <a:t>        print(</a:t>
              </a:r>
              <a:r>
                <a:rPr lang="en-IN" sz="1600" dirty="0" err="1"/>
                <a:t>i</a:t>
              </a:r>
              <a:r>
                <a:rPr lang="en-IN" sz="1600" dirty="0"/>
                <a:t>)</a:t>
              </a:r>
            </a:p>
            <a:p>
              <a:pPr algn="just" fontAlgn="base">
                <a:lnSpc>
                  <a:spcPct val="150000"/>
                </a:lnSpc>
              </a:pPr>
              <a:r>
                <a:rPr lang="en-IN" sz="1600" dirty="0"/>
                <a:t>    return</a:t>
              </a:r>
            </a:p>
            <a:p>
              <a:pPr algn="just" fontAlgn="base">
                <a:lnSpc>
                  <a:spcPct val="150000"/>
                </a:lnSpc>
              </a:pPr>
              <a:endParaRPr lang="en-IN" sz="1600" dirty="0"/>
            </a:p>
            <a:p>
              <a:pPr algn="just" fontAlgn="base">
                <a:lnSpc>
                  <a:spcPct val="150000"/>
                </a:lnSpc>
              </a:pPr>
              <a:r>
                <a:rPr lang="en-IN" sz="1600" dirty="0"/>
                <a:t>jobs = []</a:t>
              </a:r>
            </a:p>
            <a:p>
              <a:pPr algn="just" fontAlgn="base">
                <a:lnSpc>
                  <a:spcPct val="150000"/>
                </a:lnSpc>
              </a:pPr>
              <a:r>
                <a:rPr lang="en-IN" sz="1600" dirty="0"/>
                <a:t>for </a:t>
              </a:r>
              <a:r>
                <a:rPr lang="en-IN" sz="1600" dirty="0" err="1"/>
                <a:t>i</a:t>
              </a:r>
              <a:r>
                <a:rPr lang="en-IN" sz="1600" dirty="0"/>
                <a:t> in range(1,5):</a:t>
              </a:r>
            </a:p>
            <a:p>
              <a:pPr algn="just" fontAlgn="base">
                <a:lnSpc>
                  <a:spcPct val="150000"/>
                </a:lnSpc>
              </a:pPr>
              <a:r>
                <a:rPr lang="en-IN" sz="1600" dirty="0"/>
                <a:t>    p = </a:t>
              </a:r>
              <a:r>
                <a:rPr lang="en-IN" sz="1600" dirty="0" err="1"/>
                <a:t>multiprocessing.Process</a:t>
              </a:r>
              <a:r>
                <a:rPr lang="en-IN" sz="1600" dirty="0"/>
                <a:t>(target=worker, </a:t>
              </a:r>
              <a:r>
                <a:rPr lang="en-IN" sz="1600" dirty="0" err="1"/>
                <a:t>args</a:t>
              </a:r>
              <a:r>
                <a:rPr lang="en-IN" sz="1600" dirty="0"/>
                <a:t>=(i+10,))</a:t>
              </a:r>
            </a:p>
            <a:p>
              <a:pPr algn="just" fontAlgn="base">
                <a:lnSpc>
                  <a:spcPct val="150000"/>
                </a:lnSpc>
              </a:pPr>
              <a:r>
                <a:rPr lang="en-IN" sz="1600" dirty="0"/>
                <a:t>    </a:t>
              </a:r>
              <a:r>
                <a:rPr lang="en-IN" sz="1600" dirty="0" err="1"/>
                <a:t>jobs.append</a:t>
              </a:r>
              <a:r>
                <a:rPr lang="en-IN" sz="1600" dirty="0"/>
                <a:t>(p)</a:t>
              </a:r>
            </a:p>
            <a:p>
              <a:pPr algn="just" fontAlgn="base">
                <a:lnSpc>
                  <a:spcPct val="150000"/>
                </a:lnSpc>
              </a:pPr>
              <a:r>
                <a:rPr lang="en-IN" sz="1600" dirty="0"/>
                <a:t>    </a:t>
              </a:r>
              <a:r>
                <a:rPr lang="en-IN" sz="1600" dirty="0" err="1"/>
                <a:t>p.start</a:t>
              </a:r>
              <a:r>
                <a:rPr lang="en-IN" sz="1600" dirty="0"/>
                <a:t>()</a:t>
              </a:r>
            </a:p>
          </p:txBody>
        </p:sp>
      </p:grpSp>
    </p:spTree>
    <p:extLst>
      <p:ext uri="{BB962C8B-B14F-4D97-AF65-F5344CB8AC3E}">
        <p14:creationId xmlns:p14="http://schemas.microsoft.com/office/powerpoint/2010/main" val="2842916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5840482"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Concurrent Programming Paradigm</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4"/>
            <a:ext cx="12105504" cy="5979175"/>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61541" y="1281925"/>
              <a:ext cx="9071457" cy="571732"/>
            </a:xfrm>
            <a:prstGeom prst="rect">
              <a:avLst/>
            </a:prstGeom>
          </p:spPr>
          <p:txBody>
            <a:bodyPr vert="horz" wrap="square" lIns="0" tIns="0" rIns="0" bIns="0" numCol="1" rtlCol="0">
              <a:spAutoFit/>
            </a:bodyPr>
            <a:lstStyle/>
            <a:p>
              <a:pPr marL="357188" indent="-357188" algn="just" fontAlgn="base">
                <a:lnSpc>
                  <a:spcPct val="150000"/>
                </a:lnSpc>
                <a:buFont typeface="Arial" panose="020B0604020202020204" pitchFamily="34" charset="0"/>
                <a:buChar char="•"/>
              </a:pPr>
              <a:r>
                <a:rPr lang="en-IN" sz="1750" dirty="0"/>
                <a:t>Computing systems model the world, and the world contains actors that execute independently of, but communicate with, each other. In modelling the world, many (possibly) parallel executions have to be composed and coordinated, and that's where the study of concurrency comes in.</a:t>
              </a:r>
            </a:p>
            <a:p>
              <a:pPr marL="357188" indent="-357188" algn="just" fontAlgn="base">
                <a:lnSpc>
                  <a:spcPct val="150000"/>
                </a:lnSpc>
                <a:buFont typeface="Arial" panose="020B0604020202020204" pitchFamily="34" charset="0"/>
                <a:buChar char="•"/>
              </a:pPr>
              <a:r>
                <a:rPr lang="en-IN" sz="1750" dirty="0"/>
                <a:t>There are two common models for concurrent programming: shared memory and message passing.</a:t>
              </a:r>
            </a:p>
            <a:p>
              <a:pPr marL="814388" lvl="1" indent="-357188" algn="just" fontAlgn="base">
                <a:lnSpc>
                  <a:spcPct val="150000"/>
                </a:lnSpc>
                <a:buFont typeface="Arial" panose="020B0604020202020204" pitchFamily="34" charset="0"/>
                <a:buChar char="•"/>
              </a:pPr>
              <a:r>
                <a:rPr lang="en-IN" sz="1750" b="1" dirty="0"/>
                <a:t>Shared memory. </a:t>
              </a:r>
              <a:r>
                <a:rPr lang="en-IN" sz="1750" dirty="0"/>
                <a:t>In the shared memory model of concurrency, concurrent modules interact by reading and writing shared objects in memory. </a:t>
              </a:r>
            </a:p>
            <a:p>
              <a:pPr marL="814388" lvl="1" indent="-357188" algn="just" fontAlgn="base">
                <a:lnSpc>
                  <a:spcPct val="150000"/>
                </a:lnSpc>
                <a:buFont typeface="Arial" panose="020B0604020202020204" pitchFamily="34" charset="0"/>
                <a:buChar char="•"/>
              </a:pPr>
              <a:r>
                <a:rPr lang="en-IN" sz="1750" b="1" dirty="0"/>
                <a:t>Message passing. </a:t>
              </a:r>
              <a:r>
                <a:rPr lang="en-IN" sz="1750" dirty="0"/>
                <a:t>In the message-passing model, concurrent modules interact by sending messages to each other through a communication channel. Modules send off messages, and incoming messages to each module are queued up for handling</a:t>
              </a:r>
            </a:p>
            <a:p>
              <a:pPr algn="just" fontAlgn="base">
                <a:lnSpc>
                  <a:spcPct val="150000"/>
                </a:lnSpc>
              </a:pPr>
              <a:endParaRPr lang="en-IN" sz="1750" dirty="0"/>
            </a:p>
          </p:txBody>
        </p:sp>
      </p:grpSp>
    </p:spTree>
    <p:extLst>
      <p:ext uri="{BB962C8B-B14F-4D97-AF65-F5344CB8AC3E}">
        <p14:creationId xmlns:p14="http://schemas.microsoft.com/office/powerpoint/2010/main" val="2523092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Issues Concurrent Programming Paradigm</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6100834"/>
            <a:chOff x="127862" y="1268442"/>
            <a:chExt cx="9296400" cy="863469"/>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4313"/>
              <a:ext cx="9071457" cy="857598"/>
            </a:xfrm>
            <a:prstGeom prst="rect">
              <a:avLst/>
            </a:prstGeom>
          </p:spPr>
          <p:txBody>
            <a:bodyPr vert="horz" wrap="square" lIns="0" tIns="0" rIns="0" bIns="0" numCol="1" rtlCol="0">
              <a:spAutoFit/>
            </a:bodyPr>
            <a:lstStyle/>
            <a:p>
              <a:pPr algn="just" fontAlgn="base">
                <a:lnSpc>
                  <a:spcPct val="150000"/>
                </a:lnSpc>
              </a:pPr>
              <a:r>
                <a:rPr lang="en-IN" sz="1750" dirty="0"/>
                <a:t>Concurrent programming is programming with multiple tasks. The major issues of concurrent programming are:</a:t>
              </a:r>
            </a:p>
            <a:p>
              <a:pPr marL="814388" lvl="1" indent="-357188" algn="just" fontAlgn="base">
                <a:lnSpc>
                  <a:spcPct val="150000"/>
                </a:lnSpc>
                <a:buFont typeface="Arial" panose="020B0604020202020204" pitchFamily="34" charset="0"/>
                <a:buChar char="•"/>
              </a:pPr>
              <a:r>
                <a:rPr lang="en-IN" sz="1750" dirty="0"/>
                <a:t>Sharing computational resources between the tasks;</a:t>
              </a:r>
            </a:p>
            <a:p>
              <a:pPr marL="814388" lvl="1" indent="-357188" algn="just" fontAlgn="base">
                <a:lnSpc>
                  <a:spcPct val="150000"/>
                </a:lnSpc>
                <a:buFont typeface="Arial" panose="020B0604020202020204" pitchFamily="34" charset="0"/>
                <a:buChar char="•"/>
              </a:pPr>
              <a:r>
                <a:rPr lang="en-IN" sz="1750" dirty="0"/>
                <a:t>Interaction of the tasks.</a:t>
              </a:r>
            </a:p>
            <a:p>
              <a:pPr algn="just" fontAlgn="base">
                <a:lnSpc>
                  <a:spcPct val="150000"/>
                </a:lnSpc>
              </a:pPr>
              <a:endParaRPr lang="en-IN" sz="1750" dirty="0"/>
            </a:p>
            <a:p>
              <a:pPr algn="just" fontAlgn="base">
                <a:lnSpc>
                  <a:spcPct val="150000"/>
                </a:lnSpc>
              </a:pPr>
              <a:r>
                <a:rPr lang="en-IN" sz="1750" dirty="0"/>
                <a:t>Objects shared by multiple tasks have to be safe for concurrent access. Such objects are called protected. Tasks accessing such an object interact with each other indirectly through the object.</a:t>
              </a:r>
            </a:p>
            <a:p>
              <a:pPr algn="just" fontAlgn="base">
                <a:lnSpc>
                  <a:spcPct val="150000"/>
                </a:lnSpc>
              </a:pPr>
              <a:r>
                <a:rPr lang="en-IN" sz="1750" dirty="0"/>
                <a:t>An access to the protected object can be:</a:t>
              </a:r>
            </a:p>
            <a:p>
              <a:pPr marL="814388" lvl="1" indent="-357188" algn="just" fontAlgn="base">
                <a:lnSpc>
                  <a:spcPct val="150000"/>
                </a:lnSpc>
                <a:buFont typeface="Arial" panose="020B0604020202020204" pitchFamily="34" charset="0"/>
                <a:buChar char="•"/>
              </a:pPr>
              <a:r>
                <a:rPr lang="en-IN" sz="1750" dirty="0"/>
                <a:t>Lock-free, when the task accessing the object is not blocked for a considerable time;</a:t>
              </a:r>
            </a:p>
            <a:p>
              <a:pPr marL="814388" lvl="1" indent="-357188" algn="just" fontAlgn="base">
                <a:lnSpc>
                  <a:spcPct val="150000"/>
                </a:lnSpc>
                <a:buFont typeface="Arial" panose="020B0604020202020204" pitchFamily="34" charset="0"/>
                <a:buChar char="•"/>
              </a:pPr>
              <a:r>
                <a:rPr lang="en-IN" sz="1750" dirty="0"/>
                <a:t>Blocking, otherwise.</a:t>
              </a:r>
            </a:p>
            <a:p>
              <a:pPr algn="just" fontAlgn="base">
                <a:lnSpc>
                  <a:spcPct val="150000"/>
                </a:lnSpc>
              </a:pPr>
              <a:endParaRPr lang="en-IN" sz="1750" dirty="0"/>
            </a:p>
            <a:p>
              <a:pPr algn="just" fontAlgn="base">
                <a:lnSpc>
                  <a:spcPct val="150000"/>
                </a:lnSpc>
              </a:pPr>
              <a:r>
                <a:rPr lang="en-IN" sz="1750" dirty="0"/>
                <a:t>Blocking objects can be used for task synchronization. To the examples of such objects belong:</a:t>
              </a:r>
            </a:p>
            <a:p>
              <a:pPr marL="814388" lvl="1" indent="-357188" algn="just" fontAlgn="base">
                <a:lnSpc>
                  <a:spcPct val="150000"/>
                </a:lnSpc>
                <a:buFont typeface="Arial" panose="020B0604020202020204" pitchFamily="34" charset="0"/>
                <a:buChar char="•"/>
              </a:pPr>
              <a:r>
                <a:rPr lang="en-IN" sz="1750" dirty="0"/>
                <a:t>Events;</a:t>
              </a:r>
            </a:p>
            <a:p>
              <a:pPr marL="814388" lvl="1" indent="-357188" algn="just" fontAlgn="base">
                <a:lnSpc>
                  <a:spcPct val="150000"/>
                </a:lnSpc>
                <a:buFont typeface="Arial" panose="020B0604020202020204" pitchFamily="34" charset="0"/>
                <a:buChar char="•"/>
              </a:pPr>
              <a:r>
                <a:rPr lang="en-IN" sz="1750" dirty="0"/>
                <a:t>Mutexes and semaphores;</a:t>
              </a:r>
            </a:p>
            <a:p>
              <a:pPr marL="814388" lvl="1" indent="-357188" algn="just" fontAlgn="base">
                <a:lnSpc>
                  <a:spcPct val="150000"/>
                </a:lnSpc>
                <a:buFont typeface="Arial" panose="020B0604020202020204" pitchFamily="34" charset="0"/>
                <a:buChar char="•"/>
              </a:pPr>
              <a:r>
                <a:rPr lang="en-IN" sz="1750" dirty="0"/>
                <a:t>Waitable timers;</a:t>
              </a:r>
            </a:p>
            <a:p>
              <a:pPr marL="814388" lvl="1" indent="-357188" algn="just" fontAlgn="base">
                <a:lnSpc>
                  <a:spcPct val="150000"/>
                </a:lnSpc>
                <a:buFont typeface="Arial" panose="020B0604020202020204" pitchFamily="34" charset="0"/>
                <a:buChar char="•"/>
              </a:pPr>
              <a:r>
                <a:rPr lang="en-IN" sz="1750" dirty="0"/>
                <a:t>Queues</a:t>
              </a:r>
            </a:p>
          </p:txBody>
        </p:sp>
      </p:grpSp>
    </p:spTree>
    <p:extLst>
      <p:ext uri="{BB962C8B-B14F-4D97-AF65-F5344CB8AC3E}">
        <p14:creationId xmlns:p14="http://schemas.microsoft.com/office/powerpoint/2010/main" val="353859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633793"/>
            <a:ext cx="4733925" cy="701040"/>
          </a:xfrm>
          <a:prstGeom prst="rect">
            <a:avLst/>
          </a:prstGeom>
        </p:spPr>
        <p:txBody>
          <a:bodyPr vert="horz" wrap="square" lIns="0" tIns="16510" rIns="0" bIns="0" rtlCol="0">
            <a:spAutoFit/>
          </a:bodyPr>
          <a:lstStyle/>
          <a:p>
            <a:pPr marL="12700">
              <a:lnSpc>
                <a:spcPct val="100000"/>
              </a:lnSpc>
              <a:spcBef>
                <a:spcPts val="130"/>
              </a:spcBef>
            </a:pPr>
            <a:r>
              <a:rPr b="0" spc="15" dirty="0">
                <a:latin typeface="Century"/>
                <a:cs typeface="Century"/>
              </a:rPr>
              <a:t>INTRODUCTION</a:t>
            </a:r>
          </a:p>
        </p:txBody>
      </p:sp>
      <p:sp>
        <p:nvSpPr>
          <p:cNvPr id="3" name="object 3"/>
          <p:cNvSpPr txBox="1"/>
          <p:nvPr/>
        </p:nvSpPr>
        <p:spPr>
          <a:xfrm>
            <a:off x="1067752" y="1438211"/>
            <a:ext cx="10629900" cy="4680585"/>
          </a:xfrm>
          <a:prstGeom prst="rect">
            <a:avLst/>
          </a:prstGeom>
        </p:spPr>
        <p:txBody>
          <a:bodyPr vert="horz" wrap="square" lIns="0" tIns="12065" rIns="0" bIns="0" rtlCol="0">
            <a:spAutoFit/>
          </a:bodyPr>
          <a:lstStyle/>
          <a:p>
            <a:pPr marL="393700" marR="5080" indent="-393700">
              <a:lnSpc>
                <a:spcPct val="154800"/>
              </a:lnSpc>
              <a:spcBef>
                <a:spcPts val="95"/>
              </a:spcBef>
              <a:buFont typeface="Franklin Gothic Book"/>
              <a:buChar char="■"/>
              <a:tabLst>
                <a:tab pos="393700" algn="l"/>
                <a:tab pos="394335" algn="l"/>
                <a:tab pos="984885" algn="l"/>
                <a:tab pos="1413510" algn="l"/>
                <a:tab pos="3186430" algn="l"/>
                <a:tab pos="4921885" algn="l"/>
                <a:tab pos="5350510" algn="l"/>
                <a:tab pos="5502910" algn="l"/>
                <a:tab pos="6417945" algn="l"/>
                <a:tab pos="6942455" algn="l"/>
                <a:tab pos="7333615" algn="l"/>
                <a:tab pos="8143875" algn="l"/>
                <a:tab pos="8906510" algn="l"/>
                <a:tab pos="9982835" algn="l"/>
                <a:tab pos="10078720" algn="l"/>
              </a:tabLst>
            </a:pPr>
            <a:r>
              <a:rPr sz="2750" dirty="0">
                <a:solidFill>
                  <a:srgbClr val="181B0D"/>
                </a:solidFill>
                <a:latin typeface="Century"/>
                <a:cs typeface="Century"/>
              </a:rPr>
              <a:t>I</a:t>
            </a:r>
            <a:r>
              <a:rPr sz="2750" spc="15" dirty="0">
                <a:solidFill>
                  <a:srgbClr val="181B0D"/>
                </a:solidFill>
                <a:latin typeface="Century"/>
                <a:cs typeface="Century"/>
              </a:rPr>
              <a:t>n</a:t>
            </a:r>
            <a:r>
              <a:rPr sz="2750" dirty="0">
                <a:solidFill>
                  <a:srgbClr val="181B0D"/>
                </a:solidFill>
                <a:latin typeface="Century"/>
                <a:cs typeface="Century"/>
              </a:rPr>
              <a:t>		</a:t>
            </a:r>
            <a:r>
              <a:rPr sz="2750" spc="15" dirty="0">
                <a:solidFill>
                  <a:srgbClr val="181B0D"/>
                </a:solidFill>
                <a:latin typeface="Century"/>
                <a:cs typeface="Century"/>
              </a:rPr>
              <a:t>a</a:t>
            </a:r>
            <a:r>
              <a:rPr sz="2750" dirty="0">
                <a:solidFill>
                  <a:srgbClr val="181B0D"/>
                </a:solidFill>
                <a:latin typeface="Century"/>
                <a:cs typeface="Century"/>
              </a:rPr>
              <a:t>	</a:t>
            </a:r>
            <a:r>
              <a:rPr sz="2750" spc="-25" dirty="0">
                <a:solidFill>
                  <a:srgbClr val="181B0D"/>
                </a:solidFill>
                <a:latin typeface="Century"/>
                <a:cs typeface="Century"/>
              </a:rPr>
              <a:t>c</a:t>
            </a:r>
            <a:r>
              <a:rPr sz="2750" spc="45" dirty="0">
                <a:solidFill>
                  <a:srgbClr val="181B0D"/>
                </a:solidFill>
                <a:latin typeface="Century"/>
                <a:cs typeface="Century"/>
              </a:rPr>
              <a:t>o</a:t>
            </a:r>
            <a:r>
              <a:rPr sz="2750" spc="15" dirty="0">
                <a:solidFill>
                  <a:srgbClr val="181B0D"/>
                </a:solidFill>
                <a:latin typeface="Century"/>
                <a:cs typeface="Century"/>
              </a:rPr>
              <a:t>m</a:t>
            </a:r>
            <a:r>
              <a:rPr sz="2750" spc="5" dirty="0">
                <a:solidFill>
                  <a:srgbClr val="181B0D"/>
                </a:solidFill>
                <a:latin typeface="Century"/>
                <a:cs typeface="Century"/>
              </a:rPr>
              <a:t>p</a:t>
            </a:r>
            <a:r>
              <a:rPr sz="2750" spc="40" dirty="0">
                <a:solidFill>
                  <a:srgbClr val="181B0D"/>
                </a:solidFill>
                <a:latin typeface="Century"/>
                <a:cs typeface="Century"/>
              </a:rPr>
              <a:t>u</a:t>
            </a:r>
            <a:r>
              <a:rPr sz="2750" spc="-20" dirty="0">
                <a:solidFill>
                  <a:srgbClr val="181B0D"/>
                </a:solidFill>
                <a:latin typeface="Century"/>
                <a:cs typeface="Century"/>
              </a:rPr>
              <a:t>t</a:t>
            </a:r>
            <a:r>
              <a:rPr sz="2750" spc="120" dirty="0">
                <a:solidFill>
                  <a:srgbClr val="181B0D"/>
                </a:solidFill>
                <a:latin typeface="Century"/>
                <a:cs typeface="Century"/>
              </a:rPr>
              <a:t>e</a:t>
            </a:r>
            <a:r>
              <a:rPr sz="2750" spc="10" dirty="0">
                <a:solidFill>
                  <a:srgbClr val="181B0D"/>
                </a:solidFill>
                <a:latin typeface="Century"/>
                <a:cs typeface="Century"/>
              </a:rPr>
              <a:t>r</a:t>
            </a:r>
            <a:r>
              <a:rPr sz="2750" dirty="0">
                <a:solidFill>
                  <a:srgbClr val="181B0D"/>
                </a:solidFill>
                <a:latin typeface="Century"/>
                <a:cs typeface="Century"/>
              </a:rPr>
              <a:t>	</a:t>
            </a:r>
            <a:r>
              <a:rPr sz="2750" spc="65" dirty="0">
                <a:solidFill>
                  <a:srgbClr val="181B0D"/>
                </a:solidFill>
                <a:latin typeface="Century"/>
                <a:cs typeface="Century"/>
              </a:rPr>
              <a:t>p</a:t>
            </a:r>
            <a:r>
              <a:rPr sz="2750" spc="-25" dirty="0">
                <a:solidFill>
                  <a:srgbClr val="181B0D"/>
                </a:solidFill>
                <a:latin typeface="Century"/>
                <a:cs typeface="Century"/>
              </a:rPr>
              <a:t>r</a:t>
            </a:r>
            <a:r>
              <a:rPr sz="2750" spc="40" dirty="0">
                <a:solidFill>
                  <a:srgbClr val="181B0D"/>
                </a:solidFill>
                <a:latin typeface="Century"/>
                <a:cs typeface="Century"/>
              </a:rPr>
              <a:t>o</a:t>
            </a:r>
            <a:r>
              <a:rPr sz="2750" spc="15" dirty="0">
                <a:solidFill>
                  <a:srgbClr val="181B0D"/>
                </a:solidFill>
                <a:latin typeface="Century"/>
                <a:cs typeface="Century"/>
              </a:rPr>
              <a:t>g</a:t>
            </a:r>
            <a:r>
              <a:rPr sz="2750" spc="-25" dirty="0">
                <a:solidFill>
                  <a:srgbClr val="181B0D"/>
                </a:solidFill>
                <a:latin typeface="Century"/>
                <a:cs typeface="Century"/>
              </a:rPr>
              <a:t>r</a:t>
            </a:r>
            <a:r>
              <a:rPr sz="2750" spc="40" dirty="0">
                <a:solidFill>
                  <a:srgbClr val="181B0D"/>
                </a:solidFill>
                <a:latin typeface="Century"/>
                <a:cs typeface="Century"/>
              </a:rPr>
              <a:t>a</a:t>
            </a:r>
            <a:r>
              <a:rPr sz="2750" spc="15" dirty="0">
                <a:solidFill>
                  <a:srgbClr val="181B0D"/>
                </a:solidFill>
                <a:latin typeface="Century"/>
                <a:cs typeface="Century"/>
              </a:rPr>
              <a:t>m</a:t>
            </a:r>
            <a:r>
              <a:rPr sz="2750" spc="5" dirty="0">
                <a:solidFill>
                  <a:srgbClr val="181B0D"/>
                </a:solidFill>
                <a:latin typeface="Century"/>
                <a:cs typeface="Century"/>
              </a:rPr>
              <a:t>,</a:t>
            </a:r>
            <a:r>
              <a:rPr sz="2750" dirty="0">
                <a:solidFill>
                  <a:srgbClr val="181B0D"/>
                </a:solidFill>
                <a:latin typeface="Century"/>
                <a:cs typeface="Century"/>
              </a:rPr>
              <a:t>	</a:t>
            </a:r>
            <a:r>
              <a:rPr sz="2750" spc="15" dirty="0">
                <a:solidFill>
                  <a:srgbClr val="181B0D"/>
                </a:solidFill>
                <a:latin typeface="Century"/>
                <a:cs typeface="Century"/>
              </a:rPr>
              <a:t>a</a:t>
            </a:r>
            <a:r>
              <a:rPr sz="2750" dirty="0">
                <a:solidFill>
                  <a:srgbClr val="181B0D"/>
                </a:solidFill>
                <a:latin typeface="Century"/>
                <a:cs typeface="Century"/>
              </a:rPr>
              <a:t>	</a:t>
            </a:r>
            <a:r>
              <a:rPr sz="2750" b="1" spc="15" dirty="0">
                <a:solidFill>
                  <a:srgbClr val="FF0000"/>
                </a:solidFill>
                <a:latin typeface="Century"/>
                <a:cs typeface="Century"/>
              </a:rPr>
              <a:t>v</a:t>
            </a:r>
            <a:r>
              <a:rPr sz="2750" b="1" spc="110" dirty="0">
                <a:solidFill>
                  <a:srgbClr val="FF0000"/>
                </a:solidFill>
                <a:latin typeface="Century"/>
                <a:cs typeface="Century"/>
              </a:rPr>
              <a:t>a</a:t>
            </a:r>
            <a:r>
              <a:rPr sz="2750" b="1" spc="-25" dirty="0">
                <a:solidFill>
                  <a:srgbClr val="FF0000"/>
                </a:solidFill>
                <a:latin typeface="Century"/>
                <a:cs typeface="Century"/>
              </a:rPr>
              <a:t>r</a:t>
            </a:r>
            <a:r>
              <a:rPr sz="2750" b="1" spc="25" dirty="0">
                <a:solidFill>
                  <a:srgbClr val="FF0000"/>
                </a:solidFill>
                <a:latin typeface="Century"/>
                <a:cs typeface="Century"/>
              </a:rPr>
              <a:t>i</a:t>
            </a:r>
            <a:r>
              <a:rPr sz="2750" b="1" spc="35" dirty="0">
                <a:solidFill>
                  <a:srgbClr val="FF0000"/>
                </a:solidFill>
                <a:latin typeface="Century"/>
                <a:cs typeface="Century"/>
              </a:rPr>
              <a:t>ab</a:t>
            </a:r>
            <a:r>
              <a:rPr sz="2750" b="1" spc="25" dirty="0">
                <a:solidFill>
                  <a:srgbClr val="FF0000"/>
                </a:solidFill>
                <a:latin typeface="Century"/>
                <a:cs typeface="Century"/>
              </a:rPr>
              <a:t>l</a:t>
            </a:r>
            <a:r>
              <a:rPr sz="2750" b="1" spc="10" dirty="0">
                <a:solidFill>
                  <a:srgbClr val="FF0000"/>
                </a:solidFill>
                <a:latin typeface="Century"/>
                <a:cs typeface="Century"/>
              </a:rPr>
              <a:t>e</a:t>
            </a:r>
            <a:r>
              <a:rPr sz="2750" b="1" dirty="0">
                <a:solidFill>
                  <a:srgbClr val="FF0000"/>
                </a:solidFill>
                <a:latin typeface="Century"/>
                <a:cs typeface="Century"/>
              </a:rPr>
              <a:t>	</a:t>
            </a:r>
            <a:r>
              <a:rPr sz="2750" spc="-5" dirty="0">
                <a:solidFill>
                  <a:srgbClr val="181B0D"/>
                </a:solidFill>
                <a:latin typeface="Century"/>
                <a:cs typeface="Century"/>
              </a:rPr>
              <a:t>s</a:t>
            </a:r>
            <a:r>
              <a:rPr sz="2750" spc="-25" dirty="0">
                <a:solidFill>
                  <a:srgbClr val="181B0D"/>
                </a:solidFill>
                <a:latin typeface="Century"/>
                <a:cs typeface="Century"/>
              </a:rPr>
              <a:t>t</a:t>
            </a:r>
            <a:r>
              <a:rPr sz="2750" spc="40" dirty="0">
                <a:solidFill>
                  <a:srgbClr val="181B0D"/>
                </a:solidFill>
                <a:latin typeface="Century"/>
                <a:cs typeface="Century"/>
              </a:rPr>
              <a:t>o</a:t>
            </a:r>
            <a:r>
              <a:rPr sz="2750" spc="-25" dirty="0">
                <a:solidFill>
                  <a:srgbClr val="181B0D"/>
                </a:solidFill>
                <a:latin typeface="Century"/>
                <a:cs typeface="Century"/>
              </a:rPr>
              <a:t>r</a:t>
            </a:r>
            <a:r>
              <a:rPr sz="2750" spc="40" dirty="0">
                <a:solidFill>
                  <a:srgbClr val="181B0D"/>
                </a:solidFill>
                <a:latin typeface="Century"/>
                <a:cs typeface="Century"/>
              </a:rPr>
              <a:t>e</a:t>
            </a:r>
            <a:r>
              <a:rPr sz="2750" spc="10" dirty="0">
                <a:solidFill>
                  <a:srgbClr val="181B0D"/>
                </a:solidFill>
                <a:latin typeface="Century"/>
                <a:cs typeface="Century"/>
              </a:rPr>
              <a:t>s</a:t>
            </a:r>
            <a:r>
              <a:rPr sz="2750" dirty="0">
                <a:solidFill>
                  <a:srgbClr val="181B0D"/>
                </a:solidFill>
                <a:latin typeface="Century"/>
                <a:cs typeface="Century"/>
              </a:rPr>
              <a:t>	</a:t>
            </a:r>
            <a:r>
              <a:rPr sz="2750" spc="-25" dirty="0">
                <a:solidFill>
                  <a:srgbClr val="181B0D"/>
                </a:solidFill>
                <a:latin typeface="Century"/>
                <a:cs typeface="Century"/>
              </a:rPr>
              <a:t>t</a:t>
            </a:r>
            <a:r>
              <a:rPr sz="2750" spc="40" dirty="0">
                <a:solidFill>
                  <a:srgbClr val="181B0D"/>
                </a:solidFill>
                <a:latin typeface="Century"/>
                <a:cs typeface="Century"/>
              </a:rPr>
              <a:t>h</a:t>
            </a:r>
            <a:r>
              <a:rPr sz="2750" spc="10" dirty="0">
                <a:solidFill>
                  <a:srgbClr val="181B0D"/>
                </a:solidFill>
                <a:latin typeface="Century"/>
                <a:cs typeface="Century"/>
              </a:rPr>
              <a:t>e</a:t>
            </a:r>
            <a:r>
              <a:rPr sz="2750" dirty="0">
                <a:solidFill>
                  <a:srgbClr val="181B0D"/>
                </a:solidFill>
                <a:latin typeface="Century"/>
                <a:cs typeface="Century"/>
              </a:rPr>
              <a:t>	</a:t>
            </a:r>
            <a:r>
              <a:rPr sz="2750" spc="-10" dirty="0">
                <a:solidFill>
                  <a:srgbClr val="181B0D"/>
                </a:solidFill>
                <a:latin typeface="Century"/>
                <a:cs typeface="Century"/>
              </a:rPr>
              <a:t>d</a:t>
            </a:r>
            <a:r>
              <a:rPr sz="2750" spc="114" dirty="0">
                <a:solidFill>
                  <a:srgbClr val="181B0D"/>
                </a:solidFill>
                <a:latin typeface="Century"/>
                <a:cs typeface="Century"/>
              </a:rPr>
              <a:t>a</a:t>
            </a:r>
            <a:r>
              <a:rPr sz="2750" spc="-25" dirty="0">
                <a:solidFill>
                  <a:srgbClr val="181B0D"/>
                </a:solidFill>
                <a:latin typeface="Century"/>
                <a:cs typeface="Century"/>
              </a:rPr>
              <a:t>t</a:t>
            </a:r>
            <a:r>
              <a:rPr sz="2750" spc="50" dirty="0">
                <a:solidFill>
                  <a:srgbClr val="181B0D"/>
                </a:solidFill>
                <a:latin typeface="Century"/>
                <a:cs typeface="Century"/>
              </a:rPr>
              <a:t>a</a:t>
            </a:r>
            <a:r>
              <a:rPr sz="2750" spc="5" dirty="0">
                <a:solidFill>
                  <a:srgbClr val="181B0D"/>
                </a:solidFill>
                <a:latin typeface="Century"/>
                <a:cs typeface="Century"/>
              </a:rPr>
              <a:t>.</a:t>
            </a:r>
            <a:r>
              <a:rPr sz="2750" dirty="0">
                <a:solidFill>
                  <a:srgbClr val="181B0D"/>
                </a:solidFill>
                <a:latin typeface="Century"/>
                <a:cs typeface="Century"/>
              </a:rPr>
              <a:t>	</a:t>
            </a:r>
            <a:r>
              <a:rPr sz="2750" spc="35" dirty="0">
                <a:solidFill>
                  <a:srgbClr val="181B0D"/>
                </a:solidFill>
                <a:latin typeface="Century"/>
                <a:cs typeface="Century"/>
              </a:rPr>
              <a:t>T</a:t>
            </a:r>
            <a:r>
              <a:rPr sz="2750" spc="40" dirty="0">
                <a:solidFill>
                  <a:srgbClr val="181B0D"/>
                </a:solidFill>
                <a:latin typeface="Century"/>
                <a:cs typeface="Century"/>
              </a:rPr>
              <a:t>h</a:t>
            </a:r>
            <a:r>
              <a:rPr sz="2750" spc="5" dirty="0">
                <a:solidFill>
                  <a:srgbClr val="181B0D"/>
                </a:solidFill>
                <a:latin typeface="Century"/>
                <a:cs typeface="Century"/>
              </a:rPr>
              <a:t>e  </a:t>
            </a:r>
            <a:r>
              <a:rPr sz="2750" spc="-25" dirty="0">
                <a:solidFill>
                  <a:srgbClr val="181B0D"/>
                </a:solidFill>
                <a:latin typeface="Century"/>
                <a:cs typeface="Century"/>
              </a:rPr>
              <a:t>c</a:t>
            </a:r>
            <a:r>
              <a:rPr sz="2750" spc="45" dirty="0">
                <a:solidFill>
                  <a:srgbClr val="181B0D"/>
                </a:solidFill>
                <a:latin typeface="Century"/>
                <a:cs typeface="Century"/>
              </a:rPr>
              <a:t>o</a:t>
            </a:r>
            <a:r>
              <a:rPr sz="2750" spc="40" dirty="0">
                <a:solidFill>
                  <a:srgbClr val="181B0D"/>
                </a:solidFill>
                <a:latin typeface="Century"/>
                <a:cs typeface="Century"/>
              </a:rPr>
              <a:t>n</a:t>
            </a:r>
            <a:r>
              <a:rPr sz="2750" spc="-25" dirty="0">
                <a:solidFill>
                  <a:srgbClr val="181B0D"/>
                </a:solidFill>
                <a:latin typeface="Century"/>
                <a:cs typeface="Century"/>
              </a:rPr>
              <a:t>t</a:t>
            </a:r>
            <a:r>
              <a:rPr sz="2750" spc="45" dirty="0">
                <a:solidFill>
                  <a:srgbClr val="181B0D"/>
                </a:solidFill>
                <a:latin typeface="Century"/>
                <a:cs typeface="Century"/>
              </a:rPr>
              <a:t>e</a:t>
            </a:r>
            <a:r>
              <a:rPr sz="2750" spc="40" dirty="0">
                <a:solidFill>
                  <a:srgbClr val="181B0D"/>
                </a:solidFill>
                <a:latin typeface="Century"/>
                <a:cs typeface="Century"/>
              </a:rPr>
              <a:t>n</a:t>
            </a:r>
            <a:r>
              <a:rPr sz="2750" spc="-25" dirty="0">
                <a:solidFill>
                  <a:srgbClr val="181B0D"/>
                </a:solidFill>
                <a:latin typeface="Century"/>
                <a:cs typeface="Century"/>
              </a:rPr>
              <a:t>t</a:t>
            </a:r>
            <a:r>
              <a:rPr sz="2750" spc="10" dirty="0">
                <a:solidFill>
                  <a:srgbClr val="181B0D"/>
                </a:solidFill>
                <a:latin typeface="Century"/>
                <a:cs typeface="Century"/>
              </a:rPr>
              <a:t>s</a:t>
            </a:r>
            <a:r>
              <a:rPr sz="2750" spc="55" dirty="0">
                <a:solidFill>
                  <a:srgbClr val="181B0D"/>
                </a:solidFill>
                <a:latin typeface="Century"/>
                <a:cs typeface="Century"/>
              </a:rPr>
              <a:t> </a:t>
            </a:r>
            <a:r>
              <a:rPr sz="2750" spc="45" dirty="0">
                <a:solidFill>
                  <a:srgbClr val="181B0D"/>
                </a:solidFill>
                <a:latin typeface="Century"/>
                <a:cs typeface="Century"/>
              </a:rPr>
              <a:t>o</a:t>
            </a:r>
            <a:r>
              <a:rPr sz="2750" spc="5" dirty="0">
                <a:solidFill>
                  <a:srgbClr val="181B0D"/>
                </a:solidFill>
                <a:latin typeface="Century"/>
                <a:cs typeface="Century"/>
              </a:rPr>
              <a:t>f</a:t>
            </a:r>
            <a:r>
              <a:rPr sz="2750" spc="35" dirty="0">
                <a:solidFill>
                  <a:srgbClr val="181B0D"/>
                </a:solidFill>
                <a:latin typeface="Century"/>
                <a:cs typeface="Century"/>
              </a:rPr>
              <a:t> </a:t>
            </a:r>
            <a:r>
              <a:rPr sz="2750" spc="-25" dirty="0">
                <a:solidFill>
                  <a:srgbClr val="181B0D"/>
                </a:solidFill>
                <a:latin typeface="Century"/>
                <a:cs typeface="Century"/>
              </a:rPr>
              <a:t>t</a:t>
            </a:r>
            <a:r>
              <a:rPr sz="2750" spc="40" dirty="0">
                <a:solidFill>
                  <a:srgbClr val="181B0D"/>
                </a:solidFill>
                <a:latin typeface="Century"/>
                <a:cs typeface="Century"/>
              </a:rPr>
              <a:t>he</a:t>
            </a:r>
            <a:r>
              <a:rPr sz="2750" spc="-5" dirty="0">
                <a:solidFill>
                  <a:srgbClr val="181B0D"/>
                </a:solidFill>
                <a:latin typeface="Century"/>
                <a:cs typeface="Century"/>
              </a:rPr>
              <a:t>s</a:t>
            </a:r>
            <a:r>
              <a:rPr sz="2750" spc="10" dirty="0">
                <a:solidFill>
                  <a:srgbClr val="181B0D"/>
                </a:solidFill>
                <a:latin typeface="Century"/>
                <a:cs typeface="Century"/>
              </a:rPr>
              <a:t>e</a:t>
            </a:r>
            <a:r>
              <a:rPr sz="2750" spc="30" dirty="0">
                <a:solidFill>
                  <a:srgbClr val="181B0D"/>
                </a:solidFill>
                <a:latin typeface="Century"/>
                <a:cs typeface="Century"/>
              </a:rPr>
              <a:t> </a:t>
            </a:r>
            <a:r>
              <a:rPr sz="2750" spc="25" dirty="0">
                <a:solidFill>
                  <a:srgbClr val="181B0D"/>
                </a:solidFill>
                <a:latin typeface="Century"/>
                <a:cs typeface="Century"/>
              </a:rPr>
              <a:t>l</a:t>
            </a:r>
            <a:r>
              <a:rPr sz="2750" spc="45" dirty="0">
                <a:solidFill>
                  <a:srgbClr val="181B0D"/>
                </a:solidFill>
                <a:latin typeface="Century"/>
                <a:cs typeface="Century"/>
              </a:rPr>
              <a:t>o</a:t>
            </a:r>
            <a:r>
              <a:rPr sz="2750" spc="-25" dirty="0">
                <a:solidFill>
                  <a:srgbClr val="181B0D"/>
                </a:solidFill>
                <a:latin typeface="Century"/>
                <a:cs typeface="Century"/>
              </a:rPr>
              <a:t>c</a:t>
            </a:r>
            <a:r>
              <a:rPr sz="2750" spc="45" dirty="0">
                <a:solidFill>
                  <a:srgbClr val="181B0D"/>
                </a:solidFill>
                <a:latin typeface="Century"/>
                <a:cs typeface="Century"/>
              </a:rPr>
              <a:t>a</a:t>
            </a:r>
            <a:r>
              <a:rPr sz="2750" spc="-25" dirty="0">
                <a:solidFill>
                  <a:srgbClr val="181B0D"/>
                </a:solidFill>
                <a:latin typeface="Century"/>
                <a:cs typeface="Century"/>
              </a:rPr>
              <a:t>t</a:t>
            </a:r>
            <a:r>
              <a:rPr sz="2750" spc="25" dirty="0">
                <a:solidFill>
                  <a:srgbClr val="181B0D"/>
                </a:solidFill>
                <a:latin typeface="Century"/>
                <a:cs typeface="Century"/>
              </a:rPr>
              <a:t>i</a:t>
            </a:r>
            <a:r>
              <a:rPr sz="2750" spc="45" dirty="0">
                <a:solidFill>
                  <a:srgbClr val="181B0D"/>
                </a:solidFill>
                <a:latin typeface="Century"/>
                <a:cs typeface="Century"/>
              </a:rPr>
              <a:t>o</a:t>
            </a:r>
            <a:r>
              <a:rPr sz="2750" spc="40" dirty="0">
                <a:solidFill>
                  <a:srgbClr val="181B0D"/>
                </a:solidFill>
                <a:latin typeface="Century"/>
                <a:cs typeface="Century"/>
              </a:rPr>
              <a:t>n</a:t>
            </a:r>
            <a:r>
              <a:rPr sz="2750" spc="10" dirty="0">
                <a:solidFill>
                  <a:srgbClr val="181B0D"/>
                </a:solidFill>
                <a:latin typeface="Century"/>
                <a:cs typeface="Century"/>
              </a:rPr>
              <a:t>s</a:t>
            </a:r>
            <a:r>
              <a:rPr sz="2750" dirty="0">
                <a:solidFill>
                  <a:srgbClr val="181B0D"/>
                </a:solidFill>
                <a:latin typeface="Century"/>
                <a:cs typeface="Century"/>
              </a:rPr>
              <a:t>		</a:t>
            </a:r>
            <a:r>
              <a:rPr sz="2750" spc="45" dirty="0">
                <a:solidFill>
                  <a:srgbClr val="181B0D"/>
                </a:solidFill>
                <a:latin typeface="Century"/>
                <a:cs typeface="Century"/>
              </a:rPr>
              <a:t>a</a:t>
            </a:r>
            <a:r>
              <a:rPr sz="2750" spc="10" dirty="0">
                <a:solidFill>
                  <a:srgbClr val="181B0D"/>
                </a:solidFill>
                <a:latin typeface="Century"/>
                <a:cs typeface="Century"/>
              </a:rPr>
              <a:t>t</a:t>
            </a:r>
            <a:r>
              <a:rPr sz="2750" dirty="0">
                <a:solidFill>
                  <a:srgbClr val="181B0D"/>
                </a:solidFill>
                <a:latin typeface="Century"/>
                <a:cs typeface="Century"/>
              </a:rPr>
              <a:t>	</a:t>
            </a:r>
            <a:r>
              <a:rPr sz="2750" spc="40" dirty="0">
                <a:solidFill>
                  <a:srgbClr val="181B0D"/>
                </a:solidFill>
                <a:latin typeface="Century"/>
                <a:cs typeface="Century"/>
              </a:rPr>
              <a:t>an</a:t>
            </a:r>
            <a:r>
              <a:rPr sz="2750" spc="10" dirty="0">
                <a:solidFill>
                  <a:srgbClr val="181B0D"/>
                </a:solidFill>
                <a:latin typeface="Century"/>
                <a:cs typeface="Century"/>
              </a:rPr>
              <a:t>y</a:t>
            </a:r>
            <a:r>
              <a:rPr sz="2750" dirty="0">
                <a:solidFill>
                  <a:srgbClr val="181B0D"/>
                </a:solidFill>
                <a:latin typeface="Century"/>
                <a:cs typeface="Century"/>
              </a:rPr>
              <a:t>	</a:t>
            </a:r>
            <a:r>
              <a:rPr sz="2750" spc="15" dirty="0">
                <a:solidFill>
                  <a:srgbClr val="181B0D"/>
                </a:solidFill>
                <a:latin typeface="Century"/>
                <a:cs typeface="Century"/>
              </a:rPr>
              <a:t>g</a:t>
            </a:r>
            <a:r>
              <a:rPr sz="2750" spc="25" dirty="0">
                <a:solidFill>
                  <a:srgbClr val="181B0D"/>
                </a:solidFill>
                <a:latin typeface="Century"/>
                <a:cs typeface="Century"/>
              </a:rPr>
              <a:t>i</a:t>
            </a:r>
            <a:r>
              <a:rPr sz="2750" spc="15" dirty="0">
                <a:solidFill>
                  <a:srgbClr val="181B0D"/>
                </a:solidFill>
                <a:latin typeface="Century"/>
                <a:cs typeface="Century"/>
              </a:rPr>
              <a:t>v</a:t>
            </a:r>
            <a:r>
              <a:rPr sz="2750" spc="40" dirty="0">
                <a:solidFill>
                  <a:srgbClr val="181B0D"/>
                </a:solidFill>
                <a:latin typeface="Century"/>
                <a:cs typeface="Century"/>
              </a:rPr>
              <a:t>e</a:t>
            </a:r>
            <a:r>
              <a:rPr sz="2750" spc="204" dirty="0">
                <a:solidFill>
                  <a:srgbClr val="181B0D"/>
                </a:solidFill>
                <a:latin typeface="Century"/>
                <a:cs typeface="Century"/>
              </a:rPr>
              <a:t>n</a:t>
            </a:r>
            <a:r>
              <a:rPr sz="2750" spc="-5" dirty="0">
                <a:solidFill>
                  <a:srgbClr val="181B0D"/>
                </a:solidFill>
                <a:latin typeface="Century"/>
                <a:cs typeface="Century"/>
              </a:rPr>
              <a:t>p</a:t>
            </a:r>
            <a:r>
              <a:rPr sz="2750" spc="40" dirty="0">
                <a:solidFill>
                  <a:srgbClr val="181B0D"/>
                </a:solidFill>
                <a:latin typeface="Century"/>
                <a:cs typeface="Century"/>
              </a:rPr>
              <a:t>o</a:t>
            </a:r>
            <a:r>
              <a:rPr sz="2750" spc="25" dirty="0">
                <a:solidFill>
                  <a:srgbClr val="181B0D"/>
                </a:solidFill>
                <a:latin typeface="Century"/>
                <a:cs typeface="Century"/>
              </a:rPr>
              <a:t>i</a:t>
            </a:r>
            <a:r>
              <a:rPr sz="2750" spc="40" dirty="0">
                <a:solidFill>
                  <a:srgbClr val="181B0D"/>
                </a:solidFill>
                <a:latin typeface="Century"/>
                <a:cs typeface="Century"/>
              </a:rPr>
              <a:t>n</a:t>
            </a:r>
            <a:r>
              <a:rPr sz="2750" spc="10" dirty="0">
                <a:solidFill>
                  <a:srgbClr val="181B0D"/>
                </a:solidFill>
                <a:latin typeface="Century"/>
                <a:cs typeface="Century"/>
              </a:rPr>
              <a:t>t</a:t>
            </a:r>
            <a:r>
              <a:rPr sz="2750" spc="-265" dirty="0">
                <a:solidFill>
                  <a:srgbClr val="181B0D"/>
                </a:solidFill>
                <a:latin typeface="Century"/>
                <a:cs typeface="Century"/>
              </a:rPr>
              <a:t> </a:t>
            </a:r>
            <a:r>
              <a:rPr sz="2750" spc="30" dirty="0">
                <a:solidFill>
                  <a:srgbClr val="181B0D"/>
                </a:solidFill>
                <a:latin typeface="Century"/>
                <a:cs typeface="Century"/>
              </a:rPr>
              <a:t>i</a:t>
            </a:r>
            <a:r>
              <a:rPr sz="2750" spc="15" dirty="0">
                <a:solidFill>
                  <a:srgbClr val="181B0D"/>
                </a:solidFill>
                <a:latin typeface="Century"/>
                <a:cs typeface="Century"/>
              </a:rPr>
              <a:t>n</a:t>
            </a:r>
            <a:r>
              <a:rPr sz="2750" dirty="0">
                <a:solidFill>
                  <a:srgbClr val="181B0D"/>
                </a:solidFill>
                <a:latin typeface="Century"/>
                <a:cs typeface="Century"/>
              </a:rPr>
              <a:t>		</a:t>
            </a:r>
            <a:r>
              <a:rPr sz="2750" spc="-25" dirty="0">
                <a:solidFill>
                  <a:srgbClr val="181B0D"/>
                </a:solidFill>
                <a:latin typeface="Century"/>
                <a:cs typeface="Century"/>
              </a:rPr>
              <a:t>t</a:t>
            </a:r>
            <a:r>
              <a:rPr sz="2750" spc="40" dirty="0">
                <a:solidFill>
                  <a:srgbClr val="181B0D"/>
                </a:solidFill>
                <a:latin typeface="Century"/>
                <a:cs typeface="Century"/>
              </a:rPr>
              <a:t>h</a:t>
            </a:r>
            <a:r>
              <a:rPr sz="2750" spc="10" dirty="0">
                <a:solidFill>
                  <a:srgbClr val="181B0D"/>
                </a:solidFill>
                <a:latin typeface="Century"/>
                <a:cs typeface="Century"/>
              </a:rPr>
              <a:t>e</a:t>
            </a:r>
            <a:endParaRPr sz="2750">
              <a:latin typeface="Century"/>
              <a:cs typeface="Century"/>
            </a:endParaRPr>
          </a:p>
          <a:p>
            <a:pPr marL="393700">
              <a:lnSpc>
                <a:spcPct val="100000"/>
              </a:lnSpc>
              <a:spcBef>
                <a:spcPts val="1730"/>
              </a:spcBef>
              <a:tabLst>
                <a:tab pos="4587875" algn="l"/>
                <a:tab pos="6417945" algn="l"/>
                <a:tab pos="7333615" algn="l"/>
                <a:tab pos="9163685" algn="l"/>
              </a:tabLst>
            </a:pPr>
            <a:r>
              <a:rPr sz="2750" spc="5" dirty="0">
                <a:solidFill>
                  <a:srgbClr val="181B0D"/>
                </a:solidFill>
                <a:latin typeface="Century"/>
                <a:cs typeface="Century"/>
              </a:rPr>
              <a:t>program’s</a:t>
            </a:r>
            <a:r>
              <a:rPr sz="2750" spc="65" dirty="0">
                <a:solidFill>
                  <a:srgbClr val="181B0D"/>
                </a:solidFill>
                <a:latin typeface="Century"/>
                <a:cs typeface="Century"/>
              </a:rPr>
              <a:t> </a:t>
            </a:r>
            <a:r>
              <a:rPr sz="2750" spc="20" dirty="0">
                <a:solidFill>
                  <a:srgbClr val="181B0D"/>
                </a:solidFill>
                <a:latin typeface="Century"/>
                <a:cs typeface="Century"/>
              </a:rPr>
              <a:t>execution	</a:t>
            </a:r>
            <a:r>
              <a:rPr sz="2750" spc="10" dirty="0">
                <a:solidFill>
                  <a:srgbClr val="181B0D"/>
                </a:solidFill>
                <a:latin typeface="Century"/>
                <a:cs typeface="Century"/>
              </a:rPr>
              <a:t>are</a:t>
            </a:r>
            <a:r>
              <a:rPr sz="2750" spc="30" dirty="0">
                <a:solidFill>
                  <a:srgbClr val="181B0D"/>
                </a:solidFill>
                <a:latin typeface="Century"/>
                <a:cs typeface="Century"/>
              </a:rPr>
              <a:t> </a:t>
            </a:r>
            <a:r>
              <a:rPr sz="2750" spc="20" dirty="0">
                <a:solidFill>
                  <a:srgbClr val="181B0D"/>
                </a:solidFill>
                <a:latin typeface="Century"/>
                <a:cs typeface="Century"/>
              </a:rPr>
              <a:t>called	</a:t>
            </a:r>
            <a:r>
              <a:rPr sz="2750" spc="10" dirty="0">
                <a:solidFill>
                  <a:srgbClr val="181B0D"/>
                </a:solidFill>
                <a:latin typeface="Century"/>
                <a:cs typeface="Century"/>
              </a:rPr>
              <a:t>the	</a:t>
            </a:r>
            <a:r>
              <a:rPr sz="2750" b="1" spc="35" dirty="0">
                <a:solidFill>
                  <a:srgbClr val="FF0000"/>
                </a:solidFill>
                <a:latin typeface="Century"/>
                <a:cs typeface="Century"/>
              </a:rPr>
              <a:t>program’s	</a:t>
            </a:r>
            <a:r>
              <a:rPr sz="2750" b="1" spc="30" dirty="0">
                <a:solidFill>
                  <a:srgbClr val="FF0000"/>
                </a:solidFill>
                <a:latin typeface="Century"/>
                <a:cs typeface="Century"/>
              </a:rPr>
              <a:t>state</a:t>
            </a:r>
            <a:r>
              <a:rPr sz="2750" spc="30" dirty="0">
                <a:solidFill>
                  <a:srgbClr val="181B0D"/>
                </a:solidFill>
                <a:latin typeface="Century"/>
                <a:cs typeface="Century"/>
              </a:rPr>
              <a:t>.</a:t>
            </a:r>
            <a:endParaRPr sz="2750">
              <a:latin typeface="Century"/>
              <a:cs typeface="Century"/>
            </a:endParaRPr>
          </a:p>
          <a:p>
            <a:pPr marL="927735" marR="127000" indent="-534035">
              <a:lnSpc>
                <a:spcPct val="152500"/>
              </a:lnSpc>
              <a:tabLst>
                <a:tab pos="2757805" algn="l"/>
                <a:tab pos="3672840" algn="l"/>
                <a:tab pos="7333615" algn="l"/>
                <a:tab pos="8248015" algn="l"/>
                <a:tab pos="9163685" algn="l"/>
              </a:tabLst>
            </a:pPr>
            <a:r>
              <a:rPr sz="2750" spc="10" dirty="0">
                <a:solidFill>
                  <a:srgbClr val="181B0D"/>
                </a:solidFill>
                <a:latin typeface="Century"/>
                <a:cs typeface="Century"/>
              </a:rPr>
              <a:t>Im</a:t>
            </a:r>
            <a:r>
              <a:rPr sz="2750" spc="-10" dirty="0">
                <a:solidFill>
                  <a:srgbClr val="181B0D"/>
                </a:solidFill>
                <a:latin typeface="Century"/>
                <a:cs typeface="Century"/>
              </a:rPr>
              <a:t>p</a:t>
            </a:r>
            <a:r>
              <a:rPr sz="2750" spc="45" dirty="0">
                <a:solidFill>
                  <a:srgbClr val="181B0D"/>
                </a:solidFill>
                <a:latin typeface="Century"/>
                <a:cs typeface="Century"/>
              </a:rPr>
              <a:t>e</a:t>
            </a:r>
            <a:r>
              <a:rPr sz="2750" spc="-25" dirty="0">
                <a:solidFill>
                  <a:srgbClr val="181B0D"/>
                </a:solidFill>
                <a:latin typeface="Century"/>
                <a:cs typeface="Century"/>
              </a:rPr>
              <a:t>r</a:t>
            </a:r>
            <a:r>
              <a:rPr sz="2750" spc="40" dirty="0">
                <a:solidFill>
                  <a:srgbClr val="181B0D"/>
                </a:solidFill>
                <a:latin typeface="Century"/>
                <a:cs typeface="Century"/>
              </a:rPr>
              <a:t>a</a:t>
            </a:r>
            <a:r>
              <a:rPr sz="2750" spc="-25" dirty="0">
                <a:solidFill>
                  <a:srgbClr val="181B0D"/>
                </a:solidFill>
                <a:latin typeface="Century"/>
                <a:cs typeface="Century"/>
              </a:rPr>
              <a:t>t</a:t>
            </a:r>
            <a:r>
              <a:rPr sz="2750" spc="25" dirty="0">
                <a:solidFill>
                  <a:srgbClr val="181B0D"/>
                </a:solidFill>
                <a:latin typeface="Century"/>
                <a:cs typeface="Century"/>
              </a:rPr>
              <a:t>i</a:t>
            </a:r>
            <a:r>
              <a:rPr sz="2750" spc="10" dirty="0">
                <a:solidFill>
                  <a:srgbClr val="181B0D"/>
                </a:solidFill>
                <a:latin typeface="Century"/>
                <a:cs typeface="Century"/>
              </a:rPr>
              <a:t>v</a:t>
            </a:r>
            <a:r>
              <a:rPr sz="2750" spc="15" dirty="0">
                <a:solidFill>
                  <a:srgbClr val="181B0D"/>
                </a:solidFill>
                <a:latin typeface="Century"/>
                <a:cs typeface="Century"/>
              </a:rPr>
              <a:t>e</a:t>
            </a:r>
            <a:r>
              <a:rPr sz="2750" spc="114" dirty="0">
                <a:solidFill>
                  <a:srgbClr val="181B0D"/>
                </a:solidFill>
                <a:latin typeface="Century"/>
                <a:cs typeface="Century"/>
              </a:rPr>
              <a:t> </a:t>
            </a:r>
            <a:r>
              <a:rPr sz="2750" spc="-10" dirty="0">
                <a:solidFill>
                  <a:srgbClr val="181B0D"/>
                </a:solidFill>
                <a:latin typeface="Century"/>
                <a:cs typeface="Century"/>
              </a:rPr>
              <a:t>p</a:t>
            </a:r>
            <a:r>
              <a:rPr sz="2750" spc="-25" dirty="0">
                <a:solidFill>
                  <a:srgbClr val="181B0D"/>
                </a:solidFill>
                <a:latin typeface="Century"/>
                <a:cs typeface="Century"/>
              </a:rPr>
              <a:t>r</a:t>
            </a:r>
            <a:r>
              <a:rPr sz="2750" spc="45" dirty="0">
                <a:solidFill>
                  <a:srgbClr val="181B0D"/>
                </a:solidFill>
                <a:latin typeface="Century"/>
                <a:cs typeface="Century"/>
              </a:rPr>
              <a:t>o</a:t>
            </a:r>
            <a:r>
              <a:rPr sz="2750" spc="10" dirty="0">
                <a:solidFill>
                  <a:srgbClr val="181B0D"/>
                </a:solidFill>
                <a:latin typeface="Century"/>
                <a:cs typeface="Century"/>
              </a:rPr>
              <a:t>g</a:t>
            </a:r>
            <a:r>
              <a:rPr sz="2750" spc="-20" dirty="0">
                <a:solidFill>
                  <a:srgbClr val="181B0D"/>
                </a:solidFill>
                <a:latin typeface="Century"/>
                <a:cs typeface="Century"/>
              </a:rPr>
              <a:t>r</a:t>
            </a:r>
            <a:r>
              <a:rPr sz="2750" spc="40" dirty="0">
                <a:solidFill>
                  <a:srgbClr val="181B0D"/>
                </a:solidFill>
                <a:latin typeface="Century"/>
                <a:cs typeface="Century"/>
              </a:rPr>
              <a:t>a</a:t>
            </a:r>
            <a:r>
              <a:rPr sz="2750" spc="20" dirty="0">
                <a:solidFill>
                  <a:srgbClr val="181B0D"/>
                </a:solidFill>
                <a:latin typeface="Century"/>
                <a:cs typeface="Century"/>
              </a:rPr>
              <a:t>mm</a:t>
            </a:r>
            <a:r>
              <a:rPr sz="2750" spc="35" dirty="0">
                <a:solidFill>
                  <a:srgbClr val="181B0D"/>
                </a:solidFill>
                <a:latin typeface="Century"/>
                <a:cs typeface="Century"/>
              </a:rPr>
              <a:t>in</a:t>
            </a:r>
            <a:r>
              <a:rPr sz="2750" spc="15" dirty="0">
                <a:solidFill>
                  <a:srgbClr val="181B0D"/>
                </a:solidFill>
                <a:latin typeface="Century"/>
                <a:cs typeface="Century"/>
              </a:rPr>
              <a:t>g</a:t>
            </a:r>
            <a:r>
              <a:rPr sz="2750" spc="-365" dirty="0">
                <a:solidFill>
                  <a:srgbClr val="181B0D"/>
                </a:solidFill>
                <a:latin typeface="Century"/>
                <a:cs typeface="Century"/>
              </a:rPr>
              <a:t> </a:t>
            </a:r>
            <a:r>
              <a:rPr sz="2750" spc="25" dirty="0">
                <a:solidFill>
                  <a:srgbClr val="181B0D"/>
                </a:solidFill>
                <a:latin typeface="Century"/>
                <a:cs typeface="Century"/>
              </a:rPr>
              <a:t>i</a:t>
            </a:r>
            <a:r>
              <a:rPr sz="2750" spc="10" dirty="0">
                <a:solidFill>
                  <a:srgbClr val="181B0D"/>
                </a:solidFill>
                <a:latin typeface="Century"/>
                <a:cs typeface="Century"/>
              </a:rPr>
              <a:t>s</a:t>
            </a:r>
            <a:r>
              <a:rPr sz="2750" spc="-25" dirty="0">
                <a:solidFill>
                  <a:srgbClr val="181B0D"/>
                </a:solidFill>
                <a:latin typeface="Century"/>
                <a:cs typeface="Century"/>
              </a:rPr>
              <a:t> c</a:t>
            </a:r>
            <a:r>
              <a:rPr sz="2750" spc="40" dirty="0">
                <a:solidFill>
                  <a:srgbClr val="181B0D"/>
                </a:solidFill>
                <a:latin typeface="Century"/>
                <a:cs typeface="Century"/>
              </a:rPr>
              <a:t>ha</a:t>
            </a:r>
            <a:r>
              <a:rPr sz="2750" spc="-25" dirty="0">
                <a:solidFill>
                  <a:srgbClr val="181B0D"/>
                </a:solidFill>
                <a:latin typeface="Century"/>
                <a:cs typeface="Century"/>
              </a:rPr>
              <a:t>r</a:t>
            </a:r>
            <a:r>
              <a:rPr sz="2750" spc="40" dirty="0">
                <a:solidFill>
                  <a:srgbClr val="181B0D"/>
                </a:solidFill>
                <a:latin typeface="Century"/>
                <a:cs typeface="Century"/>
              </a:rPr>
              <a:t>a</a:t>
            </a:r>
            <a:r>
              <a:rPr sz="2750" spc="-25" dirty="0">
                <a:solidFill>
                  <a:srgbClr val="181B0D"/>
                </a:solidFill>
                <a:latin typeface="Century"/>
                <a:cs typeface="Century"/>
              </a:rPr>
              <a:t>ct</a:t>
            </a:r>
            <a:r>
              <a:rPr sz="2750" spc="45" dirty="0">
                <a:solidFill>
                  <a:srgbClr val="181B0D"/>
                </a:solidFill>
                <a:latin typeface="Century"/>
                <a:cs typeface="Century"/>
              </a:rPr>
              <a:t>e</a:t>
            </a:r>
            <a:r>
              <a:rPr sz="2750" spc="-25" dirty="0">
                <a:solidFill>
                  <a:srgbClr val="181B0D"/>
                </a:solidFill>
                <a:latin typeface="Century"/>
                <a:cs typeface="Century"/>
              </a:rPr>
              <a:t>r</a:t>
            </a:r>
            <a:r>
              <a:rPr sz="2750" spc="25" dirty="0">
                <a:solidFill>
                  <a:srgbClr val="181B0D"/>
                </a:solidFill>
                <a:latin typeface="Century"/>
                <a:cs typeface="Century"/>
              </a:rPr>
              <a:t>i</a:t>
            </a:r>
            <a:r>
              <a:rPr sz="2750" spc="20" dirty="0">
                <a:solidFill>
                  <a:srgbClr val="181B0D"/>
                </a:solidFill>
                <a:latin typeface="Century"/>
                <a:cs typeface="Century"/>
              </a:rPr>
              <a:t>z</a:t>
            </a:r>
            <a:r>
              <a:rPr sz="2750" spc="45" dirty="0">
                <a:solidFill>
                  <a:srgbClr val="181B0D"/>
                </a:solidFill>
                <a:latin typeface="Century"/>
                <a:cs typeface="Century"/>
              </a:rPr>
              <a:t>e</a:t>
            </a:r>
            <a:r>
              <a:rPr sz="2750" spc="15" dirty="0">
                <a:solidFill>
                  <a:srgbClr val="181B0D"/>
                </a:solidFill>
                <a:latin typeface="Century"/>
                <a:cs typeface="Century"/>
              </a:rPr>
              <a:t>d</a:t>
            </a:r>
            <a:r>
              <a:rPr sz="2750" dirty="0">
                <a:solidFill>
                  <a:srgbClr val="181B0D"/>
                </a:solidFill>
                <a:latin typeface="Century"/>
                <a:cs typeface="Century"/>
              </a:rPr>
              <a:t>	</a:t>
            </a:r>
            <a:r>
              <a:rPr sz="2750" spc="40" dirty="0">
                <a:solidFill>
                  <a:srgbClr val="181B0D"/>
                </a:solidFill>
                <a:latin typeface="Century"/>
                <a:cs typeface="Century"/>
              </a:rPr>
              <a:t>b</a:t>
            </a:r>
            <a:r>
              <a:rPr sz="2750" spc="15" dirty="0">
                <a:solidFill>
                  <a:srgbClr val="181B0D"/>
                </a:solidFill>
                <a:latin typeface="Century"/>
                <a:cs typeface="Century"/>
              </a:rPr>
              <a:t>y</a:t>
            </a:r>
            <a:r>
              <a:rPr sz="2750" dirty="0">
                <a:solidFill>
                  <a:srgbClr val="181B0D"/>
                </a:solidFill>
                <a:latin typeface="Century"/>
                <a:cs typeface="Century"/>
              </a:rPr>
              <a:t>	</a:t>
            </a:r>
            <a:r>
              <a:rPr sz="2750" b="1" spc="65" dirty="0">
                <a:solidFill>
                  <a:srgbClr val="FF0000"/>
                </a:solidFill>
                <a:latin typeface="Century"/>
                <a:cs typeface="Century"/>
              </a:rPr>
              <a:t>p</a:t>
            </a:r>
            <a:r>
              <a:rPr sz="2750" b="1" spc="-25" dirty="0">
                <a:solidFill>
                  <a:srgbClr val="FF0000"/>
                </a:solidFill>
                <a:latin typeface="Century"/>
                <a:cs typeface="Century"/>
              </a:rPr>
              <a:t>r</a:t>
            </a:r>
            <a:r>
              <a:rPr sz="2750" b="1" spc="40" dirty="0">
                <a:solidFill>
                  <a:srgbClr val="FF0000"/>
                </a:solidFill>
                <a:latin typeface="Century"/>
                <a:cs typeface="Century"/>
              </a:rPr>
              <a:t>o</a:t>
            </a:r>
            <a:r>
              <a:rPr sz="2750" b="1" spc="5" dirty="0">
                <a:solidFill>
                  <a:srgbClr val="FF0000"/>
                </a:solidFill>
                <a:latin typeface="Century"/>
                <a:cs typeface="Century"/>
              </a:rPr>
              <a:t>g</a:t>
            </a:r>
            <a:r>
              <a:rPr sz="2750" b="1" spc="-20" dirty="0">
                <a:solidFill>
                  <a:srgbClr val="FF0000"/>
                </a:solidFill>
                <a:latin typeface="Century"/>
                <a:cs typeface="Century"/>
              </a:rPr>
              <a:t>r</a:t>
            </a:r>
            <a:r>
              <a:rPr sz="2750" b="1" spc="40" dirty="0">
                <a:solidFill>
                  <a:srgbClr val="FF0000"/>
                </a:solidFill>
                <a:latin typeface="Century"/>
                <a:cs typeface="Century"/>
              </a:rPr>
              <a:t>a</a:t>
            </a:r>
            <a:r>
              <a:rPr sz="2750" b="1" spc="100" dirty="0">
                <a:solidFill>
                  <a:srgbClr val="FF0000"/>
                </a:solidFill>
                <a:latin typeface="Century"/>
                <a:cs typeface="Century"/>
              </a:rPr>
              <a:t>m</a:t>
            </a:r>
            <a:r>
              <a:rPr sz="2750" b="1" spc="15" dirty="0">
                <a:solidFill>
                  <a:srgbClr val="FF0000"/>
                </a:solidFill>
                <a:latin typeface="Century"/>
                <a:cs typeface="Century"/>
              </a:rPr>
              <a:t>m</a:t>
            </a:r>
            <a:r>
              <a:rPr sz="2750" b="1" spc="35" dirty="0">
                <a:solidFill>
                  <a:srgbClr val="FF0000"/>
                </a:solidFill>
                <a:latin typeface="Century"/>
                <a:cs typeface="Century"/>
              </a:rPr>
              <a:t>in</a:t>
            </a:r>
            <a:r>
              <a:rPr sz="2750" b="1" spc="10" dirty="0">
                <a:solidFill>
                  <a:srgbClr val="FF0000"/>
                </a:solidFill>
                <a:latin typeface="Century"/>
                <a:cs typeface="Century"/>
              </a:rPr>
              <a:t>g  </a:t>
            </a:r>
            <a:r>
              <a:rPr sz="2750" b="1" spc="65" dirty="0">
                <a:solidFill>
                  <a:srgbClr val="FF0000"/>
                </a:solidFill>
                <a:latin typeface="Century"/>
                <a:cs typeface="Century"/>
              </a:rPr>
              <a:t>with</a:t>
            </a:r>
            <a:r>
              <a:rPr sz="2750" b="1" spc="-204" dirty="0">
                <a:solidFill>
                  <a:srgbClr val="FF0000"/>
                </a:solidFill>
                <a:latin typeface="Century"/>
                <a:cs typeface="Century"/>
              </a:rPr>
              <a:t> </a:t>
            </a:r>
            <a:r>
              <a:rPr sz="2750" b="1" spc="60" dirty="0">
                <a:solidFill>
                  <a:srgbClr val="FF0000"/>
                </a:solidFill>
                <a:latin typeface="Century"/>
                <a:cs typeface="Century"/>
              </a:rPr>
              <a:t>state	</a:t>
            </a:r>
            <a:r>
              <a:rPr sz="2750" spc="30" dirty="0">
                <a:solidFill>
                  <a:srgbClr val="181B0D"/>
                </a:solidFill>
                <a:latin typeface="Century"/>
                <a:cs typeface="Century"/>
              </a:rPr>
              <a:t>and	</a:t>
            </a:r>
            <a:r>
              <a:rPr sz="2750" spc="20" dirty="0">
                <a:solidFill>
                  <a:srgbClr val="181B0D"/>
                </a:solidFill>
                <a:latin typeface="Century"/>
                <a:cs typeface="Century"/>
              </a:rPr>
              <a:t>commands</a:t>
            </a:r>
            <a:r>
              <a:rPr sz="2750" spc="65" dirty="0">
                <a:solidFill>
                  <a:srgbClr val="181B0D"/>
                </a:solidFill>
                <a:latin typeface="Century"/>
                <a:cs typeface="Century"/>
              </a:rPr>
              <a:t> </a:t>
            </a:r>
            <a:r>
              <a:rPr sz="2750" spc="20" dirty="0">
                <a:solidFill>
                  <a:srgbClr val="181B0D"/>
                </a:solidFill>
                <a:latin typeface="Century"/>
                <a:cs typeface="Century"/>
              </a:rPr>
              <a:t>which</a:t>
            </a:r>
            <a:r>
              <a:rPr sz="2750" spc="95" dirty="0">
                <a:solidFill>
                  <a:srgbClr val="181B0D"/>
                </a:solidFill>
                <a:latin typeface="Century"/>
                <a:cs typeface="Century"/>
              </a:rPr>
              <a:t> </a:t>
            </a:r>
            <a:r>
              <a:rPr sz="2750" b="1" spc="50" dirty="0">
                <a:solidFill>
                  <a:srgbClr val="FF0000"/>
                </a:solidFill>
                <a:latin typeface="Century"/>
                <a:cs typeface="Century"/>
              </a:rPr>
              <a:t>modify	</a:t>
            </a:r>
            <a:r>
              <a:rPr sz="2750" b="1" spc="60" dirty="0">
                <a:solidFill>
                  <a:srgbClr val="FF0000"/>
                </a:solidFill>
                <a:latin typeface="Century"/>
                <a:cs typeface="Century"/>
              </a:rPr>
              <a:t>the	</a:t>
            </a:r>
            <a:r>
              <a:rPr sz="2750" b="1" spc="55" dirty="0">
                <a:solidFill>
                  <a:srgbClr val="FF0000"/>
                </a:solidFill>
                <a:latin typeface="Century"/>
                <a:cs typeface="Century"/>
              </a:rPr>
              <a:t>state</a:t>
            </a:r>
            <a:r>
              <a:rPr sz="2750" spc="55" dirty="0">
                <a:solidFill>
                  <a:srgbClr val="181B0D"/>
                </a:solidFill>
                <a:latin typeface="Century"/>
                <a:cs typeface="Century"/>
              </a:rPr>
              <a:t>.</a:t>
            </a:r>
            <a:endParaRPr sz="2750">
              <a:latin typeface="Century"/>
              <a:cs typeface="Century"/>
            </a:endParaRPr>
          </a:p>
          <a:p>
            <a:pPr marL="393700" marR="671830" indent="-381635">
              <a:lnSpc>
                <a:spcPct val="154800"/>
              </a:lnSpc>
              <a:spcBef>
                <a:spcPts val="1125"/>
              </a:spcBef>
              <a:buFont typeface="Franklin Gothic Book"/>
              <a:buChar char="■"/>
              <a:tabLst>
                <a:tab pos="393700" algn="l"/>
                <a:tab pos="394335" algn="l"/>
                <a:tab pos="1842135" algn="l"/>
                <a:tab pos="2757805" algn="l"/>
                <a:tab pos="7333615" algn="l"/>
                <a:tab pos="9163685" algn="l"/>
              </a:tabLst>
            </a:pPr>
            <a:r>
              <a:rPr sz="2750" spc="35" dirty="0">
                <a:solidFill>
                  <a:srgbClr val="181B0D"/>
                </a:solidFill>
                <a:latin typeface="Century"/>
                <a:cs typeface="Century"/>
              </a:rPr>
              <a:t>T</a:t>
            </a:r>
            <a:r>
              <a:rPr sz="2750" spc="40" dirty="0">
                <a:solidFill>
                  <a:srgbClr val="181B0D"/>
                </a:solidFill>
                <a:latin typeface="Century"/>
                <a:cs typeface="Century"/>
              </a:rPr>
              <a:t>h</a:t>
            </a:r>
            <a:r>
              <a:rPr sz="2750" spc="15" dirty="0">
                <a:solidFill>
                  <a:srgbClr val="181B0D"/>
                </a:solidFill>
                <a:latin typeface="Century"/>
                <a:cs typeface="Century"/>
              </a:rPr>
              <a:t>e</a:t>
            </a:r>
            <a:r>
              <a:rPr sz="2750" dirty="0">
                <a:solidFill>
                  <a:srgbClr val="181B0D"/>
                </a:solidFill>
                <a:latin typeface="Century"/>
                <a:cs typeface="Century"/>
              </a:rPr>
              <a:t>	</a:t>
            </a:r>
            <a:r>
              <a:rPr sz="2750" spc="-15" dirty="0">
                <a:solidFill>
                  <a:srgbClr val="181B0D"/>
                </a:solidFill>
                <a:latin typeface="Century"/>
                <a:cs typeface="Century"/>
              </a:rPr>
              <a:t>f</a:t>
            </a:r>
            <a:r>
              <a:rPr sz="2750" spc="30" dirty="0">
                <a:solidFill>
                  <a:srgbClr val="181B0D"/>
                </a:solidFill>
                <a:latin typeface="Century"/>
                <a:cs typeface="Century"/>
              </a:rPr>
              <a:t>i</a:t>
            </a:r>
            <a:r>
              <a:rPr sz="2750" spc="-25" dirty="0">
                <a:solidFill>
                  <a:srgbClr val="181B0D"/>
                </a:solidFill>
                <a:latin typeface="Century"/>
                <a:cs typeface="Century"/>
              </a:rPr>
              <a:t>r</a:t>
            </a:r>
            <a:r>
              <a:rPr sz="2750" dirty="0">
                <a:solidFill>
                  <a:srgbClr val="181B0D"/>
                </a:solidFill>
                <a:latin typeface="Century"/>
                <a:cs typeface="Century"/>
              </a:rPr>
              <a:t>s</a:t>
            </a:r>
            <a:r>
              <a:rPr sz="2750" spc="10" dirty="0">
                <a:solidFill>
                  <a:srgbClr val="181B0D"/>
                </a:solidFill>
                <a:latin typeface="Century"/>
                <a:cs typeface="Century"/>
              </a:rPr>
              <a:t>t</a:t>
            </a:r>
            <a:r>
              <a:rPr sz="2750" dirty="0">
                <a:solidFill>
                  <a:srgbClr val="181B0D"/>
                </a:solidFill>
                <a:latin typeface="Century"/>
                <a:cs typeface="Century"/>
              </a:rPr>
              <a:t>	</a:t>
            </a:r>
            <a:r>
              <a:rPr sz="2750" spc="25" dirty="0">
                <a:solidFill>
                  <a:srgbClr val="181B0D"/>
                </a:solidFill>
                <a:latin typeface="Century"/>
                <a:cs typeface="Century"/>
              </a:rPr>
              <a:t>i</a:t>
            </a:r>
            <a:r>
              <a:rPr sz="2750" spc="20" dirty="0">
                <a:solidFill>
                  <a:srgbClr val="181B0D"/>
                </a:solidFill>
                <a:latin typeface="Century"/>
                <a:cs typeface="Century"/>
              </a:rPr>
              <a:t>m</a:t>
            </a:r>
            <a:r>
              <a:rPr sz="2750" spc="-5" dirty="0">
                <a:solidFill>
                  <a:srgbClr val="181B0D"/>
                </a:solidFill>
                <a:latin typeface="Century"/>
                <a:cs typeface="Century"/>
              </a:rPr>
              <a:t>p</a:t>
            </a:r>
            <a:r>
              <a:rPr sz="2750" spc="45" dirty="0">
                <a:solidFill>
                  <a:srgbClr val="181B0D"/>
                </a:solidFill>
                <a:latin typeface="Century"/>
                <a:cs typeface="Century"/>
              </a:rPr>
              <a:t>e</a:t>
            </a:r>
            <a:r>
              <a:rPr sz="2750" spc="-25" dirty="0">
                <a:solidFill>
                  <a:srgbClr val="181B0D"/>
                </a:solidFill>
                <a:latin typeface="Century"/>
                <a:cs typeface="Century"/>
              </a:rPr>
              <a:t>r</a:t>
            </a:r>
            <a:r>
              <a:rPr sz="2750" spc="40" dirty="0">
                <a:solidFill>
                  <a:srgbClr val="181B0D"/>
                </a:solidFill>
                <a:latin typeface="Century"/>
                <a:cs typeface="Century"/>
              </a:rPr>
              <a:t>a</a:t>
            </a:r>
            <a:r>
              <a:rPr sz="2750" spc="-25" dirty="0">
                <a:solidFill>
                  <a:srgbClr val="181B0D"/>
                </a:solidFill>
                <a:latin typeface="Century"/>
                <a:cs typeface="Century"/>
              </a:rPr>
              <a:t>t</a:t>
            </a:r>
            <a:r>
              <a:rPr sz="2750" spc="25" dirty="0">
                <a:solidFill>
                  <a:srgbClr val="181B0D"/>
                </a:solidFill>
                <a:latin typeface="Century"/>
                <a:cs typeface="Century"/>
              </a:rPr>
              <a:t>i</a:t>
            </a:r>
            <a:r>
              <a:rPr sz="2750" spc="10" dirty="0">
                <a:solidFill>
                  <a:srgbClr val="181B0D"/>
                </a:solidFill>
                <a:latin typeface="Century"/>
                <a:cs typeface="Century"/>
              </a:rPr>
              <a:t>v</a:t>
            </a:r>
            <a:r>
              <a:rPr sz="2750" spc="15" dirty="0">
                <a:solidFill>
                  <a:srgbClr val="181B0D"/>
                </a:solidFill>
                <a:latin typeface="Century"/>
                <a:cs typeface="Century"/>
              </a:rPr>
              <a:t>e</a:t>
            </a:r>
            <a:r>
              <a:rPr sz="2750" spc="114" dirty="0">
                <a:solidFill>
                  <a:srgbClr val="181B0D"/>
                </a:solidFill>
                <a:latin typeface="Century"/>
                <a:cs typeface="Century"/>
              </a:rPr>
              <a:t> </a:t>
            </a:r>
            <a:r>
              <a:rPr sz="2750" spc="-10" dirty="0">
                <a:solidFill>
                  <a:srgbClr val="181B0D"/>
                </a:solidFill>
                <a:latin typeface="Century"/>
                <a:cs typeface="Century"/>
              </a:rPr>
              <a:t>p</a:t>
            </a:r>
            <a:r>
              <a:rPr sz="2750" spc="-25" dirty="0">
                <a:solidFill>
                  <a:srgbClr val="181B0D"/>
                </a:solidFill>
                <a:latin typeface="Century"/>
                <a:cs typeface="Century"/>
              </a:rPr>
              <a:t>r</a:t>
            </a:r>
            <a:r>
              <a:rPr sz="2750" spc="45" dirty="0">
                <a:solidFill>
                  <a:srgbClr val="181B0D"/>
                </a:solidFill>
                <a:latin typeface="Century"/>
                <a:cs typeface="Century"/>
              </a:rPr>
              <a:t>o</a:t>
            </a:r>
            <a:r>
              <a:rPr sz="2750" spc="20" dirty="0">
                <a:solidFill>
                  <a:srgbClr val="181B0D"/>
                </a:solidFill>
                <a:latin typeface="Century"/>
                <a:cs typeface="Century"/>
              </a:rPr>
              <a:t>g</a:t>
            </a:r>
            <a:r>
              <a:rPr sz="2750" spc="-25" dirty="0">
                <a:solidFill>
                  <a:srgbClr val="181B0D"/>
                </a:solidFill>
                <a:latin typeface="Century"/>
                <a:cs typeface="Century"/>
              </a:rPr>
              <a:t>r</a:t>
            </a:r>
            <a:r>
              <a:rPr sz="2750" spc="40" dirty="0">
                <a:solidFill>
                  <a:srgbClr val="181B0D"/>
                </a:solidFill>
                <a:latin typeface="Century"/>
                <a:cs typeface="Century"/>
              </a:rPr>
              <a:t>a</a:t>
            </a:r>
            <a:r>
              <a:rPr sz="2750" spc="20" dirty="0">
                <a:solidFill>
                  <a:srgbClr val="181B0D"/>
                </a:solidFill>
                <a:latin typeface="Century"/>
                <a:cs typeface="Century"/>
              </a:rPr>
              <a:t>m</a:t>
            </a:r>
            <a:r>
              <a:rPr sz="2750" spc="30" dirty="0">
                <a:solidFill>
                  <a:srgbClr val="181B0D"/>
                </a:solidFill>
                <a:latin typeface="Century"/>
                <a:cs typeface="Century"/>
              </a:rPr>
              <a:t>m</a:t>
            </a:r>
            <a:r>
              <a:rPr sz="2750" spc="25" dirty="0">
                <a:solidFill>
                  <a:srgbClr val="181B0D"/>
                </a:solidFill>
                <a:latin typeface="Century"/>
                <a:cs typeface="Century"/>
              </a:rPr>
              <a:t>i</a:t>
            </a:r>
            <a:r>
              <a:rPr sz="2750" spc="40" dirty="0">
                <a:solidFill>
                  <a:srgbClr val="181B0D"/>
                </a:solidFill>
                <a:latin typeface="Century"/>
                <a:cs typeface="Century"/>
              </a:rPr>
              <a:t>n</a:t>
            </a:r>
            <a:r>
              <a:rPr sz="2750" spc="15" dirty="0">
                <a:solidFill>
                  <a:srgbClr val="181B0D"/>
                </a:solidFill>
                <a:latin typeface="Century"/>
                <a:cs typeface="Century"/>
              </a:rPr>
              <a:t>g</a:t>
            </a:r>
            <a:r>
              <a:rPr sz="2750" dirty="0">
                <a:solidFill>
                  <a:srgbClr val="181B0D"/>
                </a:solidFill>
                <a:latin typeface="Century"/>
                <a:cs typeface="Century"/>
              </a:rPr>
              <a:t>	</a:t>
            </a:r>
            <a:r>
              <a:rPr sz="2750" spc="25" dirty="0">
                <a:solidFill>
                  <a:srgbClr val="181B0D"/>
                </a:solidFill>
                <a:latin typeface="Century"/>
                <a:cs typeface="Century"/>
              </a:rPr>
              <a:t>l</a:t>
            </a:r>
            <a:r>
              <a:rPr sz="2750" spc="40" dirty="0">
                <a:solidFill>
                  <a:srgbClr val="181B0D"/>
                </a:solidFill>
                <a:latin typeface="Century"/>
                <a:cs typeface="Century"/>
              </a:rPr>
              <a:t>an</a:t>
            </a:r>
            <a:r>
              <a:rPr sz="2750" spc="10" dirty="0">
                <a:solidFill>
                  <a:srgbClr val="181B0D"/>
                </a:solidFill>
                <a:latin typeface="Century"/>
                <a:cs typeface="Century"/>
              </a:rPr>
              <a:t>g</a:t>
            </a:r>
            <a:r>
              <a:rPr sz="2750" spc="45" dirty="0">
                <a:solidFill>
                  <a:srgbClr val="181B0D"/>
                </a:solidFill>
                <a:latin typeface="Century"/>
                <a:cs typeface="Century"/>
              </a:rPr>
              <a:t>u</a:t>
            </a:r>
            <a:r>
              <a:rPr sz="2750" spc="40" dirty="0">
                <a:solidFill>
                  <a:srgbClr val="181B0D"/>
                </a:solidFill>
                <a:latin typeface="Century"/>
                <a:cs typeface="Century"/>
              </a:rPr>
              <a:t>a</a:t>
            </a:r>
            <a:r>
              <a:rPr sz="2750" spc="10" dirty="0">
                <a:solidFill>
                  <a:srgbClr val="181B0D"/>
                </a:solidFill>
                <a:latin typeface="Century"/>
                <a:cs typeface="Century"/>
              </a:rPr>
              <a:t>g</a:t>
            </a:r>
            <a:r>
              <a:rPr sz="2750" spc="50" dirty="0">
                <a:solidFill>
                  <a:srgbClr val="181B0D"/>
                </a:solidFill>
                <a:latin typeface="Century"/>
                <a:cs typeface="Century"/>
              </a:rPr>
              <a:t>e</a:t>
            </a:r>
            <a:r>
              <a:rPr sz="2750" spc="10" dirty="0">
                <a:solidFill>
                  <a:srgbClr val="181B0D"/>
                </a:solidFill>
                <a:latin typeface="Century"/>
                <a:cs typeface="Century"/>
              </a:rPr>
              <a:t>s</a:t>
            </a:r>
            <a:r>
              <a:rPr sz="2750" dirty="0">
                <a:solidFill>
                  <a:srgbClr val="181B0D"/>
                </a:solidFill>
                <a:latin typeface="Century"/>
                <a:cs typeface="Century"/>
              </a:rPr>
              <a:t>	</a:t>
            </a:r>
            <a:r>
              <a:rPr sz="2750" spc="30" dirty="0">
                <a:solidFill>
                  <a:srgbClr val="181B0D"/>
                </a:solidFill>
                <a:latin typeface="Century"/>
                <a:cs typeface="Century"/>
              </a:rPr>
              <a:t>w</a:t>
            </a:r>
            <a:r>
              <a:rPr sz="2750" spc="45" dirty="0">
                <a:solidFill>
                  <a:srgbClr val="181B0D"/>
                </a:solidFill>
                <a:latin typeface="Century"/>
                <a:cs typeface="Century"/>
              </a:rPr>
              <a:t>e</a:t>
            </a:r>
            <a:r>
              <a:rPr sz="2750" spc="-25" dirty="0">
                <a:solidFill>
                  <a:srgbClr val="181B0D"/>
                </a:solidFill>
                <a:latin typeface="Century"/>
                <a:cs typeface="Century"/>
              </a:rPr>
              <a:t>r</a:t>
            </a:r>
            <a:r>
              <a:rPr sz="2750" spc="10" dirty="0">
                <a:solidFill>
                  <a:srgbClr val="181B0D"/>
                </a:solidFill>
                <a:latin typeface="Century"/>
                <a:cs typeface="Century"/>
              </a:rPr>
              <a:t>e  </a:t>
            </a:r>
            <a:r>
              <a:rPr sz="2750" b="1" spc="60" dirty="0">
                <a:solidFill>
                  <a:srgbClr val="FF0000"/>
                </a:solidFill>
                <a:latin typeface="Century"/>
                <a:cs typeface="Century"/>
              </a:rPr>
              <a:t>machinelanguages.</a:t>
            </a:r>
            <a:endParaRPr sz="2750">
              <a:latin typeface="Century"/>
              <a:cs typeface="Century"/>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Issues Concurrent Programming Paradigm</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209907" y="1274313"/>
              <a:ext cx="9071457" cy="51265"/>
            </a:xfrm>
            <a:prstGeom prst="rect">
              <a:avLst/>
            </a:prstGeom>
          </p:spPr>
          <p:txBody>
            <a:bodyPr vert="horz" wrap="square" lIns="0" tIns="0" rIns="0" bIns="0" numCol="1" rtlCol="0">
              <a:spAutoFit/>
            </a:bodyPr>
            <a:lstStyle/>
            <a:p>
              <a:pPr algn="just" fontAlgn="base">
                <a:lnSpc>
                  <a:spcPct val="150000"/>
                </a:lnSpc>
              </a:pPr>
              <a:endParaRPr lang="en-IN" sz="1750" dirty="0"/>
            </a:p>
          </p:txBody>
        </p:sp>
      </p:grpSp>
      <p:pic>
        <p:nvPicPr>
          <p:cNvPr id="4" name="Picture 3"/>
          <p:cNvPicPr>
            <a:picLocks noChangeAspect="1"/>
          </p:cNvPicPr>
          <p:nvPr/>
        </p:nvPicPr>
        <p:blipFill>
          <a:blip r:embed="rId3"/>
          <a:stretch>
            <a:fillRect/>
          </a:stretch>
        </p:blipFill>
        <p:spPr>
          <a:xfrm>
            <a:off x="5938890" y="2925523"/>
            <a:ext cx="5980537" cy="2854347"/>
          </a:xfrm>
          <a:prstGeom prst="rect">
            <a:avLst/>
          </a:prstGeom>
        </p:spPr>
      </p:pic>
      <p:pic>
        <p:nvPicPr>
          <p:cNvPr id="5" name="Picture 4"/>
          <p:cNvPicPr>
            <a:picLocks noChangeAspect="1"/>
          </p:cNvPicPr>
          <p:nvPr/>
        </p:nvPicPr>
        <p:blipFill rotWithShape="1">
          <a:blip r:embed="rId4"/>
          <a:srcRect l="15534" r="16025"/>
          <a:stretch/>
        </p:blipFill>
        <p:spPr>
          <a:xfrm>
            <a:off x="106837" y="628441"/>
            <a:ext cx="5466522" cy="3724256"/>
          </a:xfrm>
          <a:prstGeom prst="rect">
            <a:avLst/>
          </a:prstGeom>
        </p:spPr>
      </p:pic>
    </p:spTree>
    <p:extLst>
      <p:ext uri="{BB962C8B-B14F-4D97-AF65-F5344CB8AC3E}">
        <p14:creationId xmlns:p14="http://schemas.microsoft.com/office/powerpoint/2010/main" val="2618189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Race Condition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1096520" y="521441"/>
            <a:ext cx="10926147" cy="5642600"/>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571732"/>
            </a:xfrm>
            <a:prstGeom prst="rect">
              <a:avLst/>
            </a:prstGeom>
          </p:spPr>
          <p:txBody>
            <a:bodyPr vert="horz" wrap="square" lIns="0" tIns="0" rIns="0" bIns="0" numCol="1" rtlCol="0">
              <a:spAutoFit/>
            </a:bodyPr>
            <a:lstStyle/>
            <a:p>
              <a:pPr algn="just" fontAlgn="base"/>
              <a:r>
                <a:rPr lang="en-IN" sz="1750" dirty="0"/>
                <a:t>import threading</a:t>
              </a:r>
            </a:p>
            <a:p>
              <a:pPr algn="just" fontAlgn="base"/>
              <a:r>
                <a:rPr lang="en-IN" sz="1750" dirty="0"/>
                <a:t>x = 0     # A shared value</a:t>
              </a:r>
            </a:p>
            <a:p>
              <a:pPr algn="just" fontAlgn="base"/>
              <a:r>
                <a:rPr lang="en-IN" sz="1750" dirty="0"/>
                <a:t>COUNT = 100</a:t>
              </a:r>
            </a:p>
            <a:p>
              <a:pPr algn="just" fontAlgn="base"/>
              <a:endParaRPr lang="en-IN" sz="1750" dirty="0"/>
            </a:p>
            <a:p>
              <a:pPr algn="just" fontAlgn="base"/>
              <a:r>
                <a:rPr lang="en-IN" sz="1750" dirty="0"/>
                <a:t>def </a:t>
              </a:r>
              <a:r>
                <a:rPr lang="en-IN" sz="1750" dirty="0" err="1"/>
                <a:t>incr</a:t>
              </a:r>
              <a:r>
                <a:rPr lang="en-IN" sz="1750" dirty="0"/>
                <a:t>():</a:t>
              </a:r>
            </a:p>
            <a:p>
              <a:pPr algn="just" fontAlgn="base"/>
              <a:r>
                <a:rPr lang="en-IN" sz="1750" dirty="0"/>
                <a:t>    global x</a:t>
              </a:r>
            </a:p>
            <a:p>
              <a:pPr algn="just" fontAlgn="base"/>
              <a:r>
                <a:rPr lang="en-IN" sz="1750" dirty="0"/>
                <a:t>    for </a:t>
              </a:r>
              <a:r>
                <a:rPr lang="en-IN" sz="1750" dirty="0" err="1"/>
                <a:t>i</a:t>
              </a:r>
              <a:r>
                <a:rPr lang="en-IN" sz="1750" dirty="0"/>
                <a:t> in range(COUNT):</a:t>
              </a:r>
            </a:p>
            <a:p>
              <a:pPr algn="just" fontAlgn="base"/>
              <a:r>
                <a:rPr lang="en-IN" sz="1750" dirty="0"/>
                <a:t>        x += 1</a:t>
              </a:r>
            </a:p>
            <a:p>
              <a:pPr algn="just" fontAlgn="base"/>
              <a:r>
                <a:rPr lang="en-IN" sz="1750" dirty="0"/>
                <a:t>        print(x)</a:t>
              </a:r>
            </a:p>
            <a:p>
              <a:pPr algn="just" fontAlgn="base"/>
              <a:endParaRPr lang="en-IN" sz="1750" dirty="0"/>
            </a:p>
            <a:p>
              <a:pPr algn="just" fontAlgn="base"/>
              <a:r>
                <a:rPr lang="en-IN" sz="1750" dirty="0"/>
                <a:t>def </a:t>
              </a:r>
              <a:r>
                <a:rPr lang="en-IN" sz="1750" dirty="0" err="1"/>
                <a:t>decr</a:t>
              </a:r>
              <a:r>
                <a:rPr lang="en-IN" sz="1750" dirty="0"/>
                <a:t>():</a:t>
              </a:r>
            </a:p>
            <a:p>
              <a:pPr algn="just" fontAlgn="base"/>
              <a:r>
                <a:rPr lang="en-IN" sz="1750" dirty="0"/>
                <a:t>    global x</a:t>
              </a:r>
            </a:p>
            <a:p>
              <a:pPr algn="just" fontAlgn="base"/>
              <a:r>
                <a:rPr lang="en-IN" sz="1750" dirty="0"/>
                <a:t>    for </a:t>
              </a:r>
              <a:r>
                <a:rPr lang="en-IN" sz="1750" dirty="0" err="1"/>
                <a:t>i</a:t>
              </a:r>
              <a:r>
                <a:rPr lang="en-IN" sz="1750" dirty="0"/>
                <a:t> in range(COUNT):</a:t>
              </a:r>
            </a:p>
            <a:p>
              <a:pPr algn="just" fontAlgn="base"/>
              <a:r>
                <a:rPr lang="en-IN" sz="1750" dirty="0"/>
                <a:t>        x -= 1</a:t>
              </a:r>
            </a:p>
            <a:p>
              <a:pPr algn="just" fontAlgn="base"/>
              <a:r>
                <a:rPr lang="en-IN" sz="1750" dirty="0"/>
                <a:t>        print(x)</a:t>
              </a:r>
            </a:p>
          </p:txBody>
        </p:sp>
      </p:grpSp>
      <p:sp>
        <p:nvSpPr>
          <p:cNvPr id="8" name="object 12"/>
          <p:cNvSpPr txBox="1"/>
          <p:nvPr/>
        </p:nvSpPr>
        <p:spPr>
          <a:xfrm>
            <a:off x="5991003" y="628441"/>
            <a:ext cx="6031664" cy="2154436"/>
          </a:xfrm>
          <a:prstGeom prst="rect">
            <a:avLst/>
          </a:prstGeom>
        </p:spPr>
        <p:txBody>
          <a:bodyPr vert="horz" wrap="square" lIns="0" tIns="0" rIns="0" bIns="0" numCol="1" rtlCol="0">
            <a:spAutoFit/>
          </a:bodyPr>
          <a:lstStyle/>
          <a:p>
            <a:pPr algn="just" fontAlgn="base"/>
            <a:endParaRPr lang="en-IN" sz="1750" dirty="0"/>
          </a:p>
          <a:p>
            <a:pPr algn="just" fontAlgn="base"/>
            <a:r>
              <a:rPr lang="en-IN" sz="1750" dirty="0"/>
              <a:t>t1 = </a:t>
            </a:r>
            <a:r>
              <a:rPr lang="en-IN" sz="1750" dirty="0" err="1"/>
              <a:t>threading.Thread</a:t>
            </a:r>
            <a:r>
              <a:rPr lang="en-IN" sz="1750" dirty="0"/>
              <a:t>(target=</a:t>
            </a:r>
            <a:r>
              <a:rPr lang="en-IN" sz="1750" dirty="0" err="1"/>
              <a:t>incr</a:t>
            </a:r>
            <a:r>
              <a:rPr lang="en-IN" sz="1750" dirty="0"/>
              <a:t>)</a:t>
            </a:r>
          </a:p>
          <a:p>
            <a:pPr algn="just" fontAlgn="base"/>
            <a:r>
              <a:rPr lang="en-IN" sz="1750" dirty="0"/>
              <a:t>t2 = </a:t>
            </a:r>
            <a:r>
              <a:rPr lang="en-IN" sz="1750" dirty="0" err="1"/>
              <a:t>threading.Thread</a:t>
            </a:r>
            <a:r>
              <a:rPr lang="en-IN" sz="1750" dirty="0"/>
              <a:t>(target=</a:t>
            </a:r>
            <a:r>
              <a:rPr lang="en-IN" sz="1750" dirty="0" err="1"/>
              <a:t>decr</a:t>
            </a:r>
            <a:r>
              <a:rPr lang="en-IN" sz="1750" dirty="0"/>
              <a:t>)</a:t>
            </a:r>
          </a:p>
          <a:p>
            <a:pPr algn="just" fontAlgn="base"/>
            <a:r>
              <a:rPr lang="en-IN" sz="1750" dirty="0"/>
              <a:t>t1.start()</a:t>
            </a:r>
          </a:p>
          <a:p>
            <a:pPr algn="just" fontAlgn="base"/>
            <a:r>
              <a:rPr lang="en-IN" sz="1750" dirty="0"/>
              <a:t>t2.start()</a:t>
            </a:r>
          </a:p>
          <a:p>
            <a:pPr algn="just" fontAlgn="base"/>
            <a:r>
              <a:rPr lang="en-IN" sz="1750" dirty="0"/>
              <a:t>t1.join()</a:t>
            </a:r>
          </a:p>
          <a:p>
            <a:pPr algn="just" fontAlgn="base"/>
            <a:r>
              <a:rPr lang="en-IN" sz="1750" dirty="0"/>
              <a:t>t2.join()</a:t>
            </a:r>
          </a:p>
          <a:p>
            <a:pPr algn="just" fontAlgn="base"/>
            <a:r>
              <a:rPr lang="en-IN" sz="1750" dirty="0"/>
              <a:t>print(x)</a:t>
            </a:r>
          </a:p>
        </p:txBody>
      </p:sp>
    </p:spTree>
    <p:extLst>
      <p:ext uri="{BB962C8B-B14F-4D97-AF65-F5344CB8AC3E}">
        <p14:creationId xmlns:p14="http://schemas.microsoft.com/office/powerpoint/2010/main" val="605677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Synchronization in Python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800425"/>
            </a:xfrm>
            <a:prstGeom prst="rect">
              <a:avLst/>
            </a:prstGeom>
          </p:spPr>
          <p:txBody>
            <a:bodyPr vert="horz" wrap="square" lIns="0" tIns="0" rIns="0" bIns="0" numCol="1" rtlCol="0">
              <a:spAutoFit/>
            </a:bodyPr>
            <a:lstStyle/>
            <a:p>
              <a:pPr algn="just" fontAlgn="base">
                <a:lnSpc>
                  <a:spcPct val="150000"/>
                </a:lnSpc>
              </a:pPr>
              <a:r>
                <a:rPr lang="en-IN" sz="1750" b="1" dirty="0"/>
                <a:t>Locks:</a:t>
              </a:r>
            </a:p>
            <a:p>
              <a:pPr algn="just" fontAlgn="base">
                <a:lnSpc>
                  <a:spcPct val="150000"/>
                </a:lnSpc>
              </a:pPr>
              <a:r>
                <a:rPr lang="en-IN" sz="1750" dirty="0"/>
                <a:t>	Locks are perhaps the simplest synchronization primitives in Python. A Lock has only two states — locked and unlocked (surprise). It is created in the unlocked state and has two principal methods — acquire() and release(). The acquire() method locks the Lock and blocks execution until the release() method in some other co-routine sets it to unlocked.</a:t>
              </a:r>
            </a:p>
            <a:p>
              <a:pPr algn="just" fontAlgn="base">
                <a:lnSpc>
                  <a:spcPct val="150000"/>
                </a:lnSpc>
              </a:pPr>
              <a:endParaRPr lang="en-IN" sz="1750" dirty="0"/>
            </a:p>
            <a:p>
              <a:pPr algn="just" fontAlgn="base">
                <a:lnSpc>
                  <a:spcPct val="150000"/>
                </a:lnSpc>
              </a:pPr>
              <a:r>
                <a:rPr lang="en-IN" sz="1750" b="1" dirty="0"/>
                <a:t>R-Locks:</a:t>
              </a:r>
            </a:p>
            <a:p>
              <a:pPr algn="just" fontAlgn="base">
                <a:lnSpc>
                  <a:spcPct val="150000"/>
                </a:lnSpc>
              </a:pPr>
              <a:r>
                <a:rPr lang="en-IN" sz="1750" dirty="0"/>
                <a:t>	R-Lock class is a version of simple locking that only blocks if the lock is held by another thread. While simple locks will block if the same thread attempts to acquire the same lock twice, a re-entrant lock only blocks if another thread currently holds the lock. </a:t>
              </a:r>
            </a:p>
            <a:p>
              <a:pPr algn="just" fontAlgn="base">
                <a:lnSpc>
                  <a:spcPct val="150000"/>
                </a:lnSpc>
              </a:pPr>
              <a:endParaRPr lang="en-IN" sz="1750" dirty="0"/>
            </a:p>
            <a:p>
              <a:pPr algn="just" fontAlgn="base">
                <a:lnSpc>
                  <a:spcPct val="150000"/>
                </a:lnSpc>
              </a:pPr>
              <a:r>
                <a:rPr lang="en-IN" sz="1750" b="1" dirty="0"/>
                <a:t>Semaphore:</a:t>
              </a:r>
            </a:p>
            <a:p>
              <a:pPr algn="just" fontAlgn="base">
                <a:lnSpc>
                  <a:spcPct val="150000"/>
                </a:lnSpc>
              </a:pPr>
              <a:r>
                <a:rPr lang="en-IN" sz="1750" dirty="0"/>
                <a:t>	A semaphore has an internal counter rather than a lock flag, and it only blocks if more than a given number of threads have attempted to hold the semaphore. Depending on how the semaphore is initialized, this allows multiple threads to access the same code section simultaneously.</a:t>
              </a:r>
            </a:p>
          </p:txBody>
        </p:sp>
      </p:grpSp>
    </p:spTree>
    <p:extLst>
      <p:ext uri="{BB962C8B-B14F-4D97-AF65-F5344CB8AC3E}">
        <p14:creationId xmlns:p14="http://schemas.microsoft.com/office/powerpoint/2010/main" val="1240422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LOCK in python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457386"/>
            </a:xfrm>
            <a:prstGeom prst="rect">
              <a:avLst/>
            </a:prstGeom>
          </p:spPr>
          <p:txBody>
            <a:bodyPr vert="horz" wrap="square" lIns="0" tIns="0" rIns="0" bIns="0" numCol="1" rtlCol="0">
              <a:spAutoFit/>
            </a:bodyPr>
            <a:lstStyle/>
            <a:p>
              <a:pPr algn="just" fontAlgn="base">
                <a:lnSpc>
                  <a:spcPct val="150000"/>
                </a:lnSpc>
              </a:pPr>
              <a:r>
                <a:rPr lang="en-IN" sz="1750" b="1" dirty="0"/>
                <a:t>Synchronization using LOCK</a:t>
              </a:r>
            </a:p>
            <a:p>
              <a:pPr algn="just" fontAlgn="base">
                <a:lnSpc>
                  <a:spcPct val="150000"/>
                </a:lnSpc>
              </a:pPr>
              <a:r>
                <a:rPr lang="en-IN" sz="1750" dirty="0"/>
                <a:t> Locks have 2 states: locked and unlocked. 2 methods are used to manipulate them: acquire() and release(). Those are the rules:</a:t>
              </a:r>
            </a:p>
            <a:p>
              <a:pPr marL="342900" indent="-342900" algn="just" fontAlgn="base">
                <a:lnSpc>
                  <a:spcPct val="150000"/>
                </a:lnSpc>
                <a:buFont typeface="+mj-lt"/>
                <a:buAutoNum type="arabicPeriod"/>
              </a:pPr>
              <a:r>
                <a:rPr lang="en-IN" sz="1750" dirty="0"/>
                <a:t>if the state is unlocked: a call to acquire() changes the state to locked.</a:t>
              </a:r>
            </a:p>
            <a:p>
              <a:pPr marL="342900" indent="-342900" algn="just" fontAlgn="base">
                <a:lnSpc>
                  <a:spcPct val="150000"/>
                </a:lnSpc>
                <a:buFont typeface="+mj-lt"/>
                <a:buAutoNum type="arabicPeriod"/>
              </a:pPr>
              <a:r>
                <a:rPr lang="en-IN" sz="1750" dirty="0"/>
                <a:t>if the state is locked: a call to acquire() blocks until another thread calls release().</a:t>
              </a:r>
            </a:p>
            <a:p>
              <a:pPr marL="342900" indent="-342900" algn="just" fontAlgn="base">
                <a:lnSpc>
                  <a:spcPct val="150000"/>
                </a:lnSpc>
                <a:buFont typeface="+mj-lt"/>
                <a:buAutoNum type="arabicPeriod"/>
              </a:pPr>
              <a:r>
                <a:rPr lang="en-IN" sz="1750" dirty="0"/>
                <a:t>if the state is unlocked: a call to release() raises a RuntimeError exception.</a:t>
              </a:r>
            </a:p>
            <a:p>
              <a:pPr marL="342900" indent="-342900" algn="just" fontAlgn="base">
                <a:lnSpc>
                  <a:spcPct val="150000"/>
                </a:lnSpc>
                <a:buFont typeface="+mj-lt"/>
                <a:buAutoNum type="arabicPeriod"/>
              </a:pPr>
              <a:r>
                <a:rPr lang="en-IN" sz="1750" dirty="0"/>
                <a:t>if the state is locked: a call to release() changes the state to unlocked().</a:t>
              </a:r>
            </a:p>
            <a:p>
              <a:pPr algn="just" fontAlgn="base">
                <a:lnSpc>
                  <a:spcPct val="150000"/>
                </a:lnSpc>
              </a:pPr>
              <a:endParaRPr lang="en-IN" sz="1750" dirty="0"/>
            </a:p>
            <a:p>
              <a:pPr algn="just" fontAlgn="base">
                <a:lnSpc>
                  <a:spcPct val="150000"/>
                </a:lnSpc>
              </a:pPr>
              <a:endParaRPr lang="en-IN" sz="1750" dirty="0"/>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826" y="3186954"/>
            <a:ext cx="7626106" cy="3273470"/>
          </a:xfrm>
          <a:prstGeom prst="rect">
            <a:avLst/>
          </a:prstGeom>
        </p:spPr>
      </p:pic>
    </p:spTree>
    <p:extLst>
      <p:ext uri="{BB962C8B-B14F-4D97-AF65-F5344CB8AC3E}">
        <p14:creationId xmlns:p14="http://schemas.microsoft.com/office/powerpoint/2010/main" val="3347614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Synchronization in Python using Lock</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6081870"/>
            <a:chOff x="127862" y="1268442"/>
            <a:chExt cx="9296400" cy="860785"/>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877978" y="1271629"/>
              <a:ext cx="3711680" cy="857598"/>
            </a:xfrm>
            <a:prstGeom prst="rect">
              <a:avLst/>
            </a:prstGeom>
          </p:spPr>
          <p:txBody>
            <a:bodyPr vert="horz" wrap="square" lIns="0" tIns="0" rIns="0" bIns="0" numCol="1" rtlCol="0">
              <a:spAutoFit/>
            </a:bodyPr>
            <a:lstStyle/>
            <a:p>
              <a:pPr algn="just" fontAlgn="base">
                <a:lnSpc>
                  <a:spcPct val="150000"/>
                </a:lnSpc>
              </a:pPr>
              <a:r>
                <a:rPr lang="en-IN" sz="1750" dirty="0"/>
                <a:t>import threading</a:t>
              </a:r>
            </a:p>
            <a:p>
              <a:pPr algn="just" fontAlgn="base">
                <a:lnSpc>
                  <a:spcPct val="150000"/>
                </a:lnSpc>
              </a:pPr>
              <a:r>
                <a:rPr lang="en-IN" sz="1750" dirty="0"/>
                <a:t>x = 0     # A shared value</a:t>
              </a:r>
            </a:p>
            <a:p>
              <a:pPr algn="just" fontAlgn="base">
                <a:lnSpc>
                  <a:spcPct val="150000"/>
                </a:lnSpc>
              </a:pPr>
              <a:r>
                <a:rPr lang="en-IN" sz="1750" dirty="0"/>
                <a:t>COUNT = 100</a:t>
              </a:r>
            </a:p>
            <a:p>
              <a:pPr algn="just" fontAlgn="base">
                <a:lnSpc>
                  <a:spcPct val="150000"/>
                </a:lnSpc>
              </a:pPr>
              <a:r>
                <a:rPr lang="en-IN" sz="1750" dirty="0"/>
                <a:t>lock = </a:t>
              </a:r>
              <a:r>
                <a:rPr lang="en-IN" sz="1750" dirty="0" err="1"/>
                <a:t>threading.Lock</a:t>
              </a:r>
              <a:r>
                <a:rPr lang="en-IN" sz="1750" dirty="0"/>
                <a:t>()</a:t>
              </a:r>
            </a:p>
            <a:p>
              <a:pPr algn="just" fontAlgn="base">
                <a:lnSpc>
                  <a:spcPct val="150000"/>
                </a:lnSpc>
              </a:pPr>
              <a:endParaRPr lang="en-IN" sz="1750" dirty="0"/>
            </a:p>
            <a:p>
              <a:pPr algn="just" fontAlgn="base">
                <a:lnSpc>
                  <a:spcPct val="150000"/>
                </a:lnSpc>
              </a:pPr>
              <a:r>
                <a:rPr lang="en-IN" sz="1750" dirty="0"/>
                <a:t>def </a:t>
              </a:r>
              <a:r>
                <a:rPr lang="en-IN" sz="1750" dirty="0" err="1"/>
                <a:t>incr</a:t>
              </a:r>
              <a:r>
                <a:rPr lang="en-IN" sz="1750" dirty="0"/>
                <a:t>():</a:t>
              </a:r>
            </a:p>
            <a:p>
              <a:pPr algn="just" fontAlgn="base">
                <a:lnSpc>
                  <a:spcPct val="150000"/>
                </a:lnSpc>
              </a:pPr>
              <a:r>
                <a:rPr lang="en-IN" sz="1750" dirty="0"/>
                <a:t>    global x</a:t>
              </a:r>
            </a:p>
            <a:p>
              <a:pPr algn="just" fontAlgn="base">
                <a:lnSpc>
                  <a:spcPct val="150000"/>
                </a:lnSpc>
              </a:pPr>
              <a:r>
                <a:rPr lang="en-IN" sz="1750" dirty="0"/>
                <a:t>    </a:t>
              </a:r>
              <a:r>
                <a:rPr lang="en-IN" sz="1750" dirty="0" err="1"/>
                <a:t>lock.acquire</a:t>
              </a:r>
              <a:r>
                <a:rPr lang="en-IN" sz="1750" dirty="0"/>
                <a:t>()</a:t>
              </a:r>
            </a:p>
            <a:p>
              <a:pPr algn="just" fontAlgn="base">
                <a:lnSpc>
                  <a:spcPct val="150000"/>
                </a:lnSpc>
              </a:pPr>
              <a:r>
                <a:rPr lang="en-IN" sz="1750" dirty="0"/>
                <a:t>    print("thread locked for increment cur x=",x)</a:t>
              </a:r>
            </a:p>
            <a:p>
              <a:pPr algn="just" fontAlgn="base">
                <a:lnSpc>
                  <a:spcPct val="150000"/>
                </a:lnSpc>
              </a:pPr>
              <a:r>
                <a:rPr lang="en-IN" sz="1750" dirty="0"/>
                <a:t>    for </a:t>
              </a:r>
              <a:r>
                <a:rPr lang="en-IN" sz="1750" dirty="0" err="1"/>
                <a:t>i</a:t>
              </a:r>
              <a:r>
                <a:rPr lang="en-IN" sz="1750" dirty="0"/>
                <a:t> in range(COUNT):</a:t>
              </a:r>
            </a:p>
            <a:p>
              <a:pPr algn="just" fontAlgn="base">
                <a:lnSpc>
                  <a:spcPct val="150000"/>
                </a:lnSpc>
              </a:pPr>
              <a:r>
                <a:rPr lang="en-IN" sz="1750" dirty="0"/>
                <a:t>        x += 1</a:t>
              </a:r>
            </a:p>
            <a:p>
              <a:pPr algn="just" fontAlgn="base">
                <a:lnSpc>
                  <a:spcPct val="150000"/>
                </a:lnSpc>
              </a:pPr>
              <a:r>
                <a:rPr lang="en-IN" sz="1750" dirty="0"/>
                <a:t>        print(x)</a:t>
              </a:r>
            </a:p>
            <a:p>
              <a:pPr algn="just" fontAlgn="base">
                <a:lnSpc>
                  <a:spcPct val="150000"/>
                </a:lnSpc>
              </a:pPr>
              <a:r>
                <a:rPr lang="en-IN" sz="1750" dirty="0"/>
                <a:t>    </a:t>
              </a:r>
              <a:r>
                <a:rPr lang="en-IN" sz="1750" dirty="0" err="1"/>
                <a:t>lock.release</a:t>
              </a:r>
              <a:r>
                <a:rPr lang="en-IN" sz="1750" dirty="0"/>
                <a:t>()</a:t>
              </a:r>
            </a:p>
            <a:p>
              <a:pPr algn="just" fontAlgn="base">
                <a:lnSpc>
                  <a:spcPct val="150000"/>
                </a:lnSpc>
              </a:pPr>
              <a:r>
                <a:rPr lang="en-IN" sz="1750" dirty="0"/>
                <a:t>    print("thread release from increment cur x=",x)</a:t>
              </a:r>
            </a:p>
            <a:p>
              <a:pPr algn="just" fontAlgn="base">
                <a:lnSpc>
                  <a:spcPct val="150000"/>
                </a:lnSpc>
              </a:pPr>
              <a:endParaRPr lang="en-IN" sz="1750" dirty="0"/>
            </a:p>
          </p:txBody>
        </p:sp>
      </p:grpSp>
      <p:sp>
        <p:nvSpPr>
          <p:cNvPr id="8" name="object 12"/>
          <p:cNvSpPr txBox="1"/>
          <p:nvPr/>
        </p:nvSpPr>
        <p:spPr>
          <a:xfrm>
            <a:off x="6786801" y="609476"/>
            <a:ext cx="5009789" cy="6059351"/>
          </a:xfrm>
          <a:prstGeom prst="rect">
            <a:avLst/>
          </a:prstGeom>
        </p:spPr>
        <p:txBody>
          <a:bodyPr vert="horz" wrap="square" lIns="0" tIns="0" rIns="0" bIns="0" numCol="1" rtlCol="0">
            <a:spAutoFit/>
          </a:bodyPr>
          <a:lstStyle/>
          <a:p>
            <a:pPr algn="just" fontAlgn="base">
              <a:lnSpc>
                <a:spcPct val="150000"/>
              </a:lnSpc>
            </a:pPr>
            <a:r>
              <a:rPr lang="en-IN" sz="1750" dirty="0"/>
              <a:t>def </a:t>
            </a:r>
            <a:r>
              <a:rPr lang="en-IN" sz="1750" dirty="0" err="1"/>
              <a:t>decr</a:t>
            </a:r>
            <a:r>
              <a:rPr lang="en-IN" sz="1750" dirty="0"/>
              <a:t>():</a:t>
            </a:r>
          </a:p>
          <a:p>
            <a:pPr algn="just" fontAlgn="base">
              <a:lnSpc>
                <a:spcPct val="150000"/>
              </a:lnSpc>
            </a:pPr>
            <a:r>
              <a:rPr lang="en-IN" sz="1750" dirty="0"/>
              <a:t>    global x</a:t>
            </a:r>
          </a:p>
          <a:p>
            <a:pPr algn="just" fontAlgn="base">
              <a:lnSpc>
                <a:spcPct val="150000"/>
              </a:lnSpc>
            </a:pPr>
            <a:r>
              <a:rPr lang="en-IN" sz="1750" dirty="0"/>
              <a:t>    </a:t>
            </a:r>
            <a:r>
              <a:rPr lang="en-IN" sz="1750" dirty="0" err="1"/>
              <a:t>lock.acquire</a:t>
            </a:r>
            <a:r>
              <a:rPr lang="en-IN" sz="1750" dirty="0"/>
              <a:t>()</a:t>
            </a:r>
          </a:p>
          <a:p>
            <a:pPr algn="just" fontAlgn="base">
              <a:lnSpc>
                <a:spcPct val="150000"/>
              </a:lnSpc>
            </a:pPr>
            <a:r>
              <a:rPr lang="en-IN" sz="1750" dirty="0"/>
              <a:t>    print("thread locked for decrement cur x=",x)</a:t>
            </a:r>
          </a:p>
          <a:p>
            <a:pPr algn="just" fontAlgn="base">
              <a:lnSpc>
                <a:spcPct val="150000"/>
              </a:lnSpc>
            </a:pPr>
            <a:r>
              <a:rPr lang="en-IN" sz="1750" dirty="0"/>
              <a:t>    for </a:t>
            </a:r>
            <a:r>
              <a:rPr lang="en-IN" sz="1750" dirty="0" err="1"/>
              <a:t>i</a:t>
            </a:r>
            <a:r>
              <a:rPr lang="en-IN" sz="1750" dirty="0"/>
              <a:t> in range(COUNT):</a:t>
            </a:r>
          </a:p>
          <a:p>
            <a:pPr algn="just" fontAlgn="base">
              <a:lnSpc>
                <a:spcPct val="150000"/>
              </a:lnSpc>
            </a:pPr>
            <a:r>
              <a:rPr lang="en-IN" sz="1750" dirty="0"/>
              <a:t>        x -= 1</a:t>
            </a:r>
          </a:p>
          <a:p>
            <a:pPr algn="just" fontAlgn="base">
              <a:lnSpc>
                <a:spcPct val="150000"/>
              </a:lnSpc>
            </a:pPr>
            <a:r>
              <a:rPr lang="en-IN" sz="1750" dirty="0"/>
              <a:t>        print(x)</a:t>
            </a:r>
          </a:p>
          <a:p>
            <a:pPr algn="just" fontAlgn="base">
              <a:lnSpc>
                <a:spcPct val="150000"/>
              </a:lnSpc>
            </a:pPr>
            <a:r>
              <a:rPr lang="en-IN" sz="1750" dirty="0"/>
              <a:t>    </a:t>
            </a:r>
            <a:r>
              <a:rPr lang="en-IN" sz="1750" dirty="0" err="1"/>
              <a:t>lock.release</a:t>
            </a:r>
            <a:r>
              <a:rPr lang="en-IN" sz="1750" dirty="0"/>
              <a:t>()</a:t>
            </a:r>
          </a:p>
          <a:p>
            <a:pPr algn="just" fontAlgn="base">
              <a:lnSpc>
                <a:spcPct val="150000"/>
              </a:lnSpc>
            </a:pPr>
            <a:r>
              <a:rPr lang="en-IN" sz="1750" dirty="0"/>
              <a:t>    print("thread release from decrement cur x=",x)</a:t>
            </a:r>
          </a:p>
          <a:p>
            <a:pPr algn="just" fontAlgn="base">
              <a:lnSpc>
                <a:spcPct val="150000"/>
              </a:lnSpc>
            </a:pPr>
            <a:r>
              <a:rPr lang="en-IN" sz="1750" dirty="0"/>
              <a:t>t1 = </a:t>
            </a:r>
            <a:r>
              <a:rPr lang="en-IN" sz="1750" dirty="0" err="1"/>
              <a:t>threading.Thread</a:t>
            </a:r>
            <a:r>
              <a:rPr lang="en-IN" sz="1750" dirty="0"/>
              <a:t>(target=</a:t>
            </a:r>
            <a:r>
              <a:rPr lang="en-IN" sz="1750" dirty="0" err="1"/>
              <a:t>incr</a:t>
            </a:r>
            <a:r>
              <a:rPr lang="en-IN" sz="1750" dirty="0"/>
              <a:t>)</a:t>
            </a:r>
          </a:p>
          <a:p>
            <a:pPr algn="just" fontAlgn="base">
              <a:lnSpc>
                <a:spcPct val="150000"/>
              </a:lnSpc>
            </a:pPr>
            <a:r>
              <a:rPr lang="en-IN" sz="1750" dirty="0"/>
              <a:t>t2 = </a:t>
            </a:r>
            <a:r>
              <a:rPr lang="en-IN" sz="1750" dirty="0" err="1"/>
              <a:t>threading.Thread</a:t>
            </a:r>
            <a:r>
              <a:rPr lang="en-IN" sz="1750" dirty="0"/>
              <a:t>(target=</a:t>
            </a:r>
            <a:r>
              <a:rPr lang="en-IN" sz="1750" dirty="0" err="1"/>
              <a:t>decr</a:t>
            </a:r>
            <a:r>
              <a:rPr lang="en-IN" sz="1750" dirty="0"/>
              <a:t>)</a:t>
            </a:r>
          </a:p>
          <a:p>
            <a:pPr algn="just" fontAlgn="base">
              <a:lnSpc>
                <a:spcPct val="150000"/>
              </a:lnSpc>
            </a:pPr>
            <a:r>
              <a:rPr lang="en-IN" sz="1750" dirty="0"/>
              <a:t>t1.start()</a:t>
            </a:r>
          </a:p>
          <a:p>
            <a:pPr algn="just" fontAlgn="base">
              <a:lnSpc>
                <a:spcPct val="150000"/>
              </a:lnSpc>
            </a:pPr>
            <a:r>
              <a:rPr lang="en-IN" sz="1750" dirty="0"/>
              <a:t>t2.start()</a:t>
            </a:r>
          </a:p>
          <a:p>
            <a:pPr algn="just" fontAlgn="base">
              <a:lnSpc>
                <a:spcPct val="150000"/>
              </a:lnSpc>
            </a:pPr>
            <a:r>
              <a:rPr lang="en-IN" sz="1750" dirty="0"/>
              <a:t>t1.join()</a:t>
            </a:r>
          </a:p>
          <a:p>
            <a:pPr algn="just" fontAlgn="base">
              <a:lnSpc>
                <a:spcPct val="150000"/>
              </a:lnSpc>
            </a:pPr>
            <a:r>
              <a:rPr lang="en-IN" sz="1750" dirty="0"/>
              <a:t>t2.join()</a:t>
            </a:r>
          </a:p>
        </p:txBody>
      </p:sp>
    </p:spTree>
    <p:extLst>
      <p:ext uri="{BB962C8B-B14F-4D97-AF65-F5344CB8AC3E}">
        <p14:creationId xmlns:p14="http://schemas.microsoft.com/office/powerpoint/2010/main" val="3895247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Synchronization in Python using </a:t>
            </a:r>
            <a:r>
              <a:rPr lang="en-US" sz="2563" b="1" spc="13" dirty="0" err="1">
                <a:solidFill>
                  <a:srgbClr val="010103"/>
                </a:solidFill>
                <a:latin typeface="Arial"/>
                <a:cs typeface="Arial"/>
              </a:rPr>
              <a:t>RLock</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800425"/>
            </a:xfrm>
            <a:prstGeom prst="rect">
              <a:avLst/>
            </a:prstGeom>
          </p:spPr>
          <p:txBody>
            <a:bodyPr vert="horz" wrap="square" lIns="0" tIns="0" rIns="0" bIns="0" numCol="1" rtlCol="0">
              <a:spAutoFit/>
            </a:bodyPr>
            <a:lstStyle/>
            <a:p>
              <a:pPr algn="just" fontAlgn="base"/>
              <a:r>
                <a:rPr lang="en-IN" sz="1750" dirty="0"/>
                <a:t>import threading</a:t>
              </a:r>
            </a:p>
            <a:p>
              <a:pPr algn="just" fontAlgn="base"/>
              <a:endParaRPr lang="en-IN" sz="1750" dirty="0"/>
            </a:p>
            <a:p>
              <a:pPr algn="just" fontAlgn="base"/>
              <a:r>
                <a:rPr lang="en-IN" sz="1750" dirty="0"/>
                <a:t>class Foo(object):</a:t>
              </a:r>
            </a:p>
            <a:p>
              <a:pPr algn="just" fontAlgn="base"/>
              <a:r>
                <a:rPr lang="en-IN" sz="1750" dirty="0"/>
                <a:t>    lock = </a:t>
              </a:r>
              <a:r>
                <a:rPr lang="en-IN" sz="1750" dirty="0" err="1"/>
                <a:t>threading.RLock</a:t>
              </a:r>
              <a:r>
                <a:rPr lang="en-IN" sz="1750" dirty="0"/>
                <a:t>()</a:t>
              </a:r>
            </a:p>
            <a:p>
              <a:pPr algn="just" fontAlgn="base"/>
              <a:r>
                <a:rPr lang="en-IN" sz="1750" dirty="0"/>
                <a:t>    def __</a:t>
              </a:r>
              <a:r>
                <a:rPr lang="en-IN" sz="1750" dirty="0" err="1"/>
                <a:t>init</a:t>
              </a:r>
              <a:r>
                <a:rPr lang="en-IN" sz="1750" dirty="0"/>
                <a:t>__(self):</a:t>
              </a:r>
            </a:p>
            <a:p>
              <a:pPr algn="just" fontAlgn="base"/>
              <a:r>
                <a:rPr lang="en-IN" sz="1750" dirty="0"/>
                <a:t>        </a:t>
              </a:r>
              <a:r>
                <a:rPr lang="en-IN" sz="1750" dirty="0" err="1"/>
                <a:t>self.x</a:t>
              </a:r>
              <a:r>
                <a:rPr lang="en-IN" sz="1750" dirty="0"/>
                <a:t> = 0</a:t>
              </a:r>
            </a:p>
            <a:p>
              <a:pPr algn="just" fontAlgn="base"/>
              <a:r>
                <a:rPr lang="en-IN" sz="1750" dirty="0"/>
                <a:t>    def add(</a:t>
              </a:r>
              <a:r>
                <a:rPr lang="en-IN" sz="1750" dirty="0" err="1"/>
                <a:t>self,n</a:t>
              </a:r>
              <a:r>
                <a:rPr lang="en-IN" sz="1750" dirty="0"/>
                <a:t>):</a:t>
              </a:r>
            </a:p>
            <a:p>
              <a:pPr algn="just" fontAlgn="base"/>
              <a:r>
                <a:rPr lang="en-IN" sz="1750" dirty="0"/>
                <a:t>        with </a:t>
              </a:r>
              <a:r>
                <a:rPr lang="en-IN" sz="1750" dirty="0" err="1"/>
                <a:t>Foo.lock</a:t>
              </a:r>
              <a:r>
                <a:rPr lang="en-IN" sz="1750" dirty="0"/>
                <a:t>:</a:t>
              </a:r>
            </a:p>
            <a:p>
              <a:pPr algn="just" fontAlgn="base"/>
              <a:r>
                <a:rPr lang="en-IN" sz="1750" dirty="0"/>
                <a:t>            </a:t>
              </a:r>
              <a:r>
                <a:rPr lang="en-IN" sz="1750" dirty="0" err="1"/>
                <a:t>self.x</a:t>
              </a:r>
              <a:r>
                <a:rPr lang="en-IN" sz="1750" dirty="0"/>
                <a:t> += n</a:t>
              </a:r>
            </a:p>
            <a:p>
              <a:pPr algn="just" fontAlgn="base"/>
              <a:r>
                <a:rPr lang="en-IN" sz="1750" dirty="0"/>
                <a:t>    def </a:t>
              </a:r>
              <a:r>
                <a:rPr lang="en-IN" sz="1750" dirty="0" err="1"/>
                <a:t>incr</a:t>
              </a:r>
              <a:r>
                <a:rPr lang="en-IN" sz="1750" dirty="0"/>
                <a:t>(self):</a:t>
              </a:r>
            </a:p>
            <a:p>
              <a:pPr algn="just" fontAlgn="base"/>
              <a:r>
                <a:rPr lang="en-IN" sz="1750" dirty="0"/>
                <a:t>        with </a:t>
              </a:r>
              <a:r>
                <a:rPr lang="en-IN" sz="1750" dirty="0" err="1"/>
                <a:t>Foo.lock</a:t>
              </a:r>
              <a:r>
                <a:rPr lang="en-IN" sz="1750" dirty="0"/>
                <a:t>:</a:t>
              </a:r>
            </a:p>
            <a:p>
              <a:pPr algn="just" fontAlgn="base"/>
              <a:r>
                <a:rPr lang="en-IN" sz="1750" dirty="0"/>
                <a:t>            </a:t>
              </a:r>
              <a:r>
                <a:rPr lang="en-IN" sz="1750" dirty="0" err="1"/>
                <a:t>self.add</a:t>
              </a:r>
              <a:r>
                <a:rPr lang="en-IN" sz="1750" dirty="0"/>
                <a:t>(1)</a:t>
              </a:r>
            </a:p>
            <a:p>
              <a:pPr algn="just" fontAlgn="base"/>
              <a:r>
                <a:rPr lang="en-IN" sz="1750" dirty="0"/>
                <a:t>    def </a:t>
              </a:r>
              <a:r>
                <a:rPr lang="en-IN" sz="1750" dirty="0" err="1"/>
                <a:t>decr</a:t>
              </a:r>
              <a:r>
                <a:rPr lang="en-IN" sz="1750" dirty="0"/>
                <a:t>(self):</a:t>
              </a:r>
            </a:p>
            <a:p>
              <a:pPr algn="just" fontAlgn="base"/>
              <a:r>
                <a:rPr lang="en-IN" sz="1750" dirty="0"/>
                <a:t>        with </a:t>
              </a:r>
              <a:r>
                <a:rPr lang="en-IN" sz="1750" dirty="0" err="1"/>
                <a:t>Foo.lock</a:t>
              </a:r>
              <a:r>
                <a:rPr lang="en-IN" sz="1750" dirty="0"/>
                <a:t>:</a:t>
              </a:r>
            </a:p>
            <a:p>
              <a:pPr algn="just" fontAlgn="base"/>
              <a:r>
                <a:rPr lang="en-IN" sz="1750" dirty="0"/>
                <a:t>            </a:t>
              </a:r>
              <a:r>
                <a:rPr lang="en-IN" sz="1750" dirty="0" err="1"/>
                <a:t>self.add</a:t>
              </a:r>
              <a:r>
                <a:rPr lang="en-IN" sz="1750" dirty="0"/>
                <a:t>(-1)</a:t>
              </a:r>
            </a:p>
            <a:p>
              <a:pPr algn="just" fontAlgn="base"/>
              <a:endParaRPr lang="en-IN" sz="1750" dirty="0"/>
            </a:p>
            <a:p>
              <a:pPr algn="just" fontAlgn="base"/>
              <a:endParaRPr lang="en-IN" sz="1750" dirty="0"/>
            </a:p>
            <a:p>
              <a:pPr algn="just" fontAlgn="base"/>
              <a:r>
                <a:rPr lang="en-IN" sz="1750" dirty="0"/>
                <a:t>def adder(</a:t>
              </a:r>
              <a:r>
                <a:rPr lang="en-IN" sz="1750" dirty="0" err="1"/>
                <a:t>f,count</a:t>
              </a:r>
              <a:r>
                <a:rPr lang="en-IN" sz="1750" dirty="0"/>
                <a:t>):</a:t>
              </a:r>
            </a:p>
            <a:p>
              <a:pPr algn="just" fontAlgn="base"/>
              <a:r>
                <a:rPr lang="en-IN" sz="1750" dirty="0"/>
                <a:t>    while count &gt; 0:</a:t>
              </a:r>
            </a:p>
            <a:p>
              <a:pPr algn="just" fontAlgn="base"/>
              <a:r>
                <a:rPr lang="en-IN" sz="1750" dirty="0"/>
                <a:t>        </a:t>
              </a:r>
              <a:r>
                <a:rPr lang="en-IN" sz="1750" dirty="0" err="1"/>
                <a:t>f.incr</a:t>
              </a:r>
              <a:r>
                <a:rPr lang="en-IN" sz="1750" dirty="0"/>
                <a:t>()</a:t>
              </a:r>
            </a:p>
            <a:p>
              <a:pPr algn="just" fontAlgn="base"/>
              <a:r>
                <a:rPr lang="en-IN" sz="1750" dirty="0"/>
                <a:t>        count -= 1</a:t>
              </a:r>
            </a:p>
          </p:txBody>
        </p:sp>
      </p:grpSp>
      <p:sp>
        <p:nvSpPr>
          <p:cNvPr id="8" name="object 12"/>
          <p:cNvSpPr txBox="1"/>
          <p:nvPr/>
        </p:nvSpPr>
        <p:spPr>
          <a:xfrm>
            <a:off x="5991003" y="628441"/>
            <a:ext cx="6031664" cy="4308872"/>
          </a:xfrm>
          <a:prstGeom prst="rect">
            <a:avLst/>
          </a:prstGeom>
        </p:spPr>
        <p:txBody>
          <a:bodyPr vert="horz" wrap="square" lIns="0" tIns="0" rIns="0" bIns="0" numCol="1" rtlCol="0">
            <a:spAutoFit/>
          </a:bodyPr>
          <a:lstStyle/>
          <a:p>
            <a:pPr algn="just" fontAlgn="base"/>
            <a:endParaRPr lang="en-IN" sz="1750" dirty="0"/>
          </a:p>
          <a:p>
            <a:pPr algn="just" fontAlgn="base"/>
            <a:r>
              <a:rPr lang="en-IN" sz="1750" dirty="0"/>
              <a:t>def </a:t>
            </a:r>
            <a:r>
              <a:rPr lang="en-IN" sz="1750" dirty="0" err="1"/>
              <a:t>subber</a:t>
            </a:r>
            <a:r>
              <a:rPr lang="en-IN" sz="1750" dirty="0"/>
              <a:t>(</a:t>
            </a:r>
            <a:r>
              <a:rPr lang="en-IN" sz="1750" dirty="0" err="1"/>
              <a:t>f,count</a:t>
            </a:r>
            <a:r>
              <a:rPr lang="en-IN" sz="1750" dirty="0"/>
              <a:t>):</a:t>
            </a:r>
          </a:p>
          <a:p>
            <a:pPr algn="just" fontAlgn="base"/>
            <a:r>
              <a:rPr lang="en-IN" sz="1750" dirty="0"/>
              <a:t>    while count &gt; 0:</a:t>
            </a:r>
          </a:p>
          <a:p>
            <a:pPr algn="just" fontAlgn="base"/>
            <a:r>
              <a:rPr lang="en-IN" sz="1750" dirty="0"/>
              <a:t>        </a:t>
            </a:r>
            <a:r>
              <a:rPr lang="en-IN" sz="1750" dirty="0" err="1"/>
              <a:t>f.decr</a:t>
            </a:r>
            <a:r>
              <a:rPr lang="en-IN" sz="1750" dirty="0"/>
              <a:t>()</a:t>
            </a:r>
          </a:p>
          <a:p>
            <a:pPr algn="just" fontAlgn="base"/>
            <a:r>
              <a:rPr lang="en-IN" sz="1750" dirty="0"/>
              <a:t>        count -= 1</a:t>
            </a:r>
          </a:p>
          <a:p>
            <a:pPr algn="just" fontAlgn="base"/>
            <a:endParaRPr lang="en-IN" sz="1750" dirty="0"/>
          </a:p>
          <a:p>
            <a:pPr algn="just" fontAlgn="base"/>
            <a:r>
              <a:rPr lang="en-IN" sz="1750" dirty="0"/>
              <a:t># Create some threads and make sure it works</a:t>
            </a:r>
          </a:p>
          <a:p>
            <a:pPr algn="just" fontAlgn="base"/>
            <a:r>
              <a:rPr lang="en-IN" sz="1750" dirty="0"/>
              <a:t>COUNT = 10</a:t>
            </a:r>
          </a:p>
          <a:p>
            <a:pPr algn="just" fontAlgn="base"/>
            <a:r>
              <a:rPr lang="en-IN" sz="1750" dirty="0"/>
              <a:t>f = Foo()</a:t>
            </a:r>
          </a:p>
          <a:p>
            <a:pPr algn="just" fontAlgn="base"/>
            <a:r>
              <a:rPr lang="en-IN" sz="1750" dirty="0"/>
              <a:t>t1 = </a:t>
            </a:r>
            <a:r>
              <a:rPr lang="en-IN" sz="1750" dirty="0" err="1"/>
              <a:t>threading.Thread</a:t>
            </a:r>
            <a:r>
              <a:rPr lang="en-IN" sz="1750" dirty="0"/>
              <a:t>(target=</a:t>
            </a:r>
            <a:r>
              <a:rPr lang="en-IN" sz="1750" dirty="0" err="1"/>
              <a:t>adder,args</a:t>
            </a:r>
            <a:r>
              <a:rPr lang="en-IN" sz="1750" dirty="0"/>
              <a:t>=(</a:t>
            </a:r>
            <a:r>
              <a:rPr lang="en-IN" sz="1750" dirty="0" err="1"/>
              <a:t>f,COUNT</a:t>
            </a:r>
            <a:r>
              <a:rPr lang="en-IN" sz="1750" dirty="0"/>
              <a:t>))</a:t>
            </a:r>
          </a:p>
          <a:p>
            <a:pPr algn="just" fontAlgn="base"/>
            <a:r>
              <a:rPr lang="en-IN" sz="1750" dirty="0"/>
              <a:t>t2 = </a:t>
            </a:r>
            <a:r>
              <a:rPr lang="en-IN" sz="1750" dirty="0" err="1"/>
              <a:t>threading.Thread</a:t>
            </a:r>
            <a:r>
              <a:rPr lang="en-IN" sz="1750" dirty="0"/>
              <a:t>(target=</a:t>
            </a:r>
            <a:r>
              <a:rPr lang="en-IN" sz="1750" dirty="0" err="1"/>
              <a:t>subber,args</a:t>
            </a:r>
            <a:r>
              <a:rPr lang="en-IN" sz="1750" dirty="0"/>
              <a:t>=(</a:t>
            </a:r>
            <a:r>
              <a:rPr lang="en-IN" sz="1750" dirty="0" err="1"/>
              <a:t>f,COUNT</a:t>
            </a:r>
            <a:r>
              <a:rPr lang="en-IN" sz="1750" dirty="0"/>
              <a:t>))</a:t>
            </a:r>
          </a:p>
          <a:p>
            <a:pPr algn="just" fontAlgn="base"/>
            <a:r>
              <a:rPr lang="en-IN" sz="1750" dirty="0"/>
              <a:t>t1.start()</a:t>
            </a:r>
          </a:p>
          <a:p>
            <a:pPr algn="just" fontAlgn="base"/>
            <a:r>
              <a:rPr lang="en-IN" sz="1750" dirty="0"/>
              <a:t>t2.start()</a:t>
            </a:r>
          </a:p>
          <a:p>
            <a:pPr algn="just" fontAlgn="base"/>
            <a:r>
              <a:rPr lang="en-IN" sz="1750" dirty="0"/>
              <a:t>t1.join()</a:t>
            </a:r>
          </a:p>
          <a:p>
            <a:pPr algn="just" fontAlgn="base"/>
            <a:r>
              <a:rPr lang="en-IN" sz="1750" dirty="0"/>
              <a:t>t2.join()</a:t>
            </a:r>
          </a:p>
          <a:p>
            <a:pPr algn="just" fontAlgn="base"/>
            <a:r>
              <a:rPr lang="en-IN" sz="1750" dirty="0"/>
              <a:t>print(</a:t>
            </a:r>
            <a:r>
              <a:rPr lang="en-IN" sz="1750" dirty="0" err="1"/>
              <a:t>f.x</a:t>
            </a:r>
            <a:r>
              <a:rPr lang="en-IN" sz="1750" dirty="0"/>
              <a:t>)</a:t>
            </a:r>
          </a:p>
        </p:txBody>
      </p:sp>
    </p:spTree>
    <p:extLst>
      <p:ext uri="{BB962C8B-B14F-4D97-AF65-F5344CB8AC3E}">
        <p14:creationId xmlns:p14="http://schemas.microsoft.com/office/powerpoint/2010/main" val="493480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Synchronization in Python using Semaphore</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5634"/>
              <a:ext cx="4519304" cy="794517"/>
            </a:xfrm>
            <a:prstGeom prst="rect">
              <a:avLst/>
            </a:prstGeom>
          </p:spPr>
          <p:txBody>
            <a:bodyPr vert="horz" wrap="square" lIns="0" tIns="0" rIns="0" bIns="0" numCol="1" rtlCol="0">
              <a:spAutoFit/>
            </a:bodyPr>
            <a:lstStyle/>
            <a:p>
              <a:pPr algn="just" fontAlgn="base">
                <a:lnSpc>
                  <a:spcPct val="150000"/>
                </a:lnSpc>
              </a:pPr>
              <a:r>
                <a:rPr lang="en-IN" sz="1750" dirty="0"/>
                <a:t>import threading</a:t>
              </a:r>
            </a:p>
            <a:p>
              <a:pPr algn="just" fontAlgn="base">
                <a:lnSpc>
                  <a:spcPct val="150000"/>
                </a:lnSpc>
              </a:pPr>
              <a:r>
                <a:rPr lang="en-IN" sz="1750" dirty="0"/>
                <a:t>import time</a:t>
              </a:r>
            </a:p>
            <a:p>
              <a:pPr algn="just" fontAlgn="base">
                <a:lnSpc>
                  <a:spcPct val="150000"/>
                </a:lnSpc>
              </a:pPr>
              <a:endParaRPr lang="en-IN" sz="1750" dirty="0"/>
            </a:p>
            <a:p>
              <a:pPr algn="just" fontAlgn="base">
                <a:lnSpc>
                  <a:spcPct val="150000"/>
                </a:lnSpc>
              </a:pPr>
              <a:r>
                <a:rPr lang="en-IN" sz="1750" dirty="0"/>
                <a:t>done = </a:t>
              </a:r>
              <a:r>
                <a:rPr lang="en-IN" sz="1750" dirty="0" err="1"/>
                <a:t>threading.Semaphore</a:t>
              </a:r>
              <a:r>
                <a:rPr lang="en-IN" sz="1750" dirty="0"/>
                <a:t>(0)</a:t>
              </a:r>
            </a:p>
            <a:p>
              <a:pPr algn="just" fontAlgn="base">
                <a:lnSpc>
                  <a:spcPct val="150000"/>
                </a:lnSpc>
              </a:pPr>
              <a:r>
                <a:rPr lang="en-IN" sz="1750" dirty="0"/>
                <a:t>item = None</a:t>
              </a:r>
            </a:p>
            <a:p>
              <a:pPr algn="just" fontAlgn="base">
                <a:lnSpc>
                  <a:spcPct val="150000"/>
                </a:lnSpc>
              </a:pPr>
              <a:endParaRPr lang="en-IN" sz="1750" dirty="0"/>
            </a:p>
            <a:p>
              <a:pPr algn="just" fontAlgn="base">
                <a:lnSpc>
                  <a:spcPct val="150000"/>
                </a:lnSpc>
              </a:pPr>
              <a:r>
                <a:rPr lang="en-IN" sz="1750" dirty="0"/>
                <a:t>def producer():</a:t>
              </a:r>
            </a:p>
            <a:p>
              <a:pPr algn="just" fontAlgn="base">
                <a:lnSpc>
                  <a:spcPct val="150000"/>
                </a:lnSpc>
              </a:pPr>
              <a:r>
                <a:rPr lang="en-IN" sz="1750" dirty="0"/>
                <a:t>    global item</a:t>
              </a:r>
            </a:p>
            <a:p>
              <a:pPr algn="just" fontAlgn="base">
                <a:lnSpc>
                  <a:spcPct val="150000"/>
                </a:lnSpc>
              </a:pPr>
              <a:r>
                <a:rPr lang="en-IN" sz="1750" dirty="0"/>
                <a:t>    print "I'm the producer and I produce data."</a:t>
              </a:r>
            </a:p>
            <a:p>
              <a:pPr algn="just" fontAlgn="base">
                <a:lnSpc>
                  <a:spcPct val="150000"/>
                </a:lnSpc>
              </a:pPr>
              <a:r>
                <a:rPr lang="en-IN" sz="1750" dirty="0"/>
                <a:t>    print "Producer is going to sleep."</a:t>
              </a:r>
            </a:p>
            <a:p>
              <a:pPr algn="just" fontAlgn="base">
                <a:lnSpc>
                  <a:spcPct val="150000"/>
                </a:lnSpc>
              </a:pPr>
              <a:r>
                <a:rPr lang="en-IN" sz="1750" dirty="0"/>
                <a:t>    </a:t>
              </a:r>
              <a:r>
                <a:rPr lang="en-IN" sz="1750" dirty="0" err="1"/>
                <a:t>time.sleep</a:t>
              </a:r>
              <a:r>
                <a:rPr lang="en-IN" sz="1750" dirty="0"/>
                <a:t>(10)</a:t>
              </a:r>
            </a:p>
            <a:p>
              <a:pPr algn="just" fontAlgn="base">
                <a:lnSpc>
                  <a:spcPct val="150000"/>
                </a:lnSpc>
              </a:pPr>
              <a:r>
                <a:rPr lang="en-IN" sz="1750" dirty="0"/>
                <a:t>    item = "Hello"</a:t>
              </a:r>
            </a:p>
            <a:p>
              <a:pPr algn="just" fontAlgn="base">
                <a:lnSpc>
                  <a:spcPct val="150000"/>
                </a:lnSpc>
              </a:pPr>
              <a:r>
                <a:rPr lang="en-IN" sz="1750" dirty="0"/>
                <a:t>    print "Producer is alive. </a:t>
              </a:r>
              <a:r>
                <a:rPr lang="en-IN" sz="1750" dirty="0" err="1"/>
                <a:t>Signaling</a:t>
              </a:r>
              <a:r>
                <a:rPr lang="en-IN" sz="1750" dirty="0"/>
                <a:t> the consumer."</a:t>
              </a:r>
            </a:p>
            <a:p>
              <a:pPr algn="just" fontAlgn="base">
                <a:lnSpc>
                  <a:spcPct val="150000"/>
                </a:lnSpc>
              </a:pPr>
              <a:r>
                <a:rPr lang="en-IN" sz="1750" dirty="0"/>
                <a:t>    </a:t>
              </a:r>
              <a:r>
                <a:rPr lang="en-IN" sz="1750" dirty="0" err="1"/>
                <a:t>done.release</a:t>
              </a:r>
              <a:r>
                <a:rPr lang="en-IN" sz="1750" dirty="0"/>
                <a:t>()</a:t>
              </a:r>
            </a:p>
          </p:txBody>
        </p:sp>
      </p:grpSp>
      <p:sp>
        <p:nvSpPr>
          <p:cNvPr id="8" name="object 12"/>
          <p:cNvSpPr txBox="1"/>
          <p:nvPr/>
        </p:nvSpPr>
        <p:spPr>
          <a:xfrm>
            <a:off x="5991003" y="628441"/>
            <a:ext cx="6031664" cy="4401782"/>
          </a:xfrm>
          <a:prstGeom prst="rect">
            <a:avLst/>
          </a:prstGeom>
        </p:spPr>
        <p:txBody>
          <a:bodyPr vert="horz" wrap="square" lIns="0" tIns="0" rIns="0" bIns="0" numCol="1" rtlCol="0">
            <a:spAutoFit/>
          </a:bodyPr>
          <a:lstStyle/>
          <a:p>
            <a:pPr algn="just" fontAlgn="base">
              <a:lnSpc>
                <a:spcPct val="150000"/>
              </a:lnSpc>
            </a:pPr>
            <a:endParaRPr lang="en-IN" sz="1750" dirty="0"/>
          </a:p>
          <a:p>
            <a:pPr algn="just" fontAlgn="base">
              <a:lnSpc>
                <a:spcPct val="150000"/>
              </a:lnSpc>
            </a:pPr>
            <a:r>
              <a:rPr lang="en-IN" sz="1750" dirty="0"/>
              <a:t>def consumer():</a:t>
            </a:r>
          </a:p>
          <a:p>
            <a:pPr algn="just" fontAlgn="base">
              <a:lnSpc>
                <a:spcPct val="150000"/>
              </a:lnSpc>
            </a:pPr>
            <a:r>
              <a:rPr lang="en-IN" sz="1750" dirty="0"/>
              <a:t>    print "I'm a consumer and I wait for data."</a:t>
            </a:r>
          </a:p>
          <a:p>
            <a:pPr algn="just" fontAlgn="base">
              <a:lnSpc>
                <a:spcPct val="150000"/>
              </a:lnSpc>
            </a:pPr>
            <a:r>
              <a:rPr lang="en-IN" sz="1750" dirty="0"/>
              <a:t>    print "Consumer is waiting."</a:t>
            </a:r>
          </a:p>
          <a:p>
            <a:pPr algn="just" fontAlgn="base">
              <a:lnSpc>
                <a:spcPct val="150000"/>
              </a:lnSpc>
            </a:pPr>
            <a:r>
              <a:rPr lang="en-IN" sz="1750" dirty="0"/>
              <a:t>    </a:t>
            </a:r>
            <a:r>
              <a:rPr lang="en-IN" sz="1750" dirty="0" err="1"/>
              <a:t>done.acquire</a:t>
            </a:r>
            <a:r>
              <a:rPr lang="en-IN" sz="1750" dirty="0"/>
              <a:t>()</a:t>
            </a:r>
          </a:p>
          <a:p>
            <a:pPr algn="just" fontAlgn="base">
              <a:lnSpc>
                <a:spcPct val="150000"/>
              </a:lnSpc>
            </a:pPr>
            <a:r>
              <a:rPr lang="en-IN" sz="1750" dirty="0"/>
              <a:t>    print "Consumer got", item</a:t>
            </a:r>
          </a:p>
          <a:p>
            <a:pPr algn="just" fontAlgn="base">
              <a:lnSpc>
                <a:spcPct val="150000"/>
              </a:lnSpc>
            </a:pPr>
            <a:endParaRPr lang="en-IN" sz="1750" dirty="0"/>
          </a:p>
          <a:p>
            <a:pPr algn="just" fontAlgn="base">
              <a:lnSpc>
                <a:spcPct val="150000"/>
              </a:lnSpc>
            </a:pPr>
            <a:r>
              <a:rPr lang="en-IN" sz="1750" dirty="0"/>
              <a:t>t1 = </a:t>
            </a:r>
            <a:r>
              <a:rPr lang="en-IN" sz="1750" dirty="0" err="1"/>
              <a:t>threading.Thread</a:t>
            </a:r>
            <a:r>
              <a:rPr lang="en-IN" sz="1750" dirty="0"/>
              <a:t>(target=producer)</a:t>
            </a:r>
          </a:p>
          <a:p>
            <a:pPr algn="just" fontAlgn="base">
              <a:lnSpc>
                <a:spcPct val="150000"/>
              </a:lnSpc>
            </a:pPr>
            <a:r>
              <a:rPr lang="en-IN" sz="1750" dirty="0"/>
              <a:t>t2 = </a:t>
            </a:r>
            <a:r>
              <a:rPr lang="en-IN" sz="1750" dirty="0" err="1"/>
              <a:t>threading.Thread</a:t>
            </a:r>
            <a:r>
              <a:rPr lang="en-IN" sz="1750" dirty="0"/>
              <a:t>(target=consumer)</a:t>
            </a:r>
          </a:p>
          <a:p>
            <a:pPr algn="just" fontAlgn="base">
              <a:lnSpc>
                <a:spcPct val="150000"/>
              </a:lnSpc>
            </a:pPr>
            <a:r>
              <a:rPr lang="en-IN" sz="1750" dirty="0"/>
              <a:t>t1.start()</a:t>
            </a:r>
          </a:p>
          <a:p>
            <a:pPr algn="just" fontAlgn="base">
              <a:lnSpc>
                <a:spcPct val="150000"/>
              </a:lnSpc>
            </a:pPr>
            <a:r>
              <a:rPr lang="en-IN" sz="1750" dirty="0"/>
              <a:t>t2.start()</a:t>
            </a:r>
          </a:p>
        </p:txBody>
      </p:sp>
    </p:spTree>
    <p:extLst>
      <p:ext uri="{BB962C8B-B14F-4D97-AF65-F5344CB8AC3E}">
        <p14:creationId xmlns:p14="http://schemas.microsoft.com/office/powerpoint/2010/main" val="3995381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Synchronization in Python using event</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0"/>
            <a:ext cx="12105504" cy="6504789"/>
            <a:chOff x="127862" y="1268442"/>
            <a:chExt cx="9296400" cy="920642"/>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914771"/>
            </a:xfrm>
            <a:prstGeom prst="rect">
              <a:avLst/>
            </a:prstGeom>
          </p:spPr>
          <p:txBody>
            <a:bodyPr vert="horz" wrap="square" lIns="0" tIns="0" rIns="0" bIns="0" numCol="1" rtlCol="0">
              <a:spAutoFit/>
            </a:bodyPr>
            <a:lstStyle/>
            <a:p>
              <a:pPr algn="just" fontAlgn="base">
                <a:lnSpc>
                  <a:spcPct val="150000"/>
                </a:lnSpc>
              </a:pPr>
              <a:r>
                <a:rPr lang="en-IN" sz="1750" dirty="0"/>
                <a:t>import threading</a:t>
              </a:r>
            </a:p>
            <a:p>
              <a:pPr algn="just" fontAlgn="base">
                <a:lnSpc>
                  <a:spcPct val="150000"/>
                </a:lnSpc>
              </a:pPr>
              <a:r>
                <a:rPr lang="en-IN" sz="1750" dirty="0"/>
                <a:t>import time</a:t>
              </a:r>
            </a:p>
            <a:p>
              <a:pPr algn="just" fontAlgn="base">
                <a:lnSpc>
                  <a:spcPct val="150000"/>
                </a:lnSpc>
              </a:pPr>
              <a:r>
                <a:rPr lang="en-IN" sz="1750" dirty="0"/>
                <a:t>item = None</a:t>
              </a:r>
            </a:p>
            <a:p>
              <a:pPr algn="just" fontAlgn="base">
                <a:lnSpc>
                  <a:spcPct val="150000"/>
                </a:lnSpc>
              </a:pPr>
              <a:r>
                <a:rPr lang="en-IN" sz="1750" dirty="0"/>
                <a:t># A semaphore to indicate that an item is available</a:t>
              </a:r>
            </a:p>
            <a:p>
              <a:pPr algn="just" fontAlgn="base">
                <a:lnSpc>
                  <a:spcPct val="150000"/>
                </a:lnSpc>
              </a:pPr>
              <a:r>
                <a:rPr lang="en-IN" sz="1750" dirty="0"/>
                <a:t>available = </a:t>
              </a:r>
              <a:r>
                <a:rPr lang="en-IN" sz="1750" dirty="0" err="1"/>
                <a:t>threading.Semaphore</a:t>
              </a:r>
              <a:r>
                <a:rPr lang="en-IN" sz="1750" dirty="0"/>
                <a:t>(0)</a:t>
              </a:r>
            </a:p>
            <a:p>
              <a:pPr algn="just" fontAlgn="base">
                <a:lnSpc>
                  <a:spcPct val="150000"/>
                </a:lnSpc>
              </a:pPr>
              <a:r>
                <a:rPr lang="en-IN" sz="1750" dirty="0"/>
                <a:t># An event to indicate that processing is complete</a:t>
              </a:r>
            </a:p>
            <a:p>
              <a:pPr algn="just" fontAlgn="base">
                <a:lnSpc>
                  <a:spcPct val="150000"/>
                </a:lnSpc>
              </a:pPr>
              <a:r>
                <a:rPr lang="en-IN" sz="1750" dirty="0"/>
                <a:t>completed = </a:t>
              </a:r>
              <a:r>
                <a:rPr lang="en-IN" sz="1750" dirty="0" err="1"/>
                <a:t>threading.Event</a:t>
              </a:r>
              <a:r>
                <a:rPr lang="en-IN" sz="1750" dirty="0"/>
                <a:t>()</a:t>
              </a:r>
            </a:p>
            <a:p>
              <a:pPr algn="just" fontAlgn="base">
                <a:lnSpc>
                  <a:spcPct val="150000"/>
                </a:lnSpc>
              </a:pPr>
              <a:r>
                <a:rPr lang="en-IN" sz="1750" dirty="0"/>
                <a:t># A worker thread</a:t>
              </a:r>
            </a:p>
            <a:p>
              <a:pPr algn="just" fontAlgn="base">
                <a:lnSpc>
                  <a:spcPct val="150000"/>
                </a:lnSpc>
              </a:pPr>
              <a:r>
                <a:rPr lang="en-IN" sz="1750" dirty="0"/>
                <a:t>def worker():</a:t>
              </a:r>
            </a:p>
            <a:p>
              <a:pPr algn="just" fontAlgn="base">
                <a:lnSpc>
                  <a:spcPct val="150000"/>
                </a:lnSpc>
              </a:pPr>
              <a:r>
                <a:rPr lang="en-IN" sz="1750" dirty="0"/>
                <a:t>    while True:</a:t>
              </a:r>
            </a:p>
            <a:p>
              <a:pPr algn="just" fontAlgn="base">
                <a:lnSpc>
                  <a:spcPct val="150000"/>
                </a:lnSpc>
              </a:pPr>
              <a:r>
                <a:rPr lang="en-IN" sz="1750" dirty="0"/>
                <a:t>        </a:t>
              </a:r>
              <a:r>
                <a:rPr lang="en-IN" sz="1750" dirty="0" err="1"/>
                <a:t>available.acquire</a:t>
              </a:r>
              <a:r>
                <a:rPr lang="en-IN" sz="1750" dirty="0"/>
                <a:t>()</a:t>
              </a:r>
            </a:p>
            <a:p>
              <a:pPr algn="just" fontAlgn="base">
                <a:lnSpc>
                  <a:spcPct val="150000"/>
                </a:lnSpc>
              </a:pPr>
              <a:r>
                <a:rPr lang="en-IN" sz="1750" dirty="0"/>
                <a:t>        print "worker: processing", item</a:t>
              </a:r>
            </a:p>
            <a:p>
              <a:pPr algn="just" fontAlgn="base">
                <a:lnSpc>
                  <a:spcPct val="150000"/>
                </a:lnSpc>
              </a:pPr>
              <a:r>
                <a:rPr lang="en-IN" sz="1750" dirty="0"/>
                <a:t>        </a:t>
              </a:r>
              <a:r>
                <a:rPr lang="en-IN" sz="1750" dirty="0" err="1"/>
                <a:t>time.sleep</a:t>
              </a:r>
              <a:r>
                <a:rPr lang="en-IN" sz="1750" dirty="0"/>
                <a:t>(5)</a:t>
              </a:r>
            </a:p>
            <a:p>
              <a:pPr algn="just" fontAlgn="base">
                <a:lnSpc>
                  <a:spcPct val="150000"/>
                </a:lnSpc>
              </a:pPr>
              <a:r>
                <a:rPr lang="en-IN" sz="1750" dirty="0"/>
                <a:t>        print "worker: done"</a:t>
              </a:r>
            </a:p>
            <a:p>
              <a:pPr algn="just" fontAlgn="base">
                <a:lnSpc>
                  <a:spcPct val="150000"/>
                </a:lnSpc>
              </a:pPr>
              <a:r>
                <a:rPr lang="en-IN" sz="1750" dirty="0"/>
                <a:t>        </a:t>
              </a:r>
              <a:r>
                <a:rPr lang="en-IN" sz="1750" dirty="0" err="1"/>
                <a:t>completed.set</a:t>
              </a:r>
              <a:r>
                <a:rPr lang="en-IN" sz="1750" dirty="0"/>
                <a:t>()</a:t>
              </a:r>
            </a:p>
            <a:p>
              <a:pPr algn="just" fontAlgn="base">
                <a:lnSpc>
                  <a:spcPct val="150000"/>
                </a:lnSpc>
              </a:pPr>
              <a:r>
                <a:rPr lang="en-IN" sz="1750" dirty="0"/>
                <a:t>        </a:t>
              </a:r>
            </a:p>
          </p:txBody>
        </p:sp>
      </p:grpSp>
      <p:sp>
        <p:nvSpPr>
          <p:cNvPr id="8" name="object 12"/>
          <p:cNvSpPr txBox="1"/>
          <p:nvPr/>
        </p:nvSpPr>
        <p:spPr>
          <a:xfrm>
            <a:off x="5991003" y="628441"/>
            <a:ext cx="6031664" cy="6059351"/>
          </a:xfrm>
          <a:prstGeom prst="rect">
            <a:avLst/>
          </a:prstGeom>
        </p:spPr>
        <p:txBody>
          <a:bodyPr vert="horz" wrap="square" lIns="0" tIns="0" rIns="0" bIns="0" numCol="1" rtlCol="0">
            <a:spAutoFit/>
          </a:bodyPr>
          <a:lstStyle/>
          <a:p>
            <a:pPr algn="just" fontAlgn="base">
              <a:lnSpc>
                <a:spcPct val="150000"/>
              </a:lnSpc>
            </a:pPr>
            <a:r>
              <a:rPr lang="en-IN" sz="1750" dirty="0"/>
              <a:t># A producer thread</a:t>
            </a:r>
          </a:p>
          <a:p>
            <a:pPr algn="just" fontAlgn="base">
              <a:lnSpc>
                <a:spcPct val="150000"/>
              </a:lnSpc>
            </a:pPr>
            <a:r>
              <a:rPr lang="en-IN" sz="1750" dirty="0"/>
              <a:t>def producer():</a:t>
            </a:r>
          </a:p>
          <a:p>
            <a:pPr algn="just" fontAlgn="base">
              <a:lnSpc>
                <a:spcPct val="150000"/>
              </a:lnSpc>
            </a:pPr>
            <a:r>
              <a:rPr lang="en-IN" sz="1750" dirty="0"/>
              <a:t>    global item</a:t>
            </a:r>
          </a:p>
          <a:p>
            <a:pPr algn="just" fontAlgn="base">
              <a:lnSpc>
                <a:spcPct val="150000"/>
              </a:lnSpc>
            </a:pPr>
            <a:r>
              <a:rPr lang="en-IN" sz="1750" dirty="0"/>
              <a:t>    for x in range(5):</a:t>
            </a:r>
          </a:p>
          <a:p>
            <a:pPr algn="just" fontAlgn="base">
              <a:lnSpc>
                <a:spcPct val="150000"/>
              </a:lnSpc>
            </a:pPr>
            <a:r>
              <a:rPr lang="en-IN" sz="1750" dirty="0"/>
              <a:t>        </a:t>
            </a:r>
            <a:r>
              <a:rPr lang="en-IN" sz="1750" dirty="0" err="1"/>
              <a:t>completed.clear</a:t>
            </a:r>
            <a:r>
              <a:rPr lang="en-IN" sz="1750" dirty="0"/>
              <a:t>()       # Clear the event</a:t>
            </a:r>
          </a:p>
          <a:p>
            <a:pPr algn="just" fontAlgn="base">
              <a:lnSpc>
                <a:spcPct val="150000"/>
              </a:lnSpc>
            </a:pPr>
            <a:r>
              <a:rPr lang="en-IN" sz="1750" dirty="0"/>
              <a:t>        item = x                # Set the item</a:t>
            </a:r>
          </a:p>
          <a:p>
            <a:pPr algn="just" fontAlgn="base">
              <a:lnSpc>
                <a:spcPct val="150000"/>
              </a:lnSpc>
            </a:pPr>
            <a:r>
              <a:rPr lang="en-IN" sz="1750" dirty="0"/>
              <a:t>        print "producer: produced an item"</a:t>
            </a:r>
          </a:p>
          <a:p>
            <a:pPr algn="just" fontAlgn="base">
              <a:lnSpc>
                <a:spcPct val="150000"/>
              </a:lnSpc>
            </a:pPr>
            <a:r>
              <a:rPr lang="en-IN" sz="1750" dirty="0"/>
              <a:t>        </a:t>
            </a:r>
            <a:r>
              <a:rPr lang="en-IN" sz="1750" dirty="0" err="1"/>
              <a:t>available.release</a:t>
            </a:r>
            <a:r>
              <a:rPr lang="en-IN" sz="1750" dirty="0"/>
              <a:t>()     # Signal on the semaphore</a:t>
            </a:r>
          </a:p>
          <a:p>
            <a:pPr algn="just" fontAlgn="base">
              <a:lnSpc>
                <a:spcPct val="150000"/>
              </a:lnSpc>
            </a:pPr>
            <a:r>
              <a:rPr lang="en-IN" sz="1750" dirty="0"/>
              <a:t>        </a:t>
            </a:r>
            <a:r>
              <a:rPr lang="en-IN" sz="1750" dirty="0" err="1"/>
              <a:t>completed.wait</a:t>
            </a:r>
            <a:r>
              <a:rPr lang="en-IN" sz="1750" dirty="0"/>
              <a:t>()</a:t>
            </a:r>
          </a:p>
          <a:p>
            <a:pPr algn="just" fontAlgn="base">
              <a:lnSpc>
                <a:spcPct val="150000"/>
              </a:lnSpc>
            </a:pPr>
            <a:r>
              <a:rPr lang="en-IN" sz="1750" dirty="0"/>
              <a:t>        print "producer: item was processed"</a:t>
            </a:r>
          </a:p>
          <a:p>
            <a:pPr algn="just" fontAlgn="base">
              <a:lnSpc>
                <a:spcPct val="150000"/>
              </a:lnSpc>
            </a:pPr>
            <a:r>
              <a:rPr lang="en-IN" sz="1750" dirty="0"/>
              <a:t>t1 = </a:t>
            </a:r>
            <a:r>
              <a:rPr lang="en-IN" sz="1750" dirty="0" err="1"/>
              <a:t>threading.Thread</a:t>
            </a:r>
            <a:r>
              <a:rPr lang="en-IN" sz="1750" dirty="0"/>
              <a:t>(target=producer)</a:t>
            </a:r>
          </a:p>
          <a:p>
            <a:pPr algn="just" fontAlgn="base">
              <a:lnSpc>
                <a:spcPct val="150000"/>
              </a:lnSpc>
            </a:pPr>
            <a:r>
              <a:rPr lang="en-IN" sz="1750" dirty="0"/>
              <a:t>t1.start()</a:t>
            </a:r>
          </a:p>
          <a:p>
            <a:pPr algn="just" fontAlgn="base">
              <a:lnSpc>
                <a:spcPct val="150000"/>
              </a:lnSpc>
            </a:pPr>
            <a:r>
              <a:rPr lang="en-IN" sz="1750" dirty="0"/>
              <a:t>t2 = </a:t>
            </a:r>
            <a:r>
              <a:rPr lang="en-IN" sz="1750" dirty="0" err="1"/>
              <a:t>threading.Thread</a:t>
            </a:r>
            <a:r>
              <a:rPr lang="en-IN" sz="1750" dirty="0"/>
              <a:t>(target=worker)</a:t>
            </a:r>
          </a:p>
          <a:p>
            <a:pPr algn="just" fontAlgn="base">
              <a:lnSpc>
                <a:spcPct val="150000"/>
              </a:lnSpc>
            </a:pPr>
            <a:r>
              <a:rPr lang="en-IN" sz="1750" dirty="0"/>
              <a:t>t2.setDaemon(True)</a:t>
            </a:r>
          </a:p>
          <a:p>
            <a:pPr algn="just" fontAlgn="base">
              <a:lnSpc>
                <a:spcPct val="150000"/>
              </a:lnSpc>
            </a:pPr>
            <a:r>
              <a:rPr lang="en-IN" sz="1750" dirty="0"/>
              <a:t>t2.start()</a:t>
            </a:r>
          </a:p>
        </p:txBody>
      </p:sp>
    </p:spTree>
    <p:extLst>
      <p:ext uri="{BB962C8B-B14F-4D97-AF65-F5344CB8AC3E}">
        <p14:creationId xmlns:p14="http://schemas.microsoft.com/office/powerpoint/2010/main" val="1042686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0" y="44591"/>
            <a:ext cx="7790305"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Producer and Consumer problem using thread</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2"/>
            <a:ext cx="12105504" cy="6100835"/>
            <a:chOff x="127862" y="1268442"/>
            <a:chExt cx="9296400" cy="863469"/>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857598"/>
            </a:xfrm>
            <a:prstGeom prst="rect">
              <a:avLst/>
            </a:prstGeom>
          </p:spPr>
          <p:txBody>
            <a:bodyPr vert="horz" wrap="square" lIns="0" tIns="0" rIns="0" bIns="0" numCol="1" rtlCol="0">
              <a:spAutoFit/>
            </a:bodyPr>
            <a:lstStyle/>
            <a:p>
              <a:pPr algn="just" fontAlgn="base">
                <a:lnSpc>
                  <a:spcPct val="150000"/>
                </a:lnSpc>
              </a:pPr>
              <a:r>
                <a:rPr lang="en-IN" sz="1750" dirty="0"/>
                <a:t>import </a:t>
              </a:r>
              <a:r>
                <a:rPr lang="en-IN" sz="1750" dirty="0" err="1"/>
                <a:t>threading,time,Queue</a:t>
              </a:r>
              <a:endParaRPr lang="en-IN" sz="1750" dirty="0"/>
            </a:p>
            <a:p>
              <a:pPr algn="just" fontAlgn="base">
                <a:lnSpc>
                  <a:spcPct val="150000"/>
                </a:lnSpc>
              </a:pPr>
              <a:r>
                <a:rPr lang="en-IN" sz="1750" dirty="0"/>
                <a:t>items = </a:t>
              </a:r>
              <a:r>
                <a:rPr lang="en-IN" sz="1750" dirty="0" err="1"/>
                <a:t>Queue.Queue</a:t>
              </a:r>
              <a:r>
                <a:rPr lang="en-IN" sz="1750" dirty="0"/>
                <a:t>()</a:t>
              </a:r>
            </a:p>
            <a:p>
              <a:pPr algn="just" fontAlgn="base">
                <a:lnSpc>
                  <a:spcPct val="150000"/>
                </a:lnSpc>
              </a:pPr>
              <a:r>
                <a:rPr lang="en-IN" sz="1750" dirty="0"/>
                <a:t># A producer thread</a:t>
              </a:r>
            </a:p>
            <a:p>
              <a:pPr algn="just" fontAlgn="base">
                <a:lnSpc>
                  <a:spcPct val="150000"/>
                </a:lnSpc>
              </a:pPr>
              <a:r>
                <a:rPr lang="en-IN" sz="1750" dirty="0"/>
                <a:t>def producer():</a:t>
              </a:r>
            </a:p>
            <a:p>
              <a:pPr algn="just" fontAlgn="base">
                <a:lnSpc>
                  <a:spcPct val="150000"/>
                </a:lnSpc>
              </a:pPr>
              <a:r>
                <a:rPr lang="en-IN" sz="1750" dirty="0"/>
                <a:t>    print "I'm the producer"</a:t>
              </a:r>
            </a:p>
            <a:p>
              <a:pPr algn="just" fontAlgn="base">
                <a:lnSpc>
                  <a:spcPct val="150000"/>
                </a:lnSpc>
              </a:pPr>
              <a:r>
                <a:rPr lang="en-IN" sz="1750" dirty="0"/>
                <a:t>    for </a:t>
              </a:r>
              <a:r>
                <a:rPr lang="en-IN" sz="1750" dirty="0" err="1"/>
                <a:t>i</a:t>
              </a:r>
              <a:r>
                <a:rPr lang="en-IN" sz="1750" dirty="0"/>
                <a:t> in range(30):</a:t>
              </a:r>
            </a:p>
            <a:p>
              <a:pPr algn="just" fontAlgn="base">
                <a:lnSpc>
                  <a:spcPct val="150000"/>
                </a:lnSpc>
              </a:pPr>
              <a:r>
                <a:rPr lang="en-IN" sz="1750" dirty="0"/>
                <a:t>        </a:t>
              </a:r>
              <a:r>
                <a:rPr lang="en-IN" sz="1750" dirty="0" err="1"/>
                <a:t>items.put</a:t>
              </a:r>
              <a:r>
                <a:rPr lang="en-IN" sz="1750" dirty="0"/>
                <a:t>(</a:t>
              </a:r>
              <a:r>
                <a:rPr lang="en-IN" sz="1750" dirty="0" err="1"/>
                <a:t>i</a:t>
              </a:r>
              <a:r>
                <a:rPr lang="en-IN" sz="1750" dirty="0"/>
                <a:t>)</a:t>
              </a:r>
            </a:p>
            <a:p>
              <a:pPr algn="just" fontAlgn="base">
                <a:lnSpc>
                  <a:spcPct val="150000"/>
                </a:lnSpc>
              </a:pPr>
              <a:r>
                <a:rPr lang="en-IN" sz="1750" dirty="0"/>
                <a:t>        </a:t>
              </a:r>
              <a:r>
                <a:rPr lang="en-IN" sz="1750" dirty="0" err="1"/>
                <a:t>time.sleep</a:t>
              </a:r>
              <a:r>
                <a:rPr lang="en-IN" sz="1750" dirty="0"/>
                <a:t>(1)</a:t>
              </a:r>
            </a:p>
            <a:p>
              <a:pPr algn="just" fontAlgn="base">
                <a:lnSpc>
                  <a:spcPct val="150000"/>
                </a:lnSpc>
              </a:pPr>
              <a:r>
                <a:rPr lang="en-IN" sz="1750" dirty="0"/>
                <a:t># A consumer thread</a:t>
              </a:r>
            </a:p>
            <a:p>
              <a:pPr algn="just" fontAlgn="base">
                <a:lnSpc>
                  <a:spcPct val="150000"/>
                </a:lnSpc>
              </a:pPr>
              <a:r>
                <a:rPr lang="en-IN" sz="1750" dirty="0"/>
                <a:t>def consumer():</a:t>
              </a:r>
            </a:p>
            <a:p>
              <a:pPr algn="just" fontAlgn="base">
                <a:lnSpc>
                  <a:spcPct val="150000"/>
                </a:lnSpc>
              </a:pPr>
              <a:r>
                <a:rPr lang="en-IN" sz="1750" dirty="0"/>
                <a:t>    print "I'm a consumer", </a:t>
              </a:r>
              <a:r>
                <a:rPr lang="en-IN" sz="1750" dirty="0" err="1"/>
                <a:t>threading.currentThread</a:t>
              </a:r>
              <a:r>
                <a:rPr lang="en-IN" sz="1750" dirty="0"/>
                <a:t>().name</a:t>
              </a:r>
            </a:p>
            <a:p>
              <a:pPr algn="just" fontAlgn="base">
                <a:lnSpc>
                  <a:spcPct val="150000"/>
                </a:lnSpc>
              </a:pPr>
              <a:r>
                <a:rPr lang="en-IN" sz="1750" dirty="0"/>
                <a:t>    while True:</a:t>
              </a:r>
            </a:p>
            <a:p>
              <a:pPr algn="just" fontAlgn="base">
                <a:lnSpc>
                  <a:spcPct val="150000"/>
                </a:lnSpc>
              </a:pPr>
              <a:r>
                <a:rPr lang="en-IN" sz="1750" dirty="0"/>
                <a:t>        x = </a:t>
              </a:r>
              <a:r>
                <a:rPr lang="en-IN" sz="1750" dirty="0" err="1"/>
                <a:t>items.get</a:t>
              </a:r>
              <a:r>
                <a:rPr lang="en-IN" sz="1750" dirty="0"/>
                <a:t>() </a:t>
              </a:r>
            </a:p>
            <a:p>
              <a:pPr algn="just" fontAlgn="base">
                <a:lnSpc>
                  <a:spcPct val="150000"/>
                </a:lnSpc>
              </a:pPr>
              <a:r>
                <a:rPr lang="en-IN" sz="1750" dirty="0"/>
                <a:t>        print </a:t>
              </a:r>
              <a:r>
                <a:rPr lang="en-IN" sz="1750" dirty="0" err="1"/>
                <a:t>threading.currentThread</a:t>
              </a:r>
              <a:r>
                <a:rPr lang="en-IN" sz="1750" dirty="0"/>
                <a:t>().</a:t>
              </a:r>
              <a:r>
                <a:rPr lang="en-IN" sz="1750" dirty="0" err="1"/>
                <a:t>name,"got</a:t>
              </a:r>
              <a:r>
                <a:rPr lang="en-IN" sz="1750" dirty="0"/>
                <a:t>", x</a:t>
              </a:r>
            </a:p>
            <a:p>
              <a:pPr algn="just" fontAlgn="base">
                <a:lnSpc>
                  <a:spcPct val="150000"/>
                </a:lnSpc>
              </a:pPr>
              <a:r>
                <a:rPr lang="en-IN" sz="1750" dirty="0"/>
                <a:t>        </a:t>
              </a:r>
              <a:r>
                <a:rPr lang="en-IN" sz="1750" dirty="0" err="1"/>
                <a:t>time.sleep</a:t>
              </a:r>
              <a:r>
                <a:rPr lang="en-IN" sz="1750" dirty="0"/>
                <a:t>(5)       </a:t>
              </a:r>
            </a:p>
          </p:txBody>
        </p:sp>
      </p:grpSp>
      <p:sp>
        <p:nvSpPr>
          <p:cNvPr id="8" name="object 12"/>
          <p:cNvSpPr txBox="1"/>
          <p:nvPr/>
        </p:nvSpPr>
        <p:spPr>
          <a:xfrm>
            <a:off x="5991003" y="628441"/>
            <a:ext cx="6031664" cy="3231654"/>
          </a:xfrm>
          <a:prstGeom prst="rect">
            <a:avLst/>
          </a:prstGeom>
        </p:spPr>
        <p:txBody>
          <a:bodyPr vert="horz" wrap="square" lIns="0" tIns="0" rIns="0" bIns="0" numCol="1" rtlCol="0">
            <a:spAutoFit/>
          </a:bodyPr>
          <a:lstStyle/>
          <a:p>
            <a:pPr algn="just" fontAlgn="base">
              <a:lnSpc>
                <a:spcPct val="150000"/>
              </a:lnSpc>
            </a:pPr>
            <a:r>
              <a:rPr lang="en-IN" sz="1750" dirty="0"/>
              <a:t># Launch a bunch of consumers</a:t>
            </a:r>
          </a:p>
          <a:p>
            <a:pPr algn="just" fontAlgn="base">
              <a:lnSpc>
                <a:spcPct val="150000"/>
              </a:lnSpc>
            </a:pPr>
            <a:r>
              <a:rPr lang="en-IN" sz="1750" dirty="0"/>
              <a:t>cons = [</a:t>
            </a:r>
            <a:r>
              <a:rPr lang="en-IN" sz="1750" dirty="0" err="1"/>
              <a:t>threading.Thread</a:t>
            </a:r>
            <a:r>
              <a:rPr lang="en-IN" sz="1750" dirty="0"/>
              <a:t>(target=consumer)</a:t>
            </a:r>
          </a:p>
          <a:p>
            <a:pPr algn="just" fontAlgn="base">
              <a:lnSpc>
                <a:spcPct val="150000"/>
              </a:lnSpc>
            </a:pPr>
            <a:r>
              <a:rPr lang="en-IN" sz="1750" dirty="0"/>
              <a:t>        for </a:t>
            </a:r>
            <a:r>
              <a:rPr lang="en-IN" sz="1750" dirty="0" err="1"/>
              <a:t>i</a:t>
            </a:r>
            <a:r>
              <a:rPr lang="en-IN" sz="1750" dirty="0"/>
              <a:t> in range(10)]</a:t>
            </a:r>
          </a:p>
          <a:p>
            <a:pPr algn="just" fontAlgn="base">
              <a:lnSpc>
                <a:spcPct val="150000"/>
              </a:lnSpc>
            </a:pPr>
            <a:r>
              <a:rPr lang="en-IN" sz="1750" dirty="0"/>
              <a:t>for c in cons:</a:t>
            </a:r>
          </a:p>
          <a:p>
            <a:pPr algn="just" fontAlgn="base">
              <a:lnSpc>
                <a:spcPct val="150000"/>
              </a:lnSpc>
            </a:pPr>
            <a:r>
              <a:rPr lang="en-IN" sz="1750" dirty="0"/>
              <a:t>    </a:t>
            </a:r>
            <a:r>
              <a:rPr lang="en-IN" sz="1750" dirty="0" err="1"/>
              <a:t>c.setDaemon</a:t>
            </a:r>
            <a:r>
              <a:rPr lang="en-IN" sz="1750" dirty="0"/>
              <a:t>(True)</a:t>
            </a:r>
          </a:p>
          <a:p>
            <a:pPr algn="just" fontAlgn="base">
              <a:lnSpc>
                <a:spcPct val="150000"/>
              </a:lnSpc>
            </a:pPr>
            <a:r>
              <a:rPr lang="en-IN" sz="1750" dirty="0"/>
              <a:t>    </a:t>
            </a:r>
            <a:r>
              <a:rPr lang="en-IN" sz="1750" dirty="0" err="1"/>
              <a:t>c.start</a:t>
            </a:r>
            <a:r>
              <a:rPr lang="en-IN" sz="1750" dirty="0"/>
              <a:t>()</a:t>
            </a:r>
          </a:p>
          <a:p>
            <a:pPr algn="just" fontAlgn="base">
              <a:lnSpc>
                <a:spcPct val="150000"/>
              </a:lnSpc>
            </a:pPr>
            <a:r>
              <a:rPr lang="en-IN" sz="1750" dirty="0"/>
              <a:t># Run the producer</a:t>
            </a:r>
          </a:p>
          <a:p>
            <a:pPr algn="just" fontAlgn="base">
              <a:lnSpc>
                <a:spcPct val="150000"/>
              </a:lnSpc>
            </a:pPr>
            <a:r>
              <a:rPr lang="en-IN" sz="1750" dirty="0"/>
              <a:t>producer()</a:t>
            </a:r>
          </a:p>
        </p:txBody>
      </p:sp>
    </p:spTree>
    <p:extLst>
      <p:ext uri="{BB962C8B-B14F-4D97-AF65-F5344CB8AC3E}">
        <p14:creationId xmlns:p14="http://schemas.microsoft.com/office/powerpoint/2010/main" val="2179665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0" y="44591"/>
            <a:ext cx="7790305" cy="394403"/>
          </a:xfrm>
          <a:prstGeom prst="rect">
            <a:avLst/>
          </a:prstGeom>
        </p:spPr>
        <p:txBody>
          <a:bodyPr vert="horz" wrap="square" lIns="0" tIns="0" rIns="0" bIns="0" rtlCol="0">
            <a:spAutoFit/>
          </a:bodyPr>
          <a:lstStyle/>
          <a:p>
            <a:pPr marL="15875"/>
            <a:r>
              <a:rPr lang="en-US" sz="2563" b="1" spc="13" dirty="0">
                <a:solidFill>
                  <a:srgbClr val="010103"/>
                </a:solidFill>
                <a:latin typeface="Arial"/>
                <a:cs typeface="Arial"/>
              </a:rPr>
              <a:t>Producer and Consumer problem using thread</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62"/>
            <a:ext cx="12105504" cy="5979174"/>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4519304" cy="800424"/>
            </a:xfrm>
            <a:prstGeom prst="rect">
              <a:avLst/>
            </a:prstGeom>
          </p:spPr>
          <p:txBody>
            <a:bodyPr vert="horz" wrap="square" lIns="0" tIns="0" rIns="0" bIns="0" numCol="1" rtlCol="0">
              <a:spAutoFit/>
            </a:bodyPr>
            <a:lstStyle/>
            <a:p>
              <a:pPr algn="just" fontAlgn="base">
                <a:lnSpc>
                  <a:spcPct val="150000"/>
                </a:lnSpc>
              </a:pPr>
              <a:r>
                <a:rPr lang="en-IN" sz="1750" dirty="0"/>
                <a:t>import threading</a:t>
              </a:r>
            </a:p>
            <a:p>
              <a:pPr algn="just" fontAlgn="base">
                <a:lnSpc>
                  <a:spcPct val="150000"/>
                </a:lnSpc>
              </a:pPr>
              <a:r>
                <a:rPr lang="en-IN" sz="1750" dirty="0"/>
                <a:t>import time</a:t>
              </a:r>
            </a:p>
            <a:p>
              <a:pPr algn="just" fontAlgn="base">
                <a:lnSpc>
                  <a:spcPct val="150000"/>
                </a:lnSpc>
              </a:pPr>
              <a:r>
                <a:rPr lang="en-IN" sz="1750" dirty="0"/>
                <a:t># A list of items that are being produced.  Note: it is actually</a:t>
              </a:r>
            </a:p>
            <a:p>
              <a:pPr algn="just" fontAlgn="base">
                <a:lnSpc>
                  <a:spcPct val="150000"/>
                </a:lnSpc>
              </a:pPr>
              <a:r>
                <a:rPr lang="en-IN" sz="1750" dirty="0"/>
                <a:t># more efficient to use a </a:t>
              </a:r>
              <a:r>
                <a:rPr lang="en-IN" sz="1750" dirty="0" err="1"/>
                <a:t>collections.deque</a:t>
              </a:r>
              <a:r>
                <a:rPr lang="en-IN" sz="1750" dirty="0"/>
                <a:t>() object for this.</a:t>
              </a:r>
            </a:p>
            <a:p>
              <a:pPr algn="just" fontAlgn="base">
                <a:lnSpc>
                  <a:spcPct val="150000"/>
                </a:lnSpc>
              </a:pPr>
              <a:r>
                <a:rPr lang="en-IN" sz="1750" dirty="0"/>
                <a:t>items = []</a:t>
              </a:r>
            </a:p>
            <a:p>
              <a:pPr algn="just" fontAlgn="base">
                <a:lnSpc>
                  <a:spcPct val="150000"/>
                </a:lnSpc>
              </a:pPr>
              <a:r>
                <a:rPr lang="en-IN" sz="1750" dirty="0"/>
                <a:t># A condition variable for items</a:t>
              </a:r>
            </a:p>
            <a:p>
              <a:pPr algn="just" fontAlgn="base">
                <a:lnSpc>
                  <a:spcPct val="150000"/>
                </a:lnSpc>
              </a:pPr>
              <a:r>
                <a:rPr lang="en-IN" sz="1750" dirty="0" err="1"/>
                <a:t>items_cv</a:t>
              </a:r>
              <a:r>
                <a:rPr lang="en-IN" sz="1750" dirty="0"/>
                <a:t> = </a:t>
              </a:r>
              <a:r>
                <a:rPr lang="en-IN" sz="1750" dirty="0" err="1"/>
                <a:t>threading.Condition</a:t>
              </a:r>
              <a:r>
                <a:rPr lang="en-IN" sz="1750" dirty="0"/>
                <a:t>()</a:t>
              </a:r>
            </a:p>
            <a:p>
              <a:pPr algn="just" fontAlgn="base">
                <a:lnSpc>
                  <a:spcPct val="150000"/>
                </a:lnSpc>
              </a:pPr>
              <a:r>
                <a:rPr lang="en-IN" sz="1750" dirty="0"/>
                <a:t>def producer():</a:t>
              </a:r>
            </a:p>
            <a:p>
              <a:pPr algn="just" fontAlgn="base">
                <a:lnSpc>
                  <a:spcPct val="150000"/>
                </a:lnSpc>
              </a:pPr>
              <a:r>
                <a:rPr lang="en-IN" sz="1750" dirty="0"/>
                <a:t>    print "I'm the producer"</a:t>
              </a:r>
            </a:p>
            <a:p>
              <a:pPr algn="just" fontAlgn="base">
                <a:lnSpc>
                  <a:spcPct val="150000"/>
                </a:lnSpc>
              </a:pPr>
              <a:r>
                <a:rPr lang="en-IN" sz="1750" dirty="0"/>
                <a:t>    for </a:t>
              </a:r>
              <a:r>
                <a:rPr lang="en-IN" sz="1750" dirty="0" err="1"/>
                <a:t>i</a:t>
              </a:r>
              <a:r>
                <a:rPr lang="en-IN" sz="1750" dirty="0"/>
                <a:t> in range(30):</a:t>
              </a:r>
            </a:p>
            <a:p>
              <a:pPr algn="just" fontAlgn="base">
                <a:lnSpc>
                  <a:spcPct val="150000"/>
                </a:lnSpc>
              </a:pPr>
              <a:r>
                <a:rPr lang="en-IN" sz="1750" dirty="0"/>
                <a:t>        with </a:t>
              </a:r>
              <a:r>
                <a:rPr lang="en-IN" sz="1750" dirty="0" err="1"/>
                <a:t>items_cv</a:t>
              </a:r>
              <a:r>
                <a:rPr lang="en-IN" sz="1750" dirty="0"/>
                <a:t>:          # Always must acquire the lock first</a:t>
              </a:r>
            </a:p>
            <a:p>
              <a:pPr algn="just" fontAlgn="base">
                <a:lnSpc>
                  <a:spcPct val="150000"/>
                </a:lnSpc>
              </a:pPr>
              <a:r>
                <a:rPr lang="en-IN" sz="1750" dirty="0"/>
                <a:t>            </a:t>
              </a:r>
              <a:r>
                <a:rPr lang="en-IN" sz="1750" dirty="0" err="1"/>
                <a:t>items.append</a:t>
              </a:r>
              <a:r>
                <a:rPr lang="en-IN" sz="1750" dirty="0"/>
                <a:t>(</a:t>
              </a:r>
              <a:r>
                <a:rPr lang="en-IN" sz="1750" dirty="0" err="1"/>
                <a:t>i</a:t>
              </a:r>
              <a:r>
                <a:rPr lang="en-IN" sz="1750" dirty="0"/>
                <a:t>)     # Add an item to the list</a:t>
              </a:r>
            </a:p>
            <a:p>
              <a:pPr algn="just" fontAlgn="base">
                <a:lnSpc>
                  <a:spcPct val="150000"/>
                </a:lnSpc>
              </a:pPr>
              <a:r>
                <a:rPr lang="en-IN" sz="1750" dirty="0"/>
                <a:t>            </a:t>
              </a:r>
              <a:r>
                <a:rPr lang="en-IN" sz="1750" dirty="0" err="1"/>
                <a:t>items_cv.notify</a:t>
              </a:r>
              <a:r>
                <a:rPr lang="en-IN" sz="1750" dirty="0"/>
                <a:t>()   # Send a notification signal</a:t>
              </a:r>
            </a:p>
            <a:p>
              <a:pPr algn="just" fontAlgn="base">
                <a:lnSpc>
                  <a:spcPct val="150000"/>
                </a:lnSpc>
              </a:pPr>
              <a:r>
                <a:rPr lang="en-IN" sz="1750" dirty="0"/>
                <a:t>        </a:t>
              </a:r>
              <a:r>
                <a:rPr lang="en-IN" sz="1750" dirty="0" err="1"/>
                <a:t>time.sleep</a:t>
              </a:r>
              <a:r>
                <a:rPr lang="en-IN" sz="1750" dirty="0"/>
                <a:t>(1)</a:t>
              </a:r>
            </a:p>
          </p:txBody>
        </p:sp>
      </p:grpSp>
      <p:sp>
        <p:nvSpPr>
          <p:cNvPr id="8" name="object 12"/>
          <p:cNvSpPr txBox="1"/>
          <p:nvPr/>
        </p:nvSpPr>
        <p:spPr>
          <a:xfrm>
            <a:off x="5991003" y="628441"/>
            <a:ext cx="6031664" cy="6059351"/>
          </a:xfrm>
          <a:prstGeom prst="rect">
            <a:avLst/>
          </a:prstGeom>
        </p:spPr>
        <p:txBody>
          <a:bodyPr vert="horz" wrap="square" lIns="0" tIns="0" rIns="0" bIns="0" numCol="1" rtlCol="0">
            <a:spAutoFit/>
          </a:bodyPr>
          <a:lstStyle/>
          <a:p>
            <a:pPr algn="just" fontAlgn="base">
              <a:lnSpc>
                <a:spcPct val="150000"/>
              </a:lnSpc>
            </a:pPr>
            <a:r>
              <a:rPr lang="en-IN" sz="1750" dirty="0"/>
              <a:t>def consumer():</a:t>
            </a:r>
          </a:p>
          <a:p>
            <a:pPr algn="just" fontAlgn="base">
              <a:lnSpc>
                <a:spcPct val="150000"/>
              </a:lnSpc>
            </a:pPr>
            <a:r>
              <a:rPr lang="en-IN" sz="1750" dirty="0"/>
              <a:t>    print "I'm a consumer", </a:t>
            </a:r>
            <a:r>
              <a:rPr lang="en-IN" sz="1750" dirty="0" err="1"/>
              <a:t>threading.currentThread</a:t>
            </a:r>
            <a:r>
              <a:rPr lang="en-IN" sz="1750" dirty="0"/>
              <a:t>().name</a:t>
            </a:r>
          </a:p>
          <a:p>
            <a:pPr algn="just" fontAlgn="base">
              <a:lnSpc>
                <a:spcPct val="150000"/>
              </a:lnSpc>
            </a:pPr>
            <a:r>
              <a:rPr lang="en-IN" sz="1750" dirty="0"/>
              <a:t>    while True:</a:t>
            </a:r>
          </a:p>
          <a:p>
            <a:pPr algn="just" fontAlgn="base">
              <a:lnSpc>
                <a:spcPct val="150000"/>
              </a:lnSpc>
            </a:pPr>
            <a:r>
              <a:rPr lang="en-IN" sz="1750" dirty="0"/>
              <a:t>        with </a:t>
            </a:r>
            <a:r>
              <a:rPr lang="en-IN" sz="1750" dirty="0" err="1"/>
              <a:t>items_cv</a:t>
            </a:r>
            <a:r>
              <a:rPr lang="en-IN" sz="1750" dirty="0"/>
              <a:t>:           # Must always acquire the lock</a:t>
            </a:r>
          </a:p>
          <a:p>
            <a:pPr algn="just" fontAlgn="base">
              <a:lnSpc>
                <a:spcPct val="150000"/>
              </a:lnSpc>
            </a:pPr>
            <a:r>
              <a:rPr lang="en-IN" sz="1750" dirty="0"/>
              <a:t>            while not items:     # Check if there are any items</a:t>
            </a:r>
          </a:p>
          <a:p>
            <a:pPr algn="just" fontAlgn="base">
              <a:lnSpc>
                <a:spcPct val="150000"/>
              </a:lnSpc>
            </a:pPr>
            <a:r>
              <a:rPr lang="en-IN" sz="1750" dirty="0"/>
              <a:t>                </a:t>
            </a:r>
            <a:r>
              <a:rPr lang="en-IN" sz="1750" dirty="0" err="1"/>
              <a:t>items_cv.wait</a:t>
            </a:r>
            <a:r>
              <a:rPr lang="en-IN" sz="1750" dirty="0"/>
              <a:t>()  # If not, we have to sleep</a:t>
            </a:r>
          </a:p>
          <a:p>
            <a:pPr algn="just" fontAlgn="base">
              <a:lnSpc>
                <a:spcPct val="150000"/>
              </a:lnSpc>
            </a:pPr>
            <a:r>
              <a:rPr lang="en-IN" sz="1750" dirty="0"/>
              <a:t>            x = </a:t>
            </a:r>
            <a:r>
              <a:rPr lang="en-IN" sz="1750" dirty="0" err="1"/>
              <a:t>items.pop</a:t>
            </a:r>
            <a:r>
              <a:rPr lang="en-IN" sz="1750" dirty="0"/>
              <a:t>(0)     # Pop an item off</a:t>
            </a:r>
          </a:p>
          <a:p>
            <a:pPr algn="just" fontAlgn="base">
              <a:lnSpc>
                <a:spcPct val="150000"/>
              </a:lnSpc>
            </a:pPr>
            <a:r>
              <a:rPr lang="en-IN" sz="1750" dirty="0"/>
              <a:t>        print </a:t>
            </a:r>
            <a:r>
              <a:rPr lang="en-IN" sz="1750" dirty="0" err="1"/>
              <a:t>threading.currentThread</a:t>
            </a:r>
            <a:r>
              <a:rPr lang="en-IN" sz="1750" dirty="0"/>
              <a:t>().</a:t>
            </a:r>
            <a:r>
              <a:rPr lang="en-IN" sz="1750" dirty="0" err="1"/>
              <a:t>name,"got</a:t>
            </a:r>
            <a:r>
              <a:rPr lang="en-IN" sz="1750" dirty="0"/>
              <a:t>", x</a:t>
            </a:r>
          </a:p>
          <a:p>
            <a:pPr algn="just" fontAlgn="base">
              <a:lnSpc>
                <a:spcPct val="150000"/>
              </a:lnSpc>
            </a:pPr>
            <a:r>
              <a:rPr lang="en-IN" sz="1750" dirty="0"/>
              <a:t>        </a:t>
            </a:r>
            <a:r>
              <a:rPr lang="en-IN" sz="1750" dirty="0" err="1"/>
              <a:t>time.sleep</a:t>
            </a:r>
            <a:r>
              <a:rPr lang="en-IN" sz="1750" dirty="0"/>
              <a:t>(5)</a:t>
            </a:r>
          </a:p>
          <a:p>
            <a:pPr algn="just" fontAlgn="base">
              <a:lnSpc>
                <a:spcPct val="150000"/>
              </a:lnSpc>
            </a:pPr>
            <a:r>
              <a:rPr lang="en-IN" sz="1750"/>
              <a:t>cons </a:t>
            </a:r>
            <a:r>
              <a:rPr lang="en-IN" sz="1750" dirty="0"/>
              <a:t>= [</a:t>
            </a:r>
            <a:r>
              <a:rPr lang="en-IN" sz="1750" dirty="0" err="1"/>
              <a:t>threading.Thread</a:t>
            </a:r>
            <a:r>
              <a:rPr lang="en-IN" sz="1750" dirty="0"/>
              <a:t>(target=consumer)</a:t>
            </a:r>
          </a:p>
          <a:p>
            <a:pPr algn="just" fontAlgn="base">
              <a:lnSpc>
                <a:spcPct val="150000"/>
              </a:lnSpc>
            </a:pPr>
            <a:r>
              <a:rPr lang="en-IN" sz="1750" dirty="0"/>
              <a:t>        for </a:t>
            </a:r>
            <a:r>
              <a:rPr lang="en-IN" sz="1750" dirty="0" err="1"/>
              <a:t>i</a:t>
            </a:r>
            <a:r>
              <a:rPr lang="en-IN" sz="1750" dirty="0"/>
              <a:t> in range(10)]</a:t>
            </a:r>
          </a:p>
          <a:p>
            <a:pPr algn="just" fontAlgn="base">
              <a:lnSpc>
                <a:spcPct val="150000"/>
              </a:lnSpc>
            </a:pPr>
            <a:r>
              <a:rPr lang="en-IN" sz="1750" dirty="0"/>
              <a:t>for c in cons:</a:t>
            </a:r>
          </a:p>
          <a:p>
            <a:pPr algn="just" fontAlgn="base">
              <a:lnSpc>
                <a:spcPct val="150000"/>
              </a:lnSpc>
            </a:pPr>
            <a:r>
              <a:rPr lang="en-IN" sz="1750" dirty="0"/>
              <a:t>    </a:t>
            </a:r>
            <a:r>
              <a:rPr lang="en-IN" sz="1750" dirty="0" err="1"/>
              <a:t>c.setDaemon</a:t>
            </a:r>
            <a:r>
              <a:rPr lang="en-IN" sz="1750" dirty="0"/>
              <a:t>(True)</a:t>
            </a:r>
          </a:p>
          <a:p>
            <a:pPr algn="just" fontAlgn="base">
              <a:lnSpc>
                <a:spcPct val="150000"/>
              </a:lnSpc>
            </a:pPr>
            <a:r>
              <a:rPr lang="en-IN" sz="1750" dirty="0"/>
              <a:t>    </a:t>
            </a:r>
            <a:r>
              <a:rPr lang="en-IN" sz="1750" dirty="0" err="1"/>
              <a:t>c.start</a:t>
            </a:r>
            <a:r>
              <a:rPr lang="en-IN" sz="1750" dirty="0"/>
              <a:t>()</a:t>
            </a:r>
          </a:p>
          <a:p>
            <a:pPr algn="just" fontAlgn="base">
              <a:lnSpc>
                <a:spcPct val="150000"/>
              </a:lnSpc>
            </a:pPr>
            <a:r>
              <a:rPr lang="en-IN" sz="1750" dirty="0"/>
              <a:t>producer()</a:t>
            </a:r>
          </a:p>
        </p:txBody>
      </p:sp>
    </p:spTree>
    <p:extLst>
      <p:ext uri="{BB962C8B-B14F-4D97-AF65-F5344CB8AC3E}">
        <p14:creationId xmlns:p14="http://schemas.microsoft.com/office/powerpoint/2010/main" val="355389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352996"/>
            <a:ext cx="4980940" cy="701040"/>
          </a:xfrm>
          <a:prstGeom prst="rect">
            <a:avLst/>
          </a:prstGeom>
        </p:spPr>
        <p:txBody>
          <a:bodyPr vert="horz" wrap="square" lIns="0" tIns="16510" rIns="0" bIns="0" rtlCol="0">
            <a:spAutoFit/>
          </a:bodyPr>
          <a:lstStyle/>
          <a:p>
            <a:pPr marL="12700">
              <a:lnSpc>
                <a:spcPct val="100000"/>
              </a:lnSpc>
              <a:spcBef>
                <a:spcPts val="130"/>
              </a:spcBef>
            </a:pPr>
            <a:r>
              <a:rPr b="0" spc="15" dirty="0">
                <a:latin typeface="Century"/>
                <a:cs typeface="Century"/>
              </a:rPr>
              <a:t>Machine</a:t>
            </a:r>
            <a:r>
              <a:rPr b="0" spc="-204" dirty="0">
                <a:latin typeface="Century"/>
                <a:cs typeface="Century"/>
              </a:rPr>
              <a:t> </a:t>
            </a:r>
            <a:r>
              <a:rPr b="0" spc="15" dirty="0">
                <a:latin typeface="Century"/>
                <a:cs typeface="Century"/>
              </a:rPr>
              <a:t>Language</a:t>
            </a:r>
          </a:p>
        </p:txBody>
      </p:sp>
      <p:sp>
        <p:nvSpPr>
          <p:cNvPr id="3" name="object 3"/>
          <p:cNvSpPr txBox="1"/>
          <p:nvPr/>
        </p:nvSpPr>
        <p:spPr>
          <a:xfrm>
            <a:off x="6543675" y="1215707"/>
            <a:ext cx="5241290" cy="426084"/>
          </a:xfrm>
          <a:prstGeom prst="rect">
            <a:avLst/>
          </a:prstGeom>
        </p:spPr>
        <p:txBody>
          <a:bodyPr vert="horz" wrap="square" lIns="0" tIns="15875" rIns="0" bIns="0" rtlCol="0">
            <a:spAutoFit/>
          </a:bodyPr>
          <a:lstStyle/>
          <a:p>
            <a:pPr marL="12700">
              <a:lnSpc>
                <a:spcPct val="100000"/>
              </a:lnSpc>
              <a:spcBef>
                <a:spcPts val="125"/>
              </a:spcBef>
              <a:tabLst>
                <a:tab pos="1842135" algn="l"/>
                <a:tab pos="3672840" algn="l"/>
              </a:tabLst>
            </a:pPr>
            <a:r>
              <a:rPr sz="2600" spc="15" dirty="0">
                <a:solidFill>
                  <a:srgbClr val="181B0D"/>
                </a:solidFill>
                <a:latin typeface="Century"/>
                <a:cs typeface="Century"/>
              </a:rPr>
              <a:t>a</a:t>
            </a:r>
            <a:r>
              <a:rPr sz="2600" spc="-15" dirty="0">
                <a:solidFill>
                  <a:srgbClr val="181B0D"/>
                </a:solidFill>
                <a:latin typeface="Century"/>
                <a:cs typeface="Century"/>
              </a:rPr>
              <a:t> </a:t>
            </a:r>
            <a:r>
              <a:rPr sz="2600" spc="30" dirty="0">
                <a:solidFill>
                  <a:srgbClr val="181B0D"/>
                </a:solidFill>
                <a:latin typeface="Century"/>
                <a:cs typeface="Century"/>
              </a:rPr>
              <a:t>very	</a:t>
            </a:r>
            <a:r>
              <a:rPr sz="2600" spc="15" dirty="0">
                <a:solidFill>
                  <a:srgbClr val="181B0D"/>
                </a:solidFill>
                <a:latin typeface="Century"/>
                <a:cs typeface="Century"/>
              </a:rPr>
              <a:t>specific	</a:t>
            </a:r>
            <a:r>
              <a:rPr sz="2600" spc="5" dirty="0">
                <a:solidFill>
                  <a:srgbClr val="181B0D"/>
                </a:solidFill>
                <a:latin typeface="Century"/>
                <a:cs typeface="Century"/>
              </a:rPr>
              <a:t>task,</a:t>
            </a:r>
            <a:r>
              <a:rPr sz="2600" spc="-95" dirty="0">
                <a:solidFill>
                  <a:srgbClr val="181B0D"/>
                </a:solidFill>
                <a:latin typeface="Century"/>
                <a:cs typeface="Century"/>
              </a:rPr>
              <a:t> </a:t>
            </a:r>
            <a:r>
              <a:rPr sz="2600" spc="5" dirty="0">
                <a:solidFill>
                  <a:srgbClr val="181B0D"/>
                </a:solidFill>
                <a:latin typeface="Century"/>
                <a:cs typeface="Century"/>
              </a:rPr>
              <a:t>such</a:t>
            </a:r>
            <a:endParaRPr sz="2600">
              <a:latin typeface="Century"/>
              <a:cs typeface="Century"/>
            </a:endParaRPr>
          </a:p>
        </p:txBody>
      </p:sp>
      <p:sp>
        <p:nvSpPr>
          <p:cNvPr id="4" name="object 4"/>
          <p:cNvSpPr txBox="1"/>
          <p:nvPr/>
        </p:nvSpPr>
        <p:spPr>
          <a:xfrm>
            <a:off x="2883154" y="1587245"/>
            <a:ext cx="3095625" cy="426720"/>
          </a:xfrm>
          <a:prstGeom prst="rect">
            <a:avLst/>
          </a:prstGeom>
        </p:spPr>
        <p:txBody>
          <a:bodyPr vert="horz" wrap="square" lIns="0" tIns="16510" rIns="0" bIns="0" rtlCol="0">
            <a:spAutoFit/>
          </a:bodyPr>
          <a:lstStyle/>
          <a:p>
            <a:pPr marL="12700">
              <a:lnSpc>
                <a:spcPct val="100000"/>
              </a:lnSpc>
              <a:spcBef>
                <a:spcPts val="130"/>
              </a:spcBef>
              <a:tabLst>
                <a:tab pos="927735" algn="l"/>
                <a:tab pos="1842770" algn="l"/>
              </a:tabLst>
            </a:pPr>
            <a:r>
              <a:rPr sz="2600" spc="5" dirty="0">
                <a:solidFill>
                  <a:srgbClr val="181B0D"/>
                </a:solidFill>
                <a:latin typeface="Century"/>
                <a:cs typeface="Century"/>
              </a:rPr>
              <a:t>load,	</a:t>
            </a:r>
            <a:r>
              <a:rPr sz="2600" spc="15" dirty="0">
                <a:solidFill>
                  <a:srgbClr val="181B0D"/>
                </a:solidFill>
                <a:latin typeface="Century"/>
                <a:cs typeface="Century"/>
              </a:rPr>
              <a:t>a	</a:t>
            </a:r>
            <a:r>
              <a:rPr sz="2600" spc="-5" dirty="0">
                <a:solidFill>
                  <a:srgbClr val="181B0D"/>
                </a:solidFill>
                <a:latin typeface="Century"/>
                <a:cs typeface="Century"/>
              </a:rPr>
              <a:t>jump,</a:t>
            </a:r>
            <a:r>
              <a:rPr sz="2600" spc="-465" dirty="0">
                <a:solidFill>
                  <a:srgbClr val="181B0D"/>
                </a:solidFill>
                <a:latin typeface="Century"/>
                <a:cs typeface="Century"/>
              </a:rPr>
              <a:t> </a:t>
            </a:r>
            <a:r>
              <a:rPr sz="2600" spc="45" dirty="0">
                <a:solidFill>
                  <a:srgbClr val="181B0D"/>
                </a:solidFill>
                <a:latin typeface="Century"/>
                <a:cs typeface="Century"/>
              </a:rPr>
              <a:t>or</a:t>
            </a:r>
            <a:endParaRPr sz="2600">
              <a:latin typeface="Century"/>
              <a:cs typeface="Century"/>
            </a:endParaRPr>
          </a:p>
        </p:txBody>
      </p:sp>
      <p:sp>
        <p:nvSpPr>
          <p:cNvPr id="5" name="object 5"/>
          <p:cNvSpPr txBox="1"/>
          <p:nvPr/>
        </p:nvSpPr>
        <p:spPr>
          <a:xfrm>
            <a:off x="6543675" y="1587245"/>
            <a:ext cx="4787265" cy="426720"/>
          </a:xfrm>
          <a:prstGeom prst="rect">
            <a:avLst/>
          </a:prstGeom>
        </p:spPr>
        <p:txBody>
          <a:bodyPr vert="horz" wrap="square" lIns="0" tIns="16510" rIns="0" bIns="0" rtlCol="0">
            <a:spAutoFit/>
          </a:bodyPr>
          <a:lstStyle/>
          <a:p>
            <a:pPr marL="12700">
              <a:lnSpc>
                <a:spcPct val="100000"/>
              </a:lnSpc>
              <a:spcBef>
                <a:spcPts val="130"/>
              </a:spcBef>
              <a:tabLst>
                <a:tab pos="927100" algn="l"/>
                <a:tab pos="1842135" algn="l"/>
                <a:tab pos="3672840" algn="l"/>
                <a:tab pos="4587875" algn="l"/>
              </a:tabLst>
            </a:pPr>
            <a:r>
              <a:rPr sz="2600" spc="-25" dirty="0">
                <a:solidFill>
                  <a:srgbClr val="181B0D"/>
                </a:solidFill>
                <a:latin typeface="Century"/>
                <a:cs typeface="Century"/>
              </a:rPr>
              <a:t>a</a:t>
            </a:r>
            <a:r>
              <a:rPr sz="2600" spc="15" dirty="0">
                <a:solidFill>
                  <a:srgbClr val="181B0D"/>
                </a:solidFill>
                <a:latin typeface="Century"/>
                <a:cs typeface="Century"/>
              </a:rPr>
              <a:t>n</a:t>
            </a:r>
            <a:r>
              <a:rPr sz="2600" dirty="0">
                <a:solidFill>
                  <a:srgbClr val="181B0D"/>
                </a:solidFill>
                <a:latin typeface="Century"/>
                <a:cs typeface="Century"/>
              </a:rPr>
              <a:t>	</a:t>
            </a:r>
            <a:r>
              <a:rPr sz="2600" spc="-5" dirty="0">
                <a:solidFill>
                  <a:srgbClr val="181B0D"/>
                </a:solidFill>
                <a:latin typeface="Century"/>
                <a:cs typeface="Century"/>
              </a:rPr>
              <a:t>A</a:t>
            </a:r>
            <a:r>
              <a:rPr sz="2600" spc="-10" dirty="0">
                <a:solidFill>
                  <a:srgbClr val="181B0D"/>
                </a:solidFill>
                <a:latin typeface="Century"/>
                <a:cs typeface="Century"/>
              </a:rPr>
              <a:t>L</a:t>
            </a:r>
            <a:r>
              <a:rPr sz="2600" spc="20" dirty="0">
                <a:solidFill>
                  <a:srgbClr val="181B0D"/>
                </a:solidFill>
                <a:latin typeface="Century"/>
                <a:cs typeface="Century"/>
              </a:rPr>
              <a:t>U</a:t>
            </a:r>
            <a:r>
              <a:rPr sz="2600" dirty="0">
                <a:solidFill>
                  <a:srgbClr val="181B0D"/>
                </a:solidFill>
                <a:latin typeface="Century"/>
                <a:cs typeface="Century"/>
              </a:rPr>
              <a:t>	</a:t>
            </a:r>
            <a:r>
              <a:rPr sz="2600" spc="45" dirty="0">
                <a:solidFill>
                  <a:srgbClr val="181B0D"/>
                </a:solidFill>
                <a:latin typeface="Century"/>
                <a:cs typeface="Century"/>
              </a:rPr>
              <a:t>o</a:t>
            </a:r>
            <a:r>
              <a:rPr sz="2600" spc="10" dirty="0">
                <a:solidFill>
                  <a:srgbClr val="181B0D"/>
                </a:solidFill>
                <a:latin typeface="Century"/>
                <a:cs typeface="Century"/>
              </a:rPr>
              <a:t>p</a:t>
            </a:r>
            <a:r>
              <a:rPr sz="2600" spc="40" dirty="0">
                <a:solidFill>
                  <a:srgbClr val="181B0D"/>
                </a:solidFill>
                <a:latin typeface="Century"/>
                <a:cs typeface="Century"/>
              </a:rPr>
              <a:t>er</a:t>
            </a:r>
            <a:r>
              <a:rPr sz="2600" spc="-20" dirty="0">
                <a:solidFill>
                  <a:srgbClr val="181B0D"/>
                </a:solidFill>
                <a:latin typeface="Century"/>
                <a:cs typeface="Century"/>
              </a:rPr>
              <a:t>a</a:t>
            </a:r>
            <a:r>
              <a:rPr sz="2600" spc="35" dirty="0">
                <a:solidFill>
                  <a:srgbClr val="181B0D"/>
                </a:solidFill>
                <a:latin typeface="Century"/>
                <a:cs typeface="Century"/>
              </a:rPr>
              <a:t>t</a:t>
            </a:r>
            <a:r>
              <a:rPr sz="2600" spc="5" dirty="0">
                <a:solidFill>
                  <a:srgbClr val="181B0D"/>
                </a:solidFill>
                <a:latin typeface="Century"/>
                <a:cs typeface="Century"/>
              </a:rPr>
              <a:t>i</a:t>
            </a:r>
            <a:r>
              <a:rPr sz="2600" spc="45" dirty="0">
                <a:solidFill>
                  <a:srgbClr val="181B0D"/>
                </a:solidFill>
                <a:latin typeface="Century"/>
                <a:cs typeface="Century"/>
              </a:rPr>
              <a:t>o</a:t>
            </a:r>
            <a:r>
              <a:rPr sz="2600" spc="15" dirty="0">
                <a:solidFill>
                  <a:srgbClr val="181B0D"/>
                </a:solidFill>
                <a:latin typeface="Century"/>
                <a:cs typeface="Century"/>
              </a:rPr>
              <a:t>n</a:t>
            </a:r>
            <a:r>
              <a:rPr sz="2600" dirty="0">
                <a:solidFill>
                  <a:srgbClr val="181B0D"/>
                </a:solidFill>
                <a:latin typeface="Century"/>
                <a:cs typeface="Century"/>
              </a:rPr>
              <a:t>	</a:t>
            </a:r>
            <a:r>
              <a:rPr sz="2600" spc="50" dirty="0">
                <a:solidFill>
                  <a:srgbClr val="181B0D"/>
                </a:solidFill>
                <a:latin typeface="Century"/>
                <a:cs typeface="Century"/>
              </a:rPr>
              <a:t>o</a:t>
            </a:r>
            <a:r>
              <a:rPr sz="2600" spc="15" dirty="0">
                <a:solidFill>
                  <a:srgbClr val="181B0D"/>
                </a:solidFill>
                <a:latin typeface="Century"/>
                <a:cs typeface="Century"/>
              </a:rPr>
              <a:t>n</a:t>
            </a:r>
            <a:r>
              <a:rPr sz="2600" dirty="0">
                <a:solidFill>
                  <a:srgbClr val="181B0D"/>
                </a:solidFill>
                <a:latin typeface="Century"/>
                <a:cs typeface="Century"/>
              </a:rPr>
              <a:t>	</a:t>
            </a:r>
            <a:r>
              <a:rPr sz="2600" spc="15" dirty="0">
                <a:solidFill>
                  <a:srgbClr val="181B0D"/>
                </a:solidFill>
                <a:latin typeface="Century"/>
                <a:cs typeface="Century"/>
              </a:rPr>
              <a:t>a</a:t>
            </a:r>
            <a:endParaRPr sz="2600">
              <a:latin typeface="Century"/>
              <a:cs typeface="Century"/>
            </a:endParaRPr>
          </a:p>
        </p:txBody>
      </p:sp>
      <p:sp>
        <p:nvSpPr>
          <p:cNvPr id="6" name="object 6"/>
          <p:cNvSpPr txBox="1"/>
          <p:nvPr/>
        </p:nvSpPr>
        <p:spPr>
          <a:xfrm>
            <a:off x="2883154" y="1959355"/>
            <a:ext cx="2957195" cy="426720"/>
          </a:xfrm>
          <a:prstGeom prst="rect">
            <a:avLst/>
          </a:prstGeom>
        </p:spPr>
        <p:txBody>
          <a:bodyPr vert="horz" wrap="square" lIns="0" tIns="16510" rIns="0" bIns="0" rtlCol="0">
            <a:spAutoFit/>
          </a:bodyPr>
          <a:lstStyle/>
          <a:p>
            <a:pPr marL="12700">
              <a:lnSpc>
                <a:spcPct val="100000"/>
              </a:lnSpc>
              <a:spcBef>
                <a:spcPts val="130"/>
              </a:spcBef>
              <a:tabLst>
                <a:tab pos="927735" algn="l"/>
                <a:tab pos="2757805" algn="l"/>
              </a:tabLst>
            </a:pPr>
            <a:r>
              <a:rPr sz="2600" spc="50" dirty="0">
                <a:solidFill>
                  <a:srgbClr val="181B0D"/>
                </a:solidFill>
                <a:latin typeface="Century"/>
                <a:cs typeface="Century"/>
              </a:rPr>
              <a:t>o</a:t>
            </a:r>
            <a:r>
              <a:rPr sz="2600" spc="10" dirty="0">
                <a:solidFill>
                  <a:srgbClr val="181B0D"/>
                </a:solidFill>
                <a:latin typeface="Century"/>
                <a:cs typeface="Century"/>
              </a:rPr>
              <a:t>f</a:t>
            </a:r>
            <a:r>
              <a:rPr sz="2600" dirty="0">
                <a:solidFill>
                  <a:srgbClr val="181B0D"/>
                </a:solidFill>
                <a:latin typeface="Century"/>
                <a:cs typeface="Century"/>
              </a:rPr>
              <a:t>	</a:t>
            </a:r>
            <a:r>
              <a:rPr sz="2600" spc="10" dirty="0">
                <a:solidFill>
                  <a:srgbClr val="181B0D"/>
                </a:solidFill>
                <a:latin typeface="Century"/>
                <a:cs typeface="Century"/>
              </a:rPr>
              <a:t>d</a:t>
            </a:r>
            <a:r>
              <a:rPr sz="2600" spc="-30" dirty="0">
                <a:solidFill>
                  <a:srgbClr val="181B0D"/>
                </a:solidFill>
                <a:latin typeface="Century"/>
                <a:cs typeface="Century"/>
              </a:rPr>
              <a:t>a</a:t>
            </a:r>
            <a:r>
              <a:rPr sz="2600" spc="30" dirty="0">
                <a:solidFill>
                  <a:srgbClr val="181B0D"/>
                </a:solidFill>
                <a:latin typeface="Century"/>
                <a:cs typeface="Century"/>
              </a:rPr>
              <a:t>t</a:t>
            </a:r>
            <a:r>
              <a:rPr sz="2600" spc="15" dirty="0">
                <a:solidFill>
                  <a:srgbClr val="181B0D"/>
                </a:solidFill>
                <a:latin typeface="Century"/>
                <a:cs typeface="Century"/>
              </a:rPr>
              <a:t>a</a:t>
            </a:r>
            <a:r>
              <a:rPr sz="2600" spc="-10" dirty="0">
                <a:solidFill>
                  <a:srgbClr val="181B0D"/>
                </a:solidFill>
                <a:latin typeface="Century"/>
                <a:cs typeface="Century"/>
              </a:rPr>
              <a:t> </a:t>
            </a:r>
            <a:r>
              <a:rPr sz="2600" spc="10" dirty="0">
                <a:solidFill>
                  <a:srgbClr val="181B0D"/>
                </a:solidFill>
                <a:latin typeface="Century"/>
                <a:cs typeface="Century"/>
              </a:rPr>
              <a:t>in</a:t>
            </a:r>
            <a:r>
              <a:rPr sz="2600" dirty="0">
                <a:solidFill>
                  <a:srgbClr val="181B0D"/>
                </a:solidFill>
                <a:latin typeface="Century"/>
                <a:cs typeface="Century"/>
              </a:rPr>
              <a:t>	</a:t>
            </a:r>
            <a:r>
              <a:rPr sz="2600" spc="15" dirty="0">
                <a:solidFill>
                  <a:srgbClr val="181B0D"/>
                </a:solidFill>
                <a:latin typeface="Century"/>
                <a:cs typeface="Century"/>
              </a:rPr>
              <a:t>a</a:t>
            </a:r>
            <a:endParaRPr sz="2600">
              <a:latin typeface="Century"/>
              <a:cs typeface="Century"/>
            </a:endParaRPr>
          </a:p>
        </p:txBody>
      </p:sp>
      <p:sp>
        <p:nvSpPr>
          <p:cNvPr id="7" name="object 7"/>
          <p:cNvSpPr txBox="1"/>
          <p:nvPr/>
        </p:nvSpPr>
        <p:spPr>
          <a:xfrm>
            <a:off x="6543675" y="1959355"/>
            <a:ext cx="5006975" cy="426720"/>
          </a:xfrm>
          <a:prstGeom prst="rect">
            <a:avLst/>
          </a:prstGeom>
        </p:spPr>
        <p:txBody>
          <a:bodyPr vert="horz" wrap="square" lIns="0" tIns="16510" rIns="0" bIns="0" rtlCol="0">
            <a:spAutoFit/>
          </a:bodyPr>
          <a:lstStyle/>
          <a:p>
            <a:pPr marL="12700">
              <a:lnSpc>
                <a:spcPct val="100000"/>
              </a:lnSpc>
              <a:spcBef>
                <a:spcPts val="130"/>
              </a:spcBef>
              <a:tabLst>
                <a:tab pos="927100" algn="l"/>
                <a:tab pos="2757805" algn="l"/>
                <a:tab pos="3672840" algn="l"/>
              </a:tabLst>
            </a:pPr>
            <a:r>
              <a:rPr sz="2600" dirty="0">
                <a:solidFill>
                  <a:srgbClr val="181B0D"/>
                </a:solidFill>
                <a:latin typeface="Century"/>
                <a:cs typeface="Century"/>
              </a:rPr>
              <a:t>CPU	</a:t>
            </a:r>
            <a:r>
              <a:rPr sz="2600" spc="20" dirty="0">
                <a:solidFill>
                  <a:srgbClr val="181B0D"/>
                </a:solidFill>
                <a:latin typeface="Century"/>
                <a:cs typeface="Century"/>
              </a:rPr>
              <a:t>register	</a:t>
            </a:r>
            <a:r>
              <a:rPr sz="2600" spc="30" dirty="0">
                <a:solidFill>
                  <a:srgbClr val="181B0D"/>
                </a:solidFill>
                <a:latin typeface="Century"/>
                <a:cs typeface="Century"/>
              </a:rPr>
              <a:t>or	</a:t>
            </a:r>
            <a:r>
              <a:rPr sz="2600" spc="-20" dirty="0">
                <a:solidFill>
                  <a:srgbClr val="181B0D"/>
                </a:solidFill>
                <a:latin typeface="Century"/>
                <a:cs typeface="Century"/>
              </a:rPr>
              <a:t>memory.</a:t>
            </a:r>
            <a:endParaRPr sz="2600">
              <a:latin typeface="Century"/>
              <a:cs typeface="Century"/>
            </a:endParaRPr>
          </a:p>
        </p:txBody>
      </p:sp>
      <p:sp>
        <p:nvSpPr>
          <p:cNvPr id="8" name="object 8"/>
          <p:cNvSpPr txBox="1"/>
          <p:nvPr/>
        </p:nvSpPr>
        <p:spPr>
          <a:xfrm>
            <a:off x="2883154" y="2331656"/>
            <a:ext cx="1412875" cy="426084"/>
          </a:xfrm>
          <a:prstGeom prst="rect">
            <a:avLst/>
          </a:prstGeom>
        </p:spPr>
        <p:txBody>
          <a:bodyPr vert="horz" wrap="square" lIns="0" tIns="15875" rIns="0" bIns="0" rtlCol="0">
            <a:spAutoFit/>
          </a:bodyPr>
          <a:lstStyle/>
          <a:p>
            <a:pPr marL="12700">
              <a:lnSpc>
                <a:spcPct val="100000"/>
              </a:lnSpc>
              <a:spcBef>
                <a:spcPts val="125"/>
              </a:spcBef>
            </a:pPr>
            <a:r>
              <a:rPr sz="2600" spc="40" dirty="0">
                <a:solidFill>
                  <a:srgbClr val="181B0D"/>
                </a:solidFill>
                <a:latin typeface="Century"/>
                <a:cs typeface="Century"/>
              </a:rPr>
              <a:t>e</a:t>
            </a:r>
            <a:r>
              <a:rPr sz="2600" spc="20" dirty="0">
                <a:solidFill>
                  <a:srgbClr val="181B0D"/>
                </a:solidFill>
                <a:latin typeface="Century"/>
                <a:cs typeface="Century"/>
              </a:rPr>
              <a:t>x</a:t>
            </a:r>
            <a:r>
              <a:rPr sz="2600" spc="-25" dirty="0">
                <a:solidFill>
                  <a:srgbClr val="181B0D"/>
                </a:solidFill>
                <a:latin typeface="Century"/>
                <a:cs typeface="Century"/>
              </a:rPr>
              <a:t>a</a:t>
            </a:r>
            <a:r>
              <a:rPr sz="2600" spc="10" dirty="0">
                <a:solidFill>
                  <a:srgbClr val="181B0D"/>
                </a:solidFill>
                <a:latin typeface="Century"/>
                <a:cs typeface="Century"/>
              </a:rPr>
              <a:t>mp</a:t>
            </a:r>
            <a:r>
              <a:rPr sz="2600" spc="5" dirty="0">
                <a:solidFill>
                  <a:srgbClr val="181B0D"/>
                </a:solidFill>
                <a:latin typeface="Century"/>
                <a:cs typeface="Century"/>
              </a:rPr>
              <a:t>l</a:t>
            </a:r>
            <a:r>
              <a:rPr sz="2600" spc="40" dirty="0">
                <a:solidFill>
                  <a:srgbClr val="181B0D"/>
                </a:solidFill>
                <a:latin typeface="Century"/>
                <a:cs typeface="Century"/>
              </a:rPr>
              <a:t>e</a:t>
            </a:r>
            <a:r>
              <a:rPr sz="2600" spc="5" dirty="0">
                <a:solidFill>
                  <a:srgbClr val="181B0D"/>
                </a:solidFill>
                <a:latin typeface="Century"/>
                <a:cs typeface="Century"/>
              </a:rPr>
              <a:t>:</a:t>
            </a:r>
            <a:endParaRPr sz="2600">
              <a:latin typeface="Century"/>
              <a:cs typeface="Century"/>
            </a:endParaRPr>
          </a:p>
        </p:txBody>
      </p:sp>
      <p:sp>
        <p:nvSpPr>
          <p:cNvPr id="9" name="object 9"/>
          <p:cNvSpPr txBox="1">
            <a:spLocks noGrp="1"/>
          </p:cNvSpPr>
          <p:nvPr>
            <p:ph type="body" idx="1"/>
          </p:nvPr>
        </p:nvSpPr>
        <p:spPr>
          <a:prstGeom prst="rect">
            <a:avLst/>
          </a:prstGeom>
        </p:spPr>
        <p:txBody>
          <a:bodyPr vert="horz" wrap="square" lIns="0" tIns="48260" rIns="0" bIns="0" rtlCol="0">
            <a:spAutoFit/>
          </a:bodyPr>
          <a:lstStyle/>
          <a:p>
            <a:pPr marL="393700" marR="5080" indent="-381635">
              <a:lnSpc>
                <a:spcPts val="2930"/>
              </a:lnSpc>
              <a:spcBef>
                <a:spcPts val="380"/>
              </a:spcBef>
              <a:buFont typeface="Franklin Gothic Book"/>
              <a:buChar char="■"/>
              <a:tabLst>
                <a:tab pos="393700" algn="l"/>
                <a:tab pos="394335" algn="l"/>
                <a:tab pos="927735" algn="l"/>
                <a:tab pos="1842770" algn="l"/>
              </a:tabLst>
            </a:pPr>
            <a:r>
              <a:rPr spc="5" dirty="0"/>
              <a:t>Each	</a:t>
            </a:r>
            <a:r>
              <a:rPr spc="15" dirty="0"/>
              <a:t>instruction </a:t>
            </a:r>
            <a:r>
              <a:rPr spc="20" dirty="0"/>
              <a:t>performs  </a:t>
            </a:r>
            <a:r>
              <a:rPr spc="-5" dirty="0"/>
              <a:t>as	</a:t>
            </a:r>
            <a:r>
              <a:rPr spc="15" dirty="0"/>
              <a:t>a</a:t>
            </a:r>
          </a:p>
          <a:p>
            <a:pPr marL="393700">
              <a:lnSpc>
                <a:spcPts val="2765"/>
              </a:lnSpc>
            </a:pPr>
            <a:r>
              <a:rPr spc="-5" dirty="0"/>
              <a:t>unit</a:t>
            </a:r>
          </a:p>
          <a:p>
            <a:pPr marL="393700">
              <a:lnSpc>
                <a:spcPts val="3025"/>
              </a:lnSpc>
            </a:pPr>
            <a:r>
              <a:rPr spc="15" dirty="0"/>
              <a:t>For</a:t>
            </a:r>
          </a:p>
          <a:p>
            <a:pPr marL="546735">
              <a:lnSpc>
                <a:spcPct val="100000"/>
              </a:lnSpc>
              <a:spcBef>
                <a:spcPts val="335"/>
              </a:spcBef>
              <a:tabLst>
                <a:tab pos="927735" algn="l"/>
              </a:tabLst>
            </a:pPr>
            <a:r>
              <a:rPr spc="15" dirty="0">
                <a:latin typeface="Franklin Gothic Book"/>
                <a:cs typeface="Franklin Gothic Book"/>
              </a:rPr>
              <a:t>–	</a:t>
            </a:r>
            <a:r>
              <a:rPr sz="2750" b="1" i="1" spc="5" dirty="0">
                <a:latin typeface="Century"/>
                <a:cs typeface="Century"/>
              </a:rPr>
              <a:t>rs,</a:t>
            </a:r>
            <a:endParaRPr sz="2750">
              <a:latin typeface="Century"/>
              <a:cs typeface="Century"/>
            </a:endParaRPr>
          </a:p>
        </p:txBody>
      </p:sp>
      <p:sp>
        <p:nvSpPr>
          <p:cNvPr id="10" name="object 10"/>
          <p:cNvSpPr txBox="1"/>
          <p:nvPr/>
        </p:nvSpPr>
        <p:spPr>
          <a:xfrm>
            <a:off x="2883154" y="2771444"/>
            <a:ext cx="2223770" cy="447675"/>
          </a:xfrm>
          <a:prstGeom prst="rect">
            <a:avLst/>
          </a:prstGeom>
        </p:spPr>
        <p:txBody>
          <a:bodyPr vert="horz" wrap="square" lIns="0" tIns="15240" rIns="0" bIns="0" rtlCol="0">
            <a:spAutoFit/>
          </a:bodyPr>
          <a:lstStyle/>
          <a:p>
            <a:pPr marL="12700">
              <a:lnSpc>
                <a:spcPct val="100000"/>
              </a:lnSpc>
              <a:spcBef>
                <a:spcPts val="120"/>
              </a:spcBef>
              <a:tabLst>
                <a:tab pos="927735" algn="l"/>
                <a:tab pos="1842770" algn="l"/>
              </a:tabLst>
            </a:pPr>
            <a:r>
              <a:rPr sz="2750" b="1" i="1" spc="45" dirty="0">
                <a:solidFill>
                  <a:srgbClr val="181B0D"/>
                </a:solidFill>
                <a:latin typeface="Century"/>
                <a:cs typeface="Century"/>
              </a:rPr>
              <a:t>r</a:t>
            </a:r>
            <a:r>
              <a:rPr sz="2750" b="1" i="1" spc="-20" dirty="0">
                <a:solidFill>
                  <a:srgbClr val="181B0D"/>
                </a:solidFill>
                <a:latin typeface="Century"/>
                <a:cs typeface="Century"/>
              </a:rPr>
              <a:t>t</a:t>
            </a:r>
            <a:r>
              <a:rPr sz="2750" b="1" i="1" spc="-40" dirty="0">
                <a:solidFill>
                  <a:srgbClr val="181B0D"/>
                </a:solidFill>
                <a:latin typeface="Century"/>
                <a:cs typeface="Century"/>
              </a:rPr>
              <a:t>,</a:t>
            </a:r>
            <a:r>
              <a:rPr sz="2750" b="1" i="1" dirty="0">
                <a:solidFill>
                  <a:srgbClr val="181B0D"/>
                </a:solidFill>
                <a:latin typeface="Century"/>
                <a:cs typeface="Century"/>
              </a:rPr>
              <a:t>	</a:t>
            </a:r>
            <a:r>
              <a:rPr sz="2750" i="1" spc="-105" dirty="0">
                <a:solidFill>
                  <a:srgbClr val="181B0D"/>
                </a:solidFill>
                <a:latin typeface="Century"/>
                <a:cs typeface="Century"/>
              </a:rPr>
              <a:t>an</a:t>
            </a:r>
            <a:r>
              <a:rPr sz="2750" i="1" spc="-75" dirty="0">
                <a:solidFill>
                  <a:srgbClr val="181B0D"/>
                </a:solidFill>
                <a:latin typeface="Century"/>
                <a:cs typeface="Century"/>
              </a:rPr>
              <a:t>d</a:t>
            </a:r>
            <a:r>
              <a:rPr sz="2750" i="1" dirty="0">
                <a:solidFill>
                  <a:srgbClr val="181B0D"/>
                </a:solidFill>
                <a:latin typeface="Century"/>
                <a:cs typeface="Century"/>
              </a:rPr>
              <a:t>	</a:t>
            </a:r>
            <a:r>
              <a:rPr sz="2750" b="1" i="1" spc="45" dirty="0">
                <a:solidFill>
                  <a:srgbClr val="181B0D"/>
                </a:solidFill>
                <a:latin typeface="Century"/>
                <a:cs typeface="Century"/>
              </a:rPr>
              <a:t>rd</a:t>
            </a:r>
            <a:endParaRPr sz="2750">
              <a:latin typeface="Century"/>
              <a:cs typeface="Century"/>
            </a:endParaRPr>
          </a:p>
        </p:txBody>
      </p:sp>
      <p:sp>
        <p:nvSpPr>
          <p:cNvPr id="11" name="object 11"/>
          <p:cNvSpPr txBox="1"/>
          <p:nvPr/>
        </p:nvSpPr>
        <p:spPr>
          <a:xfrm>
            <a:off x="1586864" y="3238931"/>
            <a:ext cx="3337560" cy="447675"/>
          </a:xfrm>
          <a:prstGeom prst="rect">
            <a:avLst/>
          </a:prstGeom>
        </p:spPr>
        <p:txBody>
          <a:bodyPr vert="horz" wrap="square" lIns="0" tIns="15240" rIns="0" bIns="0" rtlCol="0">
            <a:spAutoFit/>
          </a:bodyPr>
          <a:lstStyle/>
          <a:p>
            <a:pPr marL="12700">
              <a:lnSpc>
                <a:spcPct val="100000"/>
              </a:lnSpc>
              <a:spcBef>
                <a:spcPts val="120"/>
              </a:spcBef>
              <a:tabLst>
                <a:tab pos="393700" algn="l"/>
                <a:tab pos="2223770" algn="l"/>
              </a:tabLst>
            </a:pPr>
            <a:r>
              <a:rPr sz="2600" spc="15" dirty="0">
                <a:solidFill>
                  <a:srgbClr val="181B0D"/>
                </a:solidFill>
                <a:latin typeface="Franklin Gothic Book"/>
                <a:cs typeface="Franklin Gothic Book"/>
              </a:rPr>
              <a:t>–	</a:t>
            </a:r>
            <a:r>
              <a:rPr sz="2750" b="1" i="1" spc="-50" dirty="0">
                <a:solidFill>
                  <a:srgbClr val="181B0D"/>
                </a:solidFill>
                <a:latin typeface="Century"/>
                <a:cs typeface="Century"/>
              </a:rPr>
              <a:t>shamt	</a:t>
            </a:r>
            <a:r>
              <a:rPr sz="2750" i="1" spc="-50" dirty="0">
                <a:solidFill>
                  <a:srgbClr val="181B0D"/>
                </a:solidFill>
                <a:latin typeface="Century"/>
                <a:cs typeface="Century"/>
              </a:rPr>
              <a:t>gives</a:t>
            </a:r>
            <a:r>
              <a:rPr sz="2750" i="1" spc="125" dirty="0">
                <a:solidFill>
                  <a:srgbClr val="181B0D"/>
                </a:solidFill>
                <a:latin typeface="Century"/>
                <a:cs typeface="Century"/>
              </a:rPr>
              <a:t> </a:t>
            </a:r>
            <a:r>
              <a:rPr sz="2750" i="1" spc="-70" dirty="0">
                <a:solidFill>
                  <a:srgbClr val="181B0D"/>
                </a:solidFill>
                <a:latin typeface="Century"/>
                <a:cs typeface="Century"/>
              </a:rPr>
              <a:t>a</a:t>
            </a:r>
            <a:endParaRPr sz="2750">
              <a:latin typeface="Century"/>
              <a:cs typeface="Century"/>
            </a:endParaRPr>
          </a:p>
        </p:txBody>
      </p:sp>
      <p:sp>
        <p:nvSpPr>
          <p:cNvPr id="12" name="object 12"/>
          <p:cNvSpPr txBox="1"/>
          <p:nvPr/>
        </p:nvSpPr>
        <p:spPr>
          <a:xfrm>
            <a:off x="5628640" y="2726045"/>
            <a:ext cx="5097145" cy="960755"/>
          </a:xfrm>
          <a:prstGeom prst="rect">
            <a:avLst/>
          </a:prstGeom>
        </p:spPr>
        <p:txBody>
          <a:bodyPr vert="horz" wrap="square" lIns="0" tIns="12065" rIns="0" bIns="0" rtlCol="0">
            <a:spAutoFit/>
          </a:bodyPr>
          <a:lstStyle/>
          <a:p>
            <a:pPr marL="12700" marR="5080">
              <a:lnSpc>
                <a:spcPct val="111500"/>
              </a:lnSpc>
              <a:spcBef>
                <a:spcPts val="95"/>
              </a:spcBef>
              <a:tabLst>
                <a:tab pos="927100" algn="l"/>
                <a:tab pos="1842135" algn="l"/>
                <a:tab pos="3672840" algn="l"/>
              </a:tabLst>
            </a:pPr>
            <a:r>
              <a:rPr sz="2750" i="1" spc="-40" dirty="0">
                <a:solidFill>
                  <a:srgbClr val="181B0D"/>
                </a:solidFill>
                <a:latin typeface="Century"/>
                <a:cs typeface="Century"/>
              </a:rPr>
              <a:t>i</a:t>
            </a:r>
            <a:r>
              <a:rPr sz="2750" i="1" spc="-110" dirty="0">
                <a:solidFill>
                  <a:srgbClr val="181B0D"/>
                </a:solidFill>
                <a:latin typeface="Century"/>
                <a:cs typeface="Century"/>
              </a:rPr>
              <a:t>n</a:t>
            </a:r>
            <a:r>
              <a:rPr sz="2750" i="1" spc="-85" dirty="0">
                <a:solidFill>
                  <a:srgbClr val="181B0D"/>
                </a:solidFill>
                <a:latin typeface="Century"/>
                <a:cs typeface="Century"/>
              </a:rPr>
              <a:t>d</a:t>
            </a:r>
            <a:r>
              <a:rPr sz="2750" i="1" spc="-40" dirty="0">
                <a:solidFill>
                  <a:srgbClr val="181B0D"/>
                </a:solidFill>
                <a:latin typeface="Century"/>
                <a:cs typeface="Century"/>
              </a:rPr>
              <a:t>i</a:t>
            </a:r>
            <a:r>
              <a:rPr sz="2750" i="1" spc="-30" dirty="0">
                <a:solidFill>
                  <a:srgbClr val="181B0D"/>
                </a:solidFill>
                <a:latin typeface="Century"/>
                <a:cs typeface="Century"/>
              </a:rPr>
              <a:t>c</a:t>
            </a:r>
            <a:r>
              <a:rPr sz="2750" i="1" spc="-110" dirty="0">
                <a:solidFill>
                  <a:srgbClr val="181B0D"/>
                </a:solidFill>
                <a:latin typeface="Century"/>
                <a:cs typeface="Century"/>
              </a:rPr>
              <a:t>a</a:t>
            </a:r>
            <a:r>
              <a:rPr sz="2750" i="1" spc="-25" dirty="0">
                <a:solidFill>
                  <a:srgbClr val="181B0D"/>
                </a:solidFill>
                <a:latin typeface="Century"/>
                <a:cs typeface="Century"/>
              </a:rPr>
              <a:t>t</a:t>
            </a:r>
            <a:r>
              <a:rPr sz="2750" i="1" spc="-65" dirty="0">
                <a:solidFill>
                  <a:srgbClr val="181B0D"/>
                </a:solidFill>
                <a:latin typeface="Century"/>
                <a:cs typeface="Century"/>
              </a:rPr>
              <a:t>e</a:t>
            </a:r>
            <a:r>
              <a:rPr sz="2750" i="1" dirty="0">
                <a:solidFill>
                  <a:srgbClr val="181B0D"/>
                </a:solidFill>
                <a:latin typeface="Century"/>
                <a:cs typeface="Century"/>
              </a:rPr>
              <a:t>	</a:t>
            </a:r>
            <a:r>
              <a:rPr sz="2750" i="1" spc="-25" dirty="0">
                <a:solidFill>
                  <a:srgbClr val="181B0D"/>
                </a:solidFill>
                <a:latin typeface="Century"/>
                <a:cs typeface="Century"/>
              </a:rPr>
              <a:t>r</a:t>
            </a:r>
            <a:r>
              <a:rPr sz="2750" i="1" spc="-30" dirty="0">
                <a:solidFill>
                  <a:srgbClr val="181B0D"/>
                </a:solidFill>
                <a:latin typeface="Century"/>
                <a:cs typeface="Century"/>
              </a:rPr>
              <a:t>e</a:t>
            </a:r>
            <a:r>
              <a:rPr sz="2750" i="1" spc="-60" dirty="0">
                <a:solidFill>
                  <a:srgbClr val="181B0D"/>
                </a:solidFill>
                <a:latin typeface="Century"/>
                <a:cs typeface="Century"/>
              </a:rPr>
              <a:t>g</a:t>
            </a:r>
            <a:r>
              <a:rPr sz="2750" i="1" spc="-40" dirty="0">
                <a:solidFill>
                  <a:srgbClr val="181B0D"/>
                </a:solidFill>
                <a:latin typeface="Century"/>
                <a:cs typeface="Century"/>
              </a:rPr>
              <a:t>i</a:t>
            </a:r>
            <a:r>
              <a:rPr sz="2750" i="1" spc="-80" dirty="0">
                <a:solidFill>
                  <a:srgbClr val="181B0D"/>
                </a:solidFill>
                <a:latin typeface="Century"/>
                <a:cs typeface="Century"/>
              </a:rPr>
              <a:t>s</a:t>
            </a:r>
            <a:r>
              <a:rPr sz="2750" i="1" spc="-25" dirty="0">
                <a:solidFill>
                  <a:srgbClr val="181B0D"/>
                </a:solidFill>
                <a:latin typeface="Century"/>
                <a:cs typeface="Century"/>
              </a:rPr>
              <a:t>t</a:t>
            </a:r>
            <a:r>
              <a:rPr sz="2750" i="1" spc="-30" dirty="0">
                <a:solidFill>
                  <a:srgbClr val="181B0D"/>
                </a:solidFill>
                <a:latin typeface="Century"/>
                <a:cs typeface="Century"/>
              </a:rPr>
              <a:t>e</a:t>
            </a:r>
            <a:r>
              <a:rPr sz="2750" i="1" spc="-55" dirty="0">
                <a:solidFill>
                  <a:srgbClr val="181B0D"/>
                </a:solidFill>
                <a:latin typeface="Century"/>
                <a:cs typeface="Century"/>
              </a:rPr>
              <a:t>r</a:t>
            </a:r>
            <a:r>
              <a:rPr sz="2750" i="1" dirty="0">
                <a:solidFill>
                  <a:srgbClr val="181B0D"/>
                </a:solidFill>
                <a:latin typeface="Century"/>
                <a:cs typeface="Century"/>
              </a:rPr>
              <a:t>	</a:t>
            </a:r>
            <a:r>
              <a:rPr sz="2750" i="1" spc="-35" dirty="0">
                <a:solidFill>
                  <a:srgbClr val="181B0D"/>
                </a:solidFill>
                <a:latin typeface="Century"/>
                <a:cs typeface="Century"/>
              </a:rPr>
              <a:t>o</a:t>
            </a:r>
            <a:r>
              <a:rPr sz="2750" i="1" spc="-85" dirty="0">
                <a:solidFill>
                  <a:srgbClr val="181B0D"/>
                </a:solidFill>
                <a:latin typeface="Century"/>
                <a:cs typeface="Century"/>
              </a:rPr>
              <a:t>p</a:t>
            </a:r>
            <a:r>
              <a:rPr sz="2750" i="1" spc="-30" dirty="0">
                <a:solidFill>
                  <a:srgbClr val="181B0D"/>
                </a:solidFill>
                <a:latin typeface="Century"/>
                <a:cs typeface="Century"/>
              </a:rPr>
              <a:t>er</a:t>
            </a:r>
            <a:r>
              <a:rPr sz="2750" i="1" spc="-110" dirty="0">
                <a:solidFill>
                  <a:srgbClr val="181B0D"/>
                </a:solidFill>
                <a:latin typeface="Century"/>
                <a:cs typeface="Century"/>
              </a:rPr>
              <a:t>an</a:t>
            </a:r>
            <a:r>
              <a:rPr sz="2750" i="1" spc="-85" dirty="0">
                <a:solidFill>
                  <a:srgbClr val="181B0D"/>
                </a:solidFill>
                <a:latin typeface="Century"/>
                <a:cs typeface="Century"/>
              </a:rPr>
              <a:t>d</a:t>
            </a:r>
            <a:r>
              <a:rPr sz="2750" i="1" spc="-45" dirty="0">
                <a:solidFill>
                  <a:srgbClr val="181B0D"/>
                </a:solidFill>
                <a:latin typeface="Century"/>
                <a:cs typeface="Century"/>
              </a:rPr>
              <a:t>s  </a:t>
            </a:r>
            <a:r>
              <a:rPr sz="2750" i="1" spc="-60" dirty="0">
                <a:solidFill>
                  <a:srgbClr val="181B0D"/>
                </a:solidFill>
                <a:latin typeface="Century"/>
                <a:cs typeface="Century"/>
              </a:rPr>
              <a:t>shift	</a:t>
            </a:r>
            <a:r>
              <a:rPr sz="2750" i="1" spc="-90" dirty="0">
                <a:solidFill>
                  <a:srgbClr val="181B0D"/>
                </a:solidFill>
                <a:latin typeface="Century"/>
                <a:cs typeface="Century"/>
              </a:rPr>
              <a:t>amount</a:t>
            </a:r>
            <a:endParaRPr sz="2750">
              <a:latin typeface="Century"/>
              <a:cs typeface="Century"/>
            </a:endParaRPr>
          </a:p>
        </p:txBody>
      </p:sp>
      <p:sp>
        <p:nvSpPr>
          <p:cNvPr id="13" name="object 13"/>
          <p:cNvSpPr txBox="1"/>
          <p:nvPr/>
        </p:nvSpPr>
        <p:spPr>
          <a:xfrm>
            <a:off x="1586864" y="3696639"/>
            <a:ext cx="906780" cy="447675"/>
          </a:xfrm>
          <a:prstGeom prst="rect">
            <a:avLst/>
          </a:prstGeom>
        </p:spPr>
        <p:txBody>
          <a:bodyPr vert="horz" wrap="square" lIns="0" tIns="15240" rIns="0" bIns="0" rtlCol="0">
            <a:spAutoFit/>
          </a:bodyPr>
          <a:lstStyle/>
          <a:p>
            <a:pPr marL="12700">
              <a:lnSpc>
                <a:spcPct val="100000"/>
              </a:lnSpc>
              <a:spcBef>
                <a:spcPts val="120"/>
              </a:spcBef>
              <a:tabLst>
                <a:tab pos="393700" algn="l"/>
              </a:tabLst>
            </a:pPr>
            <a:r>
              <a:rPr sz="2600" spc="15" dirty="0">
                <a:solidFill>
                  <a:srgbClr val="181B0D"/>
                </a:solidFill>
                <a:latin typeface="Franklin Gothic Book"/>
                <a:cs typeface="Franklin Gothic Book"/>
              </a:rPr>
              <a:t>–	</a:t>
            </a:r>
            <a:r>
              <a:rPr sz="2750" i="1" spc="-25" dirty="0">
                <a:solidFill>
                  <a:srgbClr val="181B0D"/>
                </a:solidFill>
                <a:latin typeface="Century"/>
                <a:cs typeface="Century"/>
              </a:rPr>
              <a:t>t</a:t>
            </a:r>
            <a:r>
              <a:rPr sz="2750" i="1" spc="-110" dirty="0">
                <a:solidFill>
                  <a:srgbClr val="181B0D"/>
                </a:solidFill>
                <a:latin typeface="Century"/>
                <a:cs typeface="Century"/>
              </a:rPr>
              <a:t>h</a:t>
            </a:r>
            <a:r>
              <a:rPr sz="2750" i="1" spc="-65" dirty="0">
                <a:solidFill>
                  <a:srgbClr val="181B0D"/>
                </a:solidFill>
                <a:latin typeface="Century"/>
                <a:cs typeface="Century"/>
              </a:rPr>
              <a:t>e</a:t>
            </a:r>
            <a:endParaRPr sz="2750">
              <a:latin typeface="Century"/>
              <a:cs typeface="Century"/>
            </a:endParaRPr>
          </a:p>
        </p:txBody>
      </p:sp>
      <p:sp>
        <p:nvSpPr>
          <p:cNvPr id="14" name="object 14"/>
          <p:cNvSpPr txBox="1"/>
          <p:nvPr/>
        </p:nvSpPr>
        <p:spPr>
          <a:xfrm>
            <a:off x="5628640" y="3696639"/>
            <a:ext cx="4981575" cy="447675"/>
          </a:xfrm>
          <a:prstGeom prst="rect">
            <a:avLst/>
          </a:prstGeom>
        </p:spPr>
        <p:txBody>
          <a:bodyPr vert="horz" wrap="square" lIns="0" tIns="15240" rIns="0" bIns="0" rtlCol="0">
            <a:spAutoFit/>
          </a:bodyPr>
          <a:lstStyle/>
          <a:p>
            <a:pPr marL="12700">
              <a:lnSpc>
                <a:spcPct val="100000"/>
              </a:lnSpc>
              <a:spcBef>
                <a:spcPts val="120"/>
              </a:spcBef>
              <a:tabLst>
                <a:tab pos="1842135" algn="l"/>
                <a:tab pos="4587875" algn="l"/>
              </a:tabLst>
            </a:pPr>
            <a:r>
              <a:rPr sz="2750" b="1" i="1" spc="30" dirty="0">
                <a:solidFill>
                  <a:srgbClr val="181B0D"/>
                </a:solidFill>
                <a:latin typeface="Century"/>
                <a:cs typeface="Century"/>
              </a:rPr>
              <a:t>i</a:t>
            </a:r>
            <a:r>
              <a:rPr sz="2750" b="1" i="1" spc="-55" dirty="0">
                <a:solidFill>
                  <a:srgbClr val="181B0D"/>
                </a:solidFill>
                <a:latin typeface="Century"/>
                <a:cs typeface="Century"/>
              </a:rPr>
              <a:t>m</a:t>
            </a:r>
            <a:r>
              <a:rPr sz="2750" b="1" i="1" spc="-130" dirty="0">
                <a:solidFill>
                  <a:srgbClr val="181B0D"/>
                </a:solidFill>
                <a:latin typeface="Century"/>
                <a:cs typeface="Century"/>
              </a:rPr>
              <a:t>m</a:t>
            </a:r>
            <a:r>
              <a:rPr sz="2750" b="1" i="1" spc="-35" dirty="0">
                <a:solidFill>
                  <a:srgbClr val="181B0D"/>
                </a:solidFill>
                <a:latin typeface="Century"/>
                <a:cs typeface="Century"/>
              </a:rPr>
              <a:t>e</a:t>
            </a:r>
            <a:r>
              <a:rPr sz="2750" b="1" i="1" spc="-85" dirty="0">
                <a:solidFill>
                  <a:srgbClr val="181B0D"/>
                </a:solidFill>
                <a:latin typeface="Century"/>
                <a:cs typeface="Century"/>
              </a:rPr>
              <a:t>d</a:t>
            </a:r>
            <a:r>
              <a:rPr sz="2750" b="1" i="1" spc="-40" dirty="0">
                <a:solidFill>
                  <a:srgbClr val="181B0D"/>
                </a:solidFill>
                <a:latin typeface="Century"/>
                <a:cs typeface="Century"/>
              </a:rPr>
              <a:t>i</a:t>
            </a:r>
            <a:r>
              <a:rPr sz="2750" b="1" i="1" spc="-110" dirty="0">
                <a:solidFill>
                  <a:srgbClr val="181B0D"/>
                </a:solidFill>
                <a:latin typeface="Century"/>
                <a:cs typeface="Century"/>
              </a:rPr>
              <a:t>a</a:t>
            </a:r>
            <a:r>
              <a:rPr sz="2750" b="1" i="1" spc="-25" dirty="0">
                <a:solidFill>
                  <a:srgbClr val="181B0D"/>
                </a:solidFill>
                <a:latin typeface="Century"/>
                <a:cs typeface="Century"/>
              </a:rPr>
              <a:t>t</a:t>
            </a:r>
            <a:r>
              <a:rPr sz="2750" b="1" i="1" spc="-65" dirty="0">
                <a:solidFill>
                  <a:srgbClr val="181B0D"/>
                </a:solidFill>
                <a:latin typeface="Century"/>
                <a:cs typeface="Century"/>
              </a:rPr>
              <a:t>e</a:t>
            </a:r>
            <a:r>
              <a:rPr sz="2750" b="1" i="1" dirty="0">
                <a:solidFill>
                  <a:srgbClr val="181B0D"/>
                </a:solidFill>
                <a:latin typeface="Century"/>
                <a:cs typeface="Century"/>
              </a:rPr>
              <a:t>	</a:t>
            </a:r>
            <a:r>
              <a:rPr sz="2750" i="1" spc="-25" dirty="0">
                <a:solidFill>
                  <a:srgbClr val="181B0D"/>
                </a:solidFill>
                <a:latin typeface="Century"/>
                <a:cs typeface="Century"/>
              </a:rPr>
              <a:t>f</a:t>
            </a:r>
            <a:r>
              <a:rPr sz="2750" i="1" spc="-40" dirty="0">
                <a:solidFill>
                  <a:srgbClr val="181B0D"/>
                </a:solidFill>
                <a:latin typeface="Century"/>
                <a:cs typeface="Century"/>
              </a:rPr>
              <a:t>i</a:t>
            </a:r>
            <a:r>
              <a:rPr sz="2750" i="1" spc="-35" dirty="0">
                <a:solidFill>
                  <a:srgbClr val="181B0D"/>
                </a:solidFill>
                <a:latin typeface="Century"/>
                <a:cs typeface="Century"/>
              </a:rPr>
              <a:t>e</a:t>
            </a:r>
            <a:r>
              <a:rPr sz="2750" i="1" spc="-40" dirty="0">
                <a:solidFill>
                  <a:srgbClr val="181B0D"/>
                </a:solidFill>
                <a:latin typeface="Century"/>
                <a:cs typeface="Century"/>
              </a:rPr>
              <a:t>l</a:t>
            </a:r>
            <a:r>
              <a:rPr sz="2750" i="1" spc="-85" dirty="0">
                <a:solidFill>
                  <a:srgbClr val="181B0D"/>
                </a:solidFill>
                <a:latin typeface="Century"/>
                <a:cs typeface="Century"/>
              </a:rPr>
              <a:t>d</a:t>
            </a:r>
            <a:r>
              <a:rPr sz="2750" i="1" spc="-60" dirty="0">
                <a:solidFill>
                  <a:srgbClr val="181B0D"/>
                </a:solidFill>
                <a:latin typeface="Century"/>
                <a:cs typeface="Century"/>
              </a:rPr>
              <a:t>s</a:t>
            </a:r>
            <a:r>
              <a:rPr sz="2750" i="1" spc="-180" dirty="0">
                <a:solidFill>
                  <a:srgbClr val="181B0D"/>
                </a:solidFill>
                <a:latin typeface="Century"/>
                <a:cs typeface="Century"/>
              </a:rPr>
              <a:t> </a:t>
            </a:r>
            <a:r>
              <a:rPr sz="2750" i="1" spc="-25" dirty="0">
                <a:solidFill>
                  <a:srgbClr val="181B0D"/>
                </a:solidFill>
                <a:latin typeface="Century"/>
                <a:cs typeface="Century"/>
              </a:rPr>
              <a:t>c</a:t>
            </a:r>
            <a:r>
              <a:rPr sz="2750" i="1" spc="-30" dirty="0">
                <a:solidFill>
                  <a:srgbClr val="181B0D"/>
                </a:solidFill>
                <a:latin typeface="Century"/>
                <a:cs typeface="Century"/>
              </a:rPr>
              <a:t>o</a:t>
            </a:r>
            <a:r>
              <a:rPr sz="2750" i="1" spc="-105" dirty="0">
                <a:solidFill>
                  <a:srgbClr val="181B0D"/>
                </a:solidFill>
                <a:latin typeface="Century"/>
                <a:cs typeface="Century"/>
              </a:rPr>
              <a:t>n</a:t>
            </a:r>
            <a:r>
              <a:rPr sz="2750" i="1" spc="-25" dirty="0">
                <a:solidFill>
                  <a:srgbClr val="181B0D"/>
                </a:solidFill>
                <a:latin typeface="Century"/>
                <a:cs typeface="Century"/>
              </a:rPr>
              <a:t>t</a:t>
            </a:r>
            <a:r>
              <a:rPr sz="2750" i="1" spc="-105" dirty="0">
                <a:solidFill>
                  <a:srgbClr val="181B0D"/>
                </a:solidFill>
                <a:latin typeface="Century"/>
                <a:cs typeface="Century"/>
              </a:rPr>
              <a:t>a</a:t>
            </a:r>
            <a:r>
              <a:rPr sz="2750" i="1" spc="-60" dirty="0">
                <a:solidFill>
                  <a:srgbClr val="181B0D"/>
                </a:solidFill>
                <a:latin typeface="Century"/>
                <a:cs typeface="Century"/>
              </a:rPr>
              <a:t>in</a:t>
            </a:r>
            <a:r>
              <a:rPr sz="2750" i="1" dirty="0">
                <a:solidFill>
                  <a:srgbClr val="181B0D"/>
                </a:solidFill>
                <a:latin typeface="Century"/>
                <a:cs typeface="Century"/>
              </a:rPr>
              <a:t>	</a:t>
            </a:r>
            <a:r>
              <a:rPr sz="2750" i="1" spc="-114" dirty="0">
                <a:solidFill>
                  <a:srgbClr val="181B0D"/>
                </a:solidFill>
                <a:latin typeface="Century"/>
                <a:cs typeface="Century"/>
              </a:rPr>
              <a:t>an</a:t>
            </a:r>
            <a:endParaRPr sz="2750">
              <a:latin typeface="Century"/>
              <a:cs typeface="Century"/>
            </a:endParaRPr>
          </a:p>
        </p:txBody>
      </p:sp>
      <p:sp>
        <p:nvSpPr>
          <p:cNvPr id="15" name="object 15"/>
          <p:cNvSpPr txBox="1"/>
          <p:nvPr/>
        </p:nvSpPr>
        <p:spPr>
          <a:xfrm>
            <a:off x="2883154" y="3696639"/>
            <a:ext cx="2180590" cy="819785"/>
          </a:xfrm>
          <a:prstGeom prst="rect">
            <a:avLst/>
          </a:prstGeom>
        </p:spPr>
        <p:txBody>
          <a:bodyPr vert="horz" wrap="square" lIns="0" tIns="66675" rIns="0" bIns="0" rtlCol="0">
            <a:spAutoFit/>
          </a:bodyPr>
          <a:lstStyle/>
          <a:p>
            <a:pPr marL="12700" marR="5080">
              <a:lnSpc>
                <a:spcPts val="2930"/>
              </a:lnSpc>
              <a:spcBef>
                <a:spcPts val="525"/>
              </a:spcBef>
              <a:tabLst>
                <a:tab pos="1842770" algn="l"/>
              </a:tabLst>
            </a:pPr>
            <a:r>
              <a:rPr sz="2750" b="1" i="1" spc="-35" dirty="0">
                <a:solidFill>
                  <a:srgbClr val="181B0D"/>
                </a:solidFill>
                <a:latin typeface="Century"/>
                <a:cs typeface="Century"/>
              </a:rPr>
              <a:t>a</a:t>
            </a:r>
            <a:r>
              <a:rPr sz="2750" b="1" i="1" spc="-15" dirty="0">
                <a:solidFill>
                  <a:srgbClr val="181B0D"/>
                </a:solidFill>
                <a:latin typeface="Century"/>
                <a:cs typeface="Century"/>
              </a:rPr>
              <a:t>dd</a:t>
            </a:r>
            <a:r>
              <a:rPr sz="2750" b="1" i="1" spc="-30" dirty="0">
                <a:solidFill>
                  <a:srgbClr val="181B0D"/>
                </a:solidFill>
                <a:latin typeface="Century"/>
                <a:cs typeface="Century"/>
              </a:rPr>
              <a:t>r</a:t>
            </a:r>
            <a:r>
              <a:rPr sz="2750" b="1" i="1" spc="-105" dirty="0">
                <a:solidFill>
                  <a:srgbClr val="181B0D"/>
                </a:solidFill>
                <a:latin typeface="Century"/>
                <a:cs typeface="Century"/>
              </a:rPr>
              <a:t>e</a:t>
            </a:r>
            <a:r>
              <a:rPr sz="2750" b="1" i="1" spc="-80" dirty="0">
                <a:solidFill>
                  <a:srgbClr val="181B0D"/>
                </a:solidFill>
                <a:latin typeface="Century"/>
                <a:cs typeface="Century"/>
              </a:rPr>
              <a:t>s</a:t>
            </a:r>
            <a:r>
              <a:rPr sz="2750" b="1" i="1" spc="-60" dirty="0">
                <a:solidFill>
                  <a:srgbClr val="181B0D"/>
                </a:solidFill>
                <a:latin typeface="Century"/>
                <a:cs typeface="Century"/>
              </a:rPr>
              <a:t>s</a:t>
            </a:r>
            <a:r>
              <a:rPr sz="2750" b="1" i="1" dirty="0">
                <a:solidFill>
                  <a:srgbClr val="181B0D"/>
                </a:solidFill>
                <a:latin typeface="Century"/>
                <a:cs typeface="Century"/>
              </a:rPr>
              <a:t>	</a:t>
            </a:r>
            <a:r>
              <a:rPr sz="2750" i="1" spc="-15" dirty="0">
                <a:solidFill>
                  <a:srgbClr val="181B0D"/>
                </a:solidFill>
                <a:latin typeface="Century"/>
                <a:cs typeface="Century"/>
              </a:rPr>
              <a:t>or  </a:t>
            </a:r>
            <a:r>
              <a:rPr sz="2750" i="1" spc="-70" dirty="0">
                <a:solidFill>
                  <a:srgbClr val="181B0D"/>
                </a:solidFill>
                <a:latin typeface="Century"/>
                <a:cs typeface="Century"/>
              </a:rPr>
              <a:t>operand</a:t>
            </a:r>
            <a:endParaRPr sz="2750">
              <a:latin typeface="Century"/>
              <a:cs typeface="Century"/>
            </a:endParaRPr>
          </a:p>
        </p:txBody>
      </p:sp>
      <p:sp>
        <p:nvSpPr>
          <p:cNvPr id="16" name="object 16"/>
          <p:cNvSpPr txBox="1"/>
          <p:nvPr/>
        </p:nvSpPr>
        <p:spPr>
          <a:xfrm>
            <a:off x="4713351" y="4068160"/>
            <a:ext cx="1215390" cy="448309"/>
          </a:xfrm>
          <a:prstGeom prst="rect">
            <a:avLst/>
          </a:prstGeom>
        </p:spPr>
        <p:txBody>
          <a:bodyPr vert="horz" wrap="square" lIns="0" tIns="15240" rIns="0" bIns="0" rtlCol="0">
            <a:spAutoFit/>
          </a:bodyPr>
          <a:lstStyle/>
          <a:p>
            <a:pPr marL="12700">
              <a:lnSpc>
                <a:spcPct val="100000"/>
              </a:lnSpc>
              <a:spcBef>
                <a:spcPts val="120"/>
              </a:spcBef>
            </a:pPr>
            <a:r>
              <a:rPr sz="2750" i="1" spc="-45" dirty="0">
                <a:solidFill>
                  <a:srgbClr val="181B0D"/>
                </a:solidFill>
                <a:latin typeface="Century"/>
                <a:cs typeface="Century"/>
              </a:rPr>
              <a:t>directly</a:t>
            </a:r>
            <a:endParaRPr sz="2750">
              <a:latin typeface="Century"/>
              <a:cs typeface="Century"/>
            </a:endParaRPr>
          </a:p>
        </p:txBody>
      </p:sp>
      <p:sp>
        <p:nvSpPr>
          <p:cNvPr id="17" name="object 17"/>
          <p:cNvSpPr/>
          <p:nvPr/>
        </p:nvSpPr>
        <p:spPr>
          <a:xfrm>
            <a:off x="2428875" y="4505323"/>
            <a:ext cx="8115300" cy="235267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633793"/>
            <a:ext cx="3961765" cy="701040"/>
          </a:xfrm>
          <a:prstGeom prst="rect">
            <a:avLst/>
          </a:prstGeom>
        </p:spPr>
        <p:txBody>
          <a:bodyPr vert="horz" wrap="square" lIns="0" tIns="16510" rIns="0" bIns="0" rtlCol="0">
            <a:spAutoFit/>
          </a:bodyPr>
          <a:lstStyle/>
          <a:p>
            <a:pPr marL="12700">
              <a:lnSpc>
                <a:spcPct val="100000"/>
              </a:lnSpc>
              <a:spcBef>
                <a:spcPts val="130"/>
              </a:spcBef>
            </a:pPr>
            <a:r>
              <a:rPr b="0" spc="10" dirty="0">
                <a:latin typeface="Century"/>
                <a:cs typeface="Century"/>
              </a:rPr>
              <a:t>Assembly</a:t>
            </a:r>
            <a:r>
              <a:rPr b="0" spc="-204" dirty="0">
                <a:latin typeface="Century"/>
                <a:cs typeface="Century"/>
              </a:rPr>
              <a:t> </a:t>
            </a:r>
            <a:r>
              <a:rPr b="0" spc="25" dirty="0">
                <a:latin typeface="Century"/>
                <a:cs typeface="Century"/>
              </a:rPr>
              <a:t>Code</a:t>
            </a:r>
          </a:p>
        </p:txBody>
      </p:sp>
      <p:sp>
        <p:nvSpPr>
          <p:cNvPr id="3" name="object 3"/>
          <p:cNvSpPr txBox="1"/>
          <p:nvPr/>
        </p:nvSpPr>
        <p:spPr>
          <a:xfrm>
            <a:off x="1038225" y="1749879"/>
            <a:ext cx="4720590" cy="1685925"/>
          </a:xfrm>
          <a:prstGeom prst="rect">
            <a:avLst/>
          </a:prstGeom>
        </p:spPr>
        <p:txBody>
          <a:bodyPr vert="horz" wrap="square" lIns="0" tIns="146685" rIns="0" bIns="0" rtlCol="0">
            <a:spAutoFit/>
          </a:bodyPr>
          <a:lstStyle/>
          <a:p>
            <a:pPr marL="393700" indent="-381635">
              <a:lnSpc>
                <a:spcPct val="100000"/>
              </a:lnSpc>
              <a:spcBef>
                <a:spcPts val="1155"/>
              </a:spcBef>
              <a:buFont typeface="Franklin Gothic Book"/>
              <a:buChar char="■"/>
              <a:tabLst>
                <a:tab pos="393700" algn="l"/>
                <a:tab pos="394335" algn="l"/>
                <a:tab pos="2757805" algn="l"/>
              </a:tabLst>
            </a:pPr>
            <a:r>
              <a:rPr sz="2750" spc="20" dirty="0">
                <a:solidFill>
                  <a:srgbClr val="181B0D"/>
                </a:solidFill>
                <a:latin typeface="Century"/>
                <a:cs typeface="Century"/>
              </a:rPr>
              <a:t>10110000	01100001</a:t>
            </a:r>
            <a:endParaRPr sz="2750">
              <a:latin typeface="Century"/>
              <a:cs typeface="Century"/>
            </a:endParaRPr>
          </a:p>
          <a:p>
            <a:pPr marL="393700" indent="-381635">
              <a:lnSpc>
                <a:spcPct val="100000"/>
              </a:lnSpc>
              <a:spcBef>
                <a:spcPts val="1055"/>
              </a:spcBef>
              <a:buFont typeface="Franklin Gothic Book"/>
              <a:buChar char="■"/>
              <a:tabLst>
                <a:tab pos="393700" algn="l"/>
                <a:tab pos="394335" algn="l"/>
              </a:tabLst>
            </a:pPr>
            <a:r>
              <a:rPr sz="2750" b="1" spc="45" dirty="0">
                <a:solidFill>
                  <a:srgbClr val="FF0000"/>
                </a:solidFill>
                <a:latin typeface="Century"/>
                <a:cs typeface="Century"/>
              </a:rPr>
              <a:t>Equivalent</a:t>
            </a:r>
            <a:r>
              <a:rPr sz="2750" b="1" spc="-445" dirty="0">
                <a:solidFill>
                  <a:srgbClr val="FF0000"/>
                </a:solidFill>
                <a:latin typeface="Century"/>
                <a:cs typeface="Century"/>
              </a:rPr>
              <a:t> </a:t>
            </a:r>
            <a:r>
              <a:rPr sz="2750" b="1" spc="55" dirty="0">
                <a:solidFill>
                  <a:srgbClr val="FF0000"/>
                </a:solidFill>
                <a:latin typeface="Century"/>
                <a:cs typeface="Century"/>
              </a:rPr>
              <a:t>Assembly</a:t>
            </a:r>
            <a:r>
              <a:rPr sz="2750" b="1" spc="-260" dirty="0">
                <a:solidFill>
                  <a:srgbClr val="FF0000"/>
                </a:solidFill>
                <a:latin typeface="Century"/>
                <a:cs typeface="Century"/>
              </a:rPr>
              <a:t> </a:t>
            </a:r>
            <a:r>
              <a:rPr sz="2750" b="1" spc="60" dirty="0">
                <a:solidFill>
                  <a:srgbClr val="FF0000"/>
                </a:solidFill>
                <a:latin typeface="Century"/>
                <a:cs typeface="Century"/>
              </a:rPr>
              <a:t>code</a:t>
            </a:r>
            <a:endParaRPr sz="2750">
              <a:latin typeface="Century"/>
              <a:cs typeface="Century"/>
            </a:endParaRPr>
          </a:p>
          <a:p>
            <a:pPr marL="393700" indent="-381635">
              <a:lnSpc>
                <a:spcPct val="100000"/>
              </a:lnSpc>
              <a:spcBef>
                <a:spcPts val="1055"/>
              </a:spcBef>
              <a:buFont typeface="Franklin Gothic Book"/>
              <a:buChar char="■"/>
              <a:tabLst>
                <a:tab pos="393700" algn="l"/>
                <a:tab pos="394335" algn="l"/>
              </a:tabLst>
            </a:pPr>
            <a:r>
              <a:rPr sz="2750" spc="25" dirty="0">
                <a:solidFill>
                  <a:srgbClr val="181B0D"/>
                </a:solidFill>
                <a:latin typeface="Century"/>
                <a:cs typeface="Century"/>
              </a:rPr>
              <a:t>B0</a:t>
            </a:r>
            <a:r>
              <a:rPr sz="2750" spc="-140" dirty="0">
                <a:solidFill>
                  <a:srgbClr val="181B0D"/>
                </a:solidFill>
                <a:latin typeface="Century"/>
                <a:cs typeface="Century"/>
              </a:rPr>
              <a:t> </a:t>
            </a:r>
            <a:r>
              <a:rPr sz="2750" spc="45" dirty="0">
                <a:solidFill>
                  <a:srgbClr val="181B0D"/>
                </a:solidFill>
                <a:latin typeface="Century"/>
                <a:cs typeface="Century"/>
              </a:rPr>
              <a:t>61</a:t>
            </a:r>
            <a:endParaRPr sz="2750">
              <a:latin typeface="Century"/>
              <a:cs typeface="Century"/>
            </a:endParaRPr>
          </a:p>
        </p:txBody>
      </p:sp>
      <p:sp>
        <p:nvSpPr>
          <p:cNvPr id="4" name="object 4"/>
          <p:cNvSpPr txBox="1"/>
          <p:nvPr/>
        </p:nvSpPr>
        <p:spPr>
          <a:xfrm>
            <a:off x="7444105" y="3463245"/>
            <a:ext cx="1527810" cy="472440"/>
          </a:xfrm>
          <a:prstGeom prst="rect">
            <a:avLst/>
          </a:prstGeom>
        </p:spPr>
        <p:txBody>
          <a:bodyPr vert="horz" wrap="square" lIns="0" tIns="16510" rIns="0" bIns="0" rtlCol="0">
            <a:spAutoFit/>
          </a:bodyPr>
          <a:lstStyle/>
          <a:p>
            <a:pPr marL="12700">
              <a:lnSpc>
                <a:spcPct val="100000"/>
              </a:lnSpc>
              <a:spcBef>
                <a:spcPts val="130"/>
              </a:spcBef>
            </a:pPr>
            <a:r>
              <a:rPr sz="2900" i="1" spc="-45" dirty="0">
                <a:solidFill>
                  <a:srgbClr val="181B0D"/>
                </a:solidFill>
                <a:latin typeface="Century"/>
                <a:cs typeface="Century"/>
              </a:rPr>
              <a:t>following</a:t>
            </a:r>
            <a:endParaRPr sz="2900">
              <a:latin typeface="Century"/>
              <a:cs typeface="Century"/>
            </a:endParaRPr>
          </a:p>
        </p:txBody>
      </p:sp>
      <p:sp>
        <p:nvSpPr>
          <p:cNvPr id="5" name="object 5"/>
          <p:cNvSpPr txBox="1"/>
          <p:nvPr/>
        </p:nvSpPr>
        <p:spPr>
          <a:xfrm>
            <a:off x="9274175" y="3463245"/>
            <a:ext cx="2404110" cy="472440"/>
          </a:xfrm>
          <a:prstGeom prst="rect">
            <a:avLst/>
          </a:prstGeom>
        </p:spPr>
        <p:txBody>
          <a:bodyPr vert="horz" wrap="square" lIns="0" tIns="16510" rIns="0" bIns="0" rtlCol="0">
            <a:spAutoFit/>
          </a:bodyPr>
          <a:lstStyle/>
          <a:p>
            <a:pPr marL="12700">
              <a:lnSpc>
                <a:spcPct val="100000"/>
              </a:lnSpc>
              <a:spcBef>
                <a:spcPts val="130"/>
              </a:spcBef>
              <a:tabLst>
                <a:tab pos="1842770" algn="l"/>
              </a:tabLst>
            </a:pPr>
            <a:r>
              <a:rPr sz="2900" i="1" spc="-70" dirty="0">
                <a:solidFill>
                  <a:srgbClr val="181B0D"/>
                </a:solidFill>
                <a:latin typeface="Century"/>
                <a:cs typeface="Century"/>
              </a:rPr>
              <a:t>v</a:t>
            </a:r>
            <a:r>
              <a:rPr sz="2900" i="1" spc="-35" dirty="0">
                <a:solidFill>
                  <a:srgbClr val="181B0D"/>
                </a:solidFill>
                <a:latin typeface="Century"/>
                <a:cs typeface="Century"/>
              </a:rPr>
              <a:t>a</a:t>
            </a:r>
            <a:r>
              <a:rPr sz="2900" i="1" spc="-20" dirty="0">
                <a:solidFill>
                  <a:srgbClr val="181B0D"/>
                </a:solidFill>
                <a:latin typeface="Century"/>
                <a:cs typeface="Century"/>
              </a:rPr>
              <a:t>l</a:t>
            </a:r>
            <a:r>
              <a:rPr sz="2900" i="1" spc="-50" dirty="0">
                <a:solidFill>
                  <a:srgbClr val="181B0D"/>
                </a:solidFill>
                <a:latin typeface="Century"/>
                <a:cs typeface="Century"/>
              </a:rPr>
              <a:t>u</a:t>
            </a:r>
            <a:r>
              <a:rPr sz="2900" i="1" spc="55" dirty="0">
                <a:solidFill>
                  <a:srgbClr val="181B0D"/>
                </a:solidFill>
                <a:latin typeface="Century"/>
                <a:cs typeface="Century"/>
              </a:rPr>
              <a:t>e</a:t>
            </a:r>
            <a:r>
              <a:rPr sz="2900" i="1" spc="-35" dirty="0">
                <a:solidFill>
                  <a:srgbClr val="181B0D"/>
                </a:solidFill>
                <a:latin typeface="Century"/>
                <a:cs typeface="Century"/>
              </a:rPr>
              <a:t>in</a:t>
            </a:r>
            <a:r>
              <a:rPr sz="2900" i="1" spc="-80" dirty="0">
                <a:solidFill>
                  <a:srgbClr val="181B0D"/>
                </a:solidFill>
                <a:latin typeface="Century"/>
                <a:cs typeface="Century"/>
              </a:rPr>
              <a:t>t</a:t>
            </a:r>
            <a:r>
              <a:rPr sz="2900" i="1" spc="-60" dirty="0">
                <a:solidFill>
                  <a:srgbClr val="181B0D"/>
                </a:solidFill>
                <a:latin typeface="Century"/>
                <a:cs typeface="Century"/>
              </a:rPr>
              <a:t>o</a:t>
            </a:r>
            <a:r>
              <a:rPr sz="2900" i="1" dirty="0">
                <a:solidFill>
                  <a:srgbClr val="181B0D"/>
                </a:solidFill>
                <a:latin typeface="Century"/>
                <a:cs typeface="Century"/>
              </a:rPr>
              <a:t>	</a:t>
            </a:r>
            <a:r>
              <a:rPr sz="2900" i="1" spc="-80" dirty="0">
                <a:solidFill>
                  <a:srgbClr val="181B0D"/>
                </a:solidFill>
                <a:latin typeface="Century"/>
                <a:cs typeface="Century"/>
              </a:rPr>
              <a:t>A</a:t>
            </a:r>
            <a:r>
              <a:rPr sz="2900" i="1" spc="-210" dirty="0">
                <a:solidFill>
                  <a:srgbClr val="181B0D"/>
                </a:solidFill>
                <a:latin typeface="Century"/>
                <a:cs typeface="Century"/>
              </a:rPr>
              <a:t>L</a:t>
            </a:r>
            <a:r>
              <a:rPr sz="2900" i="1" spc="-25" dirty="0">
                <a:solidFill>
                  <a:srgbClr val="181B0D"/>
                </a:solidFill>
                <a:latin typeface="Century"/>
                <a:cs typeface="Century"/>
              </a:rPr>
              <a:t>’</a:t>
            </a:r>
            <a:endParaRPr sz="2900">
              <a:latin typeface="Century"/>
              <a:cs typeface="Century"/>
            </a:endParaRPr>
          </a:p>
        </p:txBody>
      </p:sp>
      <p:sp>
        <p:nvSpPr>
          <p:cNvPr id="6" name="object 6"/>
          <p:cNvSpPr txBox="1"/>
          <p:nvPr/>
        </p:nvSpPr>
        <p:spPr>
          <a:xfrm>
            <a:off x="1571878" y="3463245"/>
            <a:ext cx="5511800" cy="873125"/>
          </a:xfrm>
          <a:prstGeom prst="rect">
            <a:avLst/>
          </a:prstGeom>
        </p:spPr>
        <p:txBody>
          <a:bodyPr vert="horz" wrap="square" lIns="0" tIns="63500" rIns="0" bIns="0" rtlCol="0">
            <a:spAutoFit/>
          </a:bodyPr>
          <a:lstStyle/>
          <a:p>
            <a:pPr marL="1308735" marR="5080" indent="-1296670">
              <a:lnSpc>
                <a:spcPts val="3160"/>
              </a:lnSpc>
              <a:spcBef>
                <a:spcPts val="500"/>
              </a:spcBef>
              <a:tabLst>
                <a:tab pos="393700" algn="l"/>
                <a:tab pos="2224405" algn="l"/>
                <a:tab pos="3139440" algn="l"/>
                <a:tab pos="4053840" algn="l"/>
                <a:tab pos="4969510" algn="l"/>
              </a:tabLst>
            </a:pPr>
            <a:r>
              <a:rPr sz="2750" spc="15" dirty="0">
                <a:solidFill>
                  <a:srgbClr val="181B0D"/>
                </a:solidFill>
                <a:latin typeface="Franklin Gothic Book"/>
                <a:cs typeface="Franklin Gothic Book"/>
              </a:rPr>
              <a:t>–	</a:t>
            </a:r>
            <a:r>
              <a:rPr sz="2900" i="1" spc="-75" dirty="0">
                <a:solidFill>
                  <a:srgbClr val="181B0D"/>
                </a:solidFill>
                <a:latin typeface="Century"/>
                <a:cs typeface="Century"/>
              </a:rPr>
              <a:t>B</a:t>
            </a:r>
            <a:r>
              <a:rPr sz="2900" i="1" spc="-70" dirty="0">
                <a:solidFill>
                  <a:srgbClr val="181B0D"/>
                </a:solidFill>
                <a:latin typeface="Century"/>
                <a:cs typeface="Century"/>
              </a:rPr>
              <a:t>0</a:t>
            </a:r>
            <a:r>
              <a:rPr sz="2900" i="1" spc="-25" dirty="0">
                <a:solidFill>
                  <a:srgbClr val="181B0D"/>
                </a:solidFill>
                <a:latin typeface="Century"/>
                <a:cs typeface="Century"/>
              </a:rPr>
              <a:t> </a:t>
            </a:r>
            <a:r>
              <a:rPr sz="2900" i="1" spc="-40" dirty="0">
                <a:solidFill>
                  <a:srgbClr val="181B0D"/>
                </a:solidFill>
                <a:latin typeface="Century"/>
                <a:cs typeface="Century"/>
              </a:rPr>
              <a:t>-</a:t>
            </a:r>
            <a:r>
              <a:rPr sz="2900" i="1" spc="-10" dirty="0">
                <a:solidFill>
                  <a:srgbClr val="181B0D"/>
                </a:solidFill>
                <a:latin typeface="Century"/>
                <a:cs typeface="Century"/>
              </a:rPr>
              <a:t> </a:t>
            </a:r>
            <a:r>
              <a:rPr sz="2900" i="1" spc="5" dirty="0">
                <a:solidFill>
                  <a:srgbClr val="181B0D"/>
                </a:solidFill>
                <a:latin typeface="Century"/>
                <a:cs typeface="Century"/>
              </a:rPr>
              <a:t>‘</a:t>
            </a:r>
            <a:r>
              <a:rPr sz="2900" i="1" spc="-114" dirty="0">
                <a:solidFill>
                  <a:srgbClr val="181B0D"/>
                </a:solidFill>
                <a:latin typeface="Century"/>
                <a:cs typeface="Century"/>
              </a:rPr>
              <a:t>M</a:t>
            </a:r>
            <a:r>
              <a:rPr sz="2900" i="1" spc="-25" dirty="0">
                <a:solidFill>
                  <a:srgbClr val="181B0D"/>
                </a:solidFill>
                <a:latin typeface="Century"/>
                <a:cs typeface="Century"/>
              </a:rPr>
              <a:t>o</a:t>
            </a:r>
            <a:r>
              <a:rPr sz="2900" i="1" spc="-60" dirty="0">
                <a:solidFill>
                  <a:srgbClr val="181B0D"/>
                </a:solidFill>
                <a:latin typeface="Century"/>
                <a:cs typeface="Century"/>
              </a:rPr>
              <a:t>ve</a:t>
            </a:r>
            <a:r>
              <a:rPr sz="2900" i="1" spc="-15" dirty="0">
                <a:solidFill>
                  <a:srgbClr val="181B0D"/>
                </a:solidFill>
                <a:latin typeface="Century"/>
                <a:cs typeface="Century"/>
              </a:rPr>
              <a:t> </a:t>
            </a:r>
            <a:r>
              <a:rPr sz="2900" i="1" spc="-70" dirty="0">
                <a:solidFill>
                  <a:srgbClr val="181B0D"/>
                </a:solidFill>
                <a:latin typeface="Century"/>
                <a:cs typeface="Century"/>
              </a:rPr>
              <a:t>a</a:t>
            </a:r>
            <a:r>
              <a:rPr sz="2900" i="1" dirty="0">
                <a:solidFill>
                  <a:srgbClr val="181B0D"/>
                </a:solidFill>
                <a:latin typeface="Century"/>
                <a:cs typeface="Century"/>
              </a:rPr>
              <a:t>	</a:t>
            </a:r>
            <a:r>
              <a:rPr sz="2900" i="1" spc="-90" dirty="0">
                <a:solidFill>
                  <a:srgbClr val="181B0D"/>
                </a:solidFill>
                <a:latin typeface="Century"/>
                <a:cs typeface="Century"/>
              </a:rPr>
              <a:t>c</a:t>
            </a:r>
            <a:r>
              <a:rPr sz="2900" i="1" spc="-30" dirty="0">
                <a:solidFill>
                  <a:srgbClr val="181B0D"/>
                </a:solidFill>
                <a:latin typeface="Century"/>
                <a:cs typeface="Century"/>
              </a:rPr>
              <a:t>o</a:t>
            </a:r>
            <a:r>
              <a:rPr sz="2900" i="1" spc="-95" dirty="0">
                <a:solidFill>
                  <a:srgbClr val="181B0D"/>
                </a:solidFill>
                <a:latin typeface="Century"/>
                <a:cs typeface="Century"/>
              </a:rPr>
              <a:t>p</a:t>
            </a:r>
            <a:r>
              <a:rPr sz="2900" i="1" spc="-65" dirty="0">
                <a:solidFill>
                  <a:srgbClr val="181B0D"/>
                </a:solidFill>
                <a:latin typeface="Century"/>
                <a:cs typeface="Century"/>
              </a:rPr>
              <a:t>y</a:t>
            </a:r>
            <a:r>
              <a:rPr sz="2900" i="1" dirty="0">
                <a:solidFill>
                  <a:srgbClr val="181B0D"/>
                </a:solidFill>
                <a:latin typeface="Century"/>
                <a:cs typeface="Century"/>
              </a:rPr>
              <a:t>	</a:t>
            </a:r>
            <a:r>
              <a:rPr sz="2900" i="1" spc="-25" dirty="0">
                <a:solidFill>
                  <a:srgbClr val="181B0D"/>
                </a:solidFill>
                <a:latin typeface="Century"/>
                <a:cs typeface="Century"/>
              </a:rPr>
              <a:t>o</a:t>
            </a:r>
            <a:r>
              <a:rPr sz="2900" i="1" spc="-40" dirty="0">
                <a:solidFill>
                  <a:srgbClr val="181B0D"/>
                </a:solidFill>
                <a:latin typeface="Century"/>
                <a:cs typeface="Century"/>
              </a:rPr>
              <a:t>f</a:t>
            </a:r>
            <a:r>
              <a:rPr sz="2900" i="1" dirty="0">
                <a:solidFill>
                  <a:srgbClr val="181B0D"/>
                </a:solidFill>
                <a:latin typeface="Century"/>
                <a:cs typeface="Century"/>
              </a:rPr>
              <a:t>	</a:t>
            </a:r>
            <a:r>
              <a:rPr sz="2900" i="1" spc="-80" dirty="0">
                <a:solidFill>
                  <a:srgbClr val="181B0D"/>
                </a:solidFill>
                <a:latin typeface="Century"/>
                <a:cs typeface="Century"/>
              </a:rPr>
              <a:t>t</a:t>
            </a:r>
            <a:r>
              <a:rPr sz="2900" i="1" spc="-50" dirty="0">
                <a:solidFill>
                  <a:srgbClr val="181B0D"/>
                </a:solidFill>
                <a:latin typeface="Century"/>
                <a:cs typeface="Century"/>
              </a:rPr>
              <a:t>h</a:t>
            </a:r>
            <a:r>
              <a:rPr sz="2900" i="1" spc="-45" dirty="0">
                <a:solidFill>
                  <a:srgbClr val="181B0D"/>
                </a:solidFill>
                <a:latin typeface="Century"/>
                <a:cs typeface="Century"/>
              </a:rPr>
              <a:t>e  </a:t>
            </a:r>
            <a:r>
              <a:rPr sz="2900" i="1" spc="-75" dirty="0">
                <a:solidFill>
                  <a:srgbClr val="181B0D"/>
                </a:solidFill>
                <a:latin typeface="Century"/>
                <a:cs typeface="Century"/>
              </a:rPr>
              <a:t>(AL	</a:t>
            </a:r>
            <a:r>
              <a:rPr sz="2900" i="1" spc="-40" dirty="0">
                <a:solidFill>
                  <a:srgbClr val="181B0D"/>
                </a:solidFill>
                <a:latin typeface="Century"/>
                <a:cs typeface="Century"/>
              </a:rPr>
              <a:t>is	</a:t>
            </a:r>
            <a:r>
              <a:rPr sz="2900" i="1" spc="-70" dirty="0">
                <a:solidFill>
                  <a:srgbClr val="181B0D"/>
                </a:solidFill>
                <a:latin typeface="Century"/>
                <a:cs typeface="Century"/>
              </a:rPr>
              <a:t>a	</a:t>
            </a:r>
            <a:r>
              <a:rPr sz="2900" i="1" spc="-60" dirty="0">
                <a:solidFill>
                  <a:srgbClr val="181B0D"/>
                </a:solidFill>
                <a:latin typeface="Century"/>
                <a:cs typeface="Century"/>
              </a:rPr>
              <a:t>register)</a:t>
            </a:r>
            <a:endParaRPr sz="2900">
              <a:latin typeface="Century"/>
              <a:cs typeface="Century"/>
            </a:endParaRPr>
          </a:p>
        </p:txBody>
      </p:sp>
      <p:sp>
        <p:nvSpPr>
          <p:cNvPr id="7" name="object 7"/>
          <p:cNvSpPr txBox="1"/>
          <p:nvPr/>
        </p:nvSpPr>
        <p:spPr>
          <a:xfrm>
            <a:off x="1571878" y="4350675"/>
            <a:ext cx="5213985" cy="471805"/>
          </a:xfrm>
          <a:prstGeom prst="rect">
            <a:avLst/>
          </a:prstGeom>
        </p:spPr>
        <p:txBody>
          <a:bodyPr vert="horz" wrap="square" lIns="0" tIns="15875" rIns="0" bIns="0" rtlCol="0">
            <a:spAutoFit/>
          </a:bodyPr>
          <a:lstStyle/>
          <a:p>
            <a:pPr marL="12700">
              <a:lnSpc>
                <a:spcPct val="100000"/>
              </a:lnSpc>
              <a:spcBef>
                <a:spcPts val="125"/>
              </a:spcBef>
              <a:tabLst>
                <a:tab pos="393700" algn="l"/>
                <a:tab pos="1308735" algn="l"/>
                <a:tab pos="2224405" algn="l"/>
                <a:tab pos="3139440" algn="l"/>
              </a:tabLst>
            </a:pPr>
            <a:r>
              <a:rPr sz="2750" spc="15" dirty="0">
                <a:solidFill>
                  <a:srgbClr val="181B0D"/>
                </a:solidFill>
                <a:latin typeface="Franklin Gothic Book"/>
                <a:cs typeface="Franklin Gothic Book"/>
              </a:rPr>
              <a:t>–	</a:t>
            </a:r>
            <a:r>
              <a:rPr sz="2900" i="1" spc="-40" dirty="0">
                <a:solidFill>
                  <a:srgbClr val="181B0D"/>
                </a:solidFill>
                <a:latin typeface="Century"/>
                <a:cs typeface="Century"/>
              </a:rPr>
              <a:t>6</a:t>
            </a:r>
            <a:r>
              <a:rPr sz="2900" i="1" spc="-70" dirty="0">
                <a:solidFill>
                  <a:srgbClr val="181B0D"/>
                </a:solidFill>
                <a:latin typeface="Century"/>
                <a:cs typeface="Century"/>
              </a:rPr>
              <a:t>1</a:t>
            </a:r>
            <a:r>
              <a:rPr sz="2900" i="1" dirty="0">
                <a:solidFill>
                  <a:srgbClr val="181B0D"/>
                </a:solidFill>
                <a:latin typeface="Century"/>
                <a:cs typeface="Century"/>
              </a:rPr>
              <a:t>	</a:t>
            </a:r>
            <a:r>
              <a:rPr sz="2900" i="1" spc="-15" dirty="0">
                <a:solidFill>
                  <a:srgbClr val="181B0D"/>
                </a:solidFill>
                <a:latin typeface="Century"/>
                <a:cs typeface="Century"/>
              </a:rPr>
              <a:t>i</a:t>
            </a:r>
            <a:r>
              <a:rPr sz="2900" i="1" spc="-60" dirty="0">
                <a:solidFill>
                  <a:srgbClr val="181B0D"/>
                </a:solidFill>
                <a:latin typeface="Century"/>
                <a:cs typeface="Century"/>
              </a:rPr>
              <a:t>s</a:t>
            </a:r>
            <a:r>
              <a:rPr sz="2900" i="1" dirty="0">
                <a:solidFill>
                  <a:srgbClr val="181B0D"/>
                </a:solidFill>
                <a:latin typeface="Century"/>
                <a:cs typeface="Century"/>
              </a:rPr>
              <a:t>	</a:t>
            </a:r>
            <a:r>
              <a:rPr sz="2900" i="1" spc="-70" dirty="0">
                <a:solidFill>
                  <a:srgbClr val="181B0D"/>
                </a:solidFill>
                <a:latin typeface="Century"/>
                <a:cs typeface="Century"/>
              </a:rPr>
              <a:t>a</a:t>
            </a:r>
            <a:r>
              <a:rPr sz="2900" i="1" dirty="0">
                <a:solidFill>
                  <a:srgbClr val="181B0D"/>
                </a:solidFill>
                <a:latin typeface="Century"/>
                <a:cs typeface="Century"/>
              </a:rPr>
              <a:t>	</a:t>
            </a:r>
            <a:r>
              <a:rPr sz="2900" i="1" spc="-50" dirty="0">
                <a:solidFill>
                  <a:srgbClr val="181B0D"/>
                </a:solidFill>
                <a:latin typeface="Century"/>
                <a:cs typeface="Century"/>
              </a:rPr>
              <a:t>h</a:t>
            </a:r>
            <a:r>
              <a:rPr sz="2900" i="1" spc="-35" dirty="0">
                <a:solidFill>
                  <a:srgbClr val="181B0D"/>
                </a:solidFill>
                <a:latin typeface="Century"/>
                <a:cs typeface="Century"/>
              </a:rPr>
              <a:t>e</a:t>
            </a:r>
            <a:r>
              <a:rPr sz="2900" i="1" spc="-65" dirty="0">
                <a:solidFill>
                  <a:srgbClr val="181B0D"/>
                </a:solidFill>
                <a:latin typeface="Century"/>
                <a:cs typeface="Century"/>
              </a:rPr>
              <a:t>x</a:t>
            </a:r>
            <a:r>
              <a:rPr sz="2900" i="1" spc="-45" dirty="0">
                <a:solidFill>
                  <a:srgbClr val="181B0D"/>
                </a:solidFill>
                <a:latin typeface="Century"/>
                <a:cs typeface="Century"/>
              </a:rPr>
              <a:t>a</a:t>
            </a:r>
            <a:r>
              <a:rPr sz="2900" i="1" spc="-95" dirty="0">
                <a:solidFill>
                  <a:srgbClr val="181B0D"/>
                </a:solidFill>
                <a:latin typeface="Century"/>
                <a:cs typeface="Century"/>
              </a:rPr>
              <a:t>d</a:t>
            </a:r>
            <a:r>
              <a:rPr sz="2900" i="1" spc="-35" dirty="0">
                <a:solidFill>
                  <a:srgbClr val="181B0D"/>
                </a:solidFill>
                <a:latin typeface="Century"/>
                <a:cs typeface="Century"/>
              </a:rPr>
              <a:t>e</a:t>
            </a:r>
            <a:r>
              <a:rPr sz="2900" i="1" spc="-90" dirty="0">
                <a:solidFill>
                  <a:srgbClr val="181B0D"/>
                </a:solidFill>
                <a:latin typeface="Century"/>
                <a:cs typeface="Century"/>
              </a:rPr>
              <a:t>c</a:t>
            </a:r>
            <a:r>
              <a:rPr sz="2900" i="1" spc="-20" dirty="0">
                <a:solidFill>
                  <a:srgbClr val="181B0D"/>
                </a:solidFill>
                <a:latin typeface="Century"/>
                <a:cs typeface="Century"/>
              </a:rPr>
              <a:t>i</a:t>
            </a:r>
            <a:r>
              <a:rPr sz="2900" i="1" spc="-114" dirty="0">
                <a:solidFill>
                  <a:srgbClr val="181B0D"/>
                </a:solidFill>
                <a:latin typeface="Century"/>
                <a:cs typeface="Century"/>
              </a:rPr>
              <a:t>m</a:t>
            </a:r>
            <a:r>
              <a:rPr sz="2900" i="1" spc="-35" dirty="0">
                <a:solidFill>
                  <a:srgbClr val="181B0D"/>
                </a:solidFill>
                <a:latin typeface="Century"/>
                <a:cs typeface="Century"/>
              </a:rPr>
              <a:t>a</a:t>
            </a:r>
            <a:r>
              <a:rPr sz="2900" i="1" spc="-40" dirty="0">
                <a:solidFill>
                  <a:srgbClr val="181B0D"/>
                </a:solidFill>
                <a:latin typeface="Century"/>
                <a:cs typeface="Century"/>
              </a:rPr>
              <a:t>l</a:t>
            </a:r>
            <a:endParaRPr sz="2900">
              <a:latin typeface="Century"/>
              <a:cs typeface="Century"/>
            </a:endParaRPr>
          </a:p>
        </p:txBody>
      </p:sp>
      <p:sp>
        <p:nvSpPr>
          <p:cNvPr id="8" name="object 8"/>
          <p:cNvSpPr txBox="1"/>
          <p:nvPr/>
        </p:nvSpPr>
        <p:spPr>
          <a:xfrm>
            <a:off x="7444105" y="4350675"/>
            <a:ext cx="4214495" cy="471805"/>
          </a:xfrm>
          <a:prstGeom prst="rect">
            <a:avLst/>
          </a:prstGeom>
        </p:spPr>
        <p:txBody>
          <a:bodyPr vert="horz" wrap="square" lIns="0" tIns="15875" rIns="0" bIns="0" rtlCol="0">
            <a:spAutoFit/>
          </a:bodyPr>
          <a:lstStyle/>
          <a:p>
            <a:pPr marL="12700">
              <a:lnSpc>
                <a:spcPct val="100000"/>
              </a:lnSpc>
              <a:spcBef>
                <a:spcPts val="125"/>
              </a:spcBef>
              <a:tabLst>
                <a:tab pos="2757170" algn="l"/>
                <a:tab pos="3672840" algn="l"/>
              </a:tabLst>
            </a:pPr>
            <a:r>
              <a:rPr sz="2900" i="1" spc="-90" dirty="0">
                <a:solidFill>
                  <a:srgbClr val="181B0D"/>
                </a:solidFill>
                <a:latin typeface="Century"/>
                <a:cs typeface="Century"/>
              </a:rPr>
              <a:t>r</a:t>
            </a:r>
            <a:r>
              <a:rPr sz="2900" i="1" spc="-35" dirty="0">
                <a:solidFill>
                  <a:srgbClr val="181B0D"/>
                </a:solidFill>
                <a:latin typeface="Century"/>
                <a:cs typeface="Century"/>
              </a:rPr>
              <a:t>e</a:t>
            </a:r>
            <a:r>
              <a:rPr sz="2900" i="1" spc="-100" dirty="0">
                <a:solidFill>
                  <a:srgbClr val="181B0D"/>
                </a:solidFill>
                <a:latin typeface="Century"/>
                <a:cs typeface="Century"/>
              </a:rPr>
              <a:t>p</a:t>
            </a:r>
            <a:r>
              <a:rPr sz="2900" i="1" spc="-90" dirty="0">
                <a:solidFill>
                  <a:srgbClr val="181B0D"/>
                </a:solidFill>
                <a:latin typeface="Century"/>
                <a:cs typeface="Century"/>
              </a:rPr>
              <a:t>r</a:t>
            </a:r>
            <a:r>
              <a:rPr sz="2900" i="1" spc="-35" dirty="0">
                <a:solidFill>
                  <a:srgbClr val="181B0D"/>
                </a:solidFill>
                <a:latin typeface="Century"/>
                <a:cs typeface="Century"/>
              </a:rPr>
              <a:t>e</a:t>
            </a:r>
            <a:r>
              <a:rPr sz="2900" i="1" spc="-75" dirty="0">
                <a:solidFill>
                  <a:srgbClr val="181B0D"/>
                </a:solidFill>
                <a:latin typeface="Century"/>
                <a:cs typeface="Century"/>
              </a:rPr>
              <a:t>s</a:t>
            </a:r>
            <a:r>
              <a:rPr sz="2900" i="1" spc="-35" dirty="0">
                <a:solidFill>
                  <a:srgbClr val="181B0D"/>
                </a:solidFill>
                <a:latin typeface="Century"/>
                <a:cs typeface="Century"/>
              </a:rPr>
              <a:t>e</a:t>
            </a:r>
            <a:r>
              <a:rPr sz="2900" i="1" spc="-50" dirty="0">
                <a:solidFill>
                  <a:srgbClr val="181B0D"/>
                </a:solidFill>
                <a:latin typeface="Century"/>
                <a:cs typeface="Century"/>
              </a:rPr>
              <a:t>n</a:t>
            </a:r>
            <a:r>
              <a:rPr sz="2900" i="1" spc="-85" dirty="0">
                <a:solidFill>
                  <a:srgbClr val="181B0D"/>
                </a:solidFill>
                <a:latin typeface="Century"/>
                <a:cs typeface="Century"/>
              </a:rPr>
              <a:t>t</a:t>
            </a:r>
            <a:r>
              <a:rPr sz="2900" i="1" spc="-45" dirty="0">
                <a:solidFill>
                  <a:srgbClr val="181B0D"/>
                </a:solidFill>
                <a:latin typeface="Century"/>
                <a:cs typeface="Century"/>
              </a:rPr>
              <a:t>a</a:t>
            </a:r>
            <a:r>
              <a:rPr sz="2900" i="1" spc="-85" dirty="0">
                <a:solidFill>
                  <a:srgbClr val="181B0D"/>
                </a:solidFill>
                <a:latin typeface="Century"/>
                <a:cs typeface="Century"/>
              </a:rPr>
              <a:t>t</a:t>
            </a:r>
            <a:r>
              <a:rPr sz="2900" i="1" spc="-20" dirty="0">
                <a:solidFill>
                  <a:srgbClr val="181B0D"/>
                </a:solidFill>
                <a:latin typeface="Century"/>
                <a:cs typeface="Century"/>
              </a:rPr>
              <a:t>i</a:t>
            </a:r>
            <a:r>
              <a:rPr sz="2900" i="1" spc="-35" dirty="0">
                <a:solidFill>
                  <a:srgbClr val="181B0D"/>
                </a:solidFill>
                <a:latin typeface="Century"/>
                <a:cs typeface="Century"/>
              </a:rPr>
              <a:t>o</a:t>
            </a:r>
            <a:r>
              <a:rPr sz="2900" i="1" spc="-75" dirty="0">
                <a:solidFill>
                  <a:srgbClr val="181B0D"/>
                </a:solidFill>
                <a:latin typeface="Century"/>
                <a:cs typeface="Century"/>
              </a:rPr>
              <a:t>n</a:t>
            </a:r>
            <a:r>
              <a:rPr sz="2900" i="1" dirty="0">
                <a:solidFill>
                  <a:srgbClr val="181B0D"/>
                </a:solidFill>
                <a:latin typeface="Century"/>
                <a:cs typeface="Century"/>
              </a:rPr>
              <a:t>	</a:t>
            </a:r>
            <a:r>
              <a:rPr sz="2900" i="1" spc="-30" dirty="0">
                <a:solidFill>
                  <a:srgbClr val="181B0D"/>
                </a:solidFill>
                <a:latin typeface="Century"/>
                <a:cs typeface="Century"/>
              </a:rPr>
              <a:t>o</a:t>
            </a:r>
            <a:r>
              <a:rPr sz="2900" i="1" spc="-45" dirty="0">
                <a:solidFill>
                  <a:srgbClr val="181B0D"/>
                </a:solidFill>
                <a:latin typeface="Century"/>
                <a:cs typeface="Century"/>
              </a:rPr>
              <a:t>f</a:t>
            </a:r>
            <a:r>
              <a:rPr sz="2900" i="1" dirty="0">
                <a:solidFill>
                  <a:srgbClr val="181B0D"/>
                </a:solidFill>
                <a:latin typeface="Century"/>
                <a:cs typeface="Century"/>
              </a:rPr>
              <a:t>	</a:t>
            </a:r>
            <a:r>
              <a:rPr sz="2900" i="1" spc="-85" dirty="0">
                <a:solidFill>
                  <a:srgbClr val="181B0D"/>
                </a:solidFill>
                <a:latin typeface="Century"/>
                <a:cs typeface="Century"/>
              </a:rPr>
              <a:t>t</a:t>
            </a:r>
            <a:r>
              <a:rPr sz="2900" i="1" spc="-50" dirty="0">
                <a:solidFill>
                  <a:srgbClr val="181B0D"/>
                </a:solidFill>
                <a:latin typeface="Century"/>
                <a:cs typeface="Century"/>
              </a:rPr>
              <a:t>h</a:t>
            </a:r>
            <a:r>
              <a:rPr sz="2900" i="1" spc="-65" dirty="0">
                <a:solidFill>
                  <a:srgbClr val="181B0D"/>
                </a:solidFill>
                <a:latin typeface="Century"/>
                <a:cs typeface="Century"/>
              </a:rPr>
              <a:t>e</a:t>
            </a:r>
            <a:endParaRPr sz="2900">
              <a:latin typeface="Century"/>
              <a:cs typeface="Century"/>
            </a:endParaRPr>
          </a:p>
        </p:txBody>
      </p:sp>
      <p:sp>
        <p:nvSpPr>
          <p:cNvPr id="9" name="object 9"/>
          <p:cNvSpPr txBox="1"/>
          <p:nvPr/>
        </p:nvSpPr>
        <p:spPr>
          <a:xfrm>
            <a:off x="2868295" y="4751360"/>
            <a:ext cx="3305175" cy="471805"/>
          </a:xfrm>
          <a:prstGeom prst="rect">
            <a:avLst/>
          </a:prstGeom>
        </p:spPr>
        <p:txBody>
          <a:bodyPr vert="horz" wrap="square" lIns="0" tIns="15875" rIns="0" bIns="0" rtlCol="0">
            <a:spAutoFit/>
          </a:bodyPr>
          <a:lstStyle/>
          <a:p>
            <a:pPr marL="12700">
              <a:lnSpc>
                <a:spcPct val="100000"/>
              </a:lnSpc>
              <a:spcBef>
                <a:spcPts val="125"/>
              </a:spcBef>
            </a:pPr>
            <a:r>
              <a:rPr sz="2900" i="1" spc="-50" dirty="0">
                <a:solidFill>
                  <a:srgbClr val="181B0D"/>
                </a:solidFill>
                <a:latin typeface="Century"/>
                <a:cs typeface="Century"/>
              </a:rPr>
              <a:t>value01100001 </a:t>
            </a:r>
            <a:r>
              <a:rPr sz="2900" i="1" spc="-70" dirty="0">
                <a:solidFill>
                  <a:srgbClr val="181B0D"/>
                </a:solidFill>
                <a:latin typeface="Century"/>
                <a:cs typeface="Century"/>
              </a:rPr>
              <a:t>–</a:t>
            </a:r>
            <a:r>
              <a:rPr sz="2900" i="1" spc="-120" dirty="0">
                <a:solidFill>
                  <a:srgbClr val="181B0D"/>
                </a:solidFill>
                <a:latin typeface="Century"/>
                <a:cs typeface="Century"/>
              </a:rPr>
              <a:t> </a:t>
            </a:r>
            <a:r>
              <a:rPr sz="2900" i="1" spc="-40" dirty="0">
                <a:solidFill>
                  <a:srgbClr val="181B0D"/>
                </a:solidFill>
                <a:latin typeface="Century"/>
                <a:cs typeface="Century"/>
              </a:rPr>
              <a:t>97</a:t>
            </a:r>
            <a:endParaRPr sz="2900">
              <a:latin typeface="Century"/>
              <a:cs typeface="Century"/>
            </a:endParaRPr>
          </a:p>
        </p:txBody>
      </p:sp>
      <p:sp>
        <p:nvSpPr>
          <p:cNvPr id="10" name="object 10"/>
          <p:cNvSpPr txBox="1"/>
          <p:nvPr/>
        </p:nvSpPr>
        <p:spPr>
          <a:xfrm>
            <a:off x="1038225" y="5202564"/>
            <a:ext cx="1271905" cy="1132840"/>
          </a:xfrm>
          <a:prstGeom prst="rect">
            <a:avLst/>
          </a:prstGeom>
        </p:spPr>
        <p:txBody>
          <a:bodyPr vert="horz" wrap="square" lIns="0" tIns="146685" rIns="0" bIns="0" rtlCol="0">
            <a:spAutoFit/>
          </a:bodyPr>
          <a:lstStyle/>
          <a:p>
            <a:pPr marL="393700" indent="-381635">
              <a:lnSpc>
                <a:spcPct val="100000"/>
              </a:lnSpc>
              <a:spcBef>
                <a:spcPts val="1155"/>
              </a:spcBef>
              <a:buFont typeface="Franklin Gothic Book"/>
              <a:buChar char="■"/>
              <a:tabLst>
                <a:tab pos="393700" algn="l"/>
                <a:tab pos="394335" algn="l"/>
              </a:tabLst>
            </a:pPr>
            <a:r>
              <a:rPr sz="2750" b="1" spc="55" dirty="0">
                <a:solidFill>
                  <a:srgbClr val="FF0000"/>
                </a:solidFill>
                <a:latin typeface="Century"/>
                <a:cs typeface="Century"/>
              </a:rPr>
              <a:t>Intel</a:t>
            </a:r>
            <a:endParaRPr sz="2750">
              <a:latin typeface="Century"/>
              <a:cs typeface="Century"/>
            </a:endParaRPr>
          </a:p>
          <a:p>
            <a:pPr marL="393700" indent="-381635">
              <a:lnSpc>
                <a:spcPct val="100000"/>
              </a:lnSpc>
              <a:spcBef>
                <a:spcPts val="1055"/>
              </a:spcBef>
              <a:buFont typeface="Franklin Gothic Book"/>
              <a:buChar char="■"/>
              <a:tabLst>
                <a:tab pos="393700" algn="l"/>
                <a:tab pos="394335" algn="l"/>
              </a:tabLst>
            </a:pPr>
            <a:r>
              <a:rPr sz="2750" spc="25" dirty="0">
                <a:solidFill>
                  <a:srgbClr val="181B0D"/>
                </a:solidFill>
                <a:latin typeface="Century"/>
                <a:cs typeface="Century"/>
              </a:rPr>
              <a:t>M</a:t>
            </a:r>
            <a:r>
              <a:rPr sz="2750" spc="35" dirty="0">
                <a:solidFill>
                  <a:srgbClr val="181B0D"/>
                </a:solidFill>
                <a:latin typeface="Century"/>
                <a:cs typeface="Century"/>
              </a:rPr>
              <a:t>O</a:t>
            </a:r>
            <a:r>
              <a:rPr sz="2750" spc="15" dirty="0">
                <a:solidFill>
                  <a:srgbClr val="181B0D"/>
                </a:solidFill>
                <a:latin typeface="Century"/>
                <a:cs typeface="Century"/>
              </a:rPr>
              <a:t>V</a:t>
            </a:r>
            <a:endParaRPr sz="2750">
              <a:latin typeface="Century"/>
              <a:cs typeface="Century"/>
            </a:endParaRPr>
          </a:p>
        </p:txBody>
      </p:sp>
      <p:sp>
        <p:nvSpPr>
          <p:cNvPr id="11" name="object 11"/>
          <p:cNvSpPr txBox="1"/>
          <p:nvPr/>
        </p:nvSpPr>
        <p:spPr>
          <a:xfrm>
            <a:off x="2868295" y="5202564"/>
            <a:ext cx="5001260" cy="1132840"/>
          </a:xfrm>
          <a:prstGeom prst="rect">
            <a:avLst/>
          </a:prstGeom>
        </p:spPr>
        <p:txBody>
          <a:bodyPr vert="horz" wrap="square" lIns="0" tIns="146685" rIns="0" bIns="0" rtlCol="0">
            <a:spAutoFit/>
          </a:bodyPr>
          <a:lstStyle/>
          <a:p>
            <a:pPr marL="12700">
              <a:lnSpc>
                <a:spcPct val="100000"/>
              </a:lnSpc>
              <a:spcBef>
                <a:spcPts val="1155"/>
              </a:spcBef>
              <a:tabLst>
                <a:tab pos="1842770" algn="l"/>
              </a:tabLst>
            </a:pPr>
            <a:r>
              <a:rPr sz="2750" b="1" spc="50" dirty="0">
                <a:solidFill>
                  <a:srgbClr val="FF0000"/>
                </a:solidFill>
                <a:latin typeface="Century"/>
                <a:cs typeface="Century"/>
              </a:rPr>
              <a:t>assembly	</a:t>
            </a:r>
            <a:r>
              <a:rPr sz="2750" b="1" spc="45" dirty="0">
                <a:solidFill>
                  <a:srgbClr val="FF0000"/>
                </a:solidFill>
                <a:latin typeface="Century"/>
                <a:cs typeface="Century"/>
              </a:rPr>
              <a:t>language</a:t>
            </a:r>
            <a:endParaRPr sz="2750">
              <a:latin typeface="Century"/>
              <a:cs typeface="Century"/>
            </a:endParaRPr>
          </a:p>
          <a:p>
            <a:pPr marL="12700">
              <a:lnSpc>
                <a:spcPct val="100000"/>
              </a:lnSpc>
              <a:spcBef>
                <a:spcPts val="1055"/>
              </a:spcBef>
              <a:tabLst>
                <a:tab pos="927735" algn="l"/>
                <a:tab pos="2757805" algn="l"/>
                <a:tab pos="3672840" algn="l"/>
                <a:tab pos="4587875" algn="l"/>
              </a:tabLst>
            </a:pPr>
            <a:r>
              <a:rPr sz="2750" spc="30" dirty="0">
                <a:solidFill>
                  <a:srgbClr val="181B0D"/>
                </a:solidFill>
                <a:latin typeface="Century"/>
                <a:cs typeface="Century"/>
              </a:rPr>
              <a:t>A</a:t>
            </a:r>
            <a:r>
              <a:rPr sz="2750" spc="35" dirty="0">
                <a:solidFill>
                  <a:srgbClr val="181B0D"/>
                </a:solidFill>
                <a:latin typeface="Century"/>
                <a:cs typeface="Century"/>
              </a:rPr>
              <a:t>L</a:t>
            </a:r>
            <a:r>
              <a:rPr sz="2750" spc="5" dirty="0">
                <a:solidFill>
                  <a:srgbClr val="181B0D"/>
                </a:solidFill>
                <a:latin typeface="Century"/>
                <a:cs typeface="Century"/>
              </a:rPr>
              <a:t>,</a:t>
            </a:r>
            <a:r>
              <a:rPr sz="2750" dirty="0">
                <a:solidFill>
                  <a:srgbClr val="181B0D"/>
                </a:solidFill>
                <a:latin typeface="Century"/>
                <a:cs typeface="Century"/>
              </a:rPr>
              <a:t>	</a:t>
            </a:r>
            <a:r>
              <a:rPr sz="2750" spc="40" dirty="0">
                <a:solidFill>
                  <a:srgbClr val="181B0D"/>
                </a:solidFill>
                <a:latin typeface="Century"/>
                <a:cs typeface="Century"/>
              </a:rPr>
              <a:t>61h</a:t>
            </a:r>
            <a:r>
              <a:rPr sz="2750" spc="5" dirty="0">
                <a:solidFill>
                  <a:srgbClr val="181B0D"/>
                </a:solidFill>
                <a:latin typeface="Century"/>
                <a:cs typeface="Century"/>
              </a:rPr>
              <a:t>;</a:t>
            </a:r>
            <a:r>
              <a:rPr sz="2750" spc="-40" dirty="0">
                <a:solidFill>
                  <a:srgbClr val="181B0D"/>
                </a:solidFill>
                <a:latin typeface="Century"/>
                <a:cs typeface="Century"/>
              </a:rPr>
              <a:t> </a:t>
            </a:r>
            <a:r>
              <a:rPr sz="2750" spc="30" dirty="0">
                <a:solidFill>
                  <a:srgbClr val="181B0D"/>
                </a:solidFill>
                <a:latin typeface="Century"/>
                <a:cs typeface="Century"/>
              </a:rPr>
              <a:t>L</a:t>
            </a:r>
            <a:r>
              <a:rPr sz="2750" spc="40" dirty="0">
                <a:solidFill>
                  <a:srgbClr val="181B0D"/>
                </a:solidFill>
                <a:latin typeface="Century"/>
                <a:cs typeface="Century"/>
              </a:rPr>
              <a:t>oa</a:t>
            </a:r>
            <a:r>
              <a:rPr sz="2750" spc="15" dirty="0">
                <a:solidFill>
                  <a:srgbClr val="181B0D"/>
                </a:solidFill>
                <a:latin typeface="Century"/>
                <a:cs typeface="Century"/>
              </a:rPr>
              <a:t>d</a:t>
            </a:r>
            <a:r>
              <a:rPr sz="2750" dirty="0">
                <a:solidFill>
                  <a:srgbClr val="181B0D"/>
                </a:solidFill>
                <a:latin typeface="Century"/>
                <a:cs typeface="Century"/>
              </a:rPr>
              <a:t>	</a:t>
            </a:r>
            <a:r>
              <a:rPr sz="2750" spc="35" dirty="0">
                <a:solidFill>
                  <a:srgbClr val="181B0D"/>
                </a:solidFill>
                <a:latin typeface="Century"/>
                <a:cs typeface="Century"/>
              </a:rPr>
              <a:t>A</a:t>
            </a:r>
            <a:r>
              <a:rPr sz="2750" spc="15" dirty="0">
                <a:solidFill>
                  <a:srgbClr val="181B0D"/>
                </a:solidFill>
                <a:latin typeface="Century"/>
                <a:cs typeface="Century"/>
              </a:rPr>
              <a:t>L</a:t>
            </a:r>
            <a:r>
              <a:rPr sz="2750" dirty="0">
                <a:solidFill>
                  <a:srgbClr val="181B0D"/>
                </a:solidFill>
                <a:latin typeface="Century"/>
                <a:cs typeface="Century"/>
              </a:rPr>
              <a:t>	</a:t>
            </a:r>
            <a:r>
              <a:rPr sz="2750" spc="30" dirty="0">
                <a:solidFill>
                  <a:srgbClr val="181B0D"/>
                </a:solidFill>
                <a:latin typeface="Century"/>
                <a:cs typeface="Century"/>
              </a:rPr>
              <a:t>wi</a:t>
            </a:r>
            <a:r>
              <a:rPr sz="2750" spc="-20" dirty="0">
                <a:solidFill>
                  <a:srgbClr val="181B0D"/>
                </a:solidFill>
                <a:latin typeface="Century"/>
                <a:cs typeface="Century"/>
              </a:rPr>
              <a:t>t</a:t>
            </a:r>
            <a:r>
              <a:rPr sz="2750" spc="15" dirty="0">
                <a:solidFill>
                  <a:srgbClr val="181B0D"/>
                </a:solidFill>
                <a:latin typeface="Century"/>
                <a:cs typeface="Century"/>
              </a:rPr>
              <a:t>h</a:t>
            </a:r>
            <a:r>
              <a:rPr sz="2750" dirty="0">
                <a:solidFill>
                  <a:srgbClr val="181B0D"/>
                </a:solidFill>
                <a:latin typeface="Century"/>
                <a:cs typeface="Century"/>
              </a:rPr>
              <a:t>	</a:t>
            </a:r>
            <a:r>
              <a:rPr sz="2750" spc="45" dirty="0">
                <a:solidFill>
                  <a:srgbClr val="181B0D"/>
                </a:solidFill>
                <a:latin typeface="Century"/>
                <a:cs typeface="Century"/>
              </a:rPr>
              <a:t>97</a:t>
            </a:r>
            <a:endParaRPr sz="2750">
              <a:latin typeface="Century"/>
              <a:cs typeface="Century"/>
            </a:endParaRPr>
          </a:p>
        </p:txBody>
      </p:sp>
      <p:sp>
        <p:nvSpPr>
          <p:cNvPr id="12" name="object 12"/>
          <p:cNvSpPr txBox="1"/>
          <p:nvPr/>
        </p:nvSpPr>
        <p:spPr>
          <a:xfrm>
            <a:off x="8359140" y="5886450"/>
            <a:ext cx="1297940"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181B0D"/>
                </a:solidFill>
                <a:latin typeface="Century"/>
                <a:cs typeface="Century"/>
              </a:rPr>
              <a:t>d</a:t>
            </a:r>
            <a:r>
              <a:rPr sz="2750" spc="40" dirty="0">
                <a:solidFill>
                  <a:srgbClr val="181B0D"/>
                </a:solidFill>
                <a:latin typeface="Century"/>
                <a:cs typeface="Century"/>
              </a:rPr>
              <a:t>e</a:t>
            </a:r>
            <a:r>
              <a:rPr sz="2750" spc="-25" dirty="0">
                <a:solidFill>
                  <a:srgbClr val="181B0D"/>
                </a:solidFill>
                <a:latin typeface="Century"/>
                <a:cs typeface="Century"/>
              </a:rPr>
              <a:t>c</a:t>
            </a:r>
            <a:r>
              <a:rPr sz="2750" spc="25" dirty="0">
                <a:solidFill>
                  <a:srgbClr val="181B0D"/>
                </a:solidFill>
                <a:latin typeface="Century"/>
                <a:cs typeface="Century"/>
              </a:rPr>
              <a:t>i</a:t>
            </a:r>
            <a:r>
              <a:rPr sz="2750" spc="15" dirty="0">
                <a:solidFill>
                  <a:srgbClr val="181B0D"/>
                </a:solidFill>
                <a:latin typeface="Century"/>
                <a:cs typeface="Century"/>
              </a:rPr>
              <a:t>m</a:t>
            </a:r>
            <a:r>
              <a:rPr sz="2750" spc="50" dirty="0">
                <a:solidFill>
                  <a:srgbClr val="181B0D"/>
                </a:solidFill>
                <a:latin typeface="Century"/>
                <a:cs typeface="Century"/>
              </a:rPr>
              <a:t>a</a:t>
            </a:r>
            <a:r>
              <a:rPr sz="2750" spc="5" dirty="0">
                <a:solidFill>
                  <a:srgbClr val="181B0D"/>
                </a:solidFill>
                <a:latin typeface="Century"/>
                <a:cs typeface="Century"/>
              </a:rPr>
              <a:t>l</a:t>
            </a:r>
            <a:endParaRPr sz="2750">
              <a:latin typeface="Century"/>
              <a:cs typeface="Century"/>
            </a:endParaRPr>
          </a:p>
        </p:txBody>
      </p:sp>
      <p:sp>
        <p:nvSpPr>
          <p:cNvPr id="13" name="object 13"/>
          <p:cNvSpPr txBox="1"/>
          <p:nvPr/>
        </p:nvSpPr>
        <p:spPr>
          <a:xfrm>
            <a:off x="10189209" y="5886450"/>
            <a:ext cx="1647825" cy="448945"/>
          </a:xfrm>
          <a:prstGeom prst="rect">
            <a:avLst/>
          </a:prstGeom>
        </p:spPr>
        <p:txBody>
          <a:bodyPr vert="horz" wrap="square" lIns="0" tIns="15875" rIns="0" bIns="0" rtlCol="0">
            <a:spAutoFit/>
          </a:bodyPr>
          <a:lstStyle/>
          <a:p>
            <a:pPr marL="12700">
              <a:lnSpc>
                <a:spcPct val="100000"/>
              </a:lnSpc>
              <a:spcBef>
                <a:spcPts val="125"/>
              </a:spcBef>
              <a:tabLst>
                <a:tab pos="927735" algn="l"/>
              </a:tabLst>
            </a:pPr>
            <a:r>
              <a:rPr sz="2750" spc="-20" dirty="0">
                <a:solidFill>
                  <a:srgbClr val="181B0D"/>
                </a:solidFill>
                <a:latin typeface="Century"/>
                <a:cs typeface="Century"/>
              </a:rPr>
              <a:t>(</a:t>
            </a:r>
            <a:r>
              <a:rPr sz="2750" spc="45" dirty="0">
                <a:solidFill>
                  <a:srgbClr val="181B0D"/>
                </a:solidFill>
                <a:latin typeface="Century"/>
                <a:cs typeface="Century"/>
              </a:rPr>
              <a:t>6</a:t>
            </a:r>
            <a:r>
              <a:rPr sz="2750" spc="15" dirty="0">
                <a:solidFill>
                  <a:srgbClr val="181B0D"/>
                </a:solidFill>
                <a:latin typeface="Century"/>
                <a:cs typeface="Century"/>
              </a:rPr>
              <a:t>1</a:t>
            </a:r>
            <a:r>
              <a:rPr sz="2750" dirty="0">
                <a:solidFill>
                  <a:srgbClr val="181B0D"/>
                </a:solidFill>
                <a:latin typeface="Century"/>
                <a:cs typeface="Century"/>
              </a:rPr>
              <a:t>	</a:t>
            </a:r>
            <a:r>
              <a:rPr sz="2750" spc="40" dirty="0">
                <a:solidFill>
                  <a:srgbClr val="181B0D"/>
                </a:solidFill>
                <a:latin typeface="Century"/>
                <a:cs typeface="Century"/>
              </a:rPr>
              <a:t>he</a:t>
            </a:r>
            <a:r>
              <a:rPr sz="2750" spc="15" dirty="0">
                <a:solidFill>
                  <a:srgbClr val="181B0D"/>
                </a:solidFill>
                <a:latin typeface="Century"/>
                <a:cs typeface="Century"/>
              </a:rPr>
              <a:t>x</a:t>
            </a:r>
            <a:r>
              <a:rPr sz="2750" spc="5" dirty="0">
                <a:solidFill>
                  <a:srgbClr val="181B0D"/>
                </a:solidFill>
                <a:latin typeface="Century"/>
                <a:cs typeface="Century"/>
              </a:rPr>
              <a:t>)</a:t>
            </a:r>
            <a:endParaRPr sz="2750">
              <a:latin typeface="Century"/>
              <a:cs typeface="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175831"/>
            <a:ext cx="4542790" cy="701040"/>
          </a:xfrm>
          <a:prstGeom prst="rect">
            <a:avLst/>
          </a:prstGeom>
        </p:spPr>
        <p:txBody>
          <a:bodyPr vert="horz" wrap="square" lIns="0" tIns="16510" rIns="0" bIns="0" rtlCol="0">
            <a:spAutoFit/>
          </a:bodyPr>
          <a:lstStyle/>
          <a:p>
            <a:pPr marL="12700">
              <a:lnSpc>
                <a:spcPct val="100000"/>
              </a:lnSpc>
              <a:spcBef>
                <a:spcPts val="130"/>
              </a:spcBef>
            </a:pPr>
            <a:r>
              <a:rPr b="0" spc="20" dirty="0">
                <a:latin typeface="Century"/>
                <a:cs typeface="Century"/>
              </a:rPr>
              <a:t>Other</a:t>
            </a:r>
            <a:r>
              <a:rPr b="0" spc="-155" dirty="0">
                <a:latin typeface="Century"/>
                <a:cs typeface="Century"/>
              </a:rPr>
              <a:t> </a:t>
            </a:r>
            <a:r>
              <a:rPr b="0" spc="15" dirty="0">
                <a:latin typeface="Century"/>
                <a:cs typeface="Century"/>
              </a:rPr>
              <a:t>Languages</a:t>
            </a:r>
          </a:p>
        </p:txBody>
      </p:sp>
      <p:sp>
        <p:nvSpPr>
          <p:cNvPr id="3" name="object 3"/>
          <p:cNvSpPr txBox="1"/>
          <p:nvPr/>
        </p:nvSpPr>
        <p:spPr>
          <a:xfrm>
            <a:off x="1082357" y="1513522"/>
            <a:ext cx="3210560" cy="357505"/>
          </a:xfrm>
          <a:prstGeom prst="rect">
            <a:avLst/>
          </a:prstGeom>
        </p:spPr>
        <p:txBody>
          <a:bodyPr vert="horz" wrap="square" lIns="0" tIns="15875" rIns="0" bIns="0" rtlCol="0">
            <a:spAutoFit/>
          </a:bodyPr>
          <a:lstStyle/>
          <a:p>
            <a:pPr marL="393700" indent="-381635">
              <a:lnSpc>
                <a:spcPct val="100000"/>
              </a:lnSpc>
              <a:spcBef>
                <a:spcPts val="125"/>
              </a:spcBef>
              <a:buFont typeface="Franklin Gothic Book"/>
              <a:buChar char="■"/>
              <a:tabLst>
                <a:tab pos="393700" algn="l"/>
                <a:tab pos="394335" algn="l"/>
              </a:tabLst>
            </a:pPr>
            <a:r>
              <a:rPr sz="2150" b="1" spc="40" dirty="0">
                <a:solidFill>
                  <a:srgbClr val="FF0000"/>
                </a:solidFill>
                <a:latin typeface="Century"/>
                <a:cs typeface="Century"/>
              </a:rPr>
              <a:t>FORTRAN</a:t>
            </a:r>
            <a:r>
              <a:rPr sz="2150" spc="40" dirty="0">
                <a:solidFill>
                  <a:srgbClr val="181B0D"/>
                </a:solidFill>
                <a:latin typeface="Century"/>
                <a:cs typeface="Century"/>
              </a:rPr>
              <a:t>(FORmula</a:t>
            </a:r>
            <a:endParaRPr sz="2150">
              <a:latin typeface="Century"/>
              <a:cs typeface="Century"/>
            </a:endParaRPr>
          </a:p>
        </p:txBody>
      </p:sp>
      <p:sp>
        <p:nvSpPr>
          <p:cNvPr id="4" name="object 4"/>
          <p:cNvSpPr txBox="1"/>
          <p:nvPr/>
        </p:nvSpPr>
        <p:spPr>
          <a:xfrm>
            <a:off x="4742815" y="1513522"/>
            <a:ext cx="2355215" cy="357505"/>
          </a:xfrm>
          <a:prstGeom prst="rect">
            <a:avLst/>
          </a:prstGeom>
        </p:spPr>
        <p:txBody>
          <a:bodyPr vert="horz" wrap="square" lIns="0" tIns="15875" rIns="0" bIns="0" rtlCol="0">
            <a:spAutoFit/>
          </a:bodyPr>
          <a:lstStyle/>
          <a:p>
            <a:pPr marL="12700">
              <a:lnSpc>
                <a:spcPct val="100000"/>
              </a:lnSpc>
              <a:spcBef>
                <a:spcPts val="125"/>
              </a:spcBef>
            </a:pPr>
            <a:r>
              <a:rPr sz="2150" spc="10" dirty="0">
                <a:solidFill>
                  <a:srgbClr val="181B0D"/>
                </a:solidFill>
                <a:latin typeface="Century"/>
                <a:cs typeface="Century"/>
              </a:rPr>
              <a:t>TRANslation)</a:t>
            </a:r>
            <a:r>
              <a:rPr sz="2150" spc="-175" dirty="0">
                <a:solidFill>
                  <a:srgbClr val="181B0D"/>
                </a:solidFill>
                <a:latin typeface="Century"/>
                <a:cs typeface="Century"/>
              </a:rPr>
              <a:t> </a:t>
            </a:r>
            <a:r>
              <a:rPr sz="2150" spc="15" dirty="0">
                <a:solidFill>
                  <a:srgbClr val="181B0D"/>
                </a:solidFill>
                <a:latin typeface="Century"/>
                <a:cs typeface="Century"/>
              </a:rPr>
              <a:t>was</a:t>
            </a:r>
            <a:endParaRPr sz="2150">
              <a:latin typeface="Century"/>
              <a:cs typeface="Century"/>
            </a:endParaRPr>
          </a:p>
        </p:txBody>
      </p:sp>
      <p:sp>
        <p:nvSpPr>
          <p:cNvPr id="5" name="object 5"/>
          <p:cNvSpPr txBox="1"/>
          <p:nvPr/>
        </p:nvSpPr>
        <p:spPr>
          <a:xfrm>
            <a:off x="7488301" y="1406588"/>
            <a:ext cx="1477645" cy="902969"/>
          </a:xfrm>
          <a:prstGeom prst="rect">
            <a:avLst/>
          </a:prstGeom>
        </p:spPr>
        <p:txBody>
          <a:bodyPr vert="horz" wrap="square" lIns="0" tIns="123190" rIns="0" bIns="0" rtlCol="0">
            <a:spAutoFit/>
          </a:bodyPr>
          <a:lstStyle/>
          <a:p>
            <a:pPr marL="12700">
              <a:lnSpc>
                <a:spcPct val="100000"/>
              </a:lnSpc>
              <a:spcBef>
                <a:spcPts val="970"/>
              </a:spcBef>
              <a:tabLst>
                <a:tab pos="927100" algn="l"/>
              </a:tabLst>
            </a:pPr>
            <a:r>
              <a:rPr sz="2150" spc="-15" dirty="0">
                <a:solidFill>
                  <a:srgbClr val="181B0D"/>
                </a:solidFill>
                <a:latin typeface="Century"/>
                <a:cs typeface="Century"/>
              </a:rPr>
              <a:t>t</a:t>
            </a:r>
            <a:r>
              <a:rPr sz="2150" spc="30" dirty="0">
                <a:solidFill>
                  <a:srgbClr val="181B0D"/>
                </a:solidFill>
                <a:latin typeface="Century"/>
                <a:cs typeface="Century"/>
              </a:rPr>
              <a:t>h</a:t>
            </a:r>
            <a:r>
              <a:rPr sz="2150" spc="10" dirty="0">
                <a:solidFill>
                  <a:srgbClr val="181B0D"/>
                </a:solidFill>
                <a:latin typeface="Century"/>
                <a:cs typeface="Century"/>
              </a:rPr>
              <a:t>e</a:t>
            </a:r>
            <a:r>
              <a:rPr sz="2150" dirty="0">
                <a:solidFill>
                  <a:srgbClr val="181B0D"/>
                </a:solidFill>
                <a:latin typeface="Century"/>
                <a:cs typeface="Century"/>
              </a:rPr>
              <a:t>	</a:t>
            </a:r>
            <a:r>
              <a:rPr sz="2150" spc="30" dirty="0">
                <a:solidFill>
                  <a:srgbClr val="181B0D"/>
                </a:solidFill>
                <a:latin typeface="Century"/>
                <a:cs typeface="Century"/>
              </a:rPr>
              <a:t>f</a:t>
            </a:r>
            <a:r>
              <a:rPr sz="2150" spc="-10" dirty="0">
                <a:solidFill>
                  <a:srgbClr val="181B0D"/>
                </a:solidFill>
                <a:latin typeface="Century"/>
                <a:cs typeface="Century"/>
              </a:rPr>
              <a:t>i</a:t>
            </a:r>
            <a:r>
              <a:rPr sz="2150" spc="15" dirty="0">
                <a:solidFill>
                  <a:srgbClr val="181B0D"/>
                </a:solidFill>
                <a:latin typeface="Century"/>
                <a:cs typeface="Century"/>
              </a:rPr>
              <a:t>r</a:t>
            </a:r>
            <a:r>
              <a:rPr sz="2150" spc="-25" dirty="0">
                <a:solidFill>
                  <a:srgbClr val="181B0D"/>
                </a:solidFill>
                <a:latin typeface="Century"/>
                <a:cs typeface="Century"/>
              </a:rPr>
              <a:t>s</a:t>
            </a:r>
            <a:r>
              <a:rPr sz="2150" spc="10" dirty="0">
                <a:solidFill>
                  <a:srgbClr val="181B0D"/>
                </a:solidFill>
                <a:latin typeface="Century"/>
                <a:cs typeface="Century"/>
              </a:rPr>
              <a:t>t</a:t>
            </a:r>
            <a:endParaRPr sz="2150">
              <a:latin typeface="Century"/>
              <a:cs typeface="Century"/>
            </a:endParaRPr>
          </a:p>
          <a:p>
            <a:pPr marL="12700">
              <a:lnSpc>
                <a:spcPct val="100000"/>
              </a:lnSpc>
              <a:spcBef>
                <a:spcPts val="875"/>
              </a:spcBef>
              <a:tabLst>
                <a:tab pos="927100" algn="l"/>
              </a:tabLst>
            </a:pPr>
            <a:r>
              <a:rPr sz="2150" spc="15" dirty="0">
                <a:solidFill>
                  <a:srgbClr val="181B0D"/>
                </a:solidFill>
                <a:latin typeface="Century"/>
                <a:cs typeface="Century"/>
              </a:rPr>
              <a:t>It	</a:t>
            </a:r>
            <a:r>
              <a:rPr sz="2150" spc="20" dirty="0">
                <a:solidFill>
                  <a:srgbClr val="181B0D"/>
                </a:solidFill>
                <a:latin typeface="Century"/>
                <a:cs typeface="Century"/>
              </a:rPr>
              <a:t>was</a:t>
            </a:r>
            <a:endParaRPr sz="2150">
              <a:latin typeface="Century"/>
              <a:cs typeface="Century"/>
            </a:endParaRPr>
          </a:p>
        </p:txBody>
      </p:sp>
      <p:sp>
        <p:nvSpPr>
          <p:cNvPr id="6" name="object 6"/>
          <p:cNvSpPr txBox="1"/>
          <p:nvPr/>
        </p:nvSpPr>
        <p:spPr>
          <a:xfrm>
            <a:off x="1463675" y="1846193"/>
            <a:ext cx="3787775" cy="902335"/>
          </a:xfrm>
          <a:prstGeom prst="rect">
            <a:avLst/>
          </a:prstGeom>
        </p:spPr>
        <p:txBody>
          <a:bodyPr vert="horz" wrap="square" lIns="0" tIns="121920" rIns="0" bIns="0" rtlCol="0">
            <a:spAutoFit/>
          </a:bodyPr>
          <a:lstStyle/>
          <a:p>
            <a:pPr marL="12700">
              <a:lnSpc>
                <a:spcPct val="100000"/>
              </a:lnSpc>
              <a:spcBef>
                <a:spcPts val="960"/>
              </a:spcBef>
              <a:tabLst>
                <a:tab pos="1461135" algn="l"/>
                <a:tab pos="2376170" algn="l"/>
              </a:tabLst>
            </a:pPr>
            <a:r>
              <a:rPr sz="2150" spc="20" dirty="0">
                <a:solidFill>
                  <a:srgbClr val="181B0D"/>
                </a:solidFill>
                <a:latin typeface="Century"/>
                <a:cs typeface="Century"/>
              </a:rPr>
              <a:t>language	</a:t>
            </a:r>
            <a:r>
              <a:rPr sz="2150" spc="-5" dirty="0">
                <a:solidFill>
                  <a:srgbClr val="181B0D"/>
                </a:solidFill>
                <a:latin typeface="Century"/>
                <a:cs typeface="Century"/>
              </a:rPr>
              <a:t>to	</a:t>
            </a:r>
            <a:r>
              <a:rPr sz="2150" spc="10" dirty="0">
                <a:solidFill>
                  <a:srgbClr val="181B0D"/>
                </a:solidFill>
                <a:latin typeface="Century"/>
                <a:cs typeface="Century"/>
              </a:rPr>
              <a:t>gain</a:t>
            </a:r>
            <a:r>
              <a:rPr sz="2150" dirty="0">
                <a:solidFill>
                  <a:srgbClr val="181B0D"/>
                </a:solidFill>
                <a:latin typeface="Century"/>
                <a:cs typeface="Century"/>
              </a:rPr>
              <a:t> </a:t>
            </a:r>
            <a:r>
              <a:rPr sz="2150" spc="20" dirty="0">
                <a:solidFill>
                  <a:srgbClr val="181B0D"/>
                </a:solidFill>
                <a:latin typeface="Century"/>
                <a:cs typeface="Century"/>
              </a:rPr>
              <a:t>wide</a:t>
            </a:r>
            <a:endParaRPr sz="2150">
              <a:latin typeface="Century"/>
              <a:cs typeface="Century"/>
            </a:endParaRPr>
          </a:p>
          <a:p>
            <a:pPr marL="12700">
              <a:lnSpc>
                <a:spcPct val="100000"/>
              </a:lnSpc>
              <a:spcBef>
                <a:spcPts val="875"/>
              </a:spcBef>
              <a:tabLst>
                <a:tab pos="1461135" algn="l"/>
                <a:tab pos="3291204" algn="l"/>
              </a:tabLst>
            </a:pPr>
            <a:r>
              <a:rPr sz="2150" b="1" spc="50" dirty="0">
                <a:solidFill>
                  <a:srgbClr val="FF0000"/>
                </a:solidFill>
                <a:latin typeface="Century"/>
                <a:cs typeface="Century"/>
              </a:rPr>
              <a:t>s</a:t>
            </a:r>
            <a:r>
              <a:rPr sz="2150" b="1" spc="90" dirty="0">
                <a:solidFill>
                  <a:srgbClr val="FF0000"/>
                </a:solidFill>
                <a:latin typeface="Century"/>
                <a:cs typeface="Century"/>
              </a:rPr>
              <a:t>c</a:t>
            </a:r>
            <a:r>
              <a:rPr sz="2150" b="1" spc="65" dirty="0">
                <a:solidFill>
                  <a:srgbClr val="FF0000"/>
                </a:solidFill>
                <a:latin typeface="Century"/>
                <a:cs typeface="Century"/>
              </a:rPr>
              <a:t>i</a:t>
            </a:r>
            <a:r>
              <a:rPr sz="2150" b="1" spc="120" dirty="0">
                <a:solidFill>
                  <a:srgbClr val="FF0000"/>
                </a:solidFill>
                <a:latin typeface="Century"/>
                <a:cs typeface="Century"/>
              </a:rPr>
              <a:t>e</a:t>
            </a:r>
            <a:r>
              <a:rPr sz="2150" b="1" spc="30" dirty="0">
                <a:solidFill>
                  <a:srgbClr val="FF0000"/>
                </a:solidFill>
                <a:latin typeface="Century"/>
                <a:cs typeface="Century"/>
              </a:rPr>
              <a:t>n</a:t>
            </a:r>
            <a:r>
              <a:rPr sz="2150" b="1" spc="-10" dirty="0">
                <a:solidFill>
                  <a:srgbClr val="FF0000"/>
                </a:solidFill>
                <a:latin typeface="Century"/>
                <a:cs typeface="Century"/>
              </a:rPr>
              <a:t>t</a:t>
            </a:r>
            <a:r>
              <a:rPr sz="2150" b="1" spc="-5" dirty="0">
                <a:solidFill>
                  <a:srgbClr val="FF0000"/>
                </a:solidFill>
                <a:latin typeface="Century"/>
                <a:cs typeface="Century"/>
              </a:rPr>
              <a:t>i</a:t>
            </a:r>
            <a:r>
              <a:rPr sz="2150" b="1" spc="25" dirty="0">
                <a:solidFill>
                  <a:srgbClr val="FF0000"/>
                </a:solidFill>
                <a:latin typeface="Century"/>
                <a:cs typeface="Century"/>
              </a:rPr>
              <a:t>f</a:t>
            </a:r>
            <a:r>
              <a:rPr sz="2150" b="1" spc="65" dirty="0">
                <a:solidFill>
                  <a:srgbClr val="FF0000"/>
                </a:solidFill>
                <a:latin typeface="Century"/>
                <a:cs typeface="Century"/>
              </a:rPr>
              <a:t>i</a:t>
            </a:r>
            <a:r>
              <a:rPr sz="2150" b="1" spc="10" dirty="0">
                <a:solidFill>
                  <a:srgbClr val="FF0000"/>
                </a:solidFill>
                <a:latin typeface="Century"/>
                <a:cs typeface="Century"/>
              </a:rPr>
              <a:t>c</a:t>
            </a:r>
            <a:r>
              <a:rPr sz="2150" b="1" dirty="0">
                <a:solidFill>
                  <a:srgbClr val="FF0000"/>
                </a:solidFill>
                <a:latin typeface="Century"/>
                <a:cs typeface="Century"/>
              </a:rPr>
              <a:t>	</a:t>
            </a:r>
            <a:r>
              <a:rPr sz="2150" b="1" spc="75" dirty="0">
                <a:solidFill>
                  <a:srgbClr val="FF0000"/>
                </a:solidFill>
                <a:latin typeface="Century"/>
                <a:cs typeface="Century"/>
              </a:rPr>
              <a:t>a</a:t>
            </a:r>
            <a:r>
              <a:rPr sz="2150" b="1" spc="110" dirty="0">
                <a:solidFill>
                  <a:srgbClr val="FF0000"/>
                </a:solidFill>
                <a:latin typeface="Century"/>
                <a:cs typeface="Century"/>
              </a:rPr>
              <a:t>pp</a:t>
            </a:r>
            <a:r>
              <a:rPr sz="2150" b="1" spc="-10" dirty="0">
                <a:solidFill>
                  <a:srgbClr val="FF0000"/>
                </a:solidFill>
                <a:latin typeface="Century"/>
                <a:cs typeface="Century"/>
              </a:rPr>
              <a:t>l</a:t>
            </a:r>
            <a:r>
              <a:rPr sz="2150" b="1" spc="65" dirty="0">
                <a:solidFill>
                  <a:srgbClr val="FF0000"/>
                </a:solidFill>
                <a:latin typeface="Century"/>
                <a:cs typeface="Century"/>
              </a:rPr>
              <a:t>i</a:t>
            </a:r>
            <a:r>
              <a:rPr sz="2150" b="1" spc="10" dirty="0">
                <a:solidFill>
                  <a:srgbClr val="FF0000"/>
                </a:solidFill>
                <a:latin typeface="Century"/>
                <a:cs typeface="Century"/>
              </a:rPr>
              <a:t>c</a:t>
            </a:r>
            <a:r>
              <a:rPr sz="2150" b="1" dirty="0">
                <a:solidFill>
                  <a:srgbClr val="FF0000"/>
                </a:solidFill>
                <a:latin typeface="Century"/>
                <a:cs typeface="Century"/>
              </a:rPr>
              <a:t>a</a:t>
            </a:r>
            <a:r>
              <a:rPr sz="2150" b="1" spc="-15" dirty="0">
                <a:solidFill>
                  <a:srgbClr val="FF0000"/>
                </a:solidFill>
                <a:latin typeface="Century"/>
                <a:cs typeface="Century"/>
              </a:rPr>
              <a:t>t</a:t>
            </a:r>
            <a:r>
              <a:rPr sz="2150" b="1" spc="-10" dirty="0">
                <a:solidFill>
                  <a:srgbClr val="FF0000"/>
                </a:solidFill>
                <a:latin typeface="Century"/>
                <a:cs typeface="Century"/>
              </a:rPr>
              <a:t>i</a:t>
            </a:r>
            <a:r>
              <a:rPr sz="2150" b="1" spc="40" dirty="0">
                <a:solidFill>
                  <a:srgbClr val="FF0000"/>
                </a:solidFill>
                <a:latin typeface="Century"/>
                <a:cs typeface="Century"/>
              </a:rPr>
              <a:t>o</a:t>
            </a:r>
            <a:r>
              <a:rPr sz="2150" b="1" spc="30" dirty="0">
                <a:solidFill>
                  <a:srgbClr val="FF0000"/>
                </a:solidFill>
                <a:latin typeface="Century"/>
                <a:cs typeface="Century"/>
              </a:rPr>
              <a:t>n</a:t>
            </a:r>
            <a:r>
              <a:rPr sz="2150" b="1" spc="10" dirty="0">
                <a:solidFill>
                  <a:srgbClr val="FF0000"/>
                </a:solidFill>
                <a:latin typeface="Century"/>
                <a:cs typeface="Century"/>
              </a:rPr>
              <a:t>s</a:t>
            </a:r>
            <a:r>
              <a:rPr sz="2150" b="1" dirty="0">
                <a:solidFill>
                  <a:srgbClr val="FF0000"/>
                </a:solidFill>
                <a:latin typeface="Century"/>
                <a:cs typeface="Century"/>
              </a:rPr>
              <a:t>	</a:t>
            </a:r>
            <a:r>
              <a:rPr sz="2150" spc="5" dirty="0">
                <a:solidFill>
                  <a:srgbClr val="181B0D"/>
                </a:solidFill>
                <a:latin typeface="Century"/>
                <a:cs typeface="Century"/>
              </a:rPr>
              <a:t>a</a:t>
            </a:r>
            <a:r>
              <a:rPr sz="2150" spc="30" dirty="0">
                <a:solidFill>
                  <a:srgbClr val="181B0D"/>
                </a:solidFill>
                <a:latin typeface="Century"/>
                <a:cs typeface="Century"/>
              </a:rPr>
              <a:t>n</a:t>
            </a:r>
            <a:r>
              <a:rPr sz="2150" spc="15" dirty="0">
                <a:solidFill>
                  <a:srgbClr val="181B0D"/>
                </a:solidFill>
                <a:latin typeface="Century"/>
                <a:cs typeface="Century"/>
              </a:rPr>
              <a:t>d</a:t>
            </a:r>
            <a:endParaRPr sz="2150">
              <a:latin typeface="Century"/>
              <a:cs typeface="Century"/>
            </a:endParaRPr>
          </a:p>
        </p:txBody>
      </p:sp>
      <p:sp>
        <p:nvSpPr>
          <p:cNvPr id="7" name="object 7"/>
          <p:cNvSpPr txBox="1"/>
          <p:nvPr/>
        </p:nvSpPr>
        <p:spPr>
          <a:xfrm>
            <a:off x="5658103" y="1846193"/>
            <a:ext cx="3425825" cy="902335"/>
          </a:xfrm>
          <a:prstGeom prst="rect">
            <a:avLst/>
          </a:prstGeom>
        </p:spPr>
        <p:txBody>
          <a:bodyPr vert="horz" wrap="square" lIns="0" tIns="121920" rIns="0" bIns="0" rtlCol="0">
            <a:spAutoFit/>
          </a:bodyPr>
          <a:lstStyle/>
          <a:p>
            <a:pPr marL="12700">
              <a:lnSpc>
                <a:spcPct val="100000"/>
              </a:lnSpc>
              <a:spcBef>
                <a:spcPts val="960"/>
              </a:spcBef>
            </a:pPr>
            <a:r>
              <a:rPr sz="2150" spc="20" dirty="0">
                <a:solidFill>
                  <a:srgbClr val="181B0D"/>
                </a:solidFill>
                <a:latin typeface="Century"/>
                <a:cs typeface="Century"/>
              </a:rPr>
              <a:t>acceptance.</a:t>
            </a:r>
            <a:endParaRPr sz="2150">
              <a:latin typeface="Century"/>
              <a:cs typeface="Century"/>
            </a:endParaRPr>
          </a:p>
          <a:p>
            <a:pPr marL="12700">
              <a:lnSpc>
                <a:spcPct val="100000"/>
              </a:lnSpc>
              <a:spcBef>
                <a:spcPts val="875"/>
              </a:spcBef>
              <a:tabLst>
                <a:tab pos="1842770" algn="l"/>
              </a:tabLst>
            </a:pPr>
            <a:r>
              <a:rPr sz="2150" spc="20" dirty="0">
                <a:solidFill>
                  <a:srgbClr val="181B0D"/>
                </a:solidFill>
                <a:latin typeface="Century"/>
                <a:cs typeface="Century"/>
              </a:rPr>
              <a:t>featured	</a:t>
            </a:r>
            <a:r>
              <a:rPr sz="2150" spc="10" dirty="0">
                <a:solidFill>
                  <a:srgbClr val="181B0D"/>
                </a:solidFill>
                <a:latin typeface="Century"/>
                <a:cs typeface="Century"/>
              </a:rPr>
              <a:t>an</a:t>
            </a:r>
            <a:r>
              <a:rPr sz="2150" spc="-50" dirty="0">
                <a:solidFill>
                  <a:srgbClr val="181B0D"/>
                </a:solidFill>
                <a:latin typeface="Century"/>
                <a:cs typeface="Century"/>
              </a:rPr>
              <a:t> </a:t>
            </a:r>
            <a:r>
              <a:rPr sz="2150" spc="10" dirty="0">
                <a:solidFill>
                  <a:srgbClr val="181B0D"/>
                </a:solidFill>
                <a:latin typeface="Century"/>
                <a:cs typeface="Century"/>
              </a:rPr>
              <a:t>algebraic</a:t>
            </a:r>
            <a:endParaRPr sz="2150">
              <a:latin typeface="Century"/>
              <a:cs typeface="Century"/>
            </a:endParaRPr>
          </a:p>
        </p:txBody>
      </p:sp>
      <p:sp>
        <p:nvSpPr>
          <p:cNvPr id="8" name="object 8"/>
          <p:cNvSpPr txBox="1"/>
          <p:nvPr/>
        </p:nvSpPr>
        <p:spPr>
          <a:xfrm>
            <a:off x="9318625" y="1406588"/>
            <a:ext cx="1551305" cy="1341755"/>
          </a:xfrm>
          <a:prstGeom prst="rect">
            <a:avLst/>
          </a:prstGeom>
        </p:spPr>
        <p:txBody>
          <a:bodyPr vert="horz" wrap="square" lIns="0" tIns="12065" rIns="0" bIns="0" rtlCol="0">
            <a:spAutoFit/>
          </a:bodyPr>
          <a:lstStyle/>
          <a:p>
            <a:pPr marL="12700" marR="5080">
              <a:lnSpc>
                <a:spcPct val="133900"/>
              </a:lnSpc>
              <a:spcBef>
                <a:spcPts val="95"/>
              </a:spcBef>
              <a:tabLst>
                <a:tab pos="927100" algn="l"/>
              </a:tabLst>
            </a:pPr>
            <a:r>
              <a:rPr sz="2150" spc="30" dirty="0">
                <a:solidFill>
                  <a:srgbClr val="181B0D"/>
                </a:solidFill>
                <a:latin typeface="Century"/>
                <a:cs typeface="Century"/>
              </a:rPr>
              <a:t>h</a:t>
            </a:r>
            <a:r>
              <a:rPr sz="2150" spc="-10" dirty="0">
                <a:solidFill>
                  <a:srgbClr val="181B0D"/>
                </a:solidFill>
                <a:latin typeface="Century"/>
                <a:cs typeface="Century"/>
              </a:rPr>
              <a:t>i</a:t>
            </a:r>
            <a:r>
              <a:rPr sz="2150" spc="35" dirty="0">
                <a:solidFill>
                  <a:srgbClr val="181B0D"/>
                </a:solidFill>
                <a:latin typeface="Century"/>
                <a:cs typeface="Century"/>
              </a:rPr>
              <a:t>g</a:t>
            </a:r>
            <a:r>
              <a:rPr sz="2150" spc="15" dirty="0">
                <a:solidFill>
                  <a:srgbClr val="181B0D"/>
                </a:solidFill>
                <a:latin typeface="Century"/>
                <a:cs typeface="Century"/>
              </a:rPr>
              <a:t>h</a:t>
            </a:r>
            <a:r>
              <a:rPr sz="2150" dirty="0">
                <a:solidFill>
                  <a:srgbClr val="181B0D"/>
                </a:solidFill>
                <a:latin typeface="Century"/>
                <a:cs typeface="Century"/>
              </a:rPr>
              <a:t>	</a:t>
            </a:r>
            <a:r>
              <a:rPr sz="2150" spc="-10" dirty="0">
                <a:solidFill>
                  <a:srgbClr val="181B0D"/>
                </a:solidFill>
                <a:latin typeface="Century"/>
                <a:cs typeface="Century"/>
              </a:rPr>
              <a:t>l</a:t>
            </a:r>
            <a:r>
              <a:rPr sz="2150" spc="40" dirty="0">
                <a:solidFill>
                  <a:srgbClr val="181B0D"/>
                </a:solidFill>
                <a:latin typeface="Century"/>
                <a:cs typeface="Century"/>
              </a:rPr>
              <a:t>e</a:t>
            </a:r>
            <a:r>
              <a:rPr sz="2150" spc="35" dirty="0">
                <a:solidFill>
                  <a:srgbClr val="181B0D"/>
                </a:solidFill>
                <a:latin typeface="Century"/>
                <a:cs typeface="Century"/>
              </a:rPr>
              <a:t>v</a:t>
            </a:r>
            <a:r>
              <a:rPr sz="2150" spc="40" dirty="0">
                <a:solidFill>
                  <a:srgbClr val="181B0D"/>
                </a:solidFill>
                <a:latin typeface="Century"/>
                <a:cs typeface="Century"/>
              </a:rPr>
              <a:t>e</a:t>
            </a:r>
            <a:r>
              <a:rPr sz="2150" spc="5" dirty="0">
                <a:solidFill>
                  <a:srgbClr val="181B0D"/>
                </a:solidFill>
                <a:latin typeface="Century"/>
                <a:cs typeface="Century"/>
              </a:rPr>
              <a:t>l  </a:t>
            </a:r>
            <a:r>
              <a:rPr sz="2150" spc="20" dirty="0">
                <a:solidFill>
                  <a:srgbClr val="181B0D"/>
                </a:solidFill>
                <a:latin typeface="Century"/>
                <a:cs typeface="Century"/>
              </a:rPr>
              <a:t>designed  </a:t>
            </a:r>
            <a:r>
              <a:rPr sz="2150" spc="10" dirty="0">
                <a:solidFill>
                  <a:srgbClr val="181B0D"/>
                </a:solidFill>
                <a:latin typeface="Century"/>
                <a:cs typeface="Century"/>
              </a:rPr>
              <a:t>notation,</a:t>
            </a:r>
            <a:endParaRPr sz="2150">
              <a:latin typeface="Century"/>
              <a:cs typeface="Century"/>
            </a:endParaRPr>
          </a:p>
        </p:txBody>
      </p:sp>
      <p:sp>
        <p:nvSpPr>
          <p:cNvPr id="9" name="object 9"/>
          <p:cNvSpPr txBox="1"/>
          <p:nvPr/>
        </p:nvSpPr>
        <p:spPr>
          <a:xfrm>
            <a:off x="11148694" y="1846193"/>
            <a:ext cx="787400" cy="902335"/>
          </a:xfrm>
          <a:prstGeom prst="rect">
            <a:avLst/>
          </a:prstGeom>
        </p:spPr>
        <p:txBody>
          <a:bodyPr vert="horz" wrap="square" lIns="0" tIns="121920" rIns="0" bIns="0" rtlCol="0">
            <a:spAutoFit/>
          </a:bodyPr>
          <a:lstStyle/>
          <a:p>
            <a:pPr marL="12700">
              <a:lnSpc>
                <a:spcPct val="100000"/>
              </a:lnSpc>
              <a:spcBef>
                <a:spcPts val="960"/>
              </a:spcBef>
            </a:pPr>
            <a:r>
              <a:rPr sz="2150" spc="25" dirty="0">
                <a:solidFill>
                  <a:srgbClr val="181B0D"/>
                </a:solidFill>
                <a:latin typeface="Century"/>
                <a:cs typeface="Century"/>
              </a:rPr>
              <a:t>for</a:t>
            </a:r>
            <a:endParaRPr sz="2150">
              <a:latin typeface="Century"/>
              <a:cs typeface="Century"/>
            </a:endParaRPr>
          </a:p>
          <a:p>
            <a:pPr marL="12700">
              <a:lnSpc>
                <a:spcPct val="100000"/>
              </a:lnSpc>
              <a:spcBef>
                <a:spcPts val="875"/>
              </a:spcBef>
            </a:pPr>
            <a:r>
              <a:rPr sz="2150" spc="-15" dirty="0">
                <a:solidFill>
                  <a:srgbClr val="181B0D"/>
                </a:solidFill>
                <a:latin typeface="Century"/>
                <a:cs typeface="Century"/>
              </a:rPr>
              <a:t>t</a:t>
            </a:r>
            <a:r>
              <a:rPr sz="2150" spc="40" dirty="0">
                <a:solidFill>
                  <a:srgbClr val="181B0D"/>
                </a:solidFill>
                <a:latin typeface="Century"/>
                <a:cs typeface="Century"/>
              </a:rPr>
              <a:t>y</a:t>
            </a:r>
            <a:r>
              <a:rPr sz="2150" spc="35" dirty="0">
                <a:solidFill>
                  <a:srgbClr val="181B0D"/>
                </a:solidFill>
                <a:latin typeface="Century"/>
                <a:cs typeface="Century"/>
              </a:rPr>
              <a:t>p</a:t>
            </a:r>
            <a:r>
              <a:rPr sz="2150" spc="45" dirty="0">
                <a:solidFill>
                  <a:srgbClr val="181B0D"/>
                </a:solidFill>
                <a:latin typeface="Century"/>
                <a:cs typeface="Century"/>
              </a:rPr>
              <a:t>e</a:t>
            </a:r>
            <a:r>
              <a:rPr sz="2150" spc="-25" dirty="0">
                <a:solidFill>
                  <a:srgbClr val="181B0D"/>
                </a:solidFill>
                <a:latin typeface="Century"/>
                <a:cs typeface="Century"/>
              </a:rPr>
              <a:t>s</a:t>
            </a:r>
            <a:r>
              <a:rPr sz="2150" spc="5" dirty="0">
                <a:solidFill>
                  <a:srgbClr val="181B0D"/>
                </a:solidFill>
                <a:latin typeface="Century"/>
                <a:cs typeface="Century"/>
              </a:rPr>
              <a:t>,</a:t>
            </a:r>
            <a:endParaRPr sz="2150">
              <a:latin typeface="Century"/>
              <a:cs typeface="Century"/>
            </a:endParaRPr>
          </a:p>
        </p:txBody>
      </p:sp>
      <p:sp>
        <p:nvSpPr>
          <p:cNvPr id="10" name="object 10"/>
          <p:cNvSpPr txBox="1"/>
          <p:nvPr/>
        </p:nvSpPr>
        <p:spPr>
          <a:xfrm>
            <a:off x="1463675" y="2829305"/>
            <a:ext cx="2872740" cy="358140"/>
          </a:xfrm>
          <a:prstGeom prst="rect">
            <a:avLst/>
          </a:prstGeom>
        </p:spPr>
        <p:txBody>
          <a:bodyPr vert="horz" wrap="square" lIns="0" tIns="16510" rIns="0" bIns="0" rtlCol="0">
            <a:spAutoFit/>
          </a:bodyPr>
          <a:lstStyle/>
          <a:p>
            <a:pPr marL="12700">
              <a:lnSpc>
                <a:spcPct val="100000"/>
              </a:lnSpc>
              <a:spcBef>
                <a:spcPts val="130"/>
              </a:spcBef>
              <a:tabLst>
                <a:tab pos="2376170" algn="l"/>
              </a:tabLst>
            </a:pPr>
            <a:r>
              <a:rPr sz="2150" spc="-25" dirty="0">
                <a:solidFill>
                  <a:srgbClr val="181B0D"/>
                </a:solidFill>
                <a:latin typeface="Century"/>
                <a:cs typeface="Century"/>
              </a:rPr>
              <a:t>s</a:t>
            </a:r>
            <a:r>
              <a:rPr sz="2150" spc="30" dirty="0">
                <a:solidFill>
                  <a:srgbClr val="181B0D"/>
                </a:solidFill>
                <a:latin typeface="Century"/>
                <a:cs typeface="Century"/>
              </a:rPr>
              <a:t>u</a:t>
            </a:r>
            <a:r>
              <a:rPr sz="2150" spc="5" dirty="0">
                <a:solidFill>
                  <a:srgbClr val="181B0D"/>
                </a:solidFill>
                <a:latin typeface="Century"/>
                <a:cs typeface="Century"/>
              </a:rPr>
              <a:t>b</a:t>
            </a:r>
            <a:r>
              <a:rPr sz="2150" spc="35" dirty="0">
                <a:solidFill>
                  <a:srgbClr val="181B0D"/>
                </a:solidFill>
                <a:latin typeface="Century"/>
                <a:cs typeface="Century"/>
              </a:rPr>
              <a:t>p</a:t>
            </a:r>
            <a:r>
              <a:rPr sz="2150" spc="15" dirty="0">
                <a:solidFill>
                  <a:srgbClr val="181B0D"/>
                </a:solidFill>
                <a:latin typeface="Century"/>
                <a:cs typeface="Century"/>
              </a:rPr>
              <a:t>r</a:t>
            </a:r>
            <a:r>
              <a:rPr sz="2150" spc="45" dirty="0">
                <a:solidFill>
                  <a:srgbClr val="181B0D"/>
                </a:solidFill>
                <a:latin typeface="Century"/>
                <a:cs typeface="Century"/>
              </a:rPr>
              <a:t>og</a:t>
            </a:r>
            <a:r>
              <a:rPr sz="2150" spc="15" dirty="0">
                <a:solidFill>
                  <a:srgbClr val="181B0D"/>
                </a:solidFill>
                <a:latin typeface="Century"/>
                <a:cs typeface="Century"/>
              </a:rPr>
              <a:t>r</a:t>
            </a:r>
            <a:r>
              <a:rPr sz="2150" spc="5" dirty="0">
                <a:solidFill>
                  <a:srgbClr val="181B0D"/>
                </a:solidFill>
                <a:latin typeface="Century"/>
                <a:cs typeface="Century"/>
              </a:rPr>
              <a:t>a</a:t>
            </a:r>
            <a:r>
              <a:rPr sz="2150" spc="35" dirty="0">
                <a:solidFill>
                  <a:srgbClr val="181B0D"/>
                </a:solidFill>
                <a:latin typeface="Century"/>
                <a:cs typeface="Century"/>
              </a:rPr>
              <a:t>m</a:t>
            </a:r>
            <a:r>
              <a:rPr sz="2150" spc="-25" dirty="0">
                <a:solidFill>
                  <a:srgbClr val="181B0D"/>
                </a:solidFill>
                <a:latin typeface="Century"/>
                <a:cs typeface="Century"/>
              </a:rPr>
              <a:t>s</a:t>
            </a:r>
            <a:r>
              <a:rPr sz="2150" spc="5" dirty="0">
                <a:solidFill>
                  <a:srgbClr val="181B0D"/>
                </a:solidFill>
                <a:latin typeface="Century"/>
                <a:cs typeface="Century"/>
              </a:rPr>
              <a:t>,</a:t>
            </a:r>
            <a:r>
              <a:rPr sz="2150" dirty="0">
                <a:solidFill>
                  <a:srgbClr val="181B0D"/>
                </a:solidFill>
                <a:latin typeface="Century"/>
                <a:cs typeface="Century"/>
              </a:rPr>
              <a:t>	a</a:t>
            </a:r>
            <a:r>
              <a:rPr sz="2150" spc="30" dirty="0">
                <a:solidFill>
                  <a:srgbClr val="181B0D"/>
                </a:solidFill>
                <a:latin typeface="Century"/>
                <a:cs typeface="Century"/>
              </a:rPr>
              <a:t>n</a:t>
            </a:r>
            <a:r>
              <a:rPr sz="2150" spc="15" dirty="0">
                <a:solidFill>
                  <a:srgbClr val="181B0D"/>
                </a:solidFill>
                <a:latin typeface="Century"/>
                <a:cs typeface="Century"/>
              </a:rPr>
              <a:t>d</a:t>
            </a:r>
            <a:endParaRPr sz="2150">
              <a:latin typeface="Century"/>
              <a:cs typeface="Century"/>
            </a:endParaRPr>
          </a:p>
        </p:txBody>
      </p:sp>
      <p:sp>
        <p:nvSpPr>
          <p:cNvPr id="11" name="object 11"/>
          <p:cNvSpPr txBox="1"/>
          <p:nvPr/>
        </p:nvSpPr>
        <p:spPr>
          <a:xfrm>
            <a:off x="4742815" y="2829305"/>
            <a:ext cx="1300480" cy="939800"/>
          </a:xfrm>
          <a:prstGeom prst="rect">
            <a:avLst/>
          </a:prstGeom>
        </p:spPr>
        <p:txBody>
          <a:bodyPr vert="horz" wrap="square" lIns="0" tIns="16510" rIns="0" bIns="0" rtlCol="0">
            <a:spAutoFit/>
          </a:bodyPr>
          <a:lstStyle/>
          <a:p>
            <a:pPr marL="12700">
              <a:lnSpc>
                <a:spcPct val="100000"/>
              </a:lnSpc>
              <a:spcBef>
                <a:spcPts val="130"/>
              </a:spcBef>
            </a:pPr>
            <a:r>
              <a:rPr sz="2150" spc="30" dirty="0">
                <a:solidFill>
                  <a:srgbClr val="181B0D"/>
                </a:solidFill>
                <a:latin typeface="Century"/>
                <a:cs typeface="Century"/>
              </a:rPr>
              <a:t>f</a:t>
            </a:r>
            <a:r>
              <a:rPr sz="2150" spc="45" dirty="0">
                <a:solidFill>
                  <a:srgbClr val="181B0D"/>
                </a:solidFill>
                <a:latin typeface="Century"/>
                <a:cs typeface="Century"/>
              </a:rPr>
              <a:t>o</a:t>
            </a:r>
            <a:r>
              <a:rPr sz="2150" spc="15" dirty="0">
                <a:solidFill>
                  <a:srgbClr val="181B0D"/>
                </a:solidFill>
                <a:latin typeface="Century"/>
                <a:cs typeface="Century"/>
              </a:rPr>
              <a:t>r</a:t>
            </a:r>
            <a:r>
              <a:rPr sz="2150" spc="35" dirty="0">
                <a:solidFill>
                  <a:srgbClr val="181B0D"/>
                </a:solidFill>
                <a:latin typeface="Century"/>
                <a:cs typeface="Century"/>
              </a:rPr>
              <a:t>m</a:t>
            </a:r>
            <a:r>
              <a:rPr sz="2150" spc="5" dirty="0">
                <a:solidFill>
                  <a:srgbClr val="181B0D"/>
                </a:solidFill>
                <a:latin typeface="Century"/>
                <a:cs typeface="Century"/>
              </a:rPr>
              <a:t>a</a:t>
            </a:r>
            <a:r>
              <a:rPr sz="2150" spc="-10" dirty="0">
                <a:solidFill>
                  <a:srgbClr val="181B0D"/>
                </a:solidFill>
                <a:latin typeface="Century"/>
                <a:cs typeface="Century"/>
              </a:rPr>
              <a:t>tt</a:t>
            </a:r>
            <a:r>
              <a:rPr sz="2150" spc="45" dirty="0">
                <a:solidFill>
                  <a:srgbClr val="181B0D"/>
                </a:solidFill>
                <a:latin typeface="Century"/>
                <a:cs typeface="Century"/>
              </a:rPr>
              <a:t>e</a:t>
            </a:r>
            <a:r>
              <a:rPr sz="2150" spc="15" dirty="0">
                <a:solidFill>
                  <a:srgbClr val="181B0D"/>
                </a:solidFill>
                <a:latin typeface="Century"/>
                <a:cs typeface="Century"/>
              </a:rPr>
              <a:t>d</a:t>
            </a:r>
            <a:endParaRPr sz="2150">
              <a:latin typeface="Century"/>
              <a:cs typeface="Century"/>
            </a:endParaRPr>
          </a:p>
          <a:p>
            <a:pPr marL="12700">
              <a:lnSpc>
                <a:spcPct val="100000"/>
              </a:lnSpc>
              <a:spcBef>
                <a:spcPts val="2000"/>
              </a:spcBef>
            </a:pPr>
            <a:r>
              <a:rPr sz="2150" spc="10" dirty="0">
                <a:solidFill>
                  <a:srgbClr val="181B0D"/>
                </a:solidFill>
                <a:latin typeface="Century"/>
                <a:cs typeface="Century"/>
              </a:rPr>
              <a:t>Business</a:t>
            </a:r>
            <a:endParaRPr sz="2150">
              <a:latin typeface="Century"/>
              <a:cs typeface="Century"/>
            </a:endParaRPr>
          </a:p>
        </p:txBody>
      </p:sp>
      <p:sp>
        <p:nvSpPr>
          <p:cNvPr id="12" name="object 12"/>
          <p:cNvSpPr txBox="1"/>
          <p:nvPr/>
        </p:nvSpPr>
        <p:spPr>
          <a:xfrm>
            <a:off x="6573266" y="2829305"/>
            <a:ext cx="1732280" cy="939800"/>
          </a:xfrm>
          <a:prstGeom prst="rect">
            <a:avLst/>
          </a:prstGeom>
        </p:spPr>
        <p:txBody>
          <a:bodyPr vert="horz" wrap="square" lIns="0" tIns="16510" rIns="0" bIns="0" rtlCol="0">
            <a:spAutoFit/>
          </a:bodyPr>
          <a:lstStyle/>
          <a:p>
            <a:pPr marL="12700">
              <a:lnSpc>
                <a:spcPct val="100000"/>
              </a:lnSpc>
              <a:spcBef>
                <a:spcPts val="130"/>
              </a:spcBef>
            </a:pPr>
            <a:r>
              <a:rPr sz="2150" spc="15" dirty="0">
                <a:solidFill>
                  <a:srgbClr val="181B0D"/>
                </a:solidFill>
                <a:latin typeface="Century"/>
                <a:cs typeface="Century"/>
              </a:rPr>
              <a:t>input/output.</a:t>
            </a:r>
            <a:endParaRPr sz="2150">
              <a:latin typeface="Century"/>
              <a:cs typeface="Century"/>
            </a:endParaRPr>
          </a:p>
          <a:p>
            <a:pPr marL="12700">
              <a:lnSpc>
                <a:spcPct val="100000"/>
              </a:lnSpc>
              <a:spcBef>
                <a:spcPts val="2000"/>
              </a:spcBef>
            </a:pPr>
            <a:r>
              <a:rPr sz="2150" spc="20" dirty="0">
                <a:solidFill>
                  <a:srgbClr val="181B0D"/>
                </a:solidFill>
                <a:latin typeface="Century"/>
                <a:cs typeface="Century"/>
              </a:rPr>
              <a:t>Oriented</a:t>
            </a:r>
            <a:endParaRPr sz="2150">
              <a:latin typeface="Century"/>
              <a:cs typeface="Century"/>
            </a:endParaRPr>
          </a:p>
        </p:txBody>
      </p:sp>
      <p:sp>
        <p:nvSpPr>
          <p:cNvPr id="13" name="object 13"/>
          <p:cNvSpPr txBox="1"/>
          <p:nvPr/>
        </p:nvSpPr>
        <p:spPr>
          <a:xfrm>
            <a:off x="8403208" y="3304603"/>
            <a:ext cx="1601470" cy="902969"/>
          </a:xfrm>
          <a:prstGeom prst="rect">
            <a:avLst/>
          </a:prstGeom>
        </p:spPr>
        <p:txBody>
          <a:bodyPr vert="horz" wrap="square" lIns="0" tIns="12065" rIns="0" bIns="0" rtlCol="0">
            <a:spAutoFit/>
          </a:bodyPr>
          <a:lstStyle/>
          <a:p>
            <a:pPr marL="12700" marR="5080">
              <a:lnSpc>
                <a:spcPct val="133900"/>
              </a:lnSpc>
              <a:spcBef>
                <a:spcPts val="95"/>
              </a:spcBef>
            </a:pPr>
            <a:r>
              <a:rPr sz="2150" spc="20" dirty="0">
                <a:solidFill>
                  <a:srgbClr val="181B0D"/>
                </a:solidFill>
                <a:latin typeface="Century"/>
                <a:cs typeface="Century"/>
              </a:rPr>
              <a:t>Language)  </a:t>
            </a:r>
            <a:r>
              <a:rPr sz="2150" spc="50" dirty="0">
                <a:solidFill>
                  <a:srgbClr val="181B0D"/>
                </a:solidFill>
                <a:latin typeface="Century"/>
                <a:cs typeface="Century"/>
              </a:rPr>
              <a:t>D</a:t>
            </a:r>
            <a:r>
              <a:rPr sz="2150" spc="45" dirty="0">
                <a:solidFill>
                  <a:srgbClr val="181B0D"/>
                </a:solidFill>
                <a:latin typeface="Century"/>
                <a:cs typeface="Century"/>
              </a:rPr>
              <a:t>e</a:t>
            </a:r>
            <a:r>
              <a:rPr sz="2150" spc="40" dirty="0">
                <a:solidFill>
                  <a:srgbClr val="181B0D"/>
                </a:solidFill>
                <a:latin typeface="Century"/>
                <a:cs typeface="Century"/>
              </a:rPr>
              <a:t>p</a:t>
            </a:r>
            <a:r>
              <a:rPr sz="2150" spc="5" dirty="0">
                <a:solidFill>
                  <a:srgbClr val="181B0D"/>
                </a:solidFill>
                <a:latin typeface="Century"/>
                <a:cs typeface="Century"/>
              </a:rPr>
              <a:t>a</a:t>
            </a:r>
            <a:r>
              <a:rPr sz="2150" spc="15" dirty="0">
                <a:solidFill>
                  <a:srgbClr val="181B0D"/>
                </a:solidFill>
                <a:latin typeface="Century"/>
                <a:cs typeface="Century"/>
              </a:rPr>
              <a:t>r</a:t>
            </a:r>
            <a:r>
              <a:rPr sz="2150" spc="-10" dirty="0">
                <a:solidFill>
                  <a:srgbClr val="181B0D"/>
                </a:solidFill>
                <a:latin typeface="Century"/>
                <a:cs typeface="Century"/>
              </a:rPr>
              <a:t>t</a:t>
            </a:r>
            <a:r>
              <a:rPr sz="2150" spc="30" dirty="0">
                <a:solidFill>
                  <a:srgbClr val="181B0D"/>
                </a:solidFill>
                <a:latin typeface="Century"/>
                <a:cs typeface="Century"/>
              </a:rPr>
              <a:t>m</a:t>
            </a:r>
            <a:r>
              <a:rPr sz="2150" spc="45" dirty="0">
                <a:solidFill>
                  <a:srgbClr val="181B0D"/>
                </a:solidFill>
                <a:latin typeface="Century"/>
                <a:cs typeface="Century"/>
              </a:rPr>
              <a:t>e</a:t>
            </a:r>
            <a:r>
              <a:rPr sz="2150" spc="30" dirty="0">
                <a:solidFill>
                  <a:srgbClr val="181B0D"/>
                </a:solidFill>
                <a:latin typeface="Century"/>
                <a:cs typeface="Century"/>
              </a:rPr>
              <a:t>n</a:t>
            </a:r>
            <a:r>
              <a:rPr sz="2150" spc="10" dirty="0">
                <a:solidFill>
                  <a:srgbClr val="181B0D"/>
                </a:solidFill>
                <a:latin typeface="Century"/>
                <a:cs typeface="Century"/>
              </a:rPr>
              <a:t>t</a:t>
            </a:r>
            <a:endParaRPr sz="2150">
              <a:latin typeface="Century"/>
              <a:cs typeface="Century"/>
            </a:endParaRPr>
          </a:p>
        </p:txBody>
      </p:sp>
      <p:sp>
        <p:nvSpPr>
          <p:cNvPr id="14" name="object 14"/>
          <p:cNvSpPr txBox="1"/>
          <p:nvPr/>
        </p:nvSpPr>
        <p:spPr>
          <a:xfrm>
            <a:off x="2912745" y="3743388"/>
            <a:ext cx="3991610" cy="902969"/>
          </a:xfrm>
          <a:prstGeom prst="rect">
            <a:avLst/>
          </a:prstGeom>
        </p:spPr>
        <p:txBody>
          <a:bodyPr vert="horz" wrap="square" lIns="0" tIns="12065" rIns="0" bIns="0" rtlCol="0">
            <a:spAutoFit/>
          </a:bodyPr>
          <a:lstStyle/>
          <a:p>
            <a:pPr marL="12700" marR="5080">
              <a:lnSpc>
                <a:spcPct val="133900"/>
              </a:lnSpc>
              <a:spcBef>
                <a:spcPts val="95"/>
              </a:spcBef>
              <a:tabLst>
                <a:tab pos="927100" algn="l"/>
                <a:tab pos="1842135" algn="l"/>
                <a:tab pos="2757805" algn="l"/>
                <a:tab pos="3672840" algn="l"/>
              </a:tabLst>
            </a:pPr>
            <a:r>
              <a:rPr sz="2150" spc="-15" dirty="0">
                <a:solidFill>
                  <a:srgbClr val="181B0D"/>
                </a:solidFill>
                <a:latin typeface="Century"/>
                <a:cs typeface="Century"/>
              </a:rPr>
              <a:t>t</a:t>
            </a:r>
            <a:r>
              <a:rPr sz="2150" spc="30" dirty="0">
                <a:solidFill>
                  <a:srgbClr val="181B0D"/>
                </a:solidFill>
                <a:latin typeface="Century"/>
                <a:cs typeface="Century"/>
              </a:rPr>
              <a:t>h</a:t>
            </a:r>
            <a:r>
              <a:rPr sz="2150" spc="10" dirty="0">
                <a:solidFill>
                  <a:srgbClr val="181B0D"/>
                </a:solidFill>
                <a:latin typeface="Century"/>
                <a:cs typeface="Century"/>
              </a:rPr>
              <a:t>e</a:t>
            </a:r>
            <a:r>
              <a:rPr sz="2150" dirty="0">
                <a:solidFill>
                  <a:srgbClr val="181B0D"/>
                </a:solidFill>
                <a:latin typeface="Century"/>
                <a:cs typeface="Century"/>
              </a:rPr>
              <a:t>	</a:t>
            </a:r>
            <a:r>
              <a:rPr sz="2150" spc="-10" dirty="0">
                <a:solidFill>
                  <a:srgbClr val="181B0D"/>
                </a:solidFill>
                <a:latin typeface="Century"/>
                <a:cs typeface="Century"/>
              </a:rPr>
              <a:t>i</a:t>
            </a:r>
            <a:r>
              <a:rPr sz="2150" spc="30" dirty="0">
                <a:solidFill>
                  <a:srgbClr val="181B0D"/>
                </a:solidFill>
                <a:latin typeface="Century"/>
                <a:cs typeface="Century"/>
              </a:rPr>
              <a:t>n</a:t>
            </a:r>
            <a:r>
              <a:rPr sz="2150" spc="-10" dirty="0">
                <a:solidFill>
                  <a:srgbClr val="181B0D"/>
                </a:solidFill>
                <a:latin typeface="Century"/>
                <a:cs typeface="Century"/>
              </a:rPr>
              <a:t>i</a:t>
            </a:r>
            <a:r>
              <a:rPr sz="2150" spc="-15" dirty="0">
                <a:solidFill>
                  <a:srgbClr val="181B0D"/>
                </a:solidFill>
                <a:latin typeface="Century"/>
                <a:cs typeface="Century"/>
              </a:rPr>
              <a:t>t</a:t>
            </a:r>
            <a:r>
              <a:rPr sz="2150" spc="-5" dirty="0">
                <a:solidFill>
                  <a:srgbClr val="181B0D"/>
                </a:solidFill>
                <a:latin typeface="Century"/>
                <a:cs typeface="Century"/>
              </a:rPr>
              <a:t>ia</a:t>
            </a:r>
            <a:r>
              <a:rPr sz="2150" spc="-15" dirty="0">
                <a:solidFill>
                  <a:srgbClr val="181B0D"/>
                </a:solidFill>
                <a:latin typeface="Century"/>
                <a:cs typeface="Century"/>
              </a:rPr>
              <a:t>t</a:t>
            </a:r>
            <a:r>
              <a:rPr sz="2150" spc="-10" dirty="0">
                <a:solidFill>
                  <a:srgbClr val="181B0D"/>
                </a:solidFill>
                <a:latin typeface="Century"/>
                <a:cs typeface="Century"/>
              </a:rPr>
              <a:t>i</a:t>
            </a:r>
            <a:r>
              <a:rPr sz="2150" spc="35" dirty="0">
                <a:solidFill>
                  <a:srgbClr val="181B0D"/>
                </a:solidFill>
                <a:latin typeface="Century"/>
                <a:cs typeface="Century"/>
              </a:rPr>
              <a:t>v</a:t>
            </a:r>
            <a:r>
              <a:rPr sz="2150" spc="10" dirty="0">
                <a:solidFill>
                  <a:srgbClr val="181B0D"/>
                </a:solidFill>
                <a:latin typeface="Century"/>
                <a:cs typeface="Century"/>
              </a:rPr>
              <a:t>e</a:t>
            </a:r>
            <a:r>
              <a:rPr sz="2150" spc="120" dirty="0">
                <a:solidFill>
                  <a:srgbClr val="181B0D"/>
                </a:solidFill>
                <a:latin typeface="Century"/>
                <a:cs typeface="Century"/>
              </a:rPr>
              <a:t> </a:t>
            </a:r>
            <a:r>
              <a:rPr sz="2150" spc="45" dirty="0">
                <a:solidFill>
                  <a:srgbClr val="181B0D"/>
                </a:solidFill>
                <a:latin typeface="Century"/>
                <a:cs typeface="Century"/>
              </a:rPr>
              <a:t>o</a:t>
            </a:r>
            <a:r>
              <a:rPr sz="2150" spc="5" dirty="0">
                <a:solidFill>
                  <a:srgbClr val="181B0D"/>
                </a:solidFill>
                <a:latin typeface="Century"/>
                <a:cs typeface="Century"/>
              </a:rPr>
              <a:t>f</a:t>
            </a:r>
            <a:r>
              <a:rPr sz="2150" dirty="0">
                <a:solidFill>
                  <a:srgbClr val="181B0D"/>
                </a:solidFill>
                <a:latin typeface="Century"/>
                <a:cs typeface="Century"/>
              </a:rPr>
              <a:t>	</a:t>
            </a:r>
            <a:r>
              <a:rPr sz="2150" spc="-15" dirty="0">
                <a:solidFill>
                  <a:srgbClr val="181B0D"/>
                </a:solidFill>
                <a:latin typeface="Century"/>
                <a:cs typeface="Century"/>
              </a:rPr>
              <a:t>t</a:t>
            </a:r>
            <a:r>
              <a:rPr sz="2150" spc="30" dirty="0">
                <a:solidFill>
                  <a:srgbClr val="181B0D"/>
                </a:solidFill>
                <a:latin typeface="Century"/>
                <a:cs typeface="Century"/>
              </a:rPr>
              <a:t>h</a:t>
            </a:r>
            <a:r>
              <a:rPr sz="2150" spc="10" dirty="0">
                <a:solidFill>
                  <a:srgbClr val="181B0D"/>
                </a:solidFill>
                <a:latin typeface="Century"/>
                <a:cs typeface="Century"/>
              </a:rPr>
              <a:t>e</a:t>
            </a:r>
            <a:r>
              <a:rPr sz="2150" dirty="0">
                <a:solidFill>
                  <a:srgbClr val="181B0D"/>
                </a:solidFill>
                <a:latin typeface="Century"/>
                <a:cs typeface="Century"/>
              </a:rPr>
              <a:t>	</a:t>
            </a:r>
            <a:r>
              <a:rPr sz="2150" spc="45" dirty="0">
                <a:solidFill>
                  <a:srgbClr val="181B0D"/>
                </a:solidFill>
                <a:latin typeface="Century"/>
                <a:cs typeface="Century"/>
              </a:rPr>
              <a:t>U</a:t>
            </a:r>
            <a:r>
              <a:rPr sz="2150" spc="5" dirty="0">
                <a:solidFill>
                  <a:srgbClr val="181B0D"/>
                </a:solidFill>
                <a:latin typeface="Century"/>
                <a:cs typeface="Century"/>
              </a:rPr>
              <a:t>.  </a:t>
            </a:r>
            <a:r>
              <a:rPr sz="2150" dirty="0">
                <a:solidFill>
                  <a:srgbClr val="181B0D"/>
                </a:solidFill>
                <a:latin typeface="Century"/>
                <a:cs typeface="Century"/>
              </a:rPr>
              <a:t>1959	</a:t>
            </a:r>
            <a:r>
              <a:rPr sz="2150" spc="15" dirty="0">
                <a:solidFill>
                  <a:srgbClr val="181B0D"/>
                </a:solidFill>
                <a:latin typeface="Century"/>
                <a:cs typeface="Century"/>
              </a:rPr>
              <a:t>and	</a:t>
            </a:r>
            <a:r>
              <a:rPr sz="2150" spc="25" dirty="0">
                <a:solidFill>
                  <a:srgbClr val="181B0D"/>
                </a:solidFill>
                <a:latin typeface="Century"/>
                <a:cs typeface="Century"/>
              </a:rPr>
              <a:t>implemented	</a:t>
            </a:r>
            <a:r>
              <a:rPr sz="2150" spc="-5" dirty="0">
                <a:solidFill>
                  <a:srgbClr val="181B0D"/>
                </a:solidFill>
                <a:latin typeface="Century"/>
                <a:cs typeface="Century"/>
              </a:rPr>
              <a:t>in</a:t>
            </a:r>
            <a:endParaRPr sz="2150">
              <a:latin typeface="Century"/>
              <a:cs typeface="Century"/>
            </a:endParaRPr>
          </a:p>
        </p:txBody>
      </p:sp>
      <p:sp>
        <p:nvSpPr>
          <p:cNvPr id="15" name="object 15"/>
          <p:cNvSpPr txBox="1"/>
          <p:nvPr/>
        </p:nvSpPr>
        <p:spPr>
          <a:xfrm>
            <a:off x="7488301" y="3743388"/>
            <a:ext cx="1181735" cy="902969"/>
          </a:xfrm>
          <a:prstGeom prst="rect">
            <a:avLst/>
          </a:prstGeom>
        </p:spPr>
        <p:txBody>
          <a:bodyPr vert="horz" wrap="square" lIns="0" tIns="123190" rIns="0" bIns="0" rtlCol="0">
            <a:spAutoFit/>
          </a:bodyPr>
          <a:lstStyle/>
          <a:p>
            <a:pPr marL="12700">
              <a:lnSpc>
                <a:spcPct val="100000"/>
              </a:lnSpc>
              <a:spcBef>
                <a:spcPts val="970"/>
              </a:spcBef>
            </a:pPr>
            <a:r>
              <a:rPr sz="2150" dirty="0">
                <a:solidFill>
                  <a:srgbClr val="181B0D"/>
                </a:solidFill>
                <a:latin typeface="Century"/>
                <a:cs typeface="Century"/>
              </a:rPr>
              <a:t>S.</a:t>
            </a:r>
            <a:endParaRPr sz="2150">
              <a:latin typeface="Century"/>
              <a:cs typeface="Century"/>
            </a:endParaRPr>
          </a:p>
          <a:p>
            <a:pPr marL="12700">
              <a:lnSpc>
                <a:spcPct val="100000"/>
              </a:lnSpc>
              <a:spcBef>
                <a:spcPts val="875"/>
              </a:spcBef>
              <a:tabLst>
                <a:tab pos="927100" algn="l"/>
              </a:tabLst>
            </a:pPr>
            <a:r>
              <a:rPr sz="2150" dirty="0">
                <a:solidFill>
                  <a:srgbClr val="181B0D"/>
                </a:solidFill>
                <a:latin typeface="Century"/>
                <a:cs typeface="Century"/>
              </a:rPr>
              <a:t>196</a:t>
            </a:r>
            <a:r>
              <a:rPr sz="2150" spc="15" dirty="0">
                <a:solidFill>
                  <a:srgbClr val="181B0D"/>
                </a:solidFill>
                <a:latin typeface="Century"/>
                <a:cs typeface="Century"/>
              </a:rPr>
              <a:t>0</a:t>
            </a:r>
            <a:r>
              <a:rPr sz="2150" dirty="0">
                <a:solidFill>
                  <a:srgbClr val="181B0D"/>
                </a:solidFill>
                <a:latin typeface="Century"/>
                <a:cs typeface="Century"/>
              </a:rPr>
              <a:t>	</a:t>
            </a:r>
            <a:r>
              <a:rPr sz="2150" spc="-10" dirty="0">
                <a:solidFill>
                  <a:srgbClr val="181B0D"/>
                </a:solidFill>
                <a:latin typeface="Century"/>
                <a:cs typeface="Century"/>
              </a:rPr>
              <a:t>to</a:t>
            </a:r>
            <a:endParaRPr sz="2150">
              <a:latin typeface="Century"/>
              <a:cs typeface="Century"/>
            </a:endParaRPr>
          </a:p>
        </p:txBody>
      </p:sp>
      <p:sp>
        <p:nvSpPr>
          <p:cNvPr id="16" name="object 16"/>
          <p:cNvSpPr txBox="1"/>
          <p:nvPr/>
        </p:nvSpPr>
        <p:spPr>
          <a:xfrm>
            <a:off x="9318625" y="4289107"/>
            <a:ext cx="1155065" cy="357505"/>
          </a:xfrm>
          <a:prstGeom prst="rect">
            <a:avLst/>
          </a:prstGeom>
        </p:spPr>
        <p:txBody>
          <a:bodyPr vert="horz" wrap="square" lIns="0" tIns="15875" rIns="0" bIns="0" rtlCol="0">
            <a:spAutoFit/>
          </a:bodyPr>
          <a:lstStyle/>
          <a:p>
            <a:pPr marL="12700">
              <a:lnSpc>
                <a:spcPct val="100000"/>
              </a:lnSpc>
              <a:spcBef>
                <a:spcPts val="125"/>
              </a:spcBef>
            </a:pPr>
            <a:r>
              <a:rPr sz="2150" spc="30" dirty="0">
                <a:solidFill>
                  <a:srgbClr val="181B0D"/>
                </a:solidFill>
                <a:latin typeface="Century"/>
                <a:cs typeface="Century"/>
              </a:rPr>
              <a:t>meet</a:t>
            </a:r>
            <a:r>
              <a:rPr sz="2150" spc="-85" dirty="0">
                <a:solidFill>
                  <a:srgbClr val="181B0D"/>
                </a:solidFill>
                <a:latin typeface="Century"/>
                <a:cs typeface="Century"/>
              </a:rPr>
              <a:t> </a:t>
            </a:r>
            <a:r>
              <a:rPr sz="2150" spc="10" dirty="0">
                <a:solidFill>
                  <a:srgbClr val="181B0D"/>
                </a:solidFill>
                <a:latin typeface="Century"/>
                <a:cs typeface="Century"/>
              </a:rPr>
              <a:t>the</a:t>
            </a:r>
            <a:endParaRPr sz="2150">
              <a:latin typeface="Century"/>
              <a:cs typeface="Century"/>
            </a:endParaRPr>
          </a:p>
        </p:txBody>
      </p:sp>
      <p:sp>
        <p:nvSpPr>
          <p:cNvPr id="17" name="object 17"/>
          <p:cNvSpPr txBox="1"/>
          <p:nvPr/>
        </p:nvSpPr>
        <p:spPr>
          <a:xfrm>
            <a:off x="10233659" y="3304603"/>
            <a:ext cx="1887220" cy="1341755"/>
          </a:xfrm>
          <a:prstGeom prst="rect">
            <a:avLst/>
          </a:prstGeom>
        </p:spPr>
        <p:txBody>
          <a:bodyPr vert="horz" wrap="square" lIns="0" tIns="12065" rIns="0" bIns="0" rtlCol="0">
            <a:spAutoFit/>
          </a:bodyPr>
          <a:lstStyle/>
          <a:p>
            <a:pPr marL="12700" marR="5080">
              <a:lnSpc>
                <a:spcPct val="133900"/>
              </a:lnSpc>
              <a:spcBef>
                <a:spcPts val="95"/>
              </a:spcBef>
              <a:tabLst>
                <a:tab pos="727075" algn="l"/>
                <a:tab pos="850900" algn="l"/>
              </a:tabLst>
            </a:pPr>
            <a:r>
              <a:rPr sz="2150" spc="45" dirty="0">
                <a:solidFill>
                  <a:srgbClr val="181B0D"/>
                </a:solidFill>
                <a:latin typeface="Century"/>
                <a:cs typeface="Century"/>
              </a:rPr>
              <a:t>w</a:t>
            </a:r>
            <a:r>
              <a:rPr sz="2150" dirty="0">
                <a:solidFill>
                  <a:srgbClr val="181B0D"/>
                </a:solidFill>
                <a:latin typeface="Century"/>
                <a:cs typeface="Century"/>
              </a:rPr>
              <a:t>a</a:t>
            </a:r>
            <a:r>
              <a:rPr sz="2150" spc="10" dirty="0">
                <a:solidFill>
                  <a:srgbClr val="181B0D"/>
                </a:solidFill>
                <a:latin typeface="Century"/>
                <a:cs typeface="Century"/>
              </a:rPr>
              <a:t>s</a:t>
            </a:r>
            <a:r>
              <a:rPr sz="2150" dirty="0">
                <a:solidFill>
                  <a:srgbClr val="181B0D"/>
                </a:solidFill>
                <a:latin typeface="Century"/>
                <a:cs typeface="Century"/>
              </a:rPr>
              <a:t>	</a:t>
            </a:r>
            <a:r>
              <a:rPr sz="2150" spc="40" dirty="0">
                <a:solidFill>
                  <a:srgbClr val="181B0D"/>
                </a:solidFill>
                <a:latin typeface="Century"/>
                <a:cs typeface="Century"/>
              </a:rPr>
              <a:t>d</a:t>
            </a:r>
            <a:r>
              <a:rPr sz="2150" spc="45" dirty="0">
                <a:solidFill>
                  <a:srgbClr val="181B0D"/>
                </a:solidFill>
                <a:latin typeface="Century"/>
                <a:cs typeface="Century"/>
              </a:rPr>
              <a:t>e</a:t>
            </a:r>
            <a:r>
              <a:rPr sz="2150" spc="-25" dirty="0">
                <a:solidFill>
                  <a:srgbClr val="181B0D"/>
                </a:solidFill>
                <a:latin typeface="Century"/>
                <a:cs typeface="Century"/>
              </a:rPr>
              <a:t>s</a:t>
            </a:r>
            <a:r>
              <a:rPr sz="2150" spc="-5" dirty="0">
                <a:solidFill>
                  <a:srgbClr val="181B0D"/>
                </a:solidFill>
                <a:latin typeface="Century"/>
                <a:cs typeface="Century"/>
              </a:rPr>
              <a:t>i</a:t>
            </a:r>
            <a:r>
              <a:rPr sz="2150" spc="40" dirty="0">
                <a:solidFill>
                  <a:srgbClr val="181B0D"/>
                </a:solidFill>
                <a:latin typeface="Century"/>
                <a:cs typeface="Century"/>
              </a:rPr>
              <a:t>g</a:t>
            </a:r>
            <a:r>
              <a:rPr sz="2150" spc="30" dirty="0">
                <a:solidFill>
                  <a:srgbClr val="181B0D"/>
                </a:solidFill>
                <a:latin typeface="Century"/>
                <a:cs typeface="Century"/>
              </a:rPr>
              <a:t>n</a:t>
            </a:r>
            <a:r>
              <a:rPr sz="2150" spc="45" dirty="0">
                <a:solidFill>
                  <a:srgbClr val="181B0D"/>
                </a:solidFill>
                <a:latin typeface="Century"/>
                <a:cs typeface="Century"/>
              </a:rPr>
              <a:t>e</a:t>
            </a:r>
            <a:r>
              <a:rPr sz="2150" spc="10" dirty="0">
                <a:solidFill>
                  <a:srgbClr val="181B0D"/>
                </a:solidFill>
                <a:latin typeface="Century"/>
                <a:cs typeface="Century"/>
              </a:rPr>
              <a:t>d  </a:t>
            </a:r>
            <a:r>
              <a:rPr sz="2150" spc="45" dirty="0">
                <a:solidFill>
                  <a:srgbClr val="181B0D"/>
                </a:solidFill>
                <a:latin typeface="Century"/>
                <a:cs typeface="Century"/>
              </a:rPr>
              <a:t>o</a:t>
            </a:r>
            <a:r>
              <a:rPr sz="2150" spc="5" dirty="0">
                <a:solidFill>
                  <a:srgbClr val="181B0D"/>
                </a:solidFill>
                <a:latin typeface="Century"/>
                <a:cs typeface="Century"/>
              </a:rPr>
              <a:t>f</a:t>
            </a:r>
            <a:r>
              <a:rPr sz="2150" dirty="0">
                <a:solidFill>
                  <a:srgbClr val="181B0D"/>
                </a:solidFill>
                <a:latin typeface="Century"/>
                <a:cs typeface="Century"/>
              </a:rPr>
              <a:t>		</a:t>
            </a:r>
            <a:r>
              <a:rPr sz="2150" spc="45" dirty="0">
                <a:solidFill>
                  <a:srgbClr val="181B0D"/>
                </a:solidFill>
                <a:latin typeface="Century"/>
                <a:cs typeface="Century"/>
              </a:rPr>
              <a:t>D</a:t>
            </a:r>
            <a:r>
              <a:rPr sz="2150" spc="40" dirty="0">
                <a:solidFill>
                  <a:srgbClr val="181B0D"/>
                </a:solidFill>
                <a:latin typeface="Century"/>
                <a:cs typeface="Century"/>
              </a:rPr>
              <a:t>e</a:t>
            </a:r>
            <a:r>
              <a:rPr sz="2150" spc="25" dirty="0">
                <a:solidFill>
                  <a:srgbClr val="181B0D"/>
                </a:solidFill>
                <a:latin typeface="Century"/>
                <a:cs typeface="Century"/>
              </a:rPr>
              <a:t>f</a:t>
            </a:r>
            <a:r>
              <a:rPr sz="2150" spc="40" dirty="0">
                <a:solidFill>
                  <a:srgbClr val="181B0D"/>
                </a:solidFill>
                <a:latin typeface="Century"/>
                <a:cs typeface="Century"/>
              </a:rPr>
              <a:t>e</a:t>
            </a:r>
            <a:r>
              <a:rPr sz="2150" spc="30" dirty="0">
                <a:solidFill>
                  <a:srgbClr val="181B0D"/>
                </a:solidFill>
                <a:latin typeface="Century"/>
                <a:cs typeface="Century"/>
              </a:rPr>
              <a:t>n</a:t>
            </a:r>
            <a:r>
              <a:rPr sz="2150" spc="-60" dirty="0">
                <a:solidFill>
                  <a:srgbClr val="181B0D"/>
                </a:solidFill>
                <a:latin typeface="Century"/>
                <a:cs typeface="Century"/>
              </a:rPr>
              <a:t>c</a:t>
            </a:r>
            <a:r>
              <a:rPr sz="2150" spc="10" dirty="0">
                <a:solidFill>
                  <a:srgbClr val="181B0D"/>
                </a:solidFill>
                <a:latin typeface="Century"/>
                <a:cs typeface="Century"/>
              </a:rPr>
              <a:t>e</a:t>
            </a:r>
            <a:endParaRPr sz="2150">
              <a:latin typeface="Century"/>
              <a:cs typeface="Century"/>
            </a:endParaRPr>
          </a:p>
          <a:p>
            <a:pPr marL="927735">
              <a:lnSpc>
                <a:spcPct val="100000"/>
              </a:lnSpc>
              <a:spcBef>
                <a:spcPts val="875"/>
              </a:spcBef>
            </a:pPr>
            <a:r>
              <a:rPr sz="2150" spc="30" dirty="0">
                <a:solidFill>
                  <a:srgbClr val="181B0D"/>
                </a:solidFill>
                <a:latin typeface="Century"/>
                <a:cs typeface="Century"/>
              </a:rPr>
              <a:t>need</a:t>
            </a:r>
            <a:endParaRPr sz="2150">
              <a:latin typeface="Century"/>
              <a:cs typeface="Century"/>
            </a:endParaRPr>
          </a:p>
        </p:txBody>
      </p:sp>
      <p:sp>
        <p:nvSpPr>
          <p:cNvPr id="18" name="object 18"/>
          <p:cNvSpPr txBox="1"/>
          <p:nvPr/>
        </p:nvSpPr>
        <p:spPr>
          <a:xfrm>
            <a:off x="2912745" y="4727892"/>
            <a:ext cx="4155440" cy="357505"/>
          </a:xfrm>
          <a:prstGeom prst="rect">
            <a:avLst/>
          </a:prstGeom>
        </p:spPr>
        <p:txBody>
          <a:bodyPr vert="horz" wrap="square" lIns="0" tIns="15875" rIns="0" bIns="0" rtlCol="0">
            <a:spAutoFit/>
          </a:bodyPr>
          <a:lstStyle/>
          <a:p>
            <a:pPr marL="12700">
              <a:lnSpc>
                <a:spcPct val="100000"/>
              </a:lnSpc>
              <a:spcBef>
                <a:spcPts val="125"/>
              </a:spcBef>
              <a:tabLst>
                <a:tab pos="1842135" algn="l"/>
                <a:tab pos="2757805" algn="l"/>
              </a:tabLst>
            </a:pPr>
            <a:r>
              <a:rPr sz="2150" b="1" spc="50" dirty="0">
                <a:solidFill>
                  <a:srgbClr val="FF0000"/>
                </a:solidFill>
                <a:latin typeface="Century"/>
                <a:cs typeface="Century"/>
              </a:rPr>
              <a:t>business	</a:t>
            </a:r>
            <a:r>
              <a:rPr sz="2150" b="1" spc="65" dirty="0">
                <a:solidFill>
                  <a:srgbClr val="FF0000"/>
                </a:solidFill>
                <a:latin typeface="Century"/>
                <a:cs typeface="Century"/>
              </a:rPr>
              <a:t>data	</a:t>
            </a:r>
            <a:r>
              <a:rPr sz="2150" b="1" spc="40" dirty="0">
                <a:solidFill>
                  <a:srgbClr val="FF0000"/>
                </a:solidFill>
                <a:latin typeface="Century"/>
                <a:cs typeface="Century"/>
              </a:rPr>
              <a:t>processing</a:t>
            </a:r>
            <a:endParaRPr sz="2150">
              <a:latin typeface="Century"/>
              <a:cs typeface="Century"/>
            </a:endParaRPr>
          </a:p>
        </p:txBody>
      </p:sp>
      <p:sp>
        <p:nvSpPr>
          <p:cNvPr id="19" name="object 19"/>
          <p:cNvSpPr txBox="1"/>
          <p:nvPr/>
        </p:nvSpPr>
        <p:spPr>
          <a:xfrm>
            <a:off x="1082357" y="3304603"/>
            <a:ext cx="3178175" cy="2800985"/>
          </a:xfrm>
          <a:prstGeom prst="rect">
            <a:avLst/>
          </a:prstGeom>
        </p:spPr>
        <p:txBody>
          <a:bodyPr vert="horz" wrap="square" lIns="0" tIns="12065" rIns="0" bIns="0" rtlCol="0">
            <a:spAutoFit/>
          </a:bodyPr>
          <a:lstStyle/>
          <a:p>
            <a:pPr marL="393700" marR="5080" indent="-393700">
              <a:lnSpc>
                <a:spcPct val="133900"/>
              </a:lnSpc>
              <a:spcBef>
                <a:spcPts val="95"/>
              </a:spcBef>
              <a:buFont typeface="Franklin Gothic Book"/>
              <a:buChar char="■"/>
              <a:tabLst>
                <a:tab pos="393700" algn="l"/>
                <a:tab pos="394335" algn="l"/>
                <a:tab pos="1842770" algn="l"/>
              </a:tabLst>
            </a:pPr>
            <a:r>
              <a:rPr sz="2150" b="1" spc="90" dirty="0">
                <a:solidFill>
                  <a:srgbClr val="FF0000"/>
                </a:solidFill>
                <a:latin typeface="Century"/>
                <a:cs typeface="Century"/>
              </a:rPr>
              <a:t>C</a:t>
            </a:r>
            <a:r>
              <a:rPr sz="2150" b="1" spc="125" dirty="0">
                <a:solidFill>
                  <a:srgbClr val="FF0000"/>
                </a:solidFill>
                <a:latin typeface="Century"/>
                <a:cs typeface="Century"/>
              </a:rPr>
              <a:t>O</a:t>
            </a:r>
            <a:r>
              <a:rPr sz="2150" b="1" spc="90" dirty="0">
                <a:solidFill>
                  <a:srgbClr val="FF0000"/>
                </a:solidFill>
                <a:latin typeface="Century"/>
                <a:cs typeface="Century"/>
              </a:rPr>
              <a:t>B</a:t>
            </a:r>
            <a:r>
              <a:rPr sz="2150" b="1" spc="50" dirty="0">
                <a:solidFill>
                  <a:srgbClr val="FF0000"/>
                </a:solidFill>
                <a:latin typeface="Century"/>
                <a:cs typeface="Century"/>
              </a:rPr>
              <a:t>O</a:t>
            </a:r>
            <a:r>
              <a:rPr sz="2150" b="1" spc="15" dirty="0">
                <a:solidFill>
                  <a:srgbClr val="FF0000"/>
                </a:solidFill>
                <a:latin typeface="Century"/>
                <a:cs typeface="Century"/>
              </a:rPr>
              <a:t>L</a:t>
            </a:r>
            <a:r>
              <a:rPr sz="2150" b="1" dirty="0">
                <a:solidFill>
                  <a:srgbClr val="FF0000"/>
                </a:solidFill>
                <a:latin typeface="Century"/>
                <a:cs typeface="Century"/>
              </a:rPr>
              <a:t>	</a:t>
            </a:r>
            <a:r>
              <a:rPr sz="2150" spc="25" dirty="0">
                <a:solidFill>
                  <a:srgbClr val="181B0D"/>
                </a:solidFill>
                <a:latin typeface="Century"/>
                <a:cs typeface="Century"/>
              </a:rPr>
              <a:t>(</a:t>
            </a:r>
            <a:r>
              <a:rPr sz="2150" spc="10" dirty="0">
                <a:solidFill>
                  <a:srgbClr val="181B0D"/>
                </a:solidFill>
                <a:latin typeface="Century"/>
                <a:cs typeface="Century"/>
              </a:rPr>
              <a:t>C</a:t>
            </a:r>
            <a:r>
              <a:rPr sz="2150" spc="55" dirty="0">
                <a:solidFill>
                  <a:srgbClr val="181B0D"/>
                </a:solidFill>
                <a:latin typeface="Century"/>
                <a:cs typeface="Century"/>
              </a:rPr>
              <a:t>O</a:t>
            </a:r>
            <a:r>
              <a:rPr sz="2150" spc="30" dirty="0">
                <a:solidFill>
                  <a:srgbClr val="181B0D"/>
                </a:solidFill>
                <a:latin typeface="Century"/>
                <a:cs typeface="Century"/>
              </a:rPr>
              <a:t>mm</a:t>
            </a:r>
            <a:r>
              <a:rPr sz="2150" spc="40" dirty="0">
                <a:solidFill>
                  <a:srgbClr val="181B0D"/>
                </a:solidFill>
                <a:latin typeface="Century"/>
                <a:cs typeface="Century"/>
              </a:rPr>
              <a:t>o</a:t>
            </a:r>
            <a:r>
              <a:rPr sz="2150" spc="10" dirty="0">
                <a:solidFill>
                  <a:srgbClr val="181B0D"/>
                </a:solidFill>
                <a:latin typeface="Century"/>
                <a:cs typeface="Century"/>
              </a:rPr>
              <a:t>n  </a:t>
            </a:r>
            <a:r>
              <a:rPr sz="2150" spc="-5" dirty="0">
                <a:solidFill>
                  <a:srgbClr val="181B0D"/>
                </a:solidFill>
                <a:latin typeface="Century"/>
                <a:cs typeface="Century"/>
              </a:rPr>
              <a:t>at</a:t>
            </a:r>
            <a:endParaRPr sz="2150">
              <a:latin typeface="Century"/>
              <a:cs typeface="Century"/>
            </a:endParaRPr>
          </a:p>
          <a:p>
            <a:pPr marL="927735" marR="1881505">
              <a:lnSpc>
                <a:spcPct val="133900"/>
              </a:lnSpc>
            </a:pPr>
            <a:r>
              <a:rPr sz="2150" spc="-5" dirty="0">
                <a:solidFill>
                  <a:srgbClr val="181B0D"/>
                </a:solidFill>
                <a:latin typeface="Century"/>
                <a:cs typeface="Century"/>
              </a:rPr>
              <a:t>in  </a:t>
            </a:r>
            <a:r>
              <a:rPr sz="2150" spc="25" dirty="0">
                <a:solidFill>
                  <a:srgbClr val="181B0D"/>
                </a:solidFill>
                <a:latin typeface="Century"/>
                <a:cs typeface="Century"/>
              </a:rPr>
              <a:t>f</a:t>
            </a:r>
            <a:r>
              <a:rPr sz="2150" spc="40" dirty="0">
                <a:solidFill>
                  <a:srgbClr val="181B0D"/>
                </a:solidFill>
                <a:latin typeface="Century"/>
                <a:cs typeface="Century"/>
              </a:rPr>
              <a:t>o</a:t>
            </a:r>
            <a:r>
              <a:rPr sz="2150" spc="10" dirty="0">
                <a:solidFill>
                  <a:srgbClr val="181B0D"/>
                </a:solidFill>
                <a:latin typeface="Century"/>
                <a:cs typeface="Century"/>
              </a:rPr>
              <a:t>r</a:t>
            </a:r>
            <a:endParaRPr sz="2150">
              <a:latin typeface="Century"/>
              <a:cs typeface="Century"/>
            </a:endParaRPr>
          </a:p>
          <a:p>
            <a:pPr marL="393700" indent="-381635">
              <a:lnSpc>
                <a:spcPct val="100000"/>
              </a:lnSpc>
              <a:spcBef>
                <a:spcPts val="2000"/>
              </a:spcBef>
              <a:buFont typeface="Franklin Gothic Book"/>
              <a:buChar char="■"/>
              <a:tabLst>
                <a:tab pos="393700" algn="l"/>
                <a:tab pos="394335" algn="l"/>
              </a:tabLst>
            </a:pPr>
            <a:r>
              <a:rPr sz="2150" b="1" spc="65" dirty="0">
                <a:solidFill>
                  <a:srgbClr val="FF0000"/>
                </a:solidFill>
                <a:latin typeface="Century"/>
                <a:cs typeface="Century"/>
              </a:rPr>
              <a:t>ALGOL</a:t>
            </a:r>
            <a:endParaRPr sz="2150">
              <a:latin typeface="Century"/>
              <a:cs typeface="Century"/>
            </a:endParaRPr>
          </a:p>
          <a:p>
            <a:pPr marL="927735">
              <a:lnSpc>
                <a:spcPct val="100000"/>
              </a:lnSpc>
              <a:spcBef>
                <a:spcPts val="875"/>
              </a:spcBef>
            </a:pPr>
            <a:r>
              <a:rPr sz="2150" spc="-5" dirty="0">
                <a:solidFill>
                  <a:srgbClr val="181B0D"/>
                </a:solidFill>
                <a:latin typeface="Century"/>
                <a:cs typeface="Century"/>
              </a:rPr>
              <a:t>in</a:t>
            </a:r>
            <a:endParaRPr sz="2150">
              <a:latin typeface="Century"/>
              <a:cs typeface="Century"/>
            </a:endParaRPr>
          </a:p>
        </p:txBody>
      </p:sp>
      <p:sp>
        <p:nvSpPr>
          <p:cNvPr id="20" name="object 20"/>
          <p:cNvSpPr txBox="1"/>
          <p:nvPr/>
        </p:nvSpPr>
        <p:spPr>
          <a:xfrm>
            <a:off x="2912745" y="5202618"/>
            <a:ext cx="3954779" cy="902969"/>
          </a:xfrm>
          <a:prstGeom prst="rect">
            <a:avLst/>
          </a:prstGeom>
        </p:spPr>
        <p:txBody>
          <a:bodyPr vert="horz" wrap="square" lIns="0" tIns="12065" rIns="0" bIns="0" rtlCol="0">
            <a:spAutoFit/>
          </a:bodyPr>
          <a:lstStyle/>
          <a:p>
            <a:pPr marL="12700" marR="5080">
              <a:lnSpc>
                <a:spcPct val="133900"/>
              </a:lnSpc>
              <a:spcBef>
                <a:spcPts val="95"/>
              </a:spcBef>
              <a:tabLst>
                <a:tab pos="927100" algn="l"/>
                <a:tab pos="1842135" algn="l"/>
              </a:tabLst>
            </a:pPr>
            <a:r>
              <a:rPr sz="2150" b="1" spc="40" dirty="0">
                <a:solidFill>
                  <a:srgbClr val="FF0000"/>
                </a:solidFill>
                <a:latin typeface="Century"/>
                <a:cs typeface="Century"/>
              </a:rPr>
              <a:t>60	</a:t>
            </a:r>
            <a:r>
              <a:rPr sz="2150" spc="15" dirty="0">
                <a:solidFill>
                  <a:srgbClr val="181B0D"/>
                </a:solidFill>
                <a:latin typeface="Century"/>
                <a:cs typeface="Century"/>
              </a:rPr>
              <a:t>(ALGorithmic </a:t>
            </a:r>
            <a:r>
              <a:rPr sz="2150" spc="20" dirty="0">
                <a:solidFill>
                  <a:srgbClr val="181B0D"/>
                </a:solidFill>
                <a:latin typeface="Century"/>
                <a:cs typeface="Century"/>
              </a:rPr>
              <a:t>Oriented  </a:t>
            </a:r>
            <a:r>
              <a:rPr sz="2150" dirty="0">
                <a:solidFill>
                  <a:srgbClr val="181B0D"/>
                </a:solidFill>
                <a:latin typeface="Century"/>
                <a:cs typeface="Century"/>
              </a:rPr>
              <a:t>1960	</a:t>
            </a:r>
            <a:r>
              <a:rPr sz="2150" spc="5" dirty="0">
                <a:solidFill>
                  <a:srgbClr val="181B0D"/>
                </a:solidFill>
                <a:latin typeface="Century"/>
                <a:cs typeface="Century"/>
              </a:rPr>
              <a:t>by	</a:t>
            </a:r>
            <a:r>
              <a:rPr sz="2150" spc="10" dirty="0">
                <a:solidFill>
                  <a:srgbClr val="181B0D"/>
                </a:solidFill>
                <a:latin typeface="Century"/>
                <a:cs typeface="Century"/>
              </a:rPr>
              <a:t>an</a:t>
            </a:r>
            <a:r>
              <a:rPr sz="2150" spc="-60" dirty="0">
                <a:solidFill>
                  <a:srgbClr val="181B0D"/>
                </a:solidFill>
                <a:latin typeface="Century"/>
                <a:cs typeface="Century"/>
              </a:rPr>
              <a:t> </a:t>
            </a:r>
            <a:r>
              <a:rPr sz="2150" spc="15" dirty="0">
                <a:solidFill>
                  <a:srgbClr val="181B0D"/>
                </a:solidFill>
                <a:latin typeface="Century"/>
                <a:cs typeface="Century"/>
              </a:rPr>
              <a:t>international</a:t>
            </a:r>
            <a:endParaRPr sz="2150">
              <a:latin typeface="Century"/>
              <a:cs typeface="Century"/>
            </a:endParaRPr>
          </a:p>
        </p:txBody>
      </p:sp>
      <p:sp>
        <p:nvSpPr>
          <p:cNvPr id="21" name="object 21"/>
          <p:cNvSpPr txBox="1"/>
          <p:nvPr/>
        </p:nvSpPr>
        <p:spPr>
          <a:xfrm>
            <a:off x="7488301" y="4727892"/>
            <a:ext cx="1703705" cy="1377950"/>
          </a:xfrm>
          <a:prstGeom prst="rect">
            <a:avLst/>
          </a:prstGeom>
        </p:spPr>
        <p:txBody>
          <a:bodyPr vert="horz" wrap="square" lIns="0" tIns="15875" rIns="0" bIns="0" rtlCol="0">
            <a:spAutoFit/>
          </a:bodyPr>
          <a:lstStyle/>
          <a:p>
            <a:pPr marL="12700">
              <a:lnSpc>
                <a:spcPct val="100000"/>
              </a:lnSpc>
              <a:spcBef>
                <a:spcPts val="125"/>
              </a:spcBef>
            </a:pPr>
            <a:r>
              <a:rPr sz="2150" b="1" spc="35" dirty="0">
                <a:solidFill>
                  <a:srgbClr val="FF0000"/>
                </a:solidFill>
                <a:latin typeface="Century"/>
                <a:cs typeface="Century"/>
              </a:rPr>
              <a:t>applications.</a:t>
            </a:r>
            <a:endParaRPr sz="2150">
              <a:latin typeface="Century"/>
              <a:cs typeface="Century"/>
            </a:endParaRPr>
          </a:p>
          <a:p>
            <a:pPr marL="12700" marR="316230">
              <a:lnSpc>
                <a:spcPct val="133900"/>
              </a:lnSpc>
              <a:spcBef>
                <a:spcPts val="1125"/>
              </a:spcBef>
            </a:pPr>
            <a:r>
              <a:rPr sz="2150" spc="-15" dirty="0">
                <a:solidFill>
                  <a:srgbClr val="181B0D"/>
                </a:solidFill>
                <a:latin typeface="Century"/>
                <a:cs typeface="Century"/>
              </a:rPr>
              <a:t>L</a:t>
            </a:r>
            <a:r>
              <a:rPr sz="2150" dirty="0">
                <a:solidFill>
                  <a:srgbClr val="181B0D"/>
                </a:solidFill>
                <a:latin typeface="Century"/>
                <a:cs typeface="Century"/>
              </a:rPr>
              <a:t>a</a:t>
            </a:r>
            <a:r>
              <a:rPr sz="2150" spc="30" dirty="0">
                <a:solidFill>
                  <a:srgbClr val="181B0D"/>
                </a:solidFill>
                <a:latin typeface="Century"/>
                <a:cs typeface="Century"/>
              </a:rPr>
              <a:t>n</a:t>
            </a:r>
            <a:r>
              <a:rPr sz="2150" spc="35" dirty="0">
                <a:solidFill>
                  <a:srgbClr val="181B0D"/>
                </a:solidFill>
                <a:latin typeface="Century"/>
                <a:cs typeface="Century"/>
              </a:rPr>
              <a:t>g</a:t>
            </a:r>
            <a:r>
              <a:rPr sz="2150" spc="30" dirty="0">
                <a:solidFill>
                  <a:srgbClr val="181B0D"/>
                </a:solidFill>
                <a:latin typeface="Century"/>
                <a:cs typeface="Century"/>
              </a:rPr>
              <a:t>u</a:t>
            </a:r>
            <a:r>
              <a:rPr sz="2150" dirty="0">
                <a:solidFill>
                  <a:srgbClr val="181B0D"/>
                </a:solidFill>
                <a:latin typeface="Century"/>
                <a:cs typeface="Century"/>
              </a:rPr>
              <a:t>a</a:t>
            </a:r>
            <a:r>
              <a:rPr sz="2150" spc="35" dirty="0">
                <a:solidFill>
                  <a:srgbClr val="181B0D"/>
                </a:solidFill>
                <a:latin typeface="Century"/>
                <a:cs typeface="Century"/>
              </a:rPr>
              <a:t>g</a:t>
            </a:r>
            <a:r>
              <a:rPr sz="2150" spc="40" dirty="0">
                <a:solidFill>
                  <a:srgbClr val="181B0D"/>
                </a:solidFill>
                <a:latin typeface="Century"/>
                <a:cs typeface="Century"/>
              </a:rPr>
              <a:t>e</a:t>
            </a:r>
            <a:r>
              <a:rPr sz="2150" spc="5" dirty="0">
                <a:solidFill>
                  <a:srgbClr val="181B0D"/>
                </a:solidFill>
                <a:latin typeface="Century"/>
                <a:cs typeface="Century"/>
              </a:rPr>
              <a:t>)  </a:t>
            </a:r>
            <a:r>
              <a:rPr sz="2150" spc="15" dirty="0">
                <a:solidFill>
                  <a:srgbClr val="181B0D"/>
                </a:solidFill>
                <a:latin typeface="Century"/>
                <a:cs typeface="Century"/>
              </a:rPr>
              <a:t>committee</a:t>
            </a:r>
            <a:endParaRPr sz="2150">
              <a:latin typeface="Century"/>
              <a:cs typeface="Century"/>
            </a:endParaRPr>
          </a:p>
        </p:txBody>
      </p:sp>
      <p:sp>
        <p:nvSpPr>
          <p:cNvPr id="22" name="object 22"/>
          <p:cNvSpPr txBox="1"/>
          <p:nvPr/>
        </p:nvSpPr>
        <p:spPr>
          <a:xfrm>
            <a:off x="9318625" y="5202618"/>
            <a:ext cx="2108835" cy="902969"/>
          </a:xfrm>
          <a:prstGeom prst="rect">
            <a:avLst/>
          </a:prstGeom>
        </p:spPr>
        <p:txBody>
          <a:bodyPr vert="horz" wrap="square" lIns="0" tIns="123190" rIns="0" bIns="0" rtlCol="0">
            <a:spAutoFit/>
          </a:bodyPr>
          <a:lstStyle/>
          <a:p>
            <a:pPr marL="12700">
              <a:lnSpc>
                <a:spcPct val="100000"/>
              </a:lnSpc>
              <a:spcBef>
                <a:spcPts val="970"/>
              </a:spcBef>
              <a:tabLst>
                <a:tab pos="927100" algn="l"/>
              </a:tabLst>
            </a:pPr>
            <a:r>
              <a:rPr sz="2150" spc="15" dirty="0">
                <a:solidFill>
                  <a:srgbClr val="181B0D"/>
                </a:solidFill>
                <a:latin typeface="Century"/>
                <a:cs typeface="Century"/>
              </a:rPr>
              <a:t>was	</a:t>
            </a:r>
            <a:r>
              <a:rPr sz="2150" spc="20" dirty="0">
                <a:solidFill>
                  <a:srgbClr val="181B0D"/>
                </a:solidFill>
                <a:latin typeface="Century"/>
                <a:cs typeface="Century"/>
              </a:rPr>
              <a:t>designed</a:t>
            </a:r>
            <a:endParaRPr sz="2150">
              <a:latin typeface="Century"/>
              <a:cs typeface="Century"/>
            </a:endParaRPr>
          </a:p>
          <a:p>
            <a:pPr marL="12700">
              <a:lnSpc>
                <a:spcPct val="100000"/>
              </a:lnSpc>
              <a:spcBef>
                <a:spcPts val="875"/>
              </a:spcBef>
              <a:tabLst>
                <a:tab pos="927100" algn="l"/>
                <a:tab pos="1842135" algn="l"/>
              </a:tabLst>
            </a:pPr>
            <a:r>
              <a:rPr sz="2150" spc="25" dirty="0">
                <a:solidFill>
                  <a:srgbClr val="181B0D"/>
                </a:solidFill>
                <a:latin typeface="Century"/>
                <a:cs typeface="Century"/>
              </a:rPr>
              <a:t>f</a:t>
            </a:r>
            <a:r>
              <a:rPr sz="2150" spc="40" dirty="0">
                <a:solidFill>
                  <a:srgbClr val="181B0D"/>
                </a:solidFill>
                <a:latin typeface="Century"/>
                <a:cs typeface="Century"/>
              </a:rPr>
              <a:t>o</a:t>
            </a:r>
            <a:r>
              <a:rPr sz="2150" spc="10" dirty="0">
                <a:solidFill>
                  <a:srgbClr val="181B0D"/>
                </a:solidFill>
                <a:latin typeface="Century"/>
                <a:cs typeface="Century"/>
              </a:rPr>
              <a:t>r</a:t>
            </a:r>
            <a:r>
              <a:rPr sz="2150" dirty="0">
                <a:solidFill>
                  <a:srgbClr val="181B0D"/>
                </a:solidFill>
                <a:latin typeface="Century"/>
                <a:cs typeface="Century"/>
              </a:rPr>
              <a:t>	</a:t>
            </a:r>
            <a:r>
              <a:rPr sz="2150" spc="30" dirty="0">
                <a:solidFill>
                  <a:srgbClr val="181B0D"/>
                </a:solidFill>
                <a:latin typeface="Century"/>
                <a:cs typeface="Century"/>
              </a:rPr>
              <a:t>u</a:t>
            </a:r>
            <a:r>
              <a:rPr sz="2150" spc="-25" dirty="0">
                <a:solidFill>
                  <a:srgbClr val="181B0D"/>
                </a:solidFill>
                <a:latin typeface="Century"/>
                <a:cs typeface="Century"/>
              </a:rPr>
              <a:t>s</a:t>
            </a:r>
            <a:r>
              <a:rPr sz="2150" spc="10" dirty="0">
                <a:solidFill>
                  <a:srgbClr val="181B0D"/>
                </a:solidFill>
                <a:latin typeface="Century"/>
                <a:cs typeface="Century"/>
              </a:rPr>
              <a:t>e</a:t>
            </a:r>
            <a:r>
              <a:rPr sz="2150" dirty="0">
                <a:solidFill>
                  <a:srgbClr val="181B0D"/>
                </a:solidFill>
                <a:latin typeface="Century"/>
                <a:cs typeface="Century"/>
              </a:rPr>
              <a:t>	</a:t>
            </a:r>
            <a:r>
              <a:rPr sz="2150" spc="-5" dirty="0">
                <a:solidFill>
                  <a:srgbClr val="181B0D"/>
                </a:solidFill>
                <a:latin typeface="Century"/>
                <a:cs typeface="Century"/>
              </a:rPr>
              <a:t>in</a:t>
            </a:r>
            <a:endParaRPr sz="2150">
              <a:latin typeface="Century"/>
              <a:cs typeface="Century"/>
            </a:endParaRPr>
          </a:p>
        </p:txBody>
      </p:sp>
      <p:sp>
        <p:nvSpPr>
          <p:cNvPr id="23" name="object 23"/>
          <p:cNvSpPr txBox="1"/>
          <p:nvPr/>
        </p:nvSpPr>
        <p:spPr>
          <a:xfrm>
            <a:off x="1997710" y="6187122"/>
            <a:ext cx="4632960" cy="357505"/>
          </a:xfrm>
          <a:prstGeom prst="rect">
            <a:avLst/>
          </a:prstGeom>
        </p:spPr>
        <p:txBody>
          <a:bodyPr vert="horz" wrap="square" lIns="0" tIns="15875" rIns="0" bIns="0" rtlCol="0">
            <a:spAutoFit/>
          </a:bodyPr>
          <a:lstStyle/>
          <a:p>
            <a:pPr marL="12700">
              <a:lnSpc>
                <a:spcPct val="100000"/>
              </a:lnSpc>
              <a:spcBef>
                <a:spcPts val="125"/>
              </a:spcBef>
              <a:tabLst>
                <a:tab pos="1842135" algn="l"/>
                <a:tab pos="3672840" algn="l"/>
              </a:tabLst>
            </a:pPr>
            <a:r>
              <a:rPr sz="2150" b="1" spc="40" dirty="0">
                <a:solidFill>
                  <a:srgbClr val="FF0000"/>
                </a:solidFill>
                <a:latin typeface="Century"/>
                <a:cs typeface="Century"/>
              </a:rPr>
              <a:t>scientific	</a:t>
            </a:r>
            <a:r>
              <a:rPr sz="2150" b="1" spc="50" dirty="0">
                <a:solidFill>
                  <a:srgbClr val="FF0000"/>
                </a:solidFill>
                <a:latin typeface="Century"/>
                <a:cs typeface="Century"/>
              </a:rPr>
              <a:t>problem	solving</a:t>
            </a:r>
            <a:endParaRPr sz="2150">
              <a:latin typeface="Century"/>
              <a:cs typeface="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0467" y="175831"/>
            <a:ext cx="7261225" cy="701040"/>
          </a:xfrm>
          <a:prstGeom prst="rect">
            <a:avLst/>
          </a:prstGeom>
        </p:spPr>
        <p:txBody>
          <a:bodyPr vert="horz" wrap="square" lIns="0" tIns="16510" rIns="0" bIns="0" rtlCol="0">
            <a:spAutoFit/>
          </a:bodyPr>
          <a:lstStyle/>
          <a:p>
            <a:pPr marL="12700">
              <a:lnSpc>
                <a:spcPct val="100000"/>
              </a:lnSpc>
              <a:spcBef>
                <a:spcPts val="130"/>
              </a:spcBef>
              <a:tabLst>
                <a:tab pos="3672840" algn="l"/>
              </a:tabLst>
            </a:pPr>
            <a:r>
              <a:rPr b="0" spc="20" dirty="0">
                <a:latin typeface="Century"/>
                <a:cs typeface="Century"/>
              </a:rPr>
              <a:t>Evolutionary	</a:t>
            </a:r>
            <a:r>
              <a:rPr b="0" spc="10" dirty="0">
                <a:latin typeface="Century"/>
                <a:cs typeface="Century"/>
              </a:rPr>
              <a:t>developments</a:t>
            </a:r>
          </a:p>
        </p:txBody>
      </p:sp>
      <p:sp>
        <p:nvSpPr>
          <p:cNvPr id="3" name="object 3"/>
          <p:cNvSpPr/>
          <p:nvPr/>
        </p:nvSpPr>
        <p:spPr>
          <a:xfrm>
            <a:off x="1019175" y="2324100"/>
            <a:ext cx="2428875" cy="885825"/>
          </a:xfrm>
          <a:custGeom>
            <a:avLst/>
            <a:gdLst/>
            <a:ahLst/>
            <a:cxnLst/>
            <a:rect l="l" t="t" r="r" b="b"/>
            <a:pathLst>
              <a:path w="2428875" h="885825">
                <a:moveTo>
                  <a:pt x="0" y="885825"/>
                </a:moveTo>
                <a:lnTo>
                  <a:pt x="2428875" y="885825"/>
                </a:lnTo>
                <a:lnTo>
                  <a:pt x="2428875" y="0"/>
                </a:lnTo>
                <a:lnTo>
                  <a:pt x="0" y="0"/>
                </a:lnTo>
                <a:lnTo>
                  <a:pt x="0" y="885825"/>
                </a:lnTo>
                <a:close/>
              </a:path>
            </a:pathLst>
          </a:custGeom>
          <a:solidFill>
            <a:srgbClr val="77A1BA"/>
          </a:solidFill>
        </p:spPr>
        <p:txBody>
          <a:bodyPr wrap="square" lIns="0" tIns="0" rIns="0" bIns="0" rtlCol="0"/>
          <a:lstStyle/>
          <a:p>
            <a:endParaRPr/>
          </a:p>
        </p:txBody>
      </p:sp>
      <p:sp>
        <p:nvSpPr>
          <p:cNvPr id="4" name="object 4"/>
          <p:cNvSpPr/>
          <p:nvPr/>
        </p:nvSpPr>
        <p:spPr>
          <a:xfrm>
            <a:off x="1019175" y="2324100"/>
            <a:ext cx="2428875" cy="885825"/>
          </a:xfrm>
          <a:custGeom>
            <a:avLst/>
            <a:gdLst/>
            <a:ahLst/>
            <a:cxnLst/>
            <a:rect l="l" t="t" r="r" b="b"/>
            <a:pathLst>
              <a:path w="2428875" h="885825">
                <a:moveTo>
                  <a:pt x="0" y="847725"/>
                </a:moveTo>
                <a:lnTo>
                  <a:pt x="0" y="885825"/>
                </a:lnTo>
                <a:lnTo>
                  <a:pt x="38100" y="885825"/>
                </a:lnTo>
                <a:lnTo>
                  <a:pt x="0" y="847725"/>
                </a:lnTo>
                <a:close/>
              </a:path>
              <a:path w="2428875" h="885825">
                <a:moveTo>
                  <a:pt x="38100" y="0"/>
                </a:moveTo>
                <a:lnTo>
                  <a:pt x="0" y="38100"/>
                </a:lnTo>
                <a:lnTo>
                  <a:pt x="0" y="847725"/>
                </a:lnTo>
                <a:lnTo>
                  <a:pt x="38100" y="885825"/>
                </a:lnTo>
                <a:lnTo>
                  <a:pt x="38100" y="0"/>
                </a:lnTo>
                <a:close/>
              </a:path>
              <a:path w="2428875" h="885825">
                <a:moveTo>
                  <a:pt x="2390775" y="847725"/>
                </a:moveTo>
                <a:lnTo>
                  <a:pt x="38100" y="847725"/>
                </a:lnTo>
                <a:lnTo>
                  <a:pt x="38100" y="885825"/>
                </a:lnTo>
                <a:lnTo>
                  <a:pt x="2390775" y="885825"/>
                </a:lnTo>
                <a:lnTo>
                  <a:pt x="2390775" y="847725"/>
                </a:lnTo>
                <a:close/>
              </a:path>
              <a:path w="2428875" h="885825">
                <a:moveTo>
                  <a:pt x="2390775" y="0"/>
                </a:moveTo>
                <a:lnTo>
                  <a:pt x="2390775" y="885825"/>
                </a:lnTo>
                <a:lnTo>
                  <a:pt x="2428875" y="847725"/>
                </a:lnTo>
                <a:lnTo>
                  <a:pt x="2428875" y="38100"/>
                </a:lnTo>
                <a:lnTo>
                  <a:pt x="2390775" y="0"/>
                </a:lnTo>
                <a:close/>
              </a:path>
              <a:path w="2428875" h="885825">
                <a:moveTo>
                  <a:pt x="2428875" y="847725"/>
                </a:moveTo>
                <a:lnTo>
                  <a:pt x="2390775" y="885825"/>
                </a:lnTo>
                <a:lnTo>
                  <a:pt x="2428875" y="885825"/>
                </a:lnTo>
                <a:lnTo>
                  <a:pt x="2428875" y="847725"/>
                </a:lnTo>
                <a:close/>
              </a:path>
              <a:path w="2428875" h="885825">
                <a:moveTo>
                  <a:pt x="38100" y="0"/>
                </a:moveTo>
                <a:lnTo>
                  <a:pt x="0" y="0"/>
                </a:lnTo>
                <a:lnTo>
                  <a:pt x="0" y="38100"/>
                </a:lnTo>
                <a:lnTo>
                  <a:pt x="38100" y="0"/>
                </a:lnTo>
                <a:close/>
              </a:path>
              <a:path w="2428875" h="885825">
                <a:moveTo>
                  <a:pt x="2390775" y="0"/>
                </a:moveTo>
                <a:lnTo>
                  <a:pt x="38100" y="0"/>
                </a:lnTo>
                <a:lnTo>
                  <a:pt x="38100" y="38100"/>
                </a:lnTo>
                <a:lnTo>
                  <a:pt x="2390775" y="38100"/>
                </a:lnTo>
                <a:lnTo>
                  <a:pt x="2390775" y="0"/>
                </a:lnTo>
                <a:close/>
              </a:path>
              <a:path w="2428875" h="885825">
                <a:moveTo>
                  <a:pt x="2428875" y="0"/>
                </a:moveTo>
                <a:lnTo>
                  <a:pt x="2390775" y="0"/>
                </a:lnTo>
                <a:lnTo>
                  <a:pt x="2428875" y="38100"/>
                </a:lnTo>
                <a:lnTo>
                  <a:pt x="2428875" y="0"/>
                </a:lnTo>
                <a:close/>
              </a:path>
            </a:pathLst>
          </a:custGeom>
          <a:solidFill>
            <a:srgbClr val="77A1BA"/>
          </a:solidFill>
        </p:spPr>
        <p:txBody>
          <a:bodyPr wrap="square" lIns="0" tIns="0" rIns="0" bIns="0" rtlCol="0"/>
          <a:lstStyle/>
          <a:p>
            <a:endParaRPr/>
          </a:p>
        </p:txBody>
      </p:sp>
      <p:sp>
        <p:nvSpPr>
          <p:cNvPr id="5" name="object 5"/>
          <p:cNvSpPr txBox="1"/>
          <p:nvPr/>
        </p:nvSpPr>
        <p:spPr>
          <a:xfrm>
            <a:off x="1019175" y="2524188"/>
            <a:ext cx="2428875" cy="426084"/>
          </a:xfrm>
          <a:prstGeom prst="rect">
            <a:avLst/>
          </a:prstGeom>
        </p:spPr>
        <p:txBody>
          <a:bodyPr vert="horz" wrap="square" lIns="0" tIns="15875" rIns="0" bIns="0" rtlCol="0">
            <a:spAutoFit/>
          </a:bodyPr>
          <a:lstStyle/>
          <a:p>
            <a:pPr marL="330835">
              <a:lnSpc>
                <a:spcPct val="100000"/>
              </a:lnSpc>
              <a:spcBef>
                <a:spcPts val="125"/>
              </a:spcBef>
            </a:pPr>
            <a:r>
              <a:rPr sz="2600" spc="5" dirty="0">
                <a:solidFill>
                  <a:srgbClr val="FFFFFF"/>
                </a:solidFill>
                <a:latin typeface="Franklin Gothic Book"/>
                <a:cs typeface="Franklin Gothic Book"/>
              </a:rPr>
              <a:t>Algol </a:t>
            </a:r>
            <a:r>
              <a:rPr sz="2600" spc="-20" dirty="0">
                <a:solidFill>
                  <a:srgbClr val="FFFFFF"/>
                </a:solidFill>
                <a:latin typeface="Franklin Gothic Book"/>
                <a:cs typeface="Franklin Gothic Book"/>
              </a:rPr>
              <a:t>to </a:t>
            </a:r>
            <a:r>
              <a:rPr sz="2600" spc="25" dirty="0">
                <a:solidFill>
                  <a:srgbClr val="FFFFFF"/>
                </a:solidFill>
                <a:latin typeface="Franklin Gothic Book"/>
                <a:cs typeface="Franklin Gothic Book"/>
              </a:rPr>
              <a:t>PL</a:t>
            </a:r>
            <a:r>
              <a:rPr sz="2600" spc="-135" dirty="0">
                <a:solidFill>
                  <a:srgbClr val="FFFFFF"/>
                </a:solidFill>
                <a:latin typeface="Franklin Gothic Book"/>
                <a:cs typeface="Franklin Gothic Book"/>
              </a:rPr>
              <a:t> </a:t>
            </a:r>
            <a:r>
              <a:rPr sz="2600" dirty="0">
                <a:solidFill>
                  <a:srgbClr val="FFFFFF"/>
                </a:solidFill>
                <a:latin typeface="Franklin Gothic Book"/>
                <a:cs typeface="Franklin Gothic Book"/>
              </a:rPr>
              <a:t>/I</a:t>
            </a:r>
            <a:endParaRPr sz="2600">
              <a:latin typeface="Franklin Gothic Book"/>
              <a:cs typeface="Franklin Gothic Book"/>
            </a:endParaRPr>
          </a:p>
        </p:txBody>
      </p:sp>
      <p:sp>
        <p:nvSpPr>
          <p:cNvPr id="6" name="object 6"/>
          <p:cNvSpPr/>
          <p:nvPr/>
        </p:nvSpPr>
        <p:spPr>
          <a:xfrm>
            <a:off x="1019175" y="3209925"/>
            <a:ext cx="2428875" cy="2181225"/>
          </a:xfrm>
          <a:custGeom>
            <a:avLst/>
            <a:gdLst/>
            <a:ahLst/>
            <a:cxnLst/>
            <a:rect l="l" t="t" r="r" b="b"/>
            <a:pathLst>
              <a:path w="2428875" h="2181225">
                <a:moveTo>
                  <a:pt x="0" y="2181225"/>
                </a:moveTo>
                <a:lnTo>
                  <a:pt x="2428875" y="2181225"/>
                </a:lnTo>
                <a:lnTo>
                  <a:pt x="2428875" y="0"/>
                </a:lnTo>
                <a:lnTo>
                  <a:pt x="0" y="0"/>
                </a:lnTo>
                <a:lnTo>
                  <a:pt x="0" y="2181225"/>
                </a:lnTo>
                <a:close/>
              </a:path>
            </a:pathLst>
          </a:custGeom>
          <a:solidFill>
            <a:srgbClr val="D5DFE7">
              <a:alpha val="90194"/>
            </a:srgbClr>
          </a:solidFill>
        </p:spPr>
        <p:txBody>
          <a:bodyPr wrap="square" lIns="0" tIns="0" rIns="0" bIns="0" rtlCol="0"/>
          <a:lstStyle/>
          <a:p>
            <a:endParaRPr/>
          </a:p>
        </p:txBody>
      </p:sp>
      <p:sp>
        <p:nvSpPr>
          <p:cNvPr id="7" name="object 7"/>
          <p:cNvSpPr/>
          <p:nvPr/>
        </p:nvSpPr>
        <p:spPr>
          <a:xfrm>
            <a:off x="1019175" y="3209925"/>
            <a:ext cx="2428875" cy="2181225"/>
          </a:xfrm>
          <a:custGeom>
            <a:avLst/>
            <a:gdLst/>
            <a:ahLst/>
            <a:cxnLst/>
            <a:rect l="l" t="t" r="r" b="b"/>
            <a:pathLst>
              <a:path w="2428875" h="2181225">
                <a:moveTo>
                  <a:pt x="0" y="2143125"/>
                </a:moveTo>
                <a:lnTo>
                  <a:pt x="0" y="2181225"/>
                </a:lnTo>
                <a:lnTo>
                  <a:pt x="38100" y="2181225"/>
                </a:lnTo>
                <a:lnTo>
                  <a:pt x="0" y="2143125"/>
                </a:lnTo>
                <a:close/>
              </a:path>
              <a:path w="2428875" h="2181225">
                <a:moveTo>
                  <a:pt x="38100" y="0"/>
                </a:moveTo>
                <a:lnTo>
                  <a:pt x="0" y="38100"/>
                </a:lnTo>
                <a:lnTo>
                  <a:pt x="0" y="2143125"/>
                </a:lnTo>
                <a:lnTo>
                  <a:pt x="38100" y="2181225"/>
                </a:lnTo>
                <a:lnTo>
                  <a:pt x="38100" y="0"/>
                </a:lnTo>
                <a:close/>
              </a:path>
              <a:path w="2428875" h="2181225">
                <a:moveTo>
                  <a:pt x="2390775" y="2143125"/>
                </a:moveTo>
                <a:lnTo>
                  <a:pt x="38100" y="2143125"/>
                </a:lnTo>
                <a:lnTo>
                  <a:pt x="38100" y="2181225"/>
                </a:lnTo>
                <a:lnTo>
                  <a:pt x="2390775" y="2181225"/>
                </a:lnTo>
                <a:lnTo>
                  <a:pt x="2390775" y="2143125"/>
                </a:lnTo>
                <a:close/>
              </a:path>
              <a:path w="2428875" h="2181225">
                <a:moveTo>
                  <a:pt x="2390775" y="0"/>
                </a:moveTo>
                <a:lnTo>
                  <a:pt x="2390775" y="2181225"/>
                </a:lnTo>
                <a:lnTo>
                  <a:pt x="2428875" y="2143125"/>
                </a:lnTo>
                <a:lnTo>
                  <a:pt x="2428875" y="38100"/>
                </a:lnTo>
                <a:lnTo>
                  <a:pt x="2390775" y="0"/>
                </a:lnTo>
                <a:close/>
              </a:path>
              <a:path w="2428875" h="2181225">
                <a:moveTo>
                  <a:pt x="2428875" y="2143125"/>
                </a:moveTo>
                <a:lnTo>
                  <a:pt x="2390775" y="2181225"/>
                </a:lnTo>
                <a:lnTo>
                  <a:pt x="2428875" y="2181225"/>
                </a:lnTo>
                <a:lnTo>
                  <a:pt x="2428875" y="2143125"/>
                </a:lnTo>
                <a:close/>
              </a:path>
              <a:path w="2428875" h="2181225">
                <a:moveTo>
                  <a:pt x="38100" y="0"/>
                </a:moveTo>
                <a:lnTo>
                  <a:pt x="0" y="0"/>
                </a:lnTo>
                <a:lnTo>
                  <a:pt x="0" y="38100"/>
                </a:lnTo>
                <a:lnTo>
                  <a:pt x="38100" y="0"/>
                </a:lnTo>
                <a:close/>
              </a:path>
              <a:path w="2428875" h="2181225">
                <a:moveTo>
                  <a:pt x="2390775" y="0"/>
                </a:moveTo>
                <a:lnTo>
                  <a:pt x="38100" y="0"/>
                </a:lnTo>
                <a:lnTo>
                  <a:pt x="38100" y="38100"/>
                </a:lnTo>
                <a:lnTo>
                  <a:pt x="2390775" y="38100"/>
                </a:lnTo>
                <a:lnTo>
                  <a:pt x="2390775" y="0"/>
                </a:lnTo>
                <a:close/>
              </a:path>
              <a:path w="2428875" h="2181225">
                <a:moveTo>
                  <a:pt x="2428875" y="0"/>
                </a:moveTo>
                <a:lnTo>
                  <a:pt x="2390775" y="0"/>
                </a:lnTo>
                <a:lnTo>
                  <a:pt x="2428875" y="38100"/>
                </a:lnTo>
                <a:lnTo>
                  <a:pt x="2428875" y="0"/>
                </a:lnTo>
                <a:close/>
              </a:path>
            </a:pathLst>
          </a:custGeom>
          <a:solidFill>
            <a:srgbClr val="D5DFE7">
              <a:alpha val="90194"/>
            </a:srgbClr>
          </a:solidFill>
        </p:spPr>
        <p:txBody>
          <a:bodyPr wrap="square" lIns="0" tIns="0" rIns="0" bIns="0" rtlCol="0"/>
          <a:lstStyle/>
          <a:p>
            <a:endParaRPr/>
          </a:p>
        </p:txBody>
      </p:sp>
      <p:sp>
        <p:nvSpPr>
          <p:cNvPr id="8" name="object 8"/>
          <p:cNvSpPr txBox="1"/>
          <p:nvPr/>
        </p:nvSpPr>
        <p:spPr>
          <a:xfrm>
            <a:off x="1019175" y="3275710"/>
            <a:ext cx="2428875" cy="1885950"/>
          </a:xfrm>
          <a:prstGeom prst="rect">
            <a:avLst/>
          </a:prstGeom>
        </p:spPr>
        <p:txBody>
          <a:bodyPr vert="horz" wrap="square" lIns="0" tIns="79375" rIns="0" bIns="0" rtlCol="0">
            <a:spAutoFit/>
          </a:bodyPr>
          <a:lstStyle/>
          <a:p>
            <a:pPr marL="370840" marR="771525" indent="-228600">
              <a:lnSpc>
                <a:spcPts val="2630"/>
              </a:lnSpc>
              <a:spcBef>
                <a:spcPts val="625"/>
              </a:spcBef>
              <a:buSzPct val="96153"/>
              <a:buChar char="•"/>
              <a:tabLst>
                <a:tab pos="370840" algn="l"/>
              </a:tabLst>
            </a:pPr>
            <a:r>
              <a:rPr sz="2600" spc="-5" dirty="0">
                <a:latin typeface="Franklin Gothic Book"/>
                <a:cs typeface="Franklin Gothic Book"/>
              </a:rPr>
              <a:t>Block  </a:t>
            </a:r>
            <a:r>
              <a:rPr sz="2600" spc="-10" dirty="0">
                <a:latin typeface="Franklin Gothic Book"/>
                <a:cs typeface="Franklin Gothic Book"/>
              </a:rPr>
              <a:t>s</a:t>
            </a:r>
            <a:r>
              <a:rPr sz="2600" spc="15" dirty="0">
                <a:latin typeface="Franklin Gothic Book"/>
                <a:cs typeface="Franklin Gothic Book"/>
              </a:rPr>
              <a:t>t</a:t>
            </a:r>
            <a:r>
              <a:rPr sz="2600" spc="35" dirty="0">
                <a:latin typeface="Franklin Gothic Book"/>
                <a:cs typeface="Franklin Gothic Book"/>
              </a:rPr>
              <a:t>r</a:t>
            </a:r>
            <a:r>
              <a:rPr sz="2600" spc="10" dirty="0">
                <a:latin typeface="Franklin Gothic Book"/>
                <a:cs typeface="Franklin Gothic Book"/>
              </a:rPr>
              <a:t>u</a:t>
            </a:r>
            <a:r>
              <a:rPr sz="2600" spc="-10" dirty="0">
                <a:latin typeface="Franklin Gothic Book"/>
                <a:cs typeface="Franklin Gothic Book"/>
              </a:rPr>
              <a:t>c</a:t>
            </a:r>
            <a:r>
              <a:rPr sz="2600" spc="15" dirty="0">
                <a:latin typeface="Franklin Gothic Book"/>
                <a:cs typeface="Franklin Gothic Book"/>
              </a:rPr>
              <a:t>t</a:t>
            </a:r>
            <a:r>
              <a:rPr sz="2600" spc="10" dirty="0">
                <a:latin typeface="Franklin Gothic Book"/>
                <a:cs typeface="Franklin Gothic Book"/>
              </a:rPr>
              <a:t>u</a:t>
            </a:r>
            <a:r>
              <a:rPr sz="2600" spc="40" dirty="0">
                <a:latin typeface="Franklin Gothic Book"/>
                <a:cs typeface="Franklin Gothic Book"/>
              </a:rPr>
              <a:t>r</a:t>
            </a:r>
            <a:r>
              <a:rPr sz="2600" spc="10" dirty="0">
                <a:latin typeface="Franklin Gothic Book"/>
                <a:cs typeface="Franklin Gothic Book"/>
              </a:rPr>
              <a:t>e</a:t>
            </a:r>
            <a:endParaRPr sz="2600">
              <a:latin typeface="Franklin Gothic Book"/>
              <a:cs typeface="Franklin Gothic Book"/>
            </a:endParaRPr>
          </a:p>
          <a:p>
            <a:pPr marL="370840" marR="466090" indent="-228600">
              <a:lnSpc>
                <a:spcPts val="2700"/>
              </a:lnSpc>
              <a:spcBef>
                <a:spcPts val="395"/>
              </a:spcBef>
              <a:buSzPct val="96153"/>
              <a:buChar char="•"/>
              <a:tabLst>
                <a:tab pos="370840" algn="l"/>
              </a:tabLst>
            </a:pPr>
            <a:r>
              <a:rPr sz="2600" dirty="0">
                <a:latin typeface="Franklin Gothic Book"/>
                <a:cs typeface="Franklin Gothic Book"/>
              </a:rPr>
              <a:t>Control  </a:t>
            </a:r>
            <a:r>
              <a:rPr sz="2600" spc="-15" dirty="0">
                <a:latin typeface="Franklin Gothic Book"/>
                <a:cs typeface="Franklin Gothic Book"/>
              </a:rPr>
              <a:t>s</a:t>
            </a:r>
            <a:r>
              <a:rPr sz="2600" spc="15" dirty="0">
                <a:latin typeface="Franklin Gothic Book"/>
                <a:cs typeface="Franklin Gothic Book"/>
              </a:rPr>
              <a:t>t</a:t>
            </a:r>
            <a:r>
              <a:rPr sz="2600" spc="45" dirty="0">
                <a:latin typeface="Franklin Gothic Book"/>
                <a:cs typeface="Franklin Gothic Book"/>
              </a:rPr>
              <a:t>a</a:t>
            </a:r>
            <a:r>
              <a:rPr sz="2600" spc="-55" dirty="0">
                <a:latin typeface="Franklin Gothic Book"/>
                <a:cs typeface="Franklin Gothic Book"/>
              </a:rPr>
              <a:t>t</a:t>
            </a:r>
            <a:r>
              <a:rPr sz="2600" spc="-5" dirty="0">
                <a:latin typeface="Franklin Gothic Book"/>
                <a:cs typeface="Franklin Gothic Book"/>
              </a:rPr>
              <a:t>e</a:t>
            </a:r>
            <a:r>
              <a:rPr sz="2600" spc="-20" dirty="0">
                <a:latin typeface="Franklin Gothic Book"/>
                <a:cs typeface="Franklin Gothic Book"/>
              </a:rPr>
              <a:t>m</a:t>
            </a:r>
            <a:r>
              <a:rPr sz="2600" spc="-5" dirty="0">
                <a:latin typeface="Franklin Gothic Book"/>
                <a:cs typeface="Franklin Gothic Book"/>
              </a:rPr>
              <a:t>e</a:t>
            </a:r>
            <a:r>
              <a:rPr sz="2600" spc="15" dirty="0">
                <a:latin typeface="Franklin Gothic Book"/>
                <a:cs typeface="Franklin Gothic Book"/>
              </a:rPr>
              <a:t>nt</a:t>
            </a:r>
            <a:r>
              <a:rPr sz="2600" spc="10" dirty="0">
                <a:latin typeface="Franklin Gothic Book"/>
                <a:cs typeface="Franklin Gothic Book"/>
              </a:rPr>
              <a:t>s</a:t>
            </a:r>
            <a:endParaRPr sz="2600">
              <a:latin typeface="Franklin Gothic Book"/>
              <a:cs typeface="Franklin Gothic Book"/>
            </a:endParaRPr>
          </a:p>
          <a:p>
            <a:pPr marL="370840" indent="-228600">
              <a:lnSpc>
                <a:spcPts val="3065"/>
              </a:lnSpc>
              <a:buSzPct val="96153"/>
              <a:buChar char="•"/>
              <a:tabLst>
                <a:tab pos="370840" algn="l"/>
              </a:tabLst>
            </a:pPr>
            <a:r>
              <a:rPr sz="2600" spc="-5" dirty="0">
                <a:latin typeface="Franklin Gothic Book"/>
                <a:cs typeface="Franklin Gothic Book"/>
              </a:rPr>
              <a:t>Recursion</a:t>
            </a:r>
            <a:endParaRPr sz="2600">
              <a:latin typeface="Franklin Gothic Book"/>
              <a:cs typeface="Franklin Gothic Book"/>
            </a:endParaRPr>
          </a:p>
        </p:txBody>
      </p:sp>
      <p:sp>
        <p:nvSpPr>
          <p:cNvPr id="9" name="object 9"/>
          <p:cNvSpPr/>
          <p:nvPr/>
        </p:nvSpPr>
        <p:spPr>
          <a:xfrm>
            <a:off x="3790950" y="2324100"/>
            <a:ext cx="2428875" cy="885825"/>
          </a:xfrm>
          <a:custGeom>
            <a:avLst/>
            <a:gdLst/>
            <a:ahLst/>
            <a:cxnLst/>
            <a:rect l="l" t="t" r="r" b="b"/>
            <a:pathLst>
              <a:path w="2428875" h="885825">
                <a:moveTo>
                  <a:pt x="0" y="885825"/>
                </a:moveTo>
                <a:lnTo>
                  <a:pt x="2428875" y="885825"/>
                </a:lnTo>
                <a:lnTo>
                  <a:pt x="2428875" y="0"/>
                </a:lnTo>
                <a:lnTo>
                  <a:pt x="0" y="0"/>
                </a:lnTo>
                <a:lnTo>
                  <a:pt x="0" y="885825"/>
                </a:lnTo>
                <a:close/>
              </a:path>
            </a:pathLst>
          </a:custGeom>
          <a:solidFill>
            <a:srgbClr val="8779C9"/>
          </a:solidFill>
        </p:spPr>
        <p:txBody>
          <a:bodyPr wrap="square" lIns="0" tIns="0" rIns="0" bIns="0" rtlCol="0"/>
          <a:lstStyle/>
          <a:p>
            <a:endParaRPr/>
          </a:p>
        </p:txBody>
      </p:sp>
      <p:sp>
        <p:nvSpPr>
          <p:cNvPr id="10" name="object 10"/>
          <p:cNvSpPr/>
          <p:nvPr/>
        </p:nvSpPr>
        <p:spPr>
          <a:xfrm>
            <a:off x="3790950" y="2324100"/>
            <a:ext cx="2428875" cy="885825"/>
          </a:xfrm>
          <a:custGeom>
            <a:avLst/>
            <a:gdLst/>
            <a:ahLst/>
            <a:cxnLst/>
            <a:rect l="l" t="t" r="r" b="b"/>
            <a:pathLst>
              <a:path w="2428875" h="885825">
                <a:moveTo>
                  <a:pt x="0" y="847725"/>
                </a:moveTo>
                <a:lnTo>
                  <a:pt x="0" y="885825"/>
                </a:lnTo>
                <a:lnTo>
                  <a:pt x="38100" y="885825"/>
                </a:lnTo>
                <a:lnTo>
                  <a:pt x="0" y="847725"/>
                </a:lnTo>
                <a:close/>
              </a:path>
              <a:path w="2428875" h="885825">
                <a:moveTo>
                  <a:pt x="38100" y="0"/>
                </a:moveTo>
                <a:lnTo>
                  <a:pt x="0" y="38100"/>
                </a:lnTo>
                <a:lnTo>
                  <a:pt x="0" y="847725"/>
                </a:lnTo>
                <a:lnTo>
                  <a:pt x="38100" y="885825"/>
                </a:lnTo>
                <a:lnTo>
                  <a:pt x="38100" y="0"/>
                </a:lnTo>
                <a:close/>
              </a:path>
              <a:path w="2428875" h="885825">
                <a:moveTo>
                  <a:pt x="2390775" y="847725"/>
                </a:moveTo>
                <a:lnTo>
                  <a:pt x="38100" y="847725"/>
                </a:lnTo>
                <a:lnTo>
                  <a:pt x="38100" y="885825"/>
                </a:lnTo>
                <a:lnTo>
                  <a:pt x="2390775" y="885825"/>
                </a:lnTo>
                <a:lnTo>
                  <a:pt x="2390775" y="847725"/>
                </a:lnTo>
                <a:close/>
              </a:path>
              <a:path w="2428875" h="885825">
                <a:moveTo>
                  <a:pt x="2390775" y="0"/>
                </a:moveTo>
                <a:lnTo>
                  <a:pt x="2390775" y="885825"/>
                </a:lnTo>
                <a:lnTo>
                  <a:pt x="2428875" y="847725"/>
                </a:lnTo>
                <a:lnTo>
                  <a:pt x="2428875" y="38100"/>
                </a:lnTo>
                <a:lnTo>
                  <a:pt x="2390775" y="0"/>
                </a:lnTo>
                <a:close/>
              </a:path>
              <a:path w="2428875" h="885825">
                <a:moveTo>
                  <a:pt x="2428875" y="847725"/>
                </a:moveTo>
                <a:lnTo>
                  <a:pt x="2390775" y="885825"/>
                </a:lnTo>
                <a:lnTo>
                  <a:pt x="2428875" y="885825"/>
                </a:lnTo>
                <a:lnTo>
                  <a:pt x="2428875" y="847725"/>
                </a:lnTo>
                <a:close/>
              </a:path>
              <a:path w="2428875" h="885825">
                <a:moveTo>
                  <a:pt x="38100" y="0"/>
                </a:moveTo>
                <a:lnTo>
                  <a:pt x="0" y="0"/>
                </a:lnTo>
                <a:lnTo>
                  <a:pt x="0" y="38100"/>
                </a:lnTo>
                <a:lnTo>
                  <a:pt x="38100" y="0"/>
                </a:lnTo>
                <a:close/>
              </a:path>
              <a:path w="2428875" h="885825">
                <a:moveTo>
                  <a:pt x="2390775" y="0"/>
                </a:moveTo>
                <a:lnTo>
                  <a:pt x="38100" y="0"/>
                </a:lnTo>
                <a:lnTo>
                  <a:pt x="38100" y="38100"/>
                </a:lnTo>
                <a:lnTo>
                  <a:pt x="2390775" y="38100"/>
                </a:lnTo>
                <a:lnTo>
                  <a:pt x="2390775" y="0"/>
                </a:lnTo>
                <a:close/>
              </a:path>
              <a:path w="2428875" h="885825">
                <a:moveTo>
                  <a:pt x="2428875" y="0"/>
                </a:moveTo>
                <a:lnTo>
                  <a:pt x="2390775" y="0"/>
                </a:lnTo>
                <a:lnTo>
                  <a:pt x="2428875" y="38100"/>
                </a:lnTo>
                <a:lnTo>
                  <a:pt x="2428875" y="0"/>
                </a:lnTo>
                <a:close/>
              </a:path>
            </a:pathLst>
          </a:custGeom>
          <a:solidFill>
            <a:srgbClr val="8779C9"/>
          </a:solidFill>
        </p:spPr>
        <p:txBody>
          <a:bodyPr wrap="square" lIns="0" tIns="0" rIns="0" bIns="0" rtlCol="0"/>
          <a:lstStyle/>
          <a:p>
            <a:endParaRPr/>
          </a:p>
        </p:txBody>
      </p:sp>
      <p:sp>
        <p:nvSpPr>
          <p:cNvPr id="11" name="object 11"/>
          <p:cNvSpPr txBox="1"/>
          <p:nvPr/>
        </p:nvSpPr>
        <p:spPr>
          <a:xfrm>
            <a:off x="3790950" y="2355532"/>
            <a:ext cx="2428875" cy="760095"/>
          </a:xfrm>
          <a:prstGeom prst="rect">
            <a:avLst/>
          </a:prstGeom>
        </p:spPr>
        <p:txBody>
          <a:bodyPr vert="horz" wrap="square" lIns="0" tIns="78740" rIns="0" bIns="0" rtlCol="0">
            <a:spAutoFit/>
          </a:bodyPr>
          <a:lstStyle/>
          <a:p>
            <a:pPr marL="547370" marR="537210" indent="114300">
              <a:lnSpc>
                <a:spcPts val="2630"/>
              </a:lnSpc>
              <a:spcBef>
                <a:spcPts val="620"/>
              </a:spcBef>
            </a:pPr>
            <a:r>
              <a:rPr sz="2600" spc="25" dirty="0">
                <a:solidFill>
                  <a:srgbClr val="FFFFFF"/>
                </a:solidFill>
                <a:latin typeface="Franklin Gothic Book"/>
                <a:cs typeface="Franklin Gothic Book"/>
              </a:rPr>
              <a:t>PL </a:t>
            </a:r>
            <a:r>
              <a:rPr sz="2600" spc="10" dirty="0">
                <a:solidFill>
                  <a:srgbClr val="FFFFFF"/>
                </a:solidFill>
                <a:latin typeface="Franklin Gothic Book"/>
                <a:cs typeface="Franklin Gothic Book"/>
              </a:rPr>
              <a:t>/ </a:t>
            </a:r>
            <a:r>
              <a:rPr sz="2600" spc="5" dirty="0">
                <a:solidFill>
                  <a:srgbClr val="FFFFFF"/>
                </a:solidFill>
                <a:latin typeface="Franklin Gothic Book"/>
                <a:cs typeface="Franklin Gothic Book"/>
              </a:rPr>
              <a:t>I </a:t>
            </a:r>
            <a:r>
              <a:rPr sz="2600" spc="-20" dirty="0">
                <a:solidFill>
                  <a:srgbClr val="FFFFFF"/>
                </a:solidFill>
                <a:latin typeface="Franklin Gothic Book"/>
                <a:cs typeface="Franklin Gothic Book"/>
              </a:rPr>
              <a:t>to  </a:t>
            </a:r>
            <a:r>
              <a:rPr sz="2600" spc="-45" dirty="0">
                <a:solidFill>
                  <a:srgbClr val="FFFFFF"/>
                </a:solidFill>
                <a:latin typeface="Franklin Gothic Book"/>
                <a:cs typeface="Franklin Gothic Book"/>
              </a:rPr>
              <a:t>F</a:t>
            </a:r>
            <a:r>
              <a:rPr sz="2600" spc="15" dirty="0">
                <a:solidFill>
                  <a:srgbClr val="FFFFFF"/>
                </a:solidFill>
                <a:latin typeface="Franklin Gothic Book"/>
                <a:cs typeface="Franklin Gothic Book"/>
              </a:rPr>
              <a:t>O</a:t>
            </a:r>
            <a:r>
              <a:rPr sz="2600" spc="-30" dirty="0">
                <a:solidFill>
                  <a:srgbClr val="FFFFFF"/>
                </a:solidFill>
                <a:latin typeface="Franklin Gothic Book"/>
                <a:cs typeface="Franklin Gothic Book"/>
              </a:rPr>
              <a:t>R</a:t>
            </a:r>
            <a:r>
              <a:rPr sz="2600" spc="5" dirty="0">
                <a:solidFill>
                  <a:srgbClr val="FFFFFF"/>
                </a:solidFill>
                <a:latin typeface="Franklin Gothic Book"/>
                <a:cs typeface="Franklin Gothic Book"/>
              </a:rPr>
              <a:t>T</a:t>
            </a:r>
            <a:r>
              <a:rPr sz="2600" spc="-20" dirty="0">
                <a:solidFill>
                  <a:srgbClr val="FFFFFF"/>
                </a:solidFill>
                <a:latin typeface="Franklin Gothic Book"/>
                <a:cs typeface="Franklin Gothic Book"/>
              </a:rPr>
              <a:t>R</a:t>
            </a:r>
            <a:r>
              <a:rPr sz="2600" spc="30" dirty="0">
                <a:solidFill>
                  <a:srgbClr val="FFFFFF"/>
                </a:solidFill>
                <a:latin typeface="Franklin Gothic Book"/>
                <a:cs typeface="Franklin Gothic Book"/>
              </a:rPr>
              <a:t>A</a:t>
            </a:r>
            <a:r>
              <a:rPr sz="2600" spc="15" dirty="0">
                <a:solidFill>
                  <a:srgbClr val="FFFFFF"/>
                </a:solidFill>
                <a:latin typeface="Franklin Gothic Book"/>
                <a:cs typeface="Franklin Gothic Book"/>
              </a:rPr>
              <a:t>N</a:t>
            </a:r>
            <a:endParaRPr sz="2600">
              <a:latin typeface="Franklin Gothic Book"/>
              <a:cs typeface="Franklin Gothic Book"/>
            </a:endParaRPr>
          </a:p>
        </p:txBody>
      </p:sp>
      <p:sp>
        <p:nvSpPr>
          <p:cNvPr id="12" name="object 12"/>
          <p:cNvSpPr/>
          <p:nvPr/>
        </p:nvSpPr>
        <p:spPr>
          <a:xfrm>
            <a:off x="3790950" y="3209925"/>
            <a:ext cx="2428875" cy="2181225"/>
          </a:xfrm>
          <a:custGeom>
            <a:avLst/>
            <a:gdLst/>
            <a:ahLst/>
            <a:cxnLst/>
            <a:rect l="l" t="t" r="r" b="b"/>
            <a:pathLst>
              <a:path w="2428875" h="2181225">
                <a:moveTo>
                  <a:pt x="0" y="2181225"/>
                </a:moveTo>
                <a:lnTo>
                  <a:pt x="2428875" y="2181225"/>
                </a:lnTo>
                <a:lnTo>
                  <a:pt x="2428875" y="0"/>
                </a:lnTo>
                <a:lnTo>
                  <a:pt x="0" y="0"/>
                </a:lnTo>
                <a:lnTo>
                  <a:pt x="0" y="2181225"/>
                </a:lnTo>
                <a:close/>
              </a:path>
            </a:pathLst>
          </a:custGeom>
          <a:solidFill>
            <a:srgbClr val="DBD5EB">
              <a:alpha val="90194"/>
            </a:srgbClr>
          </a:solidFill>
        </p:spPr>
        <p:txBody>
          <a:bodyPr wrap="square" lIns="0" tIns="0" rIns="0" bIns="0" rtlCol="0"/>
          <a:lstStyle/>
          <a:p>
            <a:endParaRPr/>
          </a:p>
        </p:txBody>
      </p:sp>
      <p:sp>
        <p:nvSpPr>
          <p:cNvPr id="13" name="object 13"/>
          <p:cNvSpPr/>
          <p:nvPr/>
        </p:nvSpPr>
        <p:spPr>
          <a:xfrm>
            <a:off x="3790950" y="3209925"/>
            <a:ext cx="2428875" cy="2181225"/>
          </a:xfrm>
          <a:custGeom>
            <a:avLst/>
            <a:gdLst/>
            <a:ahLst/>
            <a:cxnLst/>
            <a:rect l="l" t="t" r="r" b="b"/>
            <a:pathLst>
              <a:path w="2428875" h="2181225">
                <a:moveTo>
                  <a:pt x="0" y="2143125"/>
                </a:moveTo>
                <a:lnTo>
                  <a:pt x="0" y="2181225"/>
                </a:lnTo>
                <a:lnTo>
                  <a:pt x="38100" y="2181225"/>
                </a:lnTo>
                <a:lnTo>
                  <a:pt x="0" y="2143125"/>
                </a:lnTo>
                <a:close/>
              </a:path>
              <a:path w="2428875" h="2181225">
                <a:moveTo>
                  <a:pt x="38100" y="0"/>
                </a:moveTo>
                <a:lnTo>
                  <a:pt x="0" y="38100"/>
                </a:lnTo>
                <a:lnTo>
                  <a:pt x="0" y="2143125"/>
                </a:lnTo>
                <a:lnTo>
                  <a:pt x="38100" y="2181225"/>
                </a:lnTo>
                <a:lnTo>
                  <a:pt x="38100" y="0"/>
                </a:lnTo>
                <a:close/>
              </a:path>
              <a:path w="2428875" h="2181225">
                <a:moveTo>
                  <a:pt x="2390775" y="2143125"/>
                </a:moveTo>
                <a:lnTo>
                  <a:pt x="38100" y="2143125"/>
                </a:lnTo>
                <a:lnTo>
                  <a:pt x="38100" y="2181225"/>
                </a:lnTo>
                <a:lnTo>
                  <a:pt x="2390775" y="2181225"/>
                </a:lnTo>
                <a:lnTo>
                  <a:pt x="2390775" y="2143125"/>
                </a:lnTo>
                <a:close/>
              </a:path>
              <a:path w="2428875" h="2181225">
                <a:moveTo>
                  <a:pt x="2390775" y="0"/>
                </a:moveTo>
                <a:lnTo>
                  <a:pt x="2390775" y="2181225"/>
                </a:lnTo>
                <a:lnTo>
                  <a:pt x="2428875" y="2143125"/>
                </a:lnTo>
                <a:lnTo>
                  <a:pt x="2428875" y="38100"/>
                </a:lnTo>
                <a:lnTo>
                  <a:pt x="2390775" y="0"/>
                </a:lnTo>
                <a:close/>
              </a:path>
              <a:path w="2428875" h="2181225">
                <a:moveTo>
                  <a:pt x="2428875" y="2143125"/>
                </a:moveTo>
                <a:lnTo>
                  <a:pt x="2390775" y="2181225"/>
                </a:lnTo>
                <a:lnTo>
                  <a:pt x="2428875" y="2181225"/>
                </a:lnTo>
                <a:lnTo>
                  <a:pt x="2428875" y="2143125"/>
                </a:lnTo>
                <a:close/>
              </a:path>
              <a:path w="2428875" h="2181225">
                <a:moveTo>
                  <a:pt x="38100" y="0"/>
                </a:moveTo>
                <a:lnTo>
                  <a:pt x="0" y="0"/>
                </a:lnTo>
                <a:lnTo>
                  <a:pt x="0" y="38100"/>
                </a:lnTo>
                <a:lnTo>
                  <a:pt x="38100" y="0"/>
                </a:lnTo>
                <a:close/>
              </a:path>
              <a:path w="2428875" h="2181225">
                <a:moveTo>
                  <a:pt x="2390775" y="0"/>
                </a:moveTo>
                <a:lnTo>
                  <a:pt x="38100" y="0"/>
                </a:lnTo>
                <a:lnTo>
                  <a:pt x="38100" y="38100"/>
                </a:lnTo>
                <a:lnTo>
                  <a:pt x="2390775" y="38100"/>
                </a:lnTo>
                <a:lnTo>
                  <a:pt x="2390775" y="0"/>
                </a:lnTo>
                <a:close/>
              </a:path>
              <a:path w="2428875" h="2181225">
                <a:moveTo>
                  <a:pt x="2428875" y="0"/>
                </a:moveTo>
                <a:lnTo>
                  <a:pt x="2390775" y="0"/>
                </a:lnTo>
                <a:lnTo>
                  <a:pt x="2428875" y="38100"/>
                </a:lnTo>
                <a:lnTo>
                  <a:pt x="2428875" y="0"/>
                </a:lnTo>
                <a:close/>
              </a:path>
            </a:pathLst>
          </a:custGeom>
          <a:solidFill>
            <a:srgbClr val="DBD5EB">
              <a:alpha val="90194"/>
            </a:srgbClr>
          </a:solidFill>
        </p:spPr>
        <p:txBody>
          <a:bodyPr wrap="square" lIns="0" tIns="0" rIns="0" bIns="0" rtlCol="0"/>
          <a:lstStyle/>
          <a:p>
            <a:endParaRPr/>
          </a:p>
        </p:txBody>
      </p:sp>
      <p:sp>
        <p:nvSpPr>
          <p:cNvPr id="14" name="object 14"/>
          <p:cNvSpPr txBox="1"/>
          <p:nvPr/>
        </p:nvSpPr>
        <p:spPr>
          <a:xfrm>
            <a:off x="3790950" y="3275710"/>
            <a:ext cx="2428875" cy="817244"/>
          </a:xfrm>
          <a:prstGeom prst="rect">
            <a:avLst/>
          </a:prstGeom>
        </p:spPr>
        <p:txBody>
          <a:bodyPr vert="horz" wrap="square" lIns="0" tIns="16510" rIns="0" bIns="0" rtlCol="0">
            <a:spAutoFit/>
          </a:bodyPr>
          <a:lstStyle/>
          <a:p>
            <a:pPr marL="368300" indent="-228600">
              <a:lnSpc>
                <a:spcPts val="3100"/>
              </a:lnSpc>
              <a:spcBef>
                <a:spcPts val="130"/>
              </a:spcBef>
              <a:buSzPct val="96153"/>
              <a:buChar char="•"/>
              <a:tabLst>
                <a:tab pos="368300" algn="l"/>
              </a:tabLst>
            </a:pPr>
            <a:r>
              <a:rPr sz="2600" spc="10" dirty="0">
                <a:latin typeface="Franklin Gothic Book"/>
                <a:cs typeface="Franklin Gothic Book"/>
              </a:rPr>
              <a:t>Subprograms</a:t>
            </a:r>
            <a:endParaRPr sz="2600">
              <a:latin typeface="Franklin Gothic Book"/>
              <a:cs typeface="Franklin Gothic Book"/>
            </a:endParaRPr>
          </a:p>
          <a:p>
            <a:pPr marL="368300" indent="-228600">
              <a:lnSpc>
                <a:spcPts val="3100"/>
              </a:lnSpc>
              <a:buSzPct val="96153"/>
              <a:buChar char="•"/>
              <a:tabLst>
                <a:tab pos="368300" algn="l"/>
              </a:tabLst>
            </a:pPr>
            <a:r>
              <a:rPr sz="2600" dirty="0">
                <a:latin typeface="Franklin Gothic Book"/>
                <a:cs typeface="Franklin Gothic Book"/>
              </a:rPr>
              <a:t>Formatted</a:t>
            </a:r>
            <a:r>
              <a:rPr sz="2600" spc="-135" dirty="0">
                <a:latin typeface="Franklin Gothic Book"/>
                <a:cs typeface="Franklin Gothic Book"/>
              </a:rPr>
              <a:t> </a:t>
            </a:r>
            <a:r>
              <a:rPr sz="2600" spc="20" dirty="0">
                <a:latin typeface="Franklin Gothic Book"/>
                <a:cs typeface="Franklin Gothic Book"/>
              </a:rPr>
              <a:t>IO</a:t>
            </a:r>
            <a:endParaRPr sz="2600">
              <a:latin typeface="Franklin Gothic Book"/>
              <a:cs typeface="Franklin Gothic Book"/>
            </a:endParaRPr>
          </a:p>
        </p:txBody>
      </p:sp>
      <p:sp>
        <p:nvSpPr>
          <p:cNvPr id="15" name="object 15"/>
          <p:cNvSpPr/>
          <p:nvPr/>
        </p:nvSpPr>
        <p:spPr>
          <a:xfrm>
            <a:off x="6553200" y="2324100"/>
            <a:ext cx="2428875" cy="885825"/>
          </a:xfrm>
          <a:custGeom>
            <a:avLst/>
            <a:gdLst/>
            <a:ahLst/>
            <a:cxnLst/>
            <a:rect l="l" t="t" r="r" b="b"/>
            <a:pathLst>
              <a:path w="2428875" h="885825">
                <a:moveTo>
                  <a:pt x="0" y="885825"/>
                </a:moveTo>
                <a:lnTo>
                  <a:pt x="2428875" y="885825"/>
                </a:lnTo>
                <a:lnTo>
                  <a:pt x="2428875" y="0"/>
                </a:lnTo>
                <a:lnTo>
                  <a:pt x="0" y="0"/>
                </a:lnTo>
                <a:lnTo>
                  <a:pt x="0" y="885825"/>
                </a:lnTo>
                <a:close/>
              </a:path>
            </a:pathLst>
          </a:custGeom>
          <a:solidFill>
            <a:srgbClr val="D67CD5"/>
          </a:solidFill>
        </p:spPr>
        <p:txBody>
          <a:bodyPr wrap="square" lIns="0" tIns="0" rIns="0" bIns="0" rtlCol="0"/>
          <a:lstStyle/>
          <a:p>
            <a:endParaRPr/>
          </a:p>
        </p:txBody>
      </p:sp>
      <p:sp>
        <p:nvSpPr>
          <p:cNvPr id="16" name="object 16"/>
          <p:cNvSpPr/>
          <p:nvPr/>
        </p:nvSpPr>
        <p:spPr>
          <a:xfrm>
            <a:off x="6553200" y="2324100"/>
            <a:ext cx="2428875" cy="885825"/>
          </a:xfrm>
          <a:custGeom>
            <a:avLst/>
            <a:gdLst/>
            <a:ahLst/>
            <a:cxnLst/>
            <a:rect l="l" t="t" r="r" b="b"/>
            <a:pathLst>
              <a:path w="2428875" h="885825">
                <a:moveTo>
                  <a:pt x="0" y="847725"/>
                </a:moveTo>
                <a:lnTo>
                  <a:pt x="0" y="885825"/>
                </a:lnTo>
                <a:lnTo>
                  <a:pt x="38100" y="885825"/>
                </a:lnTo>
                <a:lnTo>
                  <a:pt x="0" y="847725"/>
                </a:lnTo>
                <a:close/>
              </a:path>
              <a:path w="2428875" h="885825">
                <a:moveTo>
                  <a:pt x="38100" y="0"/>
                </a:moveTo>
                <a:lnTo>
                  <a:pt x="0" y="38100"/>
                </a:lnTo>
                <a:lnTo>
                  <a:pt x="0" y="847725"/>
                </a:lnTo>
                <a:lnTo>
                  <a:pt x="38100" y="885825"/>
                </a:lnTo>
                <a:lnTo>
                  <a:pt x="38100" y="0"/>
                </a:lnTo>
                <a:close/>
              </a:path>
              <a:path w="2428875" h="885825">
                <a:moveTo>
                  <a:pt x="2390775" y="847725"/>
                </a:moveTo>
                <a:lnTo>
                  <a:pt x="38100" y="847725"/>
                </a:lnTo>
                <a:lnTo>
                  <a:pt x="38100" y="885825"/>
                </a:lnTo>
                <a:lnTo>
                  <a:pt x="2390775" y="885825"/>
                </a:lnTo>
                <a:lnTo>
                  <a:pt x="2390775" y="847725"/>
                </a:lnTo>
                <a:close/>
              </a:path>
              <a:path w="2428875" h="885825">
                <a:moveTo>
                  <a:pt x="2390775" y="0"/>
                </a:moveTo>
                <a:lnTo>
                  <a:pt x="2390775" y="885825"/>
                </a:lnTo>
                <a:lnTo>
                  <a:pt x="2428875" y="847725"/>
                </a:lnTo>
                <a:lnTo>
                  <a:pt x="2428875" y="38100"/>
                </a:lnTo>
                <a:lnTo>
                  <a:pt x="2390775" y="0"/>
                </a:lnTo>
                <a:close/>
              </a:path>
              <a:path w="2428875" h="885825">
                <a:moveTo>
                  <a:pt x="2428875" y="847725"/>
                </a:moveTo>
                <a:lnTo>
                  <a:pt x="2390775" y="885825"/>
                </a:lnTo>
                <a:lnTo>
                  <a:pt x="2428875" y="885825"/>
                </a:lnTo>
                <a:lnTo>
                  <a:pt x="2428875" y="847725"/>
                </a:lnTo>
                <a:close/>
              </a:path>
              <a:path w="2428875" h="885825">
                <a:moveTo>
                  <a:pt x="38100" y="0"/>
                </a:moveTo>
                <a:lnTo>
                  <a:pt x="0" y="0"/>
                </a:lnTo>
                <a:lnTo>
                  <a:pt x="0" y="38100"/>
                </a:lnTo>
                <a:lnTo>
                  <a:pt x="38100" y="0"/>
                </a:lnTo>
                <a:close/>
              </a:path>
              <a:path w="2428875" h="885825">
                <a:moveTo>
                  <a:pt x="2390775" y="0"/>
                </a:moveTo>
                <a:lnTo>
                  <a:pt x="38100" y="0"/>
                </a:lnTo>
                <a:lnTo>
                  <a:pt x="38100" y="38100"/>
                </a:lnTo>
                <a:lnTo>
                  <a:pt x="2390775" y="38100"/>
                </a:lnTo>
                <a:lnTo>
                  <a:pt x="2390775" y="0"/>
                </a:lnTo>
                <a:close/>
              </a:path>
              <a:path w="2428875" h="885825">
                <a:moveTo>
                  <a:pt x="2428875" y="0"/>
                </a:moveTo>
                <a:lnTo>
                  <a:pt x="2390775" y="0"/>
                </a:lnTo>
                <a:lnTo>
                  <a:pt x="2428875" y="38100"/>
                </a:lnTo>
                <a:lnTo>
                  <a:pt x="2428875" y="0"/>
                </a:lnTo>
                <a:close/>
              </a:path>
            </a:pathLst>
          </a:custGeom>
          <a:solidFill>
            <a:srgbClr val="D67CD5"/>
          </a:solidFill>
        </p:spPr>
        <p:txBody>
          <a:bodyPr wrap="square" lIns="0" tIns="0" rIns="0" bIns="0" rtlCol="0"/>
          <a:lstStyle/>
          <a:p>
            <a:endParaRPr/>
          </a:p>
        </p:txBody>
      </p:sp>
      <p:sp>
        <p:nvSpPr>
          <p:cNvPr id="17" name="object 17"/>
          <p:cNvSpPr txBox="1"/>
          <p:nvPr/>
        </p:nvSpPr>
        <p:spPr>
          <a:xfrm>
            <a:off x="6553200" y="2524188"/>
            <a:ext cx="2428875" cy="426084"/>
          </a:xfrm>
          <a:prstGeom prst="rect">
            <a:avLst/>
          </a:prstGeom>
        </p:spPr>
        <p:txBody>
          <a:bodyPr vert="horz" wrap="square" lIns="0" tIns="15875" rIns="0" bIns="0" rtlCol="0">
            <a:spAutoFit/>
          </a:bodyPr>
          <a:lstStyle/>
          <a:p>
            <a:pPr marL="221615">
              <a:lnSpc>
                <a:spcPct val="100000"/>
              </a:lnSpc>
              <a:spcBef>
                <a:spcPts val="125"/>
              </a:spcBef>
            </a:pPr>
            <a:r>
              <a:rPr sz="2600" dirty="0">
                <a:solidFill>
                  <a:srgbClr val="FFFFFF"/>
                </a:solidFill>
                <a:latin typeface="Franklin Gothic Book"/>
                <a:cs typeface="Franklin Gothic Book"/>
              </a:rPr>
              <a:t>COBOL </a:t>
            </a:r>
            <a:r>
              <a:rPr sz="2600" spc="-20" dirty="0">
                <a:solidFill>
                  <a:srgbClr val="FFFFFF"/>
                </a:solidFill>
                <a:latin typeface="Franklin Gothic Book"/>
                <a:cs typeface="Franklin Gothic Book"/>
              </a:rPr>
              <a:t>to</a:t>
            </a:r>
            <a:r>
              <a:rPr sz="2600" spc="-90" dirty="0">
                <a:solidFill>
                  <a:srgbClr val="FFFFFF"/>
                </a:solidFill>
                <a:latin typeface="Franklin Gothic Book"/>
                <a:cs typeface="Franklin Gothic Book"/>
              </a:rPr>
              <a:t> </a:t>
            </a:r>
            <a:r>
              <a:rPr sz="2600" spc="10" dirty="0">
                <a:solidFill>
                  <a:srgbClr val="FFFFFF"/>
                </a:solidFill>
                <a:latin typeface="Franklin Gothic Book"/>
                <a:cs typeface="Franklin Gothic Book"/>
              </a:rPr>
              <a:t>PL/I</a:t>
            </a:r>
            <a:endParaRPr sz="2600">
              <a:latin typeface="Franklin Gothic Book"/>
              <a:cs typeface="Franklin Gothic Book"/>
            </a:endParaRPr>
          </a:p>
        </p:txBody>
      </p:sp>
      <p:sp>
        <p:nvSpPr>
          <p:cNvPr id="18" name="object 18"/>
          <p:cNvSpPr/>
          <p:nvPr/>
        </p:nvSpPr>
        <p:spPr>
          <a:xfrm>
            <a:off x="6553200" y="3209925"/>
            <a:ext cx="2428875" cy="2181225"/>
          </a:xfrm>
          <a:custGeom>
            <a:avLst/>
            <a:gdLst/>
            <a:ahLst/>
            <a:cxnLst/>
            <a:rect l="l" t="t" r="r" b="b"/>
            <a:pathLst>
              <a:path w="2428875" h="2181225">
                <a:moveTo>
                  <a:pt x="0" y="2181225"/>
                </a:moveTo>
                <a:lnTo>
                  <a:pt x="2428875" y="2181225"/>
                </a:lnTo>
                <a:lnTo>
                  <a:pt x="2428875" y="0"/>
                </a:lnTo>
                <a:lnTo>
                  <a:pt x="0" y="0"/>
                </a:lnTo>
                <a:lnTo>
                  <a:pt x="0" y="2181225"/>
                </a:lnTo>
                <a:close/>
              </a:path>
            </a:pathLst>
          </a:custGeom>
          <a:solidFill>
            <a:srgbClr val="EFD6EE">
              <a:alpha val="90194"/>
            </a:srgbClr>
          </a:solidFill>
        </p:spPr>
        <p:txBody>
          <a:bodyPr wrap="square" lIns="0" tIns="0" rIns="0" bIns="0" rtlCol="0"/>
          <a:lstStyle/>
          <a:p>
            <a:endParaRPr/>
          </a:p>
        </p:txBody>
      </p:sp>
      <p:sp>
        <p:nvSpPr>
          <p:cNvPr id="19" name="object 19"/>
          <p:cNvSpPr/>
          <p:nvPr/>
        </p:nvSpPr>
        <p:spPr>
          <a:xfrm>
            <a:off x="6553200" y="3209925"/>
            <a:ext cx="2428875" cy="2181225"/>
          </a:xfrm>
          <a:custGeom>
            <a:avLst/>
            <a:gdLst/>
            <a:ahLst/>
            <a:cxnLst/>
            <a:rect l="l" t="t" r="r" b="b"/>
            <a:pathLst>
              <a:path w="2428875" h="2181225">
                <a:moveTo>
                  <a:pt x="0" y="2143125"/>
                </a:moveTo>
                <a:lnTo>
                  <a:pt x="0" y="2181225"/>
                </a:lnTo>
                <a:lnTo>
                  <a:pt x="38100" y="2181225"/>
                </a:lnTo>
                <a:lnTo>
                  <a:pt x="0" y="2143125"/>
                </a:lnTo>
                <a:close/>
              </a:path>
              <a:path w="2428875" h="2181225">
                <a:moveTo>
                  <a:pt x="38100" y="0"/>
                </a:moveTo>
                <a:lnTo>
                  <a:pt x="0" y="38100"/>
                </a:lnTo>
                <a:lnTo>
                  <a:pt x="0" y="2143125"/>
                </a:lnTo>
                <a:lnTo>
                  <a:pt x="38100" y="2181225"/>
                </a:lnTo>
                <a:lnTo>
                  <a:pt x="38100" y="0"/>
                </a:lnTo>
                <a:close/>
              </a:path>
              <a:path w="2428875" h="2181225">
                <a:moveTo>
                  <a:pt x="2390775" y="2143125"/>
                </a:moveTo>
                <a:lnTo>
                  <a:pt x="38100" y="2143125"/>
                </a:lnTo>
                <a:lnTo>
                  <a:pt x="38100" y="2181225"/>
                </a:lnTo>
                <a:lnTo>
                  <a:pt x="2390775" y="2181225"/>
                </a:lnTo>
                <a:lnTo>
                  <a:pt x="2390775" y="2143125"/>
                </a:lnTo>
                <a:close/>
              </a:path>
              <a:path w="2428875" h="2181225">
                <a:moveTo>
                  <a:pt x="2390775" y="0"/>
                </a:moveTo>
                <a:lnTo>
                  <a:pt x="2390775" y="2181225"/>
                </a:lnTo>
                <a:lnTo>
                  <a:pt x="2428875" y="2143125"/>
                </a:lnTo>
                <a:lnTo>
                  <a:pt x="2428875" y="38100"/>
                </a:lnTo>
                <a:lnTo>
                  <a:pt x="2390775" y="0"/>
                </a:lnTo>
                <a:close/>
              </a:path>
              <a:path w="2428875" h="2181225">
                <a:moveTo>
                  <a:pt x="2428875" y="2143125"/>
                </a:moveTo>
                <a:lnTo>
                  <a:pt x="2390775" y="2181225"/>
                </a:lnTo>
                <a:lnTo>
                  <a:pt x="2428875" y="2181225"/>
                </a:lnTo>
                <a:lnTo>
                  <a:pt x="2428875" y="2143125"/>
                </a:lnTo>
                <a:close/>
              </a:path>
              <a:path w="2428875" h="2181225">
                <a:moveTo>
                  <a:pt x="38100" y="0"/>
                </a:moveTo>
                <a:lnTo>
                  <a:pt x="0" y="0"/>
                </a:lnTo>
                <a:lnTo>
                  <a:pt x="0" y="38100"/>
                </a:lnTo>
                <a:lnTo>
                  <a:pt x="38100" y="0"/>
                </a:lnTo>
                <a:close/>
              </a:path>
              <a:path w="2428875" h="2181225">
                <a:moveTo>
                  <a:pt x="2390775" y="0"/>
                </a:moveTo>
                <a:lnTo>
                  <a:pt x="38100" y="0"/>
                </a:lnTo>
                <a:lnTo>
                  <a:pt x="38100" y="38100"/>
                </a:lnTo>
                <a:lnTo>
                  <a:pt x="2390775" y="38100"/>
                </a:lnTo>
                <a:lnTo>
                  <a:pt x="2390775" y="0"/>
                </a:lnTo>
                <a:close/>
              </a:path>
              <a:path w="2428875" h="2181225">
                <a:moveTo>
                  <a:pt x="2428875" y="0"/>
                </a:moveTo>
                <a:lnTo>
                  <a:pt x="2390775" y="0"/>
                </a:lnTo>
                <a:lnTo>
                  <a:pt x="2428875" y="38100"/>
                </a:lnTo>
                <a:lnTo>
                  <a:pt x="2428875" y="0"/>
                </a:lnTo>
                <a:close/>
              </a:path>
            </a:pathLst>
          </a:custGeom>
          <a:solidFill>
            <a:srgbClr val="EFD6EE">
              <a:alpha val="90194"/>
            </a:srgbClr>
          </a:solidFill>
        </p:spPr>
        <p:txBody>
          <a:bodyPr wrap="square" lIns="0" tIns="0" rIns="0" bIns="0" rtlCol="0"/>
          <a:lstStyle/>
          <a:p>
            <a:endParaRPr/>
          </a:p>
        </p:txBody>
      </p:sp>
      <p:sp>
        <p:nvSpPr>
          <p:cNvPr id="20" name="object 20"/>
          <p:cNvSpPr txBox="1"/>
          <p:nvPr/>
        </p:nvSpPr>
        <p:spPr>
          <a:xfrm>
            <a:off x="6553200" y="3275710"/>
            <a:ext cx="2428875" cy="1151255"/>
          </a:xfrm>
          <a:prstGeom prst="rect">
            <a:avLst/>
          </a:prstGeom>
        </p:spPr>
        <p:txBody>
          <a:bodyPr vert="horz" wrap="square" lIns="0" tIns="16510" rIns="0" bIns="0" rtlCol="0">
            <a:spAutoFit/>
          </a:bodyPr>
          <a:lstStyle/>
          <a:p>
            <a:pPr marL="375285" indent="-229235">
              <a:lnSpc>
                <a:spcPts val="2875"/>
              </a:lnSpc>
              <a:spcBef>
                <a:spcPts val="130"/>
              </a:spcBef>
              <a:buSzPct val="96153"/>
              <a:buChar char="•"/>
              <a:tabLst>
                <a:tab pos="375285" algn="l"/>
              </a:tabLst>
            </a:pPr>
            <a:r>
              <a:rPr sz="2600" spc="5" dirty="0">
                <a:latin typeface="Franklin Gothic Book"/>
                <a:cs typeface="Franklin Gothic Book"/>
              </a:rPr>
              <a:t>File</a:t>
            </a:r>
            <a:endParaRPr sz="2600">
              <a:latin typeface="Franklin Gothic Book"/>
              <a:cs typeface="Franklin Gothic Book"/>
            </a:endParaRPr>
          </a:p>
          <a:p>
            <a:pPr marL="374650">
              <a:lnSpc>
                <a:spcPts val="2855"/>
              </a:lnSpc>
            </a:pPr>
            <a:r>
              <a:rPr sz="2600" spc="15" dirty="0">
                <a:latin typeface="Franklin Gothic Book"/>
                <a:cs typeface="Franklin Gothic Book"/>
              </a:rPr>
              <a:t>manipulation</a:t>
            </a:r>
            <a:endParaRPr sz="2600">
              <a:latin typeface="Franklin Gothic Book"/>
              <a:cs typeface="Franklin Gothic Book"/>
            </a:endParaRPr>
          </a:p>
          <a:p>
            <a:pPr marL="375285" indent="-229235">
              <a:lnSpc>
                <a:spcPts val="3100"/>
              </a:lnSpc>
              <a:buSzPct val="96153"/>
              <a:buChar char="•"/>
              <a:tabLst>
                <a:tab pos="375285" algn="l"/>
              </a:tabLst>
            </a:pPr>
            <a:r>
              <a:rPr sz="2600" spc="-25" dirty="0">
                <a:latin typeface="Franklin Gothic Book"/>
                <a:cs typeface="Franklin Gothic Book"/>
              </a:rPr>
              <a:t>Record</a:t>
            </a:r>
            <a:endParaRPr sz="2600">
              <a:latin typeface="Franklin Gothic Book"/>
              <a:cs typeface="Franklin Gothic Book"/>
            </a:endParaRPr>
          </a:p>
        </p:txBody>
      </p:sp>
      <p:sp>
        <p:nvSpPr>
          <p:cNvPr id="21" name="object 21"/>
          <p:cNvSpPr/>
          <p:nvPr/>
        </p:nvSpPr>
        <p:spPr>
          <a:xfrm>
            <a:off x="9324975" y="2324100"/>
            <a:ext cx="2428875" cy="885825"/>
          </a:xfrm>
          <a:custGeom>
            <a:avLst/>
            <a:gdLst/>
            <a:ahLst/>
            <a:cxnLst/>
            <a:rect l="l" t="t" r="r" b="b"/>
            <a:pathLst>
              <a:path w="2428875" h="885825">
                <a:moveTo>
                  <a:pt x="0" y="885825"/>
                </a:moveTo>
                <a:lnTo>
                  <a:pt x="2428875" y="885825"/>
                </a:lnTo>
                <a:lnTo>
                  <a:pt x="2428875" y="0"/>
                </a:lnTo>
                <a:lnTo>
                  <a:pt x="0" y="0"/>
                </a:lnTo>
                <a:lnTo>
                  <a:pt x="0" y="885825"/>
                </a:lnTo>
                <a:close/>
              </a:path>
            </a:pathLst>
          </a:custGeom>
          <a:solidFill>
            <a:srgbClr val="E18393"/>
          </a:solidFill>
        </p:spPr>
        <p:txBody>
          <a:bodyPr wrap="square" lIns="0" tIns="0" rIns="0" bIns="0" rtlCol="0"/>
          <a:lstStyle/>
          <a:p>
            <a:endParaRPr/>
          </a:p>
        </p:txBody>
      </p:sp>
      <p:sp>
        <p:nvSpPr>
          <p:cNvPr id="22" name="object 22"/>
          <p:cNvSpPr/>
          <p:nvPr/>
        </p:nvSpPr>
        <p:spPr>
          <a:xfrm>
            <a:off x="9324975" y="2324100"/>
            <a:ext cx="2428875" cy="885825"/>
          </a:xfrm>
          <a:custGeom>
            <a:avLst/>
            <a:gdLst/>
            <a:ahLst/>
            <a:cxnLst/>
            <a:rect l="l" t="t" r="r" b="b"/>
            <a:pathLst>
              <a:path w="2428875" h="885825">
                <a:moveTo>
                  <a:pt x="0" y="847725"/>
                </a:moveTo>
                <a:lnTo>
                  <a:pt x="0" y="885825"/>
                </a:lnTo>
                <a:lnTo>
                  <a:pt x="38100" y="885825"/>
                </a:lnTo>
                <a:lnTo>
                  <a:pt x="0" y="847725"/>
                </a:lnTo>
                <a:close/>
              </a:path>
              <a:path w="2428875" h="885825">
                <a:moveTo>
                  <a:pt x="38100" y="0"/>
                </a:moveTo>
                <a:lnTo>
                  <a:pt x="0" y="38100"/>
                </a:lnTo>
                <a:lnTo>
                  <a:pt x="0" y="847725"/>
                </a:lnTo>
                <a:lnTo>
                  <a:pt x="38100" y="885825"/>
                </a:lnTo>
                <a:lnTo>
                  <a:pt x="38100" y="0"/>
                </a:lnTo>
                <a:close/>
              </a:path>
              <a:path w="2428875" h="885825">
                <a:moveTo>
                  <a:pt x="2390775" y="847725"/>
                </a:moveTo>
                <a:lnTo>
                  <a:pt x="38100" y="847725"/>
                </a:lnTo>
                <a:lnTo>
                  <a:pt x="38100" y="885825"/>
                </a:lnTo>
                <a:lnTo>
                  <a:pt x="2390775" y="885825"/>
                </a:lnTo>
                <a:lnTo>
                  <a:pt x="2390775" y="847725"/>
                </a:lnTo>
                <a:close/>
              </a:path>
              <a:path w="2428875" h="885825">
                <a:moveTo>
                  <a:pt x="2390775" y="0"/>
                </a:moveTo>
                <a:lnTo>
                  <a:pt x="2390775" y="885825"/>
                </a:lnTo>
                <a:lnTo>
                  <a:pt x="2428875" y="847725"/>
                </a:lnTo>
                <a:lnTo>
                  <a:pt x="2428875" y="38100"/>
                </a:lnTo>
                <a:lnTo>
                  <a:pt x="2390775" y="0"/>
                </a:lnTo>
                <a:close/>
              </a:path>
              <a:path w="2428875" h="885825">
                <a:moveTo>
                  <a:pt x="2428875" y="847725"/>
                </a:moveTo>
                <a:lnTo>
                  <a:pt x="2390775" y="885825"/>
                </a:lnTo>
                <a:lnTo>
                  <a:pt x="2428875" y="885825"/>
                </a:lnTo>
                <a:lnTo>
                  <a:pt x="2428875" y="847725"/>
                </a:lnTo>
                <a:close/>
              </a:path>
              <a:path w="2428875" h="885825">
                <a:moveTo>
                  <a:pt x="38100" y="0"/>
                </a:moveTo>
                <a:lnTo>
                  <a:pt x="0" y="0"/>
                </a:lnTo>
                <a:lnTo>
                  <a:pt x="0" y="38100"/>
                </a:lnTo>
                <a:lnTo>
                  <a:pt x="38100" y="0"/>
                </a:lnTo>
                <a:close/>
              </a:path>
              <a:path w="2428875" h="885825">
                <a:moveTo>
                  <a:pt x="2390775" y="0"/>
                </a:moveTo>
                <a:lnTo>
                  <a:pt x="38100" y="0"/>
                </a:lnTo>
                <a:lnTo>
                  <a:pt x="38100" y="38100"/>
                </a:lnTo>
                <a:lnTo>
                  <a:pt x="2390775" y="38100"/>
                </a:lnTo>
                <a:lnTo>
                  <a:pt x="2390775" y="0"/>
                </a:lnTo>
                <a:close/>
              </a:path>
              <a:path w="2428875" h="885825">
                <a:moveTo>
                  <a:pt x="2428875" y="0"/>
                </a:moveTo>
                <a:lnTo>
                  <a:pt x="2390775" y="0"/>
                </a:lnTo>
                <a:lnTo>
                  <a:pt x="2428875" y="38100"/>
                </a:lnTo>
                <a:lnTo>
                  <a:pt x="2428875" y="0"/>
                </a:lnTo>
                <a:close/>
              </a:path>
            </a:pathLst>
          </a:custGeom>
          <a:solidFill>
            <a:srgbClr val="E18393"/>
          </a:solidFill>
        </p:spPr>
        <p:txBody>
          <a:bodyPr wrap="square" lIns="0" tIns="0" rIns="0" bIns="0" rtlCol="0"/>
          <a:lstStyle/>
          <a:p>
            <a:endParaRPr/>
          </a:p>
        </p:txBody>
      </p:sp>
      <p:sp>
        <p:nvSpPr>
          <p:cNvPr id="23" name="object 23"/>
          <p:cNvSpPr txBox="1"/>
          <p:nvPr/>
        </p:nvSpPr>
        <p:spPr>
          <a:xfrm>
            <a:off x="9324975" y="2524188"/>
            <a:ext cx="2428875" cy="426084"/>
          </a:xfrm>
          <a:prstGeom prst="rect">
            <a:avLst/>
          </a:prstGeom>
        </p:spPr>
        <p:txBody>
          <a:bodyPr vert="horz" wrap="square" lIns="0" tIns="15875" rIns="0" bIns="0" rtlCol="0">
            <a:spAutoFit/>
          </a:bodyPr>
          <a:lstStyle/>
          <a:p>
            <a:pPr marL="400050">
              <a:lnSpc>
                <a:spcPct val="100000"/>
              </a:lnSpc>
              <a:spcBef>
                <a:spcPts val="125"/>
              </a:spcBef>
            </a:pPr>
            <a:r>
              <a:rPr sz="2600" spc="10" dirty="0">
                <a:solidFill>
                  <a:srgbClr val="FFFFFF"/>
                </a:solidFill>
                <a:latin typeface="Franklin Gothic Book"/>
                <a:cs typeface="Franklin Gothic Book"/>
              </a:rPr>
              <a:t>LISP </a:t>
            </a:r>
            <a:r>
              <a:rPr sz="2600" spc="-20" dirty="0">
                <a:solidFill>
                  <a:srgbClr val="FFFFFF"/>
                </a:solidFill>
                <a:latin typeface="Franklin Gothic Book"/>
                <a:cs typeface="Franklin Gothic Book"/>
              </a:rPr>
              <a:t>to</a:t>
            </a:r>
            <a:r>
              <a:rPr sz="2600" spc="-110" dirty="0">
                <a:solidFill>
                  <a:srgbClr val="FFFFFF"/>
                </a:solidFill>
                <a:latin typeface="Franklin Gothic Book"/>
                <a:cs typeface="Franklin Gothic Book"/>
              </a:rPr>
              <a:t> </a:t>
            </a:r>
            <a:r>
              <a:rPr sz="2600" spc="15" dirty="0">
                <a:solidFill>
                  <a:srgbClr val="FFFFFF"/>
                </a:solidFill>
                <a:latin typeface="Franklin Gothic Book"/>
                <a:cs typeface="Franklin Gothic Book"/>
              </a:rPr>
              <a:t>PL/I</a:t>
            </a:r>
            <a:endParaRPr sz="2600">
              <a:latin typeface="Franklin Gothic Book"/>
              <a:cs typeface="Franklin Gothic Book"/>
            </a:endParaRPr>
          </a:p>
        </p:txBody>
      </p:sp>
      <p:sp>
        <p:nvSpPr>
          <p:cNvPr id="24" name="object 24"/>
          <p:cNvSpPr/>
          <p:nvPr/>
        </p:nvSpPr>
        <p:spPr>
          <a:xfrm>
            <a:off x="9324975" y="3209925"/>
            <a:ext cx="2428875" cy="2181225"/>
          </a:xfrm>
          <a:custGeom>
            <a:avLst/>
            <a:gdLst/>
            <a:ahLst/>
            <a:cxnLst/>
            <a:rect l="l" t="t" r="r" b="b"/>
            <a:pathLst>
              <a:path w="2428875" h="2181225">
                <a:moveTo>
                  <a:pt x="0" y="2181225"/>
                </a:moveTo>
                <a:lnTo>
                  <a:pt x="2428875" y="2181225"/>
                </a:lnTo>
                <a:lnTo>
                  <a:pt x="2428875" y="0"/>
                </a:lnTo>
                <a:lnTo>
                  <a:pt x="0" y="0"/>
                </a:lnTo>
                <a:lnTo>
                  <a:pt x="0" y="2181225"/>
                </a:lnTo>
                <a:close/>
              </a:path>
            </a:pathLst>
          </a:custGeom>
          <a:solidFill>
            <a:srgbClr val="F4D9DC">
              <a:alpha val="90194"/>
            </a:srgbClr>
          </a:solidFill>
        </p:spPr>
        <p:txBody>
          <a:bodyPr wrap="square" lIns="0" tIns="0" rIns="0" bIns="0" rtlCol="0"/>
          <a:lstStyle/>
          <a:p>
            <a:endParaRPr/>
          </a:p>
        </p:txBody>
      </p:sp>
      <p:sp>
        <p:nvSpPr>
          <p:cNvPr id="25" name="object 25"/>
          <p:cNvSpPr/>
          <p:nvPr/>
        </p:nvSpPr>
        <p:spPr>
          <a:xfrm>
            <a:off x="9324975" y="3209925"/>
            <a:ext cx="2428875" cy="2181225"/>
          </a:xfrm>
          <a:custGeom>
            <a:avLst/>
            <a:gdLst/>
            <a:ahLst/>
            <a:cxnLst/>
            <a:rect l="l" t="t" r="r" b="b"/>
            <a:pathLst>
              <a:path w="2428875" h="2181225">
                <a:moveTo>
                  <a:pt x="0" y="2143125"/>
                </a:moveTo>
                <a:lnTo>
                  <a:pt x="0" y="2181225"/>
                </a:lnTo>
                <a:lnTo>
                  <a:pt x="38100" y="2181225"/>
                </a:lnTo>
                <a:lnTo>
                  <a:pt x="0" y="2143125"/>
                </a:lnTo>
                <a:close/>
              </a:path>
              <a:path w="2428875" h="2181225">
                <a:moveTo>
                  <a:pt x="38100" y="0"/>
                </a:moveTo>
                <a:lnTo>
                  <a:pt x="0" y="38100"/>
                </a:lnTo>
                <a:lnTo>
                  <a:pt x="0" y="2143125"/>
                </a:lnTo>
                <a:lnTo>
                  <a:pt x="38100" y="2181225"/>
                </a:lnTo>
                <a:lnTo>
                  <a:pt x="38100" y="0"/>
                </a:lnTo>
                <a:close/>
              </a:path>
              <a:path w="2428875" h="2181225">
                <a:moveTo>
                  <a:pt x="2390775" y="2143125"/>
                </a:moveTo>
                <a:lnTo>
                  <a:pt x="38100" y="2143125"/>
                </a:lnTo>
                <a:lnTo>
                  <a:pt x="38100" y="2181225"/>
                </a:lnTo>
                <a:lnTo>
                  <a:pt x="2390775" y="2181225"/>
                </a:lnTo>
                <a:lnTo>
                  <a:pt x="2390775" y="2143125"/>
                </a:lnTo>
                <a:close/>
              </a:path>
              <a:path w="2428875" h="2181225">
                <a:moveTo>
                  <a:pt x="2390775" y="0"/>
                </a:moveTo>
                <a:lnTo>
                  <a:pt x="2390775" y="2181225"/>
                </a:lnTo>
                <a:lnTo>
                  <a:pt x="2428875" y="2143125"/>
                </a:lnTo>
                <a:lnTo>
                  <a:pt x="2428875" y="38100"/>
                </a:lnTo>
                <a:lnTo>
                  <a:pt x="2390775" y="0"/>
                </a:lnTo>
                <a:close/>
              </a:path>
              <a:path w="2428875" h="2181225">
                <a:moveTo>
                  <a:pt x="2428875" y="2143125"/>
                </a:moveTo>
                <a:lnTo>
                  <a:pt x="2390775" y="2181225"/>
                </a:lnTo>
                <a:lnTo>
                  <a:pt x="2428875" y="2181225"/>
                </a:lnTo>
                <a:lnTo>
                  <a:pt x="2428875" y="2143125"/>
                </a:lnTo>
                <a:close/>
              </a:path>
              <a:path w="2428875" h="2181225">
                <a:moveTo>
                  <a:pt x="38100" y="0"/>
                </a:moveTo>
                <a:lnTo>
                  <a:pt x="0" y="0"/>
                </a:lnTo>
                <a:lnTo>
                  <a:pt x="0" y="38100"/>
                </a:lnTo>
                <a:lnTo>
                  <a:pt x="38100" y="0"/>
                </a:lnTo>
                <a:close/>
              </a:path>
              <a:path w="2428875" h="2181225">
                <a:moveTo>
                  <a:pt x="2390775" y="0"/>
                </a:moveTo>
                <a:lnTo>
                  <a:pt x="38100" y="0"/>
                </a:lnTo>
                <a:lnTo>
                  <a:pt x="38100" y="38100"/>
                </a:lnTo>
                <a:lnTo>
                  <a:pt x="2390775" y="38100"/>
                </a:lnTo>
                <a:lnTo>
                  <a:pt x="2390775" y="0"/>
                </a:lnTo>
                <a:close/>
              </a:path>
              <a:path w="2428875" h="2181225">
                <a:moveTo>
                  <a:pt x="2428875" y="0"/>
                </a:moveTo>
                <a:lnTo>
                  <a:pt x="2390775" y="0"/>
                </a:lnTo>
                <a:lnTo>
                  <a:pt x="2428875" y="38100"/>
                </a:lnTo>
                <a:lnTo>
                  <a:pt x="2428875" y="0"/>
                </a:lnTo>
                <a:close/>
              </a:path>
            </a:pathLst>
          </a:custGeom>
          <a:solidFill>
            <a:srgbClr val="F4D9DC">
              <a:alpha val="90194"/>
            </a:srgbClr>
          </a:solidFill>
        </p:spPr>
        <p:txBody>
          <a:bodyPr wrap="square" lIns="0" tIns="0" rIns="0" bIns="0" rtlCol="0"/>
          <a:lstStyle/>
          <a:p>
            <a:endParaRPr/>
          </a:p>
        </p:txBody>
      </p:sp>
      <p:sp>
        <p:nvSpPr>
          <p:cNvPr id="26" name="object 26"/>
          <p:cNvSpPr txBox="1"/>
          <p:nvPr/>
        </p:nvSpPr>
        <p:spPr>
          <a:xfrm>
            <a:off x="9324975" y="3275710"/>
            <a:ext cx="2428875" cy="1828800"/>
          </a:xfrm>
          <a:prstGeom prst="rect">
            <a:avLst/>
          </a:prstGeom>
        </p:spPr>
        <p:txBody>
          <a:bodyPr vert="horz" wrap="square" lIns="0" tIns="74295" rIns="0" bIns="0" rtlCol="0">
            <a:spAutoFit/>
          </a:bodyPr>
          <a:lstStyle/>
          <a:p>
            <a:pPr marL="372745" marR="677545" indent="-229235">
              <a:lnSpc>
                <a:spcPct val="85400"/>
              </a:lnSpc>
              <a:spcBef>
                <a:spcPts val="585"/>
              </a:spcBef>
              <a:buSzPct val="96153"/>
              <a:buChar char="•"/>
              <a:tabLst>
                <a:tab pos="373380" algn="l"/>
              </a:tabLst>
            </a:pPr>
            <a:r>
              <a:rPr sz="2600" spc="15" dirty="0">
                <a:latin typeface="Franklin Gothic Book"/>
                <a:cs typeface="Franklin Gothic Book"/>
              </a:rPr>
              <a:t>Dynamic  </a:t>
            </a:r>
            <a:r>
              <a:rPr sz="2600" dirty="0">
                <a:latin typeface="Franklin Gothic Book"/>
                <a:cs typeface="Franklin Gothic Book"/>
              </a:rPr>
              <a:t>storage  </a:t>
            </a:r>
            <a:r>
              <a:rPr sz="2600" spc="45" dirty="0">
                <a:latin typeface="Franklin Gothic Book"/>
                <a:cs typeface="Franklin Gothic Book"/>
              </a:rPr>
              <a:t>a</a:t>
            </a:r>
            <a:r>
              <a:rPr sz="2600" spc="5" dirty="0">
                <a:latin typeface="Franklin Gothic Book"/>
                <a:cs typeface="Franklin Gothic Book"/>
              </a:rPr>
              <a:t>l</a:t>
            </a:r>
            <a:r>
              <a:rPr sz="2600" spc="-10" dirty="0">
                <a:latin typeface="Franklin Gothic Book"/>
                <a:cs typeface="Franklin Gothic Book"/>
              </a:rPr>
              <a:t>l</a:t>
            </a:r>
            <a:r>
              <a:rPr sz="2600" spc="-5" dirty="0">
                <a:latin typeface="Franklin Gothic Book"/>
                <a:cs typeface="Franklin Gothic Book"/>
              </a:rPr>
              <a:t>o</a:t>
            </a:r>
            <a:r>
              <a:rPr sz="2600" spc="-20" dirty="0">
                <a:latin typeface="Franklin Gothic Book"/>
                <a:cs typeface="Franklin Gothic Book"/>
              </a:rPr>
              <a:t>c</a:t>
            </a:r>
            <a:r>
              <a:rPr sz="2600" spc="45" dirty="0">
                <a:latin typeface="Franklin Gothic Book"/>
                <a:cs typeface="Franklin Gothic Book"/>
              </a:rPr>
              <a:t>a</a:t>
            </a:r>
            <a:r>
              <a:rPr sz="2600" spc="15" dirty="0">
                <a:latin typeface="Franklin Gothic Book"/>
                <a:cs typeface="Franklin Gothic Book"/>
              </a:rPr>
              <a:t>t</a:t>
            </a:r>
            <a:r>
              <a:rPr sz="2600" dirty="0">
                <a:latin typeface="Franklin Gothic Book"/>
                <a:cs typeface="Franklin Gothic Book"/>
              </a:rPr>
              <a:t>i</a:t>
            </a:r>
            <a:r>
              <a:rPr sz="2600" spc="-10" dirty="0">
                <a:latin typeface="Franklin Gothic Book"/>
                <a:cs typeface="Franklin Gothic Book"/>
              </a:rPr>
              <a:t>o</a:t>
            </a:r>
            <a:r>
              <a:rPr sz="2600" spc="15" dirty="0">
                <a:latin typeface="Franklin Gothic Book"/>
                <a:cs typeface="Franklin Gothic Book"/>
              </a:rPr>
              <a:t>n</a:t>
            </a:r>
            <a:endParaRPr sz="2600">
              <a:latin typeface="Franklin Gothic Book"/>
              <a:cs typeface="Franklin Gothic Book"/>
            </a:endParaRPr>
          </a:p>
          <a:p>
            <a:pPr marL="372745" marR="617220" indent="-229235">
              <a:lnSpc>
                <a:spcPts val="2630"/>
              </a:lnSpc>
              <a:spcBef>
                <a:spcPts val="455"/>
              </a:spcBef>
              <a:buSzPct val="96153"/>
              <a:buChar char="•"/>
              <a:tabLst>
                <a:tab pos="373380" algn="l"/>
              </a:tabLst>
            </a:pPr>
            <a:r>
              <a:rPr sz="2600" spc="-5" dirty="0">
                <a:latin typeface="Franklin Gothic Book"/>
                <a:cs typeface="Franklin Gothic Book"/>
              </a:rPr>
              <a:t>Linked  </a:t>
            </a:r>
            <a:r>
              <a:rPr sz="2600" spc="-10" dirty="0">
                <a:latin typeface="Franklin Gothic Book"/>
                <a:cs typeface="Franklin Gothic Book"/>
              </a:rPr>
              <a:t>s</a:t>
            </a:r>
            <a:r>
              <a:rPr sz="2600" spc="15" dirty="0">
                <a:latin typeface="Franklin Gothic Book"/>
                <a:cs typeface="Franklin Gothic Book"/>
              </a:rPr>
              <a:t>t</a:t>
            </a:r>
            <a:r>
              <a:rPr sz="2600" spc="35" dirty="0">
                <a:latin typeface="Franklin Gothic Book"/>
                <a:cs typeface="Franklin Gothic Book"/>
              </a:rPr>
              <a:t>r</a:t>
            </a:r>
            <a:r>
              <a:rPr sz="2600" spc="10" dirty="0">
                <a:latin typeface="Franklin Gothic Book"/>
                <a:cs typeface="Franklin Gothic Book"/>
              </a:rPr>
              <a:t>u</a:t>
            </a:r>
            <a:r>
              <a:rPr sz="2600" spc="-15" dirty="0">
                <a:latin typeface="Franklin Gothic Book"/>
                <a:cs typeface="Franklin Gothic Book"/>
              </a:rPr>
              <a:t>c</a:t>
            </a:r>
            <a:r>
              <a:rPr sz="2600" spc="15" dirty="0">
                <a:latin typeface="Franklin Gothic Book"/>
                <a:cs typeface="Franklin Gothic Book"/>
              </a:rPr>
              <a:t>t</a:t>
            </a:r>
            <a:r>
              <a:rPr sz="2600" spc="10" dirty="0">
                <a:latin typeface="Franklin Gothic Book"/>
                <a:cs typeface="Franklin Gothic Book"/>
              </a:rPr>
              <a:t>u</a:t>
            </a:r>
            <a:r>
              <a:rPr sz="2600" spc="35" dirty="0">
                <a:latin typeface="Franklin Gothic Book"/>
                <a:cs typeface="Franklin Gothic Book"/>
              </a:rPr>
              <a:t>r</a:t>
            </a:r>
            <a:r>
              <a:rPr sz="2600" spc="-10" dirty="0">
                <a:latin typeface="Franklin Gothic Book"/>
                <a:cs typeface="Franklin Gothic Book"/>
              </a:rPr>
              <a:t>e</a:t>
            </a:r>
            <a:r>
              <a:rPr sz="2600" spc="10" dirty="0">
                <a:latin typeface="Franklin Gothic Book"/>
                <a:cs typeface="Franklin Gothic Book"/>
              </a:rPr>
              <a:t>s</a:t>
            </a:r>
            <a:endParaRPr sz="2600">
              <a:latin typeface="Franklin Gothic Book"/>
              <a:cs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610" y="215265"/>
            <a:ext cx="2912110" cy="632460"/>
          </a:xfrm>
          <a:prstGeom prst="rect">
            <a:avLst/>
          </a:prstGeom>
        </p:spPr>
        <p:txBody>
          <a:bodyPr vert="horz" wrap="square" lIns="0" tIns="16510" rIns="0" bIns="0" rtlCol="0">
            <a:spAutoFit/>
          </a:bodyPr>
          <a:lstStyle/>
          <a:p>
            <a:pPr marL="12700">
              <a:lnSpc>
                <a:spcPct val="100000"/>
              </a:lnSpc>
              <a:spcBef>
                <a:spcPts val="130"/>
              </a:spcBef>
            </a:pPr>
            <a:r>
              <a:rPr sz="3950" b="0" dirty="0">
                <a:latin typeface="Century"/>
                <a:cs typeface="Century"/>
              </a:rPr>
              <a:t>O</a:t>
            </a:r>
            <a:r>
              <a:rPr sz="3950" b="0" spc="-5" dirty="0">
                <a:latin typeface="Century"/>
                <a:cs typeface="Century"/>
              </a:rPr>
              <a:t>VE</a:t>
            </a:r>
            <a:r>
              <a:rPr sz="3950" b="0" spc="-160" dirty="0">
                <a:latin typeface="Century"/>
                <a:cs typeface="Century"/>
              </a:rPr>
              <a:t>R</a:t>
            </a:r>
            <a:r>
              <a:rPr sz="3950" b="0" spc="-5" dirty="0">
                <a:latin typeface="Century"/>
                <a:cs typeface="Century"/>
              </a:rPr>
              <a:t>V</a:t>
            </a:r>
            <a:r>
              <a:rPr sz="3950" b="0" spc="35" dirty="0">
                <a:latin typeface="Century"/>
                <a:cs typeface="Century"/>
              </a:rPr>
              <a:t>I</a:t>
            </a:r>
            <a:r>
              <a:rPr sz="3950" b="0" spc="-5" dirty="0">
                <a:latin typeface="Century"/>
                <a:cs typeface="Century"/>
              </a:rPr>
              <a:t>E</a:t>
            </a:r>
            <a:r>
              <a:rPr sz="3950" b="0" spc="25" dirty="0">
                <a:latin typeface="Century"/>
                <a:cs typeface="Century"/>
              </a:rPr>
              <a:t>W</a:t>
            </a:r>
            <a:endParaRPr sz="3950">
              <a:latin typeface="Century"/>
              <a:cs typeface="Century"/>
            </a:endParaRPr>
          </a:p>
        </p:txBody>
      </p:sp>
      <p:sp>
        <p:nvSpPr>
          <p:cNvPr id="3" name="object 3"/>
          <p:cNvSpPr txBox="1"/>
          <p:nvPr/>
        </p:nvSpPr>
        <p:spPr>
          <a:xfrm>
            <a:off x="1451610" y="1009078"/>
            <a:ext cx="4970145" cy="426084"/>
          </a:xfrm>
          <a:prstGeom prst="rect">
            <a:avLst/>
          </a:prstGeom>
        </p:spPr>
        <p:txBody>
          <a:bodyPr vert="horz" wrap="square" lIns="0" tIns="15875" rIns="0" bIns="0" rtlCol="0">
            <a:spAutoFit/>
          </a:bodyPr>
          <a:lstStyle/>
          <a:p>
            <a:pPr marL="393700" indent="-381635">
              <a:lnSpc>
                <a:spcPct val="100000"/>
              </a:lnSpc>
              <a:spcBef>
                <a:spcPts val="125"/>
              </a:spcBef>
              <a:buFont typeface="Franklin Gothic Book"/>
              <a:buChar char="■"/>
              <a:tabLst>
                <a:tab pos="393700" algn="l"/>
                <a:tab pos="394335" algn="l"/>
                <a:tab pos="927100" algn="l"/>
                <a:tab pos="2757170" algn="l"/>
              </a:tabLst>
            </a:pPr>
            <a:r>
              <a:rPr sz="2600" dirty="0">
                <a:solidFill>
                  <a:srgbClr val="181B0D"/>
                </a:solidFill>
                <a:latin typeface="Century"/>
                <a:cs typeface="Century"/>
              </a:rPr>
              <a:t>In	</a:t>
            </a:r>
            <a:r>
              <a:rPr sz="2600" spc="15" dirty="0">
                <a:solidFill>
                  <a:srgbClr val="181B0D"/>
                </a:solidFill>
                <a:latin typeface="Century"/>
                <a:cs typeface="Century"/>
              </a:rPr>
              <a:t>imperative	programming,</a:t>
            </a:r>
            <a:endParaRPr sz="2600">
              <a:latin typeface="Century"/>
              <a:cs typeface="Century"/>
            </a:endParaRPr>
          </a:p>
        </p:txBody>
      </p:sp>
      <p:sp>
        <p:nvSpPr>
          <p:cNvPr id="4" name="object 4"/>
          <p:cNvSpPr txBox="1"/>
          <p:nvPr/>
        </p:nvSpPr>
        <p:spPr>
          <a:xfrm>
            <a:off x="2366645" y="1380489"/>
            <a:ext cx="4258945" cy="426720"/>
          </a:xfrm>
          <a:prstGeom prst="rect">
            <a:avLst/>
          </a:prstGeom>
        </p:spPr>
        <p:txBody>
          <a:bodyPr vert="horz" wrap="square" lIns="0" tIns="16510" rIns="0" bIns="0" rtlCol="0">
            <a:spAutoFit/>
          </a:bodyPr>
          <a:lstStyle/>
          <a:p>
            <a:pPr marL="12700">
              <a:lnSpc>
                <a:spcPct val="100000"/>
              </a:lnSpc>
              <a:spcBef>
                <a:spcPts val="130"/>
              </a:spcBef>
              <a:tabLst>
                <a:tab pos="3672840" algn="l"/>
              </a:tabLst>
            </a:pPr>
            <a:r>
              <a:rPr sz="2600" spc="-25" dirty="0">
                <a:solidFill>
                  <a:srgbClr val="181B0D"/>
                </a:solidFill>
                <a:latin typeface="Century"/>
                <a:cs typeface="Century"/>
              </a:rPr>
              <a:t>a</a:t>
            </a:r>
            <a:r>
              <a:rPr sz="2600" spc="-10" dirty="0">
                <a:solidFill>
                  <a:srgbClr val="181B0D"/>
                </a:solidFill>
                <a:latin typeface="Century"/>
                <a:cs typeface="Century"/>
              </a:rPr>
              <a:t>ss</a:t>
            </a:r>
            <a:r>
              <a:rPr sz="2600" spc="5" dirty="0">
                <a:solidFill>
                  <a:srgbClr val="181B0D"/>
                </a:solidFill>
                <a:latin typeface="Century"/>
                <a:cs typeface="Century"/>
              </a:rPr>
              <a:t>i</a:t>
            </a:r>
            <a:r>
              <a:rPr sz="2600" spc="20" dirty="0">
                <a:solidFill>
                  <a:srgbClr val="181B0D"/>
                </a:solidFill>
                <a:latin typeface="Century"/>
                <a:cs typeface="Century"/>
              </a:rPr>
              <a:t>g</a:t>
            </a:r>
            <a:r>
              <a:rPr sz="2600" spc="-20" dirty="0">
                <a:solidFill>
                  <a:srgbClr val="181B0D"/>
                </a:solidFill>
                <a:latin typeface="Century"/>
                <a:cs typeface="Century"/>
              </a:rPr>
              <a:t>n</a:t>
            </a:r>
            <a:r>
              <a:rPr sz="2600" spc="45" dirty="0">
                <a:solidFill>
                  <a:srgbClr val="181B0D"/>
                </a:solidFill>
                <a:latin typeface="Century"/>
                <a:cs typeface="Century"/>
              </a:rPr>
              <a:t>e</a:t>
            </a:r>
            <a:r>
              <a:rPr sz="2600" spc="15" dirty="0">
                <a:solidFill>
                  <a:srgbClr val="181B0D"/>
                </a:solidFill>
                <a:latin typeface="Century"/>
                <a:cs typeface="Century"/>
              </a:rPr>
              <a:t>d</a:t>
            </a:r>
            <a:r>
              <a:rPr sz="2600" spc="-60" dirty="0">
                <a:solidFill>
                  <a:srgbClr val="181B0D"/>
                </a:solidFill>
                <a:latin typeface="Century"/>
                <a:cs typeface="Century"/>
              </a:rPr>
              <a:t> </a:t>
            </a:r>
            <a:r>
              <a:rPr sz="2600" spc="30" dirty="0">
                <a:solidFill>
                  <a:srgbClr val="181B0D"/>
                </a:solidFill>
                <a:latin typeface="Century"/>
                <a:cs typeface="Century"/>
              </a:rPr>
              <a:t>t</a:t>
            </a:r>
            <a:r>
              <a:rPr sz="2600" spc="15" dirty="0">
                <a:solidFill>
                  <a:srgbClr val="181B0D"/>
                </a:solidFill>
                <a:latin typeface="Century"/>
                <a:cs typeface="Century"/>
              </a:rPr>
              <a:t>o</a:t>
            </a:r>
            <a:r>
              <a:rPr sz="2600" spc="-95" dirty="0">
                <a:solidFill>
                  <a:srgbClr val="181B0D"/>
                </a:solidFill>
                <a:latin typeface="Century"/>
                <a:cs typeface="Century"/>
              </a:rPr>
              <a:t> </a:t>
            </a:r>
            <a:r>
              <a:rPr sz="2600" spc="15" dirty="0">
                <a:solidFill>
                  <a:srgbClr val="181B0D"/>
                </a:solidFill>
                <a:latin typeface="Century"/>
                <a:cs typeface="Century"/>
              </a:rPr>
              <a:t>a</a:t>
            </a:r>
            <a:r>
              <a:rPr sz="2600" spc="-15" dirty="0">
                <a:solidFill>
                  <a:srgbClr val="181B0D"/>
                </a:solidFill>
                <a:latin typeface="Century"/>
                <a:cs typeface="Century"/>
              </a:rPr>
              <a:t> </a:t>
            </a:r>
            <a:r>
              <a:rPr sz="2600" spc="25" dirty="0">
                <a:solidFill>
                  <a:srgbClr val="181B0D"/>
                </a:solidFill>
                <a:latin typeface="Century"/>
                <a:cs typeface="Century"/>
              </a:rPr>
              <a:t>v</a:t>
            </a:r>
            <a:r>
              <a:rPr sz="2600" spc="-25" dirty="0">
                <a:solidFill>
                  <a:srgbClr val="181B0D"/>
                </a:solidFill>
                <a:latin typeface="Century"/>
                <a:cs typeface="Century"/>
              </a:rPr>
              <a:t>a</a:t>
            </a:r>
            <a:r>
              <a:rPr sz="2600" spc="5" dirty="0">
                <a:solidFill>
                  <a:srgbClr val="181B0D"/>
                </a:solidFill>
                <a:latin typeface="Century"/>
                <a:cs typeface="Century"/>
              </a:rPr>
              <a:t>l</a:t>
            </a:r>
            <a:r>
              <a:rPr sz="2600" spc="-20" dirty="0">
                <a:solidFill>
                  <a:srgbClr val="181B0D"/>
                </a:solidFill>
                <a:latin typeface="Century"/>
                <a:cs typeface="Century"/>
              </a:rPr>
              <a:t>u</a:t>
            </a:r>
            <a:r>
              <a:rPr sz="2600" spc="15" dirty="0">
                <a:solidFill>
                  <a:srgbClr val="181B0D"/>
                </a:solidFill>
                <a:latin typeface="Century"/>
                <a:cs typeface="Century"/>
              </a:rPr>
              <a:t>e</a:t>
            </a:r>
            <a:r>
              <a:rPr sz="2600" dirty="0">
                <a:solidFill>
                  <a:srgbClr val="181B0D"/>
                </a:solidFill>
                <a:latin typeface="Century"/>
                <a:cs typeface="Century"/>
              </a:rPr>
              <a:t>	</a:t>
            </a:r>
            <a:r>
              <a:rPr sz="2600" spc="-25" dirty="0">
                <a:solidFill>
                  <a:srgbClr val="181B0D"/>
                </a:solidFill>
                <a:latin typeface="Century"/>
                <a:cs typeface="Century"/>
              </a:rPr>
              <a:t>a</a:t>
            </a:r>
            <a:r>
              <a:rPr sz="2600" spc="-20" dirty="0">
                <a:solidFill>
                  <a:srgbClr val="181B0D"/>
                </a:solidFill>
                <a:latin typeface="Century"/>
                <a:cs typeface="Century"/>
              </a:rPr>
              <a:t>n</a:t>
            </a:r>
            <a:r>
              <a:rPr sz="2600" spc="15" dirty="0">
                <a:solidFill>
                  <a:srgbClr val="181B0D"/>
                </a:solidFill>
                <a:latin typeface="Century"/>
                <a:cs typeface="Century"/>
              </a:rPr>
              <a:t>d</a:t>
            </a:r>
            <a:endParaRPr sz="2600">
              <a:latin typeface="Century"/>
              <a:cs typeface="Century"/>
            </a:endParaRPr>
          </a:p>
        </p:txBody>
      </p:sp>
      <p:sp>
        <p:nvSpPr>
          <p:cNvPr id="5" name="object 5"/>
          <p:cNvSpPr txBox="1"/>
          <p:nvPr/>
        </p:nvSpPr>
        <p:spPr>
          <a:xfrm>
            <a:off x="6942201" y="1009078"/>
            <a:ext cx="3114040" cy="798195"/>
          </a:xfrm>
          <a:prstGeom prst="rect">
            <a:avLst/>
          </a:prstGeom>
        </p:spPr>
        <p:txBody>
          <a:bodyPr vert="horz" wrap="square" lIns="0" tIns="48260" rIns="0" bIns="0" rtlCol="0">
            <a:spAutoFit/>
          </a:bodyPr>
          <a:lstStyle/>
          <a:p>
            <a:pPr marL="12700" marR="5080">
              <a:lnSpc>
                <a:spcPts val="2930"/>
              </a:lnSpc>
              <a:spcBef>
                <a:spcPts val="380"/>
              </a:spcBef>
              <a:tabLst>
                <a:tab pos="927100" algn="l"/>
                <a:tab pos="2757805" algn="l"/>
              </a:tabLst>
            </a:pPr>
            <a:r>
              <a:rPr sz="2600" spc="15" dirty="0">
                <a:solidFill>
                  <a:srgbClr val="181B0D"/>
                </a:solidFill>
                <a:latin typeface="Century"/>
                <a:cs typeface="Century"/>
              </a:rPr>
              <a:t>a	</a:t>
            </a:r>
            <a:r>
              <a:rPr sz="2600" spc="-15" dirty="0">
                <a:solidFill>
                  <a:srgbClr val="181B0D"/>
                </a:solidFill>
                <a:latin typeface="Century"/>
                <a:cs typeface="Century"/>
              </a:rPr>
              <a:t>n</a:t>
            </a:r>
            <a:r>
              <a:rPr sz="2600" spc="-20" dirty="0">
                <a:solidFill>
                  <a:srgbClr val="181B0D"/>
                </a:solidFill>
                <a:latin typeface="Century"/>
                <a:cs typeface="Century"/>
              </a:rPr>
              <a:t>a</a:t>
            </a:r>
            <a:r>
              <a:rPr sz="2600" spc="10" dirty="0">
                <a:solidFill>
                  <a:srgbClr val="181B0D"/>
                </a:solidFill>
                <a:latin typeface="Century"/>
                <a:cs typeface="Century"/>
              </a:rPr>
              <a:t>me</a:t>
            </a:r>
            <a:r>
              <a:rPr sz="2600" spc="-165" dirty="0">
                <a:solidFill>
                  <a:srgbClr val="181B0D"/>
                </a:solidFill>
                <a:latin typeface="Century"/>
                <a:cs typeface="Century"/>
              </a:rPr>
              <a:t> </a:t>
            </a:r>
            <a:r>
              <a:rPr sz="2600" spc="10" dirty="0">
                <a:solidFill>
                  <a:srgbClr val="181B0D"/>
                </a:solidFill>
                <a:latin typeface="Century"/>
                <a:cs typeface="Century"/>
              </a:rPr>
              <a:t>m</a:t>
            </a:r>
            <a:r>
              <a:rPr sz="2600" spc="-20" dirty="0">
                <a:solidFill>
                  <a:srgbClr val="181B0D"/>
                </a:solidFill>
                <a:latin typeface="Century"/>
                <a:cs typeface="Century"/>
              </a:rPr>
              <a:t>a</a:t>
            </a:r>
            <a:r>
              <a:rPr sz="2600" spc="10" dirty="0">
                <a:solidFill>
                  <a:srgbClr val="181B0D"/>
                </a:solidFill>
                <a:latin typeface="Century"/>
                <a:cs typeface="Century"/>
              </a:rPr>
              <a:t>y</a:t>
            </a:r>
            <a:r>
              <a:rPr sz="2600" dirty="0">
                <a:solidFill>
                  <a:srgbClr val="181B0D"/>
                </a:solidFill>
                <a:latin typeface="Century"/>
                <a:cs typeface="Century"/>
              </a:rPr>
              <a:t>	</a:t>
            </a:r>
            <a:r>
              <a:rPr sz="2600" spc="-30" dirty="0">
                <a:solidFill>
                  <a:srgbClr val="181B0D"/>
                </a:solidFill>
                <a:latin typeface="Century"/>
                <a:cs typeface="Century"/>
              </a:rPr>
              <a:t>be  </a:t>
            </a:r>
            <a:r>
              <a:rPr sz="2600" spc="15" dirty="0">
                <a:solidFill>
                  <a:srgbClr val="181B0D"/>
                </a:solidFill>
                <a:latin typeface="Century"/>
                <a:cs typeface="Century"/>
              </a:rPr>
              <a:t>later</a:t>
            </a:r>
            <a:r>
              <a:rPr sz="2600" spc="-90" dirty="0">
                <a:solidFill>
                  <a:srgbClr val="181B0D"/>
                </a:solidFill>
                <a:latin typeface="Century"/>
                <a:cs typeface="Century"/>
              </a:rPr>
              <a:t> </a:t>
            </a:r>
            <a:r>
              <a:rPr sz="2600" spc="10" dirty="0">
                <a:solidFill>
                  <a:srgbClr val="181B0D"/>
                </a:solidFill>
                <a:latin typeface="Century"/>
                <a:cs typeface="Century"/>
              </a:rPr>
              <a:t>reassigned	</a:t>
            </a:r>
            <a:r>
              <a:rPr sz="2600" spc="35" dirty="0">
                <a:solidFill>
                  <a:srgbClr val="181B0D"/>
                </a:solidFill>
                <a:latin typeface="Century"/>
                <a:cs typeface="Century"/>
              </a:rPr>
              <a:t>to</a:t>
            </a:r>
            <a:endParaRPr sz="2600">
              <a:latin typeface="Century"/>
              <a:cs typeface="Century"/>
            </a:endParaRPr>
          </a:p>
        </p:txBody>
      </p:sp>
      <p:sp>
        <p:nvSpPr>
          <p:cNvPr id="6" name="object 6"/>
          <p:cNvSpPr txBox="1"/>
          <p:nvPr/>
        </p:nvSpPr>
        <p:spPr>
          <a:xfrm>
            <a:off x="2366645" y="1752917"/>
            <a:ext cx="2787650" cy="426084"/>
          </a:xfrm>
          <a:prstGeom prst="rect">
            <a:avLst/>
          </a:prstGeom>
        </p:spPr>
        <p:txBody>
          <a:bodyPr vert="horz" wrap="square" lIns="0" tIns="15875" rIns="0" bIns="0" rtlCol="0">
            <a:spAutoFit/>
          </a:bodyPr>
          <a:lstStyle/>
          <a:p>
            <a:pPr marL="12700">
              <a:lnSpc>
                <a:spcPct val="100000"/>
              </a:lnSpc>
              <a:spcBef>
                <a:spcPts val="125"/>
              </a:spcBef>
              <a:tabLst>
                <a:tab pos="1842135" algn="l"/>
              </a:tabLst>
            </a:pPr>
            <a:r>
              <a:rPr sz="2600" spc="10" dirty="0">
                <a:solidFill>
                  <a:srgbClr val="181B0D"/>
                </a:solidFill>
                <a:latin typeface="Century"/>
                <a:cs typeface="Century"/>
              </a:rPr>
              <a:t>another	</a:t>
            </a:r>
            <a:r>
              <a:rPr sz="2600" spc="5" dirty="0">
                <a:solidFill>
                  <a:srgbClr val="181B0D"/>
                </a:solidFill>
                <a:latin typeface="Century"/>
                <a:cs typeface="Century"/>
              </a:rPr>
              <a:t>value.</a:t>
            </a:r>
            <a:endParaRPr sz="2600">
              <a:latin typeface="Century"/>
              <a:cs typeface="Century"/>
            </a:endParaRPr>
          </a:p>
        </p:txBody>
      </p:sp>
      <p:sp>
        <p:nvSpPr>
          <p:cNvPr id="7" name="object 7"/>
          <p:cNvSpPr txBox="1"/>
          <p:nvPr/>
        </p:nvSpPr>
        <p:spPr>
          <a:xfrm>
            <a:off x="1451610" y="2277110"/>
            <a:ext cx="3315970" cy="426720"/>
          </a:xfrm>
          <a:prstGeom prst="rect">
            <a:avLst/>
          </a:prstGeom>
        </p:spPr>
        <p:txBody>
          <a:bodyPr vert="horz" wrap="square" lIns="0" tIns="16510" rIns="0" bIns="0" rtlCol="0">
            <a:spAutoFit/>
          </a:bodyPr>
          <a:lstStyle/>
          <a:p>
            <a:pPr marL="393700" indent="-381635">
              <a:lnSpc>
                <a:spcPct val="100000"/>
              </a:lnSpc>
              <a:spcBef>
                <a:spcPts val="130"/>
              </a:spcBef>
              <a:buFont typeface="Franklin Gothic Book"/>
              <a:buChar char="■"/>
              <a:tabLst>
                <a:tab pos="393700" algn="l"/>
                <a:tab pos="394335" algn="l"/>
                <a:tab pos="1842135" algn="l"/>
              </a:tabLst>
            </a:pPr>
            <a:r>
              <a:rPr sz="2600" spc="-10" dirty="0">
                <a:solidFill>
                  <a:srgbClr val="181B0D"/>
                </a:solidFill>
                <a:latin typeface="Century"/>
                <a:cs typeface="Century"/>
              </a:rPr>
              <a:t>T</a:t>
            </a:r>
            <a:r>
              <a:rPr sz="2600" spc="-20" dirty="0">
                <a:solidFill>
                  <a:srgbClr val="181B0D"/>
                </a:solidFill>
                <a:latin typeface="Century"/>
                <a:cs typeface="Century"/>
              </a:rPr>
              <a:t>h</a:t>
            </a:r>
            <a:r>
              <a:rPr sz="2600" spc="15" dirty="0">
                <a:solidFill>
                  <a:srgbClr val="181B0D"/>
                </a:solidFill>
                <a:latin typeface="Century"/>
                <a:cs typeface="Century"/>
              </a:rPr>
              <a:t>e</a:t>
            </a:r>
            <a:r>
              <a:rPr sz="2600" dirty="0">
                <a:solidFill>
                  <a:srgbClr val="181B0D"/>
                </a:solidFill>
                <a:latin typeface="Century"/>
                <a:cs typeface="Century"/>
              </a:rPr>
              <a:t>	</a:t>
            </a:r>
            <a:r>
              <a:rPr sz="2600" spc="35" dirty="0">
                <a:solidFill>
                  <a:srgbClr val="181B0D"/>
                </a:solidFill>
                <a:latin typeface="Century"/>
                <a:cs typeface="Century"/>
              </a:rPr>
              <a:t>c</a:t>
            </a:r>
            <a:r>
              <a:rPr sz="2600" spc="45" dirty="0">
                <a:solidFill>
                  <a:srgbClr val="181B0D"/>
                </a:solidFill>
                <a:latin typeface="Century"/>
                <a:cs typeface="Century"/>
              </a:rPr>
              <a:t>o</a:t>
            </a:r>
            <a:r>
              <a:rPr sz="2600" spc="5" dirty="0">
                <a:solidFill>
                  <a:srgbClr val="181B0D"/>
                </a:solidFill>
                <a:latin typeface="Century"/>
                <a:cs typeface="Century"/>
              </a:rPr>
              <a:t>ll</a:t>
            </a:r>
            <a:r>
              <a:rPr sz="2600" spc="35" dirty="0">
                <a:solidFill>
                  <a:srgbClr val="181B0D"/>
                </a:solidFill>
                <a:latin typeface="Century"/>
                <a:cs typeface="Century"/>
              </a:rPr>
              <a:t>ec</a:t>
            </a:r>
            <a:r>
              <a:rPr sz="2600" spc="30" dirty="0">
                <a:solidFill>
                  <a:srgbClr val="181B0D"/>
                </a:solidFill>
                <a:latin typeface="Century"/>
                <a:cs typeface="Century"/>
              </a:rPr>
              <a:t>t</a:t>
            </a:r>
            <a:r>
              <a:rPr sz="2600" spc="5" dirty="0">
                <a:solidFill>
                  <a:srgbClr val="181B0D"/>
                </a:solidFill>
                <a:latin typeface="Century"/>
                <a:cs typeface="Century"/>
              </a:rPr>
              <a:t>i</a:t>
            </a:r>
            <a:r>
              <a:rPr sz="2600" spc="-30" dirty="0">
                <a:solidFill>
                  <a:srgbClr val="181B0D"/>
                </a:solidFill>
                <a:latin typeface="Century"/>
                <a:cs typeface="Century"/>
              </a:rPr>
              <a:t>o</a:t>
            </a:r>
            <a:r>
              <a:rPr sz="2600" spc="15" dirty="0">
                <a:solidFill>
                  <a:srgbClr val="181B0D"/>
                </a:solidFill>
                <a:latin typeface="Century"/>
                <a:cs typeface="Century"/>
              </a:rPr>
              <a:t>n</a:t>
            </a:r>
            <a:endParaRPr sz="2600">
              <a:latin typeface="Century"/>
              <a:cs typeface="Century"/>
            </a:endParaRPr>
          </a:p>
        </p:txBody>
      </p:sp>
      <p:sp>
        <p:nvSpPr>
          <p:cNvPr id="8" name="object 8"/>
          <p:cNvSpPr txBox="1"/>
          <p:nvPr/>
        </p:nvSpPr>
        <p:spPr>
          <a:xfrm>
            <a:off x="5112130" y="2277110"/>
            <a:ext cx="1943100" cy="426720"/>
          </a:xfrm>
          <a:prstGeom prst="rect">
            <a:avLst/>
          </a:prstGeom>
        </p:spPr>
        <p:txBody>
          <a:bodyPr vert="horz" wrap="square" lIns="0" tIns="16510" rIns="0" bIns="0" rtlCol="0">
            <a:spAutoFit/>
          </a:bodyPr>
          <a:lstStyle/>
          <a:p>
            <a:pPr marL="12700">
              <a:lnSpc>
                <a:spcPct val="100000"/>
              </a:lnSpc>
              <a:spcBef>
                <a:spcPts val="130"/>
              </a:spcBef>
              <a:tabLst>
                <a:tab pos="927100" algn="l"/>
              </a:tabLst>
            </a:pPr>
            <a:r>
              <a:rPr sz="2600" spc="50" dirty="0">
                <a:solidFill>
                  <a:srgbClr val="181B0D"/>
                </a:solidFill>
                <a:latin typeface="Century"/>
                <a:cs typeface="Century"/>
              </a:rPr>
              <a:t>o</a:t>
            </a:r>
            <a:r>
              <a:rPr sz="2600" spc="10" dirty="0">
                <a:solidFill>
                  <a:srgbClr val="181B0D"/>
                </a:solidFill>
                <a:latin typeface="Century"/>
                <a:cs typeface="Century"/>
              </a:rPr>
              <a:t>f</a:t>
            </a:r>
            <a:r>
              <a:rPr sz="2600" dirty="0">
                <a:solidFill>
                  <a:srgbClr val="181B0D"/>
                </a:solidFill>
                <a:latin typeface="Century"/>
                <a:cs typeface="Century"/>
              </a:rPr>
              <a:t>	</a:t>
            </a:r>
            <a:r>
              <a:rPr sz="2600" spc="-20" dirty="0">
                <a:solidFill>
                  <a:srgbClr val="181B0D"/>
                </a:solidFill>
                <a:latin typeface="Century"/>
                <a:cs typeface="Century"/>
              </a:rPr>
              <a:t>n</a:t>
            </a:r>
            <a:r>
              <a:rPr sz="2600" spc="-25" dirty="0">
                <a:solidFill>
                  <a:srgbClr val="181B0D"/>
                </a:solidFill>
                <a:latin typeface="Century"/>
                <a:cs typeface="Century"/>
              </a:rPr>
              <a:t>a</a:t>
            </a:r>
            <a:r>
              <a:rPr sz="2600" spc="10" dirty="0">
                <a:solidFill>
                  <a:srgbClr val="181B0D"/>
                </a:solidFill>
                <a:latin typeface="Century"/>
                <a:cs typeface="Century"/>
              </a:rPr>
              <a:t>m</a:t>
            </a:r>
            <a:r>
              <a:rPr sz="2600" spc="45" dirty="0">
                <a:solidFill>
                  <a:srgbClr val="181B0D"/>
                </a:solidFill>
                <a:latin typeface="Century"/>
                <a:cs typeface="Century"/>
              </a:rPr>
              <a:t>e</a:t>
            </a:r>
            <a:r>
              <a:rPr sz="2600" spc="10" dirty="0">
                <a:solidFill>
                  <a:srgbClr val="181B0D"/>
                </a:solidFill>
                <a:latin typeface="Century"/>
                <a:cs typeface="Century"/>
              </a:rPr>
              <a:t>s</a:t>
            </a:r>
            <a:endParaRPr sz="2600">
              <a:latin typeface="Century"/>
              <a:cs typeface="Century"/>
            </a:endParaRPr>
          </a:p>
        </p:txBody>
      </p:sp>
      <p:sp>
        <p:nvSpPr>
          <p:cNvPr id="9" name="object 9"/>
          <p:cNvSpPr txBox="1"/>
          <p:nvPr/>
        </p:nvSpPr>
        <p:spPr>
          <a:xfrm>
            <a:off x="2366645" y="2649537"/>
            <a:ext cx="3973195" cy="426084"/>
          </a:xfrm>
          <a:prstGeom prst="rect">
            <a:avLst/>
          </a:prstGeom>
        </p:spPr>
        <p:txBody>
          <a:bodyPr vert="horz" wrap="square" lIns="0" tIns="15875" rIns="0" bIns="0" rtlCol="0">
            <a:spAutoFit/>
          </a:bodyPr>
          <a:lstStyle/>
          <a:p>
            <a:pPr marL="12700">
              <a:lnSpc>
                <a:spcPct val="100000"/>
              </a:lnSpc>
              <a:spcBef>
                <a:spcPts val="125"/>
              </a:spcBef>
            </a:pPr>
            <a:r>
              <a:rPr sz="2600" spc="5" dirty="0">
                <a:solidFill>
                  <a:srgbClr val="181B0D"/>
                </a:solidFill>
                <a:latin typeface="Century"/>
                <a:cs typeface="Century"/>
              </a:rPr>
              <a:t>values </a:t>
            </a:r>
            <a:r>
              <a:rPr sz="2600" spc="-10" dirty="0">
                <a:solidFill>
                  <a:srgbClr val="181B0D"/>
                </a:solidFill>
                <a:latin typeface="Century"/>
                <a:cs typeface="Century"/>
              </a:rPr>
              <a:t>and </a:t>
            </a:r>
            <a:r>
              <a:rPr sz="2600" spc="10" dirty="0">
                <a:solidFill>
                  <a:srgbClr val="181B0D"/>
                </a:solidFill>
                <a:latin typeface="Century"/>
                <a:cs typeface="Century"/>
              </a:rPr>
              <a:t>the </a:t>
            </a:r>
            <a:r>
              <a:rPr sz="2600" spc="20" dirty="0">
                <a:solidFill>
                  <a:srgbClr val="181B0D"/>
                </a:solidFill>
                <a:latin typeface="Century"/>
                <a:cs typeface="Century"/>
              </a:rPr>
              <a:t>location</a:t>
            </a:r>
            <a:r>
              <a:rPr sz="2600" spc="-10" dirty="0">
                <a:solidFill>
                  <a:srgbClr val="181B0D"/>
                </a:solidFill>
                <a:latin typeface="Century"/>
                <a:cs typeface="Century"/>
              </a:rPr>
              <a:t> </a:t>
            </a:r>
            <a:r>
              <a:rPr sz="2600" spc="45" dirty="0">
                <a:solidFill>
                  <a:srgbClr val="181B0D"/>
                </a:solidFill>
                <a:latin typeface="Century"/>
                <a:cs typeface="Century"/>
              </a:rPr>
              <a:t>of</a:t>
            </a:r>
            <a:endParaRPr sz="2600">
              <a:latin typeface="Century"/>
              <a:cs typeface="Century"/>
            </a:endParaRPr>
          </a:p>
        </p:txBody>
      </p:sp>
      <p:sp>
        <p:nvSpPr>
          <p:cNvPr id="10" name="object 10"/>
          <p:cNvSpPr txBox="1"/>
          <p:nvPr/>
        </p:nvSpPr>
        <p:spPr>
          <a:xfrm>
            <a:off x="7857108" y="2277110"/>
            <a:ext cx="3446779" cy="798830"/>
          </a:xfrm>
          <a:prstGeom prst="rect">
            <a:avLst/>
          </a:prstGeom>
        </p:spPr>
        <p:txBody>
          <a:bodyPr vert="horz" wrap="square" lIns="0" tIns="48895" rIns="0" bIns="0" rtlCol="0">
            <a:spAutoFit/>
          </a:bodyPr>
          <a:lstStyle/>
          <a:p>
            <a:pPr marL="927735" marR="5080" indent="-915035">
              <a:lnSpc>
                <a:spcPts val="2930"/>
              </a:lnSpc>
              <a:spcBef>
                <a:spcPts val="385"/>
              </a:spcBef>
              <a:tabLst>
                <a:tab pos="927100" algn="l"/>
                <a:tab pos="1842770" algn="l"/>
              </a:tabLst>
            </a:pPr>
            <a:r>
              <a:rPr sz="2600" spc="-20" dirty="0">
                <a:solidFill>
                  <a:srgbClr val="181B0D"/>
                </a:solidFill>
                <a:latin typeface="Century"/>
                <a:cs typeface="Century"/>
              </a:rPr>
              <a:t>a</a:t>
            </a:r>
            <a:r>
              <a:rPr sz="2600" spc="-15" dirty="0">
                <a:solidFill>
                  <a:srgbClr val="181B0D"/>
                </a:solidFill>
                <a:latin typeface="Century"/>
                <a:cs typeface="Century"/>
              </a:rPr>
              <a:t>n</a:t>
            </a:r>
            <a:r>
              <a:rPr sz="2600" spc="15" dirty="0">
                <a:solidFill>
                  <a:srgbClr val="181B0D"/>
                </a:solidFill>
                <a:latin typeface="Century"/>
                <a:cs typeface="Century"/>
              </a:rPr>
              <a:t>d</a:t>
            </a:r>
            <a:r>
              <a:rPr sz="2600" dirty="0">
                <a:solidFill>
                  <a:srgbClr val="181B0D"/>
                </a:solidFill>
                <a:latin typeface="Century"/>
                <a:cs typeface="Century"/>
              </a:rPr>
              <a:t>	</a:t>
            </a:r>
            <a:r>
              <a:rPr sz="2600" spc="35" dirty="0">
                <a:solidFill>
                  <a:srgbClr val="181B0D"/>
                </a:solidFill>
                <a:latin typeface="Century"/>
                <a:cs typeface="Century"/>
              </a:rPr>
              <a:t>t</a:t>
            </a:r>
            <a:r>
              <a:rPr sz="2600" spc="-15" dirty="0">
                <a:solidFill>
                  <a:srgbClr val="181B0D"/>
                </a:solidFill>
                <a:latin typeface="Century"/>
                <a:cs typeface="Century"/>
              </a:rPr>
              <a:t>h</a:t>
            </a:r>
            <a:r>
              <a:rPr sz="2600" spc="15" dirty="0">
                <a:solidFill>
                  <a:srgbClr val="181B0D"/>
                </a:solidFill>
                <a:latin typeface="Century"/>
                <a:cs typeface="Century"/>
              </a:rPr>
              <a:t>e</a:t>
            </a:r>
            <a:r>
              <a:rPr sz="2600" dirty="0">
                <a:solidFill>
                  <a:srgbClr val="181B0D"/>
                </a:solidFill>
                <a:latin typeface="Century"/>
                <a:cs typeface="Century"/>
              </a:rPr>
              <a:t>	</a:t>
            </a:r>
            <a:r>
              <a:rPr sz="2600" spc="-25" dirty="0">
                <a:solidFill>
                  <a:srgbClr val="181B0D"/>
                </a:solidFill>
                <a:latin typeface="Century"/>
                <a:cs typeface="Century"/>
              </a:rPr>
              <a:t>a</a:t>
            </a:r>
            <a:r>
              <a:rPr sz="2600" spc="-10" dirty="0">
                <a:solidFill>
                  <a:srgbClr val="181B0D"/>
                </a:solidFill>
                <a:latin typeface="Century"/>
                <a:cs typeface="Century"/>
              </a:rPr>
              <a:t>ss</a:t>
            </a:r>
            <a:r>
              <a:rPr sz="2600" spc="45" dirty="0">
                <a:solidFill>
                  <a:srgbClr val="181B0D"/>
                </a:solidFill>
                <a:latin typeface="Century"/>
                <a:cs typeface="Century"/>
              </a:rPr>
              <a:t>o</a:t>
            </a:r>
            <a:r>
              <a:rPr sz="2600" spc="35" dirty="0">
                <a:solidFill>
                  <a:srgbClr val="181B0D"/>
                </a:solidFill>
                <a:latin typeface="Century"/>
                <a:cs typeface="Century"/>
              </a:rPr>
              <a:t>c</a:t>
            </a:r>
            <a:r>
              <a:rPr sz="2600" spc="5" dirty="0">
                <a:solidFill>
                  <a:srgbClr val="181B0D"/>
                </a:solidFill>
                <a:latin typeface="Century"/>
                <a:cs typeface="Century"/>
              </a:rPr>
              <a:t>i</a:t>
            </a:r>
            <a:r>
              <a:rPr sz="2600" spc="-25" dirty="0">
                <a:solidFill>
                  <a:srgbClr val="181B0D"/>
                </a:solidFill>
                <a:latin typeface="Century"/>
                <a:cs typeface="Century"/>
              </a:rPr>
              <a:t>a</a:t>
            </a:r>
            <a:r>
              <a:rPr sz="2600" spc="30" dirty="0">
                <a:solidFill>
                  <a:srgbClr val="181B0D"/>
                </a:solidFill>
                <a:latin typeface="Century"/>
                <a:cs typeface="Century"/>
              </a:rPr>
              <a:t>t</a:t>
            </a:r>
            <a:r>
              <a:rPr sz="2600" spc="45" dirty="0">
                <a:solidFill>
                  <a:srgbClr val="181B0D"/>
                </a:solidFill>
                <a:latin typeface="Century"/>
                <a:cs typeface="Century"/>
              </a:rPr>
              <a:t>e</a:t>
            </a:r>
            <a:r>
              <a:rPr sz="2600" spc="10" dirty="0">
                <a:solidFill>
                  <a:srgbClr val="181B0D"/>
                </a:solidFill>
                <a:latin typeface="Century"/>
                <a:cs typeface="Century"/>
              </a:rPr>
              <a:t>d  in	the</a:t>
            </a:r>
            <a:endParaRPr sz="2600">
              <a:latin typeface="Century"/>
              <a:cs typeface="Century"/>
            </a:endParaRPr>
          </a:p>
        </p:txBody>
      </p:sp>
      <p:sp>
        <p:nvSpPr>
          <p:cNvPr id="11" name="object 11"/>
          <p:cNvSpPr txBox="1"/>
          <p:nvPr/>
        </p:nvSpPr>
        <p:spPr>
          <a:xfrm>
            <a:off x="2366645" y="3020949"/>
            <a:ext cx="4186554" cy="426720"/>
          </a:xfrm>
          <a:prstGeom prst="rect">
            <a:avLst/>
          </a:prstGeom>
        </p:spPr>
        <p:txBody>
          <a:bodyPr vert="horz" wrap="square" lIns="0" tIns="16510" rIns="0" bIns="0" rtlCol="0">
            <a:spAutoFit/>
          </a:bodyPr>
          <a:lstStyle/>
          <a:p>
            <a:pPr marL="12700">
              <a:lnSpc>
                <a:spcPct val="100000"/>
              </a:lnSpc>
              <a:spcBef>
                <a:spcPts val="130"/>
              </a:spcBef>
              <a:tabLst>
                <a:tab pos="1842135" algn="l"/>
                <a:tab pos="3672840" algn="l"/>
              </a:tabLst>
            </a:pPr>
            <a:r>
              <a:rPr sz="2600" dirty="0">
                <a:solidFill>
                  <a:srgbClr val="181B0D"/>
                </a:solidFill>
                <a:latin typeface="Century"/>
                <a:cs typeface="Century"/>
              </a:rPr>
              <a:t>p</a:t>
            </a:r>
            <a:r>
              <a:rPr sz="2600" spc="35" dirty="0">
                <a:solidFill>
                  <a:srgbClr val="181B0D"/>
                </a:solidFill>
                <a:latin typeface="Century"/>
                <a:cs typeface="Century"/>
              </a:rPr>
              <a:t>r</a:t>
            </a:r>
            <a:r>
              <a:rPr sz="2600" spc="45" dirty="0">
                <a:solidFill>
                  <a:srgbClr val="181B0D"/>
                </a:solidFill>
                <a:latin typeface="Century"/>
                <a:cs typeface="Century"/>
              </a:rPr>
              <a:t>o</a:t>
            </a:r>
            <a:r>
              <a:rPr sz="2600" spc="25" dirty="0">
                <a:solidFill>
                  <a:srgbClr val="181B0D"/>
                </a:solidFill>
                <a:latin typeface="Century"/>
                <a:cs typeface="Century"/>
              </a:rPr>
              <a:t>g</a:t>
            </a:r>
            <a:r>
              <a:rPr sz="2600" spc="35" dirty="0">
                <a:solidFill>
                  <a:srgbClr val="181B0D"/>
                </a:solidFill>
                <a:latin typeface="Century"/>
                <a:cs typeface="Century"/>
              </a:rPr>
              <a:t>r</a:t>
            </a:r>
            <a:r>
              <a:rPr sz="2600" spc="-25" dirty="0">
                <a:solidFill>
                  <a:srgbClr val="181B0D"/>
                </a:solidFill>
                <a:latin typeface="Century"/>
                <a:cs typeface="Century"/>
              </a:rPr>
              <a:t>a</a:t>
            </a:r>
            <a:r>
              <a:rPr sz="2600" spc="25" dirty="0">
                <a:solidFill>
                  <a:srgbClr val="181B0D"/>
                </a:solidFill>
                <a:latin typeface="Century"/>
                <a:cs typeface="Century"/>
              </a:rPr>
              <a:t>m</a:t>
            </a:r>
            <a:r>
              <a:rPr sz="2600" dirty="0">
                <a:solidFill>
                  <a:srgbClr val="181B0D"/>
                </a:solidFill>
                <a:latin typeface="Century"/>
                <a:cs typeface="Century"/>
              </a:rPr>
              <a:t>	</a:t>
            </a:r>
            <a:r>
              <a:rPr sz="2600" spc="40" dirty="0">
                <a:solidFill>
                  <a:srgbClr val="181B0D"/>
                </a:solidFill>
                <a:latin typeface="Century"/>
                <a:cs typeface="Century"/>
              </a:rPr>
              <a:t>co</a:t>
            </a:r>
            <a:r>
              <a:rPr sz="2600" spc="-15" dirty="0">
                <a:solidFill>
                  <a:srgbClr val="181B0D"/>
                </a:solidFill>
                <a:latin typeface="Century"/>
                <a:cs typeface="Century"/>
              </a:rPr>
              <a:t>n</a:t>
            </a:r>
            <a:r>
              <a:rPr sz="2600" spc="-10" dirty="0">
                <a:solidFill>
                  <a:srgbClr val="181B0D"/>
                </a:solidFill>
                <a:latin typeface="Century"/>
                <a:cs typeface="Century"/>
              </a:rPr>
              <a:t>s</a:t>
            </a:r>
            <a:r>
              <a:rPr sz="2600" spc="35" dirty="0">
                <a:solidFill>
                  <a:srgbClr val="181B0D"/>
                </a:solidFill>
                <a:latin typeface="Century"/>
                <a:cs typeface="Century"/>
              </a:rPr>
              <a:t>t</a:t>
            </a:r>
            <a:r>
              <a:rPr sz="2600" spc="5" dirty="0">
                <a:solidFill>
                  <a:srgbClr val="181B0D"/>
                </a:solidFill>
                <a:latin typeface="Century"/>
                <a:cs typeface="Century"/>
              </a:rPr>
              <a:t>i</a:t>
            </a:r>
            <a:r>
              <a:rPr sz="2600" spc="35" dirty="0">
                <a:solidFill>
                  <a:srgbClr val="181B0D"/>
                </a:solidFill>
                <a:latin typeface="Century"/>
                <a:cs typeface="Century"/>
              </a:rPr>
              <a:t>t</a:t>
            </a:r>
            <a:r>
              <a:rPr sz="2600" spc="-15" dirty="0">
                <a:solidFill>
                  <a:srgbClr val="181B0D"/>
                </a:solidFill>
                <a:latin typeface="Century"/>
                <a:cs typeface="Century"/>
              </a:rPr>
              <a:t>u</a:t>
            </a:r>
            <a:r>
              <a:rPr sz="2600" spc="35" dirty="0">
                <a:solidFill>
                  <a:srgbClr val="181B0D"/>
                </a:solidFill>
                <a:latin typeface="Century"/>
                <a:cs typeface="Century"/>
              </a:rPr>
              <a:t>t</a:t>
            </a:r>
            <a:r>
              <a:rPr sz="2600" spc="15" dirty="0">
                <a:solidFill>
                  <a:srgbClr val="181B0D"/>
                </a:solidFill>
                <a:latin typeface="Century"/>
                <a:cs typeface="Century"/>
              </a:rPr>
              <a:t>e</a:t>
            </a:r>
            <a:r>
              <a:rPr sz="2600" dirty="0">
                <a:solidFill>
                  <a:srgbClr val="181B0D"/>
                </a:solidFill>
                <a:latin typeface="Century"/>
                <a:cs typeface="Century"/>
              </a:rPr>
              <a:t>	</a:t>
            </a:r>
            <a:r>
              <a:rPr sz="2600" spc="30" dirty="0">
                <a:solidFill>
                  <a:srgbClr val="181B0D"/>
                </a:solidFill>
                <a:latin typeface="Century"/>
                <a:cs typeface="Century"/>
              </a:rPr>
              <a:t>t</a:t>
            </a:r>
            <a:r>
              <a:rPr sz="2600" spc="-20" dirty="0">
                <a:solidFill>
                  <a:srgbClr val="181B0D"/>
                </a:solidFill>
                <a:latin typeface="Century"/>
                <a:cs typeface="Century"/>
              </a:rPr>
              <a:t>h</a:t>
            </a:r>
            <a:r>
              <a:rPr sz="2600" spc="15" dirty="0">
                <a:solidFill>
                  <a:srgbClr val="181B0D"/>
                </a:solidFill>
                <a:latin typeface="Century"/>
                <a:cs typeface="Century"/>
              </a:rPr>
              <a:t>e</a:t>
            </a:r>
            <a:endParaRPr sz="2600">
              <a:latin typeface="Century"/>
              <a:cs typeface="Century"/>
            </a:endParaRPr>
          </a:p>
        </p:txBody>
      </p:sp>
      <p:sp>
        <p:nvSpPr>
          <p:cNvPr id="12" name="object 12"/>
          <p:cNvSpPr txBox="1"/>
          <p:nvPr/>
        </p:nvSpPr>
        <p:spPr>
          <a:xfrm>
            <a:off x="6942201" y="2649537"/>
            <a:ext cx="1110615" cy="798195"/>
          </a:xfrm>
          <a:prstGeom prst="rect">
            <a:avLst/>
          </a:prstGeom>
        </p:spPr>
        <p:txBody>
          <a:bodyPr vert="horz" wrap="square" lIns="0" tIns="48260" rIns="0" bIns="0" rtlCol="0">
            <a:spAutoFit/>
          </a:bodyPr>
          <a:lstStyle/>
          <a:p>
            <a:pPr marL="12700" marR="5080">
              <a:lnSpc>
                <a:spcPts val="2930"/>
              </a:lnSpc>
              <a:spcBef>
                <a:spcPts val="380"/>
              </a:spcBef>
            </a:pPr>
            <a:r>
              <a:rPr sz="2600" spc="40" dirty="0">
                <a:solidFill>
                  <a:srgbClr val="181B0D"/>
                </a:solidFill>
                <a:latin typeface="Century"/>
                <a:cs typeface="Century"/>
              </a:rPr>
              <a:t>co</a:t>
            </a:r>
            <a:r>
              <a:rPr sz="2600" spc="-15" dirty="0">
                <a:solidFill>
                  <a:srgbClr val="181B0D"/>
                </a:solidFill>
                <a:latin typeface="Century"/>
                <a:cs typeface="Century"/>
              </a:rPr>
              <a:t>n</a:t>
            </a:r>
            <a:r>
              <a:rPr sz="2600" spc="35" dirty="0">
                <a:solidFill>
                  <a:srgbClr val="181B0D"/>
                </a:solidFill>
                <a:latin typeface="Century"/>
                <a:cs typeface="Century"/>
              </a:rPr>
              <a:t>t</a:t>
            </a:r>
            <a:r>
              <a:rPr sz="2600" spc="40" dirty="0">
                <a:solidFill>
                  <a:srgbClr val="181B0D"/>
                </a:solidFill>
                <a:latin typeface="Century"/>
                <a:cs typeface="Century"/>
              </a:rPr>
              <a:t>ro</a:t>
            </a:r>
            <a:r>
              <a:rPr sz="2600" spc="5" dirty="0">
                <a:solidFill>
                  <a:srgbClr val="181B0D"/>
                </a:solidFill>
                <a:latin typeface="Century"/>
                <a:cs typeface="Century"/>
              </a:rPr>
              <a:t>l  </a:t>
            </a:r>
            <a:r>
              <a:rPr sz="2600" spc="10" dirty="0">
                <a:solidFill>
                  <a:srgbClr val="181B0D"/>
                </a:solidFill>
                <a:latin typeface="Century"/>
                <a:cs typeface="Century"/>
              </a:rPr>
              <a:t>state.</a:t>
            </a:r>
            <a:endParaRPr sz="2600">
              <a:latin typeface="Century"/>
              <a:cs typeface="Century"/>
            </a:endParaRPr>
          </a:p>
        </p:txBody>
      </p:sp>
      <p:sp>
        <p:nvSpPr>
          <p:cNvPr id="13" name="object 13"/>
          <p:cNvSpPr txBox="1"/>
          <p:nvPr/>
        </p:nvSpPr>
        <p:spPr>
          <a:xfrm>
            <a:off x="1451610" y="3546157"/>
            <a:ext cx="4961255" cy="426084"/>
          </a:xfrm>
          <a:prstGeom prst="rect">
            <a:avLst/>
          </a:prstGeom>
        </p:spPr>
        <p:txBody>
          <a:bodyPr vert="horz" wrap="square" lIns="0" tIns="15875" rIns="0" bIns="0" rtlCol="0">
            <a:spAutoFit/>
          </a:bodyPr>
          <a:lstStyle/>
          <a:p>
            <a:pPr marL="393700" indent="-381635">
              <a:lnSpc>
                <a:spcPct val="100000"/>
              </a:lnSpc>
              <a:spcBef>
                <a:spcPts val="125"/>
              </a:spcBef>
              <a:buFont typeface="Franklin Gothic Book"/>
              <a:buChar char="■"/>
              <a:tabLst>
                <a:tab pos="393700" algn="l"/>
                <a:tab pos="394335" algn="l"/>
                <a:tab pos="1842135" algn="l"/>
                <a:tab pos="2757170" algn="l"/>
                <a:tab pos="3672840" algn="l"/>
              </a:tabLst>
            </a:pPr>
            <a:r>
              <a:rPr sz="2600" spc="-10" dirty="0">
                <a:solidFill>
                  <a:srgbClr val="181B0D"/>
                </a:solidFill>
                <a:latin typeface="Century"/>
                <a:cs typeface="Century"/>
              </a:rPr>
              <a:t>The	</a:t>
            </a:r>
            <a:r>
              <a:rPr sz="2600" spc="10" dirty="0">
                <a:solidFill>
                  <a:srgbClr val="181B0D"/>
                </a:solidFill>
                <a:latin typeface="Century"/>
                <a:cs typeface="Century"/>
              </a:rPr>
              <a:t>state	is	</a:t>
            </a:r>
            <a:r>
              <a:rPr sz="2600" spc="15" dirty="0">
                <a:solidFill>
                  <a:srgbClr val="181B0D"/>
                </a:solidFill>
                <a:latin typeface="Century"/>
                <a:cs typeface="Century"/>
              </a:rPr>
              <a:t>a</a:t>
            </a:r>
            <a:r>
              <a:rPr sz="2600" spc="-100" dirty="0">
                <a:solidFill>
                  <a:srgbClr val="181B0D"/>
                </a:solidFill>
                <a:latin typeface="Century"/>
                <a:cs typeface="Century"/>
              </a:rPr>
              <a:t> </a:t>
            </a:r>
            <a:r>
              <a:rPr sz="2600" spc="15" dirty="0">
                <a:solidFill>
                  <a:srgbClr val="181B0D"/>
                </a:solidFill>
                <a:latin typeface="Century"/>
                <a:cs typeface="Century"/>
              </a:rPr>
              <a:t>logical</a:t>
            </a:r>
            <a:endParaRPr sz="2600">
              <a:latin typeface="Century"/>
              <a:cs typeface="Century"/>
            </a:endParaRPr>
          </a:p>
        </p:txBody>
      </p:sp>
      <p:sp>
        <p:nvSpPr>
          <p:cNvPr id="14" name="object 14"/>
          <p:cNvSpPr txBox="1"/>
          <p:nvPr/>
        </p:nvSpPr>
        <p:spPr>
          <a:xfrm>
            <a:off x="6942201" y="3546157"/>
            <a:ext cx="2143760" cy="426084"/>
          </a:xfrm>
          <a:prstGeom prst="rect">
            <a:avLst/>
          </a:prstGeom>
        </p:spPr>
        <p:txBody>
          <a:bodyPr vert="horz" wrap="square" lIns="0" tIns="15875" rIns="0" bIns="0" rtlCol="0">
            <a:spAutoFit/>
          </a:bodyPr>
          <a:lstStyle/>
          <a:p>
            <a:pPr marL="12700">
              <a:lnSpc>
                <a:spcPct val="100000"/>
              </a:lnSpc>
              <a:spcBef>
                <a:spcPts val="125"/>
              </a:spcBef>
              <a:tabLst>
                <a:tab pos="1842135" algn="l"/>
              </a:tabLst>
            </a:pPr>
            <a:r>
              <a:rPr sz="2600" spc="10" dirty="0">
                <a:solidFill>
                  <a:srgbClr val="181B0D"/>
                </a:solidFill>
                <a:latin typeface="Century"/>
                <a:cs typeface="Century"/>
              </a:rPr>
              <a:t>m</a:t>
            </a:r>
            <a:r>
              <a:rPr sz="2600" spc="40" dirty="0">
                <a:solidFill>
                  <a:srgbClr val="181B0D"/>
                </a:solidFill>
                <a:latin typeface="Century"/>
                <a:cs typeface="Century"/>
              </a:rPr>
              <a:t>o</a:t>
            </a:r>
            <a:r>
              <a:rPr sz="2600" spc="5" dirty="0">
                <a:solidFill>
                  <a:srgbClr val="181B0D"/>
                </a:solidFill>
                <a:latin typeface="Century"/>
                <a:cs typeface="Century"/>
              </a:rPr>
              <a:t>d</a:t>
            </a:r>
            <a:r>
              <a:rPr sz="2600" spc="40" dirty="0">
                <a:solidFill>
                  <a:srgbClr val="181B0D"/>
                </a:solidFill>
                <a:latin typeface="Century"/>
                <a:cs typeface="Century"/>
              </a:rPr>
              <a:t>e</a:t>
            </a:r>
            <a:r>
              <a:rPr sz="2600" spc="5" dirty="0">
                <a:solidFill>
                  <a:srgbClr val="181B0D"/>
                </a:solidFill>
                <a:latin typeface="Century"/>
                <a:cs typeface="Century"/>
              </a:rPr>
              <a:t>l</a:t>
            </a:r>
            <a:r>
              <a:rPr sz="2600" dirty="0">
                <a:solidFill>
                  <a:srgbClr val="181B0D"/>
                </a:solidFill>
                <a:latin typeface="Century"/>
                <a:cs typeface="Century"/>
              </a:rPr>
              <a:t>	</a:t>
            </a:r>
            <a:r>
              <a:rPr sz="2600" spc="45" dirty="0">
                <a:solidFill>
                  <a:srgbClr val="181B0D"/>
                </a:solidFill>
                <a:latin typeface="Century"/>
                <a:cs typeface="Century"/>
              </a:rPr>
              <a:t>of</a:t>
            </a:r>
            <a:endParaRPr sz="2600">
              <a:latin typeface="Century"/>
              <a:cs typeface="Century"/>
            </a:endParaRPr>
          </a:p>
        </p:txBody>
      </p:sp>
      <p:sp>
        <p:nvSpPr>
          <p:cNvPr id="15" name="object 15"/>
          <p:cNvSpPr txBox="1"/>
          <p:nvPr/>
        </p:nvSpPr>
        <p:spPr>
          <a:xfrm>
            <a:off x="2366645" y="3917696"/>
            <a:ext cx="6781800" cy="426720"/>
          </a:xfrm>
          <a:prstGeom prst="rect">
            <a:avLst/>
          </a:prstGeom>
        </p:spPr>
        <p:txBody>
          <a:bodyPr vert="horz" wrap="square" lIns="0" tIns="16510" rIns="0" bIns="0" rtlCol="0">
            <a:spAutoFit/>
          </a:bodyPr>
          <a:lstStyle/>
          <a:p>
            <a:pPr marL="12700">
              <a:lnSpc>
                <a:spcPct val="100000"/>
              </a:lnSpc>
              <a:spcBef>
                <a:spcPts val="130"/>
              </a:spcBef>
              <a:tabLst>
                <a:tab pos="1842135" algn="l"/>
              </a:tabLst>
            </a:pPr>
            <a:r>
              <a:rPr sz="2600" spc="5" dirty="0">
                <a:solidFill>
                  <a:srgbClr val="181B0D"/>
                </a:solidFill>
                <a:latin typeface="Century"/>
                <a:cs typeface="Century"/>
              </a:rPr>
              <a:t>whichis	</a:t>
            </a:r>
            <a:r>
              <a:rPr sz="2600" dirty="0">
                <a:solidFill>
                  <a:srgbClr val="181B0D"/>
                </a:solidFill>
                <a:latin typeface="Century"/>
                <a:cs typeface="Century"/>
              </a:rPr>
              <a:t>an </a:t>
            </a:r>
            <a:r>
              <a:rPr sz="2600" spc="10" dirty="0">
                <a:solidFill>
                  <a:srgbClr val="181B0D"/>
                </a:solidFill>
                <a:latin typeface="Century"/>
                <a:cs typeface="Century"/>
              </a:rPr>
              <a:t>association </a:t>
            </a:r>
            <a:r>
              <a:rPr sz="2600" spc="25" dirty="0">
                <a:solidFill>
                  <a:srgbClr val="181B0D"/>
                </a:solidFill>
                <a:latin typeface="Century"/>
                <a:cs typeface="Century"/>
              </a:rPr>
              <a:t>between</a:t>
            </a:r>
            <a:r>
              <a:rPr sz="2600" spc="-60" dirty="0">
                <a:solidFill>
                  <a:srgbClr val="181B0D"/>
                </a:solidFill>
                <a:latin typeface="Century"/>
                <a:cs typeface="Century"/>
              </a:rPr>
              <a:t> </a:t>
            </a:r>
            <a:r>
              <a:rPr sz="2600" spc="25" dirty="0">
                <a:solidFill>
                  <a:srgbClr val="181B0D"/>
                </a:solidFill>
                <a:latin typeface="Century"/>
                <a:cs typeface="Century"/>
              </a:rPr>
              <a:t>memory</a:t>
            </a:r>
            <a:endParaRPr sz="2600">
              <a:latin typeface="Century"/>
              <a:cs typeface="Century"/>
            </a:endParaRPr>
          </a:p>
        </p:txBody>
      </p:sp>
      <p:sp>
        <p:nvSpPr>
          <p:cNvPr id="16" name="object 16"/>
          <p:cNvSpPr txBox="1"/>
          <p:nvPr/>
        </p:nvSpPr>
        <p:spPr>
          <a:xfrm>
            <a:off x="9687559" y="3546157"/>
            <a:ext cx="1398270" cy="798195"/>
          </a:xfrm>
          <a:prstGeom prst="rect">
            <a:avLst/>
          </a:prstGeom>
        </p:spPr>
        <p:txBody>
          <a:bodyPr vert="horz" wrap="square" lIns="0" tIns="48260" rIns="0" bIns="0" rtlCol="0">
            <a:spAutoFit/>
          </a:bodyPr>
          <a:lstStyle/>
          <a:p>
            <a:pPr marL="12700" marR="5080">
              <a:lnSpc>
                <a:spcPts val="2930"/>
              </a:lnSpc>
              <a:spcBef>
                <a:spcPts val="380"/>
              </a:spcBef>
            </a:pPr>
            <a:r>
              <a:rPr sz="2600" spc="15" dirty="0">
                <a:solidFill>
                  <a:srgbClr val="181B0D"/>
                </a:solidFill>
                <a:latin typeface="Century"/>
                <a:cs typeface="Century"/>
              </a:rPr>
              <a:t>storage  </a:t>
            </a:r>
            <a:r>
              <a:rPr sz="2600" spc="5" dirty="0">
                <a:solidFill>
                  <a:srgbClr val="181B0D"/>
                </a:solidFill>
                <a:latin typeface="Century"/>
                <a:cs typeface="Century"/>
              </a:rPr>
              <a:t>l</a:t>
            </a:r>
            <a:r>
              <a:rPr sz="2600" spc="35" dirty="0">
                <a:solidFill>
                  <a:srgbClr val="181B0D"/>
                </a:solidFill>
                <a:latin typeface="Century"/>
                <a:cs typeface="Century"/>
              </a:rPr>
              <a:t>oc</a:t>
            </a:r>
            <a:r>
              <a:rPr sz="2600" spc="-25" dirty="0">
                <a:solidFill>
                  <a:srgbClr val="181B0D"/>
                </a:solidFill>
                <a:latin typeface="Century"/>
                <a:cs typeface="Century"/>
              </a:rPr>
              <a:t>a</a:t>
            </a:r>
            <a:r>
              <a:rPr sz="2600" spc="30" dirty="0">
                <a:solidFill>
                  <a:srgbClr val="181B0D"/>
                </a:solidFill>
                <a:latin typeface="Century"/>
                <a:cs typeface="Century"/>
              </a:rPr>
              <a:t>t</a:t>
            </a:r>
            <a:r>
              <a:rPr sz="2600" spc="5" dirty="0">
                <a:solidFill>
                  <a:srgbClr val="181B0D"/>
                </a:solidFill>
                <a:latin typeface="Century"/>
                <a:cs typeface="Century"/>
              </a:rPr>
              <a:t>i</a:t>
            </a:r>
            <a:r>
              <a:rPr sz="2600" spc="40" dirty="0">
                <a:solidFill>
                  <a:srgbClr val="181B0D"/>
                </a:solidFill>
                <a:latin typeface="Century"/>
                <a:cs typeface="Century"/>
              </a:rPr>
              <a:t>o</a:t>
            </a:r>
            <a:r>
              <a:rPr sz="2600" spc="-20" dirty="0">
                <a:solidFill>
                  <a:srgbClr val="181B0D"/>
                </a:solidFill>
                <a:latin typeface="Century"/>
                <a:cs typeface="Century"/>
              </a:rPr>
              <a:t>n</a:t>
            </a:r>
            <a:r>
              <a:rPr sz="2600" spc="10" dirty="0">
                <a:solidFill>
                  <a:srgbClr val="181B0D"/>
                </a:solidFill>
                <a:latin typeface="Century"/>
                <a:cs typeface="Century"/>
              </a:rPr>
              <a:t>s</a:t>
            </a:r>
            <a:endParaRPr sz="2600">
              <a:latin typeface="Century"/>
              <a:cs typeface="Century"/>
            </a:endParaRPr>
          </a:p>
        </p:txBody>
      </p:sp>
      <p:sp>
        <p:nvSpPr>
          <p:cNvPr id="17" name="object 17"/>
          <p:cNvSpPr txBox="1"/>
          <p:nvPr/>
        </p:nvSpPr>
        <p:spPr>
          <a:xfrm>
            <a:off x="4196715" y="4823714"/>
            <a:ext cx="6718934" cy="426720"/>
          </a:xfrm>
          <a:prstGeom prst="rect">
            <a:avLst/>
          </a:prstGeom>
        </p:spPr>
        <p:txBody>
          <a:bodyPr vert="horz" wrap="square" lIns="0" tIns="16510" rIns="0" bIns="0" rtlCol="0">
            <a:spAutoFit/>
          </a:bodyPr>
          <a:lstStyle/>
          <a:p>
            <a:pPr marL="12700">
              <a:lnSpc>
                <a:spcPct val="100000"/>
              </a:lnSpc>
              <a:spcBef>
                <a:spcPts val="130"/>
              </a:spcBef>
              <a:tabLst>
                <a:tab pos="3672840" algn="l"/>
                <a:tab pos="4587875" algn="l"/>
                <a:tab pos="6417945" algn="l"/>
              </a:tabLst>
            </a:pPr>
            <a:r>
              <a:rPr sz="2600" spc="10" dirty="0">
                <a:solidFill>
                  <a:srgbClr val="181B0D"/>
                </a:solidFill>
                <a:latin typeface="Century"/>
                <a:cs typeface="Century"/>
              </a:rPr>
              <a:t>in</a:t>
            </a:r>
            <a:r>
              <a:rPr sz="2600" spc="-5" dirty="0">
                <a:solidFill>
                  <a:srgbClr val="181B0D"/>
                </a:solidFill>
                <a:latin typeface="Century"/>
                <a:cs typeface="Century"/>
              </a:rPr>
              <a:t> </a:t>
            </a:r>
            <a:r>
              <a:rPr sz="2600" spc="45" dirty="0">
                <a:solidFill>
                  <a:srgbClr val="181B0D"/>
                </a:solidFill>
                <a:latin typeface="Century"/>
                <a:cs typeface="Century"/>
              </a:rPr>
              <a:t>e</a:t>
            </a:r>
            <a:r>
              <a:rPr sz="2600" spc="25" dirty="0">
                <a:solidFill>
                  <a:srgbClr val="181B0D"/>
                </a:solidFill>
                <a:latin typeface="Century"/>
                <a:cs typeface="Century"/>
              </a:rPr>
              <a:t>x</a:t>
            </a:r>
            <a:r>
              <a:rPr sz="2600" spc="40" dirty="0">
                <a:solidFill>
                  <a:srgbClr val="181B0D"/>
                </a:solidFill>
                <a:latin typeface="Century"/>
                <a:cs typeface="Century"/>
              </a:rPr>
              <a:t>ec</a:t>
            </a:r>
            <a:r>
              <a:rPr sz="2600" spc="-15" dirty="0">
                <a:solidFill>
                  <a:srgbClr val="181B0D"/>
                </a:solidFill>
                <a:latin typeface="Century"/>
                <a:cs typeface="Century"/>
              </a:rPr>
              <a:t>u</a:t>
            </a:r>
            <a:r>
              <a:rPr sz="2600" spc="35" dirty="0">
                <a:solidFill>
                  <a:srgbClr val="181B0D"/>
                </a:solidFill>
                <a:latin typeface="Century"/>
                <a:cs typeface="Century"/>
              </a:rPr>
              <a:t>t</a:t>
            </a:r>
            <a:r>
              <a:rPr sz="2600" spc="5" dirty="0">
                <a:solidFill>
                  <a:srgbClr val="181B0D"/>
                </a:solidFill>
                <a:latin typeface="Century"/>
                <a:cs typeface="Century"/>
              </a:rPr>
              <a:t>i</a:t>
            </a:r>
            <a:r>
              <a:rPr sz="2600" spc="-25" dirty="0">
                <a:solidFill>
                  <a:srgbClr val="181B0D"/>
                </a:solidFill>
                <a:latin typeface="Century"/>
                <a:cs typeface="Century"/>
              </a:rPr>
              <a:t>o</a:t>
            </a:r>
            <a:r>
              <a:rPr sz="2600" spc="15" dirty="0">
                <a:solidFill>
                  <a:srgbClr val="181B0D"/>
                </a:solidFill>
                <a:latin typeface="Century"/>
                <a:cs typeface="Century"/>
              </a:rPr>
              <a:t>n</a:t>
            </a:r>
            <a:r>
              <a:rPr sz="2600" spc="-225" dirty="0">
                <a:solidFill>
                  <a:srgbClr val="181B0D"/>
                </a:solidFill>
                <a:latin typeface="Century"/>
                <a:cs typeface="Century"/>
              </a:rPr>
              <a:t> </a:t>
            </a:r>
            <a:r>
              <a:rPr sz="2600" spc="25" dirty="0">
                <a:solidFill>
                  <a:srgbClr val="181B0D"/>
                </a:solidFill>
                <a:latin typeface="Century"/>
                <a:cs typeface="Century"/>
              </a:rPr>
              <a:t>g</a:t>
            </a:r>
            <a:r>
              <a:rPr sz="2600" spc="45" dirty="0">
                <a:solidFill>
                  <a:srgbClr val="181B0D"/>
                </a:solidFill>
                <a:latin typeface="Century"/>
                <a:cs typeface="Century"/>
              </a:rPr>
              <a:t>e</a:t>
            </a:r>
            <a:r>
              <a:rPr sz="2600" spc="-15" dirty="0">
                <a:solidFill>
                  <a:srgbClr val="181B0D"/>
                </a:solidFill>
                <a:latin typeface="Century"/>
                <a:cs typeface="Century"/>
              </a:rPr>
              <a:t>n</a:t>
            </a:r>
            <a:r>
              <a:rPr sz="2600" spc="40" dirty="0">
                <a:solidFill>
                  <a:srgbClr val="181B0D"/>
                </a:solidFill>
                <a:latin typeface="Century"/>
                <a:cs typeface="Century"/>
              </a:rPr>
              <a:t>er</a:t>
            </a:r>
            <a:r>
              <a:rPr sz="2600" spc="-20" dirty="0">
                <a:solidFill>
                  <a:srgbClr val="181B0D"/>
                </a:solidFill>
                <a:latin typeface="Century"/>
                <a:cs typeface="Century"/>
              </a:rPr>
              <a:t>a</a:t>
            </a:r>
            <a:r>
              <a:rPr sz="2600" spc="35" dirty="0">
                <a:solidFill>
                  <a:srgbClr val="181B0D"/>
                </a:solidFill>
                <a:latin typeface="Century"/>
                <a:cs typeface="Century"/>
              </a:rPr>
              <a:t>t</a:t>
            </a:r>
            <a:r>
              <a:rPr sz="2600" spc="45" dirty="0">
                <a:solidFill>
                  <a:srgbClr val="181B0D"/>
                </a:solidFill>
                <a:latin typeface="Century"/>
                <a:cs typeface="Century"/>
              </a:rPr>
              <a:t>e</a:t>
            </a:r>
            <a:r>
              <a:rPr sz="2600" spc="10" dirty="0">
                <a:solidFill>
                  <a:srgbClr val="181B0D"/>
                </a:solidFill>
                <a:latin typeface="Century"/>
                <a:cs typeface="Century"/>
              </a:rPr>
              <a:t>s</a:t>
            </a:r>
            <a:r>
              <a:rPr sz="2600" dirty="0">
                <a:solidFill>
                  <a:srgbClr val="181B0D"/>
                </a:solidFill>
                <a:latin typeface="Century"/>
                <a:cs typeface="Century"/>
              </a:rPr>
              <a:t>	</a:t>
            </a:r>
            <a:r>
              <a:rPr sz="2600" spc="15" dirty="0">
                <a:solidFill>
                  <a:srgbClr val="181B0D"/>
                </a:solidFill>
                <a:latin typeface="Century"/>
                <a:cs typeface="Century"/>
              </a:rPr>
              <a:t>a</a:t>
            </a:r>
            <a:r>
              <a:rPr sz="2600" dirty="0">
                <a:solidFill>
                  <a:srgbClr val="181B0D"/>
                </a:solidFill>
                <a:latin typeface="Century"/>
                <a:cs typeface="Century"/>
              </a:rPr>
              <a:t>	</a:t>
            </a:r>
            <a:r>
              <a:rPr sz="2600" spc="-10" dirty="0">
                <a:solidFill>
                  <a:srgbClr val="181B0D"/>
                </a:solidFill>
                <a:latin typeface="Century"/>
                <a:cs typeface="Century"/>
              </a:rPr>
              <a:t>s</a:t>
            </a:r>
            <a:r>
              <a:rPr sz="2600" spc="45" dirty="0">
                <a:solidFill>
                  <a:srgbClr val="181B0D"/>
                </a:solidFill>
                <a:latin typeface="Century"/>
                <a:cs typeface="Century"/>
              </a:rPr>
              <a:t>e</a:t>
            </a:r>
            <a:r>
              <a:rPr sz="2600" spc="-20" dirty="0">
                <a:solidFill>
                  <a:srgbClr val="181B0D"/>
                </a:solidFill>
                <a:latin typeface="Century"/>
                <a:cs typeface="Century"/>
              </a:rPr>
              <a:t>q</a:t>
            </a:r>
            <a:r>
              <a:rPr sz="2600" spc="-15" dirty="0">
                <a:solidFill>
                  <a:srgbClr val="181B0D"/>
                </a:solidFill>
                <a:latin typeface="Century"/>
                <a:cs typeface="Century"/>
              </a:rPr>
              <a:t>u</a:t>
            </a:r>
            <a:r>
              <a:rPr sz="2600" spc="45" dirty="0">
                <a:solidFill>
                  <a:srgbClr val="181B0D"/>
                </a:solidFill>
                <a:latin typeface="Century"/>
                <a:cs typeface="Century"/>
              </a:rPr>
              <a:t>e</a:t>
            </a:r>
            <a:r>
              <a:rPr sz="2600" spc="-15" dirty="0">
                <a:solidFill>
                  <a:srgbClr val="181B0D"/>
                </a:solidFill>
                <a:latin typeface="Century"/>
                <a:cs typeface="Century"/>
              </a:rPr>
              <a:t>n</a:t>
            </a:r>
            <a:r>
              <a:rPr sz="2600" spc="40" dirty="0">
                <a:solidFill>
                  <a:srgbClr val="181B0D"/>
                </a:solidFill>
                <a:latin typeface="Century"/>
                <a:cs typeface="Century"/>
              </a:rPr>
              <a:t>c</a:t>
            </a:r>
            <a:r>
              <a:rPr sz="2600" spc="15" dirty="0">
                <a:solidFill>
                  <a:srgbClr val="181B0D"/>
                </a:solidFill>
                <a:latin typeface="Century"/>
                <a:cs typeface="Century"/>
              </a:rPr>
              <a:t>e</a:t>
            </a:r>
            <a:r>
              <a:rPr sz="2600" dirty="0">
                <a:solidFill>
                  <a:srgbClr val="181B0D"/>
                </a:solidFill>
                <a:latin typeface="Century"/>
                <a:cs typeface="Century"/>
              </a:rPr>
              <a:t>	</a:t>
            </a:r>
            <a:r>
              <a:rPr sz="2600" spc="45" dirty="0">
                <a:solidFill>
                  <a:srgbClr val="181B0D"/>
                </a:solidFill>
                <a:latin typeface="Century"/>
                <a:cs typeface="Century"/>
              </a:rPr>
              <a:t>of</a:t>
            </a:r>
            <a:endParaRPr sz="2600">
              <a:latin typeface="Century"/>
              <a:cs typeface="Century"/>
            </a:endParaRPr>
          </a:p>
        </p:txBody>
      </p:sp>
      <p:sp>
        <p:nvSpPr>
          <p:cNvPr id="18" name="object 18"/>
          <p:cNvSpPr txBox="1"/>
          <p:nvPr/>
        </p:nvSpPr>
        <p:spPr>
          <a:xfrm>
            <a:off x="1451610" y="4157090"/>
            <a:ext cx="2689225" cy="1464945"/>
          </a:xfrm>
          <a:prstGeom prst="rect">
            <a:avLst/>
          </a:prstGeom>
        </p:spPr>
        <p:txBody>
          <a:bodyPr vert="horz" wrap="square" lIns="0" tIns="149225" rIns="0" bIns="0" rtlCol="0">
            <a:spAutoFit/>
          </a:bodyPr>
          <a:lstStyle/>
          <a:p>
            <a:pPr marL="927735">
              <a:lnSpc>
                <a:spcPct val="100000"/>
              </a:lnSpc>
              <a:spcBef>
                <a:spcPts val="1175"/>
              </a:spcBef>
            </a:pPr>
            <a:r>
              <a:rPr sz="2600" spc="-10" dirty="0">
                <a:solidFill>
                  <a:srgbClr val="181B0D"/>
                </a:solidFill>
                <a:latin typeface="Century"/>
                <a:cs typeface="Century"/>
              </a:rPr>
              <a:t>and</a:t>
            </a:r>
            <a:r>
              <a:rPr sz="2600" spc="-70" dirty="0">
                <a:solidFill>
                  <a:srgbClr val="181B0D"/>
                </a:solidFill>
                <a:latin typeface="Century"/>
                <a:cs typeface="Century"/>
              </a:rPr>
              <a:t> </a:t>
            </a:r>
            <a:r>
              <a:rPr sz="2600" spc="5" dirty="0">
                <a:solidFill>
                  <a:srgbClr val="181B0D"/>
                </a:solidFill>
                <a:latin typeface="Century"/>
                <a:cs typeface="Century"/>
              </a:rPr>
              <a:t>values.</a:t>
            </a:r>
            <a:endParaRPr sz="2600">
              <a:latin typeface="Century"/>
              <a:cs typeface="Century"/>
            </a:endParaRPr>
          </a:p>
          <a:p>
            <a:pPr marL="393700" indent="-381635">
              <a:lnSpc>
                <a:spcPts val="3025"/>
              </a:lnSpc>
              <a:spcBef>
                <a:spcPts val="1085"/>
              </a:spcBef>
              <a:buFont typeface="Franklin Gothic Book"/>
              <a:buChar char="■"/>
              <a:tabLst>
                <a:tab pos="393700" algn="l"/>
                <a:tab pos="394335" algn="l"/>
                <a:tab pos="927100" algn="l"/>
              </a:tabLst>
            </a:pPr>
            <a:r>
              <a:rPr sz="2600" spc="20" dirty="0">
                <a:solidFill>
                  <a:srgbClr val="181B0D"/>
                </a:solidFill>
                <a:latin typeface="Century"/>
                <a:cs typeface="Century"/>
              </a:rPr>
              <a:t>A	program</a:t>
            </a:r>
            <a:endParaRPr sz="2600">
              <a:latin typeface="Century"/>
              <a:cs typeface="Century"/>
            </a:endParaRPr>
          </a:p>
          <a:p>
            <a:pPr marL="927735">
              <a:lnSpc>
                <a:spcPts val="3025"/>
              </a:lnSpc>
            </a:pPr>
            <a:r>
              <a:rPr sz="2600" spc="10" dirty="0">
                <a:solidFill>
                  <a:srgbClr val="181B0D"/>
                </a:solidFill>
                <a:latin typeface="Century"/>
                <a:cs typeface="Century"/>
              </a:rPr>
              <a:t>states.</a:t>
            </a:r>
            <a:endParaRPr sz="2600">
              <a:latin typeface="Century"/>
              <a:cs typeface="Century"/>
            </a:endParaRPr>
          </a:p>
        </p:txBody>
      </p:sp>
      <p:sp>
        <p:nvSpPr>
          <p:cNvPr id="19" name="object 19"/>
          <p:cNvSpPr txBox="1"/>
          <p:nvPr/>
        </p:nvSpPr>
        <p:spPr>
          <a:xfrm>
            <a:off x="1451610" y="5720397"/>
            <a:ext cx="6931659" cy="426720"/>
          </a:xfrm>
          <a:prstGeom prst="rect">
            <a:avLst/>
          </a:prstGeom>
        </p:spPr>
        <p:txBody>
          <a:bodyPr vert="horz" wrap="square" lIns="0" tIns="16510" rIns="0" bIns="0" rtlCol="0">
            <a:spAutoFit/>
          </a:bodyPr>
          <a:lstStyle/>
          <a:p>
            <a:pPr marL="393700" indent="-381635">
              <a:lnSpc>
                <a:spcPct val="100000"/>
              </a:lnSpc>
              <a:spcBef>
                <a:spcPts val="130"/>
              </a:spcBef>
              <a:buFont typeface="Franklin Gothic Book"/>
              <a:buChar char="■"/>
              <a:tabLst>
                <a:tab pos="393700" algn="l"/>
                <a:tab pos="394335" algn="l"/>
                <a:tab pos="1937385" algn="l"/>
                <a:tab pos="4587875" algn="l"/>
              </a:tabLst>
            </a:pPr>
            <a:r>
              <a:rPr sz="2600" spc="-5" dirty="0">
                <a:solidFill>
                  <a:srgbClr val="181B0D"/>
                </a:solidFill>
                <a:latin typeface="Century"/>
                <a:cs typeface="Century"/>
              </a:rPr>
              <a:t>The	</a:t>
            </a:r>
            <a:r>
              <a:rPr sz="2600" spc="15" dirty="0">
                <a:solidFill>
                  <a:srgbClr val="181B0D"/>
                </a:solidFill>
                <a:latin typeface="Century"/>
                <a:cs typeface="Century"/>
              </a:rPr>
              <a:t>transition</a:t>
            </a:r>
            <a:r>
              <a:rPr sz="2600" spc="-155" dirty="0">
                <a:solidFill>
                  <a:srgbClr val="181B0D"/>
                </a:solidFill>
                <a:latin typeface="Century"/>
                <a:cs typeface="Century"/>
              </a:rPr>
              <a:t> </a:t>
            </a:r>
            <a:r>
              <a:rPr sz="2600" spc="35" dirty="0">
                <a:solidFill>
                  <a:srgbClr val="181B0D"/>
                </a:solidFill>
                <a:latin typeface="Century"/>
                <a:cs typeface="Century"/>
              </a:rPr>
              <a:t>from	</a:t>
            </a:r>
            <a:r>
              <a:rPr sz="2600" spc="10" dirty="0">
                <a:solidFill>
                  <a:srgbClr val="181B0D"/>
                </a:solidFill>
                <a:latin typeface="Century"/>
                <a:cs typeface="Century"/>
              </a:rPr>
              <a:t>one </a:t>
            </a:r>
            <a:r>
              <a:rPr sz="2600" spc="5" dirty="0">
                <a:solidFill>
                  <a:srgbClr val="181B0D"/>
                </a:solidFill>
                <a:latin typeface="Century"/>
                <a:cs typeface="Century"/>
              </a:rPr>
              <a:t>state </a:t>
            </a:r>
            <a:r>
              <a:rPr sz="2600" spc="20" dirty="0">
                <a:solidFill>
                  <a:srgbClr val="181B0D"/>
                </a:solidFill>
                <a:latin typeface="Century"/>
                <a:cs typeface="Century"/>
              </a:rPr>
              <a:t>to</a:t>
            </a:r>
            <a:r>
              <a:rPr sz="2600" spc="-450" dirty="0">
                <a:solidFill>
                  <a:srgbClr val="181B0D"/>
                </a:solidFill>
                <a:latin typeface="Century"/>
                <a:cs typeface="Century"/>
              </a:rPr>
              <a:t> </a:t>
            </a:r>
            <a:r>
              <a:rPr sz="2600" spc="10" dirty="0">
                <a:solidFill>
                  <a:srgbClr val="181B0D"/>
                </a:solidFill>
                <a:latin typeface="Century"/>
                <a:cs typeface="Century"/>
              </a:rPr>
              <a:t>the</a:t>
            </a:r>
            <a:endParaRPr sz="2600">
              <a:latin typeface="Century"/>
              <a:cs typeface="Century"/>
            </a:endParaRPr>
          </a:p>
        </p:txBody>
      </p:sp>
      <p:sp>
        <p:nvSpPr>
          <p:cNvPr id="20" name="object 20"/>
          <p:cNvSpPr txBox="1"/>
          <p:nvPr/>
        </p:nvSpPr>
        <p:spPr>
          <a:xfrm>
            <a:off x="8772143" y="5720397"/>
            <a:ext cx="1200150" cy="426720"/>
          </a:xfrm>
          <a:prstGeom prst="rect">
            <a:avLst/>
          </a:prstGeom>
        </p:spPr>
        <p:txBody>
          <a:bodyPr vert="horz" wrap="square" lIns="0" tIns="16510" rIns="0" bIns="0" rtlCol="0">
            <a:spAutoFit/>
          </a:bodyPr>
          <a:lstStyle/>
          <a:p>
            <a:pPr marL="12700">
              <a:lnSpc>
                <a:spcPct val="100000"/>
              </a:lnSpc>
              <a:spcBef>
                <a:spcPts val="130"/>
              </a:spcBef>
              <a:tabLst>
                <a:tab pos="927735" algn="l"/>
              </a:tabLst>
            </a:pPr>
            <a:r>
              <a:rPr sz="2600" spc="-15" dirty="0">
                <a:solidFill>
                  <a:srgbClr val="181B0D"/>
                </a:solidFill>
                <a:latin typeface="Century"/>
                <a:cs typeface="Century"/>
              </a:rPr>
              <a:t>n</a:t>
            </a:r>
            <a:r>
              <a:rPr sz="2600" spc="45" dirty="0">
                <a:solidFill>
                  <a:srgbClr val="181B0D"/>
                </a:solidFill>
                <a:latin typeface="Century"/>
                <a:cs typeface="Century"/>
              </a:rPr>
              <a:t>e</a:t>
            </a:r>
            <a:r>
              <a:rPr sz="2600" spc="25" dirty="0">
                <a:solidFill>
                  <a:srgbClr val="181B0D"/>
                </a:solidFill>
                <a:latin typeface="Century"/>
                <a:cs typeface="Century"/>
              </a:rPr>
              <a:t>x</a:t>
            </a:r>
            <a:r>
              <a:rPr sz="2600" spc="10" dirty="0">
                <a:solidFill>
                  <a:srgbClr val="181B0D"/>
                </a:solidFill>
                <a:latin typeface="Century"/>
                <a:cs typeface="Century"/>
              </a:rPr>
              <a:t>t</a:t>
            </a:r>
            <a:r>
              <a:rPr sz="2600" dirty="0">
                <a:solidFill>
                  <a:srgbClr val="181B0D"/>
                </a:solidFill>
                <a:latin typeface="Century"/>
                <a:cs typeface="Century"/>
              </a:rPr>
              <a:t>	</a:t>
            </a:r>
            <a:r>
              <a:rPr sz="2600" spc="5" dirty="0">
                <a:solidFill>
                  <a:srgbClr val="181B0D"/>
                </a:solidFill>
                <a:latin typeface="Century"/>
                <a:cs typeface="Century"/>
              </a:rPr>
              <a:t>is</a:t>
            </a:r>
            <a:endParaRPr sz="2600">
              <a:latin typeface="Century"/>
              <a:cs typeface="Century"/>
            </a:endParaRPr>
          </a:p>
        </p:txBody>
      </p:sp>
      <p:sp>
        <p:nvSpPr>
          <p:cNvPr id="21" name="object 21"/>
          <p:cNvSpPr txBox="1"/>
          <p:nvPr/>
        </p:nvSpPr>
        <p:spPr>
          <a:xfrm>
            <a:off x="6942201" y="6092825"/>
            <a:ext cx="4098925" cy="426084"/>
          </a:xfrm>
          <a:prstGeom prst="rect">
            <a:avLst/>
          </a:prstGeom>
        </p:spPr>
        <p:txBody>
          <a:bodyPr vert="horz" wrap="square" lIns="0" tIns="15875" rIns="0" bIns="0" rtlCol="0">
            <a:spAutoFit/>
          </a:bodyPr>
          <a:lstStyle/>
          <a:p>
            <a:pPr marL="12700">
              <a:lnSpc>
                <a:spcPct val="100000"/>
              </a:lnSpc>
              <a:spcBef>
                <a:spcPts val="125"/>
              </a:spcBef>
            </a:pPr>
            <a:r>
              <a:rPr sz="2600" spc="15" dirty="0">
                <a:solidFill>
                  <a:srgbClr val="181B0D"/>
                </a:solidFill>
                <a:latin typeface="Century"/>
                <a:cs typeface="Century"/>
              </a:rPr>
              <a:t>operations </a:t>
            </a:r>
            <a:r>
              <a:rPr sz="2600" spc="-10" dirty="0">
                <a:solidFill>
                  <a:srgbClr val="181B0D"/>
                </a:solidFill>
                <a:latin typeface="Century"/>
                <a:cs typeface="Century"/>
              </a:rPr>
              <a:t>and</a:t>
            </a:r>
            <a:r>
              <a:rPr sz="2600" spc="-235" dirty="0">
                <a:solidFill>
                  <a:srgbClr val="181B0D"/>
                </a:solidFill>
                <a:latin typeface="Century"/>
                <a:cs typeface="Century"/>
              </a:rPr>
              <a:t> </a:t>
            </a:r>
            <a:r>
              <a:rPr sz="2600" spc="5" dirty="0">
                <a:solidFill>
                  <a:srgbClr val="181B0D"/>
                </a:solidFill>
                <a:latin typeface="Century"/>
                <a:cs typeface="Century"/>
              </a:rPr>
              <a:t>sequencing</a:t>
            </a:r>
            <a:endParaRPr sz="2600">
              <a:latin typeface="Century"/>
              <a:cs typeface="Century"/>
            </a:endParaRPr>
          </a:p>
        </p:txBody>
      </p:sp>
      <p:sp>
        <p:nvSpPr>
          <p:cNvPr id="22" name="object 22"/>
          <p:cNvSpPr txBox="1"/>
          <p:nvPr/>
        </p:nvSpPr>
        <p:spPr>
          <a:xfrm>
            <a:off x="2366645" y="6092825"/>
            <a:ext cx="4083050" cy="798195"/>
          </a:xfrm>
          <a:prstGeom prst="rect">
            <a:avLst/>
          </a:prstGeom>
        </p:spPr>
        <p:txBody>
          <a:bodyPr vert="horz" wrap="square" lIns="0" tIns="48260" rIns="0" bIns="0" rtlCol="0">
            <a:spAutoFit/>
          </a:bodyPr>
          <a:lstStyle/>
          <a:p>
            <a:pPr marL="12700" marR="5080">
              <a:lnSpc>
                <a:spcPts val="2930"/>
              </a:lnSpc>
              <a:spcBef>
                <a:spcPts val="380"/>
              </a:spcBef>
            </a:pPr>
            <a:r>
              <a:rPr sz="2600" spc="20" dirty="0">
                <a:solidFill>
                  <a:srgbClr val="181B0D"/>
                </a:solidFill>
                <a:latin typeface="Century"/>
                <a:cs typeface="Century"/>
              </a:rPr>
              <a:t>determined </a:t>
            </a:r>
            <a:r>
              <a:rPr sz="2600" spc="-5" dirty="0">
                <a:solidFill>
                  <a:srgbClr val="181B0D"/>
                </a:solidFill>
                <a:latin typeface="Century"/>
                <a:cs typeface="Century"/>
              </a:rPr>
              <a:t>by</a:t>
            </a:r>
            <a:r>
              <a:rPr sz="2600" spc="-380" dirty="0">
                <a:solidFill>
                  <a:srgbClr val="181B0D"/>
                </a:solidFill>
                <a:latin typeface="Century"/>
                <a:cs typeface="Century"/>
              </a:rPr>
              <a:t> </a:t>
            </a:r>
            <a:r>
              <a:rPr sz="2600" spc="5" dirty="0">
                <a:solidFill>
                  <a:srgbClr val="181B0D"/>
                </a:solidFill>
                <a:latin typeface="Century"/>
                <a:cs typeface="Century"/>
              </a:rPr>
              <a:t>assignment  commands.</a:t>
            </a:r>
            <a:endParaRPr sz="2600">
              <a:latin typeface="Century"/>
              <a:cs typeface="Century"/>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1489</TotalTime>
  <Words>4397</Words>
  <Application>Microsoft Office PowerPoint</Application>
  <PresentationFormat>Widescreen</PresentationFormat>
  <Paragraphs>608</Paragraphs>
  <Slides>49</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Calibri Light</vt:lpstr>
      <vt:lpstr>Candara</vt:lpstr>
      <vt:lpstr>Century</vt:lpstr>
      <vt:lpstr>Franklin Gothic Book</vt:lpstr>
      <vt:lpstr>Segoe UI</vt:lpstr>
      <vt:lpstr>Office Theme</vt:lpstr>
      <vt:lpstr>PowerPoint Presentation</vt:lpstr>
      <vt:lpstr>PowerPoint Presentation</vt:lpstr>
      <vt:lpstr>Topics</vt:lpstr>
      <vt:lpstr>INTRODUCTION</vt:lpstr>
      <vt:lpstr>Machine Language</vt:lpstr>
      <vt:lpstr>Assembly Code</vt:lpstr>
      <vt:lpstr>Other Languages</vt:lpstr>
      <vt:lpstr>Evolutionary developments</vt:lpstr>
      <vt:lpstr>OVERVIEW</vt:lpstr>
      <vt:lpstr>Highlights on</vt:lpstr>
      <vt:lpstr>Declarative Vs Imperative</vt:lpstr>
      <vt:lpstr>Declarative Vs Imperative</vt:lpstr>
      <vt:lpstr>DEMO</vt:lpstr>
      <vt:lpstr>An algorithm to add two numbers</vt:lpstr>
      <vt:lpstr>Addition two numbers entered by user</vt:lpstr>
      <vt:lpstr>An Algorithm to Get n number, print  the same and find Sum of n numbers</vt:lpstr>
      <vt:lpstr>PowerPoint Presentation</vt:lpstr>
      <vt:lpstr>PowerPoint Presentation</vt:lpstr>
      <vt:lpstr>Declarative Vs Imperative</vt:lpstr>
      <vt:lpstr>Declarative Vs Imperative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Dr. P. Balaji Srikaanth</cp:lastModifiedBy>
  <cp:revision>56</cp:revision>
  <dcterms:created xsi:type="dcterms:W3CDTF">2020-01-30T13:27:29Z</dcterms:created>
  <dcterms:modified xsi:type="dcterms:W3CDTF">2023-03-09T09:19:19Z</dcterms:modified>
</cp:coreProperties>
</file>